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008" r:id="rId1"/>
  </p:sldMasterIdLst>
  <p:notesMasterIdLst>
    <p:notesMasterId r:id="rId48"/>
  </p:notesMasterIdLst>
  <p:handoutMasterIdLst>
    <p:handoutMasterId r:id="rId49"/>
  </p:handoutMasterIdLst>
  <p:sldIdLst>
    <p:sldId id="1135" r:id="rId2"/>
    <p:sldId id="1305" r:id="rId3"/>
    <p:sldId id="1306" r:id="rId4"/>
    <p:sldId id="1307" r:id="rId5"/>
    <p:sldId id="1304" r:id="rId6"/>
    <p:sldId id="1206" r:id="rId7"/>
    <p:sldId id="1229" r:id="rId8"/>
    <p:sldId id="1230" r:id="rId9"/>
    <p:sldId id="1232" r:id="rId10"/>
    <p:sldId id="1233" r:id="rId11"/>
    <p:sldId id="1231" r:id="rId12"/>
    <p:sldId id="1234" r:id="rId13"/>
    <p:sldId id="1235" r:id="rId14"/>
    <p:sldId id="1308" r:id="rId15"/>
    <p:sldId id="1236" r:id="rId16"/>
    <p:sldId id="1246" r:id="rId17"/>
    <p:sldId id="1299" r:id="rId18"/>
    <p:sldId id="1237" r:id="rId19"/>
    <p:sldId id="1238" r:id="rId20"/>
    <p:sldId id="1259" r:id="rId21"/>
    <p:sldId id="1300" r:id="rId22"/>
    <p:sldId id="1253" r:id="rId23"/>
    <p:sldId id="1256" r:id="rId24"/>
    <p:sldId id="1262" r:id="rId25"/>
    <p:sldId id="1263" r:id="rId26"/>
    <p:sldId id="1264" r:id="rId27"/>
    <p:sldId id="1301" r:id="rId28"/>
    <p:sldId id="1302" r:id="rId29"/>
    <p:sldId id="1239" r:id="rId30"/>
    <p:sldId id="1277" r:id="rId31"/>
    <p:sldId id="1297" r:id="rId32"/>
    <p:sldId id="1291" r:id="rId33"/>
    <p:sldId id="1295" r:id="rId34"/>
    <p:sldId id="1303" r:id="rId35"/>
    <p:sldId id="1296" r:id="rId36"/>
    <p:sldId id="1298" r:id="rId37"/>
    <p:sldId id="1247" r:id="rId38"/>
    <p:sldId id="1248" r:id="rId39"/>
    <p:sldId id="1249" r:id="rId40"/>
    <p:sldId id="1250" r:id="rId41"/>
    <p:sldId id="1251" r:id="rId42"/>
    <p:sldId id="1252" r:id="rId43"/>
    <p:sldId id="1309" r:id="rId44"/>
    <p:sldId id="1310" r:id="rId45"/>
    <p:sldId id="1311" r:id="rId46"/>
    <p:sldId id="1312" r:id="rId47"/>
  </p:sldIdLst>
  <p:sldSz cx="9144000" cy="6858000" type="screen4x3"/>
  <p:notesSz cx="7099300" cy="10223500"/>
  <p:defaultTextStyle>
    <a:defPPr>
      <a:defRPr lang="en-GB"/>
    </a:defPPr>
    <a:lvl1pPr algn="l" defTabSz="449263" rtl="0" fontAlgn="base">
      <a:spcBef>
        <a:spcPct val="0"/>
      </a:spcBef>
      <a:spcAft>
        <a:spcPct val="0"/>
      </a:spcAft>
      <a:defRPr sz="2400" kern="1200">
        <a:solidFill>
          <a:schemeClr val="bg1"/>
        </a:solidFill>
        <a:latin typeface="Lucida Sans" charset="0"/>
        <a:ea typeface="ＭＳ Ｐゴシック" charset="-128"/>
        <a:cs typeface="+mn-cs"/>
      </a:defRPr>
    </a:lvl1pPr>
    <a:lvl2pPr marL="742950" indent="-285750" algn="l" defTabSz="449263" rtl="0" fontAlgn="base">
      <a:spcBef>
        <a:spcPct val="0"/>
      </a:spcBef>
      <a:spcAft>
        <a:spcPct val="0"/>
      </a:spcAft>
      <a:defRPr sz="2400" kern="1200">
        <a:solidFill>
          <a:schemeClr val="bg1"/>
        </a:solidFill>
        <a:latin typeface="Lucida Sans" charset="0"/>
        <a:ea typeface="ＭＳ Ｐゴシック" charset="-128"/>
        <a:cs typeface="+mn-cs"/>
      </a:defRPr>
    </a:lvl2pPr>
    <a:lvl3pPr marL="1143000" indent="-228600" algn="l" defTabSz="449263" rtl="0" fontAlgn="base">
      <a:spcBef>
        <a:spcPct val="0"/>
      </a:spcBef>
      <a:spcAft>
        <a:spcPct val="0"/>
      </a:spcAft>
      <a:defRPr sz="2400" kern="1200">
        <a:solidFill>
          <a:schemeClr val="bg1"/>
        </a:solidFill>
        <a:latin typeface="Lucida Sans" charset="0"/>
        <a:ea typeface="ＭＳ Ｐゴシック" charset="-128"/>
        <a:cs typeface="+mn-cs"/>
      </a:defRPr>
    </a:lvl3pPr>
    <a:lvl4pPr marL="1600200" indent="-228600" algn="l" defTabSz="449263" rtl="0" fontAlgn="base">
      <a:spcBef>
        <a:spcPct val="0"/>
      </a:spcBef>
      <a:spcAft>
        <a:spcPct val="0"/>
      </a:spcAft>
      <a:defRPr sz="2400" kern="1200">
        <a:solidFill>
          <a:schemeClr val="bg1"/>
        </a:solidFill>
        <a:latin typeface="Lucida Sans" charset="0"/>
        <a:ea typeface="ＭＳ Ｐゴシック" charset="-128"/>
        <a:cs typeface="+mn-cs"/>
      </a:defRPr>
    </a:lvl4pPr>
    <a:lvl5pPr marL="2057400" indent="-228600" algn="l" defTabSz="449263" rtl="0" fontAlgn="base">
      <a:spcBef>
        <a:spcPct val="0"/>
      </a:spcBef>
      <a:spcAft>
        <a:spcPct val="0"/>
      </a:spcAft>
      <a:defRPr sz="2400" kern="1200">
        <a:solidFill>
          <a:schemeClr val="bg1"/>
        </a:solidFill>
        <a:latin typeface="Lucida Sans" charset="0"/>
        <a:ea typeface="ＭＳ Ｐゴシック" charset="-128"/>
        <a:cs typeface="+mn-cs"/>
      </a:defRPr>
    </a:lvl5pPr>
    <a:lvl6pPr marL="2286000" algn="l" defTabSz="914400" rtl="0" eaLnBrk="1" latinLnBrk="0" hangingPunct="1">
      <a:defRPr sz="2400" kern="1200">
        <a:solidFill>
          <a:schemeClr val="bg1"/>
        </a:solidFill>
        <a:latin typeface="Lucida Sans" charset="0"/>
        <a:ea typeface="ＭＳ Ｐゴシック" charset="-128"/>
        <a:cs typeface="+mn-cs"/>
      </a:defRPr>
    </a:lvl6pPr>
    <a:lvl7pPr marL="2743200" algn="l" defTabSz="914400" rtl="0" eaLnBrk="1" latinLnBrk="0" hangingPunct="1">
      <a:defRPr sz="2400" kern="1200">
        <a:solidFill>
          <a:schemeClr val="bg1"/>
        </a:solidFill>
        <a:latin typeface="Lucida Sans" charset="0"/>
        <a:ea typeface="ＭＳ Ｐゴシック" charset="-128"/>
        <a:cs typeface="+mn-cs"/>
      </a:defRPr>
    </a:lvl7pPr>
    <a:lvl8pPr marL="3200400" algn="l" defTabSz="914400" rtl="0" eaLnBrk="1" latinLnBrk="0" hangingPunct="1">
      <a:defRPr sz="2400" kern="1200">
        <a:solidFill>
          <a:schemeClr val="bg1"/>
        </a:solidFill>
        <a:latin typeface="Lucida Sans" charset="0"/>
        <a:ea typeface="ＭＳ Ｐゴシック" charset="-128"/>
        <a:cs typeface="+mn-cs"/>
      </a:defRPr>
    </a:lvl8pPr>
    <a:lvl9pPr marL="3657600" algn="l" defTabSz="914400" rtl="0" eaLnBrk="1" latinLnBrk="0" hangingPunct="1">
      <a:defRPr sz="2400" kern="1200">
        <a:solidFill>
          <a:schemeClr val="bg1"/>
        </a:solidFill>
        <a:latin typeface="Lucida Sans"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67">
          <p15:clr>
            <a:srgbClr val="A4A3A4"/>
          </p15:clr>
        </p15:guide>
        <p15:guide id="2" pos="209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BDD3E9"/>
    <a:srgbClr val="2A7041"/>
    <a:srgbClr val="E6F2ED"/>
    <a:srgbClr val="DBEDE6"/>
    <a:srgbClr val="D7F1E6"/>
    <a:srgbClr val="D4F0E5"/>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75" autoAdjust="0"/>
    <p:restoredTop sz="72051" autoAdjust="0"/>
  </p:normalViewPr>
  <p:slideViewPr>
    <p:cSldViewPr>
      <p:cViewPr varScale="1">
        <p:scale>
          <a:sx n="109" d="100"/>
          <a:sy n="109" d="100"/>
        </p:scale>
        <p:origin x="390" y="114"/>
      </p:cViewPr>
      <p:guideLst>
        <p:guide orient="horz" pos="2160"/>
        <p:guide pos="2880"/>
      </p:guideLst>
    </p:cSldViewPr>
  </p:slideViewPr>
  <p:outlineViewPr>
    <p:cViewPr varScale="1">
      <p:scale>
        <a:sx n="170" d="200"/>
        <a:sy n="170" d="2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5" d="100"/>
          <a:sy n="35" d="100"/>
        </p:scale>
        <p:origin x="-1578" y="-90"/>
      </p:cViewPr>
      <p:guideLst>
        <p:guide orient="horz" pos="3067"/>
        <p:guide pos="209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13.xml"/><Relationship Id="rId13" Type="http://schemas.openxmlformats.org/officeDocument/2006/relationships/slide" Target="slides/slide28.xml"/><Relationship Id="rId3" Type="http://schemas.openxmlformats.org/officeDocument/2006/relationships/slide" Target="slides/slide8.xml"/><Relationship Id="rId7" Type="http://schemas.openxmlformats.org/officeDocument/2006/relationships/slide" Target="slides/slide12.xml"/><Relationship Id="rId12" Type="http://schemas.openxmlformats.org/officeDocument/2006/relationships/slide" Target="slides/slide27.xml"/><Relationship Id="rId2" Type="http://schemas.openxmlformats.org/officeDocument/2006/relationships/slide" Target="slides/slide7.xml"/><Relationship Id="rId1" Type="http://schemas.openxmlformats.org/officeDocument/2006/relationships/slide" Target="slides/slide6.xml"/><Relationship Id="rId6" Type="http://schemas.openxmlformats.org/officeDocument/2006/relationships/slide" Target="slides/slide11.xml"/><Relationship Id="rId11" Type="http://schemas.openxmlformats.org/officeDocument/2006/relationships/slide" Target="slides/slide17.xml"/><Relationship Id="rId5" Type="http://schemas.openxmlformats.org/officeDocument/2006/relationships/slide" Target="slides/slide10.xml"/><Relationship Id="rId10" Type="http://schemas.openxmlformats.org/officeDocument/2006/relationships/slide" Target="slides/slide15.xml"/><Relationship Id="rId4" Type="http://schemas.openxmlformats.org/officeDocument/2006/relationships/slide" Target="slides/slide9.xml"/><Relationship Id="rId9" Type="http://schemas.openxmlformats.org/officeDocument/2006/relationships/slide" Target="slides/slide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672" cy="510499"/>
          </a:xfrm>
          <a:prstGeom prst="rect">
            <a:avLst/>
          </a:prstGeom>
        </p:spPr>
        <p:txBody>
          <a:bodyPr vert="horz" lIns="91440" tIns="45720" rIns="91440" bIns="45720" rtlCol="0"/>
          <a:lstStyle>
            <a:lvl1pPr algn="l">
              <a:buClr>
                <a:srgbClr val="000000"/>
              </a:buClr>
              <a:buSzPct val="100000"/>
              <a:buFont typeface="Times New Roman" pitchFamily="16" charset="0"/>
              <a:buNone/>
              <a:defRPr sz="1200">
                <a:cs typeface="+mn-cs"/>
              </a:defRPr>
            </a:lvl1pPr>
          </a:lstStyle>
          <a:p>
            <a:pPr>
              <a:defRPr/>
            </a:pPr>
            <a:endParaRPr lang="de-DE"/>
          </a:p>
        </p:txBody>
      </p:sp>
      <p:sp>
        <p:nvSpPr>
          <p:cNvPr id="3" name="Date Placeholder 2"/>
          <p:cNvSpPr>
            <a:spLocks noGrp="1"/>
          </p:cNvSpPr>
          <p:nvPr>
            <p:ph type="dt" sz="quarter" idx="1"/>
          </p:nvPr>
        </p:nvSpPr>
        <p:spPr>
          <a:xfrm>
            <a:off x="4021088" y="0"/>
            <a:ext cx="3076672" cy="510499"/>
          </a:xfrm>
          <a:prstGeom prst="rect">
            <a:avLst/>
          </a:prstGeom>
        </p:spPr>
        <p:txBody>
          <a:bodyPr vert="horz" lIns="91440" tIns="45720" rIns="91440" bIns="45720" rtlCol="0"/>
          <a:lstStyle>
            <a:lvl1pPr algn="r">
              <a:buClr>
                <a:srgbClr val="000000"/>
              </a:buClr>
              <a:buSzPct val="100000"/>
              <a:buFont typeface="Times New Roman" pitchFamily="16" charset="0"/>
              <a:buNone/>
              <a:defRPr sz="1200">
                <a:cs typeface="+mn-cs"/>
              </a:defRPr>
            </a:lvl1pPr>
          </a:lstStyle>
          <a:p>
            <a:pPr>
              <a:defRPr/>
            </a:pPr>
            <a:fld id="{FAC8717C-415A-44F2-932B-9470F257B40D}" type="datetimeFigureOut">
              <a:rPr lang="de-DE"/>
              <a:pPr>
                <a:defRPr/>
              </a:pPr>
              <a:t>19.03.2018</a:t>
            </a:fld>
            <a:endParaRPr lang="de-DE"/>
          </a:p>
        </p:txBody>
      </p:sp>
      <p:sp>
        <p:nvSpPr>
          <p:cNvPr id="4" name="Footer Placeholder 3"/>
          <p:cNvSpPr>
            <a:spLocks noGrp="1"/>
          </p:cNvSpPr>
          <p:nvPr>
            <p:ph type="ftr" sz="quarter" idx="2"/>
          </p:nvPr>
        </p:nvSpPr>
        <p:spPr>
          <a:xfrm>
            <a:off x="0" y="9711312"/>
            <a:ext cx="3076672" cy="510499"/>
          </a:xfrm>
          <a:prstGeom prst="rect">
            <a:avLst/>
          </a:prstGeom>
        </p:spPr>
        <p:txBody>
          <a:bodyPr vert="horz" lIns="91440" tIns="45720" rIns="91440" bIns="45720" rtlCol="0" anchor="b"/>
          <a:lstStyle>
            <a:lvl1pPr algn="l">
              <a:buClr>
                <a:srgbClr val="000000"/>
              </a:buClr>
              <a:buSzPct val="100000"/>
              <a:buFont typeface="Times New Roman" pitchFamily="16" charset="0"/>
              <a:buNone/>
              <a:defRPr sz="1200">
                <a:cs typeface="+mn-cs"/>
              </a:defRPr>
            </a:lvl1pPr>
          </a:lstStyle>
          <a:p>
            <a:pPr>
              <a:defRPr/>
            </a:pPr>
            <a:endParaRPr lang="de-DE"/>
          </a:p>
        </p:txBody>
      </p:sp>
      <p:sp>
        <p:nvSpPr>
          <p:cNvPr id="5" name="Slide Number Placeholder 4"/>
          <p:cNvSpPr>
            <a:spLocks noGrp="1"/>
          </p:cNvSpPr>
          <p:nvPr>
            <p:ph type="sldNum" sz="quarter" idx="3"/>
          </p:nvPr>
        </p:nvSpPr>
        <p:spPr>
          <a:xfrm>
            <a:off x="4021088" y="9711312"/>
            <a:ext cx="3076672" cy="510499"/>
          </a:xfrm>
          <a:prstGeom prst="rect">
            <a:avLst/>
          </a:prstGeom>
        </p:spPr>
        <p:txBody>
          <a:bodyPr vert="horz" lIns="91440" tIns="45720" rIns="91440" bIns="45720" rtlCol="0" anchor="b"/>
          <a:lstStyle>
            <a:lvl1pPr algn="r">
              <a:buClr>
                <a:srgbClr val="000000"/>
              </a:buClr>
              <a:buSzPct val="100000"/>
              <a:buFont typeface="Times New Roman" pitchFamily="16" charset="0"/>
              <a:buNone/>
              <a:defRPr sz="1200">
                <a:cs typeface="+mn-cs"/>
              </a:defRPr>
            </a:lvl1pPr>
          </a:lstStyle>
          <a:p>
            <a:pPr>
              <a:defRPr/>
            </a:pPr>
            <a:fld id="{436286E6-33A4-43B5-AF89-26A9B7F2651B}" type="slidenum">
              <a:rPr lang="de-DE"/>
              <a:pPr>
                <a:defRPr/>
              </a:pPr>
              <a:t>‹#›</a:t>
            </a:fld>
            <a:endParaRPr lang="de-DE"/>
          </a:p>
        </p:txBody>
      </p:sp>
    </p:spTree>
    <p:extLst>
      <p:ext uri="{BB962C8B-B14F-4D97-AF65-F5344CB8AC3E}">
        <p14:creationId xmlns:p14="http://schemas.microsoft.com/office/powerpoint/2010/main" val="36529341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7" name="AutoShape 1"/>
          <p:cNvSpPr>
            <a:spLocks noChangeArrowheads="1"/>
          </p:cNvSpPr>
          <p:nvPr/>
        </p:nvSpPr>
        <p:spPr bwMode="auto">
          <a:xfrm>
            <a:off x="0" y="0"/>
            <a:ext cx="7099300" cy="10223500"/>
          </a:xfrm>
          <a:prstGeom prst="roundRect">
            <a:avLst>
              <a:gd name="adj" fmla="val 19"/>
            </a:avLst>
          </a:prstGeom>
          <a:solidFill>
            <a:srgbClr val="FFFFFF"/>
          </a:solidFill>
          <a:ln w="9360">
            <a:noFill/>
            <a:miter lim="800000"/>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18" name="AutoShape 2"/>
          <p:cNvSpPr>
            <a:spLocks noChangeArrowheads="1"/>
          </p:cNvSpPr>
          <p:nvPr/>
        </p:nvSpPr>
        <p:spPr bwMode="auto">
          <a:xfrm>
            <a:off x="0" y="0"/>
            <a:ext cx="7099300" cy="10223500"/>
          </a:xfrm>
          <a:prstGeom prst="roundRect">
            <a:avLst>
              <a:gd name="adj" fmla="val 19"/>
            </a:avLst>
          </a:prstGeom>
          <a:solidFill>
            <a:srgbClr val="FFFFFF"/>
          </a:solid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19" name="AutoShape 3"/>
          <p:cNvSpPr>
            <a:spLocks noChangeArrowheads="1"/>
          </p:cNvSpPr>
          <p:nvPr/>
        </p:nvSpPr>
        <p:spPr bwMode="auto">
          <a:xfrm>
            <a:off x="0" y="0"/>
            <a:ext cx="7099300" cy="10223500"/>
          </a:xfrm>
          <a:prstGeom prst="roundRect">
            <a:avLst>
              <a:gd name="adj" fmla="val 19"/>
            </a:avLst>
          </a:prstGeom>
          <a:solidFill>
            <a:srgbClr val="FFFFFF"/>
          </a:solid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0" name="AutoShape 4"/>
          <p:cNvSpPr>
            <a:spLocks noChangeArrowheads="1"/>
          </p:cNvSpPr>
          <p:nvPr/>
        </p:nvSpPr>
        <p:spPr bwMode="auto">
          <a:xfrm>
            <a:off x="0" y="0"/>
            <a:ext cx="7099300" cy="10223500"/>
          </a:xfrm>
          <a:prstGeom prst="roundRect">
            <a:avLst>
              <a:gd name="adj" fmla="val 19"/>
            </a:avLst>
          </a:prstGeom>
          <a:solidFill>
            <a:srgbClr val="FFFFFF"/>
          </a:solid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1" name="Text Box 5"/>
          <p:cNvSpPr txBox="1">
            <a:spLocks noChangeArrowheads="1"/>
          </p:cNvSpPr>
          <p:nvPr/>
        </p:nvSpPr>
        <p:spPr bwMode="auto">
          <a:xfrm>
            <a:off x="0" y="0"/>
            <a:ext cx="3076672" cy="510499"/>
          </a:xfrm>
          <a:prstGeom prst="rect">
            <a:avLst/>
          </a:prstGeom>
          <a:no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2" name="Text Box 6"/>
          <p:cNvSpPr txBox="1">
            <a:spLocks noChangeArrowheads="1"/>
          </p:cNvSpPr>
          <p:nvPr/>
        </p:nvSpPr>
        <p:spPr bwMode="auto">
          <a:xfrm>
            <a:off x="4022629" y="0"/>
            <a:ext cx="3076671" cy="510499"/>
          </a:xfrm>
          <a:prstGeom prst="rect">
            <a:avLst/>
          </a:prstGeom>
          <a:no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288776" name="Rectangle 7"/>
          <p:cNvSpPr>
            <a:spLocks noGrp="1" noRot="1" noChangeAspect="1" noChangeArrowheads="1"/>
          </p:cNvSpPr>
          <p:nvPr>
            <p:ph type="sldImg"/>
          </p:nvPr>
        </p:nvSpPr>
        <p:spPr bwMode="auto">
          <a:xfrm>
            <a:off x="995363" y="766763"/>
            <a:ext cx="5102225" cy="3827462"/>
          </a:xfrm>
          <a:prstGeom prst="rect">
            <a:avLst/>
          </a:prstGeom>
          <a:noFill/>
          <a:ln w="9360">
            <a:solidFill>
              <a:srgbClr val="000000"/>
            </a:solidFill>
            <a:miter lim="800000"/>
            <a:headEnd/>
            <a:tailEnd/>
          </a:ln>
        </p:spPr>
      </p:sp>
      <p:sp>
        <p:nvSpPr>
          <p:cNvPr id="9224" name="Rectangle 8"/>
          <p:cNvSpPr>
            <a:spLocks noGrp="1" noChangeArrowheads="1"/>
          </p:cNvSpPr>
          <p:nvPr>
            <p:ph type="body"/>
          </p:nvPr>
        </p:nvSpPr>
        <p:spPr bwMode="auto">
          <a:xfrm>
            <a:off x="945957" y="4856501"/>
            <a:ext cx="5201223" cy="4592799"/>
          </a:xfrm>
          <a:prstGeom prst="rect">
            <a:avLst/>
          </a:prstGeom>
          <a:noFill/>
          <a:ln w="9525">
            <a:noFill/>
            <a:round/>
            <a:headEnd/>
            <a:tailEnd/>
          </a:ln>
          <a:effectLst/>
        </p:spPr>
        <p:txBody>
          <a:bodyPr vert="horz" wrap="square" lIns="95400" tIns="47520" rIns="95400" bIns="47520" numCol="1" anchor="t" anchorCtr="0" compatLnSpc="1">
            <a:prstTxWarp prst="textNoShape">
              <a:avLst/>
            </a:prstTxWarp>
          </a:bodyPr>
          <a:lstStyle/>
          <a:p>
            <a:pPr lvl="0"/>
            <a:endParaRPr lang="de-DE" noProof="0" smtClean="0"/>
          </a:p>
        </p:txBody>
      </p:sp>
      <p:sp>
        <p:nvSpPr>
          <p:cNvPr id="9225" name="Text Box 9"/>
          <p:cNvSpPr txBox="1">
            <a:spLocks noChangeArrowheads="1"/>
          </p:cNvSpPr>
          <p:nvPr/>
        </p:nvSpPr>
        <p:spPr bwMode="auto">
          <a:xfrm>
            <a:off x="0" y="9713002"/>
            <a:ext cx="3076672" cy="510499"/>
          </a:xfrm>
          <a:prstGeom prst="rect">
            <a:avLst/>
          </a:prstGeom>
          <a:no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6" name="Rectangle 10"/>
          <p:cNvSpPr>
            <a:spLocks noGrp="1" noChangeArrowheads="1"/>
          </p:cNvSpPr>
          <p:nvPr>
            <p:ph type="sldNum"/>
          </p:nvPr>
        </p:nvSpPr>
        <p:spPr bwMode="auto">
          <a:xfrm>
            <a:off x="4022630" y="9711312"/>
            <a:ext cx="3070508" cy="503737"/>
          </a:xfrm>
          <a:prstGeom prst="rect">
            <a:avLst/>
          </a:prstGeom>
          <a:noFill/>
          <a:ln w="9525">
            <a:noFill/>
            <a:round/>
            <a:headEnd/>
            <a:tailEnd/>
          </a:ln>
          <a:effectLst/>
        </p:spPr>
        <p:txBody>
          <a:bodyPr vert="horz" wrap="square" lIns="95400" tIns="47520" rIns="95400" bIns="47520" numCol="1" anchor="b" anchorCtr="0" compatLnSpc="1">
            <a:prstTxWarp prst="textNoShape">
              <a:avLst/>
            </a:prstTxWarp>
          </a:bodyPr>
          <a:lstStyle>
            <a:lvl1pPr algn="r">
              <a:buClrTx/>
              <a:buSzPct val="100000"/>
              <a:buFontTx/>
              <a:buNone/>
              <a:tabLst>
                <a:tab pos="723900" algn="l"/>
                <a:tab pos="1447800" algn="l"/>
                <a:tab pos="2171700" algn="l"/>
                <a:tab pos="2895600" algn="l"/>
              </a:tabLst>
              <a:defRPr sz="1200">
                <a:solidFill>
                  <a:srgbClr val="000000"/>
                </a:solidFill>
                <a:latin typeface="Times New Roman" pitchFamily="16" charset="0"/>
                <a:ea typeface="+mn-ea"/>
                <a:cs typeface="Arial Unicode MS" charset="0"/>
              </a:defRPr>
            </a:lvl1pPr>
          </a:lstStyle>
          <a:p>
            <a:pPr>
              <a:defRPr/>
            </a:pPr>
            <a:fld id="{655445CD-BE69-4A95-B1A9-CC7D8B1B044C}" type="slidenum">
              <a:rPr lang="en-US"/>
              <a:pPr>
                <a:defRPr/>
              </a:pPr>
              <a:t>‹#›</a:t>
            </a:fld>
            <a:endParaRPr lang="en-US"/>
          </a:p>
        </p:txBody>
      </p:sp>
    </p:spTree>
    <p:extLst>
      <p:ext uri="{BB962C8B-B14F-4D97-AF65-F5344CB8AC3E}">
        <p14:creationId xmlns:p14="http://schemas.microsoft.com/office/powerpoint/2010/main" val="1453066855"/>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l-G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410F1E11-E012-4047-B3BD-26C8F75F4B37}" type="datetimeFigureOut">
              <a:rPr lang="el-GR" smtClean="0"/>
              <a:t>19/3/2018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pPr>
              <a:defRPr/>
            </a:pPr>
            <a:fld id="{1223EAC6-B8A6-4729-9D15-CF6953B4D465}" type="slidenum">
              <a:rPr lang="en-US" smtClean="0"/>
              <a:pPr>
                <a:defRPr/>
              </a:pPr>
              <a:t>‹#›</a:t>
            </a:fld>
            <a:endParaRPr lang="en-US"/>
          </a:p>
        </p:txBody>
      </p:sp>
    </p:spTree>
    <p:extLst>
      <p:ext uri="{BB962C8B-B14F-4D97-AF65-F5344CB8AC3E}">
        <p14:creationId xmlns:p14="http://schemas.microsoft.com/office/powerpoint/2010/main" val="1253339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410F1E11-E012-4047-B3BD-26C8F75F4B37}" type="datetimeFigureOut">
              <a:rPr lang="el-GR" smtClean="0"/>
              <a:t>19/3/2018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pPr>
              <a:defRPr/>
            </a:pPr>
            <a:fld id="{FEA5F79C-A3E0-437E-9228-F93ACDA809D3}" type="slidenum">
              <a:rPr lang="en-US" smtClean="0"/>
              <a:pPr>
                <a:defRPr/>
              </a:pPr>
              <a:t>‹#›</a:t>
            </a:fld>
            <a:endParaRPr lang="en-US"/>
          </a:p>
        </p:txBody>
      </p:sp>
    </p:spTree>
    <p:extLst>
      <p:ext uri="{BB962C8B-B14F-4D97-AF65-F5344CB8AC3E}">
        <p14:creationId xmlns:p14="http://schemas.microsoft.com/office/powerpoint/2010/main" val="1498561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410F1E11-E012-4047-B3BD-26C8F75F4B37}" type="datetimeFigureOut">
              <a:rPr lang="el-GR" smtClean="0"/>
              <a:t>19/3/2018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pPr>
              <a:defRPr/>
            </a:pPr>
            <a:fld id="{207B26C3-184D-4A6F-A3A7-0B42231C36FA}" type="slidenum">
              <a:rPr lang="en-US" smtClean="0"/>
              <a:pPr>
                <a:defRPr/>
              </a:pPr>
              <a:t>‹#›</a:t>
            </a:fld>
            <a:endParaRPr lang="en-US"/>
          </a:p>
        </p:txBody>
      </p:sp>
    </p:spTree>
    <p:extLst>
      <p:ext uri="{BB962C8B-B14F-4D97-AF65-F5344CB8AC3E}">
        <p14:creationId xmlns:p14="http://schemas.microsoft.com/office/powerpoint/2010/main" val="19308570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Slide">
    <p:bg>
      <p:bgPr>
        <a:solidFill>
          <a:srgbClr val="233337"/>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2362200"/>
          </a:xfrm>
        </p:spPr>
        <p:txBody>
          <a:bodyPr/>
          <a:lstStyle>
            <a:lvl1pPr marL="0" indent="0" algn="ctr">
              <a:buNone/>
              <a:defRPr>
                <a:solidFill>
                  <a:srgbClr val="4370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Date Placeholder 3"/>
          <p:cNvSpPr>
            <a:spLocks noGrp="1"/>
          </p:cNvSpPr>
          <p:nvPr>
            <p:ph type="dt" sz="half" idx="10"/>
          </p:nvPr>
        </p:nvSpPr>
        <p:spPr>
          <a:xfrm>
            <a:off x="628650" y="6356351"/>
            <a:ext cx="2057400" cy="365125"/>
          </a:xfrm>
          <a:prstGeom prst="rect">
            <a:avLst/>
          </a:prstGeom>
        </p:spPr>
        <p:txBody>
          <a:bodyPr/>
          <a:lstStyle>
            <a:lvl1pPr>
              <a:defRPr>
                <a:solidFill>
                  <a:srgbClr val="437085"/>
                </a:solidFill>
              </a:defRPr>
            </a:lvl1pPr>
          </a:lstStyle>
          <a:p>
            <a:pPr>
              <a:defRPr/>
            </a:pPr>
            <a:endParaRPr lang="en-US"/>
          </a:p>
        </p:txBody>
      </p:sp>
      <p:sp>
        <p:nvSpPr>
          <p:cNvPr id="8" name="Footer Placeholder 4"/>
          <p:cNvSpPr>
            <a:spLocks noGrp="1"/>
          </p:cNvSpPr>
          <p:nvPr>
            <p:ph type="ftr" sz="quarter" idx="11"/>
          </p:nvPr>
        </p:nvSpPr>
        <p:spPr>
          <a:xfrm>
            <a:off x="3028950" y="6356351"/>
            <a:ext cx="3086100" cy="365125"/>
          </a:xfrm>
          <a:prstGeom prst="rect">
            <a:avLst/>
          </a:prstGeom>
        </p:spPr>
        <p:txBody>
          <a:bodyPr/>
          <a:lstStyle>
            <a:lvl1pPr>
              <a:defRPr>
                <a:solidFill>
                  <a:srgbClr val="437085"/>
                </a:solidFill>
              </a:defRPr>
            </a:lvl1pPr>
          </a:lstStyle>
          <a:p>
            <a:pPr>
              <a:defRPr/>
            </a:pPr>
            <a:endParaRPr lang="en-US"/>
          </a:p>
        </p:txBody>
      </p:sp>
      <p:sp>
        <p:nvSpPr>
          <p:cNvPr id="9" name="Slide Number Placeholder 5"/>
          <p:cNvSpPr>
            <a:spLocks noGrp="1"/>
          </p:cNvSpPr>
          <p:nvPr>
            <p:ph type="sldNum" sz="quarter" idx="12"/>
          </p:nvPr>
        </p:nvSpPr>
        <p:spPr/>
        <p:txBody>
          <a:bodyPr/>
          <a:lstStyle>
            <a:lvl1pPr>
              <a:defRPr>
                <a:solidFill>
                  <a:srgbClr val="437085"/>
                </a:solidFill>
              </a:defRPr>
            </a:lvl1pPr>
          </a:lstStyle>
          <a:p>
            <a:fld id="{B632CA24-4D05-442C-BD58-55B5F17DBC07}" type="slidenum">
              <a:rPr lang="en-US"/>
              <a:pPr/>
              <a:t>‹#›</a:t>
            </a:fld>
            <a:endParaRPr lang="en-US"/>
          </a:p>
        </p:txBody>
      </p:sp>
    </p:spTree>
    <p:extLst>
      <p:ext uri="{BB962C8B-B14F-4D97-AF65-F5344CB8AC3E}">
        <p14:creationId xmlns:p14="http://schemas.microsoft.com/office/powerpoint/2010/main" val="249548263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410F1E11-E012-4047-B3BD-26C8F75F4B37}" type="datetimeFigureOut">
              <a:rPr lang="el-GR" smtClean="0"/>
              <a:t>19/3/2018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pPr>
              <a:defRPr/>
            </a:pPr>
            <a:fld id="{1D463340-DC82-45FA-A377-A7AB4170FD4B}" type="slidenum">
              <a:rPr lang="en-US" smtClean="0"/>
              <a:pPr>
                <a:defRPr/>
              </a:pPr>
              <a:t>‹#›</a:t>
            </a:fld>
            <a:endParaRPr lang="en-US"/>
          </a:p>
        </p:txBody>
      </p:sp>
    </p:spTree>
    <p:extLst>
      <p:ext uri="{BB962C8B-B14F-4D97-AF65-F5344CB8AC3E}">
        <p14:creationId xmlns:p14="http://schemas.microsoft.com/office/powerpoint/2010/main" val="83357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l-G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0F1E11-E012-4047-B3BD-26C8F75F4B37}" type="datetimeFigureOut">
              <a:rPr lang="el-GR" smtClean="0"/>
              <a:t>19/3/2018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pPr>
              <a:defRPr/>
            </a:pPr>
            <a:fld id="{243DC507-14BC-4563-BC2B-526CB70ECB64}" type="slidenum">
              <a:rPr lang="en-US" smtClean="0"/>
              <a:pPr>
                <a:defRPr/>
              </a:pPr>
              <a:t>‹#›</a:t>
            </a:fld>
            <a:endParaRPr lang="en-US"/>
          </a:p>
        </p:txBody>
      </p:sp>
    </p:spTree>
    <p:extLst>
      <p:ext uri="{BB962C8B-B14F-4D97-AF65-F5344CB8AC3E}">
        <p14:creationId xmlns:p14="http://schemas.microsoft.com/office/powerpoint/2010/main" val="2661420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410F1E11-E012-4047-B3BD-26C8F75F4B37}" type="datetimeFigureOut">
              <a:rPr lang="el-GR" smtClean="0"/>
              <a:t>19/3/2018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pPr>
              <a:defRPr/>
            </a:pPr>
            <a:fld id="{F2C6212D-7737-4098-AF0E-481200E4A69A}" type="slidenum">
              <a:rPr lang="en-US" smtClean="0"/>
              <a:pPr>
                <a:defRPr/>
              </a:pPr>
              <a:t>‹#›</a:t>
            </a:fld>
            <a:endParaRPr lang="en-US"/>
          </a:p>
        </p:txBody>
      </p:sp>
    </p:spTree>
    <p:extLst>
      <p:ext uri="{BB962C8B-B14F-4D97-AF65-F5344CB8AC3E}">
        <p14:creationId xmlns:p14="http://schemas.microsoft.com/office/powerpoint/2010/main" val="3718486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l-G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410F1E11-E012-4047-B3BD-26C8F75F4B37}" type="datetimeFigureOut">
              <a:rPr lang="el-GR" smtClean="0"/>
              <a:t>19/3/2018</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pPr>
              <a:defRPr/>
            </a:pPr>
            <a:fld id="{350F8727-6850-4BD8-A734-C0D1C5560A7B}" type="slidenum">
              <a:rPr lang="en-US" smtClean="0"/>
              <a:pPr>
                <a:defRPr/>
              </a:pPr>
              <a:t>‹#›</a:t>
            </a:fld>
            <a:endParaRPr lang="en-US"/>
          </a:p>
        </p:txBody>
      </p:sp>
    </p:spTree>
    <p:extLst>
      <p:ext uri="{BB962C8B-B14F-4D97-AF65-F5344CB8AC3E}">
        <p14:creationId xmlns:p14="http://schemas.microsoft.com/office/powerpoint/2010/main" val="3225207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410F1E11-E012-4047-B3BD-26C8F75F4B37}" type="datetimeFigureOut">
              <a:rPr lang="el-GR" smtClean="0"/>
              <a:t>19/3/2018</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pPr>
              <a:defRPr/>
            </a:pPr>
            <a:fld id="{6231DFBC-2454-451B-9C42-04D7F724382E}" type="slidenum">
              <a:rPr lang="en-US" smtClean="0"/>
              <a:pPr>
                <a:defRPr/>
              </a:pPr>
              <a:t>‹#›</a:t>
            </a:fld>
            <a:endParaRPr lang="en-US"/>
          </a:p>
        </p:txBody>
      </p:sp>
    </p:spTree>
    <p:extLst>
      <p:ext uri="{BB962C8B-B14F-4D97-AF65-F5344CB8AC3E}">
        <p14:creationId xmlns:p14="http://schemas.microsoft.com/office/powerpoint/2010/main" val="2223243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0F1E11-E012-4047-B3BD-26C8F75F4B37}" type="datetimeFigureOut">
              <a:rPr lang="el-GR" smtClean="0"/>
              <a:t>19/3/2018</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pPr>
              <a:defRPr/>
            </a:pPr>
            <a:fld id="{74BF2C0F-05D6-4882-A325-BE394602789D}" type="slidenum">
              <a:rPr lang="en-US" smtClean="0"/>
              <a:pPr>
                <a:defRPr/>
              </a:pPr>
              <a:t>‹#›</a:t>
            </a:fld>
            <a:endParaRPr lang="en-US"/>
          </a:p>
        </p:txBody>
      </p:sp>
    </p:spTree>
    <p:extLst>
      <p:ext uri="{BB962C8B-B14F-4D97-AF65-F5344CB8AC3E}">
        <p14:creationId xmlns:p14="http://schemas.microsoft.com/office/powerpoint/2010/main" val="1856727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l-G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0F1E11-E012-4047-B3BD-26C8F75F4B37}" type="datetimeFigureOut">
              <a:rPr lang="el-GR" smtClean="0"/>
              <a:t>19/3/2018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pPr>
              <a:defRPr/>
            </a:pPr>
            <a:fld id="{6436A624-A21F-4536-94D3-C1AEDDF981C0}" type="slidenum">
              <a:rPr lang="en-US" smtClean="0"/>
              <a:pPr>
                <a:defRPr/>
              </a:pPr>
              <a:t>‹#›</a:t>
            </a:fld>
            <a:endParaRPr lang="en-US"/>
          </a:p>
        </p:txBody>
      </p:sp>
    </p:spTree>
    <p:extLst>
      <p:ext uri="{BB962C8B-B14F-4D97-AF65-F5344CB8AC3E}">
        <p14:creationId xmlns:p14="http://schemas.microsoft.com/office/powerpoint/2010/main" val="3541515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l-G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l-G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0F1E11-E012-4047-B3BD-26C8F75F4B37}" type="datetimeFigureOut">
              <a:rPr lang="el-GR" smtClean="0"/>
              <a:t>19/3/2018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pPr>
              <a:defRPr/>
            </a:pPr>
            <a:fld id="{44EFD112-2322-4E3C-9DD3-0E36B4B34AEA}" type="slidenum">
              <a:rPr lang="en-US" smtClean="0"/>
              <a:pPr>
                <a:defRPr/>
              </a:pPr>
              <a:t>‹#›</a:t>
            </a:fld>
            <a:endParaRPr lang="en-US"/>
          </a:p>
        </p:txBody>
      </p:sp>
    </p:spTree>
    <p:extLst>
      <p:ext uri="{BB962C8B-B14F-4D97-AF65-F5344CB8AC3E}">
        <p14:creationId xmlns:p14="http://schemas.microsoft.com/office/powerpoint/2010/main" val="3529537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10F1E11-E012-4047-B3BD-26C8F75F4B37}" type="datetimeFigureOut">
              <a:rPr lang="el-GR" smtClean="0"/>
              <a:t>19/3/2018</a:t>
            </a:fld>
            <a:endParaRPr lang="el-G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F1FB7D08-67DA-430D-B31F-1498AA061A61}" type="slidenum">
              <a:rPr lang="en-US" smtClean="0"/>
              <a:pPr>
                <a:defRPr/>
              </a:pPr>
              <a:t>‹#›</a:t>
            </a:fld>
            <a:endParaRPr lang="en-US"/>
          </a:p>
        </p:txBody>
      </p:sp>
    </p:spTree>
    <p:extLst>
      <p:ext uri="{BB962C8B-B14F-4D97-AF65-F5344CB8AC3E}">
        <p14:creationId xmlns:p14="http://schemas.microsoft.com/office/powerpoint/2010/main" val="1361876371"/>
      </p:ext>
    </p:extLst>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 id="2147484020" r:id="rId12"/>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l-G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lucenetutorial.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elp.com/dataset" TargetMode="External"/><Relationship Id="rId2" Type="http://schemas.openxmlformats.org/officeDocument/2006/relationships/hyperlink" Target="https://www.yelp.com/"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lucene.apache.org/core/7_2_1/core/org/apache/lucene/search/IndexSearcher.html#search-org.apache.lucene.search.Query-int-" TargetMode="External"/><Relationship Id="rId3" Type="http://schemas.openxmlformats.org/officeDocument/2006/relationships/hyperlink" Target="https://lucene.apache.org/core/7_2_1/core/org/apache/lucene/document/Field.html" TargetMode="External"/><Relationship Id="rId7" Type="http://schemas.openxmlformats.org/officeDocument/2006/relationships/hyperlink" Target="https://lucene.apache.org/core/7_2_1/core/org/apache/lucene/search/IndexSearcher.html" TargetMode="External"/><Relationship Id="rId2" Type="http://schemas.openxmlformats.org/officeDocument/2006/relationships/hyperlink" Target="https://lucene.apache.org/core/7_2_1/core/org/apache/lucene/document/Document.html" TargetMode="External"/><Relationship Id="rId1" Type="http://schemas.openxmlformats.org/officeDocument/2006/relationships/slideLayout" Target="../slideLayouts/slideLayout7.xml"/><Relationship Id="rId6" Type="http://schemas.openxmlformats.org/officeDocument/2006/relationships/hyperlink" Target="https://lucene.apache.org/core/7_2_1/queryparser/org/apache/lucene/queryparser/classic/QueryParserBase.html#parse(java.lang.String)" TargetMode="External"/><Relationship Id="rId5" Type="http://schemas.openxmlformats.org/officeDocument/2006/relationships/hyperlink" Target="https://lucene.apache.org/core/7_2_1/core/org/apache/lucene/index/IndexWriter.html#addDocument-java.lang.Iterable-" TargetMode="External"/><Relationship Id="rId4" Type="http://schemas.openxmlformats.org/officeDocument/2006/relationships/hyperlink" Target="https://lucene.apache.org/core/7_2_1/core/org/apache/lucene/index/IndexWriter.html"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3" Type="http://schemas.openxmlformats.org/officeDocument/2006/relationships/hyperlink" Target="https://www.yelp.com/dataset/documentation/json" TargetMode="External"/><Relationship Id="rId2" Type="http://schemas.openxmlformats.org/officeDocument/2006/relationships/hyperlink" Target="https://www.yelp.com/dataset" TargetMode="Externa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iki.apache.org/lucene-java/PoweredB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7"/>
          <p:cNvSpPr>
            <a:spLocks noGrp="1" noChangeArrowheads="1"/>
          </p:cNvSpPr>
          <p:nvPr>
            <p:ph type="subTitle" idx="1"/>
          </p:nvPr>
        </p:nvSpPr>
        <p:spPr>
          <a:xfrm>
            <a:off x="1043608" y="4365104"/>
            <a:ext cx="7033592" cy="1198984"/>
          </a:xfrm>
        </p:spPr>
        <p:txBody>
          <a:bodyPr>
            <a:normAutofit lnSpcReduction="10000"/>
          </a:bodyPr>
          <a:lstStyle/>
          <a:p>
            <a:pPr eaLnBrk="1" hangingPunct="1"/>
            <a:r>
              <a:rPr lang="en-US" sz="3200" dirty="0" smtClean="0">
                <a:ea typeface="ＭＳ Ｐゴシック" pitchFamily="-112" charset="-128"/>
              </a:rPr>
              <a:t>MYE003</a:t>
            </a:r>
            <a:r>
              <a:rPr lang="el-GR" sz="3200" dirty="0" smtClean="0">
                <a:ea typeface="ＭＳ Ｐゴシック" pitchFamily="-112" charset="-128"/>
              </a:rPr>
              <a:t>: Ανάκτηση Πληροφορίας</a:t>
            </a:r>
            <a:endParaRPr lang="en-US" sz="3200" dirty="0" smtClean="0">
              <a:ea typeface="ＭＳ Ｐゴシック" pitchFamily="-112" charset="-128"/>
            </a:endParaRPr>
          </a:p>
          <a:p>
            <a:pPr eaLnBrk="1" hangingPunct="1"/>
            <a:r>
              <a:rPr lang="el-GR" sz="1800" i="1" dirty="0" smtClean="0">
                <a:solidFill>
                  <a:schemeClr val="bg1">
                    <a:lumMod val="95000"/>
                  </a:schemeClr>
                </a:solidFill>
                <a:ea typeface="ＭＳ Ｐゴシック" pitchFamily="-112" charset="-128"/>
              </a:rPr>
              <a:t>Διδάσκουσα: Ευαγγελία </a:t>
            </a:r>
            <a:r>
              <a:rPr lang="el-GR" sz="1800" i="1" dirty="0" err="1" smtClean="0">
                <a:solidFill>
                  <a:schemeClr val="bg1">
                    <a:lumMod val="95000"/>
                  </a:schemeClr>
                </a:solidFill>
                <a:ea typeface="ＭＳ Ｐゴシック" pitchFamily="-112" charset="-128"/>
              </a:rPr>
              <a:t>Πιτουρά</a:t>
            </a:r>
            <a:r>
              <a:rPr lang="en-US" dirty="0" smtClean="0">
                <a:ea typeface="ＭＳ Ｐゴシック" pitchFamily="-112" charset="-128"/>
              </a:rPr>
              <a:t/>
            </a:r>
            <a:br>
              <a:rPr lang="en-US" dirty="0" smtClean="0">
                <a:ea typeface="ＭＳ Ｐゴシック" pitchFamily="-112" charset="-128"/>
              </a:rPr>
            </a:br>
            <a:r>
              <a:rPr lang="el-GR" sz="2400" dirty="0" smtClean="0">
                <a:ea typeface="ＭＳ Ｐゴシック" pitchFamily="-112" charset="-128"/>
              </a:rPr>
              <a:t>Περιγραφή Εργασίας</a:t>
            </a:r>
            <a:endParaRPr lang="en-US" sz="2400" dirty="0" smtClean="0">
              <a:ea typeface="ＭＳ Ｐゴシック" pitchFamily="-112"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357589" y="476672"/>
            <a:ext cx="7886700" cy="1325563"/>
          </a:xfrm>
        </p:spPr>
        <p:txBody>
          <a:bodyPr/>
          <a:lstStyle/>
          <a:p>
            <a:pPr algn="ctr" eaLnBrk="1" hangingPunct="1"/>
            <a:r>
              <a:rPr lang="en-US" sz="3600" dirty="0" smtClean="0">
                <a:solidFill>
                  <a:schemeClr val="accent2">
                    <a:lumMod val="75000"/>
                  </a:schemeClr>
                </a:solidFill>
                <a:ea typeface="ＭＳ Ｐゴシック" pitchFamily="-112" charset="-128"/>
              </a:rPr>
              <a:t>Some features (search)</a:t>
            </a:r>
            <a:endParaRPr lang="en-US" sz="3200" dirty="0" smtClean="0">
              <a:solidFill>
                <a:schemeClr val="accent2">
                  <a:lumMod val="75000"/>
                </a:schemeClr>
              </a:solidFill>
              <a:ea typeface="ＭＳ Ｐゴシック" pitchFamily="-112" charset="-128"/>
            </a:endParaRPr>
          </a:p>
        </p:txBody>
      </p:sp>
      <p:sp>
        <p:nvSpPr>
          <p:cNvPr id="27652" name="Slide Number Placeholder 5"/>
          <p:cNvSpPr>
            <a:spLocks noGrp="1"/>
          </p:cNvSpPr>
          <p:nvPr>
            <p:ph type="sldNum" sz="quarter" idx="12"/>
          </p:nvPr>
        </p:nvSpPr>
        <p:spPr bwMode="auto">
          <a:noFill/>
          <a:ln>
            <a:miter lim="800000"/>
            <a:headEnd/>
            <a:tailEnd/>
          </a:ln>
        </p:spPr>
        <p:txBody>
          <a:bodyPr/>
          <a:lstStyle/>
          <a:p>
            <a:fld id="{17228506-E243-4C19-8FFA-807787CFB7A9}" type="slidenum">
              <a:rPr lang="en-US"/>
              <a:pPr/>
              <a:t>10</a:t>
            </a:fld>
            <a:endParaRPr lang="en-US"/>
          </a:p>
        </p:txBody>
      </p:sp>
      <p:sp>
        <p:nvSpPr>
          <p:cNvPr id="23" name="Rectangle 22"/>
          <p:cNvSpPr/>
          <p:nvPr/>
        </p:nvSpPr>
        <p:spPr>
          <a:xfrm>
            <a:off x="6300192" y="4509120"/>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26" name="Rectangle 25"/>
          <p:cNvSpPr/>
          <p:nvPr/>
        </p:nvSpPr>
        <p:spPr>
          <a:xfrm rot="5400000">
            <a:off x="5544108" y="4617132"/>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4" name="TextBox 3"/>
          <p:cNvSpPr txBox="1"/>
          <p:nvPr/>
        </p:nvSpPr>
        <p:spPr>
          <a:xfrm>
            <a:off x="323528" y="1640989"/>
            <a:ext cx="8352928" cy="4524315"/>
          </a:xfrm>
          <a:prstGeom prst="rect">
            <a:avLst/>
          </a:prstGeom>
          <a:noFill/>
        </p:spPr>
        <p:txBody>
          <a:bodyPr wrap="square" rtlCol="0">
            <a:spAutoFit/>
          </a:bodyPr>
          <a:lstStyle/>
          <a:p>
            <a:r>
              <a:rPr lang="en-US" dirty="0" smtClean="0">
                <a:solidFill>
                  <a:schemeClr val="tx1"/>
                </a:solidFill>
                <a:latin typeface="+mn-lt"/>
              </a:rPr>
              <a:t>Powerful</a:t>
            </a:r>
            <a:r>
              <a:rPr lang="en-US" dirty="0">
                <a:solidFill>
                  <a:schemeClr val="tx1"/>
                </a:solidFill>
                <a:latin typeface="+mn-lt"/>
              </a:rPr>
              <a:t>, </a:t>
            </a:r>
            <a:r>
              <a:rPr lang="en-US" dirty="0" smtClean="0">
                <a:solidFill>
                  <a:schemeClr val="tx1"/>
                </a:solidFill>
                <a:latin typeface="+mn-lt"/>
              </a:rPr>
              <a:t>accurate </a:t>
            </a:r>
            <a:r>
              <a:rPr lang="en-US" dirty="0">
                <a:solidFill>
                  <a:schemeClr val="tx1"/>
                </a:solidFill>
                <a:latin typeface="+mn-lt"/>
              </a:rPr>
              <a:t>and </a:t>
            </a:r>
            <a:r>
              <a:rPr lang="en-US" dirty="0" smtClean="0">
                <a:solidFill>
                  <a:schemeClr val="tx1"/>
                </a:solidFill>
                <a:latin typeface="+mn-lt"/>
              </a:rPr>
              <a:t>efficient search algorithms</a:t>
            </a:r>
          </a:p>
          <a:p>
            <a:pPr marL="342900" indent="-342900">
              <a:buFont typeface="Wingdings" panose="05000000000000000000" pitchFamily="2" charset="2"/>
              <a:buChar char="§"/>
            </a:pPr>
            <a:endParaRPr lang="en-US" dirty="0">
              <a:solidFill>
                <a:schemeClr val="tx1"/>
              </a:solidFill>
              <a:latin typeface="+mn-lt"/>
            </a:endParaRPr>
          </a:p>
          <a:p>
            <a:pPr marL="342900" indent="-342900">
              <a:buFont typeface="Wingdings" panose="05000000000000000000" pitchFamily="2" charset="2"/>
              <a:buChar char="§"/>
            </a:pPr>
            <a:r>
              <a:rPr lang="en-US" dirty="0">
                <a:solidFill>
                  <a:schemeClr val="accent1">
                    <a:lumMod val="75000"/>
                  </a:schemeClr>
                </a:solidFill>
                <a:latin typeface="+mn-lt"/>
              </a:rPr>
              <a:t>ranked</a:t>
            </a:r>
            <a:r>
              <a:rPr lang="en-US" dirty="0">
                <a:solidFill>
                  <a:schemeClr val="accent1">
                    <a:lumMod val="60000"/>
                    <a:lumOff val="40000"/>
                  </a:schemeClr>
                </a:solidFill>
                <a:latin typeface="+mn-lt"/>
              </a:rPr>
              <a:t> </a:t>
            </a:r>
            <a:r>
              <a:rPr lang="en-US" dirty="0">
                <a:solidFill>
                  <a:schemeClr val="tx1"/>
                </a:solidFill>
                <a:latin typeface="+mn-lt"/>
              </a:rPr>
              <a:t>searching -- best results returned first</a:t>
            </a:r>
          </a:p>
          <a:p>
            <a:pPr marL="342900" indent="-342900">
              <a:buFont typeface="Wingdings" panose="05000000000000000000" pitchFamily="2" charset="2"/>
              <a:buChar char="§"/>
            </a:pPr>
            <a:r>
              <a:rPr lang="en-US" dirty="0">
                <a:solidFill>
                  <a:schemeClr val="tx1"/>
                </a:solidFill>
                <a:latin typeface="+mn-lt"/>
              </a:rPr>
              <a:t>many powerful </a:t>
            </a:r>
            <a:r>
              <a:rPr lang="en-US" dirty="0">
                <a:solidFill>
                  <a:schemeClr val="accent1">
                    <a:lumMod val="75000"/>
                  </a:schemeClr>
                </a:solidFill>
                <a:latin typeface="+mn-lt"/>
              </a:rPr>
              <a:t>query types</a:t>
            </a:r>
            <a:r>
              <a:rPr lang="en-US" dirty="0">
                <a:solidFill>
                  <a:schemeClr val="tx1"/>
                </a:solidFill>
                <a:latin typeface="+mn-lt"/>
              </a:rPr>
              <a:t>: phrase queries, wildcard queries, proximity queries, range queries and more</a:t>
            </a:r>
          </a:p>
          <a:p>
            <a:pPr marL="342900" indent="-342900">
              <a:buFont typeface="Wingdings" panose="05000000000000000000" pitchFamily="2" charset="2"/>
              <a:buChar char="§"/>
            </a:pPr>
            <a:r>
              <a:rPr lang="en-US" dirty="0">
                <a:solidFill>
                  <a:schemeClr val="accent1">
                    <a:lumMod val="75000"/>
                  </a:schemeClr>
                </a:solidFill>
                <a:latin typeface="+mn-lt"/>
              </a:rPr>
              <a:t>fielded</a:t>
            </a:r>
            <a:r>
              <a:rPr lang="en-US" dirty="0">
                <a:solidFill>
                  <a:schemeClr val="tx1"/>
                </a:solidFill>
                <a:latin typeface="+mn-lt"/>
              </a:rPr>
              <a:t> searching (e.g. title, author, contents)</a:t>
            </a:r>
          </a:p>
          <a:p>
            <a:pPr marL="342900" indent="-342900">
              <a:buFont typeface="Wingdings" panose="05000000000000000000" pitchFamily="2" charset="2"/>
              <a:buChar char="§"/>
            </a:pPr>
            <a:r>
              <a:rPr lang="en-US" dirty="0">
                <a:solidFill>
                  <a:schemeClr val="accent1">
                    <a:lumMod val="75000"/>
                  </a:schemeClr>
                </a:solidFill>
                <a:latin typeface="+mn-lt"/>
              </a:rPr>
              <a:t>sorting</a:t>
            </a:r>
            <a:r>
              <a:rPr lang="en-US" dirty="0">
                <a:solidFill>
                  <a:schemeClr val="tx1"/>
                </a:solidFill>
                <a:latin typeface="+mn-lt"/>
              </a:rPr>
              <a:t> by any field</a:t>
            </a:r>
          </a:p>
          <a:p>
            <a:pPr marL="342900" indent="-342900">
              <a:buFont typeface="Wingdings" panose="05000000000000000000" pitchFamily="2" charset="2"/>
              <a:buChar char="§"/>
            </a:pPr>
            <a:r>
              <a:rPr lang="en-US" dirty="0" smtClean="0">
                <a:solidFill>
                  <a:schemeClr val="tx1"/>
                </a:solidFill>
                <a:latin typeface="+mn-lt"/>
              </a:rPr>
              <a:t>allows </a:t>
            </a:r>
            <a:r>
              <a:rPr lang="en-US" dirty="0">
                <a:solidFill>
                  <a:schemeClr val="accent1">
                    <a:lumMod val="75000"/>
                  </a:schemeClr>
                </a:solidFill>
                <a:latin typeface="+mn-lt"/>
              </a:rPr>
              <a:t>simultaneous update and searching</a:t>
            </a:r>
          </a:p>
          <a:p>
            <a:pPr marL="342900" indent="-342900">
              <a:buFont typeface="Wingdings" panose="05000000000000000000" pitchFamily="2" charset="2"/>
              <a:buChar char="§"/>
            </a:pPr>
            <a:r>
              <a:rPr lang="en-US" dirty="0">
                <a:solidFill>
                  <a:schemeClr val="tx1"/>
                </a:solidFill>
                <a:latin typeface="+mn-lt"/>
              </a:rPr>
              <a:t>flexible </a:t>
            </a:r>
            <a:r>
              <a:rPr lang="en-US" dirty="0">
                <a:solidFill>
                  <a:schemeClr val="accent1">
                    <a:lumMod val="75000"/>
                  </a:schemeClr>
                </a:solidFill>
                <a:latin typeface="+mn-lt"/>
              </a:rPr>
              <a:t>faceting</a:t>
            </a:r>
            <a:r>
              <a:rPr lang="en-US" dirty="0">
                <a:solidFill>
                  <a:schemeClr val="tx1"/>
                </a:solidFill>
                <a:latin typeface="+mn-lt"/>
              </a:rPr>
              <a:t>, </a:t>
            </a:r>
            <a:r>
              <a:rPr lang="en-US" dirty="0">
                <a:solidFill>
                  <a:schemeClr val="accent1">
                    <a:lumMod val="75000"/>
                  </a:schemeClr>
                </a:solidFill>
                <a:latin typeface="+mn-lt"/>
              </a:rPr>
              <a:t>highlighting</a:t>
            </a:r>
            <a:r>
              <a:rPr lang="en-US" dirty="0">
                <a:solidFill>
                  <a:schemeClr val="tx1"/>
                </a:solidFill>
                <a:latin typeface="+mn-lt"/>
              </a:rPr>
              <a:t>, </a:t>
            </a:r>
            <a:r>
              <a:rPr lang="en-US" dirty="0">
                <a:solidFill>
                  <a:schemeClr val="accent1">
                    <a:lumMod val="75000"/>
                  </a:schemeClr>
                </a:solidFill>
                <a:latin typeface="+mn-lt"/>
              </a:rPr>
              <a:t>joins</a:t>
            </a:r>
            <a:r>
              <a:rPr lang="en-US" dirty="0">
                <a:solidFill>
                  <a:schemeClr val="tx1"/>
                </a:solidFill>
                <a:latin typeface="+mn-lt"/>
              </a:rPr>
              <a:t> and </a:t>
            </a:r>
            <a:r>
              <a:rPr lang="en-US" dirty="0">
                <a:solidFill>
                  <a:schemeClr val="accent1">
                    <a:lumMod val="75000"/>
                  </a:schemeClr>
                </a:solidFill>
                <a:latin typeface="+mn-lt"/>
              </a:rPr>
              <a:t>result grouping</a:t>
            </a:r>
          </a:p>
          <a:p>
            <a:pPr marL="342900" indent="-342900">
              <a:buFont typeface="Wingdings" panose="05000000000000000000" pitchFamily="2" charset="2"/>
              <a:buChar char="§"/>
            </a:pPr>
            <a:r>
              <a:rPr lang="en-US" dirty="0">
                <a:solidFill>
                  <a:schemeClr val="tx1"/>
                </a:solidFill>
                <a:latin typeface="+mn-lt"/>
              </a:rPr>
              <a:t>fast, memory-efficient and typo-tolerant </a:t>
            </a:r>
            <a:r>
              <a:rPr lang="en-US" dirty="0" err="1">
                <a:solidFill>
                  <a:schemeClr val="accent1">
                    <a:lumMod val="75000"/>
                  </a:schemeClr>
                </a:solidFill>
                <a:latin typeface="+mn-lt"/>
              </a:rPr>
              <a:t>suggesters</a:t>
            </a:r>
            <a:endParaRPr lang="en-US" dirty="0">
              <a:solidFill>
                <a:schemeClr val="accent1">
                  <a:lumMod val="75000"/>
                </a:schemeClr>
              </a:solidFill>
              <a:latin typeface="+mn-lt"/>
            </a:endParaRPr>
          </a:p>
          <a:p>
            <a:pPr marL="342900" indent="-342900">
              <a:buFont typeface="Wingdings" panose="05000000000000000000" pitchFamily="2" charset="2"/>
              <a:buChar char="§"/>
            </a:pPr>
            <a:r>
              <a:rPr lang="en-US" dirty="0">
                <a:solidFill>
                  <a:schemeClr val="accent1">
                    <a:lumMod val="75000"/>
                  </a:schemeClr>
                </a:solidFill>
                <a:latin typeface="+mn-lt"/>
              </a:rPr>
              <a:t>pluggable ranking models</a:t>
            </a:r>
            <a:r>
              <a:rPr lang="en-US" dirty="0">
                <a:solidFill>
                  <a:schemeClr val="tx1"/>
                </a:solidFill>
                <a:latin typeface="+mn-lt"/>
              </a:rPr>
              <a:t>, including the Vector Space Model and Okapi </a:t>
            </a:r>
            <a:r>
              <a:rPr lang="en-US" dirty="0" smtClean="0">
                <a:solidFill>
                  <a:schemeClr val="tx1"/>
                </a:solidFill>
                <a:latin typeface="+mn-lt"/>
              </a:rPr>
              <a:t>BM25</a:t>
            </a:r>
            <a:endParaRPr lang="en-US" dirty="0">
              <a:solidFill>
                <a:schemeClr val="tx1"/>
              </a:solidFill>
              <a:latin typeface="+mn-lt"/>
            </a:endParaRPr>
          </a:p>
        </p:txBody>
      </p:sp>
    </p:spTree>
    <p:extLst>
      <p:ext uri="{BB962C8B-B14F-4D97-AF65-F5344CB8AC3E}">
        <p14:creationId xmlns:p14="http://schemas.microsoft.com/office/powerpoint/2010/main" val="23194161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Slide Number Placeholder 5"/>
          <p:cNvSpPr>
            <a:spLocks noGrp="1"/>
          </p:cNvSpPr>
          <p:nvPr>
            <p:ph type="sldNum" sz="quarter" idx="12"/>
          </p:nvPr>
        </p:nvSpPr>
        <p:spPr bwMode="auto">
          <a:noFill/>
          <a:ln>
            <a:miter lim="800000"/>
            <a:headEnd/>
            <a:tailEnd/>
          </a:ln>
        </p:spPr>
        <p:txBody>
          <a:bodyPr/>
          <a:lstStyle/>
          <a:p>
            <a:fld id="{17228506-E243-4C19-8FFA-807787CFB7A9}" type="slidenum">
              <a:rPr lang="en-US"/>
              <a:pPr/>
              <a:t>11</a:t>
            </a:fld>
            <a:endParaRPr lang="en-US"/>
          </a:p>
        </p:txBody>
      </p:sp>
      <p:sp>
        <p:nvSpPr>
          <p:cNvPr id="23" name="Rectangle 22"/>
          <p:cNvSpPr/>
          <p:nvPr/>
        </p:nvSpPr>
        <p:spPr>
          <a:xfrm>
            <a:off x="6300192" y="4509120"/>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26" name="Rectangle 25"/>
          <p:cNvSpPr/>
          <p:nvPr/>
        </p:nvSpPr>
        <p:spPr>
          <a:xfrm rot="5400000">
            <a:off x="5544108" y="4617132"/>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4" name="TextBox 3"/>
          <p:cNvSpPr txBox="1"/>
          <p:nvPr/>
        </p:nvSpPr>
        <p:spPr>
          <a:xfrm>
            <a:off x="504674" y="1700808"/>
            <a:ext cx="8352928" cy="461665"/>
          </a:xfrm>
          <a:prstGeom prst="rect">
            <a:avLst/>
          </a:prstGeom>
          <a:noFill/>
        </p:spPr>
        <p:txBody>
          <a:bodyPr wrap="square" rtlCol="0">
            <a:spAutoFit/>
          </a:bodyPr>
          <a:lstStyle/>
          <a:p>
            <a:pPr marL="342900" indent="-342900">
              <a:buFont typeface="Wingdings" panose="05000000000000000000" pitchFamily="2" charset="2"/>
              <a:buChar char="§"/>
            </a:pPr>
            <a:endParaRPr lang="en-US" dirty="0">
              <a:solidFill>
                <a:schemeClr val="tx1"/>
              </a:solidFill>
              <a:latin typeface="+mn-lt"/>
            </a:endParaRPr>
          </a:p>
        </p:txBody>
      </p:sp>
      <p:sp>
        <p:nvSpPr>
          <p:cNvPr id="5" name="TextBox 4"/>
          <p:cNvSpPr txBox="1"/>
          <p:nvPr/>
        </p:nvSpPr>
        <p:spPr>
          <a:xfrm>
            <a:off x="429950" y="260648"/>
            <a:ext cx="8085400" cy="5940088"/>
          </a:xfrm>
          <a:prstGeom prst="rect">
            <a:avLst/>
          </a:prstGeom>
          <a:noFill/>
        </p:spPr>
        <p:txBody>
          <a:bodyPr wrap="square" rtlCol="0">
            <a:spAutoFit/>
          </a:bodyPr>
          <a:lstStyle/>
          <a:p>
            <a:r>
              <a:rPr lang="el-GR" sz="2800" dirty="0" smtClean="0">
                <a:solidFill>
                  <a:schemeClr val="accent2">
                    <a:lumMod val="75000"/>
                  </a:schemeClr>
                </a:solidFill>
                <a:latin typeface="+mn-lt"/>
              </a:rPr>
              <a:t>Στόχος </a:t>
            </a:r>
            <a:r>
              <a:rPr lang="el-GR" sz="2800" dirty="0" smtClean="0">
                <a:solidFill>
                  <a:schemeClr val="tx1"/>
                </a:solidFill>
                <a:latin typeface="+mn-lt"/>
              </a:rPr>
              <a:t>της παρουσίασης:</a:t>
            </a:r>
          </a:p>
          <a:p>
            <a:pPr lvl="1"/>
            <a:r>
              <a:rPr lang="el-GR" sz="2800" dirty="0" smtClean="0">
                <a:solidFill>
                  <a:schemeClr val="tx1"/>
                </a:solidFill>
                <a:latin typeface="+mn-lt"/>
              </a:rPr>
              <a:t>Σύντομη εισαγωγή</a:t>
            </a:r>
          </a:p>
          <a:p>
            <a:endParaRPr lang="el-GR" dirty="0">
              <a:solidFill>
                <a:schemeClr val="tx1"/>
              </a:solidFill>
              <a:latin typeface="+mn-lt"/>
            </a:endParaRPr>
          </a:p>
          <a:p>
            <a:r>
              <a:rPr lang="el-GR" dirty="0" smtClean="0">
                <a:solidFill>
                  <a:schemeClr val="accent2">
                    <a:lumMod val="75000"/>
                  </a:schemeClr>
                </a:solidFill>
                <a:latin typeface="+mn-lt"/>
              </a:rPr>
              <a:t>Περισσότερες πληροφορίες</a:t>
            </a:r>
            <a:r>
              <a:rPr lang="en-US" dirty="0" smtClean="0">
                <a:solidFill>
                  <a:schemeClr val="tx1"/>
                </a:solidFill>
                <a:latin typeface="+mn-lt"/>
              </a:rPr>
              <a:t> </a:t>
            </a:r>
            <a:r>
              <a:rPr lang="el-GR" dirty="0">
                <a:solidFill>
                  <a:schemeClr val="tx1"/>
                </a:solidFill>
                <a:latin typeface="+mn-lt"/>
              </a:rPr>
              <a:t>(προσοχή κάποια στοιχεία </a:t>
            </a:r>
            <a:r>
              <a:rPr lang="el-GR" dirty="0" smtClean="0">
                <a:solidFill>
                  <a:schemeClr val="tx1"/>
                </a:solidFill>
                <a:latin typeface="+mn-lt"/>
              </a:rPr>
              <a:t>αναφέρονται σε </a:t>
            </a:r>
            <a:r>
              <a:rPr lang="el-GR" dirty="0">
                <a:solidFill>
                  <a:schemeClr val="tx1"/>
                </a:solidFill>
                <a:latin typeface="+mn-lt"/>
              </a:rPr>
              <a:t>παλιότερη  έκδοση</a:t>
            </a:r>
            <a:r>
              <a:rPr lang="el-GR" dirty="0" smtClean="0">
                <a:solidFill>
                  <a:schemeClr val="tx1"/>
                </a:solidFill>
                <a:latin typeface="+mn-lt"/>
              </a:rPr>
              <a:t>)</a:t>
            </a:r>
          </a:p>
          <a:p>
            <a:pPr marL="1028700" lvl="1">
              <a:buFont typeface="Wingdings" panose="05000000000000000000" pitchFamily="2" charset="2"/>
              <a:buChar char="§"/>
            </a:pPr>
            <a:r>
              <a:rPr lang="en-US" sz="1800" dirty="0">
                <a:solidFill>
                  <a:schemeClr val="accent1">
                    <a:lumMod val="75000"/>
                  </a:schemeClr>
                </a:solidFill>
                <a:latin typeface="+mn-lt"/>
                <a:hlinkClick r:id="rId2"/>
              </a:rPr>
              <a:t>http://www.lucenetutorial.com</a:t>
            </a:r>
            <a:r>
              <a:rPr lang="en-US" sz="1800" dirty="0" smtClean="0">
                <a:solidFill>
                  <a:schemeClr val="accent1">
                    <a:lumMod val="75000"/>
                  </a:schemeClr>
                </a:solidFill>
                <a:latin typeface="+mn-lt"/>
                <a:hlinkClick r:id="rId2"/>
              </a:rPr>
              <a:t>/</a:t>
            </a:r>
            <a:endParaRPr lang="el-GR" sz="1800" dirty="0" smtClean="0">
              <a:solidFill>
                <a:schemeClr val="tx1"/>
              </a:solidFill>
              <a:latin typeface="+mn-lt"/>
            </a:endParaRPr>
          </a:p>
          <a:p>
            <a:pPr marL="1028700" lvl="1">
              <a:buFont typeface="Wingdings" panose="05000000000000000000" pitchFamily="2" charset="2"/>
              <a:buChar char="§"/>
            </a:pPr>
            <a:r>
              <a:rPr lang="en-US" sz="1800" dirty="0" smtClean="0">
                <a:solidFill>
                  <a:schemeClr val="tx1"/>
                </a:solidFill>
                <a:latin typeface="+mn-lt"/>
              </a:rPr>
              <a:t>Lucene in Action</a:t>
            </a:r>
          </a:p>
          <a:p>
            <a:pPr marL="1028700" lvl="1">
              <a:buFont typeface="Wingdings" panose="05000000000000000000" pitchFamily="2" charset="2"/>
              <a:buChar char="§"/>
            </a:pPr>
            <a:endParaRPr lang="en-US" sz="1800" dirty="0">
              <a:solidFill>
                <a:schemeClr val="tx1"/>
              </a:solidFill>
              <a:latin typeface="+mn-lt"/>
            </a:endParaRPr>
          </a:p>
          <a:p>
            <a:pPr marL="1028700" lvl="1">
              <a:buFont typeface="Wingdings" panose="05000000000000000000" pitchFamily="2" charset="2"/>
              <a:buChar char="§"/>
            </a:pPr>
            <a:endParaRPr lang="en-US" sz="1800" dirty="0" smtClean="0">
              <a:solidFill>
                <a:schemeClr val="tx1"/>
              </a:solidFill>
              <a:latin typeface="+mn-lt"/>
            </a:endParaRPr>
          </a:p>
          <a:p>
            <a:pPr marL="1028700" lvl="1">
              <a:buFont typeface="Wingdings" panose="05000000000000000000" pitchFamily="2" charset="2"/>
              <a:buChar char="§"/>
            </a:pPr>
            <a:endParaRPr lang="en-US" sz="1800" dirty="0">
              <a:solidFill>
                <a:schemeClr val="tx1"/>
              </a:solidFill>
              <a:latin typeface="+mn-lt"/>
            </a:endParaRPr>
          </a:p>
          <a:p>
            <a:pPr marL="1028700" lvl="1">
              <a:buFont typeface="Wingdings" panose="05000000000000000000" pitchFamily="2" charset="2"/>
              <a:buChar char="§"/>
            </a:pPr>
            <a:endParaRPr lang="en-US" sz="1800" dirty="0" smtClean="0">
              <a:solidFill>
                <a:schemeClr val="tx1"/>
              </a:solidFill>
              <a:latin typeface="+mn-lt"/>
            </a:endParaRPr>
          </a:p>
          <a:p>
            <a:pPr marL="1028700" lvl="1">
              <a:buFont typeface="Wingdings" panose="05000000000000000000" pitchFamily="2" charset="2"/>
              <a:buChar char="§"/>
            </a:pPr>
            <a:r>
              <a:rPr lang="en-US" sz="1800" b="1" dirty="0">
                <a:solidFill>
                  <a:schemeClr val="accent1">
                    <a:lumMod val="75000"/>
                  </a:schemeClr>
                </a:solidFill>
                <a:latin typeface="+mn-lt"/>
              </a:rPr>
              <a:t>Lucene 7.2.1 </a:t>
            </a:r>
            <a:r>
              <a:rPr lang="en-US" sz="1800" dirty="0" smtClean="0">
                <a:solidFill>
                  <a:schemeClr val="tx1"/>
                </a:solidFill>
                <a:latin typeface="+mn-lt"/>
              </a:rPr>
              <a:t>demo API (recommended for more up-to-date code</a:t>
            </a:r>
            <a:r>
              <a:rPr lang="el-GR" sz="1800" dirty="0" smtClean="0">
                <a:solidFill>
                  <a:schemeClr val="tx1"/>
                </a:solidFill>
                <a:latin typeface="+mn-lt"/>
              </a:rPr>
              <a:t> </a:t>
            </a:r>
            <a:r>
              <a:rPr lang="en-US" sz="1800" dirty="0" smtClean="0">
                <a:solidFill>
                  <a:schemeClr val="tx1"/>
                </a:solidFill>
                <a:latin typeface="+mn-lt"/>
              </a:rPr>
              <a:t>examples)</a:t>
            </a:r>
          </a:p>
          <a:p>
            <a:pPr marL="1028700" lvl="1">
              <a:buFont typeface="Wingdings" panose="05000000000000000000" pitchFamily="2" charset="2"/>
              <a:buChar char="§"/>
            </a:pPr>
            <a:r>
              <a:rPr lang="en-US" sz="1800" dirty="0" smtClean="0">
                <a:solidFill>
                  <a:schemeClr val="tx1"/>
                </a:solidFill>
                <a:latin typeface="+mn-lt"/>
              </a:rPr>
              <a:t>offers </a:t>
            </a:r>
            <a:r>
              <a:rPr lang="en-US" sz="1800" dirty="0">
                <a:solidFill>
                  <a:schemeClr val="tx1"/>
                </a:solidFill>
                <a:latin typeface="+mn-lt"/>
              </a:rPr>
              <a:t>simple example code to show the features of Lucene</a:t>
            </a:r>
          </a:p>
          <a:p>
            <a:pPr marL="1428750" lvl="2">
              <a:buFont typeface="Wingdings" panose="05000000000000000000" pitchFamily="2" charset="2"/>
              <a:buChar char="§"/>
            </a:pPr>
            <a:r>
              <a:rPr lang="en-US" sz="1800" dirty="0">
                <a:solidFill>
                  <a:schemeClr val="accent1">
                    <a:lumMod val="75000"/>
                  </a:schemeClr>
                </a:solidFill>
                <a:latin typeface="+mn-lt"/>
              </a:rPr>
              <a:t>https://</a:t>
            </a:r>
            <a:r>
              <a:rPr lang="en-US" sz="1800" dirty="0" smtClean="0">
                <a:solidFill>
                  <a:schemeClr val="accent1">
                    <a:lumMod val="75000"/>
                  </a:schemeClr>
                </a:solidFill>
                <a:latin typeface="+mn-lt"/>
              </a:rPr>
              <a:t>lucene.apache.org/core/7_2_1/core/overview-summary.html#overview.description</a:t>
            </a:r>
          </a:p>
          <a:p>
            <a:pPr marL="1428750" lvl="2">
              <a:buFont typeface="Wingdings" panose="05000000000000000000" pitchFamily="2" charset="2"/>
              <a:buChar char="§"/>
            </a:pPr>
            <a:r>
              <a:rPr lang="en-US" sz="1800" dirty="0" smtClean="0">
                <a:solidFill>
                  <a:schemeClr val="accent1">
                    <a:lumMod val="75000"/>
                  </a:schemeClr>
                </a:solidFill>
                <a:latin typeface="+mn-lt"/>
              </a:rPr>
              <a:t>https://lucene.apache.org/core/7_2_1/demo/overview-summary.html#overview_description</a:t>
            </a:r>
          </a:p>
          <a:p>
            <a:pPr marL="720725" lvl="2" indent="0">
              <a:buFont typeface="Wingdings" panose="05000000000000000000" pitchFamily="2" charset="2"/>
              <a:buChar char="§"/>
            </a:pPr>
            <a:r>
              <a:rPr lang="el-GR" sz="1800" dirty="0" smtClean="0">
                <a:solidFill>
                  <a:schemeClr val="accent1">
                    <a:lumMod val="75000"/>
                  </a:schemeClr>
                </a:solidFill>
                <a:latin typeface="+mn-lt"/>
              </a:rPr>
              <a:t> </a:t>
            </a:r>
            <a:r>
              <a:rPr lang="el-GR" sz="1800" dirty="0" smtClean="0">
                <a:solidFill>
                  <a:schemeClr val="tx1"/>
                </a:solidFill>
                <a:latin typeface="+mn-lt"/>
              </a:rPr>
              <a:t>Μπορείτε να χρησιμοποιείστε παλαιότερη </a:t>
            </a:r>
            <a:r>
              <a:rPr lang="en-US" sz="1800" dirty="0" smtClean="0">
                <a:solidFill>
                  <a:schemeClr val="tx1"/>
                </a:solidFill>
                <a:latin typeface="+mn-lt"/>
              </a:rPr>
              <a:t>version </a:t>
            </a:r>
            <a:r>
              <a:rPr lang="el-GR" sz="1800" dirty="0" smtClean="0">
                <a:solidFill>
                  <a:schemeClr val="tx1"/>
                </a:solidFill>
                <a:latin typeface="+mn-lt"/>
              </a:rPr>
              <a:t>αν θέλετε</a:t>
            </a:r>
            <a:endParaRPr lang="en-US" sz="1800" dirty="0" smtClean="0">
              <a:solidFill>
                <a:schemeClr val="tx1"/>
              </a:solidFill>
              <a:latin typeface="+mn-lt"/>
            </a:endParaRPr>
          </a:p>
        </p:txBody>
      </p:sp>
      <p:pic>
        <p:nvPicPr>
          <p:cNvPr id="8" name="Picture 7" descr="hatcher2_cover150.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74501" y="2059719"/>
            <a:ext cx="1417779" cy="1776950"/>
          </a:xfrm>
          <a:prstGeom prst="rect">
            <a:avLst/>
          </a:prstGeom>
        </p:spPr>
      </p:pic>
    </p:spTree>
    <p:extLst>
      <p:ext uri="{BB962C8B-B14F-4D97-AF65-F5344CB8AC3E}">
        <p14:creationId xmlns:p14="http://schemas.microsoft.com/office/powerpoint/2010/main" val="23553151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323528" y="-67225"/>
            <a:ext cx="7886700" cy="1325563"/>
          </a:xfrm>
        </p:spPr>
        <p:txBody>
          <a:bodyPr/>
          <a:lstStyle/>
          <a:p>
            <a:pPr algn="ctr" eaLnBrk="1" hangingPunct="1"/>
            <a:r>
              <a:rPr lang="el-GR" sz="3600" dirty="0" smtClean="0">
                <a:solidFill>
                  <a:schemeClr val="accent2">
                    <a:lumMod val="75000"/>
                  </a:schemeClr>
                </a:solidFill>
                <a:ea typeface="ＭＳ Ｐゴシック" pitchFamily="-112" charset="-128"/>
              </a:rPr>
              <a:t>Βασικές έννοιες</a:t>
            </a:r>
            <a:endParaRPr lang="en-US" sz="3200" dirty="0" smtClean="0">
              <a:solidFill>
                <a:schemeClr val="accent2">
                  <a:lumMod val="75000"/>
                </a:schemeClr>
              </a:solidFill>
              <a:ea typeface="ＭＳ Ｐゴシック" pitchFamily="-112" charset="-128"/>
            </a:endParaRPr>
          </a:p>
        </p:txBody>
      </p:sp>
      <p:sp>
        <p:nvSpPr>
          <p:cNvPr id="27652" name="Slide Number Placeholder 5"/>
          <p:cNvSpPr>
            <a:spLocks noGrp="1"/>
          </p:cNvSpPr>
          <p:nvPr>
            <p:ph type="sldNum" sz="quarter" idx="12"/>
          </p:nvPr>
        </p:nvSpPr>
        <p:spPr bwMode="auto">
          <a:noFill/>
          <a:ln>
            <a:miter lim="800000"/>
            <a:headEnd/>
            <a:tailEnd/>
          </a:ln>
        </p:spPr>
        <p:txBody>
          <a:bodyPr/>
          <a:lstStyle/>
          <a:p>
            <a:fld id="{17228506-E243-4C19-8FFA-807787CFB7A9}" type="slidenum">
              <a:rPr lang="en-US"/>
              <a:pPr/>
              <a:t>12</a:t>
            </a:fld>
            <a:endParaRPr lang="en-US"/>
          </a:p>
        </p:txBody>
      </p:sp>
      <p:sp>
        <p:nvSpPr>
          <p:cNvPr id="23" name="Rectangle 22"/>
          <p:cNvSpPr/>
          <p:nvPr/>
        </p:nvSpPr>
        <p:spPr>
          <a:xfrm>
            <a:off x="6300192" y="4509120"/>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26" name="Rectangle 25"/>
          <p:cNvSpPr/>
          <p:nvPr/>
        </p:nvSpPr>
        <p:spPr>
          <a:xfrm rot="5400000">
            <a:off x="5544108" y="4617132"/>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grpSp>
        <p:nvGrpSpPr>
          <p:cNvPr id="2" name="Group 1"/>
          <p:cNvGrpSpPr/>
          <p:nvPr/>
        </p:nvGrpSpPr>
        <p:grpSpPr>
          <a:xfrm>
            <a:off x="484924" y="1449385"/>
            <a:ext cx="8305800" cy="4953000"/>
            <a:chOff x="685800" y="1600200"/>
            <a:chExt cx="8305800" cy="4953000"/>
          </a:xfrm>
        </p:grpSpPr>
        <p:sp>
          <p:nvSpPr>
            <p:cNvPr id="7" name="Explosion 1 6"/>
            <p:cNvSpPr/>
            <p:nvPr/>
          </p:nvSpPr>
          <p:spPr>
            <a:xfrm>
              <a:off x="1174368" y="5202392"/>
              <a:ext cx="1679615" cy="1119674"/>
            </a:xfrm>
            <a:prstGeom prst="irregularSeal1">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Raw Content</a:t>
              </a:r>
              <a:endParaRPr lang="en-US" sz="1400" dirty="0"/>
            </a:p>
          </p:txBody>
        </p:sp>
        <p:sp>
          <p:nvSpPr>
            <p:cNvPr id="8" name="Alternate Process 4"/>
            <p:cNvSpPr/>
            <p:nvPr/>
          </p:nvSpPr>
          <p:spPr>
            <a:xfrm>
              <a:off x="1106091" y="4574261"/>
              <a:ext cx="1816169" cy="532527"/>
            </a:xfrm>
            <a:prstGeom prst="flowChartAlternateProcess">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000" dirty="0" smtClean="0"/>
                <a:t>Acquire content</a:t>
              </a:r>
              <a:endParaRPr lang="en-US" sz="2000" dirty="0"/>
            </a:p>
          </p:txBody>
        </p:sp>
        <p:sp>
          <p:nvSpPr>
            <p:cNvPr id="10" name="Alternate Process 5"/>
            <p:cNvSpPr/>
            <p:nvPr/>
          </p:nvSpPr>
          <p:spPr>
            <a:xfrm>
              <a:off x="1106091" y="3675231"/>
              <a:ext cx="1816169" cy="532527"/>
            </a:xfrm>
            <a:prstGeom prst="flowChartAlternateProcess">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000" dirty="0" smtClean="0"/>
                <a:t>Build document</a:t>
              </a:r>
              <a:endParaRPr lang="en-US" sz="2000" dirty="0"/>
            </a:p>
          </p:txBody>
        </p:sp>
        <p:sp>
          <p:nvSpPr>
            <p:cNvPr id="11" name="Alternate Process 7"/>
            <p:cNvSpPr/>
            <p:nvPr/>
          </p:nvSpPr>
          <p:spPr>
            <a:xfrm>
              <a:off x="1106091" y="2776228"/>
              <a:ext cx="1816169" cy="532527"/>
            </a:xfrm>
            <a:prstGeom prst="flowChartAlternateProcess">
              <a:avLst/>
            </a:prstGeom>
            <a:solidFill>
              <a:schemeClr val="accent5"/>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000" dirty="0" smtClean="0"/>
                <a:t>Analyze document</a:t>
              </a:r>
              <a:endParaRPr lang="en-US" sz="2000" dirty="0"/>
            </a:p>
          </p:txBody>
        </p:sp>
        <p:sp>
          <p:nvSpPr>
            <p:cNvPr id="12" name="Alternate Process 8"/>
            <p:cNvSpPr/>
            <p:nvPr/>
          </p:nvSpPr>
          <p:spPr>
            <a:xfrm>
              <a:off x="1106091" y="1863569"/>
              <a:ext cx="1816169" cy="532527"/>
            </a:xfrm>
            <a:prstGeom prst="flowChartAlternateProcess">
              <a:avLst/>
            </a:prstGeom>
            <a:solidFill>
              <a:schemeClr val="accent5"/>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000" dirty="0" smtClean="0"/>
                <a:t>Index document</a:t>
              </a:r>
              <a:endParaRPr lang="en-US" sz="2000" dirty="0"/>
            </a:p>
          </p:txBody>
        </p:sp>
        <p:cxnSp>
          <p:nvCxnSpPr>
            <p:cNvPr id="13" name="Straight Arrow Connector 12"/>
            <p:cNvCxnSpPr/>
            <p:nvPr/>
          </p:nvCxnSpPr>
          <p:spPr>
            <a:xfrm flipV="1">
              <a:off x="2014175" y="5106788"/>
              <a:ext cx="0" cy="36868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flipV="1">
              <a:off x="2014175" y="4207753"/>
              <a:ext cx="0" cy="36868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flipV="1">
              <a:off x="2014175" y="3308718"/>
              <a:ext cx="0" cy="36868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flipV="1">
              <a:off x="2014175" y="2407540"/>
              <a:ext cx="0" cy="36868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7" name="Magnetic Disk 19"/>
            <p:cNvSpPr/>
            <p:nvPr/>
          </p:nvSpPr>
          <p:spPr>
            <a:xfrm>
              <a:off x="4424351" y="3308718"/>
              <a:ext cx="1447473" cy="1456722"/>
            </a:xfrm>
            <a:prstGeom prst="flowChartMagneticDisk">
              <a:avLst/>
            </a:prstGeom>
            <a:solidFill>
              <a:schemeClr val="accent5"/>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Index</a:t>
              </a:r>
              <a:endParaRPr lang="en-US" dirty="0"/>
            </a:p>
          </p:txBody>
        </p:sp>
        <p:cxnSp>
          <p:nvCxnSpPr>
            <p:cNvPr id="18" name="Elbow Connector 17"/>
            <p:cNvCxnSpPr>
              <a:stCxn id="12" idx="3"/>
              <a:endCxn id="17" idx="2"/>
            </p:cNvCxnSpPr>
            <p:nvPr/>
          </p:nvCxnSpPr>
          <p:spPr>
            <a:xfrm>
              <a:off x="2922260" y="2129833"/>
              <a:ext cx="1502091" cy="1907246"/>
            </a:xfrm>
            <a:prstGeom prst="bentConnector3">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9" name="Explosion 1 18"/>
            <p:cNvSpPr/>
            <p:nvPr/>
          </p:nvSpPr>
          <p:spPr>
            <a:xfrm>
              <a:off x="6890220" y="1656554"/>
              <a:ext cx="1679615" cy="1119674"/>
            </a:xfrm>
            <a:prstGeom prst="irregularSeal1">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Users</a:t>
              </a:r>
              <a:endParaRPr lang="en-US" dirty="0"/>
            </a:p>
          </p:txBody>
        </p:sp>
        <p:sp>
          <p:nvSpPr>
            <p:cNvPr id="20" name="Alternate Process 24"/>
            <p:cNvSpPr/>
            <p:nvPr/>
          </p:nvSpPr>
          <p:spPr>
            <a:xfrm>
              <a:off x="6821943" y="2937914"/>
              <a:ext cx="1816169" cy="532527"/>
            </a:xfrm>
            <a:prstGeom prst="flowChartAlternateProcess">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Search UI</a:t>
              </a:r>
              <a:endParaRPr lang="en-US" dirty="0"/>
            </a:p>
          </p:txBody>
        </p:sp>
        <p:grpSp>
          <p:nvGrpSpPr>
            <p:cNvPr id="21" name="Group 20"/>
            <p:cNvGrpSpPr/>
            <p:nvPr/>
          </p:nvGrpSpPr>
          <p:grpSpPr>
            <a:xfrm>
              <a:off x="6581895" y="3941489"/>
              <a:ext cx="2296265" cy="826146"/>
              <a:chOff x="6581895" y="3941489"/>
              <a:chExt cx="2296265" cy="826146"/>
            </a:xfrm>
          </p:grpSpPr>
          <p:sp>
            <p:nvSpPr>
              <p:cNvPr id="22" name="Alternate Process 25"/>
              <p:cNvSpPr/>
              <p:nvPr/>
            </p:nvSpPr>
            <p:spPr>
              <a:xfrm>
                <a:off x="6581895" y="3941489"/>
                <a:ext cx="1010500" cy="823951"/>
              </a:xfrm>
              <a:prstGeom prst="flowChartAlternateProcess">
                <a:avLst/>
              </a:prstGeom>
              <a:solidFill>
                <a:schemeClr val="accent5"/>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000" dirty="0" smtClean="0"/>
                  <a:t>Build query</a:t>
                </a:r>
                <a:endParaRPr lang="en-US" sz="2000" dirty="0"/>
              </a:p>
            </p:txBody>
          </p:sp>
          <p:sp>
            <p:nvSpPr>
              <p:cNvPr id="24" name="Alternate Process 26"/>
              <p:cNvSpPr/>
              <p:nvPr/>
            </p:nvSpPr>
            <p:spPr>
              <a:xfrm>
                <a:off x="7867660" y="3943684"/>
                <a:ext cx="1010500" cy="823951"/>
              </a:xfrm>
              <a:prstGeom prst="flowChartAlternateProcess">
                <a:avLst/>
              </a:prstGeom>
              <a:solidFill>
                <a:schemeClr val="accent5"/>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000" dirty="0" smtClean="0"/>
                  <a:t>Render results</a:t>
                </a:r>
                <a:endParaRPr lang="en-US" sz="2000" dirty="0"/>
              </a:p>
            </p:txBody>
          </p:sp>
        </p:grpSp>
        <p:sp>
          <p:nvSpPr>
            <p:cNvPr id="25" name="Alternate Process 27"/>
            <p:cNvSpPr/>
            <p:nvPr/>
          </p:nvSpPr>
          <p:spPr>
            <a:xfrm>
              <a:off x="6821943" y="5193031"/>
              <a:ext cx="1816169" cy="532527"/>
            </a:xfrm>
            <a:prstGeom prst="flowChartAlternateProcess">
              <a:avLst/>
            </a:prstGeom>
            <a:solidFill>
              <a:schemeClr val="accent5"/>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Run query</a:t>
              </a:r>
              <a:endParaRPr lang="en-US" dirty="0"/>
            </a:p>
          </p:txBody>
        </p:sp>
        <p:cxnSp>
          <p:nvCxnSpPr>
            <p:cNvPr id="27" name="Straight Arrow Connector 26"/>
            <p:cNvCxnSpPr>
              <a:endCxn id="22" idx="0"/>
            </p:cNvCxnSpPr>
            <p:nvPr/>
          </p:nvCxnSpPr>
          <p:spPr>
            <a:xfrm flipH="1">
              <a:off x="7087145" y="3470441"/>
              <a:ext cx="396016" cy="47104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stCxn id="24" idx="0"/>
            </p:cNvCxnSpPr>
            <p:nvPr/>
          </p:nvCxnSpPr>
          <p:spPr>
            <a:xfrm flipH="1" flipV="1">
              <a:off x="8001000" y="3470441"/>
              <a:ext cx="371910" cy="47324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a:stCxn id="22" idx="2"/>
            </p:cNvCxnSpPr>
            <p:nvPr/>
          </p:nvCxnSpPr>
          <p:spPr>
            <a:xfrm>
              <a:off x="7087145" y="4765440"/>
              <a:ext cx="396016" cy="427591"/>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flipV="1">
              <a:off x="8001000" y="4719789"/>
              <a:ext cx="338355" cy="47324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1" name="Elbow Connector 30"/>
            <p:cNvCxnSpPr>
              <a:stCxn id="25" idx="1"/>
              <a:endCxn id="17" idx="4"/>
            </p:cNvCxnSpPr>
            <p:nvPr/>
          </p:nvCxnSpPr>
          <p:spPr>
            <a:xfrm rot="10800000">
              <a:off x="5871825" y="4037079"/>
              <a:ext cx="950119" cy="1422216"/>
            </a:xfrm>
            <a:prstGeom prst="bentConnector3">
              <a:avLst/>
            </a:prstGeom>
            <a:ln>
              <a:solidFill>
                <a:srgbClr val="000000"/>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a:endCxn id="20" idx="0"/>
            </p:cNvCxnSpPr>
            <p:nvPr/>
          </p:nvCxnSpPr>
          <p:spPr>
            <a:xfrm>
              <a:off x="7730028" y="2407540"/>
              <a:ext cx="0" cy="530374"/>
            </a:xfrm>
            <a:prstGeom prst="straightConnector1">
              <a:avLst/>
            </a:prstGeom>
            <a:ln>
              <a:solidFill>
                <a:srgbClr val="000000"/>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33" name="Rectangle 32"/>
            <p:cNvSpPr/>
            <p:nvPr/>
          </p:nvSpPr>
          <p:spPr>
            <a:xfrm>
              <a:off x="685800" y="1600200"/>
              <a:ext cx="3048000" cy="4953000"/>
            </a:xfrm>
            <a:prstGeom prst="rect">
              <a:avLst/>
            </a:prstGeom>
            <a:noFill/>
            <a:ln w="28575" cmpd="sng">
              <a:solidFill>
                <a:srgbClr val="FF9966"/>
              </a:solidFill>
              <a:prstDash val="dash"/>
            </a:ln>
            <a:effectLst>
              <a:outerShdw blurRad="40000" dist="23000" sx="1000" sy="1000" rotWithShape="0">
                <a:srgbClr val="000000"/>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l-GR" dirty="0"/>
            </a:p>
          </p:txBody>
        </p:sp>
        <p:sp>
          <p:nvSpPr>
            <p:cNvPr id="34" name="Rectangle 33"/>
            <p:cNvSpPr/>
            <p:nvPr/>
          </p:nvSpPr>
          <p:spPr>
            <a:xfrm>
              <a:off x="6248400" y="3886200"/>
              <a:ext cx="2743200" cy="1905000"/>
            </a:xfrm>
            <a:prstGeom prst="rect">
              <a:avLst/>
            </a:prstGeom>
            <a:noFill/>
            <a:ln w="28575" cmpd="sng">
              <a:solidFill>
                <a:srgbClr val="FF9966"/>
              </a:solidFill>
              <a:prstDash val="dash"/>
            </a:ln>
            <a:effectLst>
              <a:outerShdw blurRad="40000" dist="23000" sx="1000" sy="1000" rotWithShape="0">
                <a:srgbClr val="000000"/>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l-GR" dirty="0"/>
            </a:p>
          </p:txBody>
        </p:sp>
        <p:sp>
          <p:nvSpPr>
            <p:cNvPr id="35" name="TextBox 34"/>
            <p:cNvSpPr txBox="1"/>
            <p:nvPr/>
          </p:nvSpPr>
          <p:spPr>
            <a:xfrm>
              <a:off x="7162800" y="5943600"/>
              <a:ext cx="1447800" cy="400110"/>
            </a:xfrm>
            <a:prstGeom prst="rect">
              <a:avLst/>
            </a:prstGeom>
            <a:noFill/>
          </p:spPr>
          <p:txBody>
            <a:bodyPr wrap="square" rtlCol="0">
              <a:spAutoFit/>
            </a:bodyPr>
            <a:lstStyle/>
            <a:p>
              <a:r>
                <a:rPr lang="en-US" sz="2000" b="1" dirty="0" smtClean="0">
                  <a:solidFill>
                    <a:schemeClr val="accent6">
                      <a:lumMod val="75000"/>
                    </a:schemeClr>
                  </a:solidFill>
                  <a:latin typeface="+mn-lt"/>
                </a:rPr>
                <a:t>SEARCH</a:t>
              </a:r>
              <a:endParaRPr lang="el-GR" sz="2000" b="1" dirty="0">
                <a:solidFill>
                  <a:schemeClr val="accent6">
                    <a:lumMod val="75000"/>
                  </a:schemeClr>
                </a:solidFill>
                <a:latin typeface="+mn-lt"/>
              </a:endParaRPr>
            </a:p>
          </p:txBody>
        </p:sp>
        <p:sp>
          <p:nvSpPr>
            <p:cNvPr id="36" name="TextBox 35"/>
            <p:cNvSpPr txBox="1"/>
            <p:nvPr/>
          </p:nvSpPr>
          <p:spPr>
            <a:xfrm>
              <a:off x="3886200" y="5638800"/>
              <a:ext cx="1447800" cy="400110"/>
            </a:xfrm>
            <a:prstGeom prst="rect">
              <a:avLst/>
            </a:prstGeom>
            <a:noFill/>
          </p:spPr>
          <p:txBody>
            <a:bodyPr wrap="square" rtlCol="0">
              <a:spAutoFit/>
            </a:bodyPr>
            <a:lstStyle/>
            <a:p>
              <a:r>
                <a:rPr lang="en-US" sz="2000" b="1" dirty="0" smtClean="0">
                  <a:solidFill>
                    <a:schemeClr val="accent6">
                      <a:lumMod val="75000"/>
                    </a:schemeClr>
                  </a:solidFill>
                  <a:latin typeface="+mn-lt"/>
                </a:rPr>
                <a:t>INDEX</a:t>
              </a:r>
              <a:endParaRPr lang="el-GR" sz="2000" b="1" dirty="0">
                <a:solidFill>
                  <a:schemeClr val="accent6">
                    <a:lumMod val="75000"/>
                  </a:schemeClr>
                </a:solidFill>
                <a:latin typeface="+mn-lt"/>
              </a:endParaRPr>
            </a:p>
          </p:txBody>
        </p:sp>
      </p:grpSp>
    </p:spTree>
    <p:extLst>
      <p:ext uri="{BB962C8B-B14F-4D97-AF65-F5344CB8AC3E}">
        <p14:creationId xmlns:p14="http://schemas.microsoft.com/office/powerpoint/2010/main" val="38744378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285334" y="180176"/>
            <a:ext cx="7886700" cy="1325563"/>
          </a:xfrm>
        </p:spPr>
        <p:txBody>
          <a:bodyPr/>
          <a:lstStyle/>
          <a:p>
            <a:pPr algn="ctr" eaLnBrk="1" hangingPunct="1"/>
            <a:r>
              <a:rPr lang="el-GR" sz="3600" dirty="0" smtClean="0">
                <a:solidFill>
                  <a:schemeClr val="accent2">
                    <a:lumMod val="75000"/>
                  </a:schemeClr>
                </a:solidFill>
                <a:ea typeface="ＭＳ Ｐゴシック" pitchFamily="-112" charset="-128"/>
              </a:rPr>
              <a:t>Βασικές έννοιες</a:t>
            </a:r>
            <a:r>
              <a:rPr lang="en-US" sz="3600" dirty="0" smtClean="0">
                <a:solidFill>
                  <a:schemeClr val="accent2">
                    <a:lumMod val="75000"/>
                  </a:schemeClr>
                </a:solidFill>
                <a:ea typeface="ＭＳ Ｐゴシック" pitchFamily="-112" charset="-128"/>
              </a:rPr>
              <a:t>: document</a:t>
            </a:r>
            <a:endParaRPr lang="en-US" sz="3200" dirty="0" smtClean="0">
              <a:solidFill>
                <a:schemeClr val="accent2">
                  <a:lumMod val="75000"/>
                </a:schemeClr>
              </a:solidFill>
              <a:ea typeface="ＭＳ Ｐゴシック" pitchFamily="-112" charset="-128"/>
            </a:endParaRPr>
          </a:p>
        </p:txBody>
      </p:sp>
      <p:sp>
        <p:nvSpPr>
          <p:cNvPr id="27652" name="Slide Number Placeholder 5"/>
          <p:cNvSpPr>
            <a:spLocks noGrp="1"/>
          </p:cNvSpPr>
          <p:nvPr>
            <p:ph type="sldNum" sz="quarter" idx="12"/>
          </p:nvPr>
        </p:nvSpPr>
        <p:spPr bwMode="auto">
          <a:noFill/>
          <a:ln>
            <a:miter lim="800000"/>
            <a:headEnd/>
            <a:tailEnd/>
          </a:ln>
        </p:spPr>
        <p:txBody>
          <a:bodyPr/>
          <a:lstStyle/>
          <a:p>
            <a:fld id="{17228506-E243-4C19-8FFA-807787CFB7A9}" type="slidenum">
              <a:rPr lang="en-US"/>
              <a:pPr/>
              <a:t>13</a:t>
            </a:fld>
            <a:endParaRPr lang="en-US"/>
          </a:p>
        </p:txBody>
      </p:sp>
      <p:sp>
        <p:nvSpPr>
          <p:cNvPr id="23" name="Rectangle 22"/>
          <p:cNvSpPr/>
          <p:nvPr/>
        </p:nvSpPr>
        <p:spPr>
          <a:xfrm>
            <a:off x="6300192" y="4509120"/>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26" name="Rectangle 25"/>
          <p:cNvSpPr/>
          <p:nvPr/>
        </p:nvSpPr>
        <p:spPr>
          <a:xfrm rot="5400000">
            <a:off x="5544108" y="4617132"/>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37" name="TextBox 36"/>
          <p:cNvSpPr txBox="1"/>
          <p:nvPr/>
        </p:nvSpPr>
        <p:spPr>
          <a:xfrm>
            <a:off x="323528" y="1556791"/>
            <a:ext cx="8332066" cy="3323987"/>
          </a:xfrm>
          <a:prstGeom prst="rect">
            <a:avLst/>
          </a:prstGeom>
          <a:noFill/>
        </p:spPr>
        <p:txBody>
          <a:bodyPr wrap="square" rtlCol="0">
            <a:spAutoFit/>
          </a:bodyPr>
          <a:lstStyle/>
          <a:p>
            <a:pPr marL="342900" indent="-342900">
              <a:buFont typeface="Wingdings" panose="05000000000000000000" pitchFamily="2" charset="2"/>
              <a:buChar char="§"/>
            </a:pPr>
            <a:r>
              <a:rPr lang="en-US" dirty="0">
                <a:solidFill>
                  <a:schemeClr val="tx1"/>
                </a:solidFill>
                <a:latin typeface="+mn-lt"/>
              </a:rPr>
              <a:t>T</a:t>
            </a:r>
            <a:r>
              <a:rPr lang="en-US" dirty="0" smtClean="0">
                <a:solidFill>
                  <a:schemeClr val="tx1"/>
                </a:solidFill>
                <a:latin typeface="+mn-lt"/>
              </a:rPr>
              <a:t>he </a:t>
            </a:r>
            <a:r>
              <a:rPr lang="en-US" dirty="0">
                <a:solidFill>
                  <a:schemeClr val="accent1">
                    <a:lumMod val="75000"/>
                  </a:schemeClr>
                </a:solidFill>
                <a:latin typeface="+mn-lt"/>
              </a:rPr>
              <a:t>unit</a:t>
            </a:r>
            <a:r>
              <a:rPr lang="en-US" dirty="0">
                <a:solidFill>
                  <a:schemeClr val="tx1"/>
                </a:solidFill>
                <a:latin typeface="+mn-lt"/>
              </a:rPr>
              <a:t> of search and index</a:t>
            </a:r>
            <a:r>
              <a:rPr lang="en-US" dirty="0" smtClean="0">
                <a:solidFill>
                  <a:schemeClr val="tx1"/>
                </a:solidFill>
                <a:latin typeface="+mn-lt"/>
              </a:rPr>
              <a:t>.</a:t>
            </a:r>
            <a:endParaRPr lang="en-US" dirty="0">
              <a:solidFill>
                <a:schemeClr val="accent2">
                  <a:lumMod val="75000"/>
                </a:schemeClr>
              </a:solidFill>
              <a:latin typeface="+mn-lt"/>
            </a:endParaRPr>
          </a:p>
          <a:p>
            <a:pPr marL="342900" indent="-342900">
              <a:buFont typeface="Wingdings" panose="05000000000000000000" pitchFamily="2" charset="2"/>
              <a:buChar char="§"/>
            </a:pPr>
            <a:r>
              <a:rPr lang="en-US" dirty="0">
                <a:solidFill>
                  <a:schemeClr val="accent1">
                    <a:lumMod val="75000"/>
                  </a:schemeClr>
                </a:solidFill>
                <a:latin typeface="+mn-lt"/>
              </a:rPr>
              <a:t>Indexing </a:t>
            </a:r>
            <a:r>
              <a:rPr lang="en-US" dirty="0">
                <a:solidFill>
                  <a:schemeClr val="tx1"/>
                </a:solidFill>
                <a:latin typeface="+mn-lt"/>
              </a:rPr>
              <a:t>involves adding Documents to an </a:t>
            </a:r>
            <a:r>
              <a:rPr lang="en-US" dirty="0" err="1">
                <a:solidFill>
                  <a:schemeClr val="accent1">
                    <a:lumMod val="75000"/>
                  </a:schemeClr>
                </a:solidFill>
                <a:latin typeface="+mn-lt"/>
              </a:rPr>
              <a:t>IndexWriter</a:t>
            </a:r>
            <a:r>
              <a:rPr lang="en-US" dirty="0">
                <a:solidFill>
                  <a:schemeClr val="tx1"/>
                </a:solidFill>
                <a:latin typeface="+mn-lt"/>
              </a:rPr>
              <a:t>, </a:t>
            </a:r>
            <a:endParaRPr lang="el-GR" dirty="0" smtClean="0">
              <a:solidFill>
                <a:schemeClr val="tx1"/>
              </a:solidFill>
              <a:latin typeface="+mn-lt"/>
            </a:endParaRPr>
          </a:p>
          <a:p>
            <a:pPr marL="342900" indent="-342900">
              <a:buFont typeface="Wingdings" panose="05000000000000000000" pitchFamily="2" charset="2"/>
              <a:buChar char="§"/>
            </a:pPr>
            <a:r>
              <a:rPr lang="en-US" dirty="0">
                <a:solidFill>
                  <a:schemeClr val="accent1">
                    <a:lumMod val="75000"/>
                  </a:schemeClr>
                </a:solidFill>
                <a:latin typeface="+mn-lt"/>
              </a:rPr>
              <a:t>S</a:t>
            </a:r>
            <a:r>
              <a:rPr lang="en-US" dirty="0" smtClean="0">
                <a:solidFill>
                  <a:schemeClr val="accent1">
                    <a:lumMod val="75000"/>
                  </a:schemeClr>
                </a:solidFill>
                <a:latin typeface="+mn-lt"/>
              </a:rPr>
              <a:t>earching</a:t>
            </a:r>
            <a:r>
              <a:rPr lang="en-US" dirty="0" smtClean="0">
                <a:solidFill>
                  <a:schemeClr val="tx1"/>
                </a:solidFill>
                <a:latin typeface="+mn-lt"/>
              </a:rPr>
              <a:t> </a:t>
            </a:r>
            <a:r>
              <a:rPr lang="en-US" dirty="0">
                <a:solidFill>
                  <a:schemeClr val="tx1"/>
                </a:solidFill>
                <a:latin typeface="+mn-lt"/>
              </a:rPr>
              <a:t>involves retrieving Documents from an index via an </a:t>
            </a:r>
            <a:r>
              <a:rPr lang="en-US" dirty="0" err="1">
                <a:solidFill>
                  <a:schemeClr val="accent1">
                    <a:lumMod val="75000"/>
                  </a:schemeClr>
                </a:solidFill>
                <a:latin typeface="+mn-lt"/>
              </a:rPr>
              <a:t>IndexSearcher</a:t>
            </a:r>
            <a:r>
              <a:rPr lang="en-US" dirty="0" smtClean="0">
                <a:solidFill>
                  <a:schemeClr val="tx1"/>
                </a:solidFill>
                <a:latin typeface="+mn-lt"/>
              </a:rPr>
              <a:t>.</a:t>
            </a:r>
          </a:p>
          <a:p>
            <a:pPr marL="342900" indent="-342900">
              <a:buFont typeface="Wingdings" panose="05000000000000000000" pitchFamily="2" charset="2"/>
              <a:buChar char="§"/>
            </a:pPr>
            <a:endParaRPr lang="en-US" sz="1800" dirty="0">
              <a:solidFill>
                <a:schemeClr val="tx1"/>
              </a:solidFill>
              <a:latin typeface="+mn-lt"/>
            </a:endParaRPr>
          </a:p>
          <a:p>
            <a:pPr marL="342900" indent="-342900">
              <a:buFont typeface="Wingdings" panose="05000000000000000000" pitchFamily="2" charset="2"/>
              <a:buChar char="§"/>
            </a:pPr>
            <a:r>
              <a:rPr lang="en-US" dirty="0">
                <a:solidFill>
                  <a:schemeClr val="tx1"/>
                </a:solidFill>
                <a:latin typeface="+mn-lt"/>
              </a:rPr>
              <a:t>C</a:t>
            </a:r>
            <a:r>
              <a:rPr lang="en-US" dirty="0" smtClean="0">
                <a:solidFill>
                  <a:schemeClr val="tx1"/>
                </a:solidFill>
                <a:latin typeface="+mn-lt"/>
              </a:rPr>
              <a:t>onsists </a:t>
            </a:r>
            <a:r>
              <a:rPr lang="en-US" dirty="0">
                <a:solidFill>
                  <a:schemeClr val="tx1"/>
                </a:solidFill>
                <a:latin typeface="+mn-lt"/>
              </a:rPr>
              <a:t>of one or more </a:t>
            </a:r>
            <a:r>
              <a:rPr lang="en-US" dirty="0" smtClean="0">
                <a:solidFill>
                  <a:schemeClr val="accent2">
                    <a:lumMod val="75000"/>
                  </a:schemeClr>
                </a:solidFill>
                <a:latin typeface="+mn-lt"/>
              </a:rPr>
              <a:t>Fields</a:t>
            </a:r>
            <a:r>
              <a:rPr lang="en-US" dirty="0" smtClean="0">
                <a:solidFill>
                  <a:schemeClr val="tx1"/>
                </a:solidFill>
                <a:latin typeface="+mn-lt"/>
              </a:rPr>
              <a:t> </a:t>
            </a:r>
          </a:p>
          <a:p>
            <a:pPr marL="1085850" lvl="1" indent="-342900">
              <a:buFont typeface="Wingdings" panose="05000000000000000000" pitchFamily="2" charset="2"/>
              <a:buChar char="§"/>
            </a:pPr>
            <a:r>
              <a:rPr lang="en-US" dirty="0" smtClean="0">
                <a:solidFill>
                  <a:schemeClr val="tx1"/>
                </a:solidFill>
                <a:latin typeface="+mn-lt"/>
              </a:rPr>
              <a:t>A </a:t>
            </a:r>
            <a:r>
              <a:rPr lang="en-US" dirty="0">
                <a:solidFill>
                  <a:schemeClr val="tx1"/>
                </a:solidFill>
                <a:latin typeface="+mn-lt"/>
              </a:rPr>
              <a:t>Field is </a:t>
            </a:r>
            <a:r>
              <a:rPr lang="en-US" dirty="0" smtClean="0">
                <a:solidFill>
                  <a:schemeClr val="tx1"/>
                </a:solidFill>
                <a:latin typeface="+mn-lt"/>
              </a:rPr>
              <a:t>a </a:t>
            </a:r>
            <a:r>
              <a:rPr lang="en-US" dirty="0">
                <a:solidFill>
                  <a:schemeClr val="tx1"/>
                </a:solidFill>
                <a:latin typeface="+mn-lt"/>
              </a:rPr>
              <a:t>name-value pair. </a:t>
            </a:r>
            <a:endParaRPr lang="en-US" dirty="0" smtClean="0">
              <a:solidFill>
                <a:schemeClr val="tx1"/>
              </a:solidFill>
              <a:latin typeface="+mn-lt"/>
            </a:endParaRPr>
          </a:p>
          <a:p>
            <a:pPr lvl="1" indent="0"/>
            <a:r>
              <a:rPr lang="en-US" dirty="0">
                <a:solidFill>
                  <a:schemeClr val="tx1"/>
                </a:solidFill>
                <a:latin typeface="+mn-lt"/>
              </a:rPr>
              <a:t> </a:t>
            </a:r>
            <a:r>
              <a:rPr lang="en-US" dirty="0" smtClean="0">
                <a:solidFill>
                  <a:schemeClr val="tx1"/>
                </a:solidFill>
                <a:latin typeface="+mn-lt"/>
              </a:rPr>
              <a:t>   example</a:t>
            </a:r>
            <a:r>
              <a:rPr lang="el-GR" dirty="0" smtClean="0">
                <a:solidFill>
                  <a:schemeClr val="tx1"/>
                </a:solidFill>
                <a:latin typeface="+mn-lt"/>
              </a:rPr>
              <a:t>: </a:t>
            </a:r>
            <a:r>
              <a:rPr lang="en-US" dirty="0" smtClean="0">
                <a:solidFill>
                  <a:schemeClr val="tx1"/>
                </a:solidFill>
                <a:latin typeface="+mn-lt"/>
              </a:rPr>
              <a:t>title, body or metadata (creation time, </a:t>
            </a:r>
            <a:r>
              <a:rPr lang="en-US" dirty="0" err="1" smtClean="0">
                <a:solidFill>
                  <a:schemeClr val="tx1"/>
                </a:solidFill>
                <a:latin typeface="+mn-lt"/>
              </a:rPr>
              <a:t>etc</a:t>
            </a:r>
            <a:r>
              <a:rPr lang="en-US" dirty="0" smtClean="0">
                <a:solidFill>
                  <a:schemeClr val="tx1"/>
                </a:solidFill>
                <a:latin typeface="+mn-lt"/>
              </a:rPr>
              <a:t>)</a:t>
            </a:r>
          </a:p>
          <a:p>
            <a:endParaRPr lang="en-US" dirty="0">
              <a:solidFill>
                <a:schemeClr val="tx1"/>
              </a:solidFill>
              <a:latin typeface="+mn-lt"/>
            </a:endParaRPr>
          </a:p>
        </p:txBody>
      </p:sp>
    </p:spTree>
    <p:extLst>
      <p:ext uri="{BB962C8B-B14F-4D97-AF65-F5344CB8AC3E}">
        <p14:creationId xmlns:p14="http://schemas.microsoft.com/office/powerpoint/2010/main" val="40099958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285334" y="180176"/>
            <a:ext cx="7886700" cy="1325563"/>
          </a:xfrm>
        </p:spPr>
        <p:txBody>
          <a:bodyPr/>
          <a:lstStyle/>
          <a:p>
            <a:pPr algn="ctr" eaLnBrk="1" hangingPunct="1"/>
            <a:r>
              <a:rPr lang="el-GR" sz="3600" dirty="0" smtClean="0">
                <a:solidFill>
                  <a:schemeClr val="accent2">
                    <a:lumMod val="75000"/>
                  </a:schemeClr>
                </a:solidFill>
                <a:ea typeface="ＭＳ Ｐゴシック" pitchFamily="-112" charset="-128"/>
              </a:rPr>
              <a:t>Βασικές έννοιες</a:t>
            </a:r>
            <a:r>
              <a:rPr lang="en-US" sz="3600" dirty="0" smtClean="0">
                <a:solidFill>
                  <a:schemeClr val="accent2">
                    <a:lumMod val="75000"/>
                  </a:schemeClr>
                </a:solidFill>
                <a:ea typeface="ＭＳ Ｐゴシック" pitchFamily="-112" charset="-128"/>
              </a:rPr>
              <a:t>: index</a:t>
            </a:r>
            <a:endParaRPr lang="en-US" sz="3200" dirty="0" smtClean="0">
              <a:solidFill>
                <a:schemeClr val="accent2">
                  <a:lumMod val="75000"/>
                </a:schemeClr>
              </a:solidFill>
              <a:ea typeface="ＭＳ Ｐゴシック" pitchFamily="-112" charset="-128"/>
            </a:endParaRPr>
          </a:p>
        </p:txBody>
      </p:sp>
      <p:sp>
        <p:nvSpPr>
          <p:cNvPr id="27652" name="Slide Number Placeholder 5"/>
          <p:cNvSpPr>
            <a:spLocks noGrp="1"/>
          </p:cNvSpPr>
          <p:nvPr>
            <p:ph type="sldNum" sz="quarter" idx="12"/>
          </p:nvPr>
        </p:nvSpPr>
        <p:spPr bwMode="auto">
          <a:noFill/>
          <a:ln>
            <a:miter lim="800000"/>
            <a:headEnd/>
            <a:tailEnd/>
          </a:ln>
        </p:spPr>
        <p:txBody>
          <a:bodyPr/>
          <a:lstStyle/>
          <a:p>
            <a:fld id="{17228506-E243-4C19-8FFA-807787CFB7A9}" type="slidenum">
              <a:rPr lang="en-US"/>
              <a:pPr/>
              <a:t>14</a:t>
            </a:fld>
            <a:endParaRPr lang="en-US"/>
          </a:p>
        </p:txBody>
      </p:sp>
      <p:sp>
        <p:nvSpPr>
          <p:cNvPr id="23" name="Rectangle 22"/>
          <p:cNvSpPr/>
          <p:nvPr/>
        </p:nvSpPr>
        <p:spPr>
          <a:xfrm>
            <a:off x="6300192" y="4509120"/>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26" name="Rectangle 25"/>
          <p:cNvSpPr/>
          <p:nvPr/>
        </p:nvSpPr>
        <p:spPr>
          <a:xfrm rot="5400000">
            <a:off x="5544108" y="4617132"/>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37" name="TextBox 36"/>
          <p:cNvSpPr txBox="1"/>
          <p:nvPr/>
        </p:nvSpPr>
        <p:spPr>
          <a:xfrm>
            <a:off x="323528" y="1556791"/>
            <a:ext cx="8332066" cy="1200329"/>
          </a:xfrm>
          <a:prstGeom prst="rect">
            <a:avLst/>
          </a:prstGeom>
          <a:noFill/>
        </p:spPr>
        <p:txBody>
          <a:bodyPr wrap="square" rtlCol="0">
            <a:spAutoFit/>
          </a:bodyPr>
          <a:lstStyle/>
          <a:p>
            <a:pPr marL="342900" indent="-342900">
              <a:buFont typeface="Wingdings" panose="05000000000000000000" pitchFamily="2" charset="2"/>
              <a:buChar char="§"/>
            </a:pPr>
            <a:r>
              <a:rPr lang="en-US" dirty="0" smtClean="0">
                <a:solidFill>
                  <a:schemeClr val="tx1"/>
                </a:solidFill>
                <a:latin typeface="+mn-lt"/>
              </a:rPr>
              <a:t>Indexing </a:t>
            </a:r>
            <a:r>
              <a:rPr lang="en-US" dirty="0">
                <a:solidFill>
                  <a:schemeClr val="tx1"/>
                </a:solidFill>
                <a:latin typeface="+mn-lt"/>
              </a:rPr>
              <a:t>in Lucene </a:t>
            </a:r>
            <a:endParaRPr lang="en-US" dirty="0" smtClean="0">
              <a:solidFill>
                <a:schemeClr val="tx1"/>
              </a:solidFill>
              <a:latin typeface="+mn-lt"/>
            </a:endParaRPr>
          </a:p>
          <a:p>
            <a:pPr marL="1200150" lvl="1" indent="-457200">
              <a:buFont typeface="+mj-lt"/>
              <a:buAutoNum type="arabicPeriod"/>
            </a:pPr>
            <a:r>
              <a:rPr lang="en-US" u="sng" dirty="0" smtClean="0">
                <a:solidFill>
                  <a:schemeClr val="accent1">
                    <a:lumMod val="75000"/>
                  </a:schemeClr>
                </a:solidFill>
                <a:latin typeface="+mn-lt"/>
              </a:rPr>
              <a:t>Create</a:t>
            </a:r>
            <a:r>
              <a:rPr lang="en-US" dirty="0" smtClean="0">
                <a:solidFill>
                  <a:schemeClr val="accent1">
                    <a:lumMod val="75000"/>
                  </a:schemeClr>
                </a:solidFill>
                <a:latin typeface="+mn-lt"/>
              </a:rPr>
              <a:t> </a:t>
            </a:r>
            <a:r>
              <a:rPr lang="en-US" dirty="0" smtClean="0">
                <a:solidFill>
                  <a:schemeClr val="tx1"/>
                </a:solidFill>
                <a:latin typeface="+mn-lt"/>
              </a:rPr>
              <a:t>documents </a:t>
            </a:r>
            <a:r>
              <a:rPr lang="en-US" dirty="0">
                <a:solidFill>
                  <a:schemeClr val="tx1"/>
                </a:solidFill>
                <a:latin typeface="+mn-lt"/>
              </a:rPr>
              <a:t>comprising of one or more </a:t>
            </a:r>
            <a:r>
              <a:rPr lang="en-US" dirty="0" smtClean="0">
                <a:solidFill>
                  <a:schemeClr val="tx1"/>
                </a:solidFill>
                <a:latin typeface="+mn-lt"/>
              </a:rPr>
              <a:t>Fields</a:t>
            </a:r>
          </a:p>
          <a:p>
            <a:pPr marL="1200150" lvl="1" indent="-457200">
              <a:buFont typeface="+mj-lt"/>
              <a:buAutoNum type="arabicPeriod"/>
            </a:pPr>
            <a:r>
              <a:rPr lang="en-US" u="sng" dirty="0" smtClean="0">
                <a:solidFill>
                  <a:schemeClr val="accent1">
                    <a:lumMod val="75000"/>
                  </a:schemeClr>
                </a:solidFill>
                <a:latin typeface="+mn-lt"/>
              </a:rPr>
              <a:t>Add</a:t>
            </a:r>
            <a:r>
              <a:rPr lang="en-US" dirty="0" smtClean="0">
                <a:solidFill>
                  <a:schemeClr val="tx1"/>
                </a:solidFill>
                <a:latin typeface="+mn-lt"/>
              </a:rPr>
              <a:t> </a:t>
            </a:r>
            <a:r>
              <a:rPr lang="en-US" dirty="0">
                <a:solidFill>
                  <a:schemeClr val="tx1"/>
                </a:solidFill>
                <a:latin typeface="+mn-lt"/>
              </a:rPr>
              <a:t>these Documents to an </a:t>
            </a:r>
            <a:r>
              <a:rPr lang="en-US" dirty="0" err="1">
                <a:solidFill>
                  <a:schemeClr val="tx1"/>
                </a:solidFill>
                <a:latin typeface="+mn-lt"/>
              </a:rPr>
              <a:t>IndexWriter</a:t>
            </a:r>
            <a:r>
              <a:rPr lang="en-US" dirty="0">
                <a:solidFill>
                  <a:schemeClr val="tx1"/>
                </a:solidFill>
                <a:latin typeface="+mn-lt"/>
              </a:rPr>
              <a:t>.</a:t>
            </a:r>
          </a:p>
        </p:txBody>
      </p:sp>
    </p:spTree>
    <p:extLst>
      <p:ext uri="{BB962C8B-B14F-4D97-AF65-F5344CB8AC3E}">
        <p14:creationId xmlns:p14="http://schemas.microsoft.com/office/powerpoint/2010/main" val="455185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298436" y="305210"/>
            <a:ext cx="7886700" cy="1325563"/>
          </a:xfrm>
        </p:spPr>
        <p:txBody>
          <a:bodyPr/>
          <a:lstStyle/>
          <a:p>
            <a:pPr algn="ctr" eaLnBrk="1" hangingPunct="1"/>
            <a:r>
              <a:rPr lang="el-GR" sz="3600" dirty="0" smtClean="0">
                <a:solidFill>
                  <a:schemeClr val="accent2">
                    <a:lumMod val="75000"/>
                  </a:schemeClr>
                </a:solidFill>
                <a:ea typeface="ＭＳ Ｐゴシック" pitchFamily="-112" charset="-128"/>
              </a:rPr>
              <a:t>Βασικές έννοιες</a:t>
            </a:r>
            <a:r>
              <a:rPr lang="en-US" sz="3600" dirty="0" smtClean="0">
                <a:solidFill>
                  <a:schemeClr val="accent2">
                    <a:lumMod val="75000"/>
                  </a:schemeClr>
                </a:solidFill>
                <a:ea typeface="ＭＳ Ｐゴシック" pitchFamily="-112" charset="-128"/>
              </a:rPr>
              <a:t>: search</a:t>
            </a:r>
            <a:endParaRPr lang="en-US" sz="3200" dirty="0" smtClean="0">
              <a:solidFill>
                <a:schemeClr val="accent2">
                  <a:lumMod val="75000"/>
                </a:schemeClr>
              </a:solidFill>
              <a:ea typeface="ＭＳ Ｐゴシック" pitchFamily="-112" charset="-128"/>
            </a:endParaRPr>
          </a:p>
        </p:txBody>
      </p:sp>
      <p:sp>
        <p:nvSpPr>
          <p:cNvPr id="27652" name="Slide Number Placeholder 5"/>
          <p:cNvSpPr>
            <a:spLocks noGrp="1"/>
          </p:cNvSpPr>
          <p:nvPr>
            <p:ph type="sldNum" sz="quarter" idx="12"/>
          </p:nvPr>
        </p:nvSpPr>
        <p:spPr bwMode="auto">
          <a:noFill/>
          <a:ln>
            <a:miter lim="800000"/>
            <a:headEnd/>
            <a:tailEnd/>
          </a:ln>
        </p:spPr>
        <p:txBody>
          <a:bodyPr/>
          <a:lstStyle/>
          <a:p>
            <a:fld id="{17228506-E243-4C19-8FFA-807787CFB7A9}" type="slidenum">
              <a:rPr lang="en-US"/>
              <a:pPr/>
              <a:t>15</a:t>
            </a:fld>
            <a:endParaRPr lang="en-US"/>
          </a:p>
        </p:txBody>
      </p:sp>
      <p:sp>
        <p:nvSpPr>
          <p:cNvPr id="23" name="Rectangle 22"/>
          <p:cNvSpPr/>
          <p:nvPr/>
        </p:nvSpPr>
        <p:spPr>
          <a:xfrm>
            <a:off x="6300192" y="4509120"/>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26" name="Rectangle 25"/>
          <p:cNvSpPr/>
          <p:nvPr/>
        </p:nvSpPr>
        <p:spPr>
          <a:xfrm rot="5400000">
            <a:off x="5544108" y="4617132"/>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37" name="TextBox 36"/>
          <p:cNvSpPr txBox="1"/>
          <p:nvPr/>
        </p:nvSpPr>
        <p:spPr>
          <a:xfrm>
            <a:off x="323528" y="1556792"/>
            <a:ext cx="8332066" cy="4524315"/>
          </a:xfrm>
          <a:prstGeom prst="rect">
            <a:avLst/>
          </a:prstGeom>
          <a:noFill/>
        </p:spPr>
        <p:txBody>
          <a:bodyPr wrap="square" rtlCol="0">
            <a:spAutoFit/>
          </a:bodyPr>
          <a:lstStyle/>
          <a:p>
            <a:pPr marL="342900" indent="-342900">
              <a:buFont typeface="Wingdings" panose="05000000000000000000" pitchFamily="2" charset="2"/>
              <a:buChar char="§"/>
            </a:pPr>
            <a:r>
              <a:rPr lang="en-US" dirty="0" smtClean="0">
                <a:solidFill>
                  <a:schemeClr val="tx1"/>
                </a:solidFill>
                <a:latin typeface="+mn-lt"/>
              </a:rPr>
              <a:t>Searching </a:t>
            </a:r>
            <a:r>
              <a:rPr lang="en-US" dirty="0">
                <a:solidFill>
                  <a:schemeClr val="tx1"/>
                </a:solidFill>
                <a:latin typeface="+mn-lt"/>
              </a:rPr>
              <a:t>requires an index to have already been built. </a:t>
            </a:r>
            <a:endParaRPr lang="en-US" dirty="0" smtClean="0">
              <a:solidFill>
                <a:schemeClr val="tx1"/>
              </a:solidFill>
              <a:latin typeface="+mn-lt"/>
            </a:endParaRPr>
          </a:p>
          <a:p>
            <a:pPr marL="342900" indent="-342900">
              <a:buFont typeface="Wingdings" panose="05000000000000000000" pitchFamily="2" charset="2"/>
              <a:buChar char="§"/>
            </a:pPr>
            <a:r>
              <a:rPr lang="en-US" dirty="0" smtClean="0">
                <a:solidFill>
                  <a:schemeClr val="tx1"/>
                </a:solidFill>
                <a:latin typeface="+mn-lt"/>
              </a:rPr>
              <a:t>It </a:t>
            </a:r>
            <a:r>
              <a:rPr lang="en-US" dirty="0">
                <a:solidFill>
                  <a:schemeClr val="tx1"/>
                </a:solidFill>
                <a:latin typeface="+mn-lt"/>
              </a:rPr>
              <a:t>involves </a:t>
            </a:r>
            <a:endParaRPr lang="en-US" dirty="0" smtClean="0">
              <a:solidFill>
                <a:schemeClr val="tx1"/>
              </a:solidFill>
              <a:latin typeface="+mn-lt"/>
            </a:endParaRPr>
          </a:p>
          <a:p>
            <a:pPr marL="1200150" lvl="1" indent="-457200">
              <a:buFont typeface="+mj-lt"/>
              <a:buAutoNum type="arabicPeriod"/>
            </a:pPr>
            <a:r>
              <a:rPr lang="en-US" u="sng" dirty="0" smtClean="0">
                <a:solidFill>
                  <a:schemeClr val="accent1">
                    <a:lumMod val="75000"/>
                  </a:schemeClr>
                </a:solidFill>
                <a:latin typeface="+mn-lt"/>
              </a:rPr>
              <a:t>Create</a:t>
            </a:r>
            <a:r>
              <a:rPr lang="en-US" dirty="0" smtClean="0">
                <a:solidFill>
                  <a:schemeClr val="tx1"/>
                </a:solidFill>
                <a:latin typeface="+mn-lt"/>
              </a:rPr>
              <a:t> </a:t>
            </a:r>
            <a:r>
              <a:rPr lang="en-US" dirty="0">
                <a:solidFill>
                  <a:schemeClr val="tx1"/>
                </a:solidFill>
                <a:latin typeface="+mn-lt"/>
              </a:rPr>
              <a:t>a Query (usually via a </a:t>
            </a:r>
            <a:r>
              <a:rPr lang="en-US" dirty="0" err="1">
                <a:solidFill>
                  <a:schemeClr val="accent1">
                    <a:lumMod val="75000"/>
                  </a:schemeClr>
                </a:solidFill>
                <a:latin typeface="+mn-lt"/>
              </a:rPr>
              <a:t>QueryParser</a:t>
            </a:r>
            <a:r>
              <a:rPr lang="en-US" dirty="0">
                <a:solidFill>
                  <a:schemeClr val="tx1"/>
                </a:solidFill>
                <a:latin typeface="+mn-lt"/>
              </a:rPr>
              <a:t>) and </a:t>
            </a:r>
            <a:endParaRPr lang="en-US" dirty="0" smtClean="0">
              <a:solidFill>
                <a:schemeClr val="tx1"/>
              </a:solidFill>
              <a:latin typeface="+mn-lt"/>
            </a:endParaRPr>
          </a:p>
          <a:p>
            <a:pPr marL="1200150" lvl="1" indent="-457200">
              <a:buFont typeface="+mj-lt"/>
              <a:buAutoNum type="arabicPeriod"/>
            </a:pPr>
            <a:r>
              <a:rPr lang="en-US" u="sng" dirty="0" smtClean="0">
                <a:solidFill>
                  <a:schemeClr val="accent1">
                    <a:lumMod val="75000"/>
                  </a:schemeClr>
                </a:solidFill>
                <a:latin typeface="+mn-lt"/>
              </a:rPr>
              <a:t>Handle</a:t>
            </a:r>
            <a:r>
              <a:rPr lang="en-US" dirty="0" smtClean="0">
                <a:solidFill>
                  <a:schemeClr val="tx1"/>
                </a:solidFill>
                <a:latin typeface="+mn-lt"/>
              </a:rPr>
              <a:t> </a:t>
            </a:r>
            <a:r>
              <a:rPr lang="en-US" dirty="0">
                <a:solidFill>
                  <a:schemeClr val="tx1"/>
                </a:solidFill>
                <a:latin typeface="+mn-lt"/>
              </a:rPr>
              <a:t>this Query to an </a:t>
            </a:r>
            <a:r>
              <a:rPr lang="en-US" dirty="0" err="1">
                <a:solidFill>
                  <a:schemeClr val="accent1">
                    <a:lumMod val="75000"/>
                  </a:schemeClr>
                </a:solidFill>
                <a:latin typeface="+mn-lt"/>
              </a:rPr>
              <a:t>IndexSearcher</a:t>
            </a:r>
            <a:r>
              <a:rPr lang="en-US" dirty="0">
                <a:solidFill>
                  <a:schemeClr val="tx1"/>
                </a:solidFill>
                <a:latin typeface="+mn-lt"/>
              </a:rPr>
              <a:t>, which returns a list of </a:t>
            </a:r>
            <a:r>
              <a:rPr lang="en-US" dirty="0">
                <a:solidFill>
                  <a:schemeClr val="accent1">
                    <a:lumMod val="75000"/>
                  </a:schemeClr>
                </a:solidFill>
                <a:latin typeface="+mn-lt"/>
              </a:rPr>
              <a:t>Hits</a:t>
            </a:r>
            <a:r>
              <a:rPr lang="en-US" dirty="0">
                <a:solidFill>
                  <a:schemeClr val="tx1"/>
                </a:solidFill>
                <a:latin typeface="+mn-lt"/>
              </a:rPr>
              <a:t>.</a:t>
            </a:r>
          </a:p>
          <a:p>
            <a:pPr marL="342900" indent="-342900">
              <a:buFont typeface="Wingdings" panose="05000000000000000000" pitchFamily="2" charset="2"/>
              <a:buChar char="§"/>
            </a:pPr>
            <a:endParaRPr lang="en-US" dirty="0">
              <a:solidFill>
                <a:schemeClr val="tx1"/>
              </a:solidFill>
              <a:latin typeface="+mn-lt"/>
            </a:endParaRPr>
          </a:p>
          <a:p>
            <a:pPr marL="342900" indent="-342900">
              <a:buFont typeface="Wingdings" panose="05000000000000000000" pitchFamily="2" charset="2"/>
              <a:buChar char="§"/>
            </a:pPr>
            <a:r>
              <a:rPr lang="en-US" dirty="0" smtClean="0">
                <a:solidFill>
                  <a:schemeClr val="tx1"/>
                </a:solidFill>
                <a:latin typeface="+mn-lt"/>
              </a:rPr>
              <a:t>The </a:t>
            </a:r>
            <a:r>
              <a:rPr lang="en-US" dirty="0">
                <a:solidFill>
                  <a:schemeClr val="accent1">
                    <a:lumMod val="75000"/>
                  </a:schemeClr>
                </a:solidFill>
                <a:latin typeface="+mn-lt"/>
              </a:rPr>
              <a:t>Lucene query language </a:t>
            </a:r>
            <a:r>
              <a:rPr lang="en-US" dirty="0">
                <a:solidFill>
                  <a:schemeClr val="tx1"/>
                </a:solidFill>
                <a:latin typeface="+mn-lt"/>
              </a:rPr>
              <a:t>allows the user to specify </a:t>
            </a:r>
            <a:endParaRPr lang="en-US" dirty="0" smtClean="0">
              <a:solidFill>
                <a:schemeClr val="tx1"/>
              </a:solidFill>
              <a:latin typeface="+mn-lt"/>
            </a:endParaRPr>
          </a:p>
          <a:p>
            <a:pPr marL="1085850" lvl="1" indent="-342900">
              <a:buFont typeface="Wingdings" panose="05000000000000000000" pitchFamily="2" charset="2"/>
              <a:buChar char="§"/>
            </a:pPr>
            <a:r>
              <a:rPr lang="en-US" dirty="0" smtClean="0">
                <a:solidFill>
                  <a:schemeClr val="tx1"/>
                </a:solidFill>
                <a:latin typeface="+mn-lt"/>
              </a:rPr>
              <a:t>which </a:t>
            </a:r>
            <a:r>
              <a:rPr lang="en-US" dirty="0">
                <a:solidFill>
                  <a:schemeClr val="tx1"/>
                </a:solidFill>
                <a:latin typeface="+mn-lt"/>
              </a:rPr>
              <a:t>field(s) to search on, </a:t>
            </a:r>
            <a:endParaRPr lang="en-US" dirty="0" smtClean="0">
              <a:solidFill>
                <a:schemeClr val="tx1"/>
              </a:solidFill>
              <a:latin typeface="+mn-lt"/>
            </a:endParaRPr>
          </a:p>
          <a:p>
            <a:pPr marL="1085850" lvl="1" indent="-342900">
              <a:buFont typeface="Wingdings" panose="05000000000000000000" pitchFamily="2" charset="2"/>
              <a:buChar char="§"/>
            </a:pPr>
            <a:r>
              <a:rPr lang="en-US" dirty="0" smtClean="0">
                <a:solidFill>
                  <a:schemeClr val="tx1"/>
                </a:solidFill>
                <a:latin typeface="+mn-lt"/>
              </a:rPr>
              <a:t>which </a:t>
            </a:r>
            <a:r>
              <a:rPr lang="en-US" dirty="0">
                <a:solidFill>
                  <a:schemeClr val="tx1"/>
                </a:solidFill>
                <a:latin typeface="+mn-lt"/>
              </a:rPr>
              <a:t>fields to give more weight to (boosting), </a:t>
            </a:r>
            <a:endParaRPr lang="en-US" dirty="0" smtClean="0">
              <a:solidFill>
                <a:schemeClr val="tx1"/>
              </a:solidFill>
              <a:latin typeface="+mn-lt"/>
            </a:endParaRPr>
          </a:p>
          <a:p>
            <a:pPr marL="1085850" lvl="1" indent="-342900">
              <a:buFont typeface="Wingdings" panose="05000000000000000000" pitchFamily="2" charset="2"/>
              <a:buChar char="§"/>
            </a:pPr>
            <a:r>
              <a:rPr lang="en-US" dirty="0" smtClean="0">
                <a:solidFill>
                  <a:schemeClr val="tx1"/>
                </a:solidFill>
                <a:latin typeface="+mn-lt"/>
              </a:rPr>
              <a:t>the </a:t>
            </a:r>
            <a:r>
              <a:rPr lang="en-US" dirty="0">
                <a:solidFill>
                  <a:schemeClr val="tx1"/>
                </a:solidFill>
                <a:latin typeface="+mn-lt"/>
              </a:rPr>
              <a:t>ability to perform </a:t>
            </a:r>
            <a:r>
              <a:rPr lang="en-US" dirty="0" err="1">
                <a:solidFill>
                  <a:schemeClr val="tx1"/>
                </a:solidFill>
                <a:latin typeface="+mn-lt"/>
              </a:rPr>
              <a:t>boolean</a:t>
            </a:r>
            <a:r>
              <a:rPr lang="en-US" dirty="0">
                <a:solidFill>
                  <a:schemeClr val="tx1"/>
                </a:solidFill>
                <a:latin typeface="+mn-lt"/>
              </a:rPr>
              <a:t> queries (AND, OR, NOT) and </a:t>
            </a:r>
            <a:endParaRPr lang="en-US" dirty="0" smtClean="0">
              <a:solidFill>
                <a:schemeClr val="tx1"/>
              </a:solidFill>
              <a:latin typeface="+mn-lt"/>
            </a:endParaRPr>
          </a:p>
          <a:p>
            <a:pPr marL="1085850" lvl="1" indent="-342900">
              <a:buFont typeface="Wingdings" panose="05000000000000000000" pitchFamily="2" charset="2"/>
              <a:buChar char="§"/>
            </a:pPr>
            <a:r>
              <a:rPr lang="en-US" dirty="0" smtClean="0">
                <a:solidFill>
                  <a:schemeClr val="tx1"/>
                </a:solidFill>
                <a:latin typeface="+mn-lt"/>
              </a:rPr>
              <a:t>other </a:t>
            </a:r>
            <a:r>
              <a:rPr lang="en-US" dirty="0">
                <a:solidFill>
                  <a:schemeClr val="tx1"/>
                </a:solidFill>
                <a:latin typeface="+mn-lt"/>
              </a:rPr>
              <a:t>functionality.</a:t>
            </a:r>
          </a:p>
        </p:txBody>
      </p:sp>
    </p:spTree>
    <p:extLst>
      <p:ext uri="{BB962C8B-B14F-4D97-AF65-F5344CB8AC3E}">
        <p14:creationId xmlns:p14="http://schemas.microsoft.com/office/powerpoint/2010/main" val="16408647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83568" y="764704"/>
            <a:ext cx="7886700" cy="1013950"/>
          </a:xfrm>
        </p:spPr>
        <p:txBody>
          <a:bodyPr>
            <a:normAutofit/>
          </a:bodyPr>
          <a:lstStyle/>
          <a:p>
            <a:pPr algn="ctr"/>
            <a:r>
              <a:rPr lang="el-GR" sz="3600" dirty="0">
                <a:solidFill>
                  <a:schemeClr val="accent2">
                    <a:lumMod val="75000"/>
                  </a:schemeClr>
                </a:solidFill>
                <a:ea typeface="ＭＳ Ｐゴシック" pitchFamily="-112" charset="-128"/>
              </a:rPr>
              <a:t>Βασικές έννοιες: </a:t>
            </a:r>
            <a:r>
              <a:rPr lang="en-US" sz="3600" dirty="0">
                <a:solidFill>
                  <a:schemeClr val="accent2">
                    <a:lumMod val="75000"/>
                  </a:schemeClr>
                </a:solidFill>
                <a:ea typeface="ＭＳ Ｐゴシック" pitchFamily="-112" charset="-128"/>
              </a:rPr>
              <a:t>Fields</a:t>
            </a:r>
          </a:p>
        </p:txBody>
      </p:sp>
      <p:sp>
        <p:nvSpPr>
          <p:cNvPr id="5" name="TextBox 4"/>
          <p:cNvSpPr txBox="1"/>
          <p:nvPr/>
        </p:nvSpPr>
        <p:spPr>
          <a:xfrm>
            <a:off x="490786" y="2474893"/>
            <a:ext cx="7239000" cy="954107"/>
          </a:xfrm>
          <a:prstGeom prst="rect">
            <a:avLst/>
          </a:prstGeom>
          <a:noFill/>
        </p:spPr>
        <p:txBody>
          <a:bodyPr wrap="square" rtlCol="0">
            <a:spAutoFit/>
          </a:bodyPr>
          <a:lstStyle/>
          <a:p>
            <a:pPr marL="171450" lvl="1" indent="-457200">
              <a:buFont typeface="Wingdings" panose="05000000000000000000" pitchFamily="2" charset="2"/>
              <a:buChar char="§"/>
            </a:pPr>
            <a:r>
              <a:rPr lang="el-GR" sz="2800" dirty="0" smtClean="0">
                <a:solidFill>
                  <a:schemeClr val="tx1"/>
                </a:solidFill>
                <a:latin typeface="+mn-lt"/>
              </a:rPr>
              <a:t> </a:t>
            </a:r>
            <a:r>
              <a:rPr lang="en-US" sz="2800" dirty="0" smtClean="0">
                <a:solidFill>
                  <a:schemeClr val="tx1"/>
                </a:solidFill>
                <a:latin typeface="+mn-lt"/>
              </a:rPr>
              <a:t>You have to translate raw content into </a:t>
            </a:r>
            <a:r>
              <a:rPr lang="en-US" sz="2800" dirty="0" smtClean="0">
                <a:solidFill>
                  <a:schemeClr val="tx1"/>
                </a:solidFill>
                <a:latin typeface="+mn-lt"/>
                <a:cs typeface="Courier"/>
              </a:rPr>
              <a:t>Field</a:t>
            </a:r>
            <a:r>
              <a:rPr lang="en-US" sz="2800" dirty="0" smtClean="0">
                <a:solidFill>
                  <a:schemeClr val="tx1"/>
                </a:solidFill>
                <a:latin typeface="+mn-lt"/>
              </a:rPr>
              <a:t>s</a:t>
            </a:r>
          </a:p>
          <a:p>
            <a:endParaRPr lang="en-US" sz="2800" dirty="0" smtClean="0">
              <a:solidFill>
                <a:schemeClr val="tx1"/>
              </a:solidFill>
              <a:latin typeface="+mn-lt"/>
            </a:endParaRPr>
          </a:p>
        </p:txBody>
      </p:sp>
      <p:sp>
        <p:nvSpPr>
          <p:cNvPr id="7" name="TextBox 6"/>
          <p:cNvSpPr txBox="1"/>
          <p:nvPr/>
        </p:nvSpPr>
        <p:spPr>
          <a:xfrm>
            <a:off x="490786" y="3429000"/>
            <a:ext cx="7772400" cy="523220"/>
          </a:xfrm>
          <a:prstGeom prst="rect">
            <a:avLst/>
          </a:prstGeom>
          <a:noFill/>
        </p:spPr>
        <p:txBody>
          <a:bodyPr wrap="square" rtlCol="0">
            <a:spAutoFit/>
          </a:bodyPr>
          <a:lstStyle/>
          <a:p>
            <a:pPr marL="171450" lvl="1" indent="-457200">
              <a:buFont typeface="Wingdings" panose="05000000000000000000" pitchFamily="2" charset="2"/>
              <a:buChar char="§"/>
            </a:pPr>
            <a:r>
              <a:rPr lang="el-GR" sz="2800" dirty="0" smtClean="0">
                <a:solidFill>
                  <a:schemeClr val="tx1"/>
                </a:solidFill>
                <a:latin typeface="+mn-lt"/>
              </a:rPr>
              <a:t> </a:t>
            </a:r>
            <a:r>
              <a:rPr lang="en-US" sz="2800" dirty="0">
                <a:solidFill>
                  <a:schemeClr val="tx1"/>
                </a:solidFill>
                <a:latin typeface="+mn-lt"/>
              </a:rPr>
              <a:t>Search a field using </a:t>
            </a:r>
            <a:r>
              <a:rPr lang="en-US" sz="2800" dirty="0" err="1">
                <a:solidFill>
                  <a:schemeClr val="tx1"/>
                </a:solidFill>
                <a:latin typeface="+mn-lt"/>
              </a:rPr>
              <a:t>name:term</a:t>
            </a:r>
            <a:r>
              <a:rPr lang="en-US" sz="2800" dirty="0">
                <a:solidFill>
                  <a:schemeClr val="tx1"/>
                </a:solidFill>
                <a:latin typeface="+mn-lt"/>
              </a:rPr>
              <a:t>, e.g., </a:t>
            </a:r>
            <a:r>
              <a:rPr lang="en-US" sz="2800" dirty="0" err="1">
                <a:solidFill>
                  <a:schemeClr val="tx1"/>
                </a:solidFill>
                <a:latin typeface="+mn-lt"/>
              </a:rPr>
              <a:t>title:lucene</a:t>
            </a:r>
            <a:endParaRPr lang="en-US" sz="2800" dirty="0">
              <a:solidFill>
                <a:schemeClr val="tx1"/>
              </a:solidFill>
              <a:latin typeface="+mn-lt"/>
            </a:endParaRPr>
          </a:p>
        </p:txBody>
      </p:sp>
    </p:spTree>
    <p:extLst>
      <p:ext uri="{BB962C8B-B14F-4D97-AF65-F5344CB8AC3E}">
        <p14:creationId xmlns:p14="http://schemas.microsoft.com/office/powerpoint/2010/main" val="13846719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Slide Number Placeholder 5"/>
          <p:cNvSpPr>
            <a:spLocks noGrp="1"/>
          </p:cNvSpPr>
          <p:nvPr>
            <p:ph type="sldNum" sz="quarter" idx="12"/>
          </p:nvPr>
        </p:nvSpPr>
        <p:spPr bwMode="auto">
          <a:noFill/>
          <a:ln>
            <a:miter lim="800000"/>
            <a:headEnd/>
            <a:tailEnd/>
          </a:ln>
        </p:spPr>
        <p:txBody>
          <a:bodyPr/>
          <a:lstStyle/>
          <a:p>
            <a:fld id="{17228506-E243-4C19-8FFA-807787CFB7A9}" type="slidenum">
              <a:rPr lang="en-US"/>
              <a:pPr/>
              <a:t>17</a:t>
            </a:fld>
            <a:endParaRPr lang="en-US"/>
          </a:p>
        </p:txBody>
      </p:sp>
      <p:sp>
        <p:nvSpPr>
          <p:cNvPr id="23" name="Rectangle 22"/>
          <p:cNvSpPr/>
          <p:nvPr/>
        </p:nvSpPr>
        <p:spPr>
          <a:xfrm>
            <a:off x="6300192" y="4509120"/>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26" name="Rectangle 25"/>
          <p:cNvSpPr/>
          <p:nvPr/>
        </p:nvSpPr>
        <p:spPr>
          <a:xfrm rot="5400000">
            <a:off x="5544108" y="4617132"/>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4" name="TextBox 3"/>
          <p:cNvSpPr txBox="1"/>
          <p:nvPr/>
        </p:nvSpPr>
        <p:spPr>
          <a:xfrm>
            <a:off x="504674" y="1700808"/>
            <a:ext cx="8352928" cy="461665"/>
          </a:xfrm>
          <a:prstGeom prst="rect">
            <a:avLst/>
          </a:prstGeom>
          <a:noFill/>
        </p:spPr>
        <p:txBody>
          <a:bodyPr wrap="square" rtlCol="0">
            <a:spAutoFit/>
          </a:bodyPr>
          <a:lstStyle/>
          <a:p>
            <a:pPr marL="342900" indent="-342900">
              <a:buFont typeface="Wingdings" panose="05000000000000000000" pitchFamily="2" charset="2"/>
              <a:buChar char="§"/>
            </a:pPr>
            <a:endParaRPr lang="en-US" dirty="0">
              <a:solidFill>
                <a:schemeClr val="tx1"/>
              </a:solidFill>
              <a:latin typeface="+mn-lt"/>
            </a:endParaRPr>
          </a:p>
        </p:txBody>
      </p:sp>
      <p:sp>
        <p:nvSpPr>
          <p:cNvPr id="5" name="TextBox 4"/>
          <p:cNvSpPr txBox="1"/>
          <p:nvPr/>
        </p:nvSpPr>
        <p:spPr>
          <a:xfrm>
            <a:off x="971600" y="2594521"/>
            <a:ext cx="7019654" cy="523220"/>
          </a:xfrm>
          <a:prstGeom prst="rect">
            <a:avLst/>
          </a:prstGeom>
          <a:noFill/>
        </p:spPr>
        <p:txBody>
          <a:bodyPr wrap="square" rtlCol="0">
            <a:spAutoFit/>
          </a:bodyPr>
          <a:lstStyle/>
          <a:p>
            <a:pPr algn="ctr"/>
            <a:r>
              <a:rPr lang="en-US" sz="2800" dirty="0" err="1">
                <a:solidFill>
                  <a:schemeClr val="tx1"/>
                </a:solidFill>
                <a:latin typeface="+mn-lt"/>
              </a:rPr>
              <a:t>Lucene</a:t>
            </a:r>
            <a:r>
              <a:rPr lang="en-US" sz="2800" dirty="0">
                <a:solidFill>
                  <a:schemeClr val="tx1"/>
                </a:solidFill>
                <a:latin typeface="+mn-lt"/>
              </a:rPr>
              <a:t> in a search system: </a:t>
            </a:r>
            <a:r>
              <a:rPr lang="en-US" sz="2800" dirty="0">
                <a:solidFill>
                  <a:schemeClr val="accent2">
                    <a:lumMod val="75000"/>
                  </a:schemeClr>
                </a:solidFill>
                <a:latin typeface="+mn-lt"/>
              </a:rPr>
              <a:t>index</a:t>
            </a:r>
          </a:p>
        </p:txBody>
      </p:sp>
    </p:spTree>
    <p:extLst>
      <p:ext uri="{BB962C8B-B14F-4D97-AF65-F5344CB8AC3E}">
        <p14:creationId xmlns:p14="http://schemas.microsoft.com/office/powerpoint/2010/main" val="42154207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6449" y="182803"/>
            <a:ext cx="7886700" cy="1013950"/>
          </a:xfrm>
        </p:spPr>
        <p:txBody>
          <a:bodyPr/>
          <a:lstStyle/>
          <a:p>
            <a:r>
              <a:rPr lang="en-US" dirty="0" smtClean="0"/>
              <a:t>Lucene in a search system: </a:t>
            </a:r>
            <a:r>
              <a:rPr lang="en-US" dirty="0" smtClean="0">
                <a:solidFill>
                  <a:schemeClr val="accent2">
                    <a:lumMod val="75000"/>
                  </a:schemeClr>
                </a:solidFill>
              </a:rPr>
              <a:t>index</a:t>
            </a:r>
            <a:endParaRPr lang="en-US" dirty="0">
              <a:solidFill>
                <a:schemeClr val="accent2">
                  <a:lumMod val="75000"/>
                </a:schemeClr>
              </a:solidFill>
            </a:endParaRPr>
          </a:p>
        </p:txBody>
      </p:sp>
      <p:grpSp>
        <p:nvGrpSpPr>
          <p:cNvPr id="3" name="Group 2"/>
          <p:cNvGrpSpPr/>
          <p:nvPr/>
        </p:nvGrpSpPr>
        <p:grpSpPr>
          <a:xfrm>
            <a:off x="3601424" y="1514123"/>
            <a:ext cx="5186024" cy="4953000"/>
            <a:chOff x="685800" y="1600200"/>
            <a:chExt cx="5186024" cy="4953000"/>
          </a:xfrm>
        </p:grpSpPr>
        <p:sp>
          <p:nvSpPr>
            <p:cNvPr id="4" name="Explosion 1 3"/>
            <p:cNvSpPr/>
            <p:nvPr/>
          </p:nvSpPr>
          <p:spPr>
            <a:xfrm>
              <a:off x="1174368" y="5202392"/>
              <a:ext cx="1679615" cy="1119674"/>
            </a:xfrm>
            <a:prstGeom prst="irregularSeal1">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Raw Content</a:t>
              </a:r>
              <a:endParaRPr lang="en-US" sz="1400" dirty="0"/>
            </a:p>
          </p:txBody>
        </p:sp>
        <p:sp>
          <p:nvSpPr>
            <p:cNvPr id="5" name="Alternate Process 4"/>
            <p:cNvSpPr/>
            <p:nvPr/>
          </p:nvSpPr>
          <p:spPr>
            <a:xfrm>
              <a:off x="1106091" y="4574261"/>
              <a:ext cx="1816169" cy="532527"/>
            </a:xfrm>
            <a:prstGeom prst="flowChartAlternateProcess">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000" dirty="0" smtClean="0"/>
                <a:t>Acquire content</a:t>
              </a:r>
              <a:endParaRPr lang="en-US" sz="2000" dirty="0"/>
            </a:p>
          </p:txBody>
        </p:sp>
        <p:sp>
          <p:nvSpPr>
            <p:cNvPr id="6" name="Alternate Process 5"/>
            <p:cNvSpPr/>
            <p:nvPr/>
          </p:nvSpPr>
          <p:spPr>
            <a:xfrm>
              <a:off x="1106091" y="3675231"/>
              <a:ext cx="1816169" cy="532527"/>
            </a:xfrm>
            <a:prstGeom prst="flowChartAlternateProcess">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000" dirty="0" smtClean="0"/>
                <a:t>Build document</a:t>
              </a:r>
              <a:endParaRPr lang="en-US" sz="2000" dirty="0"/>
            </a:p>
          </p:txBody>
        </p:sp>
        <p:sp>
          <p:nvSpPr>
            <p:cNvPr id="8" name="Alternate Process 7"/>
            <p:cNvSpPr/>
            <p:nvPr/>
          </p:nvSpPr>
          <p:spPr>
            <a:xfrm>
              <a:off x="1106091" y="2776228"/>
              <a:ext cx="1816169" cy="532527"/>
            </a:xfrm>
            <a:prstGeom prst="flowChartAlternateProcess">
              <a:avLst/>
            </a:prstGeom>
            <a:solidFill>
              <a:schemeClr val="accent5"/>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000" dirty="0" smtClean="0"/>
                <a:t>Analyze document</a:t>
              </a:r>
              <a:endParaRPr lang="en-US" sz="2000" dirty="0"/>
            </a:p>
          </p:txBody>
        </p:sp>
        <p:sp>
          <p:nvSpPr>
            <p:cNvPr id="9" name="Alternate Process 8"/>
            <p:cNvSpPr/>
            <p:nvPr/>
          </p:nvSpPr>
          <p:spPr>
            <a:xfrm>
              <a:off x="1106091" y="1863569"/>
              <a:ext cx="1816169" cy="532527"/>
            </a:xfrm>
            <a:prstGeom prst="flowChartAlternateProcess">
              <a:avLst/>
            </a:prstGeom>
            <a:solidFill>
              <a:schemeClr val="accent5"/>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000" dirty="0" smtClean="0"/>
                <a:t>Index document</a:t>
              </a:r>
              <a:endParaRPr lang="en-US" sz="2000" dirty="0"/>
            </a:p>
          </p:txBody>
        </p:sp>
        <p:cxnSp>
          <p:nvCxnSpPr>
            <p:cNvPr id="13" name="Straight Arrow Connector 12"/>
            <p:cNvCxnSpPr/>
            <p:nvPr/>
          </p:nvCxnSpPr>
          <p:spPr>
            <a:xfrm flipV="1">
              <a:off x="2014175" y="5106788"/>
              <a:ext cx="0" cy="36868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p:nvPr/>
          </p:nvCxnSpPr>
          <p:spPr>
            <a:xfrm flipV="1">
              <a:off x="2014175" y="4207753"/>
              <a:ext cx="0" cy="36868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flipV="1">
              <a:off x="2014175" y="3308718"/>
              <a:ext cx="0" cy="36868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flipV="1">
              <a:off x="2014175" y="2407540"/>
              <a:ext cx="0" cy="36868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0" name="Magnetic Disk 19"/>
            <p:cNvSpPr/>
            <p:nvPr/>
          </p:nvSpPr>
          <p:spPr>
            <a:xfrm>
              <a:off x="4424351" y="3308718"/>
              <a:ext cx="1447473" cy="1456722"/>
            </a:xfrm>
            <a:prstGeom prst="flowChartMagneticDisk">
              <a:avLst/>
            </a:prstGeom>
            <a:solidFill>
              <a:schemeClr val="accent5"/>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Index</a:t>
              </a:r>
              <a:endParaRPr lang="en-US" dirty="0"/>
            </a:p>
          </p:txBody>
        </p:sp>
        <p:cxnSp>
          <p:nvCxnSpPr>
            <p:cNvPr id="22" name="Elbow Connector 21"/>
            <p:cNvCxnSpPr>
              <a:stCxn id="9" idx="3"/>
              <a:endCxn id="20" idx="2"/>
            </p:cNvCxnSpPr>
            <p:nvPr/>
          </p:nvCxnSpPr>
          <p:spPr>
            <a:xfrm>
              <a:off x="2922260" y="2129833"/>
              <a:ext cx="1502091" cy="1907246"/>
            </a:xfrm>
            <a:prstGeom prst="bentConnector3">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1" name="Rectangle 30"/>
            <p:cNvSpPr/>
            <p:nvPr/>
          </p:nvSpPr>
          <p:spPr>
            <a:xfrm>
              <a:off x="685800" y="1600200"/>
              <a:ext cx="3048000" cy="4953000"/>
            </a:xfrm>
            <a:prstGeom prst="rect">
              <a:avLst/>
            </a:prstGeom>
            <a:noFill/>
            <a:ln w="28575" cmpd="sng">
              <a:solidFill>
                <a:srgbClr val="FF9966"/>
              </a:solidFill>
              <a:prstDash val="dash"/>
            </a:ln>
            <a:effectLst>
              <a:outerShdw blurRad="40000" dist="23000" sx="1000" sy="1000" rotWithShape="0">
                <a:srgbClr val="000000"/>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l-GR" dirty="0"/>
            </a:p>
          </p:txBody>
        </p:sp>
        <p:sp>
          <p:nvSpPr>
            <p:cNvPr id="35" name="TextBox 34"/>
            <p:cNvSpPr txBox="1"/>
            <p:nvPr/>
          </p:nvSpPr>
          <p:spPr>
            <a:xfrm>
              <a:off x="3886200" y="5638800"/>
              <a:ext cx="1447800" cy="400110"/>
            </a:xfrm>
            <a:prstGeom prst="rect">
              <a:avLst/>
            </a:prstGeom>
            <a:noFill/>
          </p:spPr>
          <p:txBody>
            <a:bodyPr wrap="square" rtlCol="0">
              <a:spAutoFit/>
            </a:bodyPr>
            <a:lstStyle/>
            <a:p>
              <a:r>
                <a:rPr lang="en-US" sz="2000" b="1" dirty="0" smtClean="0">
                  <a:solidFill>
                    <a:schemeClr val="accent6">
                      <a:lumMod val="75000"/>
                    </a:schemeClr>
                  </a:solidFill>
                  <a:latin typeface="+mn-lt"/>
                </a:rPr>
                <a:t>INDEX</a:t>
              </a:r>
              <a:endParaRPr lang="el-GR" sz="2000" b="1" dirty="0">
                <a:solidFill>
                  <a:schemeClr val="accent6">
                    <a:lumMod val="75000"/>
                  </a:schemeClr>
                </a:solidFill>
                <a:latin typeface="+mn-lt"/>
              </a:endParaRPr>
            </a:p>
          </p:txBody>
        </p:sp>
      </p:grpSp>
      <p:sp>
        <p:nvSpPr>
          <p:cNvPr id="36" name="TextBox 35"/>
          <p:cNvSpPr txBox="1"/>
          <p:nvPr/>
        </p:nvSpPr>
        <p:spPr>
          <a:xfrm>
            <a:off x="395536" y="2006960"/>
            <a:ext cx="2971800" cy="3170099"/>
          </a:xfrm>
          <a:prstGeom prst="rect">
            <a:avLst/>
          </a:prstGeom>
          <a:noFill/>
        </p:spPr>
        <p:txBody>
          <a:bodyPr wrap="square" rtlCol="0">
            <a:spAutoFit/>
          </a:bodyPr>
          <a:lstStyle/>
          <a:p>
            <a:r>
              <a:rPr lang="en-US" sz="3200" dirty="0" smtClean="0">
                <a:solidFill>
                  <a:schemeClr val="tx1"/>
                </a:solidFill>
                <a:latin typeface="+mn-lt"/>
              </a:rPr>
              <a:t>Steps</a:t>
            </a:r>
          </a:p>
          <a:p>
            <a:pPr marL="457200" indent="-457200">
              <a:buFont typeface="+mj-lt"/>
              <a:buAutoNum type="arabicPeriod"/>
            </a:pPr>
            <a:r>
              <a:rPr lang="en-US" dirty="0" smtClean="0">
                <a:solidFill>
                  <a:schemeClr val="tx1"/>
                </a:solidFill>
                <a:latin typeface="+mn-lt"/>
              </a:rPr>
              <a:t>Acquire content</a:t>
            </a:r>
          </a:p>
          <a:p>
            <a:pPr marL="457200" indent="-457200">
              <a:buFont typeface="+mj-lt"/>
              <a:buAutoNum type="arabicPeriod"/>
            </a:pPr>
            <a:r>
              <a:rPr lang="en-US" dirty="0" smtClean="0">
                <a:solidFill>
                  <a:schemeClr val="tx1"/>
                </a:solidFill>
                <a:latin typeface="+mn-lt"/>
              </a:rPr>
              <a:t>Build content</a:t>
            </a:r>
          </a:p>
          <a:p>
            <a:pPr marL="457200" indent="-457200">
              <a:buFont typeface="+mj-lt"/>
              <a:buAutoNum type="arabicPeriod"/>
            </a:pPr>
            <a:r>
              <a:rPr lang="en-US" dirty="0" smtClean="0">
                <a:solidFill>
                  <a:schemeClr val="accent1">
                    <a:lumMod val="75000"/>
                  </a:schemeClr>
                </a:solidFill>
                <a:latin typeface="+mn-lt"/>
              </a:rPr>
              <a:t>Analyze</a:t>
            </a:r>
            <a:r>
              <a:rPr lang="en-US" dirty="0" smtClean="0">
                <a:solidFill>
                  <a:schemeClr val="tx1"/>
                </a:solidFill>
                <a:latin typeface="+mn-lt"/>
              </a:rPr>
              <a:t> documents </a:t>
            </a:r>
          </a:p>
          <a:p>
            <a:pPr marL="457200" indent="-457200">
              <a:buFont typeface="+mj-lt"/>
              <a:buAutoNum type="arabicPeriod"/>
            </a:pPr>
            <a:r>
              <a:rPr lang="en-US" dirty="0" smtClean="0">
                <a:solidFill>
                  <a:schemeClr val="accent1">
                    <a:lumMod val="75000"/>
                  </a:schemeClr>
                </a:solidFill>
                <a:latin typeface="+mn-lt"/>
              </a:rPr>
              <a:t>Index</a:t>
            </a:r>
            <a:r>
              <a:rPr lang="en-US" dirty="0" smtClean="0">
                <a:solidFill>
                  <a:schemeClr val="tx1"/>
                </a:solidFill>
                <a:latin typeface="+mn-lt"/>
              </a:rPr>
              <a:t> documents</a:t>
            </a:r>
          </a:p>
          <a:p>
            <a:pPr marL="457200" indent="-457200">
              <a:buFont typeface="+mj-lt"/>
              <a:buAutoNum type="arabicPeriod"/>
            </a:pPr>
            <a:endParaRPr lang="en-US" dirty="0" smtClean="0">
              <a:solidFill>
                <a:schemeClr val="tx1"/>
              </a:solidFill>
              <a:latin typeface="+mn-lt"/>
            </a:endParaRPr>
          </a:p>
          <a:p>
            <a:endParaRPr lang="el-GR" dirty="0">
              <a:solidFill>
                <a:schemeClr val="tx1"/>
              </a:solidFill>
              <a:latin typeface="+mn-lt"/>
            </a:endParaRPr>
          </a:p>
        </p:txBody>
      </p:sp>
    </p:spTree>
    <p:extLst>
      <p:ext uri="{BB962C8B-B14F-4D97-AF65-F5344CB8AC3E}">
        <p14:creationId xmlns:p14="http://schemas.microsoft.com/office/powerpoint/2010/main" val="36274131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p:cNvSpPr txBox="1"/>
          <p:nvPr/>
        </p:nvSpPr>
        <p:spPr>
          <a:xfrm>
            <a:off x="251520" y="1268760"/>
            <a:ext cx="8789083" cy="5078313"/>
          </a:xfrm>
          <a:prstGeom prst="rect">
            <a:avLst/>
          </a:prstGeom>
          <a:noFill/>
        </p:spPr>
        <p:txBody>
          <a:bodyPr wrap="square" rtlCol="0">
            <a:spAutoFit/>
          </a:bodyPr>
          <a:lstStyle/>
          <a:p>
            <a:r>
              <a:rPr lang="en-US" sz="2800" u="sng" dirty="0">
                <a:solidFill>
                  <a:schemeClr val="tx1"/>
                </a:solidFill>
                <a:latin typeface="+mn-lt"/>
              </a:rPr>
              <a:t>N</a:t>
            </a:r>
            <a:r>
              <a:rPr lang="en-US" sz="2800" u="sng" dirty="0" smtClean="0">
                <a:solidFill>
                  <a:schemeClr val="tx1"/>
                </a:solidFill>
                <a:latin typeface="+mn-lt"/>
              </a:rPr>
              <a:t>ot</a:t>
            </a:r>
            <a:r>
              <a:rPr lang="en-US" sz="2800" dirty="0" smtClean="0">
                <a:solidFill>
                  <a:schemeClr val="tx1"/>
                </a:solidFill>
                <a:latin typeface="+mn-lt"/>
              </a:rPr>
              <a:t> supported by core Lucid</a:t>
            </a:r>
            <a:endParaRPr lang="en-US" dirty="0" smtClean="0">
              <a:solidFill>
                <a:schemeClr val="tx1"/>
              </a:solidFill>
              <a:latin typeface="+mn-lt"/>
            </a:endParaRPr>
          </a:p>
          <a:p>
            <a:r>
              <a:rPr lang="en-US" dirty="0" smtClean="0">
                <a:solidFill>
                  <a:schemeClr val="tx1"/>
                </a:solidFill>
                <a:latin typeface="+mn-lt"/>
              </a:rPr>
              <a:t>Collection depending on type may require:</a:t>
            </a:r>
          </a:p>
          <a:p>
            <a:pPr lvl="1">
              <a:buFont typeface="Wingdings" pitchFamily="2" charset="2"/>
              <a:buChar char="§"/>
            </a:pPr>
            <a:r>
              <a:rPr lang="en-US" sz="2000" dirty="0" smtClean="0">
                <a:solidFill>
                  <a:schemeClr val="tx1"/>
                </a:solidFill>
                <a:latin typeface="+mn-lt"/>
              </a:rPr>
              <a:t> Crawler or spiders (web)</a:t>
            </a:r>
          </a:p>
          <a:p>
            <a:pPr lvl="1">
              <a:buFont typeface="Wingdings" pitchFamily="2" charset="2"/>
              <a:buChar char="§"/>
            </a:pPr>
            <a:r>
              <a:rPr lang="en-US" sz="2000" dirty="0" smtClean="0">
                <a:solidFill>
                  <a:schemeClr val="tx1"/>
                </a:solidFill>
                <a:latin typeface="+mn-lt"/>
              </a:rPr>
              <a:t> Specific APIs provided by the application (e.g., Twitter, </a:t>
            </a:r>
            <a:r>
              <a:rPr lang="en-US" sz="2000" dirty="0" err="1" smtClean="0">
                <a:solidFill>
                  <a:schemeClr val="tx1"/>
                </a:solidFill>
                <a:latin typeface="+mn-lt"/>
              </a:rPr>
              <a:t>FourSquare</a:t>
            </a:r>
            <a:r>
              <a:rPr lang="en-US" sz="2000" dirty="0" smtClean="0">
                <a:solidFill>
                  <a:schemeClr val="tx1"/>
                </a:solidFill>
                <a:latin typeface="+mn-lt"/>
              </a:rPr>
              <a:t>, </a:t>
            </a:r>
            <a:r>
              <a:rPr lang="en-US" sz="2000" dirty="0" err="1" smtClean="0">
                <a:solidFill>
                  <a:schemeClr val="tx1"/>
                </a:solidFill>
                <a:latin typeface="+mn-lt"/>
              </a:rPr>
              <a:t>imdb</a:t>
            </a:r>
            <a:r>
              <a:rPr lang="en-US" sz="2000" dirty="0" smtClean="0">
                <a:solidFill>
                  <a:schemeClr val="tx1"/>
                </a:solidFill>
                <a:latin typeface="+mn-lt"/>
              </a:rPr>
              <a:t>)</a:t>
            </a:r>
          </a:p>
          <a:p>
            <a:pPr lvl="1">
              <a:buFont typeface="Wingdings" pitchFamily="2" charset="2"/>
              <a:buChar char="§"/>
            </a:pPr>
            <a:r>
              <a:rPr lang="en-US" sz="2000" dirty="0" smtClean="0">
                <a:solidFill>
                  <a:schemeClr val="tx1"/>
                </a:solidFill>
                <a:latin typeface="+mn-lt"/>
              </a:rPr>
              <a:t>Scrapping</a:t>
            </a:r>
          </a:p>
          <a:p>
            <a:pPr lvl="1">
              <a:buFont typeface="Wingdings" pitchFamily="2" charset="2"/>
              <a:buChar char="§"/>
            </a:pPr>
            <a:r>
              <a:rPr lang="en-US" sz="2000" dirty="0" smtClean="0">
                <a:solidFill>
                  <a:schemeClr val="tx1"/>
                </a:solidFill>
                <a:latin typeface="+mn-lt"/>
              </a:rPr>
              <a:t> Complex software if scattered at various location, </a:t>
            </a:r>
            <a:r>
              <a:rPr lang="en-US" sz="2000" dirty="0" err="1" smtClean="0">
                <a:solidFill>
                  <a:schemeClr val="tx1"/>
                </a:solidFill>
                <a:latin typeface="+mn-lt"/>
              </a:rPr>
              <a:t>etc</a:t>
            </a:r>
            <a:endParaRPr lang="en-US" dirty="0" smtClean="0">
              <a:solidFill>
                <a:schemeClr val="tx1"/>
              </a:solidFill>
              <a:latin typeface="+mn-lt"/>
            </a:endParaRPr>
          </a:p>
          <a:p>
            <a:r>
              <a:rPr lang="en-US" dirty="0" smtClean="0">
                <a:solidFill>
                  <a:schemeClr val="tx1"/>
                </a:solidFill>
                <a:latin typeface="+mn-lt"/>
              </a:rPr>
              <a:t>Complex documents (e.g., XML, JSON, relational databases, </a:t>
            </a:r>
            <a:r>
              <a:rPr lang="en-US" dirty="0" err="1" smtClean="0">
                <a:solidFill>
                  <a:schemeClr val="tx1"/>
                </a:solidFill>
                <a:latin typeface="+mn-lt"/>
              </a:rPr>
              <a:t>pptx</a:t>
            </a:r>
            <a:r>
              <a:rPr lang="en-US" dirty="0" smtClean="0">
                <a:solidFill>
                  <a:schemeClr val="tx1"/>
                </a:solidFill>
                <a:latin typeface="+mn-lt"/>
              </a:rPr>
              <a:t> </a:t>
            </a:r>
            <a:r>
              <a:rPr lang="en-US" dirty="0" err="1" smtClean="0">
                <a:solidFill>
                  <a:schemeClr val="tx1"/>
                </a:solidFill>
                <a:latin typeface="+mn-lt"/>
              </a:rPr>
              <a:t>etc</a:t>
            </a:r>
            <a:r>
              <a:rPr lang="en-US" dirty="0" smtClean="0">
                <a:solidFill>
                  <a:schemeClr val="tx1"/>
                </a:solidFill>
                <a:latin typeface="+mn-lt"/>
              </a:rPr>
              <a:t>)</a:t>
            </a:r>
          </a:p>
          <a:p>
            <a:r>
              <a:rPr lang="en-US" dirty="0" err="1" smtClean="0">
                <a:solidFill>
                  <a:schemeClr val="accent1">
                    <a:lumMod val="75000"/>
                  </a:schemeClr>
                </a:solidFill>
                <a:latin typeface="+mn-lt"/>
              </a:rPr>
              <a:t>Solr</a:t>
            </a:r>
            <a:r>
              <a:rPr lang="en-US" dirty="0">
                <a:solidFill>
                  <a:schemeClr val="accent1">
                    <a:lumMod val="75000"/>
                  </a:schemeClr>
                </a:solidFill>
                <a:latin typeface="+mn-lt"/>
              </a:rPr>
              <a:t> </a:t>
            </a:r>
            <a:r>
              <a:rPr lang="en-US" sz="3200" dirty="0">
                <a:solidFill>
                  <a:schemeClr val="accent1">
                    <a:lumMod val="75000"/>
                  </a:schemeClr>
                </a:solidFill>
                <a:latin typeface="+mn-lt"/>
              </a:rPr>
              <a:t> </a:t>
            </a:r>
            <a:r>
              <a:rPr lang="en-US" sz="1800" dirty="0">
                <a:solidFill>
                  <a:schemeClr val="tx1"/>
                </a:solidFill>
                <a:latin typeface="+mn-lt"/>
              </a:rPr>
              <a:t>high performance search server built using Lucene Core, with XML/HTTP and JSON/Python/Ruby APIs, hit highlighting, faceted search, caching, replication, and a web admin interface</a:t>
            </a:r>
            <a:r>
              <a:rPr lang="en-US" sz="1800" dirty="0" smtClean="0">
                <a:solidFill>
                  <a:schemeClr val="accent1">
                    <a:lumMod val="75000"/>
                  </a:schemeClr>
                </a:solidFill>
                <a:latin typeface="+mn-lt"/>
              </a:rPr>
              <a:t>.</a:t>
            </a:r>
          </a:p>
          <a:p>
            <a:r>
              <a:rPr lang="en-US" sz="1600" dirty="0" smtClean="0">
                <a:solidFill>
                  <a:schemeClr val="accent1">
                    <a:lumMod val="75000"/>
                  </a:schemeClr>
                </a:solidFill>
                <a:latin typeface="+mn-lt"/>
              </a:rPr>
              <a:t>https://lucene.apache.org/solr/</a:t>
            </a:r>
          </a:p>
          <a:p>
            <a:r>
              <a:rPr lang="en-US" dirty="0" err="1">
                <a:solidFill>
                  <a:schemeClr val="accent1">
                    <a:lumMod val="75000"/>
                  </a:schemeClr>
                </a:solidFill>
                <a:latin typeface="+mn-lt"/>
              </a:rPr>
              <a:t>Tika</a:t>
            </a:r>
            <a:r>
              <a:rPr lang="en-US" sz="3200" dirty="0" smtClean="0">
                <a:solidFill>
                  <a:schemeClr val="accent1">
                    <a:lumMod val="75000"/>
                  </a:schemeClr>
                </a:solidFill>
                <a:latin typeface="+mn-lt"/>
              </a:rPr>
              <a:t> </a:t>
            </a:r>
            <a:r>
              <a:rPr lang="en-US" sz="1800" dirty="0" smtClean="0">
                <a:solidFill>
                  <a:schemeClr val="tx1"/>
                </a:solidFill>
                <a:latin typeface="+mn-lt"/>
              </a:rPr>
              <a:t>the </a:t>
            </a:r>
            <a:r>
              <a:rPr lang="en-US" sz="1800" dirty="0">
                <a:solidFill>
                  <a:schemeClr val="tx1"/>
                </a:solidFill>
                <a:latin typeface="+mn-lt"/>
              </a:rPr>
              <a:t>Apache </a:t>
            </a:r>
            <a:r>
              <a:rPr lang="en-US" sz="1800" dirty="0" err="1">
                <a:solidFill>
                  <a:schemeClr val="tx1"/>
                </a:solidFill>
                <a:latin typeface="+mn-lt"/>
              </a:rPr>
              <a:t>Tika</a:t>
            </a:r>
            <a:r>
              <a:rPr lang="en-US" sz="1800" dirty="0">
                <a:solidFill>
                  <a:schemeClr val="tx1"/>
                </a:solidFill>
                <a:latin typeface="+mn-lt"/>
              </a:rPr>
              <a:t>™ toolkit detects and extracts metadata and text from over a thousand different file types (such as PPT, XLS, and PDF)</a:t>
            </a:r>
          </a:p>
          <a:p>
            <a:r>
              <a:rPr lang="en-US" sz="1800" dirty="0">
                <a:solidFill>
                  <a:schemeClr val="tx1"/>
                </a:solidFill>
                <a:latin typeface="+mn-lt"/>
              </a:rPr>
              <a:t>For example latest release automating image captioning </a:t>
            </a:r>
            <a:endParaRPr lang="en-US" sz="1800" dirty="0" smtClean="0">
              <a:solidFill>
                <a:schemeClr val="tx1"/>
              </a:solidFill>
              <a:latin typeface="+mn-lt"/>
            </a:endParaRPr>
          </a:p>
          <a:p>
            <a:r>
              <a:rPr lang="en-US" sz="1600" dirty="0">
                <a:solidFill>
                  <a:schemeClr val="accent1">
                    <a:lumMod val="75000"/>
                  </a:schemeClr>
                </a:solidFill>
                <a:latin typeface="+mn-lt"/>
              </a:rPr>
              <a:t>http://tika.apache.org/</a:t>
            </a:r>
          </a:p>
        </p:txBody>
      </p:sp>
      <p:sp>
        <p:nvSpPr>
          <p:cNvPr id="6" name="Title 1"/>
          <p:cNvSpPr>
            <a:spLocks noGrp="1"/>
          </p:cNvSpPr>
          <p:nvPr>
            <p:ph type="title"/>
          </p:nvPr>
        </p:nvSpPr>
        <p:spPr>
          <a:xfrm>
            <a:off x="107504" y="116632"/>
            <a:ext cx="7886700" cy="1013950"/>
          </a:xfrm>
        </p:spPr>
        <p:txBody>
          <a:bodyPr/>
          <a:lstStyle/>
          <a:p>
            <a:pPr algn="ctr"/>
            <a:r>
              <a:rPr lang="en-US" dirty="0" smtClean="0">
                <a:solidFill>
                  <a:schemeClr val="accent2">
                    <a:lumMod val="75000"/>
                  </a:schemeClr>
                </a:solidFill>
              </a:rPr>
              <a:t>Acquire and build content</a:t>
            </a:r>
            <a:endParaRPr lang="en-US" dirty="0">
              <a:solidFill>
                <a:schemeClr val="accent2">
                  <a:lumMod val="75000"/>
                </a:schemeClr>
              </a:solidFil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35395" y="623607"/>
            <a:ext cx="2805208" cy="1104585"/>
          </a:xfrm>
          <a:prstGeom prst="rect">
            <a:avLst/>
          </a:prstGeom>
        </p:spPr>
      </p:pic>
    </p:spTree>
    <p:extLst>
      <p:ext uri="{BB962C8B-B14F-4D97-AF65-F5344CB8AC3E}">
        <p14:creationId xmlns:p14="http://schemas.microsoft.com/office/powerpoint/2010/main" val="24857172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74BF2C0F-05D6-4882-A325-BE394602789D}" type="slidenum">
              <a:rPr lang="en-US" smtClean="0"/>
              <a:pPr>
                <a:defRPr/>
              </a:pPr>
              <a:t>2</a:t>
            </a:fld>
            <a:endParaRPr lang="en-US"/>
          </a:p>
        </p:txBody>
      </p:sp>
      <p:sp>
        <p:nvSpPr>
          <p:cNvPr id="4" name="TextBox 3"/>
          <p:cNvSpPr txBox="1"/>
          <p:nvPr/>
        </p:nvSpPr>
        <p:spPr>
          <a:xfrm>
            <a:off x="539552" y="1124744"/>
            <a:ext cx="7560840" cy="4524315"/>
          </a:xfrm>
          <a:prstGeom prst="rect">
            <a:avLst/>
          </a:prstGeom>
          <a:noFill/>
        </p:spPr>
        <p:txBody>
          <a:bodyPr wrap="square" rtlCol="0">
            <a:spAutoFit/>
          </a:bodyPr>
          <a:lstStyle/>
          <a:p>
            <a:r>
              <a:rPr lang="el-GR" sz="1800" dirty="0" smtClean="0">
                <a:solidFill>
                  <a:schemeClr val="tx1"/>
                </a:solidFill>
                <a:latin typeface="+mn-lt"/>
              </a:rPr>
              <a:t>Ένα σύστημα αναζήτησης </a:t>
            </a:r>
            <a:r>
              <a:rPr lang="el-GR" sz="1800" dirty="0">
                <a:solidFill>
                  <a:schemeClr val="tx1"/>
                </a:solidFill>
                <a:latin typeface="+mn-lt"/>
              </a:rPr>
              <a:t>πληροφορίας για εστιατόρια και κριτικές εστιατορίων. </a:t>
            </a:r>
          </a:p>
          <a:p>
            <a:r>
              <a:rPr lang="el-GR" sz="1800" dirty="0">
                <a:solidFill>
                  <a:schemeClr val="tx1"/>
                </a:solidFill>
                <a:latin typeface="+mn-lt"/>
              </a:rPr>
              <a:t> </a:t>
            </a:r>
          </a:p>
          <a:p>
            <a:r>
              <a:rPr lang="el-GR" sz="1800" dirty="0">
                <a:solidFill>
                  <a:schemeClr val="tx1"/>
                </a:solidFill>
                <a:latin typeface="+mn-lt"/>
              </a:rPr>
              <a:t>Π</a:t>
            </a:r>
            <a:r>
              <a:rPr lang="el-GR" sz="1800" dirty="0" smtClean="0">
                <a:solidFill>
                  <a:schemeClr val="tx1"/>
                </a:solidFill>
                <a:latin typeface="+mn-lt"/>
              </a:rPr>
              <a:t>ληροφορίες </a:t>
            </a:r>
            <a:r>
              <a:rPr lang="el-GR" sz="1800" dirty="0">
                <a:solidFill>
                  <a:schemeClr val="tx1"/>
                </a:solidFill>
                <a:latin typeface="+mn-lt"/>
              </a:rPr>
              <a:t>για εστιατόρια και κριτικές τους από το σύστημα </a:t>
            </a:r>
            <a:r>
              <a:rPr lang="en-US" sz="1800" dirty="0">
                <a:solidFill>
                  <a:srgbClr val="FF0000"/>
                </a:solidFill>
                <a:latin typeface="+mn-lt"/>
              </a:rPr>
              <a:t>Yelp</a:t>
            </a:r>
            <a:r>
              <a:rPr lang="el-GR" sz="1800" dirty="0">
                <a:solidFill>
                  <a:srgbClr val="FF0000"/>
                </a:solidFill>
                <a:latin typeface="+mn-lt"/>
              </a:rPr>
              <a:t> </a:t>
            </a:r>
            <a:r>
              <a:rPr lang="el-GR" sz="1800" dirty="0">
                <a:solidFill>
                  <a:schemeClr val="tx1"/>
                </a:solidFill>
                <a:latin typeface="+mn-lt"/>
              </a:rPr>
              <a:t>(</a:t>
            </a:r>
            <a:r>
              <a:rPr lang="en-US" sz="1800" u="sng" dirty="0">
                <a:solidFill>
                  <a:schemeClr val="tx1"/>
                </a:solidFill>
                <a:latin typeface="+mn-lt"/>
                <a:hlinkClick r:id="rId2"/>
              </a:rPr>
              <a:t>https</a:t>
            </a:r>
            <a:r>
              <a:rPr lang="el-GR" sz="1800" u="sng" dirty="0">
                <a:solidFill>
                  <a:schemeClr val="tx1"/>
                </a:solidFill>
                <a:latin typeface="+mn-lt"/>
                <a:hlinkClick r:id="rId2"/>
              </a:rPr>
              <a:t>://</a:t>
            </a:r>
            <a:r>
              <a:rPr lang="en-US" sz="1800" u="sng" dirty="0">
                <a:solidFill>
                  <a:schemeClr val="tx1"/>
                </a:solidFill>
                <a:latin typeface="+mn-lt"/>
                <a:hlinkClick r:id="rId2"/>
              </a:rPr>
              <a:t>www</a:t>
            </a:r>
            <a:r>
              <a:rPr lang="el-GR" sz="1800" u="sng" dirty="0">
                <a:solidFill>
                  <a:schemeClr val="tx1"/>
                </a:solidFill>
                <a:latin typeface="+mn-lt"/>
                <a:hlinkClick r:id="rId2"/>
              </a:rPr>
              <a:t>.</a:t>
            </a:r>
            <a:r>
              <a:rPr lang="en-US" sz="1800" u="sng" dirty="0">
                <a:solidFill>
                  <a:schemeClr val="tx1"/>
                </a:solidFill>
                <a:latin typeface="+mn-lt"/>
                <a:hlinkClick r:id="rId2"/>
              </a:rPr>
              <a:t>yelp</a:t>
            </a:r>
            <a:r>
              <a:rPr lang="el-GR" sz="1800" u="sng" dirty="0">
                <a:solidFill>
                  <a:schemeClr val="tx1"/>
                </a:solidFill>
                <a:latin typeface="+mn-lt"/>
                <a:hlinkClick r:id="rId2"/>
              </a:rPr>
              <a:t>.</a:t>
            </a:r>
            <a:r>
              <a:rPr lang="en-US" sz="1800" u="sng" dirty="0">
                <a:solidFill>
                  <a:schemeClr val="tx1"/>
                </a:solidFill>
                <a:latin typeface="+mn-lt"/>
                <a:hlinkClick r:id="rId2"/>
              </a:rPr>
              <a:t>com</a:t>
            </a:r>
            <a:r>
              <a:rPr lang="el-GR" sz="1800" u="sng" dirty="0">
                <a:solidFill>
                  <a:schemeClr val="tx1"/>
                </a:solidFill>
                <a:latin typeface="+mn-lt"/>
                <a:hlinkClick r:id="rId2"/>
              </a:rPr>
              <a:t>/</a:t>
            </a:r>
            <a:r>
              <a:rPr lang="el-GR" sz="1800" dirty="0">
                <a:solidFill>
                  <a:schemeClr val="tx1"/>
                </a:solidFill>
                <a:latin typeface="+mn-lt"/>
              </a:rPr>
              <a:t>).</a:t>
            </a:r>
          </a:p>
          <a:p>
            <a:r>
              <a:rPr lang="el-GR" sz="1800" dirty="0">
                <a:solidFill>
                  <a:schemeClr val="tx1"/>
                </a:solidFill>
                <a:latin typeface="+mn-lt"/>
              </a:rPr>
              <a:t> </a:t>
            </a:r>
          </a:p>
          <a:p>
            <a:r>
              <a:rPr lang="el-GR" sz="1800" dirty="0">
                <a:solidFill>
                  <a:schemeClr val="tx1"/>
                </a:solidFill>
                <a:latin typeface="+mn-lt"/>
              </a:rPr>
              <a:t>Ως πρώτο </a:t>
            </a:r>
            <a:r>
              <a:rPr lang="el-GR" sz="1800" dirty="0" smtClean="0">
                <a:solidFill>
                  <a:schemeClr val="tx1"/>
                </a:solidFill>
                <a:latin typeface="+mn-lt"/>
              </a:rPr>
              <a:t>βήμα,  δημιουργείστε </a:t>
            </a:r>
            <a:r>
              <a:rPr lang="el-GR" sz="1800" dirty="0">
                <a:solidFill>
                  <a:schemeClr val="tx1"/>
                </a:solidFill>
                <a:latin typeface="+mn-lt"/>
              </a:rPr>
              <a:t>τη συλλογή σας κατεβάζοντας δεδομένα από το </a:t>
            </a:r>
            <a:r>
              <a:rPr lang="en-US" sz="1800" dirty="0">
                <a:solidFill>
                  <a:srgbClr val="FF0000"/>
                </a:solidFill>
                <a:latin typeface="+mn-lt"/>
              </a:rPr>
              <a:t>Yelp Open Dataset</a:t>
            </a:r>
            <a:r>
              <a:rPr lang="el-GR" sz="1800" dirty="0">
                <a:solidFill>
                  <a:srgbClr val="FF0000"/>
                </a:solidFill>
                <a:latin typeface="+mn-lt"/>
              </a:rPr>
              <a:t> </a:t>
            </a:r>
            <a:r>
              <a:rPr lang="el-GR" sz="1800" dirty="0">
                <a:solidFill>
                  <a:schemeClr val="tx1"/>
                </a:solidFill>
                <a:latin typeface="+mn-lt"/>
              </a:rPr>
              <a:t>(</a:t>
            </a:r>
            <a:r>
              <a:rPr lang="en-US" sz="1800" u="sng" dirty="0">
                <a:solidFill>
                  <a:schemeClr val="tx1"/>
                </a:solidFill>
                <a:latin typeface="+mn-lt"/>
                <a:hlinkClick r:id="rId3"/>
              </a:rPr>
              <a:t>https</a:t>
            </a:r>
            <a:r>
              <a:rPr lang="el-GR" sz="1800" u="sng" dirty="0">
                <a:solidFill>
                  <a:schemeClr val="tx1"/>
                </a:solidFill>
                <a:latin typeface="+mn-lt"/>
                <a:hlinkClick r:id="rId3"/>
              </a:rPr>
              <a:t>://</a:t>
            </a:r>
            <a:r>
              <a:rPr lang="en-US" sz="1800" u="sng" dirty="0">
                <a:solidFill>
                  <a:schemeClr val="tx1"/>
                </a:solidFill>
                <a:latin typeface="+mn-lt"/>
                <a:hlinkClick r:id="rId3"/>
              </a:rPr>
              <a:t>www</a:t>
            </a:r>
            <a:r>
              <a:rPr lang="el-GR" sz="1800" u="sng" dirty="0">
                <a:solidFill>
                  <a:schemeClr val="tx1"/>
                </a:solidFill>
                <a:latin typeface="+mn-lt"/>
                <a:hlinkClick r:id="rId3"/>
              </a:rPr>
              <a:t>.</a:t>
            </a:r>
            <a:r>
              <a:rPr lang="en-US" sz="1800" u="sng" dirty="0">
                <a:solidFill>
                  <a:schemeClr val="tx1"/>
                </a:solidFill>
                <a:latin typeface="+mn-lt"/>
                <a:hlinkClick r:id="rId3"/>
              </a:rPr>
              <a:t>yelp</a:t>
            </a:r>
            <a:r>
              <a:rPr lang="el-GR" sz="1800" u="sng" dirty="0">
                <a:solidFill>
                  <a:schemeClr val="tx1"/>
                </a:solidFill>
                <a:latin typeface="+mn-lt"/>
                <a:hlinkClick r:id="rId3"/>
              </a:rPr>
              <a:t>.</a:t>
            </a:r>
            <a:r>
              <a:rPr lang="en-US" sz="1800" u="sng" dirty="0">
                <a:solidFill>
                  <a:schemeClr val="tx1"/>
                </a:solidFill>
                <a:latin typeface="+mn-lt"/>
                <a:hlinkClick r:id="rId3"/>
              </a:rPr>
              <a:t>com</a:t>
            </a:r>
            <a:r>
              <a:rPr lang="el-GR" sz="1800" u="sng" dirty="0">
                <a:solidFill>
                  <a:schemeClr val="tx1"/>
                </a:solidFill>
                <a:latin typeface="+mn-lt"/>
                <a:hlinkClick r:id="rId3"/>
              </a:rPr>
              <a:t>/</a:t>
            </a:r>
            <a:r>
              <a:rPr lang="en-US" sz="1800" u="sng" dirty="0">
                <a:solidFill>
                  <a:schemeClr val="tx1"/>
                </a:solidFill>
                <a:latin typeface="+mn-lt"/>
                <a:hlinkClick r:id="rId3"/>
              </a:rPr>
              <a:t>dataset</a:t>
            </a:r>
            <a:r>
              <a:rPr lang="el-GR" sz="1800" dirty="0">
                <a:solidFill>
                  <a:schemeClr val="tx1"/>
                </a:solidFill>
                <a:latin typeface="+mn-lt"/>
              </a:rPr>
              <a:t>).</a:t>
            </a:r>
          </a:p>
          <a:p>
            <a:r>
              <a:rPr lang="el-GR" sz="1800" dirty="0">
                <a:solidFill>
                  <a:schemeClr val="tx1"/>
                </a:solidFill>
                <a:latin typeface="+mn-lt"/>
              </a:rPr>
              <a:t> </a:t>
            </a:r>
          </a:p>
          <a:p>
            <a:r>
              <a:rPr lang="el-GR" sz="1800" dirty="0">
                <a:solidFill>
                  <a:schemeClr val="tx1"/>
                </a:solidFill>
                <a:latin typeface="+mn-lt"/>
              </a:rPr>
              <a:t>Διαλέξτε ένα υποσύνολο των διαθέσιμων δεδομένων τα οποία να αφορούν εστιατόρια και κριτικές αυτών των εστιατορίων. </a:t>
            </a:r>
          </a:p>
          <a:p>
            <a:r>
              <a:rPr lang="el-GR" sz="1800" dirty="0">
                <a:solidFill>
                  <a:schemeClr val="tx1"/>
                </a:solidFill>
                <a:latin typeface="+mn-lt"/>
              </a:rPr>
              <a:t> </a:t>
            </a:r>
          </a:p>
          <a:p>
            <a:r>
              <a:rPr lang="el-GR" sz="1800" dirty="0">
                <a:solidFill>
                  <a:schemeClr val="tx1"/>
                </a:solidFill>
                <a:latin typeface="+mn-lt"/>
              </a:rPr>
              <a:t>Ελάχιστες απαιτήσεις:</a:t>
            </a:r>
          </a:p>
          <a:p>
            <a:pPr marL="285750" lvl="0" indent="-285750">
              <a:buFont typeface="Wingdings" panose="05000000000000000000" pitchFamily="2" charset="2"/>
              <a:buChar char="§"/>
            </a:pPr>
            <a:r>
              <a:rPr lang="el-GR" sz="1800" dirty="0" smtClean="0">
                <a:solidFill>
                  <a:schemeClr val="tx1"/>
                </a:solidFill>
                <a:latin typeface="+mn-lt"/>
              </a:rPr>
              <a:t>10000 </a:t>
            </a:r>
            <a:r>
              <a:rPr lang="el-GR" sz="1800" dirty="0">
                <a:solidFill>
                  <a:schemeClr val="tx1"/>
                </a:solidFill>
                <a:latin typeface="+mn-lt"/>
              </a:rPr>
              <a:t>εστιατόρια. </a:t>
            </a:r>
          </a:p>
          <a:p>
            <a:pPr marL="285750" lvl="0" indent="-285750">
              <a:buFont typeface="Wingdings" panose="05000000000000000000" pitchFamily="2" charset="2"/>
              <a:buChar char="§"/>
            </a:pPr>
            <a:r>
              <a:rPr lang="el-GR" sz="1800" dirty="0" smtClean="0">
                <a:solidFill>
                  <a:schemeClr val="tx1"/>
                </a:solidFill>
                <a:latin typeface="+mn-lt"/>
              </a:rPr>
              <a:t>100000 </a:t>
            </a:r>
            <a:r>
              <a:rPr lang="el-GR" sz="1800" dirty="0">
                <a:solidFill>
                  <a:schemeClr val="tx1"/>
                </a:solidFill>
                <a:latin typeface="+mn-lt"/>
              </a:rPr>
              <a:t>κριτικές αυτών των εστιατορίων</a:t>
            </a:r>
          </a:p>
          <a:p>
            <a:endParaRPr lang="el-GR" sz="1800" dirty="0">
              <a:solidFill>
                <a:schemeClr val="tx1"/>
              </a:solidFill>
              <a:latin typeface="+mn-lt"/>
            </a:endParaRPr>
          </a:p>
        </p:txBody>
      </p:sp>
    </p:spTree>
    <p:extLst>
      <p:ext uri="{BB962C8B-B14F-4D97-AF65-F5344CB8AC3E}">
        <p14:creationId xmlns:p14="http://schemas.microsoft.com/office/powerpoint/2010/main" val="6536863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5721" y="188640"/>
            <a:ext cx="7886700" cy="1325563"/>
          </a:xfrm>
        </p:spPr>
        <p:txBody>
          <a:bodyPr/>
          <a:lstStyle/>
          <a:p>
            <a:pPr algn="ctr"/>
            <a:r>
              <a:rPr lang="en-US" dirty="0" smtClean="0">
                <a:solidFill>
                  <a:schemeClr val="accent2">
                    <a:lumMod val="75000"/>
                  </a:schemeClr>
                </a:solidFill>
              </a:rPr>
              <a:t>Core indexing classes</a:t>
            </a:r>
            <a:endParaRPr lang="en-US" dirty="0">
              <a:solidFill>
                <a:schemeClr val="accent2">
                  <a:lumMod val="75000"/>
                </a:schemeClr>
              </a:solidFill>
            </a:endParaRPr>
          </a:p>
        </p:txBody>
      </p:sp>
      <p:sp>
        <p:nvSpPr>
          <p:cNvPr id="3" name="Content Placeholder 2"/>
          <p:cNvSpPr>
            <a:spLocks noGrp="1"/>
          </p:cNvSpPr>
          <p:nvPr>
            <p:ph idx="1"/>
          </p:nvPr>
        </p:nvSpPr>
        <p:spPr>
          <a:xfrm>
            <a:off x="634212" y="1700808"/>
            <a:ext cx="7886700" cy="3043535"/>
          </a:xfrm>
        </p:spPr>
        <p:txBody>
          <a:bodyPr>
            <a:noAutofit/>
          </a:bodyPr>
          <a:lstStyle/>
          <a:p>
            <a:pPr>
              <a:buFont typeface="Wingdings" panose="05000000000000000000" pitchFamily="2" charset="2"/>
              <a:buChar char="§"/>
            </a:pPr>
            <a:r>
              <a:rPr lang="en-US" sz="2400" dirty="0">
                <a:solidFill>
                  <a:schemeClr val="accent2">
                    <a:lumMod val="75000"/>
                  </a:schemeClr>
                </a:solidFill>
                <a:cs typeface="Courier"/>
              </a:rPr>
              <a:t>Analyzer</a:t>
            </a:r>
          </a:p>
          <a:p>
            <a:pPr lvl="1">
              <a:buFont typeface="Wingdings" panose="05000000000000000000" pitchFamily="2" charset="2"/>
              <a:buChar char="§"/>
            </a:pPr>
            <a:r>
              <a:rPr lang="en-US" sz="2400" dirty="0">
                <a:cs typeface="Courier"/>
              </a:rPr>
              <a:t>Extracts tokens from a text stream</a:t>
            </a:r>
          </a:p>
          <a:p>
            <a:pPr>
              <a:buFont typeface="Wingdings" panose="05000000000000000000" pitchFamily="2" charset="2"/>
              <a:buChar char="§"/>
            </a:pPr>
            <a:endParaRPr lang="en-US" sz="2400" dirty="0" smtClean="0">
              <a:solidFill>
                <a:schemeClr val="accent2">
                  <a:lumMod val="75000"/>
                </a:schemeClr>
              </a:solidFill>
              <a:cs typeface="Courier"/>
            </a:endParaRPr>
          </a:p>
          <a:p>
            <a:pPr>
              <a:buFont typeface="Wingdings" panose="05000000000000000000" pitchFamily="2" charset="2"/>
              <a:buChar char="§"/>
            </a:pPr>
            <a:r>
              <a:rPr lang="en-US" sz="2400" dirty="0" err="1" smtClean="0">
                <a:solidFill>
                  <a:schemeClr val="accent2">
                    <a:lumMod val="75000"/>
                  </a:schemeClr>
                </a:solidFill>
                <a:cs typeface="Courier"/>
              </a:rPr>
              <a:t>IndexWriter</a:t>
            </a:r>
            <a:endParaRPr lang="en-US" sz="2400" dirty="0" smtClean="0">
              <a:solidFill>
                <a:schemeClr val="accent2">
                  <a:lumMod val="75000"/>
                </a:schemeClr>
              </a:solidFill>
              <a:cs typeface="Courier"/>
            </a:endParaRPr>
          </a:p>
          <a:p>
            <a:pPr lvl="2">
              <a:buFont typeface="Wingdings" panose="05000000000000000000" pitchFamily="2" charset="2"/>
              <a:buChar char="§"/>
            </a:pPr>
            <a:r>
              <a:rPr lang="en-US" sz="2400" dirty="0" smtClean="0">
                <a:cs typeface="Courier"/>
              </a:rPr>
              <a:t>create </a:t>
            </a:r>
            <a:r>
              <a:rPr lang="en-US" sz="2400" dirty="0">
                <a:cs typeface="Courier"/>
              </a:rPr>
              <a:t>a new index, open an existing </a:t>
            </a:r>
            <a:r>
              <a:rPr lang="en-US" sz="2400" dirty="0" smtClean="0">
                <a:cs typeface="Courier"/>
              </a:rPr>
              <a:t>index, </a:t>
            </a:r>
            <a:r>
              <a:rPr lang="en-US" sz="2400" dirty="0">
                <a:cs typeface="Courier"/>
              </a:rPr>
              <a:t>and </a:t>
            </a:r>
            <a:endParaRPr lang="en-US" sz="2400" dirty="0" smtClean="0">
              <a:cs typeface="Courier"/>
            </a:endParaRPr>
          </a:p>
          <a:p>
            <a:pPr lvl="2">
              <a:buFont typeface="Wingdings" panose="05000000000000000000" pitchFamily="2" charset="2"/>
              <a:buChar char="§"/>
            </a:pPr>
            <a:r>
              <a:rPr lang="en-US" sz="2400" dirty="0" smtClean="0">
                <a:cs typeface="Courier"/>
              </a:rPr>
              <a:t>add</a:t>
            </a:r>
            <a:r>
              <a:rPr lang="en-US" sz="2400" dirty="0">
                <a:cs typeface="Courier"/>
              </a:rPr>
              <a:t>, remove, or update documents in an </a:t>
            </a:r>
            <a:r>
              <a:rPr lang="en-US" sz="2400" dirty="0" smtClean="0">
                <a:cs typeface="Courier"/>
              </a:rPr>
              <a:t>index</a:t>
            </a:r>
            <a:br>
              <a:rPr lang="en-US" sz="2400" dirty="0" smtClean="0">
                <a:cs typeface="Courier"/>
              </a:rPr>
            </a:br>
            <a:endParaRPr lang="en-US" sz="2400" dirty="0" smtClean="0">
              <a:cs typeface="Courier"/>
            </a:endParaRPr>
          </a:p>
          <a:p>
            <a:pPr>
              <a:buFont typeface="Wingdings" panose="05000000000000000000" pitchFamily="2" charset="2"/>
              <a:buChar char="§"/>
            </a:pPr>
            <a:r>
              <a:rPr lang="en-US" sz="2400" dirty="0" smtClean="0">
                <a:solidFill>
                  <a:schemeClr val="accent2">
                    <a:lumMod val="75000"/>
                  </a:schemeClr>
                </a:solidFill>
                <a:cs typeface="Courier"/>
              </a:rPr>
              <a:t>Directory</a:t>
            </a:r>
          </a:p>
          <a:p>
            <a:pPr lvl="1">
              <a:buFont typeface="Wingdings" panose="05000000000000000000" pitchFamily="2" charset="2"/>
              <a:buChar char="§"/>
            </a:pPr>
            <a:r>
              <a:rPr lang="en-US" sz="2400" dirty="0">
                <a:cs typeface="Courier"/>
              </a:rPr>
              <a:t>Abstract class that represents the location of an </a:t>
            </a:r>
            <a:r>
              <a:rPr lang="en-US" sz="2400" dirty="0" smtClean="0">
                <a:cs typeface="Courier"/>
              </a:rPr>
              <a:t>index</a:t>
            </a:r>
            <a:br>
              <a:rPr lang="en-US" sz="2400" dirty="0" smtClean="0">
                <a:cs typeface="Courier"/>
              </a:rPr>
            </a:br>
            <a:endParaRPr lang="en-US" sz="2400" dirty="0" smtClean="0">
              <a:cs typeface="Courier"/>
            </a:endParaRPr>
          </a:p>
        </p:txBody>
      </p:sp>
    </p:spTree>
    <p:extLst>
      <p:ext uri="{BB962C8B-B14F-4D97-AF65-F5344CB8AC3E}">
        <p14:creationId xmlns:p14="http://schemas.microsoft.com/office/powerpoint/2010/main" val="30305109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74BF2C0F-05D6-4882-A325-BE394602789D}" type="slidenum">
              <a:rPr lang="en-US" smtClean="0"/>
              <a:pPr>
                <a:defRPr/>
              </a:pPr>
              <a:t>21</a:t>
            </a:fld>
            <a:endParaRPr lang="en-US"/>
          </a:p>
        </p:txBody>
      </p:sp>
      <p:sp>
        <p:nvSpPr>
          <p:cNvPr id="3" name="TextBox 2"/>
          <p:cNvSpPr txBox="1"/>
          <p:nvPr/>
        </p:nvSpPr>
        <p:spPr>
          <a:xfrm>
            <a:off x="179512" y="476672"/>
            <a:ext cx="8568952" cy="6124754"/>
          </a:xfrm>
          <a:prstGeom prst="rect">
            <a:avLst/>
          </a:prstGeom>
          <a:noFill/>
        </p:spPr>
        <p:txBody>
          <a:bodyPr wrap="square" rtlCol="0">
            <a:spAutoFit/>
          </a:bodyPr>
          <a:lstStyle/>
          <a:p>
            <a:r>
              <a:rPr lang="en-GB" sz="1400" dirty="0">
                <a:solidFill>
                  <a:schemeClr val="tx1"/>
                </a:solidFill>
                <a:latin typeface="+mj-lt"/>
              </a:rPr>
              <a:t> </a:t>
            </a:r>
            <a:r>
              <a:rPr lang="en-GB" sz="1400" dirty="0" err="1">
                <a:solidFill>
                  <a:srgbClr val="7030A0"/>
                </a:solidFill>
                <a:latin typeface="+mj-lt"/>
              </a:rPr>
              <a:t>Analyzer</a:t>
            </a:r>
            <a:r>
              <a:rPr lang="en-GB" sz="1400" dirty="0">
                <a:solidFill>
                  <a:schemeClr val="tx1"/>
                </a:solidFill>
                <a:latin typeface="+mj-lt"/>
              </a:rPr>
              <a:t> </a:t>
            </a:r>
            <a:r>
              <a:rPr lang="en-GB" sz="1400" dirty="0" err="1">
                <a:solidFill>
                  <a:schemeClr val="tx1"/>
                </a:solidFill>
                <a:latin typeface="+mj-lt"/>
              </a:rPr>
              <a:t>analyzer</a:t>
            </a:r>
            <a:r>
              <a:rPr lang="en-GB" sz="1400" dirty="0">
                <a:solidFill>
                  <a:schemeClr val="tx1"/>
                </a:solidFill>
                <a:latin typeface="+mj-lt"/>
              </a:rPr>
              <a:t> = </a:t>
            </a:r>
            <a:r>
              <a:rPr lang="en-GB" sz="1400" dirty="0">
                <a:solidFill>
                  <a:schemeClr val="accent1">
                    <a:lumMod val="50000"/>
                  </a:schemeClr>
                </a:solidFill>
                <a:latin typeface="+mj-lt"/>
              </a:rPr>
              <a:t>new</a:t>
            </a:r>
            <a:r>
              <a:rPr lang="en-GB" sz="1400" dirty="0">
                <a:solidFill>
                  <a:schemeClr val="tx1"/>
                </a:solidFill>
                <a:latin typeface="+mj-lt"/>
              </a:rPr>
              <a:t> </a:t>
            </a:r>
            <a:r>
              <a:rPr lang="en-GB" sz="1400" dirty="0" err="1">
                <a:solidFill>
                  <a:srgbClr val="7030A0"/>
                </a:solidFill>
                <a:latin typeface="+mj-lt"/>
              </a:rPr>
              <a:t>StandardAnalyzer</a:t>
            </a:r>
            <a:r>
              <a:rPr lang="en-GB" sz="1400" dirty="0">
                <a:solidFill>
                  <a:srgbClr val="7030A0"/>
                </a:solidFill>
                <a:latin typeface="+mj-lt"/>
              </a:rPr>
              <a:t>();</a:t>
            </a:r>
          </a:p>
          <a:p>
            <a:endParaRPr lang="en-GB" sz="1400" dirty="0">
              <a:solidFill>
                <a:schemeClr val="tx1"/>
              </a:solidFill>
              <a:latin typeface="+mj-lt"/>
            </a:endParaRPr>
          </a:p>
          <a:p>
            <a:r>
              <a:rPr lang="en-GB" sz="1400" i="1" dirty="0" smtClean="0">
                <a:solidFill>
                  <a:schemeClr val="tx1"/>
                </a:solidFill>
                <a:latin typeface="+mj-lt"/>
              </a:rPr>
              <a:t> </a:t>
            </a:r>
            <a:r>
              <a:rPr lang="en-GB" sz="1400" i="1" dirty="0">
                <a:solidFill>
                  <a:schemeClr val="tx1"/>
                </a:solidFill>
                <a:latin typeface="+mj-lt"/>
              </a:rPr>
              <a:t>// </a:t>
            </a:r>
            <a:r>
              <a:rPr lang="en-GB" sz="1400" b="1" i="1" dirty="0" smtClean="0">
                <a:solidFill>
                  <a:srgbClr val="FF0000"/>
                </a:solidFill>
                <a:latin typeface="+mj-lt"/>
              </a:rPr>
              <a:t>INDEX:</a:t>
            </a:r>
            <a:r>
              <a:rPr lang="en-GB" sz="1400" i="1" dirty="0" smtClean="0">
                <a:solidFill>
                  <a:schemeClr val="tx1"/>
                </a:solidFill>
                <a:latin typeface="+mj-lt"/>
              </a:rPr>
              <a:t> Store </a:t>
            </a:r>
            <a:r>
              <a:rPr lang="en-GB" sz="1400" i="1" dirty="0">
                <a:solidFill>
                  <a:schemeClr val="tx1"/>
                </a:solidFill>
                <a:latin typeface="+mj-lt"/>
              </a:rPr>
              <a:t>the index in memory</a:t>
            </a:r>
            <a:r>
              <a:rPr lang="en-GB" sz="1400" i="1" dirty="0" smtClean="0">
                <a:solidFill>
                  <a:schemeClr val="tx1"/>
                </a:solidFill>
                <a:latin typeface="+mj-lt"/>
              </a:rPr>
              <a:t>: (</a:t>
            </a:r>
            <a:r>
              <a:rPr lang="el-GR" sz="1400" i="1" dirty="0" smtClean="0">
                <a:solidFill>
                  <a:schemeClr val="tx1"/>
                </a:solidFill>
                <a:latin typeface="+mj-lt"/>
              </a:rPr>
              <a:t>για την εργασία θα το αποθηκεύστε στο δίσκο – θα δημιουργηθεί μια φορά στην αρχή)</a:t>
            </a:r>
            <a:endParaRPr lang="en-GB" sz="1400" i="1" dirty="0">
              <a:solidFill>
                <a:schemeClr val="tx1"/>
              </a:solidFill>
              <a:latin typeface="+mj-lt"/>
            </a:endParaRPr>
          </a:p>
          <a:p>
            <a:r>
              <a:rPr lang="en-GB" sz="1400" dirty="0">
                <a:solidFill>
                  <a:schemeClr val="tx1"/>
                </a:solidFill>
                <a:latin typeface="+mj-lt"/>
              </a:rPr>
              <a:t> </a:t>
            </a:r>
            <a:r>
              <a:rPr lang="en-GB" sz="1400" dirty="0" smtClean="0">
                <a:solidFill>
                  <a:srgbClr val="7030A0"/>
                </a:solidFill>
                <a:latin typeface="+mj-lt"/>
              </a:rPr>
              <a:t>Directory</a:t>
            </a:r>
            <a:r>
              <a:rPr lang="en-GB" sz="1400" dirty="0" smtClean="0">
                <a:solidFill>
                  <a:schemeClr val="tx1"/>
                </a:solidFill>
                <a:latin typeface="+mj-lt"/>
              </a:rPr>
              <a:t> </a:t>
            </a:r>
            <a:r>
              <a:rPr lang="en-GB" sz="1400" dirty="0" err="1">
                <a:solidFill>
                  <a:schemeClr val="tx1"/>
                </a:solidFill>
                <a:latin typeface="+mj-lt"/>
              </a:rPr>
              <a:t>directory</a:t>
            </a:r>
            <a:r>
              <a:rPr lang="en-GB" sz="1400" dirty="0">
                <a:solidFill>
                  <a:schemeClr val="tx1"/>
                </a:solidFill>
                <a:latin typeface="+mj-lt"/>
              </a:rPr>
              <a:t> = </a:t>
            </a:r>
            <a:r>
              <a:rPr lang="en-GB" sz="1400" dirty="0">
                <a:solidFill>
                  <a:schemeClr val="accent1">
                    <a:lumMod val="50000"/>
                  </a:schemeClr>
                </a:solidFill>
                <a:latin typeface="+mj-lt"/>
              </a:rPr>
              <a:t>new</a:t>
            </a:r>
            <a:r>
              <a:rPr lang="en-GB" sz="1400" dirty="0">
                <a:solidFill>
                  <a:schemeClr val="tx1"/>
                </a:solidFill>
                <a:latin typeface="+mj-lt"/>
              </a:rPr>
              <a:t> </a:t>
            </a:r>
            <a:r>
              <a:rPr lang="en-GB" sz="1400" dirty="0" err="1">
                <a:solidFill>
                  <a:srgbClr val="7030A0"/>
                </a:solidFill>
                <a:latin typeface="+mj-lt"/>
              </a:rPr>
              <a:t>RAMDirectory</a:t>
            </a:r>
            <a:r>
              <a:rPr lang="en-GB" sz="1400" dirty="0">
                <a:solidFill>
                  <a:srgbClr val="7030A0"/>
                </a:solidFill>
                <a:latin typeface="+mj-lt"/>
              </a:rPr>
              <a:t>();</a:t>
            </a:r>
          </a:p>
          <a:p>
            <a:r>
              <a:rPr lang="en-GB" sz="1400" dirty="0" smtClean="0">
                <a:solidFill>
                  <a:schemeClr val="tx1"/>
                </a:solidFill>
                <a:latin typeface="+mj-lt"/>
              </a:rPr>
              <a:t>// </a:t>
            </a:r>
            <a:r>
              <a:rPr lang="en-GB" sz="1400" dirty="0">
                <a:solidFill>
                  <a:schemeClr val="tx1"/>
                </a:solidFill>
                <a:latin typeface="+mj-lt"/>
              </a:rPr>
              <a:t>To store an index on disk, use this instead</a:t>
            </a:r>
            <a:r>
              <a:rPr lang="en-GB" sz="1400" dirty="0" smtClean="0">
                <a:solidFill>
                  <a:schemeClr val="tx1"/>
                </a:solidFill>
                <a:latin typeface="+mj-lt"/>
              </a:rPr>
              <a:t>:</a:t>
            </a:r>
          </a:p>
          <a:p>
            <a:r>
              <a:rPr lang="en-GB" sz="1400" dirty="0" smtClean="0">
                <a:solidFill>
                  <a:schemeClr val="tx1"/>
                </a:solidFill>
                <a:latin typeface="+mj-lt"/>
              </a:rPr>
              <a:t>//  </a:t>
            </a:r>
            <a:r>
              <a:rPr lang="en-GB" sz="1400" dirty="0" smtClean="0">
                <a:solidFill>
                  <a:srgbClr val="7030A0"/>
                </a:solidFill>
                <a:latin typeface="+mj-lt"/>
              </a:rPr>
              <a:t>Directory</a:t>
            </a:r>
            <a:r>
              <a:rPr lang="en-GB" sz="1400" dirty="0" smtClean="0">
                <a:solidFill>
                  <a:schemeClr val="tx1"/>
                </a:solidFill>
                <a:latin typeface="+mj-lt"/>
              </a:rPr>
              <a:t> </a:t>
            </a:r>
            <a:r>
              <a:rPr lang="en-GB" sz="1400" dirty="0" err="1">
                <a:solidFill>
                  <a:schemeClr val="tx1"/>
                </a:solidFill>
                <a:latin typeface="+mj-lt"/>
              </a:rPr>
              <a:t>directory</a:t>
            </a:r>
            <a:r>
              <a:rPr lang="en-GB" sz="1400" dirty="0">
                <a:solidFill>
                  <a:schemeClr val="tx1"/>
                </a:solidFill>
                <a:latin typeface="+mj-lt"/>
              </a:rPr>
              <a:t> = </a:t>
            </a:r>
            <a:r>
              <a:rPr lang="en-GB" sz="1400" dirty="0" err="1">
                <a:solidFill>
                  <a:srgbClr val="7030A0"/>
                </a:solidFill>
                <a:latin typeface="+mj-lt"/>
              </a:rPr>
              <a:t>FSDirectory.open</a:t>
            </a:r>
            <a:r>
              <a:rPr lang="en-GB" sz="1400" dirty="0">
                <a:solidFill>
                  <a:schemeClr val="tx1"/>
                </a:solidFill>
                <a:latin typeface="+mj-lt"/>
              </a:rPr>
              <a:t>("/</a:t>
            </a:r>
            <a:r>
              <a:rPr lang="en-GB" sz="1400" dirty="0" err="1">
                <a:solidFill>
                  <a:schemeClr val="tx1"/>
                </a:solidFill>
                <a:latin typeface="+mj-lt"/>
              </a:rPr>
              <a:t>tmp</a:t>
            </a:r>
            <a:r>
              <a:rPr lang="en-GB" sz="1400" dirty="0">
                <a:solidFill>
                  <a:schemeClr val="tx1"/>
                </a:solidFill>
                <a:latin typeface="+mj-lt"/>
              </a:rPr>
              <a:t>/</a:t>
            </a:r>
            <a:r>
              <a:rPr lang="en-GB" sz="1400" dirty="0" err="1">
                <a:solidFill>
                  <a:schemeClr val="tx1"/>
                </a:solidFill>
                <a:latin typeface="+mj-lt"/>
              </a:rPr>
              <a:t>testindex</a:t>
            </a:r>
            <a:r>
              <a:rPr lang="en-GB" sz="1400" dirty="0">
                <a:solidFill>
                  <a:schemeClr val="tx1"/>
                </a:solidFill>
                <a:latin typeface="+mj-lt"/>
              </a:rPr>
              <a:t>");</a:t>
            </a:r>
          </a:p>
          <a:p>
            <a:r>
              <a:rPr lang="en-GB" sz="1400" dirty="0">
                <a:solidFill>
                  <a:srgbClr val="7030A0"/>
                </a:solidFill>
                <a:latin typeface="+mj-lt"/>
              </a:rPr>
              <a:t> </a:t>
            </a:r>
            <a:r>
              <a:rPr lang="en-GB" sz="1400" dirty="0" err="1">
                <a:solidFill>
                  <a:srgbClr val="7030A0"/>
                </a:solidFill>
                <a:latin typeface="+mj-lt"/>
              </a:rPr>
              <a:t>IndexWriterConfig</a:t>
            </a:r>
            <a:r>
              <a:rPr lang="en-GB" sz="1400" dirty="0" smtClean="0">
                <a:solidFill>
                  <a:schemeClr val="tx1"/>
                </a:solidFill>
                <a:latin typeface="+mj-lt"/>
              </a:rPr>
              <a:t> </a:t>
            </a:r>
            <a:r>
              <a:rPr lang="en-GB" sz="1400" dirty="0" err="1">
                <a:solidFill>
                  <a:schemeClr val="tx1"/>
                </a:solidFill>
                <a:latin typeface="+mj-lt"/>
              </a:rPr>
              <a:t>config</a:t>
            </a:r>
            <a:r>
              <a:rPr lang="en-GB" sz="1400" dirty="0">
                <a:solidFill>
                  <a:schemeClr val="tx1"/>
                </a:solidFill>
                <a:latin typeface="+mj-lt"/>
              </a:rPr>
              <a:t> = new </a:t>
            </a:r>
            <a:r>
              <a:rPr lang="en-GB" sz="1400" dirty="0" err="1">
                <a:solidFill>
                  <a:srgbClr val="7030A0"/>
                </a:solidFill>
                <a:latin typeface="+mj-lt"/>
              </a:rPr>
              <a:t>IndexWriterConfig</a:t>
            </a:r>
            <a:r>
              <a:rPr lang="en-GB" sz="1400" dirty="0">
                <a:solidFill>
                  <a:schemeClr val="tx1"/>
                </a:solidFill>
                <a:latin typeface="+mj-lt"/>
              </a:rPr>
              <a:t>(</a:t>
            </a:r>
            <a:r>
              <a:rPr lang="en-GB" sz="1400" dirty="0" err="1">
                <a:solidFill>
                  <a:schemeClr val="tx1"/>
                </a:solidFill>
                <a:latin typeface="+mj-lt"/>
              </a:rPr>
              <a:t>analyzer</a:t>
            </a:r>
            <a:r>
              <a:rPr lang="en-GB" sz="1400" dirty="0">
                <a:solidFill>
                  <a:schemeClr val="tx1"/>
                </a:solidFill>
                <a:latin typeface="+mj-lt"/>
              </a:rPr>
              <a:t>);</a:t>
            </a:r>
          </a:p>
          <a:p>
            <a:r>
              <a:rPr lang="en-GB" sz="1400" dirty="0">
                <a:solidFill>
                  <a:srgbClr val="7030A0"/>
                </a:solidFill>
                <a:latin typeface="+mj-lt"/>
              </a:rPr>
              <a:t> </a:t>
            </a:r>
            <a:r>
              <a:rPr lang="en-GB" sz="1400" dirty="0" err="1" smtClean="0">
                <a:solidFill>
                  <a:srgbClr val="7030A0"/>
                </a:solidFill>
                <a:latin typeface="+mj-lt"/>
              </a:rPr>
              <a:t>IndexWriter</a:t>
            </a:r>
            <a:r>
              <a:rPr lang="en-GB" sz="1400" dirty="0" smtClean="0">
                <a:solidFill>
                  <a:srgbClr val="7030A0"/>
                </a:solidFill>
                <a:latin typeface="+mj-lt"/>
              </a:rPr>
              <a:t> </a:t>
            </a:r>
            <a:r>
              <a:rPr lang="en-GB" sz="1400" dirty="0" err="1">
                <a:solidFill>
                  <a:schemeClr val="tx1"/>
                </a:solidFill>
                <a:latin typeface="+mj-lt"/>
              </a:rPr>
              <a:t>iwriter</a:t>
            </a:r>
            <a:r>
              <a:rPr lang="en-GB" sz="1400" dirty="0">
                <a:solidFill>
                  <a:schemeClr val="tx1"/>
                </a:solidFill>
                <a:latin typeface="+mj-lt"/>
              </a:rPr>
              <a:t> = </a:t>
            </a:r>
            <a:r>
              <a:rPr lang="en-GB" sz="1400" dirty="0">
                <a:solidFill>
                  <a:schemeClr val="accent1">
                    <a:lumMod val="75000"/>
                  </a:schemeClr>
                </a:solidFill>
                <a:latin typeface="+mj-lt"/>
              </a:rPr>
              <a:t>new</a:t>
            </a:r>
            <a:r>
              <a:rPr lang="en-GB" sz="1400" dirty="0">
                <a:solidFill>
                  <a:schemeClr val="tx1"/>
                </a:solidFill>
                <a:latin typeface="+mj-lt"/>
              </a:rPr>
              <a:t> </a:t>
            </a:r>
            <a:r>
              <a:rPr lang="en-GB" sz="1400" dirty="0" err="1">
                <a:solidFill>
                  <a:srgbClr val="7030A0"/>
                </a:solidFill>
                <a:latin typeface="+mj-lt"/>
              </a:rPr>
              <a:t>IndexWriter</a:t>
            </a:r>
            <a:r>
              <a:rPr lang="en-GB" sz="1400" dirty="0">
                <a:solidFill>
                  <a:schemeClr val="tx1"/>
                </a:solidFill>
                <a:latin typeface="+mj-lt"/>
              </a:rPr>
              <a:t>(directory, </a:t>
            </a:r>
            <a:r>
              <a:rPr lang="en-GB" sz="1400" dirty="0" err="1">
                <a:solidFill>
                  <a:schemeClr val="tx1"/>
                </a:solidFill>
                <a:latin typeface="+mj-lt"/>
              </a:rPr>
              <a:t>config</a:t>
            </a:r>
            <a:r>
              <a:rPr lang="en-GB" sz="1400" dirty="0">
                <a:solidFill>
                  <a:schemeClr val="tx1"/>
                </a:solidFill>
                <a:latin typeface="+mj-lt"/>
              </a:rPr>
              <a:t>);</a:t>
            </a:r>
          </a:p>
          <a:p>
            <a:r>
              <a:rPr lang="en-GB" sz="1400" dirty="0">
                <a:solidFill>
                  <a:schemeClr val="tx1"/>
                </a:solidFill>
                <a:latin typeface="+mj-lt"/>
              </a:rPr>
              <a:t> </a:t>
            </a:r>
            <a:r>
              <a:rPr lang="en-GB" sz="1400" dirty="0" smtClean="0">
                <a:solidFill>
                  <a:srgbClr val="7030A0"/>
                </a:solidFill>
                <a:latin typeface="+mj-lt"/>
              </a:rPr>
              <a:t>Document</a:t>
            </a:r>
            <a:r>
              <a:rPr lang="en-GB" sz="1400" dirty="0" smtClean="0">
                <a:solidFill>
                  <a:schemeClr val="tx1"/>
                </a:solidFill>
                <a:latin typeface="+mj-lt"/>
              </a:rPr>
              <a:t> </a:t>
            </a:r>
            <a:r>
              <a:rPr lang="en-GB" sz="1400" dirty="0">
                <a:solidFill>
                  <a:schemeClr val="tx1"/>
                </a:solidFill>
                <a:latin typeface="+mj-lt"/>
              </a:rPr>
              <a:t>doc = </a:t>
            </a:r>
            <a:r>
              <a:rPr lang="en-GB" sz="1400" dirty="0">
                <a:solidFill>
                  <a:schemeClr val="accent1">
                    <a:lumMod val="75000"/>
                  </a:schemeClr>
                </a:solidFill>
                <a:latin typeface="+mj-lt"/>
              </a:rPr>
              <a:t>new</a:t>
            </a:r>
            <a:r>
              <a:rPr lang="en-GB" sz="1400" dirty="0">
                <a:solidFill>
                  <a:schemeClr val="tx1"/>
                </a:solidFill>
                <a:latin typeface="+mj-lt"/>
              </a:rPr>
              <a:t> </a:t>
            </a:r>
            <a:r>
              <a:rPr lang="en-GB" sz="1400" dirty="0">
                <a:solidFill>
                  <a:srgbClr val="7030A0"/>
                </a:solidFill>
                <a:latin typeface="+mj-lt"/>
              </a:rPr>
              <a:t>Document</a:t>
            </a:r>
            <a:r>
              <a:rPr lang="en-GB" sz="1400" dirty="0">
                <a:solidFill>
                  <a:schemeClr val="tx1"/>
                </a:solidFill>
                <a:latin typeface="+mj-lt"/>
              </a:rPr>
              <a:t>();</a:t>
            </a:r>
          </a:p>
          <a:p>
            <a:r>
              <a:rPr lang="en-GB" sz="1400" dirty="0">
                <a:solidFill>
                  <a:schemeClr val="tx1"/>
                </a:solidFill>
                <a:latin typeface="+mj-lt"/>
              </a:rPr>
              <a:t> </a:t>
            </a:r>
            <a:r>
              <a:rPr lang="en-GB" sz="1400" dirty="0">
                <a:solidFill>
                  <a:srgbClr val="7030A0"/>
                </a:solidFill>
                <a:latin typeface="+mj-lt"/>
              </a:rPr>
              <a:t>String</a:t>
            </a:r>
            <a:r>
              <a:rPr lang="en-GB" sz="1400" dirty="0" smtClean="0">
                <a:solidFill>
                  <a:schemeClr val="tx1"/>
                </a:solidFill>
                <a:latin typeface="+mj-lt"/>
              </a:rPr>
              <a:t> </a:t>
            </a:r>
            <a:r>
              <a:rPr lang="en-GB" sz="1400" dirty="0">
                <a:solidFill>
                  <a:schemeClr val="tx1"/>
                </a:solidFill>
                <a:latin typeface="+mj-lt"/>
              </a:rPr>
              <a:t>text = "This is the text to be indexed.";</a:t>
            </a:r>
          </a:p>
          <a:p>
            <a:r>
              <a:rPr lang="en-GB" sz="1400" dirty="0">
                <a:solidFill>
                  <a:schemeClr val="tx1"/>
                </a:solidFill>
                <a:latin typeface="+mj-lt"/>
              </a:rPr>
              <a:t> </a:t>
            </a:r>
            <a:r>
              <a:rPr lang="en-GB" sz="1400" dirty="0" err="1">
                <a:solidFill>
                  <a:schemeClr val="accent1">
                    <a:lumMod val="75000"/>
                  </a:schemeClr>
                </a:solidFill>
                <a:latin typeface="+mj-lt"/>
              </a:rPr>
              <a:t>doc.add</a:t>
            </a:r>
            <a:r>
              <a:rPr lang="en-GB" sz="1400" dirty="0" smtClean="0">
                <a:solidFill>
                  <a:schemeClr val="tx1"/>
                </a:solidFill>
                <a:latin typeface="+mj-lt"/>
              </a:rPr>
              <a:t>(</a:t>
            </a:r>
            <a:r>
              <a:rPr lang="en-GB" sz="1400" dirty="0">
                <a:solidFill>
                  <a:schemeClr val="accent1">
                    <a:lumMod val="75000"/>
                  </a:schemeClr>
                </a:solidFill>
                <a:latin typeface="+mj-lt"/>
              </a:rPr>
              <a:t>new</a:t>
            </a:r>
            <a:r>
              <a:rPr lang="en-GB" sz="1400" dirty="0" smtClean="0">
                <a:solidFill>
                  <a:schemeClr val="tx1"/>
                </a:solidFill>
                <a:latin typeface="+mj-lt"/>
              </a:rPr>
              <a:t> </a:t>
            </a:r>
            <a:r>
              <a:rPr lang="en-GB" sz="1400" dirty="0">
                <a:solidFill>
                  <a:srgbClr val="7030A0"/>
                </a:solidFill>
                <a:latin typeface="+mj-lt"/>
              </a:rPr>
              <a:t>Field</a:t>
            </a:r>
            <a:r>
              <a:rPr lang="en-GB" sz="1400" dirty="0">
                <a:solidFill>
                  <a:schemeClr val="tx1"/>
                </a:solidFill>
                <a:latin typeface="+mj-lt"/>
              </a:rPr>
              <a:t>("fieldname", text, </a:t>
            </a:r>
            <a:r>
              <a:rPr lang="en-GB" sz="1400" dirty="0" err="1">
                <a:solidFill>
                  <a:srgbClr val="7030A0"/>
                </a:solidFill>
                <a:latin typeface="+mj-lt"/>
              </a:rPr>
              <a:t>TextField.</a:t>
            </a:r>
            <a:r>
              <a:rPr lang="en-GB" sz="1400" dirty="0" err="1">
                <a:solidFill>
                  <a:schemeClr val="tx1"/>
                </a:solidFill>
                <a:latin typeface="+mj-lt"/>
              </a:rPr>
              <a:t>TYPE_STORED</a:t>
            </a:r>
            <a:r>
              <a:rPr lang="en-GB" sz="1400" dirty="0">
                <a:solidFill>
                  <a:schemeClr val="tx1"/>
                </a:solidFill>
                <a:latin typeface="+mj-lt"/>
              </a:rPr>
              <a:t>));</a:t>
            </a:r>
          </a:p>
          <a:p>
            <a:r>
              <a:rPr lang="en-GB" sz="1400" dirty="0" smtClean="0">
                <a:solidFill>
                  <a:schemeClr val="tx1"/>
                </a:solidFill>
                <a:latin typeface="+mj-lt"/>
              </a:rPr>
              <a:t> </a:t>
            </a:r>
            <a:r>
              <a:rPr lang="en-GB" sz="1400" dirty="0" err="1">
                <a:solidFill>
                  <a:schemeClr val="tx1"/>
                </a:solidFill>
                <a:latin typeface="+mj-lt"/>
              </a:rPr>
              <a:t>iwriter.addDocument</a:t>
            </a:r>
            <a:r>
              <a:rPr lang="en-GB" sz="1400" dirty="0">
                <a:solidFill>
                  <a:schemeClr val="tx1"/>
                </a:solidFill>
                <a:latin typeface="+mj-lt"/>
              </a:rPr>
              <a:t>(doc);</a:t>
            </a:r>
          </a:p>
          <a:p>
            <a:r>
              <a:rPr lang="en-GB" sz="1400" dirty="0">
                <a:solidFill>
                  <a:schemeClr val="tx1"/>
                </a:solidFill>
                <a:latin typeface="+mj-lt"/>
              </a:rPr>
              <a:t> </a:t>
            </a:r>
            <a:r>
              <a:rPr lang="en-GB" sz="1400" dirty="0" err="1" smtClean="0">
                <a:solidFill>
                  <a:schemeClr val="tx1"/>
                </a:solidFill>
                <a:latin typeface="+mj-lt"/>
              </a:rPr>
              <a:t>iwriter.close</a:t>
            </a:r>
            <a:r>
              <a:rPr lang="en-GB" sz="1400" dirty="0">
                <a:solidFill>
                  <a:schemeClr val="tx1"/>
                </a:solidFill>
                <a:latin typeface="+mj-lt"/>
              </a:rPr>
              <a:t>();</a:t>
            </a:r>
          </a:p>
          <a:p>
            <a:r>
              <a:rPr lang="en-GB" sz="1400" dirty="0">
                <a:solidFill>
                  <a:schemeClr val="tx1"/>
                </a:solidFill>
                <a:latin typeface="+mj-lt"/>
              </a:rPr>
              <a:t>    </a:t>
            </a:r>
          </a:p>
          <a:p>
            <a:r>
              <a:rPr lang="en-GB" sz="1400" dirty="0" smtClean="0">
                <a:solidFill>
                  <a:schemeClr val="tx1"/>
                </a:solidFill>
                <a:latin typeface="+mj-lt"/>
              </a:rPr>
              <a:t>// SERACH: Now </a:t>
            </a:r>
            <a:r>
              <a:rPr lang="en-GB" sz="1400" dirty="0">
                <a:solidFill>
                  <a:schemeClr val="tx1"/>
                </a:solidFill>
                <a:latin typeface="+mj-lt"/>
              </a:rPr>
              <a:t>search the index:</a:t>
            </a:r>
          </a:p>
          <a:p>
            <a:r>
              <a:rPr lang="en-GB" sz="1400" dirty="0">
                <a:solidFill>
                  <a:schemeClr val="tx1"/>
                </a:solidFill>
                <a:latin typeface="+mj-lt"/>
              </a:rPr>
              <a:t>   </a:t>
            </a:r>
            <a:r>
              <a:rPr lang="en-GB" sz="1400" dirty="0" err="1" smtClean="0">
                <a:solidFill>
                  <a:srgbClr val="7030A0"/>
                </a:solidFill>
                <a:latin typeface="+mj-lt"/>
              </a:rPr>
              <a:t>DirectoryReader</a:t>
            </a:r>
            <a:r>
              <a:rPr lang="en-GB" sz="1400" dirty="0" smtClean="0">
                <a:solidFill>
                  <a:schemeClr val="tx1"/>
                </a:solidFill>
                <a:latin typeface="+mj-lt"/>
              </a:rPr>
              <a:t> </a:t>
            </a:r>
            <a:r>
              <a:rPr lang="en-GB" sz="1400" dirty="0" err="1">
                <a:solidFill>
                  <a:schemeClr val="tx1"/>
                </a:solidFill>
                <a:latin typeface="+mj-lt"/>
              </a:rPr>
              <a:t>ireader</a:t>
            </a:r>
            <a:r>
              <a:rPr lang="en-GB" sz="1400" dirty="0">
                <a:solidFill>
                  <a:schemeClr val="tx1"/>
                </a:solidFill>
                <a:latin typeface="+mj-lt"/>
              </a:rPr>
              <a:t> = </a:t>
            </a:r>
            <a:r>
              <a:rPr lang="en-GB" sz="1400" dirty="0" err="1">
                <a:solidFill>
                  <a:schemeClr val="tx1"/>
                </a:solidFill>
                <a:latin typeface="+mj-lt"/>
              </a:rPr>
              <a:t>DirectoryReader.open</a:t>
            </a:r>
            <a:r>
              <a:rPr lang="en-GB" sz="1400" dirty="0">
                <a:solidFill>
                  <a:schemeClr val="tx1"/>
                </a:solidFill>
                <a:latin typeface="+mj-lt"/>
              </a:rPr>
              <a:t>(directory);</a:t>
            </a:r>
          </a:p>
          <a:p>
            <a:r>
              <a:rPr lang="en-GB" sz="1400" dirty="0">
                <a:solidFill>
                  <a:schemeClr val="tx1"/>
                </a:solidFill>
                <a:latin typeface="+mj-lt"/>
              </a:rPr>
              <a:t>   </a:t>
            </a:r>
            <a:r>
              <a:rPr lang="en-GB" sz="1400" dirty="0" err="1" smtClean="0">
                <a:solidFill>
                  <a:srgbClr val="7030A0"/>
                </a:solidFill>
                <a:latin typeface="+mj-lt"/>
              </a:rPr>
              <a:t>IndexSearcher</a:t>
            </a:r>
            <a:r>
              <a:rPr lang="en-GB" sz="1400" dirty="0" smtClean="0">
                <a:solidFill>
                  <a:schemeClr val="tx1"/>
                </a:solidFill>
                <a:latin typeface="+mj-lt"/>
              </a:rPr>
              <a:t> </a:t>
            </a:r>
            <a:r>
              <a:rPr lang="en-GB" sz="1400" dirty="0" err="1">
                <a:solidFill>
                  <a:schemeClr val="tx1"/>
                </a:solidFill>
                <a:latin typeface="+mj-lt"/>
              </a:rPr>
              <a:t>isearcher</a:t>
            </a:r>
            <a:r>
              <a:rPr lang="en-GB" sz="1400" dirty="0">
                <a:solidFill>
                  <a:schemeClr val="tx1"/>
                </a:solidFill>
                <a:latin typeface="+mj-lt"/>
              </a:rPr>
              <a:t> = new </a:t>
            </a:r>
            <a:r>
              <a:rPr lang="en-GB" sz="1400" dirty="0" err="1">
                <a:solidFill>
                  <a:schemeClr val="tx1"/>
                </a:solidFill>
                <a:latin typeface="+mj-lt"/>
              </a:rPr>
              <a:t>IndexSearcher</a:t>
            </a:r>
            <a:r>
              <a:rPr lang="en-GB" sz="1400" dirty="0">
                <a:solidFill>
                  <a:schemeClr val="tx1"/>
                </a:solidFill>
                <a:latin typeface="+mj-lt"/>
              </a:rPr>
              <a:t>(</a:t>
            </a:r>
            <a:r>
              <a:rPr lang="en-GB" sz="1400" dirty="0" err="1">
                <a:solidFill>
                  <a:schemeClr val="tx1"/>
                </a:solidFill>
                <a:latin typeface="+mj-lt"/>
              </a:rPr>
              <a:t>ireader</a:t>
            </a:r>
            <a:r>
              <a:rPr lang="en-GB" sz="1400" dirty="0">
                <a:solidFill>
                  <a:schemeClr val="tx1"/>
                </a:solidFill>
                <a:latin typeface="+mj-lt"/>
              </a:rPr>
              <a:t>);</a:t>
            </a:r>
          </a:p>
          <a:p>
            <a:r>
              <a:rPr lang="en-GB" sz="1400" dirty="0">
                <a:solidFill>
                  <a:schemeClr val="tx1"/>
                </a:solidFill>
                <a:latin typeface="+mj-lt"/>
              </a:rPr>
              <a:t>    // Parse a simple query that searches for "text":</a:t>
            </a:r>
          </a:p>
          <a:p>
            <a:r>
              <a:rPr lang="en-GB" sz="1400" dirty="0">
                <a:solidFill>
                  <a:srgbClr val="7030A0"/>
                </a:solidFill>
                <a:latin typeface="+mj-lt"/>
              </a:rPr>
              <a:t>    </a:t>
            </a:r>
            <a:r>
              <a:rPr lang="en-GB" sz="1400" dirty="0" err="1">
                <a:solidFill>
                  <a:srgbClr val="7030A0"/>
                </a:solidFill>
                <a:latin typeface="+mj-lt"/>
              </a:rPr>
              <a:t>QueryParser</a:t>
            </a:r>
            <a:r>
              <a:rPr lang="en-GB" sz="1400" dirty="0">
                <a:solidFill>
                  <a:srgbClr val="7030A0"/>
                </a:solidFill>
                <a:latin typeface="+mj-lt"/>
              </a:rPr>
              <a:t> </a:t>
            </a:r>
            <a:r>
              <a:rPr lang="en-GB" sz="1400" dirty="0">
                <a:solidFill>
                  <a:schemeClr val="tx1"/>
                </a:solidFill>
                <a:latin typeface="+mj-lt"/>
              </a:rPr>
              <a:t>parser = new </a:t>
            </a:r>
            <a:r>
              <a:rPr lang="en-GB" sz="1400" dirty="0" err="1">
                <a:solidFill>
                  <a:schemeClr val="tx1"/>
                </a:solidFill>
                <a:latin typeface="+mj-lt"/>
              </a:rPr>
              <a:t>QueryParser</a:t>
            </a:r>
            <a:r>
              <a:rPr lang="en-GB" sz="1400" dirty="0">
                <a:solidFill>
                  <a:schemeClr val="tx1"/>
                </a:solidFill>
                <a:latin typeface="+mj-lt"/>
              </a:rPr>
              <a:t>("fieldname", </a:t>
            </a:r>
            <a:r>
              <a:rPr lang="en-GB" sz="1400" dirty="0" err="1">
                <a:solidFill>
                  <a:schemeClr val="tx1"/>
                </a:solidFill>
                <a:latin typeface="+mj-lt"/>
              </a:rPr>
              <a:t>analyzer</a:t>
            </a:r>
            <a:r>
              <a:rPr lang="en-GB" sz="1400" dirty="0">
                <a:solidFill>
                  <a:schemeClr val="tx1"/>
                </a:solidFill>
                <a:latin typeface="+mj-lt"/>
              </a:rPr>
              <a:t>);</a:t>
            </a:r>
          </a:p>
          <a:p>
            <a:r>
              <a:rPr lang="en-GB" sz="1400" dirty="0">
                <a:solidFill>
                  <a:schemeClr val="tx1"/>
                </a:solidFill>
                <a:latin typeface="+mj-lt"/>
              </a:rPr>
              <a:t>    </a:t>
            </a:r>
            <a:r>
              <a:rPr lang="en-GB" sz="1400" dirty="0">
                <a:solidFill>
                  <a:srgbClr val="7030A0"/>
                </a:solidFill>
                <a:latin typeface="+mj-lt"/>
              </a:rPr>
              <a:t>Query</a:t>
            </a:r>
            <a:r>
              <a:rPr lang="en-GB" sz="1400" dirty="0">
                <a:solidFill>
                  <a:schemeClr val="tx1"/>
                </a:solidFill>
                <a:latin typeface="+mj-lt"/>
              </a:rPr>
              <a:t> </a:t>
            </a:r>
            <a:r>
              <a:rPr lang="en-GB" sz="1400" dirty="0" err="1">
                <a:solidFill>
                  <a:schemeClr val="tx1"/>
                </a:solidFill>
                <a:latin typeface="+mj-lt"/>
              </a:rPr>
              <a:t>query</a:t>
            </a:r>
            <a:r>
              <a:rPr lang="en-GB" sz="1400" dirty="0">
                <a:solidFill>
                  <a:schemeClr val="tx1"/>
                </a:solidFill>
                <a:latin typeface="+mj-lt"/>
              </a:rPr>
              <a:t> = </a:t>
            </a:r>
            <a:r>
              <a:rPr lang="en-GB" sz="1400" dirty="0" err="1">
                <a:solidFill>
                  <a:schemeClr val="tx1"/>
                </a:solidFill>
                <a:latin typeface="+mj-lt"/>
              </a:rPr>
              <a:t>parser.parse</a:t>
            </a:r>
            <a:r>
              <a:rPr lang="en-GB" sz="1400" dirty="0">
                <a:solidFill>
                  <a:schemeClr val="tx1"/>
                </a:solidFill>
                <a:latin typeface="+mj-lt"/>
              </a:rPr>
              <a:t>("text");</a:t>
            </a:r>
          </a:p>
          <a:p>
            <a:r>
              <a:rPr lang="en-GB" sz="1400" dirty="0">
                <a:solidFill>
                  <a:schemeClr val="tx1"/>
                </a:solidFill>
                <a:latin typeface="+mj-lt"/>
              </a:rPr>
              <a:t>    </a:t>
            </a:r>
            <a:r>
              <a:rPr lang="en-GB" sz="1400" dirty="0" err="1">
                <a:solidFill>
                  <a:srgbClr val="7030A0"/>
                </a:solidFill>
                <a:latin typeface="+mj-lt"/>
              </a:rPr>
              <a:t>ScoreDoc</a:t>
            </a:r>
            <a:r>
              <a:rPr lang="en-GB" sz="1400" dirty="0">
                <a:solidFill>
                  <a:schemeClr val="tx1"/>
                </a:solidFill>
                <a:latin typeface="+mj-lt"/>
              </a:rPr>
              <a:t>[] hits = </a:t>
            </a:r>
            <a:r>
              <a:rPr lang="en-GB" sz="1400" dirty="0" err="1">
                <a:solidFill>
                  <a:schemeClr val="tx1"/>
                </a:solidFill>
                <a:latin typeface="+mj-lt"/>
              </a:rPr>
              <a:t>isearcher.search</a:t>
            </a:r>
            <a:r>
              <a:rPr lang="en-GB" sz="1400" dirty="0">
                <a:solidFill>
                  <a:schemeClr val="tx1"/>
                </a:solidFill>
                <a:latin typeface="+mj-lt"/>
              </a:rPr>
              <a:t>(query, null, 1000).</a:t>
            </a:r>
            <a:r>
              <a:rPr lang="en-GB" sz="1400" dirty="0" err="1">
                <a:solidFill>
                  <a:schemeClr val="tx1"/>
                </a:solidFill>
                <a:latin typeface="+mj-lt"/>
              </a:rPr>
              <a:t>scoreDocs</a:t>
            </a:r>
            <a:r>
              <a:rPr lang="en-GB" sz="1400" dirty="0">
                <a:solidFill>
                  <a:schemeClr val="tx1"/>
                </a:solidFill>
                <a:latin typeface="+mj-lt"/>
              </a:rPr>
              <a:t>;</a:t>
            </a:r>
          </a:p>
          <a:p>
            <a:r>
              <a:rPr lang="en-GB" sz="1400" dirty="0" smtClean="0">
                <a:solidFill>
                  <a:schemeClr val="tx1"/>
                </a:solidFill>
                <a:latin typeface="+mj-lt"/>
              </a:rPr>
              <a:t>// </a:t>
            </a:r>
            <a:r>
              <a:rPr lang="en-GB" sz="1400" dirty="0">
                <a:solidFill>
                  <a:schemeClr val="tx1"/>
                </a:solidFill>
                <a:latin typeface="+mj-lt"/>
              </a:rPr>
              <a:t>Iterate through the results:</a:t>
            </a:r>
          </a:p>
          <a:p>
            <a:r>
              <a:rPr lang="en-GB" sz="1400" dirty="0">
                <a:solidFill>
                  <a:schemeClr val="tx1"/>
                </a:solidFill>
                <a:latin typeface="+mj-lt"/>
              </a:rPr>
              <a:t>    for (</a:t>
            </a:r>
            <a:r>
              <a:rPr lang="en-GB" sz="1400" dirty="0" err="1">
                <a:solidFill>
                  <a:schemeClr val="tx1"/>
                </a:solidFill>
                <a:latin typeface="+mj-lt"/>
              </a:rPr>
              <a:t>int</a:t>
            </a:r>
            <a:r>
              <a:rPr lang="en-GB" sz="1400" dirty="0">
                <a:solidFill>
                  <a:schemeClr val="tx1"/>
                </a:solidFill>
                <a:latin typeface="+mj-lt"/>
              </a:rPr>
              <a:t> </a:t>
            </a:r>
            <a:r>
              <a:rPr lang="en-GB" sz="1400" dirty="0" err="1">
                <a:solidFill>
                  <a:schemeClr val="tx1"/>
                </a:solidFill>
                <a:latin typeface="+mj-lt"/>
              </a:rPr>
              <a:t>i</a:t>
            </a:r>
            <a:r>
              <a:rPr lang="en-GB" sz="1400" dirty="0">
                <a:solidFill>
                  <a:schemeClr val="tx1"/>
                </a:solidFill>
                <a:latin typeface="+mj-lt"/>
              </a:rPr>
              <a:t> = 0; </a:t>
            </a:r>
            <a:r>
              <a:rPr lang="en-GB" sz="1400" dirty="0" err="1">
                <a:solidFill>
                  <a:schemeClr val="tx1"/>
                </a:solidFill>
                <a:latin typeface="+mj-lt"/>
              </a:rPr>
              <a:t>i</a:t>
            </a:r>
            <a:r>
              <a:rPr lang="en-GB" sz="1400" dirty="0">
                <a:solidFill>
                  <a:schemeClr val="tx1"/>
                </a:solidFill>
                <a:latin typeface="+mj-lt"/>
              </a:rPr>
              <a:t> &lt; </a:t>
            </a:r>
            <a:r>
              <a:rPr lang="en-GB" sz="1400" dirty="0" err="1">
                <a:solidFill>
                  <a:schemeClr val="tx1"/>
                </a:solidFill>
                <a:latin typeface="+mj-lt"/>
              </a:rPr>
              <a:t>hits.length</a:t>
            </a:r>
            <a:r>
              <a:rPr lang="en-GB" sz="1400" dirty="0">
                <a:solidFill>
                  <a:schemeClr val="tx1"/>
                </a:solidFill>
                <a:latin typeface="+mj-lt"/>
              </a:rPr>
              <a:t>; </a:t>
            </a:r>
            <a:r>
              <a:rPr lang="en-GB" sz="1400" dirty="0" err="1">
                <a:solidFill>
                  <a:schemeClr val="tx1"/>
                </a:solidFill>
                <a:latin typeface="+mj-lt"/>
              </a:rPr>
              <a:t>i</a:t>
            </a:r>
            <a:r>
              <a:rPr lang="en-GB" sz="1400" dirty="0">
                <a:solidFill>
                  <a:schemeClr val="tx1"/>
                </a:solidFill>
                <a:latin typeface="+mj-lt"/>
              </a:rPr>
              <a:t>++) {</a:t>
            </a:r>
          </a:p>
          <a:p>
            <a:r>
              <a:rPr lang="en-GB" sz="1400" dirty="0">
                <a:solidFill>
                  <a:schemeClr val="tx1"/>
                </a:solidFill>
                <a:latin typeface="+mj-lt"/>
              </a:rPr>
              <a:t>     </a:t>
            </a:r>
            <a:r>
              <a:rPr lang="en-GB" sz="1400" dirty="0" smtClean="0">
                <a:solidFill>
                  <a:srgbClr val="7030A0"/>
                </a:solidFill>
                <a:latin typeface="+mj-lt"/>
              </a:rPr>
              <a:t>Document</a:t>
            </a:r>
            <a:r>
              <a:rPr lang="en-GB" sz="1400" dirty="0" smtClean="0">
                <a:solidFill>
                  <a:schemeClr val="tx1"/>
                </a:solidFill>
                <a:latin typeface="+mj-lt"/>
              </a:rPr>
              <a:t> </a:t>
            </a:r>
            <a:r>
              <a:rPr lang="en-GB" sz="1400" dirty="0" err="1">
                <a:solidFill>
                  <a:schemeClr val="tx1"/>
                </a:solidFill>
                <a:latin typeface="+mj-lt"/>
              </a:rPr>
              <a:t>hitDoc</a:t>
            </a:r>
            <a:r>
              <a:rPr lang="en-GB" sz="1400" dirty="0">
                <a:solidFill>
                  <a:schemeClr val="tx1"/>
                </a:solidFill>
                <a:latin typeface="+mj-lt"/>
              </a:rPr>
              <a:t> = isearcher.doc(hits[</a:t>
            </a:r>
            <a:r>
              <a:rPr lang="en-GB" sz="1400" dirty="0" err="1">
                <a:solidFill>
                  <a:schemeClr val="tx1"/>
                </a:solidFill>
                <a:latin typeface="+mj-lt"/>
              </a:rPr>
              <a:t>i</a:t>
            </a:r>
            <a:r>
              <a:rPr lang="en-GB" sz="1400" dirty="0">
                <a:solidFill>
                  <a:schemeClr val="tx1"/>
                </a:solidFill>
                <a:latin typeface="+mj-lt"/>
              </a:rPr>
              <a:t>].doc);</a:t>
            </a:r>
          </a:p>
          <a:p>
            <a:r>
              <a:rPr lang="en-GB" sz="1400" dirty="0" smtClean="0">
                <a:solidFill>
                  <a:schemeClr val="tx1"/>
                </a:solidFill>
                <a:latin typeface="+mj-lt"/>
              </a:rPr>
              <a:t>}</a:t>
            </a:r>
            <a:endParaRPr lang="en-GB" sz="1400" dirty="0">
              <a:solidFill>
                <a:schemeClr val="tx1"/>
              </a:solidFill>
              <a:latin typeface="+mj-lt"/>
            </a:endParaRPr>
          </a:p>
          <a:p>
            <a:r>
              <a:rPr lang="en-GB" sz="1400" dirty="0">
                <a:solidFill>
                  <a:schemeClr val="tx1"/>
                </a:solidFill>
                <a:latin typeface="+mj-lt"/>
              </a:rPr>
              <a:t>    </a:t>
            </a:r>
            <a:r>
              <a:rPr lang="en-GB" sz="1400" dirty="0" err="1">
                <a:solidFill>
                  <a:schemeClr val="tx1"/>
                </a:solidFill>
                <a:latin typeface="+mj-lt"/>
              </a:rPr>
              <a:t>ireader.close</a:t>
            </a:r>
            <a:r>
              <a:rPr lang="en-GB" sz="1400" dirty="0">
                <a:solidFill>
                  <a:schemeClr val="tx1"/>
                </a:solidFill>
                <a:latin typeface="+mj-lt"/>
              </a:rPr>
              <a:t>();</a:t>
            </a:r>
          </a:p>
          <a:p>
            <a:r>
              <a:rPr lang="en-GB" sz="1400" dirty="0">
                <a:solidFill>
                  <a:schemeClr val="tx1"/>
                </a:solidFill>
                <a:latin typeface="+mj-lt"/>
              </a:rPr>
              <a:t>    </a:t>
            </a:r>
            <a:r>
              <a:rPr lang="en-GB" sz="1400" dirty="0" err="1">
                <a:solidFill>
                  <a:schemeClr val="tx1"/>
                </a:solidFill>
                <a:latin typeface="+mj-lt"/>
              </a:rPr>
              <a:t>directory.close</a:t>
            </a:r>
            <a:r>
              <a:rPr lang="en-GB" sz="1400" dirty="0">
                <a:solidFill>
                  <a:schemeClr val="tx1"/>
                </a:solidFill>
                <a:latin typeface="+mj-lt"/>
              </a:rPr>
              <a:t>();</a:t>
            </a:r>
            <a:endParaRPr lang="el-GR" sz="1400" dirty="0">
              <a:solidFill>
                <a:schemeClr val="tx1"/>
              </a:solidFill>
              <a:latin typeface="+mj-lt"/>
            </a:endParaRPr>
          </a:p>
        </p:txBody>
      </p:sp>
    </p:spTree>
    <p:extLst>
      <p:ext uri="{BB962C8B-B14F-4D97-AF65-F5344CB8AC3E}">
        <p14:creationId xmlns:p14="http://schemas.microsoft.com/office/powerpoint/2010/main" val="26929635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9336" y="1412776"/>
            <a:ext cx="8229600" cy="4373562"/>
          </a:xfrm>
        </p:spPr>
        <p:txBody>
          <a:bodyPr>
            <a:noAutofit/>
          </a:bodyPr>
          <a:lstStyle/>
          <a:p>
            <a:pPr marL="0" indent="0">
              <a:buNone/>
            </a:pPr>
            <a:r>
              <a:rPr lang="en-US" sz="2400" dirty="0">
                <a:solidFill>
                  <a:schemeClr val="accent2">
                    <a:lumMod val="75000"/>
                  </a:schemeClr>
                </a:solidFill>
              </a:rPr>
              <a:t>Fields</a:t>
            </a:r>
            <a:r>
              <a:rPr lang="en-US" sz="2400" dirty="0" smtClean="0"/>
              <a:t> may be</a:t>
            </a:r>
          </a:p>
          <a:p>
            <a:pPr lvl="1">
              <a:buFont typeface="Wingdings" panose="05000000000000000000" pitchFamily="2" charset="2"/>
              <a:buChar char="§"/>
            </a:pPr>
            <a:r>
              <a:rPr lang="en-US" sz="2400" dirty="0" smtClean="0">
                <a:solidFill>
                  <a:schemeClr val="accent1">
                    <a:lumMod val="75000"/>
                  </a:schemeClr>
                </a:solidFill>
              </a:rPr>
              <a:t>indexed</a:t>
            </a:r>
            <a:r>
              <a:rPr lang="en-US" sz="2400" dirty="0" smtClean="0"/>
              <a:t> or </a:t>
            </a:r>
            <a:r>
              <a:rPr lang="en-US" sz="2400" dirty="0" smtClean="0">
                <a:solidFill>
                  <a:schemeClr val="accent1">
                    <a:lumMod val="75000"/>
                  </a:schemeClr>
                </a:solidFill>
              </a:rPr>
              <a:t>not</a:t>
            </a:r>
          </a:p>
          <a:p>
            <a:pPr lvl="2">
              <a:buFont typeface="Wingdings" panose="05000000000000000000" pitchFamily="2" charset="2"/>
              <a:buChar char="§"/>
            </a:pPr>
            <a:r>
              <a:rPr lang="en-US" sz="2400" dirty="0" smtClean="0"/>
              <a:t>Indexed fields may or may not be analyzed (i.e., tokenized with an </a:t>
            </a:r>
            <a:r>
              <a:rPr lang="en-US" sz="2400" dirty="0" smtClean="0">
                <a:latin typeface="Courier"/>
                <a:cs typeface="Courier"/>
              </a:rPr>
              <a:t>Analyzer</a:t>
            </a:r>
            <a:r>
              <a:rPr lang="en-US" sz="2400" dirty="0" smtClean="0"/>
              <a:t>)</a:t>
            </a:r>
          </a:p>
          <a:p>
            <a:pPr lvl="3">
              <a:buFont typeface="Wingdings" panose="05000000000000000000" pitchFamily="2" charset="2"/>
              <a:buChar char="§"/>
            </a:pPr>
            <a:r>
              <a:rPr lang="en-US" sz="2400" i="1" dirty="0" smtClean="0">
                <a:solidFill>
                  <a:schemeClr val="accent2">
                    <a:lumMod val="75000"/>
                  </a:schemeClr>
                </a:solidFill>
              </a:rPr>
              <a:t>Non-analyzed fields view the entire value as a single token</a:t>
            </a:r>
            <a:r>
              <a:rPr lang="en-US" sz="2400" dirty="0" smtClean="0"/>
              <a:t> (useful for URLs, paths, dates, social security numbers, ...)</a:t>
            </a:r>
          </a:p>
          <a:p>
            <a:pPr lvl="1">
              <a:buFont typeface="Wingdings" panose="05000000000000000000" pitchFamily="2" charset="2"/>
              <a:buChar char="§"/>
            </a:pPr>
            <a:r>
              <a:rPr lang="en-US" sz="2400" dirty="0" smtClean="0">
                <a:solidFill>
                  <a:schemeClr val="accent1">
                    <a:lumMod val="75000"/>
                  </a:schemeClr>
                </a:solidFill>
              </a:rPr>
              <a:t>stored</a:t>
            </a:r>
            <a:r>
              <a:rPr lang="en-US" sz="2400" dirty="0" smtClean="0"/>
              <a:t> or </a:t>
            </a:r>
            <a:r>
              <a:rPr lang="en-US" sz="2400" dirty="0" smtClean="0">
                <a:solidFill>
                  <a:schemeClr val="accent1">
                    <a:lumMod val="75000"/>
                  </a:schemeClr>
                </a:solidFill>
              </a:rPr>
              <a:t>not</a:t>
            </a:r>
          </a:p>
          <a:p>
            <a:pPr lvl="2">
              <a:buFont typeface="Wingdings" panose="05000000000000000000" pitchFamily="2" charset="2"/>
              <a:buChar char="§"/>
            </a:pPr>
            <a:r>
              <a:rPr lang="en-US" sz="2400" dirty="0" smtClean="0"/>
              <a:t>Useful for fields that you’d like to display to users</a:t>
            </a:r>
          </a:p>
          <a:p>
            <a:pPr lvl="1">
              <a:buFont typeface="Wingdings" panose="05000000000000000000" pitchFamily="2" charset="2"/>
              <a:buChar char="§"/>
            </a:pPr>
            <a:r>
              <a:rPr lang="en-US" sz="2400" dirty="0" smtClean="0"/>
              <a:t>Optionally store term vectors and other options such as </a:t>
            </a:r>
          </a:p>
          <a:p>
            <a:pPr marL="685800" lvl="2" indent="0">
              <a:buNone/>
            </a:pPr>
            <a:r>
              <a:rPr lang="en-US" sz="2400" dirty="0" smtClean="0"/>
              <a:t>positional indexes</a:t>
            </a:r>
          </a:p>
        </p:txBody>
      </p:sp>
      <p:sp>
        <p:nvSpPr>
          <p:cNvPr id="4" name="Title 1"/>
          <p:cNvSpPr txBox="1">
            <a:spLocks/>
          </p:cNvSpPr>
          <p:nvPr/>
        </p:nvSpPr>
        <p:spPr>
          <a:xfrm>
            <a:off x="490786" y="332656"/>
            <a:ext cx="7886700" cy="101395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fontAlgn="auto">
              <a:spcAft>
                <a:spcPts val="0"/>
              </a:spcAft>
            </a:pPr>
            <a:r>
              <a:rPr lang="en-US" dirty="0" smtClean="0">
                <a:solidFill>
                  <a:schemeClr val="accent2">
                    <a:lumMod val="75000"/>
                  </a:schemeClr>
                </a:solidFill>
              </a:rPr>
              <a:t>Documents</a:t>
            </a:r>
            <a:endParaRPr lang="en-US" dirty="0">
              <a:solidFill>
                <a:schemeClr val="accent2">
                  <a:lumMod val="75000"/>
                </a:schemeClr>
              </a:solidFill>
            </a:endParaRPr>
          </a:p>
        </p:txBody>
      </p:sp>
    </p:spTree>
    <p:extLst>
      <p:ext uri="{BB962C8B-B14F-4D97-AF65-F5344CB8AC3E}">
        <p14:creationId xmlns:p14="http://schemas.microsoft.com/office/powerpoint/2010/main" val="2920068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2">
                    <a:lumMod val="75000"/>
                  </a:schemeClr>
                </a:solidFill>
              </a:rPr>
              <a:t>Using </a:t>
            </a:r>
            <a:r>
              <a:rPr lang="en-US" dirty="0" smtClean="0">
                <a:solidFill>
                  <a:schemeClr val="accent2">
                    <a:lumMod val="75000"/>
                  </a:schemeClr>
                </a:solidFill>
                <a:latin typeface="Courier"/>
              </a:rPr>
              <a:t>Field </a:t>
            </a:r>
            <a:r>
              <a:rPr lang="en-US" dirty="0" smtClean="0">
                <a:solidFill>
                  <a:schemeClr val="accent2">
                    <a:lumMod val="75000"/>
                  </a:schemeClr>
                </a:solidFill>
              </a:rPr>
              <a:t>options</a:t>
            </a:r>
            <a:endParaRPr lang="en-US" dirty="0">
              <a:solidFill>
                <a:schemeClr val="accent2">
                  <a:lumMod val="75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62855384"/>
              </p:ext>
            </p:extLst>
          </p:nvPr>
        </p:nvGraphicFramePr>
        <p:xfrm>
          <a:off x="395536" y="1988840"/>
          <a:ext cx="8229600" cy="2814368"/>
        </p:xfrm>
        <a:graphic>
          <a:graphicData uri="http://schemas.openxmlformats.org/drawingml/2006/table">
            <a:tbl>
              <a:tblPr firstRow="1" bandRow="1">
                <a:tableStyleId>{5C22544A-7EE6-4342-B048-85BDC9FD1C3A}</a:tableStyleId>
              </a:tblPr>
              <a:tblGrid>
                <a:gridCol w="1754975"/>
                <a:gridCol w="1447473"/>
                <a:gridCol w="2969752"/>
                <a:gridCol w="2057400"/>
              </a:tblGrid>
              <a:tr h="504214">
                <a:tc>
                  <a:txBody>
                    <a:bodyPr/>
                    <a:lstStyle/>
                    <a:p>
                      <a:pPr algn="ctr"/>
                      <a:r>
                        <a:rPr lang="en-US" dirty="0" smtClean="0"/>
                        <a:t>Index</a:t>
                      </a:r>
                      <a:endParaRPr lang="en-US" dirty="0"/>
                    </a:p>
                  </a:txBody>
                  <a:tcPr/>
                </a:tc>
                <a:tc>
                  <a:txBody>
                    <a:bodyPr/>
                    <a:lstStyle/>
                    <a:p>
                      <a:pPr algn="ctr"/>
                      <a:r>
                        <a:rPr lang="en-US" dirty="0" smtClean="0"/>
                        <a:t>Store</a:t>
                      </a:r>
                      <a:endParaRPr lang="en-US" dirty="0"/>
                    </a:p>
                  </a:txBody>
                  <a:tcPr/>
                </a:tc>
                <a:tc>
                  <a:txBody>
                    <a:bodyPr/>
                    <a:lstStyle/>
                    <a:p>
                      <a:pPr algn="ctr"/>
                      <a:r>
                        <a:rPr lang="en-US" dirty="0" err="1" smtClean="0"/>
                        <a:t>TermVector</a:t>
                      </a:r>
                      <a:endParaRPr lang="en-US" dirty="0"/>
                    </a:p>
                  </a:txBody>
                  <a:tcPr/>
                </a:tc>
                <a:tc>
                  <a:txBody>
                    <a:bodyPr/>
                    <a:lstStyle/>
                    <a:p>
                      <a:pPr algn="ctr"/>
                      <a:r>
                        <a:rPr lang="en-US" dirty="0" smtClean="0"/>
                        <a:t>Example usage</a:t>
                      </a:r>
                      <a:endParaRPr lang="en-US" dirty="0"/>
                    </a:p>
                  </a:txBody>
                  <a:tcPr/>
                </a:tc>
              </a:tr>
              <a:tr h="553619">
                <a:tc>
                  <a:txBody>
                    <a:bodyPr/>
                    <a:lstStyle/>
                    <a:p>
                      <a:r>
                        <a:rPr lang="en-US" dirty="0" smtClean="0"/>
                        <a:t>NOT_ANALYZED</a:t>
                      </a:r>
                      <a:endParaRPr lang="en-US" dirty="0"/>
                    </a:p>
                  </a:txBody>
                  <a:tcPr/>
                </a:tc>
                <a:tc>
                  <a:txBody>
                    <a:bodyPr/>
                    <a:lstStyle/>
                    <a:p>
                      <a:r>
                        <a:rPr lang="en-US" dirty="0" smtClean="0"/>
                        <a:t>YES</a:t>
                      </a:r>
                      <a:endParaRPr lang="en-US" dirty="0"/>
                    </a:p>
                  </a:txBody>
                  <a:tcPr/>
                </a:tc>
                <a:tc>
                  <a:txBody>
                    <a:bodyPr/>
                    <a:lstStyle/>
                    <a:p>
                      <a:r>
                        <a:rPr lang="en-US" dirty="0" smtClean="0"/>
                        <a:t>NO</a:t>
                      </a:r>
                      <a:endParaRPr lang="en-US" dirty="0"/>
                    </a:p>
                  </a:txBody>
                  <a:tcPr/>
                </a:tc>
                <a:tc>
                  <a:txBody>
                    <a:bodyPr/>
                    <a:lstStyle/>
                    <a:p>
                      <a:r>
                        <a:rPr lang="en-US" dirty="0" smtClean="0"/>
                        <a:t>Identifiers, telephone</a:t>
                      </a:r>
                      <a:r>
                        <a:rPr lang="en-US" baseline="0" dirty="0" smtClean="0"/>
                        <a:t>/SSNs, URLs, dates, ...</a:t>
                      </a:r>
                      <a:endParaRPr lang="en-US" dirty="0"/>
                    </a:p>
                  </a:txBody>
                  <a:tcPr/>
                </a:tc>
              </a:tr>
              <a:tr h="277007">
                <a:tc>
                  <a:txBody>
                    <a:bodyPr/>
                    <a:lstStyle/>
                    <a:p>
                      <a:r>
                        <a:rPr lang="en-US" dirty="0" smtClean="0"/>
                        <a:t>ANALYZED</a:t>
                      </a:r>
                      <a:endParaRPr lang="en-US" dirty="0"/>
                    </a:p>
                  </a:txBody>
                  <a:tcPr/>
                </a:tc>
                <a:tc>
                  <a:txBody>
                    <a:bodyPr/>
                    <a:lstStyle/>
                    <a:p>
                      <a:r>
                        <a:rPr lang="en-US" dirty="0" smtClean="0"/>
                        <a:t>YES</a:t>
                      </a:r>
                      <a:endParaRPr lang="en-US" dirty="0"/>
                    </a:p>
                  </a:txBody>
                  <a:tcPr/>
                </a:tc>
                <a:tc>
                  <a:txBody>
                    <a:bodyPr/>
                    <a:lstStyle/>
                    <a:p>
                      <a:r>
                        <a:rPr lang="en-US" dirty="0" smtClean="0"/>
                        <a:t>WITH_POSITIONS_OFFSETS</a:t>
                      </a:r>
                      <a:endParaRPr lang="en-US" dirty="0"/>
                    </a:p>
                  </a:txBody>
                  <a:tcPr/>
                </a:tc>
                <a:tc>
                  <a:txBody>
                    <a:bodyPr/>
                    <a:lstStyle/>
                    <a:p>
                      <a:r>
                        <a:rPr lang="en-US" dirty="0" smtClean="0"/>
                        <a:t>Title, abstract</a:t>
                      </a:r>
                      <a:endParaRPr lang="en-US" dirty="0"/>
                    </a:p>
                  </a:txBody>
                  <a:tcPr/>
                </a:tc>
              </a:tr>
              <a:tr h="267859">
                <a:tc>
                  <a:txBody>
                    <a:bodyPr/>
                    <a:lstStyle/>
                    <a:p>
                      <a:r>
                        <a:rPr lang="en-US" dirty="0" smtClean="0"/>
                        <a:t>ANALYZED</a:t>
                      </a:r>
                      <a:endParaRPr lang="en-US" dirty="0"/>
                    </a:p>
                  </a:txBody>
                  <a:tcPr/>
                </a:tc>
                <a:tc>
                  <a:txBody>
                    <a:bodyPr/>
                    <a:lstStyle/>
                    <a:p>
                      <a:r>
                        <a:rPr lang="en-US" dirty="0" smtClean="0"/>
                        <a:t>NO</a:t>
                      </a:r>
                      <a:endParaRPr lang="en-US" dirty="0"/>
                    </a:p>
                  </a:txBody>
                  <a:tcPr/>
                </a:tc>
                <a:tc>
                  <a:txBody>
                    <a:bodyPr/>
                    <a:lstStyle/>
                    <a:p>
                      <a:r>
                        <a:rPr lang="en-US" smtClean="0"/>
                        <a:t>WITH_POSITIONS_OFFSETS</a:t>
                      </a:r>
                      <a:endParaRPr lang="en-US"/>
                    </a:p>
                  </a:txBody>
                  <a:tcPr/>
                </a:tc>
                <a:tc>
                  <a:txBody>
                    <a:bodyPr/>
                    <a:lstStyle/>
                    <a:p>
                      <a:r>
                        <a:rPr lang="en-US" dirty="0" smtClean="0"/>
                        <a:t>Body</a:t>
                      </a:r>
                      <a:endParaRPr lang="en-US" dirty="0"/>
                    </a:p>
                  </a:txBody>
                  <a:tcPr/>
                </a:tc>
              </a:tr>
              <a:tr h="474735">
                <a:tc>
                  <a:txBody>
                    <a:bodyPr/>
                    <a:lstStyle/>
                    <a:p>
                      <a:r>
                        <a:rPr lang="en-US" dirty="0" smtClean="0"/>
                        <a:t>NO</a:t>
                      </a:r>
                      <a:endParaRPr lang="en-US" dirty="0"/>
                    </a:p>
                  </a:txBody>
                  <a:tcPr/>
                </a:tc>
                <a:tc>
                  <a:txBody>
                    <a:bodyPr/>
                    <a:lstStyle/>
                    <a:p>
                      <a:r>
                        <a:rPr lang="en-US" dirty="0" smtClean="0"/>
                        <a:t>YES</a:t>
                      </a:r>
                      <a:endParaRPr lang="en-US" dirty="0"/>
                    </a:p>
                  </a:txBody>
                  <a:tcPr/>
                </a:tc>
                <a:tc>
                  <a:txBody>
                    <a:bodyPr/>
                    <a:lstStyle/>
                    <a:p>
                      <a:r>
                        <a:rPr lang="en-US" dirty="0" smtClean="0"/>
                        <a:t>NO</a:t>
                      </a:r>
                      <a:endParaRPr lang="en-US" dirty="0"/>
                    </a:p>
                  </a:txBody>
                  <a:tcPr/>
                </a:tc>
                <a:tc>
                  <a:txBody>
                    <a:bodyPr/>
                    <a:lstStyle/>
                    <a:p>
                      <a:r>
                        <a:rPr lang="en-US" dirty="0" smtClean="0"/>
                        <a:t>Document</a:t>
                      </a:r>
                      <a:r>
                        <a:rPr lang="en-US" baseline="0" dirty="0" smtClean="0"/>
                        <a:t> type, DB keys (if not used for searching)</a:t>
                      </a:r>
                      <a:endParaRPr lang="en-US" dirty="0"/>
                    </a:p>
                  </a:txBody>
                  <a:tcPr/>
                </a:tc>
              </a:tr>
              <a:tr h="504214">
                <a:tc>
                  <a:txBody>
                    <a:bodyPr/>
                    <a:lstStyle/>
                    <a:p>
                      <a:r>
                        <a:rPr lang="en-US" dirty="0" smtClean="0"/>
                        <a:t>NOT_ANALYZED</a:t>
                      </a:r>
                      <a:endParaRPr lang="en-US" dirty="0"/>
                    </a:p>
                  </a:txBody>
                  <a:tcPr/>
                </a:tc>
                <a:tc>
                  <a:txBody>
                    <a:bodyPr/>
                    <a:lstStyle/>
                    <a:p>
                      <a:r>
                        <a:rPr lang="en-US" dirty="0" smtClean="0"/>
                        <a:t>NO</a:t>
                      </a:r>
                      <a:endParaRPr lang="en-US" dirty="0"/>
                    </a:p>
                  </a:txBody>
                  <a:tcPr/>
                </a:tc>
                <a:tc>
                  <a:txBody>
                    <a:bodyPr/>
                    <a:lstStyle/>
                    <a:p>
                      <a:r>
                        <a:rPr lang="en-US" dirty="0" smtClean="0"/>
                        <a:t>NO</a:t>
                      </a:r>
                      <a:endParaRPr lang="en-US" dirty="0"/>
                    </a:p>
                  </a:txBody>
                  <a:tcPr/>
                </a:tc>
                <a:tc>
                  <a:txBody>
                    <a:bodyPr/>
                    <a:lstStyle/>
                    <a:p>
                      <a:r>
                        <a:rPr lang="en-US" dirty="0" smtClean="0"/>
                        <a:t>Hidden keywords</a:t>
                      </a:r>
                      <a:endParaRPr lang="en-US" dirty="0"/>
                    </a:p>
                  </a:txBody>
                  <a:tcPr/>
                </a:tc>
              </a:tr>
            </a:tbl>
          </a:graphicData>
        </a:graphic>
      </p:graphicFrame>
    </p:spTree>
    <p:extLst>
      <p:ext uri="{BB962C8B-B14F-4D97-AF65-F5344CB8AC3E}">
        <p14:creationId xmlns:p14="http://schemas.microsoft.com/office/powerpoint/2010/main" val="8695896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2">
                    <a:lumMod val="75000"/>
                  </a:schemeClr>
                </a:solidFill>
                <a:cs typeface="Courier"/>
              </a:rPr>
              <a:t>Analyzer</a:t>
            </a:r>
            <a:r>
              <a:rPr lang="en-US" dirty="0" smtClean="0">
                <a:solidFill>
                  <a:schemeClr val="accent2">
                    <a:lumMod val="75000"/>
                  </a:schemeClr>
                </a:solidFill>
              </a:rPr>
              <a:t>s</a:t>
            </a:r>
            <a:endParaRPr lang="en-US" dirty="0">
              <a:solidFill>
                <a:schemeClr val="accent2">
                  <a:lumMod val="75000"/>
                </a:schemeClr>
              </a:solidFill>
            </a:endParaRPr>
          </a:p>
        </p:txBody>
      </p:sp>
      <p:sp>
        <p:nvSpPr>
          <p:cNvPr id="3" name="Content Placeholder 2"/>
          <p:cNvSpPr>
            <a:spLocks noGrp="1"/>
          </p:cNvSpPr>
          <p:nvPr>
            <p:ph idx="1"/>
          </p:nvPr>
        </p:nvSpPr>
        <p:spPr>
          <a:xfrm>
            <a:off x="628650" y="1825625"/>
            <a:ext cx="7886700" cy="3187551"/>
          </a:xfrm>
        </p:spPr>
        <p:txBody>
          <a:bodyPr>
            <a:noAutofit/>
          </a:bodyPr>
          <a:lstStyle/>
          <a:p>
            <a:pPr>
              <a:buNone/>
            </a:pPr>
            <a:r>
              <a:rPr lang="en-US" sz="3200" dirty="0" smtClean="0"/>
              <a:t>Tokenizes the input text</a:t>
            </a:r>
          </a:p>
          <a:p>
            <a:r>
              <a:rPr lang="en-US" dirty="0" smtClean="0"/>
              <a:t>Common </a:t>
            </a:r>
            <a:r>
              <a:rPr lang="en-US" dirty="0" smtClean="0">
                <a:cs typeface="Courier"/>
              </a:rPr>
              <a:t>Analyzer</a:t>
            </a:r>
            <a:r>
              <a:rPr lang="en-US" dirty="0" smtClean="0"/>
              <a:t>s</a:t>
            </a:r>
          </a:p>
          <a:p>
            <a:pPr lvl="1"/>
            <a:r>
              <a:rPr lang="en-US" dirty="0" err="1" smtClean="0">
                <a:solidFill>
                  <a:schemeClr val="accent3">
                    <a:lumMod val="75000"/>
                  </a:schemeClr>
                </a:solidFill>
                <a:cs typeface="Courier"/>
              </a:rPr>
              <a:t>WhitespaceAnalyzer</a:t>
            </a:r>
            <a:r>
              <a:rPr lang="en-US" dirty="0"/>
              <a:t/>
            </a:r>
            <a:br>
              <a:rPr lang="en-US" dirty="0"/>
            </a:br>
            <a:r>
              <a:rPr lang="en-US" i="1" dirty="0" smtClean="0"/>
              <a:t>Splits tokens on whitespace</a:t>
            </a:r>
          </a:p>
          <a:p>
            <a:pPr lvl="1"/>
            <a:r>
              <a:rPr lang="en-US" dirty="0" err="1" smtClean="0">
                <a:solidFill>
                  <a:schemeClr val="accent3">
                    <a:lumMod val="75000"/>
                  </a:schemeClr>
                </a:solidFill>
                <a:cs typeface="Courier"/>
              </a:rPr>
              <a:t>SimpleAnalyzer</a:t>
            </a:r>
            <a:r>
              <a:rPr lang="en-US" dirty="0" smtClean="0"/>
              <a:t/>
            </a:r>
            <a:br>
              <a:rPr lang="en-US" dirty="0" smtClean="0"/>
            </a:br>
            <a:r>
              <a:rPr lang="en-US" i="1" dirty="0" smtClean="0"/>
              <a:t>Splits tokens on non-letters, and then lowercases</a:t>
            </a:r>
          </a:p>
          <a:p>
            <a:pPr lvl="1"/>
            <a:r>
              <a:rPr lang="en-US" dirty="0" err="1" smtClean="0">
                <a:solidFill>
                  <a:schemeClr val="accent3">
                    <a:lumMod val="75000"/>
                  </a:schemeClr>
                </a:solidFill>
                <a:cs typeface="Courier"/>
              </a:rPr>
              <a:t>StopAnalyzer</a:t>
            </a:r>
            <a:r>
              <a:rPr lang="en-US" dirty="0" smtClean="0"/>
              <a:t/>
            </a:r>
            <a:br>
              <a:rPr lang="en-US" dirty="0" smtClean="0"/>
            </a:br>
            <a:r>
              <a:rPr lang="en-US" i="1" dirty="0" smtClean="0"/>
              <a:t>Same as </a:t>
            </a:r>
            <a:r>
              <a:rPr lang="en-US" i="1" dirty="0" err="1" smtClean="0"/>
              <a:t>SimpleAnalyzer</a:t>
            </a:r>
            <a:r>
              <a:rPr lang="en-US" i="1" dirty="0" smtClean="0"/>
              <a:t>, but also removes stop words</a:t>
            </a:r>
          </a:p>
          <a:p>
            <a:pPr lvl="1"/>
            <a:r>
              <a:rPr lang="en-US" dirty="0" err="1" smtClean="0">
                <a:solidFill>
                  <a:schemeClr val="accent3">
                    <a:lumMod val="75000"/>
                  </a:schemeClr>
                </a:solidFill>
                <a:cs typeface="Courier"/>
              </a:rPr>
              <a:t>StandardAnalyzer</a:t>
            </a:r>
            <a:r>
              <a:rPr lang="en-US" dirty="0" smtClean="0"/>
              <a:t/>
            </a:r>
            <a:br>
              <a:rPr lang="en-US" dirty="0" smtClean="0"/>
            </a:br>
            <a:r>
              <a:rPr lang="en-US" i="1" dirty="0" smtClean="0"/>
              <a:t>Most sophisticated analyzer that knows about certain token types, lowercases, removes stop words, ...</a:t>
            </a:r>
            <a:endParaRPr lang="en-US" i="1" dirty="0"/>
          </a:p>
        </p:txBody>
      </p:sp>
    </p:spTree>
    <p:extLst>
      <p:ext uri="{BB962C8B-B14F-4D97-AF65-F5344CB8AC3E}">
        <p14:creationId xmlns:p14="http://schemas.microsoft.com/office/powerpoint/2010/main" val="25272778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2">
                    <a:lumMod val="75000"/>
                  </a:schemeClr>
                </a:solidFill>
              </a:rPr>
              <a:t>Analysis examples</a:t>
            </a:r>
            <a:endParaRPr lang="en-US" dirty="0">
              <a:solidFill>
                <a:schemeClr val="accent2">
                  <a:lumMod val="75000"/>
                </a:schemeClr>
              </a:solidFill>
            </a:endParaRPr>
          </a:p>
        </p:txBody>
      </p:sp>
      <p:sp>
        <p:nvSpPr>
          <p:cNvPr id="3" name="Content Placeholder 2"/>
          <p:cNvSpPr>
            <a:spLocks noGrp="1"/>
          </p:cNvSpPr>
          <p:nvPr>
            <p:ph idx="1"/>
          </p:nvPr>
        </p:nvSpPr>
        <p:spPr/>
        <p:txBody>
          <a:bodyPr>
            <a:normAutofit/>
          </a:bodyPr>
          <a:lstStyle/>
          <a:p>
            <a:pPr>
              <a:buNone/>
            </a:pPr>
            <a:r>
              <a:rPr lang="en-US" dirty="0" smtClean="0"/>
              <a:t>“The quick brown fox jumped over the lazy dog”</a:t>
            </a:r>
          </a:p>
          <a:p>
            <a:r>
              <a:rPr lang="en-US" dirty="0" err="1" smtClean="0">
                <a:latin typeface="Courier"/>
                <a:cs typeface="Courier"/>
              </a:rPr>
              <a:t>WhitespaceAnalyzer</a:t>
            </a:r>
            <a:endParaRPr lang="en-US" dirty="0" smtClean="0">
              <a:latin typeface="Courier"/>
              <a:cs typeface="Courier"/>
            </a:endParaRPr>
          </a:p>
          <a:p>
            <a:pPr lvl="1"/>
            <a:r>
              <a:rPr lang="en-US" dirty="0" smtClean="0"/>
              <a:t>[The] [quick] [brown] [fox] [jumped] [over] [the] [lazy] [dog]</a:t>
            </a:r>
          </a:p>
          <a:p>
            <a:r>
              <a:rPr lang="en-US" dirty="0" err="1" smtClean="0">
                <a:latin typeface="Courier"/>
                <a:cs typeface="Courier"/>
              </a:rPr>
              <a:t>SimpleAnalyzer</a:t>
            </a:r>
            <a:endParaRPr lang="en-US" dirty="0">
              <a:latin typeface="Courier"/>
              <a:cs typeface="Courier"/>
            </a:endParaRPr>
          </a:p>
          <a:p>
            <a:pPr lvl="1"/>
            <a:r>
              <a:rPr lang="en-US" dirty="0" smtClean="0"/>
              <a:t>[the] [quick] [brown] [fox] [jumped] [over] [the] [lazy] [dog]</a:t>
            </a:r>
          </a:p>
          <a:p>
            <a:r>
              <a:rPr lang="en-US" dirty="0" err="1" smtClean="0">
                <a:latin typeface="Courier"/>
                <a:cs typeface="Courier"/>
              </a:rPr>
              <a:t>StopAnalyzer</a:t>
            </a:r>
            <a:endParaRPr lang="en-US" dirty="0" smtClean="0">
              <a:latin typeface="Courier"/>
              <a:cs typeface="Courier"/>
            </a:endParaRPr>
          </a:p>
          <a:p>
            <a:pPr lvl="1"/>
            <a:r>
              <a:rPr lang="en-US" dirty="0" smtClean="0"/>
              <a:t>[quick] [brown] [fox] [jumped] [over] [lazy] [dog]</a:t>
            </a:r>
          </a:p>
          <a:p>
            <a:r>
              <a:rPr lang="en-US" dirty="0" err="1" smtClean="0">
                <a:latin typeface="Courier"/>
                <a:cs typeface="Courier"/>
              </a:rPr>
              <a:t>StandardAnalyzer</a:t>
            </a:r>
            <a:endParaRPr lang="en-US" dirty="0" smtClean="0">
              <a:latin typeface="Courier"/>
              <a:cs typeface="Courier"/>
            </a:endParaRPr>
          </a:p>
          <a:p>
            <a:pPr lvl="1"/>
            <a:r>
              <a:rPr lang="en-US" dirty="0" smtClean="0"/>
              <a:t>[quick] [brown] [fox] [jumped] [over] [lazy] [dog]</a:t>
            </a:r>
          </a:p>
          <a:p>
            <a:pPr marL="457200" lvl="1" indent="0">
              <a:buNone/>
            </a:pPr>
            <a:endParaRPr lang="en-US" dirty="0" smtClean="0"/>
          </a:p>
          <a:p>
            <a:pPr lvl="1"/>
            <a:endParaRPr lang="en-US" dirty="0"/>
          </a:p>
        </p:txBody>
      </p:sp>
    </p:spTree>
    <p:extLst>
      <p:ext uri="{BB962C8B-B14F-4D97-AF65-F5344CB8AC3E}">
        <p14:creationId xmlns:p14="http://schemas.microsoft.com/office/powerpoint/2010/main" val="3996418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2">
                    <a:lumMod val="75000"/>
                  </a:schemeClr>
                </a:solidFill>
              </a:rPr>
              <a:t>More analysis examples</a:t>
            </a:r>
            <a:endParaRPr lang="en-US" dirty="0">
              <a:solidFill>
                <a:schemeClr val="accent2">
                  <a:lumMod val="75000"/>
                </a:schemeClr>
              </a:solidFill>
            </a:endParaRPr>
          </a:p>
        </p:txBody>
      </p:sp>
      <p:sp>
        <p:nvSpPr>
          <p:cNvPr id="3" name="Content Placeholder 2"/>
          <p:cNvSpPr>
            <a:spLocks noGrp="1"/>
          </p:cNvSpPr>
          <p:nvPr>
            <p:ph idx="1"/>
          </p:nvPr>
        </p:nvSpPr>
        <p:spPr/>
        <p:txBody>
          <a:bodyPr>
            <a:normAutofit/>
          </a:bodyPr>
          <a:lstStyle/>
          <a:p>
            <a:r>
              <a:rPr lang="en-US" dirty="0" smtClean="0"/>
              <a:t>“XY&amp;Z Corporation – </a:t>
            </a:r>
            <a:r>
              <a:rPr lang="en-US" dirty="0" err="1" smtClean="0"/>
              <a:t>xyz@example.com</a:t>
            </a:r>
            <a:r>
              <a:rPr lang="en-US" dirty="0" smtClean="0"/>
              <a:t>”</a:t>
            </a:r>
          </a:p>
          <a:p>
            <a:r>
              <a:rPr lang="en-US" dirty="0" err="1" smtClean="0">
                <a:latin typeface="Courier"/>
                <a:cs typeface="Courier"/>
              </a:rPr>
              <a:t>WhitespaceAnalyzer</a:t>
            </a:r>
            <a:endParaRPr lang="en-US" dirty="0" smtClean="0">
              <a:latin typeface="Courier"/>
              <a:cs typeface="Courier"/>
            </a:endParaRPr>
          </a:p>
          <a:p>
            <a:pPr lvl="1"/>
            <a:r>
              <a:rPr lang="en-US" dirty="0" smtClean="0"/>
              <a:t>[XY&amp;Z] [Corporation] [-] [</a:t>
            </a:r>
            <a:r>
              <a:rPr lang="en-US" dirty="0" err="1" smtClean="0"/>
              <a:t>xyz@example.com</a:t>
            </a:r>
            <a:r>
              <a:rPr lang="en-US" dirty="0" smtClean="0"/>
              <a:t>]</a:t>
            </a:r>
          </a:p>
          <a:p>
            <a:r>
              <a:rPr lang="en-US" dirty="0" err="1" smtClean="0">
                <a:latin typeface="Courier"/>
                <a:cs typeface="Courier"/>
              </a:rPr>
              <a:t>SimpleAnalyzer</a:t>
            </a:r>
            <a:endParaRPr lang="en-US" dirty="0" smtClean="0">
              <a:latin typeface="Courier"/>
              <a:cs typeface="Courier"/>
            </a:endParaRPr>
          </a:p>
          <a:p>
            <a:pPr lvl="1"/>
            <a:r>
              <a:rPr lang="en-US" dirty="0" smtClean="0"/>
              <a:t>[</a:t>
            </a:r>
            <a:r>
              <a:rPr lang="en-US" dirty="0" err="1" smtClean="0"/>
              <a:t>xy</a:t>
            </a:r>
            <a:r>
              <a:rPr lang="en-US" dirty="0" smtClean="0"/>
              <a:t>] [z] [corporation] [xyz] [example] [com]</a:t>
            </a:r>
          </a:p>
          <a:p>
            <a:r>
              <a:rPr lang="en-US" dirty="0" err="1" smtClean="0">
                <a:latin typeface="Courier"/>
                <a:cs typeface="Courier"/>
              </a:rPr>
              <a:t>StopAnalyzer</a:t>
            </a:r>
            <a:endParaRPr lang="en-US" dirty="0" smtClean="0">
              <a:latin typeface="Courier"/>
              <a:cs typeface="Courier"/>
            </a:endParaRPr>
          </a:p>
          <a:p>
            <a:pPr lvl="1"/>
            <a:r>
              <a:rPr lang="en-US" dirty="0" smtClean="0"/>
              <a:t>[</a:t>
            </a:r>
            <a:r>
              <a:rPr lang="en-US" dirty="0" err="1" smtClean="0"/>
              <a:t>xy</a:t>
            </a:r>
            <a:r>
              <a:rPr lang="en-US" dirty="0" smtClean="0"/>
              <a:t>] [z] [corporation] [xyz] [example] [com]</a:t>
            </a:r>
          </a:p>
          <a:p>
            <a:r>
              <a:rPr lang="en-US" dirty="0" err="1" smtClean="0">
                <a:latin typeface="Courier"/>
                <a:cs typeface="Courier"/>
              </a:rPr>
              <a:t>StandardAnalyzer</a:t>
            </a:r>
            <a:endParaRPr lang="en-US" dirty="0" smtClean="0">
              <a:latin typeface="Courier"/>
              <a:cs typeface="Courier"/>
            </a:endParaRPr>
          </a:p>
          <a:p>
            <a:pPr lvl="1"/>
            <a:r>
              <a:rPr lang="en-US" dirty="0" smtClean="0"/>
              <a:t>[</a:t>
            </a:r>
            <a:r>
              <a:rPr lang="en-US" dirty="0" err="1" smtClean="0"/>
              <a:t>xy&amp;</a:t>
            </a:r>
            <a:r>
              <a:rPr lang="en-US" dirty="0" err="1"/>
              <a:t>z</a:t>
            </a:r>
            <a:r>
              <a:rPr lang="en-US" dirty="0" smtClean="0"/>
              <a:t>] [corporation] [</a:t>
            </a:r>
            <a:r>
              <a:rPr lang="en-US" dirty="0" err="1" smtClean="0"/>
              <a:t>xyz@example</a:t>
            </a:r>
            <a:r>
              <a:rPr lang="en-US" dirty="0" err="1"/>
              <a:t>.</a:t>
            </a:r>
            <a:r>
              <a:rPr lang="en-US" dirty="0" err="1" smtClean="0"/>
              <a:t>com</a:t>
            </a:r>
            <a:r>
              <a:rPr lang="en-US" dirty="0" smtClean="0"/>
              <a:t>]</a:t>
            </a:r>
          </a:p>
          <a:p>
            <a:pPr lvl="1"/>
            <a:endParaRPr lang="en-US" dirty="0"/>
          </a:p>
        </p:txBody>
      </p:sp>
    </p:spTree>
    <p:extLst>
      <p:ext uri="{BB962C8B-B14F-4D97-AF65-F5344CB8AC3E}">
        <p14:creationId xmlns:p14="http://schemas.microsoft.com/office/powerpoint/2010/main" val="31179065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Slide Number Placeholder 5"/>
          <p:cNvSpPr>
            <a:spLocks noGrp="1"/>
          </p:cNvSpPr>
          <p:nvPr>
            <p:ph type="sldNum" sz="quarter" idx="12"/>
          </p:nvPr>
        </p:nvSpPr>
        <p:spPr bwMode="auto">
          <a:noFill/>
          <a:ln>
            <a:miter lim="800000"/>
            <a:headEnd/>
            <a:tailEnd/>
          </a:ln>
        </p:spPr>
        <p:txBody>
          <a:bodyPr/>
          <a:lstStyle/>
          <a:p>
            <a:fld id="{17228506-E243-4C19-8FFA-807787CFB7A9}" type="slidenum">
              <a:rPr lang="en-US"/>
              <a:pPr/>
              <a:t>27</a:t>
            </a:fld>
            <a:endParaRPr lang="en-US"/>
          </a:p>
        </p:txBody>
      </p:sp>
      <p:sp>
        <p:nvSpPr>
          <p:cNvPr id="23" name="Rectangle 22"/>
          <p:cNvSpPr/>
          <p:nvPr/>
        </p:nvSpPr>
        <p:spPr>
          <a:xfrm>
            <a:off x="6300192" y="4509120"/>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26" name="Rectangle 25"/>
          <p:cNvSpPr/>
          <p:nvPr/>
        </p:nvSpPr>
        <p:spPr>
          <a:xfrm rot="5400000">
            <a:off x="5544108" y="4617132"/>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4" name="TextBox 3"/>
          <p:cNvSpPr txBox="1"/>
          <p:nvPr/>
        </p:nvSpPr>
        <p:spPr>
          <a:xfrm>
            <a:off x="504674" y="1700808"/>
            <a:ext cx="8352928" cy="461665"/>
          </a:xfrm>
          <a:prstGeom prst="rect">
            <a:avLst/>
          </a:prstGeom>
          <a:noFill/>
        </p:spPr>
        <p:txBody>
          <a:bodyPr wrap="square" rtlCol="0">
            <a:spAutoFit/>
          </a:bodyPr>
          <a:lstStyle/>
          <a:p>
            <a:pPr marL="342900" indent="-342900">
              <a:buFont typeface="Wingdings" panose="05000000000000000000" pitchFamily="2" charset="2"/>
              <a:buChar char="§"/>
            </a:pPr>
            <a:endParaRPr lang="en-US" dirty="0">
              <a:solidFill>
                <a:schemeClr val="tx1"/>
              </a:solidFill>
              <a:latin typeface="+mn-lt"/>
            </a:endParaRPr>
          </a:p>
        </p:txBody>
      </p:sp>
      <p:sp>
        <p:nvSpPr>
          <p:cNvPr id="5" name="TextBox 4"/>
          <p:cNvSpPr txBox="1"/>
          <p:nvPr/>
        </p:nvSpPr>
        <p:spPr>
          <a:xfrm>
            <a:off x="971600" y="2594521"/>
            <a:ext cx="7019654" cy="523220"/>
          </a:xfrm>
          <a:prstGeom prst="rect">
            <a:avLst/>
          </a:prstGeom>
          <a:noFill/>
        </p:spPr>
        <p:txBody>
          <a:bodyPr wrap="square" rtlCol="0">
            <a:spAutoFit/>
          </a:bodyPr>
          <a:lstStyle/>
          <a:p>
            <a:pPr algn="ctr"/>
            <a:r>
              <a:rPr lang="en-US" sz="2800" dirty="0" err="1">
                <a:solidFill>
                  <a:schemeClr val="tx1"/>
                </a:solidFill>
                <a:latin typeface="+mn-lt"/>
              </a:rPr>
              <a:t>Lucene</a:t>
            </a:r>
            <a:r>
              <a:rPr lang="en-US" sz="2800" dirty="0">
                <a:solidFill>
                  <a:schemeClr val="tx1"/>
                </a:solidFill>
                <a:latin typeface="+mn-lt"/>
              </a:rPr>
              <a:t> in a search system: </a:t>
            </a:r>
            <a:r>
              <a:rPr lang="en-US" sz="2800" dirty="0" smtClean="0">
                <a:solidFill>
                  <a:schemeClr val="accent2">
                    <a:lumMod val="75000"/>
                  </a:schemeClr>
                </a:solidFill>
                <a:latin typeface="+mn-lt"/>
              </a:rPr>
              <a:t>search</a:t>
            </a:r>
            <a:endParaRPr lang="en-US" sz="2800" dirty="0">
              <a:solidFill>
                <a:schemeClr val="accent2">
                  <a:lumMod val="75000"/>
                </a:schemeClr>
              </a:solidFill>
              <a:latin typeface="+mn-lt"/>
            </a:endParaRPr>
          </a:p>
        </p:txBody>
      </p:sp>
    </p:spTree>
    <p:extLst>
      <p:ext uri="{BB962C8B-B14F-4D97-AF65-F5344CB8AC3E}">
        <p14:creationId xmlns:p14="http://schemas.microsoft.com/office/powerpoint/2010/main" val="36517092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Slide Number Placeholder 5"/>
          <p:cNvSpPr>
            <a:spLocks noGrp="1"/>
          </p:cNvSpPr>
          <p:nvPr>
            <p:ph type="sldNum" sz="quarter" idx="12"/>
          </p:nvPr>
        </p:nvSpPr>
        <p:spPr bwMode="auto">
          <a:noFill/>
          <a:ln>
            <a:miter lim="800000"/>
            <a:headEnd/>
            <a:tailEnd/>
          </a:ln>
        </p:spPr>
        <p:txBody>
          <a:bodyPr/>
          <a:lstStyle/>
          <a:p>
            <a:fld id="{17228506-E243-4C19-8FFA-807787CFB7A9}" type="slidenum">
              <a:rPr lang="en-US"/>
              <a:pPr/>
              <a:t>28</a:t>
            </a:fld>
            <a:endParaRPr lang="en-US"/>
          </a:p>
        </p:txBody>
      </p:sp>
      <p:sp>
        <p:nvSpPr>
          <p:cNvPr id="23" name="Rectangle 22"/>
          <p:cNvSpPr/>
          <p:nvPr/>
        </p:nvSpPr>
        <p:spPr>
          <a:xfrm>
            <a:off x="6300192" y="4509120"/>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grpSp>
        <p:nvGrpSpPr>
          <p:cNvPr id="3" name="Group 2"/>
          <p:cNvGrpSpPr/>
          <p:nvPr/>
        </p:nvGrpSpPr>
        <p:grpSpPr>
          <a:xfrm>
            <a:off x="1712691" y="1306542"/>
            <a:ext cx="4567249" cy="4687156"/>
            <a:chOff x="4223475" y="1505739"/>
            <a:chExt cx="4567249" cy="4687156"/>
          </a:xfrm>
        </p:grpSpPr>
        <p:sp>
          <p:nvSpPr>
            <p:cNvPr id="26" name="Rectangle 25"/>
            <p:cNvSpPr/>
            <p:nvPr/>
          </p:nvSpPr>
          <p:spPr>
            <a:xfrm rot="5400000">
              <a:off x="5544108" y="4617132"/>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17" name="Magnetic Disk 19"/>
            <p:cNvSpPr/>
            <p:nvPr/>
          </p:nvSpPr>
          <p:spPr>
            <a:xfrm>
              <a:off x="4223475" y="3157903"/>
              <a:ext cx="1447473" cy="1456722"/>
            </a:xfrm>
            <a:prstGeom prst="flowChartMagneticDisk">
              <a:avLst/>
            </a:prstGeom>
            <a:solidFill>
              <a:schemeClr val="accent5"/>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Index</a:t>
              </a:r>
              <a:endParaRPr lang="en-US" dirty="0"/>
            </a:p>
          </p:txBody>
        </p:sp>
        <p:sp>
          <p:nvSpPr>
            <p:cNvPr id="19" name="Explosion 1 18"/>
            <p:cNvSpPr/>
            <p:nvPr/>
          </p:nvSpPr>
          <p:spPr>
            <a:xfrm>
              <a:off x="6689344" y="1505739"/>
              <a:ext cx="1679615" cy="1119674"/>
            </a:xfrm>
            <a:prstGeom prst="irregularSeal1">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Users</a:t>
              </a:r>
              <a:endParaRPr lang="en-US" dirty="0"/>
            </a:p>
          </p:txBody>
        </p:sp>
        <p:sp>
          <p:nvSpPr>
            <p:cNvPr id="20" name="Alternate Process 24"/>
            <p:cNvSpPr/>
            <p:nvPr/>
          </p:nvSpPr>
          <p:spPr>
            <a:xfrm>
              <a:off x="6621067" y="2787099"/>
              <a:ext cx="1816169" cy="532527"/>
            </a:xfrm>
            <a:prstGeom prst="flowChartAlternateProcess">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Search UI</a:t>
              </a:r>
              <a:endParaRPr lang="en-US" dirty="0"/>
            </a:p>
          </p:txBody>
        </p:sp>
        <p:grpSp>
          <p:nvGrpSpPr>
            <p:cNvPr id="21" name="Group 20"/>
            <p:cNvGrpSpPr/>
            <p:nvPr/>
          </p:nvGrpSpPr>
          <p:grpSpPr>
            <a:xfrm>
              <a:off x="6381019" y="3790674"/>
              <a:ext cx="2296265" cy="826146"/>
              <a:chOff x="6581895" y="3941489"/>
              <a:chExt cx="2296265" cy="826146"/>
            </a:xfrm>
          </p:grpSpPr>
          <p:sp>
            <p:nvSpPr>
              <p:cNvPr id="22" name="Alternate Process 25"/>
              <p:cNvSpPr/>
              <p:nvPr/>
            </p:nvSpPr>
            <p:spPr>
              <a:xfrm>
                <a:off x="6581895" y="3941489"/>
                <a:ext cx="1010500" cy="823951"/>
              </a:xfrm>
              <a:prstGeom prst="flowChartAlternateProcess">
                <a:avLst/>
              </a:prstGeom>
              <a:solidFill>
                <a:schemeClr val="accent5"/>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000" dirty="0" smtClean="0"/>
                  <a:t>Build query</a:t>
                </a:r>
                <a:endParaRPr lang="en-US" sz="2000" dirty="0"/>
              </a:p>
            </p:txBody>
          </p:sp>
          <p:sp>
            <p:nvSpPr>
              <p:cNvPr id="24" name="Alternate Process 26"/>
              <p:cNvSpPr/>
              <p:nvPr/>
            </p:nvSpPr>
            <p:spPr>
              <a:xfrm>
                <a:off x="7867660" y="3943684"/>
                <a:ext cx="1010500" cy="823951"/>
              </a:xfrm>
              <a:prstGeom prst="flowChartAlternateProcess">
                <a:avLst/>
              </a:prstGeom>
              <a:solidFill>
                <a:schemeClr val="accent5"/>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000" dirty="0" smtClean="0"/>
                  <a:t>Render results</a:t>
                </a:r>
                <a:endParaRPr lang="en-US" sz="2000" dirty="0"/>
              </a:p>
            </p:txBody>
          </p:sp>
        </p:grpSp>
        <p:sp>
          <p:nvSpPr>
            <p:cNvPr id="25" name="Alternate Process 27"/>
            <p:cNvSpPr/>
            <p:nvPr/>
          </p:nvSpPr>
          <p:spPr>
            <a:xfrm>
              <a:off x="6621067" y="5042216"/>
              <a:ext cx="1816169" cy="532527"/>
            </a:xfrm>
            <a:prstGeom prst="flowChartAlternateProcess">
              <a:avLst/>
            </a:prstGeom>
            <a:solidFill>
              <a:schemeClr val="accent5"/>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Run query</a:t>
              </a:r>
              <a:endParaRPr lang="en-US" dirty="0"/>
            </a:p>
          </p:txBody>
        </p:sp>
        <p:cxnSp>
          <p:nvCxnSpPr>
            <p:cNvPr id="27" name="Straight Arrow Connector 26"/>
            <p:cNvCxnSpPr>
              <a:endCxn id="22" idx="0"/>
            </p:cNvCxnSpPr>
            <p:nvPr/>
          </p:nvCxnSpPr>
          <p:spPr>
            <a:xfrm flipH="1">
              <a:off x="6886269" y="3319626"/>
              <a:ext cx="396016" cy="47104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stCxn id="24" idx="0"/>
            </p:cNvCxnSpPr>
            <p:nvPr/>
          </p:nvCxnSpPr>
          <p:spPr>
            <a:xfrm flipH="1" flipV="1">
              <a:off x="7800124" y="3319626"/>
              <a:ext cx="371910" cy="47324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a:stCxn id="22" idx="2"/>
            </p:cNvCxnSpPr>
            <p:nvPr/>
          </p:nvCxnSpPr>
          <p:spPr>
            <a:xfrm>
              <a:off x="6886269" y="4614625"/>
              <a:ext cx="396016" cy="427591"/>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flipV="1">
              <a:off x="7800124" y="4568974"/>
              <a:ext cx="338355" cy="47324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1" name="Elbow Connector 30"/>
            <p:cNvCxnSpPr>
              <a:stCxn id="25" idx="1"/>
              <a:endCxn id="17" idx="4"/>
            </p:cNvCxnSpPr>
            <p:nvPr/>
          </p:nvCxnSpPr>
          <p:spPr>
            <a:xfrm rot="10800000">
              <a:off x="5670949" y="3886264"/>
              <a:ext cx="950119" cy="1422216"/>
            </a:xfrm>
            <a:prstGeom prst="bentConnector3">
              <a:avLst/>
            </a:prstGeom>
            <a:ln>
              <a:solidFill>
                <a:srgbClr val="000000"/>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a:endCxn id="20" idx="0"/>
            </p:cNvCxnSpPr>
            <p:nvPr/>
          </p:nvCxnSpPr>
          <p:spPr>
            <a:xfrm>
              <a:off x="7529152" y="2256725"/>
              <a:ext cx="0" cy="530374"/>
            </a:xfrm>
            <a:prstGeom prst="straightConnector1">
              <a:avLst/>
            </a:prstGeom>
            <a:ln>
              <a:solidFill>
                <a:srgbClr val="000000"/>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34" name="Rectangle 33"/>
            <p:cNvSpPr/>
            <p:nvPr/>
          </p:nvSpPr>
          <p:spPr>
            <a:xfrm>
              <a:off x="6047524" y="3735385"/>
              <a:ext cx="2743200" cy="1905000"/>
            </a:xfrm>
            <a:prstGeom prst="rect">
              <a:avLst/>
            </a:prstGeom>
            <a:noFill/>
            <a:ln w="28575" cmpd="sng">
              <a:solidFill>
                <a:srgbClr val="FF9966"/>
              </a:solidFill>
              <a:prstDash val="dash"/>
            </a:ln>
            <a:effectLst>
              <a:outerShdw blurRad="40000" dist="23000" sx="1000" sy="1000" rotWithShape="0">
                <a:srgbClr val="000000"/>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l-GR" dirty="0"/>
            </a:p>
          </p:txBody>
        </p:sp>
        <p:sp>
          <p:nvSpPr>
            <p:cNvPr id="35" name="TextBox 34"/>
            <p:cNvSpPr txBox="1"/>
            <p:nvPr/>
          </p:nvSpPr>
          <p:spPr>
            <a:xfrm>
              <a:off x="6961924" y="5792785"/>
              <a:ext cx="1447800" cy="400110"/>
            </a:xfrm>
            <a:prstGeom prst="rect">
              <a:avLst/>
            </a:prstGeom>
            <a:noFill/>
          </p:spPr>
          <p:txBody>
            <a:bodyPr wrap="square" rtlCol="0">
              <a:spAutoFit/>
            </a:bodyPr>
            <a:lstStyle/>
            <a:p>
              <a:r>
                <a:rPr lang="en-US" sz="2000" b="1" dirty="0" smtClean="0">
                  <a:solidFill>
                    <a:schemeClr val="accent6">
                      <a:lumMod val="75000"/>
                    </a:schemeClr>
                  </a:solidFill>
                  <a:latin typeface="+mn-lt"/>
                </a:rPr>
                <a:t>SEARCH</a:t>
              </a:r>
              <a:endParaRPr lang="el-GR" sz="2000" b="1" dirty="0">
                <a:solidFill>
                  <a:schemeClr val="accent6">
                    <a:lumMod val="75000"/>
                  </a:schemeClr>
                </a:solidFill>
                <a:latin typeface="+mn-lt"/>
              </a:endParaRPr>
            </a:p>
          </p:txBody>
        </p:sp>
      </p:grpSp>
      <p:sp>
        <p:nvSpPr>
          <p:cNvPr id="37" name="Title 1"/>
          <p:cNvSpPr>
            <a:spLocks noGrp="1"/>
          </p:cNvSpPr>
          <p:nvPr>
            <p:ph type="title"/>
          </p:nvPr>
        </p:nvSpPr>
        <p:spPr>
          <a:xfrm>
            <a:off x="986449" y="182803"/>
            <a:ext cx="7886700" cy="1013950"/>
          </a:xfrm>
        </p:spPr>
        <p:txBody>
          <a:bodyPr/>
          <a:lstStyle/>
          <a:p>
            <a:r>
              <a:rPr lang="en-US" dirty="0" smtClean="0"/>
              <a:t>Lucene in a search system: </a:t>
            </a:r>
            <a:r>
              <a:rPr lang="en-US" dirty="0" smtClean="0">
                <a:solidFill>
                  <a:schemeClr val="accent2">
                    <a:lumMod val="75000"/>
                  </a:schemeClr>
                </a:solidFill>
              </a:rPr>
              <a:t>search</a:t>
            </a:r>
            <a:endParaRPr lang="en-US" dirty="0">
              <a:solidFill>
                <a:schemeClr val="accent2">
                  <a:lumMod val="75000"/>
                </a:schemeClr>
              </a:solidFill>
            </a:endParaRPr>
          </a:p>
        </p:txBody>
      </p:sp>
    </p:spTree>
    <p:extLst>
      <p:ext uri="{BB962C8B-B14F-4D97-AF65-F5344CB8AC3E}">
        <p14:creationId xmlns:p14="http://schemas.microsoft.com/office/powerpoint/2010/main" val="232273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p:cNvSpPr txBox="1"/>
          <p:nvPr/>
        </p:nvSpPr>
        <p:spPr>
          <a:xfrm>
            <a:off x="457200" y="1700808"/>
            <a:ext cx="8458200" cy="3785652"/>
          </a:xfrm>
          <a:prstGeom prst="rect">
            <a:avLst/>
          </a:prstGeom>
          <a:noFill/>
        </p:spPr>
        <p:txBody>
          <a:bodyPr wrap="square" rtlCol="0">
            <a:spAutoFit/>
          </a:bodyPr>
          <a:lstStyle/>
          <a:p>
            <a:endParaRPr lang="en-US" sz="800" dirty="0" smtClean="0">
              <a:latin typeface="+mn-lt"/>
            </a:endParaRPr>
          </a:p>
          <a:p>
            <a:r>
              <a:rPr lang="en-US" u="sng" dirty="0" smtClean="0">
                <a:solidFill>
                  <a:prstClr val="black"/>
                </a:solidFill>
                <a:latin typeface="Calibri"/>
              </a:rPr>
              <a:t>No</a:t>
            </a:r>
            <a:r>
              <a:rPr lang="en-US" dirty="0" smtClean="0">
                <a:solidFill>
                  <a:prstClr val="black"/>
                </a:solidFill>
                <a:latin typeface="Calibri"/>
              </a:rPr>
              <a:t> default search UI, but many useful modules</a:t>
            </a:r>
          </a:p>
          <a:p>
            <a:pPr lvl="0"/>
            <a:endParaRPr lang="en-US" sz="800" dirty="0" smtClean="0">
              <a:solidFill>
                <a:prstClr val="black"/>
              </a:solidFill>
              <a:latin typeface="Calibri"/>
            </a:endParaRPr>
          </a:p>
          <a:p>
            <a:pPr lvl="0"/>
            <a:r>
              <a:rPr lang="en-US" dirty="0" smtClean="0">
                <a:solidFill>
                  <a:prstClr val="black"/>
                </a:solidFill>
                <a:latin typeface="Calibri"/>
              </a:rPr>
              <a:t>General instructions</a:t>
            </a:r>
          </a:p>
          <a:p>
            <a:pPr lvl="0">
              <a:buFont typeface="Wingdings" pitchFamily="2" charset="2"/>
              <a:buChar char="§"/>
            </a:pPr>
            <a:r>
              <a:rPr lang="en-US" dirty="0" smtClean="0">
                <a:solidFill>
                  <a:prstClr val="black"/>
                </a:solidFill>
                <a:latin typeface="Calibri"/>
              </a:rPr>
              <a:t> Simple (do not present a lot of options in the first page)</a:t>
            </a:r>
          </a:p>
          <a:p>
            <a:pPr lvl="0"/>
            <a:r>
              <a:rPr lang="en-US" dirty="0" smtClean="0">
                <a:solidFill>
                  <a:prstClr val="black"/>
                </a:solidFill>
                <a:latin typeface="Calibri"/>
              </a:rPr>
              <a:t>	</a:t>
            </a:r>
            <a:r>
              <a:rPr lang="en-US" dirty="0" smtClean="0">
                <a:latin typeface="Calibri"/>
              </a:rPr>
              <a:t>a single </a:t>
            </a:r>
            <a:r>
              <a:rPr lang="en-US" dirty="0" smtClean="0">
                <a:solidFill>
                  <a:schemeClr val="accent6">
                    <a:lumMod val="75000"/>
                  </a:schemeClr>
                </a:solidFill>
                <a:latin typeface="Calibri"/>
              </a:rPr>
              <a:t>search box</a:t>
            </a:r>
            <a:r>
              <a:rPr lang="en-US" dirty="0">
                <a:solidFill>
                  <a:prstClr val="black"/>
                </a:solidFill>
                <a:latin typeface="Calibri"/>
              </a:rPr>
              <a:t> </a:t>
            </a:r>
            <a:r>
              <a:rPr lang="en-US" dirty="0" smtClean="0">
                <a:solidFill>
                  <a:prstClr val="black"/>
                </a:solidFill>
                <a:latin typeface="Calibri"/>
              </a:rPr>
              <a:t>better than 2-step process</a:t>
            </a:r>
          </a:p>
          <a:p>
            <a:pPr lvl="0">
              <a:buFont typeface="Wingdings" pitchFamily="2" charset="2"/>
              <a:buChar char="§"/>
            </a:pPr>
            <a:r>
              <a:rPr lang="en-US" dirty="0" smtClean="0">
                <a:solidFill>
                  <a:prstClr val="black"/>
                </a:solidFill>
                <a:latin typeface="Calibri"/>
              </a:rPr>
              <a:t> Result presentation is very important </a:t>
            </a:r>
          </a:p>
          <a:p>
            <a:pPr lvl="1">
              <a:buFont typeface="Wingdings" pitchFamily="2" charset="2"/>
              <a:buChar char="§"/>
            </a:pPr>
            <a:r>
              <a:rPr lang="en-US" dirty="0" smtClean="0">
                <a:solidFill>
                  <a:prstClr val="black"/>
                </a:solidFill>
                <a:latin typeface="Calibri"/>
              </a:rPr>
              <a:t> highlight matches</a:t>
            </a:r>
          </a:p>
          <a:p>
            <a:pPr lvl="1">
              <a:buFont typeface="Wingdings" pitchFamily="2" charset="2"/>
              <a:buChar char="§"/>
            </a:pPr>
            <a:r>
              <a:rPr lang="en-US" dirty="0" smtClean="0">
                <a:solidFill>
                  <a:prstClr val="black"/>
                </a:solidFill>
                <a:latin typeface="Calibri"/>
              </a:rPr>
              <a:t> make sort order clear, </a:t>
            </a:r>
            <a:r>
              <a:rPr lang="en-US" dirty="0" err="1" smtClean="0">
                <a:solidFill>
                  <a:prstClr val="black"/>
                </a:solidFill>
                <a:latin typeface="Calibri"/>
              </a:rPr>
              <a:t>etc</a:t>
            </a:r>
            <a:endParaRPr lang="en-US" dirty="0" smtClean="0">
              <a:solidFill>
                <a:prstClr val="black"/>
              </a:solidFill>
              <a:latin typeface="Calibri"/>
            </a:endParaRPr>
          </a:p>
          <a:p>
            <a:pPr lvl="1">
              <a:buFont typeface="Wingdings" pitchFamily="2" charset="2"/>
              <a:buChar char="§"/>
            </a:pPr>
            <a:endParaRPr lang="en-US" dirty="0" smtClean="0">
              <a:solidFill>
                <a:prstClr val="black"/>
              </a:solidFill>
              <a:latin typeface="Calibri"/>
            </a:endParaRPr>
          </a:p>
          <a:p>
            <a:pPr lvl="0"/>
            <a:endParaRPr lang="en-US" dirty="0" smtClean="0">
              <a:solidFill>
                <a:prstClr val="black"/>
              </a:solidFill>
              <a:latin typeface="Calibri"/>
            </a:endParaRPr>
          </a:p>
          <a:p>
            <a:endParaRPr lang="en-US" sz="800" dirty="0" smtClean="0">
              <a:latin typeface="+mn-lt"/>
            </a:endParaRPr>
          </a:p>
        </p:txBody>
      </p:sp>
      <p:sp>
        <p:nvSpPr>
          <p:cNvPr id="5" name="Title 1"/>
          <p:cNvSpPr>
            <a:spLocks noGrp="1"/>
          </p:cNvSpPr>
          <p:nvPr>
            <p:ph type="title"/>
          </p:nvPr>
        </p:nvSpPr>
        <p:spPr>
          <a:xfrm>
            <a:off x="474785" y="332656"/>
            <a:ext cx="7886700" cy="1013950"/>
          </a:xfrm>
        </p:spPr>
        <p:txBody>
          <a:bodyPr/>
          <a:lstStyle/>
          <a:p>
            <a:pPr algn="ctr"/>
            <a:r>
              <a:rPr lang="en-US" sz="3600" dirty="0">
                <a:solidFill>
                  <a:schemeClr val="accent2">
                    <a:lumMod val="75000"/>
                  </a:schemeClr>
                </a:solidFill>
              </a:rPr>
              <a:t>Search User Interface (UI)</a:t>
            </a:r>
          </a:p>
        </p:txBody>
      </p:sp>
    </p:spTree>
    <p:extLst>
      <p:ext uri="{BB962C8B-B14F-4D97-AF65-F5344CB8AC3E}">
        <p14:creationId xmlns:p14="http://schemas.microsoft.com/office/powerpoint/2010/main" val="38005650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74BF2C0F-05D6-4882-A325-BE394602789D}" type="slidenum">
              <a:rPr lang="en-US" smtClean="0"/>
              <a:pPr>
                <a:defRPr/>
              </a:pPr>
              <a:t>3</a:t>
            </a:fld>
            <a:endParaRPr lang="en-US"/>
          </a:p>
        </p:txBody>
      </p:sp>
      <p:sp>
        <p:nvSpPr>
          <p:cNvPr id="4" name="TextBox 3"/>
          <p:cNvSpPr txBox="1"/>
          <p:nvPr/>
        </p:nvSpPr>
        <p:spPr>
          <a:xfrm>
            <a:off x="611560" y="1196752"/>
            <a:ext cx="7560840" cy="3416320"/>
          </a:xfrm>
          <a:prstGeom prst="rect">
            <a:avLst/>
          </a:prstGeom>
          <a:noFill/>
        </p:spPr>
        <p:txBody>
          <a:bodyPr wrap="square" rtlCol="0">
            <a:spAutoFit/>
          </a:bodyPr>
          <a:lstStyle/>
          <a:p>
            <a:pPr algn="just"/>
            <a:r>
              <a:rPr lang="el-GR" sz="1800" b="1" dirty="0" smtClean="0">
                <a:solidFill>
                  <a:schemeClr val="tx1"/>
                </a:solidFill>
                <a:latin typeface="+mn-lt"/>
              </a:rPr>
              <a:t>Βασικές </a:t>
            </a:r>
            <a:r>
              <a:rPr lang="el-GR" sz="1800" b="1" dirty="0">
                <a:solidFill>
                  <a:schemeClr val="tx1"/>
                </a:solidFill>
                <a:latin typeface="+mn-lt"/>
              </a:rPr>
              <a:t>Ημερομηνίες </a:t>
            </a:r>
          </a:p>
          <a:p>
            <a:pPr algn="just"/>
            <a:r>
              <a:rPr lang="el-GR" sz="1800" dirty="0">
                <a:solidFill>
                  <a:schemeClr val="tx1"/>
                </a:solidFill>
                <a:latin typeface="+mn-lt"/>
              </a:rPr>
              <a:t>Πέμπτη </a:t>
            </a:r>
            <a:r>
              <a:rPr lang="en-US" sz="1800" dirty="0" smtClean="0">
                <a:solidFill>
                  <a:schemeClr val="tx1"/>
                </a:solidFill>
                <a:latin typeface="+mn-lt"/>
              </a:rPr>
              <a:t>29 </a:t>
            </a:r>
            <a:r>
              <a:rPr lang="el-GR" sz="1800" dirty="0" smtClean="0">
                <a:solidFill>
                  <a:schemeClr val="tx1"/>
                </a:solidFill>
                <a:latin typeface="+mn-lt"/>
              </a:rPr>
              <a:t>Μαρτίου </a:t>
            </a:r>
            <a:r>
              <a:rPr lang="el-GR" sz="1800" dirty="0">
                <a:solidFill>
                  <a:schemeClr val="tx1"/>
                </a:solidFill>
                <a:latin typeface="+mn-lt"/>
              </a:rPr>
              <a:t>2018, Ορισμός ομάδων και περιγραφή δεδομένων</a:t>
            </a:r>
          </a:p>
          <a:p>
            <a:pPr algn="just"/>
            <a:r>
              <a:rPr lang="el-GR" sz="1800" dirty="0">
                <a:solidFill>
                  <a:schemeClr val="tx1"/>
                </a:solidFill>
                <a:latin typeface="+mn-lt"/>
              </a:rPr>
              <a:t>Πέμπτη </a:t>
            </a:r>
            <a:r>
              <a:rPr lang="el-GR" sz="1800" dirty="0" smtClean="0">
                <a:solidFill>
                  <a:schemeClr val="tx1"/>
                </a:solidFill>
                <a:latin typeface="+mn-lt"/>
              </a:rPr>
              <a:t>2</a:t>
            </a:r>
            <a:r>
              <a:rPr lang="en-US" sz="1800" dirty="0" smtClean="0">
                <a:solidFill>
                  <a:schemeClr val="tx1"/>
                </a:solidFill>
                <a:latin typeface="+mn-lt"/>
              </a:rPr>
              <a:t>6</a:t>
            </a:r>
            <a:r>
              <a:rPr lang="el-GR" sz="1800" dirty="0" smtClean="0">
                <a:solidFill>
                  <a:schemeClr val="tx1"/>
                </a:solidFill>
                <a:latin typeface="+mn-lt"/>
              </a:rPr>
              <a:t> </a:t>
            </a:r>
            <a:r>
              <a:rPr lang="el-GR" sz="1800" dirty="0">
                <a:solidFill>
                  <a:schemeClr val="tx1"/>
                </a:solidFill>
                <a:latin typeface="+mn-lt"/>
              </a:rPr>
              <a:t>Απριλίου 2018, Περιγραφή αρχικού σχεδιασμού </a:t>
            </a:r>
          </a:p>
          <a:p>
            <a:pPr algn="just"/>
            <a:r>
              <a:rPr lang="el-GR" sz="1800" dirty="0">
                <a:solidFill>
                  <a:schemeClr val="tx1"/>
                </a:solidFill>
                <a:latin typeface="+mn-lt"/>
              </a:rPr>
              <a:t>Τετάρτη 23 Μαΐου 2018, Παράδοση εργασίας</a:t>
            </a:r>
          </a:p>
          <a:p>
            <a:pPr algn="just"/>
            <a:r>
              <a:rPr lang="el-GR" sz="1800" dirty="0">
                <a:solidFill>
                  <a:schemeClr val="tx1"/>
                </a:solidFill>
                <a:latin typeface="+mn-lt"/>
              </a:rPr>
              <a:t>Πέμπτη 24 ή/και Παρασκευή 25 Μαΐου 2018, Εξέταση  εργασίας </a:t>
            </a:r>
            <a:endParaRPr lang="el-GR" sz="1800" dirty="0" smtClean="0">
              <a:solidFill>
                <a:schemeClr val="tx1"/>
              </a:solidFill>
              <a:latin typeface="+mn-lt"/>
            </a:endParaRPr>
          </a:p>
          <a:p>
            <a:pPr algn="just"/>
            <a:endParaRPr lang="el-GR" sz="1800" dirty="0">
              <a:solidFill>
                <a:schemeClr val="tx1"/>
              </a:solidFill>
              <a:latin typeface="+mn-lt"/>
            </a:endParaRPr>
          </a:p>
          <a:p>
            <a:pPr algn="just"/>
            <a:endParaRPr lang="el-GR" sz="1800" dirty="0" smtClean="0">
              <a:solidFill>
                <a:schemeClr val="tx1"/>
              </a:solidFill>
              <a:latin typeface="+mn-lt"/>
            </a:endParaRPr>
          </a:p>
          <a:p>
            <a:pPr algn="just"/>
            <a:endParaRPr lang="el-GR" sz="1800" dirty="0">
              <a:solidFill>
                <a:schemeClr val="tx1"/>
              </a:solidFill>
              <a:latin typeface="+mn-lt"/>
            </a:endParaRPr>
          </a:p>
          <a:p>
            <a:pPr algn="just"/>
            <a:endParaRPr lang="el-GR" sz="1800" dirty="0" smtClean="0">
              <a:solidFill>
                <a:schemeClr val="tx1"/>
              </a:solidFill>
              <a:latin typeface="+mn-lt"/>
            </a:endParaRPr>
          </a:p>
          <a:p>
            <a:pPr algn="just"/>
            <a:r>
              <a:rPr lang="el-GR" sz="1800" dirty="0">
                <a:solidFill>
                  <a:schemeClr val="tx1"/>
                </a:solidFill>
                <a:latin typeface="+mn-lt"/>
              </a:rPr>
              <a:t>Για την υλοποίηση, θα χρησιμοποιήστε το σύστημα </a:t>
            </a:r>
            <a:r>
              <a:rPr lang="el-GR" sz="1800" dirty="0" err="1" smtClean="0">
                <a:solidFill>
                  <a:schemeClr val="tx1"/>
                </a:solidFill>
                <a:latin typeface="+mn-lt"/>
              </a:rPr>
              <a:t>Lucene</a:t>
            </a:r>
            <a:r>
              <a:rPr lang="el-GR" sz="1800" dirty="0" smtClean="0">
                <a:solidFill>
                  <a:schemeClr val="tx1"/>
                </a:solidFill>
                <a:latin typeface="+mn-lt"/>
              </a:rPr>
              <a:t> (https</a:t>
            </a:r>
            <a:r>
              <a:rPr lang="el-GR" sz="1800" dirty="0">
                <a:solidFill>
                  <a:schemeClr val="tx1"/>
                </a:solidFill>
                <a:latin typeface="+mn-lt"/>
              </a:rPr>
              <a:t>://lucene.apache.org</a:t>
            </a:r>
            <a:r>
              <a:rPr lang="el-GR" sz="1800" dirty="0" smtClean="0">
                <a:solidFill>
                  <a:schemeClr val="tx1"/>
                </a:solidFill>
                <a:latin typeface="+mn-lt"/>
              </a:rPr>
              <a:t>/)</a:t>
            </a:r>
            <a:endParaRPr lang="el-GR" sz="1800" dirty="0">
              <a:solidFill>
                <a:schemeClr val="tx1"/>
              </a:solidFill>
              <a:latin typeface="+mn-lt"/>
            </a:endParaRPr>
          </a:p>
          <a:p>
            <a:pPr algn="just"/>
            <a:endParaRPr lang="el-GR" sz="1800" dirty="0">
              <a:solidFill>
                <a:schemeClr val="tx1"/>
              </a:solidFill>
              <a:latin typeface="+mn-lt"/>
            </a:endParaRPr>
          </a:p>
        </p:txBody>
      </p:sp>
    </p:spTree>
    <p:extLst>
      <p:ext uri="{BB962C8B-B14F-4D97-AF65-F5344CB8AC3E}">
        <p14:creationId xmlns:p14="http://schemas.microsoft.com/office/powerpoint/2010/main" val="1262260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67732"/>
            <a:ext cx="7886700" cy="1325563"/>
          </a:xfrm>
        </p:spPr>
        <p:txBody>
          <a:bodyPr>
            <a:normAutofit/>
          </a:bodyPr>
          <a:lstStyle/>
          <a:p>
            <a:pPr algn="ctr"/>
            <a:r>
              <a:rPr lang="en-US" dirty="0">
                <a:solidFill>
                  <a:schemeClr val="accent2">
                    <a:lumMod val="75000"/>
                  </a:schemeClr>
                </a:solidFill>
              </a:rPr>
              <a:t>Core searching classes</a:t>
            </a:r>
          </a:p>
        </p:txBody>
      </p:sp>
      <p:sp>
        <p:nvSpPr>
          <p:cNvPr id="3" name="Content Placeholder 2"/>
          <p:cNvSpPr>
            <a:spLocks noGrp="1"/>
          </p:cNvSpPr>
          <p:nvPr>
            <p:ph idx="1"/>
          </p:nvPr>
        </p:nvSpPr>
        <p:spPr>
          <a:xfrm>
            <a:off x="755576" y="1612767"/>
            <a:ext cx="7416824" cy="2188840"/>
          </a:xfrm>
        </p:spPr>
        <p:txBody>
          <a:bodyPr>
            <a:noAutofit/>
          </a:bodyPr>
          <a:lstStyle/>
          <a:p>
            <a:pPr>
              <a:buFont typeface="Wingdings" panose="05000000000000000000" pitchFamily="2" charset="2"/>
              <a:buChar char="§"/>
            </a:pPr>
            <a:r>
              <a:rPr lang="en-US" dirty="0" err="1">
                <a:solidFill>
                  <a:schemeClr val="accent2">
                    <a:lumMod val="75000"/>
                  </a:schemeClr>
                </a:solidFill>
                <a:cs typeface="Courier"/>
              </a:rPr>
              <a:t>QueryParser</a:t>
            </a:r>
            <a:endParaRPr lang="en-US" dirty="0">
              <a:solidFill>
                <a:schemeClr val="accent2">
                  <a:lumMod val="75000"/>
                </a:schemeClr>
              </a:solidFill>
              <a:cs typeface="Courier"/>
            </a:endParaRPr>
          </a:p>
          <a:p>
            <a:pPr lvl="1">
              <a:buFont typeface="Wingdings" panose="05000000000000000000" pitchFamily="2" charset="2"/>
              <a:buChar char="§"/>
            </a:pPr>
            <a:r>
              <a:rPr lang="en-US" dirty="0">
                <a:cs typeface="Courier"/>
              </a:rPr>
              <a:t>Parses a textual representation of a query into a Query instance</a:t>
            </a:r>
          </a:p>
          <a:p>
            <a:pPr lvl="1">
              <a:buFont typeface="Wingdings" panose="05000000000000000000" pitchFamily="2" charset="2"/>
              <a:buChar char="§"/>
            </a:pPr>
            <a:r>
              <a:rPr lang="en-US" dirty="0">
                <a:cs typeface="Courier"/>
              </a:rPr>
              <a:t>Constructed with an analyzer used to interpret query text in the same way as the documents are </a:t>
            </a:r>
            <a:r>
              <a:rPr lang="en-US" dirty="0" smtClean="0">
                <a:cs typeface="Courier"/>
              </a:rPr>
              <a:t>interpreted</a:t>
            </a:r>
            <a:endParaRPr lang="en-US" dirty="0">
              <a:cs typeface="Courier"/>
            </a:endParaRPr>
          </a:p>
          <a:p>
            <a:pPr>
              <a:buFont typeface="Wingdings" panose="05000000000000000000" pitchFamily="2" charset="2"/>
              <a:buChar char="§"/>
            </a:pPr>
            <a:r>
              <a:rPr lang="en-US" dirty="0" smtClean="0">
                <a:solidFill>
                  <a:schemeClr val="accent2">
                    <a:lumMod val="75000"/>
                  </a:schemeClr>
                </a:solidFill>
                <a:cs typeface="Courier"/>
              </a:rPr>
              <a:t>Query</a:t>
            </a:r>
          </a:p>
          <a:p>
            <a:pPr lvl="1">
              <a:buFont typeface="Wingdings" panose="05000000000000000000" pitchFamily="2" charset="2"/>
              <a:buChar char="§"/>
            </a:pPr>
            <a:r>
              <a:rPr lang="en-US" dirty="0">
                <a:cs typeface="Courier"/>
              </a:rPr>
              <a:t>Contains the results from the </a:t>
            </a:r>
            <a:r>
              <a:rPr lang="en-US" dirty="0" err="1">
                <a:cs typeface="Courier"/>
              </a:rPr>
              <a:t>QueryParser</a:t>
            </a:r>
            <a:r>
              <a:rPr lang="en-US" dirty="0">
                <a:cs typeface="Courier"/>
              </a:rPr>
              <a:t> which is passed to the searcher</a:t>
            </a:r>
          </a:p>
          <a:p>
            <a:pPr lvl="1">
              <a:buFont typeface="Wingdings" panose="05000000000000000000" pitchFamily="2" charset="2"/>
              <a:buChar char="§"/>
            </a:pPr>
            <a:r>
              <a:rPr lang="en-US" dirty="0" smtClean="0">
                <a:cs typeface="Courier"/>
              </a:rPr>
              <a:t>Abstract query class </a:t>
            </a:r>
          </a:p>
          <a:p>
            <a:pPr lvl="1">
              <a:buFont typeface="Wingdings" panose="05000000000000000000" pitchFamily="2" charset="2"/>
              <a:buChar char="§"/>
            </a:pPr>
            <a:r>
              <a:rPr lang="en-US" dirty="0" smtClean="0">
                <a:cs typeface="Courier"/>
              </a:rPr>
              <a:t>Concrete subclasses represent specific types of queries, e.g., matching terms in fields, </a:t>
            </a:r>
            <a:r>
              <a:rPr lang="en-US" dirty="0" err="1" smtClean="0">
                <a:cs typeface="Courier"/>
              </a:rPr>
              <a:t>boolean</a:t>
            </a:r>
            <a:r>
              <a:rPr lang="en-US" dirty="0" smtClean="0">
                <a:cs typeface="Courier"/>
              </a:rPr>
              <a:t> queries, phrase queries, …</a:t>
            </a:r>
          </a:p>
          <a:p>
            <a:pPr>
              <a:buFont typeface="Wingdings" panose="05000000000000000000" pitchFamily="2" charset="2"/>
              <a:buChar char="§"/>
            </a:pPr>
            <a:r>
              <a:rPr lang="en-US" dirty="0" err="1" smtClean="0">
                <a:solidFill>
                  <a:schemeClr val="accent2">
                    <a:lumMod val="75000"/>
                  </a:schemeClr>
                </a:solidFill>
                <a:cs typeface="Courier"/>
              </a:rPr>
              <a:t>IndexSearcher</a:t>
            </a:r>
            <a:endParaRPr lang="en-US" dirty="0" smtClean="0">
              <a:solidFill>
                <a:schemeClr val="accent2">
                  <a:lumMod val="75000"/>
                </a:schemeClr>
              </a:solidFill>
              <a:cs typeface="Courier"/>
            </a:endParaRPr>
          </a:p>
          <a:p>
            <a:pPr lvl="1">
              <a:buFont typeface="Wingdings" panose="05000000000000000000" pitchFamily="2" charset="2"/>
              <a:buChar char="§"/>
            </a:pPr>
            <a:r>
              <a:rPr lang="en-US" dirty="0" smtClean="0">
                <a:cs typeface="Courier"/>
              </a:rPr>
              <a:t>Central </a:t>
            </a:r>
            <a:r>
              <a:rPr lang="en-US" dirty="0">
                <a:cs typeface="Courier"/>
              </a:rPr>
              <a:t>class that exposes several search methods on an index</a:t>
            </a:r>
          </a:p>
          <a:p>
            <a:pPr lvl="1">
              <a:buFont typeface="Wingdings" panose="05000000000000000000" pitchFamily="2" charset="2"/>
              <a:buChar char="§"/>
            </a:pPr>
            <a:r>
              <a:rPr lang="en-US" dirty="0">
                <a:cs typeface="Courier"/>
              </a:rPr>
              <a:t>Returns </a:t>
            </a:r>
            <a:r>
              <a:rPr lang="en-US" dirty="0" err="1">
                <a:solidFill>
                  <a:schemeClr val="accent2">
                    <a:lumMod val="75000"/>
                  </a:schemeClr>
                </a:solidFill>
                <a:cs typeface="Courier"/>
              </a:rPr>
              <a:t>TopDocs</a:t>
            </a:r>
            <a:r>
              <a:rPr lang="en-US" dirty="0">
                <a:cs typeface="Courier"/>
              </a:rPr>
              <a:t> with max n hits</a:t>
            </a:r>
          </a:p>
          <a:p>
            <a:pPr lvl="1">
              <a:buFont typeface="Wingdings" panose="05000000000000000000" pitchFamily="2" charset="2"/>
              <a:buChar char="§"/>
            </a:pPr>
            <a:endParaRPr lang="en-US" dirty="0" smtClean="0">
              <a:cs typeface="Courier"/>
            </a:endParaRPr>
          </a:p>
        </p:txBody>
      </p:sp>
    </p:spTree>
    <p:extLst>
      <p:ext uri="{BB962C8B-B14F-4D97-AF65-F5344CB8AC3E}">
        <p14:creationId xmlns:p14="http://schemas.microsoft.com/office/powerpoint/2010/main" val="26635305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74BF2C0F-05D6-4882-A325-BE394602789D}" type="slidenum">
              <a:rPr lang="en-US" smtClean="0"/>
              <a:pPr>
                <a:defRPr/>
              </a:pPr>
              <a:t>31</a:t>
            </a:fld>
            <a:endParaRPr lang="en-US"/>
          </a:p>
        </p:txBody>
      </p:sp>
      <p:sp>
        <p:nvSpPr>
          <p:cNvPr id="3" name="TextBox 2"/>
          <p:cNvSpPr txBox="1"/>
          <p:nvPr/>
        </p:nvSpPr>
        <p:spPr>
          <a:xfrm>
            <a:off x="179512" y="476672"/>
            <a:ext cx="8568952" cy="6124754"/>
          </a:xfrm>
          <a:prstGeom prst="rect">
            <a:avLst/>
          </a:prstGeom>
          <a:noFill/>
        </p:spPr>
        <p:txBody>
          <a:bodyPr wrap="square" rtlCol="0">
            <a:spAutoFit/>
          </a:bodyPr>
          <a:lstStyle/>
          <a:p>
            <a:r>
              <a:rPr lang="en-GB" sz="1400" dirty="0">
                <a:solidFill>
                  <a:schemeClr val="tx1"/>
                </a:solidFill>
                <a:latin typeface="+mj-lt"/>
              </a:rPr>
              <a:t> </a:t>
            </a:r>
            <a:r>
              <a:rPr lang="en-GB" sz="1400" dirty="0" err="1">
                <a:solidFill>
                  <a:srgbClr val="7030A0"/>
                </a:solidFill>
                <a:latin typeface="+mj-lt"/>
              </a:rPr>
              <a:t>Analyzer</a:t>
            </a:r>
            <a:r>
              <a:rPr lang="en-GB" sz="1400" dirty="0">
                <a:solidFill>
                  <a:schemeClr val="tx1"/>
                </a:solidFill>
                <a:latin typeface="+mj-lt"/>
              </a:rPr>
              <a:t> </a:t>
            </a:r>
            <a:r>
              <a:rPr lang="en-GB" sz="1400" dirty="0" err="1">
                <a:solidFill>
                  <a:schemeClr val="tx1"/>
                </a:solidFill>
                <a:latin typeface="+mj-lt"/>
              </a:rPr>
              <a:t>analyzer</a:t>
            </a:r>
            <a:r>
              <a:rPr lang="en-GB" sz="1400" dirty="0">
                <a:solidFill>
                  <a:schemeClr val="tx1"/>
                </a:solidFill>
                <a:latin typeface="+mj-lt"/>
              </a:rPr>
              <a:t> = </a:t>
            </a:r>
            <a:r>
              <a:rPr lang="en-GB" sz="1400" dirty="0">
                <a:solidFill>
                  <a:schemeClr val="accent1">
                    <a:lumMod val="50000"/>
                  </a:schemeClr>
                </a:solidFill>
                <a:latin typeface="+mj-lt"/>
              </a:rPr>
              <a:t>new</a:t>
            </a:r>
            <a:r>
              <a:rPr lang="en-GB" sz="1400" dirty="0">
                <a:solidFill>
                  <a:schemeClr val="tx1"/>
                </a:solidFill>
                <a:latin typeface="+mj-lt"/>
              </a:rPr>
              <a:t> </a:t>
            </a:r>
            <a:r>
              <a:rPr lang="en-GB" sz="1400" dirty="0" err="1">
                <a:solidFill>
                  <a:srgbClr val="7030A0"/>
                </a:solidFill>
                <a:latin typeface="+mj-lt"/>
              </a:rPr>
              <a:t>StandardAnalyzer</a:t>
            </a:r>
            <a:r>
              <a:rPr lang="en-GB" sz="1400" dirty="0">
                <a:solidFill>
                  <a:srgbClr val="7030A0"/>
                </a:solidFill>
                <a:latin typeface="+mj-lt"/>
              </a:rPr>
              <a:t>();</a:t>
            </a:r>
          </a:p>
          <a:p>
            <a:endParaRPr lang="en-GB" sz="1400" dirty="0">
              <a:solidFill>
                <a:schemeClr val="tx1"/>
              </a:solidFill>
              <a:latin typeface="+mj-lt"/>
            </a:endParaRPr>
          </a:p>
          <a:p>
            <a:r>
              <a:rPr lang="en-GB" sz="1400" i="1" dirty="0" smtClean="0">
                <a:solidFill>
                  <a:schemeClr val="tx1"/>
                </a:solidFill>
                <a:latin typeface="+mj-lt"/>
              </a:rPr>
              <a:t> //INDEX:  </a:t>
            </a:r>
            <a:r>
              <a:rPr lang="en-GB" sz="1400" i="1" dirty="0">
                <a:solidFill>
                  <a:schemeClr val="tx1"/>
                </a:solidFill>
                <a:latin typeface="+mj-lt"/>
              </a:rPr>
              <a:t>Store the index in memory</a:t>
            </a:r>
            <a:r>
              <a:rPr lang="en-GB" sz="1400" i="1" dirty="0" smtClean="0">
                <a:solidFill>
                  <a:schemeClr val="tx1"/>
                </a:solidFill>
                <a:latin typeface="+mj-lt"/>
              </a:rPr>
              <a:t>: (</a:t>
            </a:r>
            <a:r>
              <a:rPr lang="el-GR" sz="1400" i="1" dirty="0" smtClean="0">
                <a:solidFill>
                  <a:schemeClr val="tx1"/>
                </a:solidFill>
                <a:latin typeface="+mj-lt"/>
              </a:rPr>
              <a:t>για την εργασία θα το αποθηκεύστε στο δίσκο – θα δημιουργηθεί μια φορά στην αρχή))</a:t>
            </a:r>
            <a:endParaRPr lang="en-GB" sz="1400" i="1" dirty="0">
              <a:solidFill>
                <a:schemeClr val="tx1"/>
              </a:solidFill>
              <a:latin typeface="+mj-lt"/>
            </a:endParaRPr>
          </a:p>
          <a:p>
            <a:r>
              <a:rPr lang="en-GB" sz="1400" dirty="0">
                <a:solidFill>
                  <a:schemeClr val="tx1"/>
                </a:solidFill>
                <a:latin typeface="+mj-lt"/>
              </a:rPr>
              <a:t> </a:t>
            </a:r>
            <a:r>
              <a:rPr lang="en-GB" sz="1400" dirty="0" smtClean="0">
                <a:solidFill>
                  <a:srgbClr val="7030A0"/>
                </a:solidFill>
                <a:latin typeface="+mj-lt"/>
              </a:rPr>
              <a:t>Directory</a:t>
            </a:r>
            <a:r>
              <a:rPr lang="en-GB" sz="1400" dirty="0" smtClean="0">
                <a:solidFill>
                  <a:schemeClr val="tx1"/>
                </a:solidFill>
                <a:latin typeface="+mj-lt"/>
              </a:rPr>
              <a:t> </a:t>
            </a:r>
            <a:r>
              <a:rPr lang="en-GB" sz="1400" dirty="0" err="1">
                <a:solidFill>
                  <a:schemeClr val="tx1"/>
                </a:solidFill>
                <a:latin typeface="+mj-lt"/>
              </a:rPr>
              <a:t>directory</a:t>
            </a:r>
            <a:r>
              <a:rPr lang="en-GB" sz="1400" dirty="0">
                <a:solidFill>
                  <a:schemeClr val="tx1"/>
                </a:solidFill>
                <a:latin typeface="+mj-lt"/>
              </a:rPr>
              <a:t> = </a:t>
            </a:r>
            <a:r>
              <a:rPr lang="en-GB" sz="1400" dirty="0">
                <a:solidFill>
                  <a:schemeClr val="accent1">
                    <a:lumMod val="50000"/>
                  </a:schemeClr>
                </a:solidFill>
                <a:latin typeface="+mj-lt"/>
              </a:rPr>
              <a:t>new</a:t>
            </a:r>
            <a:r>
              <a:rPr lang="en-GB" sz="1400" dirty="0">
                <a:solidFill>
                  <a:schemeClr val="tx1"/>
                </a:solidFill>
                <a:latin typeface="+mj-lt"/>
              </a:rPr>
              <a:t> </a:t>
            </a:r>
            <a:r>
              <a:rPr lang="en-GB" sz="1400" dirty="0" err="1">
                <a:solidFill>
                  <a:srgbClr val="7030A0"/>
                </a:solidFill>
                <a:latin typeface="+mj-lt"/>
              </a:rPr>
              <a:t>RAMDirectory</a:t>
            </a:r>
            <a:r>
              <a:rPr lang="en-GB" sz="1400" dirty="0">
                <a:solidFill>
                  <a:srgbClr val="7030A0"/>
                </a:solidFill>
                <a:latin typeface="+mj-lt"/>
              </a:rPr>
              <a:t>();</a:t>
            </a:r>
          </a:p>
          <a:p>
            <a:r>
              <a:rPr lang="en-GB" sz="1400" dirty="0" smtClean="0">
                <a:solidFill>
                  <a:schemeClr val="tx1"/>
                </a:solidFill>
                <a:latin typeface="+mj-lt"/>
              </a:rPr>
              <a:t>// </a:t>
            </a:r>
            <a:r>
              <a:rPr lang="en-GB" sz="1400" dirty="0">
                <a:solidFill>
                  <a:schemeClr val="tx1"/>
                </a:solidFill>
                <a:latin typeface="+mj-lt"/>
              </a:rPr>
              <a:t>To store an index on disk, use this instead</a:t>
            </a:r>
            <a:r>
              <a:rPr lang="en-GB" sz="1400" dirty="0" smtClean="0">
                <a:solidFill>
                  <a:schemeClr val="tx1"/>
                </a:solidFill>
                <a:latin typeface="+mj-lt"/>
              </a:rPr>
              <a:t>:</a:t>
            </a:r>
          </a:p>
          <a:p>
            <a:r>
              <a:rPr lang="en-GB" sz="1400" dirty="0" smtClean="0">
                <a:solidFill>
                  <a:schemeClr val="tx1"/>
                </a:solidFill>
                <a:latin typeface="+mj-lt"/>
              </a:rPr>
              <a:t>//  </a:t>
            </a:r>
            <a:r>
              <a:rPr lang="en-GB" sz="1400" dirty="0" smtClean="0">
                <a:solidFill>
                  <a:srgbClr val="7030A0"/>
                </a:solidFill>
                <a:latin typeface="+mj-lt"/>
              </a:rPr>
              <a:t>Directory</a:t>
            </a:r>
            <a:r>
              <a:rPr lang="en-GB" sz="1400" dirty="0" smtClean="0">
                <a:solidFill>
                  <a:schemeClr val="tx1"/>
                </a:solidFill>
                <a:latin typeface="+mj-lt"/>
              </a:rPr>
              <a:t> </a:t>
            </a:r>
            <a:r>
              <a:rPr lang="en-GB" sz="1400" dirty="0" err="1">
                <a:solidFill>
                  <a:schemeClr val="tx1"/>
                </a:solidFill>
                <a:latin typeface="+mj-lt"/>
              </a:rPr>
              <a:t>directory</a:t>
            </a:r>
            <a:r>
              <a:rPr lang="en-GB" sz="1400" dirty="0">
                <a:solidFill>
                  <a:schemeClr val="tx1"/>
                </a:solidFill>
                <a:latin typeface="+mj-lt"/>
              </a:rPr>
              <a:t> = </a:t>
            </a:r>
            <a:r>
              <a:rPr lang="en-GB" sz="1400" dirty="0" err="1">
                <a:solidFill>
                  <a:srgbClr val="7030A0"/>
                </a:solidFill>
                <a:latin typeface="+mj-lt"/>
              </a:rPr>
              <a:t>FSDirectory.open</a:t>
            </a:r>
            <a:r>
              <a:rPr lang="en-GB" sz="1400" dirty="0">
                <a:solidFill>
                  <a:schemeClr val="tx1"/>
                </a:solidFill>
                <a:latin typeface="+mj-lt"/>
              </a:rPr>
              <a:t>("/</a:t>
            </a:r>
            <a:r>
              <a:rPr lang="en-GB" sz="1400" dirty="0" err="1">
                <a:solidFill>
                  <a:schemeClr val="tx1"/>
                </a:solidFill>
                <a:latin typeface="+mj-lt"/>
              </a:rPr>
              <a:t>tmp</a:t>
            </a:r>
            <a:r>
              <a:rPr lang="en-GB" sz="1400" dirty="0">
                <a:solidFill>
                  <a:schemeClr val="tx1"/>
                </a:solidFill>
                <a:latin typeface="+mj-lt"/>
              </a:rPr>
              <a:t>/</a:t>
            </a:r>
            <a:r>
              <a:rPr lang="en-GB" sz="1400" dirty="0" err="1">
                <a:solidFill>
                  <a:schemeClr val="tx1"/>
                </a:solidFill>
                <a:latin typeface="+mj-lt"/>
              </a:rPr>
              <a:t>testindex</a:t>
            </a:r>
            <a:r>
              <a:rPr lang="en-GB" sz="1400" dirty="0">
                <a:solidFill>
                  <a:schemeClr val="tx1"/>
                </a:solidFill>
                <a:latin typeface="+mj-lt"/>
              </a:rPr>
              <a:t>");</a:t>
            </a:r>
          </a:p>
          <a:p>
            <a:r>
              <a:rPr lang="en-GB" sz="1400" dirty="0">
                <a:solidFill>
                  <a:srgbClr val="7030A0"/>
                </a:solidFill>
                <a:latin typeface="+mj-lt"/>
              </a:rPr>
              <a:t> </a:t>
            </a:r>
            <a:r>
              <a:rPr lang="en-GB" sz="1400" dirty="0" err="1">
                <a:solidFill>
                  <a:srgbClr val="7030A0"/>
                </a:solidFill>
                <a:latin typeface="+mj-lt"/>
              </a:rPr>
              <a:t>IndexWriterConfig</a:t>
            </a:r>
            <a:r>
              <a:rPr lang="en-GB" sz="1400" dirty="0" smtClean="0">
                <a:solidFill>
                  <a:schemeClr val="tx1"/>
                </a:solidFill>
                <a:latin typeface="+mj-lt"/>
              </a:rPr>
              <a:t> </a:t>
            </a:r>
            <a:r>
              <a:rPr lang="en-GB" sz="1400" dirty="0" err="1">
                <a:solidFill>
                  <a:schemeClr val="tx1"/>
                </a:solidFill>
                <a:latin typeface="+mj-lt"/>
              </a:rPr>
              <a:t>config</a:t>
            </a:r>
            <a:r>
              <a:rPr lang="en-GB" sz="1400" dirty="0">
                <a:solidFill>
                  <a:schemeClr val="tx1"/>
                </a:solidFill>
                <a:latin typeface="+mj-lt"/>
              </a:rPr>
              <a:t> = new </a:t>
            </a:r>
            <a:r>
              <a:rPr lang="en-GB" sz="1400" dirty="0" err="1">
                <a:solidFill>
                  <a:srgbClr val="7030A0"/>
                </a:solidFill>
                <a:latin typeface="+mj-lt"/>
              </a:rPr>
              <a:t>IndexWriterConfig</a:t>
            </a:r>
            <a:r>
              <a:rPr lang="en-GB" sz="1400" dirty="0">
                <a:solidFill>
                  <a:schemeClr val="tx1"/>
                </a:solidFill>
                <a:latin typeface="+mj-lt"/>
              </a:rPr>
              <a:t>(</a:t>
            </a:r>
            <a:r>
              <a:rPr lang="en-GB" sz="1400" dirty="0" err="1">
                <a:solidFill>
                  <a:schemeClr val="tx1"/>
                </a:solidFill>
                <a:latin typeface="+mj-lt"/>
              </a:rPr>
              <a:t>analyzer</a:t>
            </a:r>
            <a:r>
              <a:rPr lang="en-GB" sz="1400" dirty="0">
                <a:solidFill>
                  <a:schemeClr val="tx1"/>
                </a:solidFill>
                <a:latin typeface="+mj-lt"/>
              </a:rPr>
              <a:t>);</a:t>
            </a:r>
          </a:p>
          <a:p>
            <a:r>
              <a:rPr lang="en-GB" sz="1400" dirty="0">
                <a:solidFill>
                  <a:srgbClr val="7030A0"/>
                </a:solidFill>
                <a:latin typeface="+mj-lt"/>
              </a:rPr>
              <a:t> </a:t>
            </a:r>
            <a:r>
              <a:rPr lang="en-GB" sz="1400" dirty="0" err="1" smtClean="0">
                <a:solidFill>
                  <a:srgbClr val="7030A0"/>
                </a:solidFill>
                <a:latin typeface="+mj-lt"/>
              </a:rPr>
              <a:t>IndexWriter</a:t>
            </a:r>
            <a:r>
              <a:rPr lang="en-GB" sz="1400" dirty="0" smtClean="0">
                <a:solidFill>
                  <a:srgbClr val="7030A0"/>
                </a:solidFill>
                <a:latin typeface="+mj-lt"/>
              </a:rPr>
              <a:t> </a:t>
            </a:r>
            <a:r>
              <a:rPr lang="en-GB" sz="1400" dirty="0" err="1">
                <a:solidFill>
                  <a:schemeClr val="tx1"/>
                </a:solidFill>
                <a:latin typeface="+mj-lt"/>
              </a:rPr>
              <a:t>iwriter</a:t>
            </a:r>
            <a:r>
              <a:rPr lang="en-GB" sz="1400" dirty="0">
                <a:solidFill>
                  <a:schemeClr val="tx1"/>
                </a:solidFill>
                <a:latin typeface="+mj-lt"/>
              </a:rPr>
              <a:t> = </a:t>
            </a:r>
            <a:r>
              <a:rPr lang="en-GB" sz="1400" dirty="0">
                <a:solidFill>
                  <a:schemeClr val="accent1">
                    <a:lumMod val="75000"/>
                  </a:schemeClr>
                </a:solidFill>
                <a:latin typeface="+mj-lt"/>
              </a:rPr>
              <a:t>new</a:t>
            </a:r>
            <a:r>
              <a:rPr lang="en-GB" sz="1400" dirty="0">
                <a:solidFill>
                  <a:schemeClr val="tx1"/>
                </a:solidFill>
                <a:latin typeface="+mj-lt"/>
              </a:rPr>
              <a:t> </a:t>
            </a:r>
            <a:r>
              <a:rPr lang="en-GB" sz="1400" dirty="0" err="1">
                <a:solidFill>
                  <a:srgbClr val="7030A0"/>
                </a:solidFill>
                <a:latin typeface="+mj-lt"/>
              </a:rPr>
              <a:t>IndexWriter</a:t>
            </a:r>
            <a:r>
              <a:rPr lang="en-GB" sz="1400" dirty="0">
                <a:solidFill>
                  <a:schemeClr val="tx1"/>
                </a:solidFill>
                <a:latin typeface="+mj-lt"/>
              </a:rPr>
              <a:t>(directory, </a:t>
            </a:r>
            <a:r>
              <a:rPr lang="en-GB" sz="1400" dirty="0" err="1">
                <a:solidFill>
                  <a:schemeClr val="tx1"/>
                </a:solidFill>
                <a:latin typeface="+mj-lt"/>
              </a:rPr>
              <a:t>config</a:t>
            </a:r>
            <a:r>
              <a:rPr lang="en-GB" sz="1400" dirty="0">
                <a:solidFill>
                  <a:schemeClr val="tx1"/>
                </a:solidFill>
                <a:latin typeface="+mj-lt"/>
              </a:rPr>
              <a:t>);</a:t>
            </a:r>
          </a:p>
          <a:p>
            <a:r>
              <a:rPr lang="en-GB" sz="1400" dirty="0">
                <a:solidFill>
                  <a:schemeClr val="tx1"/>
                </a:solidFill>
                <a:latin typeface="+mj-lt"/>
              </a:rPr>
              <a:t> </a:t>
            </a:r>
            <a:r>
              <a:rPr lang="en-GB" sz="1400" dirty="0" smtClean="0">
                <a:solidFill>
                  <a:srgbClr val="7030A0"/>
                </a:solidFill>
                <a:latin typeface="+mj-lt"/>
              </a:rPr>
              <a:t>Document</a:t>
            </a:r>
            <a:r>
              <a:rPr lang="en-GB" sz="1400" dirty="0" smtClean="0">
                <a:solidFill>
                  <a:schemeClr val="tx1"/>
                </a:solidFill>
                <a:latin typeface="+mj-lt"/>
              </a:rPr>
              <a:t> </a:t>
            </a:r>
            <a:r>
              <a:rPr lang="en-GB" sz="1400" dirty="0">
                <a:solidFill>
                  <a:schemeClr val="tx1"/>
                </a:solidFill>
                <a:latin typeface="+mj-lt"/>
              </a:rPr>
              <a:t>doc = </a:t>
            </a:r>
            <a:r>
              <a:rPr lang="en-GB" sz="1400" dirty="0">
                <a:solidFill>
                  <a:schemeClr val="accent1">
                    <a:lumMod val="75000"/>
                  </a:schemeClr>
                </a:solidFill>
                <a:latin typeface="+mj-lt"/>
              </a:rPr>
              <a:t>new</a:t>
            </a:r>
            <a:r>
              <a:rPr lang="en-GB" sz="1400" dirty="0">
                <a:solidFill>
                  <a:schemeClr val="tx1"/>
                </a:solidFill>
                <a:latin typeface="+mj-lt"/>
              </a:rPr>
              <a:t> </a:t>
            </a:r>
            <a:r>
              <a:rPr lang="en-GB" sz="1400" dirty="0">
                <a:solidFill>
                  <a:srgbClr val="7030A0"/>
                </a:solidFill>
                <a:latin typeface="+mj-lt"/>
              </a:rPr>
              <a:t>Document</a:t>
            </a:r>
            <a:r>
              <a:rPr lang="en-GB" sz="1400" dirty="0">
                <a:solidFill>
                  <a:schemeClr val="tx1"/>
                </a:solidFill>
                <a:latin typeface="+mj-lt"/>
              </a:rPr>
              <a:t>();</a:t>
            </a:r>
          </a:p>
          <a:p>
            <a:r>
              <a:rPr lang="en-GB" sz="1400" dirty="0">
                <a:solidFill>
                  <a:schemeClr val="tx1"/>
                </a:solidFill>
                <a:latin typeface="+mj-lt"/>
              </a:rPr>
              <a:t> </a:t>
            </a:r>
            <a:r>
              <a:rPr lang="en-GB" sz="1400" dirty="0">
                <a:solidFill>
                  <a:srgbClr val="7030A0"/>
                </a:solidFill>
                <a:latin typeface="+mj-lt"/>
              </a:rPr>
              <a:t>String</a:t>
            </a:r>
            <a:r>
              <a:rPr lang="en-GB" sz="1400" dirty="0" smtClean="0">
                <a:solidFill>
                  <a:schemeClr val="tx1"/>
                </a:solidFill>
                <a:latin typeface="+mj-lt"/>
              </a:rPr>
              <a:t> </a:t>
            </a:r>
            <a:r>
              <a:rPr lang="en-GB" sz="1400" dirty="0">
                <a:solidFill>
                  <a:schemeClr val="tx1"/>
                </a:solidFill>
                <a:latin typeface="+mj-lt"/>
              </a:rPr>
              <a:t>text = "This is the text to be indexed.";</a:t>
            </a:r>
          </a:p>
          <a:p>
            <a:r>
              <a:rPr lang="en-GB" sz="1400" dirty="0">
                <a:solidFill>
                  <a:schemeClr val="tx1"/>
                </a:solidFill>
                <a:latin typeface="+mj-lt"/>
              </a:rPr>
              <a:t> </a:t>
            </a:r>
            <a:r>
              <a:rPr lang="en-GB" sz="1400" dirty="0" err="1">
                <a:solidFill>
                  <a:schemeClr val="accent1">
                    <a:lumMod val="75000"/>
                  </a:schemeClr>
                </a:solidFill>
                <a:latin typeface="+mj-lt"/>
              </a:rPr>
              <a:t>doc.add</a:t>
            </a:r>
            <a:r>
              <a:rPr lang="en-GB" sz="1400" dirty="0" smtClean="0">
                <a:solidFill>
                  <a:schemeClr val="tx1"/>
                </a:solidFill>
                <a:latin typeface="+mj-lt"/>
              </a:rPr>
              <a:t>(</a:t>
            </a:r>
            <a:r>
              <a:rPr lang="en-GB" sz="1400" dirty="0">
                <a:solidFill>
                  <a:schemeClr val="accent1">
                    <a:lumMod val="75000"/>
                  </a:schemeClr>
                </a:solidFill>
                <a:latin typeface="+mj-lt"/>
              </a:rPr>
              <a:t>new</a:t>
            </a:r>
            <a:r>
              <a:rPr lang="en-GB" sz="1400" dirty="0" smtClean="0">
                <a:solidFill>
                  <a:schemeClr val="tx1"/>
                </a:solidFill>
                <a:latin typeface="+mj-lt"/>
              </a:rPr>
              <a:t> </a:t>
            </a:r>
            <a:r>
              <a:rPr lang="en-GB" sz="1400" dirty="0">
                <a:solidFill>
                  <a:srgbClr val="7030A0"/>
                </a:solidFill>
                <a:latin typeface="+mj-lt"/>
              </a:rPr>
              <a:t>Field</a:t>
            </a:r>
            <a:r>
              <a:rPr lang="en-GB" sz="1400" dirty="0">
                <a:solidFill>
                  <a:schemeClr val="tx1"/>
                </a:solidFill>
                <a:latin typeface="+mj-lt"/>
              </a:rPr>
              <a:t>("fieldname", text, </a:t>
            </a:r>
            <a:r>
              <a:rPr lang="en-GB" sz="1400" dirty="0" err="1">
                <a:solidFill>
                  <a:srgbClr val="7030A0"/>
                </a:solidFill>
                <a:latin typeface="+mj-lt"/>
              </a:rPr>
              <a:t>TextField.</a:t>
            </a:r>
            <a:r>
              <a:rPr lang="en-GB" sz="1400" dirty="0" err="1">
                <a:solidFill>
                  <a:schemeClr val="tx1"/>
                </a:solidFill>
                <a:latin typeface="+mj-lt"/>
              </a:rPr>
              <a:t>TYPE_STORED</a:t>
            </a:r>
            <a:r>
              <a:rPr lang="en-GB" sz="1400" dirty="0">
                <a:solidFill>
                  <a:schemeClr val="tx1"/>
                </a:solidFill>
                <a:latin typeface="+mj-lt"/>
              </a:rPr>
              <a:t>));</a:t>
            </a:r>
          </a:p>
          <a:p>
            <a:r>
              <a:rPr lang="en-GB" sz="1400" dirty="0" smtClean="0">
                <a:solidFill>
                  <a:schemeClr val="tx1"/>
                </a:solidFill>
                <a:latin typeface="+mj-lt"/>
              </a:rPr>
              <a:t> </a:t>
            </a:r>
            <a:r>
              <a:rPr lang="en-GB" sz="1400" dirty="0" err="1">
                <a:solidFill>
                  <a:schemeClr val="tx1"/>
                </a:solidFill>
                <a:latin typeface="+mj-lt"/>
              </a:rPr>
              <a:t>iwriter.addDocument</a:t>
            </a:r>
            <a:r>
              <a:rPr lang="en-GB" sz="1400" dirty="0">
                <a:solidFill>
                  <a:schemeClr val="tx1"/>
                </a:solidFill>
                <a:latin typeface="+mj-lt"/>
              </a:rPr>
              <a:t>(doc);</a:t>
            </a:r>
          </a:p>
          <a:p>
            <a:r>
              <a:rPr lang="en-GB" sz="1400" dirty="0">
                <a:solidFill>
                  <a:schemeClr val="tx1"/>
                </a:solidFill>
                <a:latin typeface="+mj-lt"/>
              </a:rPr>
              <a:t> </a:t>
            </a:r>
            <a:r>
              <a:rPr lang="en-GB" sz="1400" dirty="0" err="1" smtClean="0">
                <a:solidFill>
                  <a:schemeClr val="tx1"/>
                </a:solidFill>
                <a:latin typeface="+mj-lt"/>
              </a:rPr>
              <a:t>iwriter.close</a:t>
            </a:r>
            <a:r>
              <a:rPr lang="en-GB" sz="1400" dirty="0">
                <a:solidFill>
                  <a:schemeClr val="tx1"/>
                </a:solidFill>
                <a:latin typeface="+mj-lt"/>
              </a:rPr>
              <a:t>();</a:t>
            </a:r>
          </a:p>
          <a:p>
            <a:r>
              <a:rPr lang="en-GB" sz="1400" dirty="0">
                <a:solidFill>
                  <a:schemeClr val="tx1"/>
                </a:solidFill>
                <a:latin typeface="+mj-lt"/>
              </a:rPr>
              <a:t>    </a:t>
            </a:r>
          </a:p>
          <a:p>
            <a:r>
              <a:rPr lang="en-GB" sz="1400" dirty="0" smtClean="0">
                <a:solidFill>
                  <a:schemeClr val="tx1"/>
                </a:solidFill>
                <a:latin typeface="+mj-lt"/>
              </a:rPr>
              <a:t>// </a:t>
            </a:r>
            <a:r>
              <a:rPr lang="en-GB" sz="1400" dirty="0" smtClean="0">
                <a:solidFill>
                  <a:srgbClr val="FF0000"/>
                </a:solidFill>
                <a:latin typeface="+mj-lt"/>
              </a:rPr>
              <a:t>QUERY: </a:t>
            </a:r>
            <a:r>
              <a:rPr lang="en-GB" sz="1400" dirty="0" smtClean="0">
                <a:solidFill>
                  <a:schemeClr val="tx1"/>
                </a:solidFill>
                <a:latin typeface="+mj-lt"/>
              </a:rPr>
              <a:t>Now </a:t>
            </a:r>
            <a:r>
              <a:rPr lang="en-GB" sz="1400" dirty="0">
                <a:solidFill>
                  <a:schemeClr val="tx1"/>
                </a:solidFill>
                <a:latin typeface="+mj-lt"/>
              </a:rPr>
              <a:t>search the index:</a:t>
            </a:r>
          </a:p>
          <a:p>
            <a:r>
              <a:rPr lang="en-GB" sz="1400" dirty="0">
                <a:solidFill>
                  <a:schemeClr val="tx1"/>
                </a:solidFill>
                <a:latin typeface="+mj-lt"/>
              </a:rPr>
              <a:t>   </a:t>
            </a:r>
            <a:r>
              <a:rPr lang="en-GB" sz="1400" dirty="0" err="1" smtClean="0">
                <a:solidFill>
                  <a:srgbClr val="7030A0"/>
                </a:solidFill>
                <a:latin typeface="+mj-lt"/>
              </a:rPr>
              <a:t>DirectoryReader</a:t>
            </a:r>
            <a:r>
              <a:rPr lang="en-GB" sz="1400" dirty="0" smtClean="0">
                <a:solidFill>
                  <a:schemeClr val="tx1"/>
                </a:solidFill>
                <a:latin typeface="+mj-lt"/>
              </a:rPr>
              <a:t> </a:t>
            </a:r>
            <a:r>
              <a:rPr lang="en-GB" sz="1400" dirty="0" err="1">
                <a:solidFill>
                  <a:schemeClr val="tx1"/>
                </a:solidFill>
                <a:latin typeface="+mj-lt"/>
              </a:rPr>
              <a:t>ireader</a:t>
            </a:r>
            <a:r>
              <a:rPr lang="en-GB" sz="1400" dirty="0">
                <a:solidFill>
                  <a:schemeClr val="tx1"/>
                </a:solidFill>
                <a:latin typeface="+mj-lt"/>
              </a:rPr>
              <a:t> = </a:t>
            </a:r>
            <a:r>
              <a:rPr lang="en-GB" sz="1400" dirty="0" err="1">
                <a:solidFill>
                  <a:schemeClr val="tx1"/>
                </a:solidFill>
                <a:latin typeface="+mj-lt"/>
              </a:rPr>
              <a:t>DirectoryReader.open</a:t>
            </a:r>
            <a:r>
              <a:rPr lang="en-GB" sz="1400" dirty="0">
                <a:solidFill>
                  <a:schemeClr val="tx1"/>
                </a:solidFill>
                <a:latin typeface="+mj-lt"/>
              </a:rPr>
              <a:t>(directory);</a:t>
            </a:r>
          </a:p>
          <a:p>
            <a:r>
              <a:rPr lang="en-GB" sz="1400" dirty="0">
                <a:solidFill>
                  <a:schemeClr val="tx1"/>
                </a:solidFill>
                <a:latin typeface="+mj-lt"/>
              </a:rPr>
              <a:t>   </a:t>
            </a:r>
            <a:r>
              <a:rPr lang="en-GB" sz="1400" dirty="0" err="1" smtClean="0">
                <a:solidFill>
                  <a:srgbClr val="7030A0"/>
                </a:solidFill>
                <a:latin typeface="+mj-lt"/>
              </a:rPr>
              <a:t>IndexSearcher</a:t>
            </a:r>
            <a:r>
              <a:rPr lang="en-GB" sz="1400" dirty="0" smtClean="0">
                <a:solidFill>
                  <a:schemeClr val="tx1"/>
                </a:solidFill>
                <a:latin typeface="+mj-lt"/>
              </a:rPr>
              <a:t> </a:t>
            </a:r>
            <a:r>
              <a:rPr lang="en-GB" sz="1400" dirty="0" err="1">
                <a:solidFill>
                  <a:schemeClr val="tx1"/>
                </a:solidFill>
                <a:latin typeface="+mj-lt"/>
              </a:rPr>
              <a:t>isearcher</a:t>
            </a:r>
            <a:r>
              <a:rPr lang="en-GB" sz="1400" dirty="0">
                <a:solidFill>
                  <a:schemeClr val="tx1"/>
                </a:solidFill>
                <a:latin typeface="+mj-lt"/>
              </a:rPr>
              <a:t> = new </a:t>
            </a:r>
            <a:r>
              <a:rPr lang="en-GB" sz="1400" dirty="0" err="1">
                <a:solidFill>
                  <a:schemeClr val="tx1"/>
                </a:solidFill>
                <a:latin typeface="+mj-lt"/>
              </a:rPr>
              <a:t>IndexSearcher</a:t>
            </a:r>
            <a:r>
              <a:rPr lang="en-GB" sz="1400" dirty="0">
                <a:solidFill>
                  <a:schemeClr val="tx1"/>
                </a:solidFill>
                <a:latin typeface="+mj-lt"/>
              </a:rPr>
              <a:t>(</a:t>
            </a:r>
            <a:r>
              <a:rPr lang="en-GB" sz="1400" dirty="0" err="1">
                <a:solidFill>
                  <a:schemeClr val="tx1"/>
                </a:solidFill>
                <a:latin typeface="+mj-lt"/>
              </a:rPr>
              <a:t>ireader</a:t>
            </a:r>
            <a:r>
              <a:rPr lang="en-GB" sz="1400" dirty="0">
                <a:solidFill>
                  <a:schemeClr val="tx1"/>
                </a:solidFill>
                <a:latin typeface="+mj-lt"/>
              </a:rPr>
              <a:t>);</a:t>
            </a:r>
          </a:p>
          <a:p>
            <a:r>
              <a:rPr lang="en-GB" sz="1400" dirty="0">
                <a:solidFill>
                  <a:schemeClr val="tx1"/>
                </a:solidFill>
                <a:latin typeface="+mj-lt"/>
              </a:rPr>
              <a:t>    // Parse a simple query that searches for "text":</a:t>
            </a:r>
          </a:p>
          <a:p>
            <a:r>
              <a:rPr lang="en-GB" sz="1400" dirty="0">
                <a:solidFill>
                  <a:srgbClr val="7030A0"/>
                </a:solidFill>
                <a:latin typeface="+mj-lt"/>
              </a:rPr>
              <a:t>    </a:t>
            </a:r>
            <a:r>
              <a:rPr lang="en-GB" sz="1400" dirty="0" err="1">
                <a:solidFill>
                  <a:srgbClr val="7030A0"/>
                </a:solidFill>
                <a:latin typeface="+mj-lt"/>
              </a:rPr>
              <a:t>QueryParser</a:t>
            </a:r>
            <a:r>
              <a:rPr lang="en-GB" sz="1400" dirty="0">
                <a:solidFill>
                  <a:srgbClr val="7030A0"/>
                </a:solidFill>
                <a:latin typeface="+mj-lt"/>
              </a:rPr>
              <a:t> </a:t>
            </a:r>
            <a:r>
              <a:rPr lang="en-GB" sz="1400" dirty="0">
                <a:solidFill>
                  <a:schemeClr val="tx1"/>
                </a:solidFill>
                <a:latin typeface="+mj-lt"/>
              </a:rPr>
              <a:t>parser = new </a:t>
            </a:r>
            <a:r>
              <a:rPr lang="en-GB" sz="1400" dirty="0" err="1">
                <a:solidFill>
                  <a:schemeClr val="tx1"/>
                </a:solidFill>
                <a:latin typeface="+mj-lt"/>
              </a:rPr>
              <a:t>QueryParser</a:t>
            </a:r>
            <a:r>
              <a:rPr lang="en-GB" sz="1400" dirty="0">
                <a:solidFill>
                  <a:schemeClr val="tx1"/>
                </a:solidFill>
                <a:latin typeface="+mj-lt"/>
              </a:rPr>
              <a:t>("fieldname", </a:t>
            </a:r>
            <a:r>
              <a:rPr lang="en-GB" sz="1400" dirty="0" err="1">
                <a:solidFill>
                  <a:schemeClr val="tx1"/>
                </a:solidFill>
                <a:latin typeface="+mj-lt"/>
              </a:rPr>
              <a:t>analyzer</a:t>
            </a:r>
            <a:r>
              <a:rPr lang="en-GB" sz="1400" dirty="0">
                <a:solidFill>
                  <a:schemeClr val="tx1"/>
                </a:solidFill>
                <a:latin typeface="+mj-lt"/>
              </a:rPr>
              <a:t>);</a:t>
            </a:r>
          </a:p>
          <a:p>
            <a:r>
              <a:rPr lang="en-GB" sz="1400" dirty="0">
                <a:solidFill>
                  <a:schemeClr val="tx1"/>
                </a:solidFill>
                <a:latin typeface="+mj-lt"/>
              </a:rPr>
              <a:t>    </a:t>
            </a:r>
            <a:r>
              <a:rPr lang="en-GB" sz="1400" dirty="0">
                <a:solidFill>
                  <a:srgbClr val="7030A0"/>
                </a:solidFill>
                <a:latin typeface="+mj-lt"/>
              </a:rPr>
              <a:t>Query</a:t>
            </a:r>
            <a:r>
              <a:rPr lang="en-GB" sz="1400" dirty="0">
                <a:solidFill>
                  <a:schemeClr val="tx1"/>
                </a:solidFill>
                <a:latin typeface="+mj-lt"/>
              </a:rPr>
              <a:t> </a:t>
            </a:r>
            <a:r>
              <a:rPr lang="en-GB" sz="1400" dirty="0" err="1">
                <a:solidFill>
                  <a:schemeClr val="tx1"/>
                </a:solidFill>
                <a:latin typeface="+mj-lt"/>
              </a:rPr>
              <a:t>query</a:t>
            </a:r>
            <a:r>
              <a:rPr lang="en-GB" sz="1400" dirty="0">
                <a:solidFill>
                  <a:schemeClr val="tx1"/>
                </a:solidFill>
                <a:latin typeface="+mj-lt"/>
              </a:rPr>
              <a:t> = </a:t>
            </a:r>
            <a:r>
              <a:rPr lang="en-GB" sz="1400" dirty="0" err="1">
                <a:solidFill>
                  <a:schemeClr val="tx1"/>
                </a:solidFill>
                <a:latin typeface="+mj-lt"/>
              </a:rPr>
              <a:t>parser.parse</a:t>
            </a:r>
            <a:r>
              <a:rPr lang="en-GB" sz="1400" dirty="0">
                <a:solidFill>
                  <a:schemeClr val="tx1"/>
                </a:solidFill>
                <a:latin typeface="+mj-lt"/>
              </a:rPr>
              <a:t>("text");</a:t>
            </a:r>
          </a:p>
          <a:p>
            <a:r>
              <a:rPr lang="en-GB" sz="1400" dirty="0">
                <a:solidFill>
                  <a:schemeClr val="tx1"/>
                </a:solidFill>
                <a:latin typeface="+mj-lt"/>
              </a:rPr>
              <a:t>    </a:t>
            </a:r>
            <a:r>
              <a:rPr lang="en-GB" sz="1400" dirty="0" err="1">
                <a:solidFill>
                  <a:srgbClr val="7030A0"/>
                </a:solidFill>
                <a:latin typeface="+mj-lt"/>
              </a:rPr>
              <a:t>ScoreDoc</a:t>
            </a:r>
            <a:r>
              <a:rPr lang="en-GB" sz="1400" dirty="0">
                <a:solidFill>
                  <a:schemeClr val="tx1"/>
                </a:solidFill>
                <a:latin typeface="+mj-lt"/>
              </a:rPr>
              <a:t>[] hits = </a:t>
            </a:r>
            <a:r>
              <a:rPr lang="en-GB" sz="1400" dirty="0" err="1">
                <a:solidFill>
                  <a:schemeClr val="tx1"/>
                </a:solidFill>
                <a:latin typeface="+mj-lt"/>
              </a:rPr>
              <a:t>isearcher.search</a:t>
            </a:r>
            <a:r>
              <a:rPr lang="en-GB" sz="1400" dirty="0">
                <a:solidFill>
                  <a:schemeClr val="tx1"/>
                </a:solidFill>
                <a:latin typeface="+mj-lt"/>
              </a:rPr>
              <a:t>(query, null, 1000).</a:t>
            </a:r>
            <a:r>
              <a:rPr lang="en-GB" sz="1400" dirty="0" err="1">
                <a:solidFill>
                  <a:schemeClr val="tx1"/>
                </a:solidFill>
                <a:latin typeface="+mj-lt"/>
              </a:rPr>
              <a:t>scoreDocs</a:t>
            </a:r>
            <a:r>
              <a:rPr lang="en-GB" sz="1400" dirty="0">
                <a:solidFill>
                  <a:schemeClr val="tx1"/>
                </a:solidFill>
                <a:latin typeface="+mj-lt"/>
              </a:rPr>
              <a:t>;</a:t>
            </a:r>
          </a:p>
          <a:p>
            <a:r>
              <a:rPr lang="en-GB" sz="1400" dirty="0" smtClean="0">
                <a:solidFill>
                  <a:schemeClr val="tx1"/>
                </a:solidFill>
                <a:latin typeface="+mj-lt"/>
              </a:rPr>
              <a:t>// </a:t>
            </a:r>
            <a:r>
              <a:rPr lang="en-GB" sz="1400" dirty="0">
                <a:solidFill>
                  <a:schemeClr val="tx1"/>
                </a:solidFill>
                <a:latin typeface="+mj-lt"/>
              </a:rPr>
              <a:t>Iterate through the results:</a:t>
            </a:r>
          </a:p>
          <a:p>
            <a:r>
              <a:rPr lang="en-GB" sz="1400" dirty="0">
                <a:solidFill>
                  <a:schemeClr val="tx1"/>
                </a:solidFill>
                <a:latin typeface="+mj-lt"/>
              </a:rPr>
              <a:t>    for (</a:t>
            </a:r>
            <a:r>
              <a:rPr lang="en-GB" sz="1400" dirty="0" err="1">
                <a:solidFill>
                  <a:schemeClr val="tx1"/>
                </a:solidFill>
                <a:latin typeface="+mj-lt"/>
              </a:rPr>
              <a:t>int</a:t>
            </a:r>
            <a:r>
              <a:rPr lang="en-GB" sz="1400" dirty="0">
                <a:solidFill>
                  <a:schemeClr val="tx1"/>
                </a:solidFill>
                <a:latin typeface="+mj-lt"/>
              </a:rPr>
              <a:t> </a:t>
            </a:r>
            <a:r>
              <a:rPr lang="en-GB" sz="1400" dirty="0" err="1">
                <a:solidFill>
                  <a:schemeClr val="tx1"/>
                </a:solidFill>
                <a:latin typeface="+mj-lt"/>
              </a:rPr>
              <a:t>i</a:t>
            </a:r>
            <a:r>
              <a:rPr lang="en-GB" sz="1400" dirty="0">
                <a:solidFill>
                  <a:schemeClr val="tx1"/>
                </a:solidFill>
                <a:latin typeface="+mj-lt"/>
              </a:rPr>
              <a:t> = 0; </a:t>
            </a:r>
            <a:r>
              <a:rPr lang="en-GB" sz="1400" dirty="0" err="1">
                <a:solidFill>
                  <a:schemeClr val="tx1"/>
                </a:solidFill>
                <a:latin typeface="+mj-lt"/>
              </a:rPr>
              <a:t>i</a:t>
            </a:r>
            <a:r>
              <a:rPr lang="en-GB" sz="1400" dirty="0">
                <a:solidFill>
                  <a:schemeClr val="tx1"/>
                </a:solidFill>
                <a:latin typeface="+mj-lt"/>
              </a:rPr>
              <a:t> &lt; </a:t>
            </a:r>
            <a:r>
              <a:rPr lang="en-GB" sz="1400" dirty="0" err="1">
                <a:solidFill>
                  <a:schemeClr val="tx1"/>
                </a:solidFill>
                <a:latin typeface="+mj-lt"/>
              </a:rPr>
              <a:t>hits.length</a:t>
            </a:r>
            <a:r>
              <a:rPr lang="en-GB" sz="1400" dirty="0">
                <a:solidFill>
                  <a:schemeClr val="tx1"/>
                </a:solidFill>
                <a:latin typeface="+mj-lt"/>
              </a:rPr>
              <a:t>; </a:t>
            </a:r>
            <a:r>
              <a:rPr lang="en-GB" sz="1400" dirty="0" err="1">
                <a:solidFill>
                  <a:schemeClr val="tx1"/>
                </a:solidFill>
                <a:latin typeface="+mj-lt"/>
              </a:rPr>
              <a:t>i</a:t>
            </a:r>
            <a:r>
              <a:rPr lang="en-GB" sz="1400" dirty="0">
                <a:solidFill>
                  <a:schemeClr val="tx1"/>
                </a:solidFill>
                <a:latin typeface="+mj-lt"/>
              </a:rPr>
              <a:t>++) {</a:t>
            </a:r>
          </a:p>
          <a:p>
            <a:r>
              <a:rPr lang="en-GB" sz="1400" dirty="0">
                <a:solidFill>
                  <a:schemeClr val="tx1"/>
                </a:solidFill>
                <a:latin typeface="+mj-lt"/>
              </a:rPr>
              <a:t>     </a:t>
            </a:r>
            <a:r>
              <a:rPr lang="en-GB" sz="1400" dirty="0" smtClean="0">
                <a:solidFill>
                  <a:srgbClr val="7030A0"/>
                </a:solidFill>
                <a:latin typeface="+mj-lt"/>
              </a:rPr>
              <a:t>Document</a:t>
            </a:r>
            <a:r>
              <a:rPr lang="en-GB" sz="1400" dirty="0" smtClean="0">
                <a:solidFill>
                  <a:schemeClr val="tx1"/>
                </a:solidFill>
                <a:latin typeface="+mj-lt"/>
              </a:rPr>
              <a:t> </a:t>
            </a:r>
            <a:r>
              <a:rPr lang="en-GB" sz="1400" dirty="0" err="1">
                <a:solidFill>
                  <a:schemeClr val="tx1"/>
                </a:solidFill>
                <a:latin typeface="+mj-lt"/>
              </a:rPr>
              <a:t>hitDoc</a:t>
            </a:r>
            <a:r>
              <a:rPr lang="en-GB" sz="1400" dirty="0">
                <a:solidFill>
                  <a:schemeClr val="tx1"/>
                </a:solidFill>
                <a:latin typeface="+mj-lt"/>
              </a:rPr>
              <a:t> = isearcher.doc(hits[</a:t>
            </a:r>
            <a:r>
              <a:rPr lang="en-GB" sz="1400" dirty="0" err="1">
                <a:solidFill>
                  <a:schemeClr val="tx1"/>
                </a:solidFill>
                <a:latin typeface="+mj-lt"/>
              </a:rPr>
              <a:t>i</a:t>
            </a:r>
            <a:r>
              <a:rPr lang="en-GB" sz="1400" dirty="0">
                <a:solidFill>
                  <a:schemeClr val="tx1"/>
                </a:solidFill>
                <a:latin typeface="+mj-lt"/>
              </a:rPr>
              <a:t>].doc);</a:t>
            </a:r>
          </a:p>
          <a:p>
            <a:r>
              <a:rPr lang="en-GB" sz="1400" dirty="0" smtClean="0">
                <a:solidFill>
                  <a:schemeClr val="tx1"/>
                </a:solidFill>
                <a:latin typeface="+mj-lt"/>
              </a:rPr>
              <a:t>}</a:t>
            </a:r>
            <a:endParaRPr lang="en-GB" sz="1400" dirty="0">
              <a:solidFill>
                <a:schemeClr val="tx1"/>
              </a:solidFill>
              <a:latin typeface="+mj-lt"/>
            </a:endParaRPr>
          </a:p>
          <a:p>
            <a:r>
              <a:rPr lang="en-GB" sz="1400" dirty="0">
                <a:solidFill>
                  <a:schemeClr val="tx1"/>
                </a:solidFill>
                <a:latin typeface="+mj-lt"/>
              </a:rPr>
              <a:t>    </a:t>
            </a:r>
            <a:r>
              <a:rPr lang="en-GB" sz="1400" dirty="0" err="1">
                <a:solidFill>
                  <a:schemeClr val="tx1"/>
                </a:solidFill>
                <a:latin typeface="+mj-lt"/>
              </a:rPr>
              <a:t>ireader.close</a:t>
            </a:r>
            <a:r>
              <a:rPr lang="en-GB" sz="1400" dirty="0">
                <a:solidFill>
                  <a:schemeClr val="tx1"/>
                </a:solidFill>
                <a:latin typeface="+mj-lt"/>
              </a:rPr>
              <a:t>();</a:t>
            </a:r>
          </a:p>
          <a:p>
            <a:r>
              <a:rPr lang="en-GB" sz="1400" dirty="0">
                <a:solidFill>
                  <a:schemeClr val="tx1"/>
                </a:solidFill>
                <a:latin typeface="+mj-lt"/>
              </a:rPr>
              <a:t>    </a:t>
            </a:r>
            <a:r>
              <a:rPr lang="en-GB" sz="1400" dirty="0" err="1">
                <a:solidFill>
                  <a:schemeClr val="tx1"/>
                </a:solidFill>
                <a:latin typeface="+mj-lt"/>
              </a:rPr>
              <a:t>directory.close</a:t>
            </a:r>
            <a:r>
              <a:rPr lang="en-GB" sz="1400" dirty="0">
                <a:solidFill>
                  <a:schemeClr val="tx1"/>
                </a:solidFill>
                <a:latin typeface="+mj-lt"/>
              </a:rPr>
              <a:t>();</a:t>
            </a:r>
            <a:endParaRPr lang="el-GR" sz="1400" dirty="0">
              <a:solidFill>
                <a:schemeClr val="tx1"/>
              </a:solidFill>
              <a:latin typeface="+mj-lt"/>
            </a:endParaRPr>
          </a:p>
        </p:txBody>
      </p:sp>
    </p:spTree>
    <p:extLst>
      <p:ext uri="{BB962C8B-B14F-4D97-AF65-F5344CB8AC3E}">
        <p14:creationId xmlns:p14="http://schemas.microsoft.com/office/powerpoint/2010/main" val="11967095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35387"/>
            <a:ext cx="7886700" cy="1325563"/>
          </a:xfrm>
        </p:spPr>
        <p:txBody>
          <a:bodyPr/>
          <a:lstStyle/>
          <a:p>
            <a:pPr algn="ctr"/>
            <a:r>
              <a:rPr lang="en-US" dirty="0" err="1" smtClean="0">
                <a:solidFill>
                  <a:schemeClr val="accent2">
                    <a:lumMod val="75000"/>
                  </a:schemeClr>
                </a:solidFill>
                <a:cs typeface="Courier"/>
              </a:rPr>
              <a:t>QueryParser</a:t>
            </a:r>
            <a:r>
              <a:rPr lang="en-US" dirty="0" smtClean="0">
                <a:solidFill>
                  <a:schemeClr val="accent2">
                    <a:lumMod val="75000"/>
                  </a:schemeClr>
                </a:solidFill>
              </a:rPr>
              <a:t> syntax examples</a:t>
            </a:r>
            <a:endParaRPr lang="en-US" dirty="0">
              <a:solidFill>
                <a:schemeClr val="accent2">
                  <a:lumMod val="75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80977930"/>
              </p:ext>
            </p:extLst>
          </p:nvPr>
        </p:nvGraphicFramePr>
        <p:xfrm>
          <a:off x="457200" y="1436340"/>
          <a:ext cx="8229600" cy="4714240"/>
        </p:xfrm>
        <a:graphic>
          <a:graphicData uri="http://schemas.openxmlformats.org/drawingml/2006/table">
            <a:tbl>
              <a:tblPr firstRow="1" bandRow="1">
                <a:tableStyleId>{5C22544A-7EE6-4342-B048-85BDC9FD1C3A}</a:tableStyleId>
              </a:tblPr>
              <a:tblGrid>
                <a:gridCol w="2929340"/>
                <a:gridCol w="5300260"/>
              </a:tblGrid>
              <a:tr h="370840">
                <a:tc>
                  <a:txBody>
                    <a:bodyPr/>
                    <a:lstStyle/>
                    <a:p>
                      <a:r>
                        <a:rPr lang="en-US" dirty="0" smtClean="0"/>
                        <a:t>Quer</a:t>
                      </a:r>
                      <a:r>
                        <a:rPr lang="en-US" baseline="0" dirty="0" smtClean="0"/>
                        <a:t>y expression</a:t>
                      </a:r>
                      <a:endParaRPr lang="en-US" dirty="0"/>
                    </a:p>
                  </a:txBody>
                  <a:tcPr/>
                </a:tc>
                <a:tc>
                  <a:txBody>
                    <a:bodyPr/>
                    <a:lstStyle/>
                    <a:p>
                      <a:r>
                        <a:rPr lang="en-US" dirty="0" smtClean="0"/>
                        <a:t>Document matches</a:t>
                      </a:r>
                      <a:r>
                        <a:rPr lang="en-US" baseline="0" dirty="0" smtClean="0"/>
                        <a:t> </a:t>
                      </a:r>
                      <a:r>
                        <a:rPr lang="en-US" dirty="0" smtClean="0"/>
                        <a:t>if…</a:t>
                      </a:r>
                      <a:endParaRPr lang="en-US" dirty="0"/>
                    </a:p>
                  </a:txBody>
                  <a:tcPr/>
                </a:tc>
              </a:tr>
              <a:tr h="370840">
                <a:tc>
                  <a:txBody>
                    <a:bodyPr/>
                    <a:lstStyle/>
                    <a:p>
                      <a:r>
                        <a:rPr lang="en-US" dirty="0" smtClean="0"/>
                        <a:t>java</a:t>
                      </a:r>
                    </a:p>
                  </a:txBody>
                  <a:tcPr/>
                </a:tc>
                <a:tc>
                  <a:txBody>
                    <a:bodyPr/>
                    <a:lstStyle/>
                    <a:p>
                      <a:r>
                        <a:rPr lang="en-US" dirty="0" smtClean="0"/>
                        <a:t>Contains the term </a:t>
                      </a:r>
                      <a:r>
                        <a:rPr lang="en-US" i="1" dirty="0" smtClean="0"/>
                        <a:t>java</a:t>
                      </a:r>
                      <a:r>
                        <a:rPr lang="en-US" dirty="0" smtClean="0"/>
                        <a:t> in the default field</a:t>
                      </a:r>
                      <a:endParaRPr lang="en-US" dirty="0"/>
                    </a:p>
                  </a:txBody>
                  <a:tcPr/>
                </a:tc>
              </a:tr>
              <a:tr h="370840">
                <a:tc>
                  <a:txBody>
                    <a:bodyPr/>
                    <a:lstStyle/>
                    <a:p>
                      <a:r>
                        <a:rPr lang="en-US" dirty="0" smtClean="0"/>
                        <a:t>java </a:t>
                      </a:r>
                      <a:r>
                        <a:rPr lang="en-US" dirty="0" err="1" smtClean="0"/>
                        <a:t>junit</a:t>
                      </a:r>
                      <a:r>
                        <a:rPr lang="en-US" dirty="0" smtClean="0"/>
                        <a:t/>
                      </a:r>
                      <a:br>
                        <a:rPr lang="en-US" dirty="0" smtClean="0"/>
                      </a:br>
                      <a:r>
                        <a:rPr lang="en-US" dirty="0" smtClean="0"/>
                        <a:t>java OR </a:t>
                      </a:r>
                      <a:r>
                        <a:rPr lang="en-US" dirty="0" err="1" smtClean="0"/>
                        <a:t>junit</a:t>
                      </a:r>
                      <a:endParaRPr lang="en-US" dirty="0"/>
                    </a:p>
                  </a:txBody>
                  <a:tcPr/>
                </a:tc>
                <a:tc>
                  <a:txBody>
                    <a:bodyPr/>
                    <a:lstStyle/>
                    <a:p>
                      <a:r>
                        <a:rPr lang="en-US" dirty="0" smtClean="0"/>
                        <a:t>Contains the term </a:t>
                      </a:r>
                      <a:r>
                        <a:rPr lang="en-US" i="1" dirty="0" smtClean="0"/>
                        <a:t>java</a:t>
                      </a:r>
                      <a:r>
                        <a:rPr lang="en-US" dirty="0" smtClean="0"/>
                        <a:t> or </a:t>
                      </a:r>
                      <a:r>
                        <a:rPr lang="en-US" i="1" dirty="0" err="1" smtClean="0"/>
                        <a:t>junit</a:t>
                      </a:r>
                      <a:r>
                        <a:rPr lang="en-US" dirty="0" smtClean="0"/>
                        <a:t> or both in the default field (</a:t>
                      </a:r>
                      <a:r>
                        <a:rPr lang="en-US" i="1" dirty="0" smtClean="0"/>
                        <a:t>the default operator </a:t>
                      </a:r>
                      <a:r>
                        <a:rPr lang="en-US" i="1" baseline="0" dirty="0" smtClean="0"/>
                        <a:t>can be changed to </a:t>
                      </a:r>
                      <a:r>
                        <a:rPr lang="en-US" i="0" baseline="0" dirty="0" smtClean="0"/>
                        <a:t>AND</a:t>
                      </a:r>
                      <a:r>
                        <a:rPr lang="en-US" baseline="0" dirty="0" smtClean="0"/>
                        <a:t>)</a:t>
                      </a:r>
                      <a:endParaRPr lang="en-US" dirty="0"/>
                    </a:p>
                  </a:txBody>
                  <a:tcPr/>
                </a:tc>
              </a:tr>
              <a:tr h="370840">
                <a:tc>
                  <a:txBody>
                    <a:bodyPr/>
                    <a:lstStyle/>
                    <a:p>
                      <a:r>
                        <a:rPr lang="en-US" dirty="0" smtClean="0"/>
                        <a:t>+java +</a:t>
                      </a:r>
                      <a:r>
                        <a:rPr lang="en-US" dirty="0" err="1" smtClean="0"/>
                        <a:t>junit</a:t>
                      </a:r>
                      <a:endParaRPr lang="en-US" dirty="0" smtClean="0"/>
                    </a:p>
                    <a:p>
                      <a:r>
                        <a:rPr lang="en-US" dirty="0" smtClean="0"/>
                        <a:t>java AND </a:t>
                      </a:r>
                      <a:r>
                        <a:rPr lang="en-US" dirty="0" err="1" smtClean="0"/>
                        <a:t>junit</a:t>
                      </a:r>
                      <a:endParaRPr lang="en-US" dirty="0"/>
                    </a:p>
                  </a:txBody>
                  <a:tcPr/>
                </a:tc>
                <a:tc>
                  <a:txBody>
                    <a:bodyPr/>
                    <a:lstStyle/>
                    <a:p>
                      <a:r>
                        <a:rPr lang="en-US" dirty="0" smtClean="0"/>
                        <a:t>Contains both </a:t>
                      </a:r>
                      <a:r>
                        <a:rPr lang="en-US" i="1" dirty="0" smtClean="0"/>
                        <a:t>java</a:t>
                      </a:r>
                      <a:r>
                        <a:rPr lang="en-US" i="0" dirty="0" smtClean="0"/>
                        <a:t> and </a:t>
                      </a:r>
                      <a:r>
                        <a:rPr lang="en-US" i="1" dirty="0" err="1" smtClean="0"/>
                        <a:t>junit</a:t>
                      </a:r>
                      <a:r>
                        <a:rPr lang="en-US" i="0" dirty="0" smtClean="0"/>
                        <a:t> in the default field</a:t>
                      </a:r>
                      <a:endParaRPr lang="en-US" dirty="0"/>
                    </a:p>
                  </a:txBody>
                  <a:tcPr/>
                </a:tc>
              </a:tr>
              <a:tr h="370840">
                <a:tc>
                  <a:txBody>
                    <a:bodyPr/>
                    <a:lstStyle/>
                    <a:p>
                      <a:r>
                        <a:rPr lang="en-US" dirty="0" err="1" smtClean="0"/>
                        <a:t>title:ant</a:t>
                      </a:r>
                      <a:endParaRPr lang="en-US" dirty="0"/>
                    </a:p>
                  </a:txBody>
                  <a:tcPr/>
                </a:tc>
                <a:tc>
                  <a:txBody>
                    <a:bodyPr/>
                    <a:lstStyle/>
                    <a:p>
                      <a:r>
                        <a:rPr lang="en-US" dirty="0" smtClean="0"/>
                        <a:t>Contains the term </a:t>
                      </a:r>
                      <a:r>
                        <a:rPr lang="en-US" i="1" dirty="0" smtClean="0"/>
                        <a:t>ant</a:t>
                      </a:r>
                      <a:r>
                        <a:rPr lang="en-US" i="0" dirty="0" smtClean="0"/>
                        <a:t> in the title field</a:t>
                      </a:r>
                      <a:endParaRPr lang="en-US" dirty="0"/>
                    </a:p>
                  </a:txBody>
                  <a:tcPr/>
                </a:tc>
              </a:tr>
              <a:tr h="370840">
                <a:tc>
                  <a:txBody>
                    <a:bodyPr/>
                    <a:lstStyle/>
                    <a:p>
                      <a:r>
                        <a:rPr lang="en-US" dirty="0" err="1" smtClean="0">
                          <a:solidFill>
                            <a:srgbClr val="FF0000"/>
                          </a:solidFill>
                        </a:rPr>
                        <a:t>title:extreme</a:t>
                      </a:r>
                      <a:r>
                        <a:rPr lang="en-US" baseline="0" dirty="0" smtClean="0">
                          <a:solidFill>
                            <a:srgbClr val="FF0000"/>
                          </a:solidFill>
                        </a:rPr>
                        <a:t> - </a:t>
                      </a:r>
                      <a:r>
                        <a:rPr lang="en-US" baseline="0" dirty="0" err="1" smtClean="0">
                          <a:solidFill>
                            <a:srgbClr val="FF0000"/>
                          </a:solidFill>
                        </a:rPr>
                        <a:t>subject:sports</a:t>
                      </a:r>
                      <a:endParaRPr lang="en-US" dirty="0">
                        <a:solidFill>
                          <a:srgbClr val="FF0000"/>
                        </a:solidFill>
                      </a:endParaRPr>
                    </a:p>
                  </a:txBody>
                  <a:tcPr/>
                </a:tc>
                <a:tc>
                  <a:txBody>
                    <a:bodyPr/>
                    <a:lstStyle/>
                    <a:p>
                      <a:r>
                        <a:rPr lang="en-US" dirty="0" smtClean="0"/>
                        <a:t>Contains </a:t>
                      </a:r>
                      <a:r>
                        <a:rPr lang="en-US" i="1" dirty="0" smtClean="0"/>
                        <a:t>extreme</a:t>
                      </a:r>
                      <a:r>
                        <a:rPr lang="en-US" i="0" baseline="0" dirty="0" smtClean="0"/>
                        <a:t> in the title and not </a:t>
                      </a:r>
                      <a:r>
                        <a:rPr lang="en-US" i="1" baseline="0" dirty="0" smtClean="0"/>
                        <a:t>sports</a:t>
                      </a:r>
                      <a:r>
                        <a:rPr lang="en-US" i="0" baseline="0" dirty="0" smtClean="0"/>
                        <a:t> in subject</a:t>
                      </a:r>
                      <a:endParaRPr lang="en-US" dirty="0"/>
                    </a:p>
                  </a:txBody>
                  <a:tcPr/>
                </a:tc>
              </a:tr>
              <a:tr h="370840">
                <a:tc>
                  <a:txBody>
                    <a:bodyPr/>
                    <a:lstStyle/>
                    <a:p>
                      <a:r>
                        <a:rPr lang="en-US" dirty="0" smtClean="0"/>
                        <a:t>(agile OR extreme) AND java</a:t>
                      </a:r>
                      <a:endParaRPr lang="en-US" dirty="0"/>
                    </a:p>
                  </a:txBody>
                  <a:tcPr/>
                </a:tc>
                <a:tc>
                  <a:txBody>
                    <a:bodyPr/>
                    <a:lstStyle/>
                    <a:p>
                      <a:r>
                        <a:rPr lang="en-US" dirty="0" smtClean="0"/>
                        <a:t>Boolean</a:t>
                      </a:r>
                      <a:r>
                        <a:rPr lang="en-US" baseline="0" dirty="0" smtClean="0"/>
                        <a:t> expression matches</a:t>
                      </a:r>
                      <a:endParaRPr lang="en-US" dirty="0"/>
                    </a:p>
                  </a:txBody>
                  <a:tcPr/>
                </a:tc>
              </a:tr>
              <a:tr h="370840">
                <a:tc>
                  <a:txBody>
                    <a:bodyPr/>
                    <a:lstStyle/>
                    <a:p>
                      <a:r>
                        <a:rPr lang="en-US" dirty="0" smtClean="0"/>
                        <a:t>title:”</a:t>
                      </a:r>
                      <a:r>
                        <a:rPr lang="en-US" dirty="0" err="1" smtClean="0"/>
                        <a:t>junit</a:t>
                      </a:r>
                      <a:r>
                        <a:rPr lang="en-US" dirty="0" smtClean="0"/>
                        <a:t> in action”</a:t>
                      </a:r>
                      <a:endParaRPr lang="en-US" dirty="0"/>
                    </a:p>
                  </a:txBody>
                  <a:tcPr/>
                </a:tc>
                <a:tc>
                  <a:txBody>
                    <a:bodyPr/>
                    <a:lstStyle/>
                    <a:p>
                      <a:r>
                        <a:rPr lang="en-US" dirty="0" smtClean="0"/>
                        <a:t>Phrase matches in title</a:t>
                      </a:r>
                      <a:endParaRPr lang="en-US" dirty="0"/>
                    </a:p>
                  </a:txBody>
                  <a:tcPr/>
                </a:tc>
              </a:tr>
              <a:tr h="370840">
                <a:tc>
                  <a:txBody>
                    <a:bodyPr/>
                    <a:lstStyle/>
                    <a:p>
                      <a:r>
                        <a:rPr lang="en-US" dirty="0" smtClean="0"/>
                        <a:t>title:”</a:t>
                      </a:r>
                      <a:r>
                        <a:rPr lang="en-US" dirty="0" err="1" smtClean="0"/>
                        <a:t>junit</a:t>
                      </a:r>
                      <a:r>
                        <a:rPr lang="en-US" dirty="0" smtClean="0"/>
                        <a:t> action”~5</a:t>
                      </a:r>
                      <a:endParaRPr lang="en-US" dirty="0"/>
                    </a:p>
                  </a:txBody>
                  <a:tcPr/>
                </a:tc>
                <a:tc>
                  <a:txBody>
                    <a:bodyPr/>
                    <a:lstStyle/>
                    <a:p>
                      <a:r>
                        <a:rPr lang="en-US" dirty="0" smtClean="0"/>
                        <a:t>Proximity matches (within 5) in title</a:t>
                      </a:r>
                      <a:endParaRPr lang="en-US" dirty="0"/>
                    </a:p>
                  </a:txBody>
                  <a:tcPr/>
                </a:tc>
              </a:tr>
              <a:tr h="370840">
                <a:tc>
                  <a:txBody>
                    <a:bodyPr/>
                    <a:lstStyle/>
                    <a:p>
                      <a:r>
                        <a:rPr lang="en-US" dirty="0" smtClean="0"/>
                        <a:t>java*</a:t>
                      </a:r>
                      <a:endParaRPr lang="en-US" dirty="0"/>
                    </a:p>
                  </a:txBody>
                  <a:tcPr/>
                </a:tc>
                <a:tc>
                  <a:txBody>
                    <a:bodyPr/>
                    <a:lstStyle/>
                    <a:p>
                      <a:r>
                        <a:rPr lang="en-US" dirty="0" smtClean="0"/>
                        <a:t>Wildcard</a:t>
                      </a:r>
                      <a:r>
                        <a:rPr lang="en-US" baseline="0" dirty="0" smtClean="0"/>
                        <a:t> matches</a:t>
                      </a:r>
                      <a:endParaRPr lang="en-US" dirty="0"/>
                    </a:p>
                  </a:txBody>
                  <a:tcPr/>
                </a:tc>
              </a:tr>
              <a:tr h="370840">
                <a:tc>
                  <a:txBody>
                    <a:bodyPr/>
                    <a:lstStyle/>
                    <a:p>
                      <a:r>
                        <a:rPr lang="en-US" dirty="0" smtClean="0"/>
                        <a:t>java~</a:t>
                      </a:r>
                      <a:endParaRPr lang="en-US" dirty="0"/>
                    </a:p>
                  </a:txBody>
                  <a:tcPr/>
                </a:tc>
                <a:tc>
                  <a:txBody>
                    <a:bodyPr/>
                    <a:lstStyle/>
                    <a:p>
                      <a:r>
                        <a:rPr lang="en-US" dirty="0" smtClean="0"/>
                        <a:t>Fuzzy matches</a:t>
                      </a:r>
                      <a:endParaRPr lang="en-US" dirty="0"/>
                    </a:p>
                  </a:txBody>
                  <a:tcPr/>
                </a:tc>
              </a:tr>
              <a:tr h="370840">
                <a:tc>
                  <a:txBody>
                    <a:bodyPr/>
                    <a:lstStyle/>
                    <a:p>
                      <a:r>
                        <a:rPr lang="en-US" dirty="0" err="1" smtClean="0"/>
                        <a:t>lastmodified</a:t>
                      </a:r>
                      <a:r>
                        <a:rPr lang="en-US" dirty="0" smtClean="0"/>
                        <a:t>:[1/1/09 TO 12/31/09]</a:t>
                      </a:r>
                      <a:endParaRPr lang="en-US" dirty="0"/>
                    </a:p>
                  </a:txBody>
                  <a:tcPr/>
                </a:tc>
                <a:tc>
                  <a:txBody>
                    <a:bodyPr/>
                    <a:lstStyle/>
                    <a:p>
                      <a:r>
                        <a:rPr lang="en-US" dirty="0" smtClean="0"/>
                        <a:t>Range matches</a:t>
                      </a:r>
                      <a:endParaRPr lang="en-US" dirty="0"/>
                    </a:p>
                  </a:txBody>
                  <a:tcPr/>
                </a:tc>
              </a:tr>
            </a:tbl>
          </a:graphicData>
        </a:graphic>
      </p:graphicFrame>
    </p:spTree>
    <p:extLst>
      <p:ext uri="{BB962C8B-B14F-4D97-AF65-F5344CB8AC3E}">
        <p14:creationId xmlns:p14="http://schemas.microsoft.com/office/powerpoint/2010/main" val="41227917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4624"/>
            <a:ext cx="7886700" cy="1325563"/>
          </a:xfrm>
        </p:spPr>
        <p:txBody>
          <a:bodyPr/>
          <a:lstStyle/>
          <a:p>
            <a:pPr algn="ctr"/>
            <a:r>
              <a:rPr lang="en-US" dirty="0" smtClean="0">
                <a:solidFill>
                  <a:schemeClr val="accent2">
                    <a:lumMod val="75000"/>
                  </a:schemeClr>
                </a:solidFill>
              </a:rPr>
              <a:t>Scoring</a:t>
            </a:r>
            <a:endParaRPr lang="en-US" dirty="0">
              <a:solidFill>
                <a:schemeClr val="accent2">
                  <a:lumMod val="75000"/>
                </a:schemeClr>
              </a:solidFill>
            </a:endParaRPr>
          </a:p>
        </p:txBody>
      </p:sp>
      <p:sp>
        <p:nvSpPr>
          <p:cNvPr id="3" name="Content Placeholder 2"/>
          <p:cNvSpPr>
            <a:spLocks noGrp="1"/>
          </p:cNvSpPr>
          <p:nvPr>
            <p:ph idx="1"/>
          </p:nvPr>
        </p:nvSpPr>
        <p:spPr>
          <a:xfrm>
            <a:off x="628650" y="1825625"/>
            <a:ext cx="7886700" cy="1819399"/>
          </a:xfrm>
        </p:spPr>
        <p:txBody>
          <a:bodyPr>
            <a:noAutofit/>
          </a:bodyPr>
          <a:lstStyle/>
          <a:p>
            <a:r>
              <a:rPr lang="en-US" dirty="0" smtClean="0"/>
              <a:t>Scoring function uses basic </a:t>
            </a:r>
            <a:r>
              <a:rPr lang="en-US" i="1" dirty="0" err="1" smtClean="0"/>
              <a:t>tf</a:t>
            </a:r>
            <a:r>
              <a:rPr lang="en-US" i="1" dirty="0" err="1"/>
              <a:t>-</a:t>
            </a:r>
            <a:r>
              <a:rPr lang="en-US" i="1" dirty="0" err="1" smtClean="0"/>
              <a:t>idf</a:t>
            </a:r>
            <a:r>
              <a:rPr lang="en-US" dirty="0" smtClean="0"/>
              <a:t> scoring with</a:t>
            </a:r>
          </a:p>
          <a:p>
            <a:pPr lvl="1"/>
            <a:r>
              <a:rPr lang="en-US" dirty="0" smtClean="0"/>
              <a:t>Programmable boost values for certain fields in documents</a:t>
            </a:r>
          </a:p>
          <a:p>
            <a:pPr lvl="1"/>
            <a:r>
              <a:rPr lang="en-US" dirty="0" smtClean="0"/>
              <a:t>Length normalization</a:t>
            </a:r>
          </a:p>
          <a:p>
            <a:pPr lvl="1"/>
            <a:r>
              <a:rPr lang="en-US" dirty="0" smtClean="0"/>
              <a:t>Boosts for documents containing more of the query terms</a:t>
            </a:r>
            <a:endParaRPr lang="el-GR" dirty="0" smtClean="0"/>
          </a:p>
          <a:p>
            <a:pPr lvl="1"/>
            <a:endParaRPr lang="en-US" dirty="0" smtClean="0"/>
          </a:p>
          <a:p>
            <a:r>
              <a:rPr lang="en-US" dirty="0" err="1" smtClean="0">
                <a:cs typeface="Courier"/>
              </a:rPr>
              <a:t>IndexSearcher</a:t>
            </a:r>
            <a:r>
              <a:rPr lang="en-US" dirty="0" smtClean="0"/>
              <a:t> provides a method that explains the scoring of a document</a:t>
            </a:r>
            <a:endParaRPr lang="en-US" dirty="0"/>
          </a:p>
        </p:txBody>
      </p:sp>
    </p:spTree>
    <p:extLst>
      <p:ext uri="{BB962C8B-B14F-4D97-AF65-F5344CB8AC3E}">
        <p14:creationId xmlns:p14="http://schemas.microsoft.com/office/powerpoint/2010/main" val="176173414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74BF2C0F-05D6-4882-A325-BE394602789D}" type="slidenum">
              <a:rPr lang="en-US" smtClean="0"/>
              <a:pPr>
                <a:defRPr/>
              </a:pPr>
              <a:t>34</a:t>
            </a:fld>
            <a:endParaRPr lang="en-US"/>
          </a:p>
        </p:txBody>
      </p:sp>
      <p:sp>
        <p:nvSpPr>
          <p:cNvPr id="8" name="Rectangle 4"/>
          <p:cNvSpPr>
            <a:spLocks noChangeArrowheads="1"/>
          </p:cNvSpPr>
          <p:nvPr/>
        </p:nvSpPr>
        <p:spPr bwMode="auto">
          <a:xfrm>
            <a:off x="611560" y="1639253"/>
            <a:ext cx="7565404" cy="206240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6023"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l-GR" sz="2800" b="0" i="0" u="none" strike="noStrike" cap="none" normalizeH="0" baseline="0" dirty="0" smtClean="0">
                <a:ln>
                  <a:noFill/>
                </a:ln>
                <a:solidFill>
                  <a:schemeClr val="tx1"/>
                </a:solidFill>
                <a:effectLst/>
                <a:latin typeface="+mn-lt"/>
              </a:rPr>
              <a:t>To use </a:t>
            </a:r>
            <a:r>
              <a:rPr kumimoji="0" lang="en-US" altLang="el-GR" sz="2800" b="0" i="0" u="none" strike="noStrike" cap="none" normalizeH="0" baseline="0" dirty="0" err="1" smtClean="0">
                <a:ln>
                  <a:noFill/>
                </a:ln>
                <a:solidFill>
                  <a:schemeClr val="tx1"/>
                </a:solidFill>
                <a:effectLst/>
                <a:latin typeface="+mn-lt"/>
              </a:rPr>
              <a:t>Lucene</a:t>
            </a:r>
            <a:endParaRPr kumimoji="0" lang="el-GR" altLang="el-GR" sz="2800" b="0" i="0" u="none" strike="noStrike" cap="none" normalizeH="0" baseline="0" dirty="0" smtClean="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l-GR" sz="2000" b="0" i="0" u="none" strike="noStrike" cap="none" normalizeH="0" baseline="0" dirty="0" smtClean="0">
                <a:ln>
                  <a:noFill/>
                </a:ln>
                <a:solidFill>
                  <a:srgbClr val="474747"/>
                </a:solidFill>
                <a:effectLst/>
                <a:latin typeface="+mn-lt"/>
              </a:rPr>
              <a:t> </a:t>
            </a:r>
            <a:r>
              <a:rPr kumimoji="0" lang="el-GR" altLang="el-GR" sz="2000" b="0" i="0" u="none" strike="noStrike" cap="none" normalizeH="0" baseline="0" dirty="0" err="1" smtClean="0">
                <a:ln>
                  <a:noFill/>
                </a:ln>
                <a:solidFill>
                  <a:srgbClr val="474747"/>
                </a:solidFill>
                <a:effectLst/>
                <a:latin typeface="+mn-lt"/>
              </a:rPr>
              <a:t>Create</a:t>
            </a:r>
            <a:r>
              <a:rPr kumimoji="0" lang="el-GR" altLang="el-GR" sz="2000" b="0" i="0" u="none" strike="noStrike" cap="none" normalizeH="0" baseline="0" dirty="0" smtClean="0">
                <a:ln>
                  <a:noFill/>
                </a:ln>
                <a:solidFill>
                  <a:srgbClr val="474747"/>
                </a:solidFill>
                <a:effectLst/>
                <a:latin typeface="+mn-lt"/>
              </a:rPr>
              <a:t> </a:t>
            </a:r>
            <a:r>
              <a:rPr kumimoji="0" lang="el-GR" altLang="el-GR" sz="2000" b="0" i="0" u="none" strike="noStrike" cap="none" normalizeH="0" baseline="0" dirty="0" err="1" smtClean="0">
                <a:ln>
                  <a:noFill/>
                </a:ln>
                <a:solidFill>
                  <a:srgbClr val="4A6782"/>
                </a:solidFill>
                <a:effectLst/>
                <a:latin typeface="+mn-lt"/>
                <a:hlinkClick r:id="rId2" tooltip="class in org.apache.lucene.document"/>
              </a:rPr>
              <a:t>Document</a:t>
            </a:r>
            <a:r>
              <a:rPr kumimoji="0" lang="el-GR" altLang="el-GR" sz="2000" b="0" i="0" u="none" strike="noStrike" cap="none" normalizeH="0" baseline="0" dirty="0" err="1" smtClean="0">
                <a:ln>
                  <a:noFill/>
                </a:ln>
                <a:solidFill>
                  <a:srgbClr val="474747"/>
                </a:solidFill>
                <a:effectLst/>
                <a:latin typeface="+mn-lt"/>
              </a:rPr>
              <a:t>s</a:t>
            </a:r>
            <a:r>
              <a:rPr kumimoji="0" lang="el-GR" altLang="el-GR" sz="2000" b="0" i="0" u="none" strike="noStrike" cap="none" normalizeH="0" baseline="0" dirty="0" smtClean="0">
                <a:ln>
                  <a:noFill/>
                </a:ln>
                <a:solidFill>
                  <a:srgbClr val="474747"/>
                </a:solidFill>
                <a:effectLst/>
                <a:latin typeface="+mn-lt"/>
              </a:rPr>
              <a:t> </a:t>
            </a:r>
            <a:r>
              <a:rPr kumimoji="0" lang="el-GR" altLang="el-GR" sz="2000" b="0" i="0" u="none" strike="noStrike" cap="none" normalizeH="0" baseline="0" dirty="0" err="1" smtClean="0">
                <a:ln>
                  <a:noFill/>
                </a:ln>
                <a:solidFill>
                  <a:srgbClr val="474747"/>
                </a:solidFill>
                <a:effectLst/>
                <a:latin typeface="+mn-lt"/>
              </a:rPr>
              <a:t>by</a:t>
            </a:r>
            <a:r>
              <a:rPr kumimoji="0" lang="el-GR" altLang="el-GR" sz="2000" b="0" i="0" u="none" strike="noStrike" cap="none" normalizeH="0" baseline="0" dirty="0" smtClean="0">
                <a:ln>
                  <a:noFill/>
                </a:ln>
                <a:solidFill>
                  <a:srgbClr val="474747"/>
                </a:solidFill>
                <a:effectLst/>
                <a:latin typeface="+mn-lt"/>
              </a:rPr>
              <a:t> </a:t>
            </a:r>
            <a:r>
              <a:rPr kumimoji="0" lang="el-GR" altLang="el-GR" sz="2000" b="0" i="0" u="none" strike="noStrike" cap="none" normalizeH="0" baseline="0" dirty="0" err="1" smtClean="0">
                <a:ln>
                  <a:noFill/>
                </a:ln>
                <a:solidFill>
                  <a:srgbClr val="474747"/>
                </a:solidFill>
                <a:effectLst/>
                <a:latin typeface="+mn-lt"/>
              </a:rPr>
              <a:t>adding</a:t>
            </a:r>
            <a:r>
              <a:rPr kumimoji="0" lang="el-GR" altLang="el-GR" sz="2000" b="0" i="0" u="none" strike="noStrike" cap="none" normalizeH="0" baseline="0" dirty="0" smtClean="0">
                <a:ln>
                  <a:noFill/>
                </a:ln>
                <a:solidFill>
                  <a:srgbClr val="474747"/>
                </a:solidFill>
                <a:effectLst/>
                <a:latin typeface="+mn-lt"/>
              </a:rPr>
              <a:t> </a:t>
            </a:r>
            <a:r>
              <a:rPr kumimoji="0" lang="el-GR" altLang="el-GR" sz="2000" b="0" i="0" u="none" strike="noStrike" cap="none" normalizeH="0" baseline="0" dirty="0" err="1" smtClean="0">
                <a:ln>
                  <a:noFill/>
                </a:ln>
                <a:solidFill>
                  <a:srgbClr val="4A6782"/>
                </a:solidFill>
                <a:effectLst/>
                <a:latin typeface="+mn-lt"/>
                <a:hlinkClick r:id="rId3" tooltip="class in org.apache.lucene.document"/>
              </a:rPr>
              <a:t>Field</a:t>
            </a:r>
            <a:r>
              <a:rPr kumimoji="0" lang="el-GR" altLang="el-GR" sz="2000" b="0" i="0" u="none" strike="noStrike" cap="none" normalizeH="0" baseline="0" dirty="0" err="1" smtClean="0">
                <a:ln>
                  <a:noFill/>
                </a:ln>
                <a:solidFill>
                  <a:srgbClr val="474747"/>
                </a:solidFill>
                <a:effectLst/>
                <a:latin typeface="+mn-lt"/>
              </a:rPr>
              <a:t>s</a:t>
            </a:r>
            <a:r>
              <a:rPr kumimoji="0" lang="el-GR" altLang="el-GR" sz="2000" b="0" i="0" u="none" strike="noStrike" cap="none" normalizeH="0" baseline="0" dirty="0" smtClean="0">
                <a:ln>
                  <a:noFill/>
                </a:ln>
                <a:solidFill>
                  <a:srgbClr val="474747"/>
                </a:solidFill>
                <a:effectLst/>
                <a:latin typeface="+mn-lt"/>
              </a:rPr>
              <a:t>;</a:t>
            </a: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altLang="el-GR" sz="2000" b="0" i="0" u="none" strike="noStrike" cap="none" normalizeH="0" baseline="0" dirty="0" smtClean="0">
                <a:ln>
                  <a:noFill/>
                </a:ln>
                <a:solidFill>
                  <a:srgbClr val="474747"/>
                </a:solidFill>
                <a:effectLst/>
                <a:latin typeface="+mn-lt"/>
              </a:rPr>
              <a:t> </a:t>
            </a:r>
            <a:r>
              <a:rPr kumimoji="0" lang="el-GR" altLang="el-GR" sz="2000" b="0" i="0" u="none" strike="noStrike" cap="none" normalizeH="0" baseline="0" dirty="0" err="1" smtClean="0">
                <a:ln>
                  <a:noFill/>
                </a:ln>
                <a:solidFill>
                  <a:srgbClr val="474747"/>
                </a:solidFill>
                <a:effectLst/>
                <a:latin typeface="+mn-lt"/>
              </a:rPr>
              <a:t>Create</a:t>
            </a:r>
            <a:r>
              <a:rPr kumimoji="0" lang="el-GR" altLang="el-GR" sz="2000" b="0" i="0" u="none" strike="noStrike" cap="none" normalizeH="0" baseline="0" dirty="0" smtClean="0">
                <a:ln>
                  <a:noFill/>
                </a:ln>
                <a:solidFill>
                  <a:srgbClr val="474747"/>
                </a:solidFill>
                <a:effectLst/>
                <a:latin typeface="+mn-lt"/>
              </a:rPr>
              <a:t> </a:t>
            </a:r>
            <a:r>
              <a:rPr kumimoji="0" lang="el-GR" altLang="el-GR" sz="2000" b="0" i="0" u="none" strike="noStrike" cap="none" normalizeH="0" baseline="0" dirty="0" err="1" smtClean="0">
                <a:ln>
                  <a:noFill/>
                </a:ln>
                <a:solidFill>
                  <a:srgbClr val="474747"/>
                </a:solidFill>
                <a:effectLst/>
                <a:latin typeface="+mn-lt"/>
              </a:rPr>
              <a:t>an</a:t>
            </a:r>
            <a:r>
              <a:rPr kumimoji="0" lang="el-GR" altLang="el-GR" sz="2000" b="0" i="0" u="none" strike="noStrike" cap="none" normalizeH="0" baseline="0" dirty="0" smtClean="0">
                <a:ln>
                  <a:noFill/>
                </a:ln>
                <a:solidFill>
                  <a:srgbClr val="474747"/>
                </a:solidFill>
                <a:effectLst/>
                <a:latin typeface="+mn-lt"/>
              </a:rPr>
              <a:t> </a:t>
            </a:r>
            <a:r>
              <a:rPr kumimoji="0" lang="el-GR" altLang="el-GR" sz="2000" b="0" i="0" u="none" strike="noStrike" cap="none" normalizeH="0" baseline="0" dirty="0" err="1" smtClean="0">
                <a:ln>
                  <a:noFill/>
                </a:ln>
                <a:solidFill>
                  <a:srgbClr val="4A6782"/>
                </a:solidFill>
                <a:effectLst/>
                <a:latin typeface="+mn-lt"/>
                <a:hlinkClick r:id="rId4" tooltip="class in org.apache.lucene.index"/>
              </a:rPr>
              <a:t>IndexWriter</a:t>
            </a:r>
            <a:r>
              <a:rPr kumimoji="0" lang="el-GR" altLang="el-GR" sz="2000" b="0" i="0" u="none" strike="noStrike" cap="none" normalizeH="0" baseline="0" dirty="0" smtClean="0">
                <a:ln>
                  <a:noFill/>
                </a:ln>
                <a:solidFill>
                  <a:srgbClr val="474747"/>
                </a:solidFill>
                <a:effectLst/>
                <a:latin typeface="+mn-lt"/>
              </a:rPr>
              <a:t> and </a:t>
            </a:r>
            <a:r>
              <a:rPr kumimoji="0" lang="el-GR" altLang="el-GR" sz="2000" b="0" i="0" u="none" strike="noStrike" cap="none" normalizeH="0" baseline="0" dirty="0" err="1" smtClean="0">
                <a:ln>
                  <a:noFill/>
                </a:ln>
                <a:solidFill>
                  <a:srgbClr val="474747"/>
                </a:solidFill>
                <a:effectLst/>
                <a:latin typeface="+mn-lt"/>
              </a:rPr>
              <a:t>add</a:t>
            </a:r>
            <a:r>
              <a:rPr kumimoji="0" lang="el-GR" altLang="el-GR" sz="2000" b="0" i="0" u="none" strike="noStrike" cap="none" normalizeH="0" baseline="0" dirty="0" smtClean="0">
                <a:ln>
                  <a:noFill/>
                </a:ln>
                <a:solidFill>
                  <a:srgbClr val="474747"/>
                </a:solidFill>
                <a:effectLst/>
                <a:latin typeface="+mn-lt"/>
              </a:rPr>
              <a:t> </a:t>
            </a:r>
            <a:r>
              <a:rPr kumimoji="0" lang="el-GR" altLang="el-GR" sz="2000" b="0" i="0" u="none" strike="noStrike" cap="none" normalizeH="0" baseline="0" dirty="0" err="1" smtClean="0">
                <a:ln>
                  <a:noFill/>
                </a:ln>
                <a:solidFill>
                  <a:srgbClr val="474747"/>
                </a:solidFill>
                <a:effectLst/>
                <a:latin typeface="+mn-lt"/>
              </a:rPr>
              <a:t>documents</a:t>
            </a:r>
            <a:r>
              <a:rPr kumimoji="0" lang="el-GR" altLang="el-GR" sz="2000" b="0" i="0" u="none" strike="noStrike" cap="none" normalizeH="0" baseline="0" dirty="0" smtClean="0">
                <a:ln>
                  <a:noFill/>
                </a:ln>
                <a:solidFill>
                  <a:srgbClr val="474747"/>
                </a:solidFill>
                <a:effectLst/>
                <a:latin typeface="+mn-lt"/>
              </a:rPr>
              <a:t> </a:t>
            </a:r>
            <a:r>
              <a:rPr kumimoji="0" lang="el-GR" altLang="el-GR" sz="2000" b="0" i="0" u="none" strike="noStrike" cap="none" normalizeH="0" baseline="0" dirty="0" err="1" smtClean="0">
                <a:ln>
                  <a:noFill/>
                </a:ln>
                <a:solidFill>
                  <a:srgbClr val="474747"/>
                </a:solidFill>
                <a:effectLst/>
                <a:latin typeface="+mn-lt"/>
              </a:rPr>
              <a:t>to</a:t>
            </a:r>
            <a:r>
              <a:rPr kumimoji="0" lang="el-GR" altLang="el-GR" sz="2000" b="0" i="0" u="none" strike="noStrike" cap="none" normalizeH="0" baseline="0" dirty="0" smtClean="0">
                <a:ln>
                  <a:noFill/>
                </a:ln>
                <a:solidFill>
                  <a:srgbClr val="474747"/>
                </a:solidFill>
                <a:effectLst/>
                <a:latin typeface="+mn-lt"/>
              </a:rPr>
              <a:t> </a:t>
            </a:r>
            <a:r>
              <a:rPr kumimoji="0" lang="el-GR" altLang="el-GR" sz="2000" b="0" i="0" u="none" strike="noStrike" cap="none" normalizeH="0" baseline="0" dirty="0" err="1" smtClean="0">
                <a:ln>
                  <a:noFill/>
                </a:ln>
                <a:solidFill>
                  <a:srgbClr val="474747"/>
                </a:solidFill>
                <a:effectLst/>
                <a:latin typeface="+mn-lt"/>
              </a:rPr>
              <a:t>it</a:t>
            </a:r>
            <a:r>
              <a:rPr kumimoji="0" lang="el-GR" altLang="el-GR" sz="2000" b="0" i="0" u="none" strike="noStrike" cap="none" normalizeH="0" baseline="0" dirty="0" smtClean="0">
                <a:ln>
                  <a:noFill/>
                </a:ln>
                <a:solidFill>
                  <a:srgbClr val="474747"/>
                </a:solidFill>
                <a:effectLst/>
                <a:latin typeface="+mn-lt"/>
              </a:rPr>
              <a:t> </a:t>
            </a:r>
            <a:r>
              <a:rPr kumimoji="0" lang="el-GR" altLang="el-GR" sz="2000" b="0" i="0" u="none" strike="noStrike" cap="none" normalizeH="0" baseline="0" dirty="0" err="1" smtClean="0">
                <a:ln>
                  <a:noFill/>
                </a:ln>
                <a:solidFill>
                  <a:srgbClr val="474747"/>
                </a:solidFill>
                <a:effectLst/>
                <a:latin typeface="+mn-lt"/>
              </a:rPr>
              <a:t>with</a:t>
            </a:r>
            <a:r>
              <a:rPr kumimoji="0" lang="el-GR" altLang="el-GR" sz="2000" b="0" i="0" u="none" strike="noStrike" cap="none" normalizeH="0" baseline="0" dirty="0" smtClean="0">
                <a:ln>
                  <a:noFill/>
                </a:ln>
                <a:solidFill>
                  <a:srgbClr val="474747"/>
                </a:solidFill>
                <a:effectLst/>
                <a:latin typeface="+mn-lt"/>
              </a:rPr>
              <a:t> </a:t>
            </a:r>
            <a:r>
              <a:rPr kumimoji="0" lang="el-GR" altLang="el-GR" sz="2000" b="0" i="0" u="none" strike="noStrike" cap="none" normalizeH="0" baseline="0" dirty="0" err="1" smtClean="0">
                <a:ln>
                  <a:noFill/>
                </a:ln>
                <a:solidFill>
                  <a:srgbClr val="4A6782"/>
                </a:solidFill>
                <a:effectLst/>
                <a:latin typeface="+mn-lt"/>
                <a:hlinkClick r:id="rId5"/>
              </a:rPr>
              <a:t>addDocument</a:t>
            </a:r>
            <a:r>
              <a:rPr kumimoji="0" lang="el-GR" altLang="el-GR" sz="2000" b="0" i="0" u="none" strike="noStrike" cap="none" normalizeH="0" baseline="0" dirty="0" smtClean="0">
                <a:ln>
                  <a:noFill/>
                </a:ln>
                <a:solidFill>
                  <a:srgbClr val="4A6782"/>
                </a:solidFill>
                <a:effectLst/>
                <a:latin typeface="+mn-lt"/>
                <a:hlinkClick r:id="rId5"/>
              </a:rPr>
              <a:t>()</a:t>
            </a:r>
            <a:r>
              <a:rPr kumimoji="0" lang="el-GR" altLang="el-GR" sz="2000" b="0" i="0" u="none" strike="noStrike" cap="none" normalizeH="0" baseline="0" dirty="0" smtClean="0">
                <a:ln>
                  <a:noFill/>
                </a:ln>
                <a:solidFill>
                  <a:srgbClr val="474747"/>
                </a:solidFill>
                <a:effectLst/>
                <a:latin typeface="+mn-lt"/>
              </a:rPr>
              <a:t>;</a:t>
            </a:r>
            <a:endParaRPr kumimoji="0" lang="en-US" altLang="el-GR" sz="2000" b="0" i="0" u="none" strike="noStrike" cap="none" normalizeH="0" baseline="0" dirty="0" smtClean="0">
              <a:ln>
                <a:noFill/>
              </a:ln>
              <a:solidFill>
                <a:srgbClr val="474747"/>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endParaRPr kumimoji="0" lang="el-GR" altLang="el-GR" sz="2000" b="0" i="0" u="none" strike="noStrike" cap="none" normalizeH="0" baseline="0" dirty="0" smtClean="0">
              <a:ln>
                <a:noFill/>
              </a:ln>
              <a:solidFill>
                <a:srgbClr val="474747"/>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r>
              <a:rPr kumimoji="0" lang="en-US" altLang="el-GR" sz="2000" b="0" i="0" u="none" strike="noStrike" cap="none" normalizeH="0" baseline="0" dirty="0" smtClean="0">
                <a:ln>
                  <a:noFill/>
                </a:ln>
                <a:solidFill>
                  <a:srgbClr val="474747"/>
                </a:solidFill>
                <a:effectLst/>
                <a:latin typeface="+mn-lt"/>
              </a:rPr>
              <a:t> </a:t>
            </a:r>
            <a:r>
              <a:rPr kumimoji="0" lang="el-GR" altLang="el-GR" sz="2000" b="0" i="0" u="none" strike="noStrike" cap="none" normalizeH="0" baseline="0" dirty="0" err="1" smtClean="0">
                <a:ln>
                  <a:noFill/>
                </a:ln>
                <a:solidFill>
                  <a:srgbClr val="474747"/>
                </a:solidFill>
                <a:effectLst/>
                <a:latin typeface="+mn-lt"/>
              </a:rPr>
              <a:t>Call</a:t>
            </a:r>
            <a:r>
              <a:rPr kumimoji="0" lang="el-GR" altLang="el-GR" sz="2000" b="0" i="0" u="none" strike="noStrike" cap="none" normalizeH="0" baseline="0" dirty="0" smtClean="0">
                <a:ln>
                  <a:noFill/>
                </a:ln>
                <a:solidFill>
                  <a:srgbClr val="474747"/>
                </a:solidFill>
                <a:effectLst/>
                <a:latin typeface="+mn-lt"/>
              </a:rPr>
              <a:t> </a:t>
            </a:r>
            <a:r>
              <a:rPr kumimoji="0" lang="el-GR" altLang="el-GR" sz="2000" b="0" i="0" u="none" strike="noStrike" cap="none" normalizeH="0" baseline="0" dirty="0" err="1" smtClean="0">
                <a:ln>
                  <a:noFill/>
                </a:ln>
                <a:solidFill>
                  <a:srgbClr val="4A6782"/>
                </a:solidFill>
                <a:effectLst/>
                <a:latin typeface="+mn-lt"/>
                <a:hlinkClick r:id="rId6"/>
              </a:rPr>
              <a:t>QueryParser.parse</a:t>
            </a:r>
            <a:r>
              <a:rPr kumimoji="0" lang="el-GR" altLang="el-GR" sz="2000" b="0" i="0" u="none" strike="noStrike" cap="none" normalizeH="0" baseline="0" dirty="0" smtClean="0">
                <a:ln>
                  <a:noFill/>
                </a:ln>
                <a:solidFill>
                  <a:srgbClr val="4A6782"/>
                </a:solidFill>
                <a:effectLst/>
                <a:latin typeface="+mn-lt"/>
                <a:hlinkClick r:id="rId6"/>
              </a:rPr>
              <a:t>()</a:t>
            </a:r>
            <a:r>
              <a:rPr kumimoji="0" lang="el-GR" altLang="el-GR" sz="2000" b="0" i="0" u="none" strike="noStrike" cap="none" normalizeH="0" baseline="0" dirty="0" smtClean="0">
                <a:ln>
                  <a:noFill/>
                </a:ln>
                <a:solidFill>
                  <a:srgbClr val="474747"/>
                </a:solidFill>
                <a:effectLst/>
                <a:latin typeface="+mn-lt"/>
              </a:rPr>
              <a:t> </a:t>
            </a:r>
            <a:r>
              <a:rPr kumimoji="0" lang="el-GR" altLang="el-GR" sz="2000" b="0" i="0" u="none" strike="noStrike" cap="none" normalizeH="0" baseline="0" dirty="0" err="1" smtClean="0">
                <a:ln>
                  <a:noFill/>
                </a:ln>
                <a:solidFill>
                  <a:srgbClr val="474747"/>
                </a:solidFill>
                <a:effectLst/>
                <a:latin typeface="+mn-lt"/>
              </a:rPr>
              <a:t>to</a:t>
            </a:r>
            <a:r>
              <a:rPr kumimoji="0" lang="el-GR" altLang="el-GR" sz="2000" b="0" i="0" u="none" strike="noStrike" cap="none" normalizeH="0" baseline="0" dirty="0" smtClean="0">
                <a:ln>
                  <a:noFill/>
                </a:ln>
                <a:solidFill>
                  <a:srgbClr val="474747"/>
                </a:solidFill>
                <a:effectLst/>
                <a:latin typeface="+mn-lt"/>
              </a:rPr>
              <a:t> </a:t>
            </a:r>
            <a:r>
              <a:rPr kumimoji="0" lang="el-GR" altLang="el-GR" sz="2000" b="0" i="0" u="none" strike="noStrike" cap="none" normalizeH="0" baseline="0" dirty="0" err="1" smtClean="0">
                <a:ln>
                  <a:noFill/>
                </a:ln>
                <a:solidFill>
                  <a:srgbClr val="474747"/>
                </a:solidFill>
                <a:effectLst/>
                <a:latin typeface="+mn-lt"/>
              </a:rPr>
              <a:t>build</a:t>
            </a:r>
            <a:r>
              <a:rPr kumimoji="0" lang="el-GR" altLang="el-GR" sz="2000" b="0" i="0" u="none" strike="noStrike" cap="none" normalizeH="0" baseline="0" dirty="0" smtClean="0">
                <a:ln>
                  <a:noFill/>
                </a:ln>
                <a:solidFill>
                  <a:srgbClr val="474747"/>
                </a:solidFill>
                <a:effectLst/>
                <a:latin typeface="+mn-lt"/>
              </a:rPr>
              <a:t> a </a:t>
            </a:r>
            <a:r>
              <a:rPr kumimoji="0" lang="el-GR" altLang="el-GR" sz="2000" b="0" i="0" u="none" strike="noStrike" cap="none" normalizeH="0" baseline="0" dirty="0" err="1" smtClean="0">
                <a:ln>
                  <a:noFill/>
                </a:ln>
                <a:solidFill>
                  <a:srgbClr val="474747"/>
                </a:solidFill>
                <a:effectLst/>
                <a:latin typeface="+mn-lt"/>
              </a:rPr>
              <a:t>query</a:t>
            </a:r>
            <a:r>
              <a:rPr kumimoji="0" lang="el-GR" altLang="el-GR" sz="2000" b="0" i="0" u="none" strike="noStrike" cap="none" normalizeH="0" baseline="0" dirty="0" smtClean="0">
                <a:ln>
                  <a:noFill/>
                </a:ln>
                <a:solidFill>
                  <a:srgbClr val="474747"/>
                </a:solidFill>
                <a:effectLst/>
                <a:latin typeface="+mn-lt"/>
              </a:rPr>
              <a:t> </a:t>
            </a:r>
            <a:r>
              <a:rPr kumimoji="0" lang="el-GR" altLang="el-GR" sz="2000" b="0" i="0" u="none" strike="noStrike" cap="none" normalizeH="0" baseline="0" dirty="0" err="1" smtClean="0">
                <a:ln>
                  <a:noFill/>
                </a:ln>
                <a:solidFill>
                  <a:srgbClr val="474747"/>
                </a:solidFill>
                <a:effectLst/>
                <a:latin typeface="+mn-lt"/>
              </a:rPr>
              <a:t>from</a:t>
            </a:r>
            <a:r>
              <a:rPr kumimoji="0" lang="el-GR" altLang="el-GR" sz="2000" b="0" i="0" u="none" strike="noStrike" cap="none" normalizeH="0" baseline="0" dirty="0" smtClean="0">
                <a:ln>
                  <a:noFill/>
                </a:ln>
                <a:solidFill>
                  <a:srgbClr val="474747"/>
                </a:solidFill>
                <a:effectLst/>
                <a:latin typeface="+mn-lt"/>
              </a:rPr>
              <a:t> a </a:t>
            </a:r>
            <a:r>
              <a:rPr kumimoji="0" lang="el-GR" altLang="el-GR" sz="2000" b="0" i="0" u="none" strike="noStrike" cap="none" normalizeH="0" baseline="0" dirty="0" err="1" smtClean="0">
                <a:ln>
                  <a:noFill/>
                </a:ln>
                <a:solidFill>
                  <a:srgbClr val="474747"/>
                </a:solidFill>
                <a:effectLst/>
                <a:latin typeface="+mn-lt"/>
              </a:rPr>
              <a:t>string</a:t>
            </a:r>
            <a:r>
              <a:rPr kumimoji="0" lang="el-GR" altLang="el-GR" sz="2000" b="0" i="0" u="none" strike="noStrike" cap="none" normalizeH="0" baseline="0" dirty="0" smtClean="0">
                <a:ln>
                  <a:noFill/>
                </a:ln>
                <a:solidFill>
                  <a:srgbClr val="474747"/>
                </a:solidFill>
                <a:effectLst/>
                <a:latin typeface="+mn-lt"/>
              </a:rPr>
              <a:t>; and</a:t>
            </a:r>
          </a:p>
          <a:p>
            <a:pPr marL="0" marR="0" lvl="0" indent="0" algn="l" defTabSz="914400" rtl="0" eaLnBrk="0" fontAlgn="base" latinLnBrk="0" hangingPunct="0">
              <a:lnSpc>
                <a:spcPct val="100000"/>
              </a:lnSpc>
              <a:spcBef>
                <a:spcPct val="0"/>
              </a:spcBef>
              <a:spcAft>
                <a:spcPct val="0"/>
              </a:spcAft>
              <a:buClrTx/>
              <a:buSzTx/>
              <a:buFontTx/>
              <a:buAutoNum type="arabicPeriod" startAt="4"/>
              <a:tabLst/>
            </a:pPr>
            <a:r>
              <a:rPr kumimoji="0" lang="en-US" altLang="el-GR" sz="2000" b="0" i="0" u="none" strike="noStrike" cap="none" normalizeH="0" baseline="0" dirty="0" smtClean="0">
                <a:ln>
                  <a:noFill/>
                </a:ln>
                <a:solidFill>
                  <a:srgbClr val="474747"/>
                </a:solidFill>
                <a:effectLst/>
                <a:latin typeface="+mn-lt"/>
              </a:rPr>
              <a:t> </a:t>
            </a:r>
            <a:r>
              <a:rPr kumimoji="0" lang="el-GR" altLang="el-GR" sz="2000" b="0" i="0" u="none" strike="noStrike" cap="none" normalizeH="0" baseline="0" dirty="0" err="1" smtClean="0">
                <a:ln>
                  <a:noFill/>
                </a:ln>
                <a:solidFill>
                  <a:srgbClr val="474747"/>
                </a:solidFill>
                <a:effectLst/>
                <a:latin typeface="+mn-lt"/>
              </a:rPr>
              <a:t>Create</a:t>
            </a:r>
            <a:r>
              <a:rPr kumimoji="0" lang="el-GR" altLang="el-GR" sz="2000" b="0" i="0" u="none" strike="noStrike" cap="none" normalizeH="0" baseline="0" dirty="0" smtClean="0">
                <a:ln>
                  <a:noFill/>
                </a:ln>
                <a:solidFill>
                  <a:srgbClr val="474747"/>
                </a:solidFill>
                <a:effectLst/>
                <a:latin typeface="+mn-lt"/>
              </a:rPr>
              <a:t> </a:t>
            </a:r>
            <a:r>
              <a:rPr kumimoji="0" lang="el-GR" altLang="el-GR" sz="2000" b="0" i="0" u="none" strike="noStrike" cap="none" normalizeH="0" baseline="0" dirty="0" err="1" smtClean="0">
                <a:ln>
                  <a:noFill/>
                </a:ln>
                <a:solidFill>
                  <a:srgbClr val="474747"/>
                </a:solidFill>
                <a:effectLst/>
                <a:latin typeface="+mn-lt"/>
              </a:rPr>
              <a:t>an</a:t>
            </a:r>
            <a:r>
              <a:rPr kumimoji="0" lang="el-GR" altLang="el-GR" sz="2000" b="0" i="0" u="none" strike="noStrike" cap="none" normalizeH="0" baseline="0" dirty="0" smtClean="0">
                <a:ln>
                  <a:noFill/>
                </a:ln>
                <a:solidFill>
                  <a:srgbClr val="474747"/>
                </a:solidFill>
                <a:effectLst/>
                <a:latin typeface="+mn-lt"/>
              </a:rPr>
              <a:t> </a:t>
            </a:r>
            <a:r>
              <a:rPr kumimoji="0" lang="el-GR" altLang="el-GR" sz="2000" b="0" i="0" u="none" strike="noStrike" cap="none" normalizeH="0" baseline="0" dirty="0" err="1" smtClean="0">
                <a:ln>
                  <a:noFill/>
                </a:ln>
                <a:solidFill>
                  <a:srgbClr val="4A6782"/>
                </a:solidFill>
                <a:effectLst/>
                <a:latin typeface="+mn-lt"/>
                <a:hlinkClick r:id="rId7" tooltip="class in org.apache.lucene.search"/>
              </a:rPr>
              <a:t>IndexSearcher</a:t>
            </a:r>
            <a:r>
              <a:rPr kumimoji="0" lang="el-GR" altLang="el-GR" sz="2000" b="0" i="0" u="none" strike="noStrike" cap="none" normalizeH="0" baseline="0" dirty="0" smtClean="0">
                <a:ln>
                  <a:noFill/>
                </a:ln>
                <a:solidFill>
                  <a:srgbClr val="474747"/>
                </a:solidFill>
                <a:effectLst/>
                <a:latin typeface="+mn-lt"/>
              </a:rPr>
              <a:t> and </a:t>
            </a:r>
            <a:r>
              <a:rPr kumimoji="0" lang="el-GR" altLang="el-GR" sz="2000" b="0" i="0" u="none" strike="noStrike" cap="none" normalizeH="0" baseline="0" dirty="0" err="1" smtClean="0">
                <a:ln>
                  <a:noFill/>
                </a:ln>
                <a:solidFill>
                  <a:srgbClr val="474747"/>
                </a:solidFill>
                <a:effectLst/>
                <a:latin typeface="+mn-lt"/>
              </a:rPr>
              <a:t>pass</a:t>
            </a:r>
            <a:r>
              <a:rPr kumimoji="0" lang="el-GR" altLang="el-GR" sz="2000" b="0" i="0" u="none" strike="noStrike" cap="none" normalizeH="0" baseline="0" dirty="0" smtClean="0">
                <a:ln>
                  <a:noFill/>
                </a:ln>
                <a:solidFill>
                  <a:srgbClr val="474747"/>
                </a:solidFill>
                <a:effectLst/>
                <a:latin typeface="+mn-lt"/>
              </a:rPr>
              <a:t> the </a:t>
            </a:r>
            <a:r>
              <a:rPr kumimoji="0" lang="el-GR" altLang="el-GR" sz="2000" b="0" i="0" u="none" strike="noStrike" cap="none" normalizeH="0" baseline="0" dirty="0" err="1" smtClean="0">
                <a:ln>
                  <a:noFill/>
                </a:ln>
                <a:solidFill>
                  <a:srgbClr val="474747"/>
                </a:solidFill>
                <a:effectLst/>
                <a:latin typeface="+mn-lt"/>
              </a:rPr>
              <a:t>query</a:t>
            </a:r>
            <a:r>
              <a:rPr kumimoji="0" lang="el-GR" altLang="el-GR" sz="2000" b="0" i="0" u="none" strike="noStrike" cap="none" normalizeH="0" baseline="0" dirty="0" smtClean="0">
                <a:ln>
                  <a:noFill/>
                </a:ln>
                <a:solidFill>
                  <a:srgbClr val="474747"/>
                </a:solidFill>
                <a:effectLst/>
                <a:latin typeface="+mn-lt"/>
              </a:rPr>
              <a:t> </a:t>
            </a:r>
            <a:r>
              <a:rPr kumimoji="0" lang="el-GR" altLang="el-GR" sz="2000" b="0" i="0" u="none" strike="noStrike" cap="none" normalizeH="0" baseline="0" dirty="0" err="1" smtClean="0">
                <a:ln>
                  <a:noFill/>
                </a:ln>
                <a:solidFill>
                  <a:srgbClr val="474747"/>
                </a:solidFill>
                <a:effectLst/>
                <a:latin typeface="+mn-lt"/>
              </a:rPr>
              <a:t>to</a:t>
            </a:r>
            <a:r>
              <a:rPr kumimoji="0" lang="el-GR" altLang="el-GR" sz="2000" b="0" i="0" u="none" strike="noStrike" cap="none" normalizeH="0" baseline="0" dirty="0" smtClean="0">
                <a:ln>
                  <a:noFill/>
                </a:ln>
                <a:solidFill>
                  <a:srgbClr val="474747"/>
                </a:solidFill>
                <a:effectLst/>
                <a:latin typeface="+mn-lt"/>
              </a:rPr>
              <a:t> </a:t>
            </a:r>
            <a:r>
              <a:rPr kumimoji="0" lang="el-GR" altLang="el-GR" sz="2000" b="0" i="0" u="none" strike="noStrike" cap="none" normalizeH="0" baseline="0" dirty="0" err="1" smtClean="0">
                <a:ln>
                  <a:noFill/>
                </a:ln>
                <a:solidFill>
                  <a:srgbClr val="474747"/>
                </a:solidFill>
                <a:effectLst/>
                <a:latin typeface="+mn-lt"/>
              </a:rPr>
              <a:t>its</a:t>
            </a:r>
            <a:r>
              <a:rPr kumimoji="0" lang="el-GR" altLang="el-GR" sz="2000" b="0" i="0" u="none" strike="noStrike" cap="none" normalizeH="0" baseline="0" dirty="0" smtClean="0">
                <a:ln>
                  <a:noFill/>
                </a:ln>
                <a:solidFill>
                  <a:srgbClr val="474747"/>
                </a:solidFill>
                <a:effectLst/>
                <a:latin typeface="+mn-lt"/>
              </a:rPr>
              <a:t> </a:t>
            </a:r>
            <a:r>
              <a:rPr kumimoji="0" lang="el-GR" altLang="el-GR" sz="2000" b="0" i="0" u="none" strike="noStrike" cap="none" normalizeH="0" baseline="0" dirty="0" err="1" smtClean="0">
                <a:ln>
                  <a:noFill/>
                </a:ln>
                <a:solidFill>
                  <a:srgbClr val="4A6782"/>
                </a:solidFill>
                <a:effectLst/>
                <a:latin typeface="+mn-lt"/>
                <a:hlinkClick r:id="rId8"/>
              </a:rPr>
              <a:t>search</a:t>
            </a:r>
            <a:r>
              <a:rPr kumimoji="0" lang="el-GR" altLang="el-GR" sz="2000" b="0" i="0" u="none" strike="noStrike" cap="none" normalizeH="0" baseline="0" dirty="0" smtClean="0">
                <a:ln>
                  <a:noFill/>
                </a:ln>
                <a:solidFill>
                  <a:srgbClr val="4A6782"/>
                </a:solidFill>
                <a:effectLst/>
                <a:latin typeface="+mn-lt"/>
                <a:hlinkClick r:id="rId8"/>
              </a:rPr>
              <a:t>()</a:t>
            </a:r>
            <a:r>
              <a:rPr kumimoji="0" lang="el-GR" altLang="el-GR" sz="2000" b="0" i="0" u="none" strike="noStrike" cap="none" normalizeH="0" baseline="0" dirty="0" smtClean="0">
                <a:ln>
                  <a:noFill/>
                </a:ln>
                <a:solidFill>
                  <a:srgbClr val="474747"/>
                </a:solidFill>
                <a:effectLst/>
                <a:latin typeface="+mn-lt"/>
              </a:rPr>
              <a:t> </a:t>
            </a:r>
            <a:r>
              <a:rPr kumimoji="0" lang="el-GR" altLang="el-GR" sz="2000" b="0" i="0" u="none" strike="noStrike" cap="none" normalizeH="0" baseline="0" dirty="0" err="1" smtClean="0">
                <a:ln>
                  <a:noFill/>
                </a:ln>
                <a:solidFill>
                  <a:srgbClr val="474747"/>
                </a:solidFill>
                <a:effectLst/>
                <a:latin typeface="+mn-lt"/>
              </a:rPr>
              <a:t>method</a:t>
            </a:r>
            <a:r>
              <a:rPr kumimoji="0" lang="el-GR" altLang="el-GR" sz="2000" b="0" i="0" u="none" strike="noStrike" cap="none" normalizeH="0" baseline="0" dirty="0" smtClean="0">
                <a:ln>
                  <a:noFill/>
                </a:ln>
                <a:solidFill>
                  <a:srgbClr val="474747"/>
                </a:solidFill>
                <a:effectLst/>
                <a:latin typeface="+mn-lt"/>
              </a:rPr>
              <a:t>.</a:t>
            </a:r>
          </a:p>
        </p:txBody>
      </p:sp>
      <p:sp>
        <p:nvSpPr>
          <p:cNvPr id="9" name="Title 1"/>
          <p:cNvSpPr txBox="1">
            <a:spLocks/>
          </p:cNvSpPr>
          <p:nvPr/>
        </p:nvSpPr>
        <p:spPr>
          <a:xfrm>
            <a:off x="628650" y="365126"/>
            <a:ext cx="7886700" cy="1325563"/>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fontAlgn="auto">
              <a:spcAft>
                <a:spcPts val="0"/>
              </a:spcAft>
            </a:pPr>
            <a:r>
              <a:rPr lang="en-US" dirty="0" smtClean="0">
                <a:solidFill>
                  <a:schemeClr val="accent2">
                    <a:lumMod val="75000"/>
                  </a:schemeClr>
                </a:solidFill>
              </a:rPr>
              <a:t>Summary</a:t>
            </a:r>
            <a:endParaRPr lang="en-US" dirty="0">
              <a:solidFill>
                <a:schemeClr val="accent2">
                  <a:lumMod val="75000"/>
                </a:schemeClr>
              </a:solidFill>
            </a:endParaRPr>
          </a:p>
        </p:txBody>
      </p:sp>
    </p:spTree>
    <p:extLst>
      <p:ext uri="{BB962C8B-B14F-4D97-AF65-F5344CB8AC3E}">
        <p14:creationId xmlns:p14="http://schemas.microsoft.com/office/powerpoint/2010/main" val="6836871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74BF2C0F-05D6-4882-A325-BE394602789D}" type="slidenum">
              <a:rPr lang="en-US" smtClean="0"/>
              <a:pPr>
                <a:defRPr/>
              </a:pPr>
              <a:t>35</a:t>
            </a:fld>
            <a:endParaRPr lang="en-US"/>
          </a:p>
        </p:txBody>
      </p:sp>
      <p:sp>
        <p:nvSpPr>
          <p:cNvPr id="8" name="TextBox 7"/>
          <p:cNvSpPr txBox="1"/>
          <p:nvPr/>
        </p:nvSpPr>
        <p:spPr>
          <a:xfrm>
            <a:off x="395536" y="1994461"/>
            <a:ext cx="8352928" cy="3416320"/>
          </a:xfrm>
          <a:prstGeom prst="rect">
            <a:avLst/>
          </a:prstGeom>
          <a:noFill/>
        </p:spPr>
        <p:txBody>
          <a:bodyPr wrap="square" rtlCol="0">
            <a:spAutoFit/>
          </a:bodyPr>
          <a:lstStyle/>
          <a:p>
            <a:pPr marL="285750" indent="-285750">
              <a:buFont typeface="Wingdings" panose="05000000000000000000" pitchFamily="2" charset="2"/>
              <a:buChar char="§"/>
            </a:pPr>
            <a:r>
              <a:rPr lang="en-US" sz="1800" i="1" dirty="0" err="1" smtClean="0">
                <a:solidFill>
                  <a:schemeClr val="accent1">
                    <a:lumMod val="75000"/>
                  </a:schemeClr>
                </a:solidFill>
                <a:latin typeface="+mn-lt"/>
              </a:rPr>
              <a:t>org.apache.lucene.analysis</a:t>
            </a:r>
            <a:r>
              <a:rPr lang="en-US" sz="1800" dirty="0" smtClean="0">
                <a:solidFill>
                  <a:schemeClr val="tx1"/>
                </a:solidFill>
                <a:latin typeface="+mn-lt"/>
              </a:rPr>
              <a:t> </a:t>
            </a:r>
            <a:r>
              <a:rPr lang="en-US" sz="1800" dirty="0">
                <a:solidFill>
                  <a:schemeClr val="tx1"/>
                </a:solidFill>
                <a:latin typeface="+mn-lt"/>
              </a:rPr>
              <a:t>defines </a:t>
            </a:r>
            <a:r>
              <a:rPr lang="en-US" sz="1800" i="1" dirty="0">
                <a:solidFill>
                  <a:schemeClr val="accent2">
                    <a:lumMod val="75000"/>
                  </a:schemeClr>
                </a:solidFill>
                <a:latin typeface="+mn-lt"/>
              </a:rPr>
              <a:t>an abstract Analyzer API </a:t>
            </a:r>
            <a:r>
              <a:rPr lang="en-US" sz="1800" dirty="0">
                <a:solidFill>
                  <a:schemeClr val="tx1"/>
                </a:solidFill>
                <a:latin typeface="+mn-lt"/>
              </a:rPr>
              <a:t>for converting text from a Reader into a </a:t>
            </a:r>
            <a:r>
              <a:rPr lang="en-US" sz="1800" dirty="0" err="1">
                <a:solidFill>
                  <a:schemeClr val="tx1"/>
                </a:solidFill>
                <a:latin typeface="+mn-lt"/>
              </a:rPr>
              <a:t>TokenStream</a:t>
            </a:r>
            <a:r>
              <a:rPr lang="en-US" sz="1800" dirty="0">
                <a:solidFill>
                  <a:schemeClr val="tx1"/>
                </a:solidFill>
                <a:latin typeface="+mn-lt"/>
              </a:rPr>
              <a:t>, an enumeration of token Attributes.  </a:t>
            </a:r>
          </a:p>
          <a:p>
            <a:pPr marL="285750" indent="-285750">
              <a:buFont typeface="Wingdings" panose="05000000000000000000" pitchFamily="2" charset="2"/>
              <a:buChar char="§"/>
            </a:pPr>
            <a:r>
              <a:rPr lang="en-US" sz="1800" i="1" dirty="0" err="1" smtClean="0">
                <a:solidFill>
                  <a:schemeClr val="accent1">
                    <a:lumMod val="75000"/>
                  </a:schemeClr>
                </a:solidFill>
                <a:latin typeface="+mn-lt"/>
              </a:rPr>
              <a:t>org.apache.lucene.document</a:t>
            </a:r>
            <a:r>
              <a:rPr lang="en-US" sz="1800" dirty="0" smtClean="0">
                <a:solidFill>
                  <a:schemeClr val="accent1">
                    <a:lumMod val="75000"/>
                  </a:schemeClr>
                </a:solidFill>
                <a:latin typeface="+mn-lt"/>
              </a:rPr>
              <a:t> </a:t>
            </a:r>
            <a:r>
              <a:rPr lang="en-US" sz="1800" dirty="0">
                <a:solidFill>
                  <a:schemeClr val="tx1"/>
                </a:solidFill>
                <a:latin typeface="+mn-lt"/>
              </a:rPr>
              <a:t>provides a simple Document class.  A </a:t>
            </a:r>
            <a:r>
              <a:rPr lang="en-US" sz="1800" dirty="0">
                <a:solidFill>
                  <a:schemeClr val="accent2">
                    <a:lumMod val="75000"/>
                  </a:schemeClr>
                </a:solidFill>
                <a:latin typeface="+mn-lt"/>
              </a:rPr>
              <a:t>Document</a:t>
            </a:r>
            <a:r>
              <a:rPr lang="en-US" sz="1800" dirty="0">
                <a:solidFill>
                  <a:schemeClr val="tx1"/>
                </a:solidFill>
                <a:latin typeface="+mn-lt"/>
              </a:rPr>
              <a:t> is simply a set of named </a:t>
            </a:r>
            <a:r>
              <a:rPr lang="en-US" sz="1800" dirty="0">
                <a:solidFill>
                  <a:schemeClr val="accent2">
                    <a:lumMod val="75000"/>
                  </a:schemeClr>
                </a:solidFill>
                <a:latin typeface="+mn-lt"/>
              </a:rPr>
              <a:t>Fields</a:t>
            </a:r>
            <a:r>
              <a:rPr lang="en-US" sz="1800" dirty="0">
                <a:solidFill>
                  <a:schemeClr val="tx1"/>
                </a:solidFill>
                <a:latin typeface="+mn-lt"/>
              </a:rPr>
              <a:t>, whose values may be strings or instances of Reader.</a:t>
            </a:r>
          </a:p>
          <a:p>
            <a:pPr marL="285750" indent="-285750">
              <a:buFont typeface="Wingdings" panose="05000000000000000000" pitchFamily="2" charset="2"/>
              <a:buChar char="§"/>
            </a:pPr>
            <a:r>
              <a:rPr lang="en-US" sz="1800" i="1" dirty="0" err="1">
                <a:solidFill>
                  <a:schemeClr val="accent1">
                    <a:lumMod val="75000"/>
                  </a:schemeClr>
                </a:solidFill>
                <a:latin typeface="+mn-lt"/>
              </a:rPr>
              <a:t>org.apache.lucene.index</a:t>
            </a:r>
            <a:r>
              <a:rPr lang="en-US" sz="1800" i="1" dirty="0">
                <a:solidFill>
                  <a:schemeClr val="tx1"/>
                </a:solidFill>
                <a:latin typeface="+mn-lt"/>
              </a:rPr>
              <a:t> </a:t>
            </a:r>
            <a:r>
              <a:rPr lang="en-US" sz="1800" dirty="0">
                <a:solidFill>
                  <a:schemeClr val="tx1"/>
                </a:solidFill>
                <a:latin typeface="+mn-lt"/>
              </a:rPr>
              <a:t>provides two primary classes: </a:t>
            </a:r>
            <a:r>
              <a:rPr lang="en-US" sz="1800" dirty="0" err="1">
                <a:solidFill>
                  <a:schemeClr val="accent2">
                    <a:lumMod val="75000"/>
                  </a:schemeClr>
                </a:solidFill>
                <a:latin typeface="+mn-lt"/>
              </a:rPr>
              <a:t>IndexWriter</a:t>
            </a:r>
            <a:r>
              <a:rPr lang="en-US" sz="1800" dirty="0">
                <a:solidFill>
                  <a:schemeClr val="tx1"/>
                </a:solidFill>
                <a:latin typeface="+mn-lt"/>
              </a:rPr>
              <a:t>, which creates and adds documents to indices; and </a:t>
            </a:r>
            <a:r>
              <a:rPr lang="en-US" sz="1800" dirty="0" err="1">
                <a:solidFill>
                  <a:schemeClr val="accent2">
                    <a:lumMod val="75000"/>
                  </a:schemeClr>
                </a:solidFill>
                <a:latin typeface="+mn-lt"/>
              </a:rPr>
              <a:t>IndexReader</a:t>
            </a:r>
            <a:r>
              <a:rPr lang="en-US" sz="1800" dirty="0">
                <a:solidFill>
                  <a:schemeClr val="tx1"/>
                </a:solidFill>
                <a:latin typeface="+mn-lt"/>
              </a:rPr>
              <a:t>, which accesses the data in the index.</a:t>
            </a:r>
          </a:p>
          <a:p>
            <a:pPr marL="285750" indent="-285750">
              <a:buFont typeface="Wingdings" panose="05000000000000000000" pitchFamily="2" charset="2"/>
              <a:buChar char="§"/>
            </a:pPr>
            <a:r>
              <a:rPr lang="en-US" sz="1800" i="1" dirty="0" err="1" smtClean="0">
                <a:solidFill>
                  <a:schemeClr val="accent1">
                    <a:lumMod val="75000"/>
                  </a:schemeClr>
                </a:solidFill>
                <a:latin typeface="+mn-lt"/>
              </a:rPr>
              <a:t>org.apache.lucene.store</a:t>
            </a:r>
            <a:r>
              <a:rPr lang="en-US" sz="1800" dirty="0" smtClean="0">
                <a:solidFill>
                  <a:schemeClr val="tx1"/>
                </a:solidFill>
                <a:latin typeface="+mn-lt"/>
              </a:rPr>
              <a:t> </a:t>
            </a:r>
            <a:r>
              <a:rPr lang="en-US" sz="1800" dirty="0">
                <a:solidFill>
                  <a:schemeClr val="tx1"/>
                </a:solidFill>
                <a:latin typeface="+mn-lt"/>
              </a:rPr>
              <a:t>defines an abstract class for storing persistent data, the </a:t>
            </a:r>
            <a:r>
              <a:rPr lang="en-US" sz="1800" dirty="0">
                <a:solidFill>
                  <a:schemeClr val="accent2">
                    <a:lumMod val="75000"/>
                  </a:schemeClr>
                </a:solidFill>
                <a:latin typeface="+mn-lt"/>
              </a:rPr>
              <a:t>Directory</a:t>
            </a:r>
            <a:r>
              <a:rPr lang="en-US" sz="1800" dirty="0">
                <a:solidFill>
                  <a:schemeClr val="tx1"/>
                </a:solidFill>
                <a:latin typeface="+mn-lt"/>
              </a:rPr>
              <a:t>, which is a collection of named files written by an </a:t>
            </a:r>
            <a:r>
              <a:rPr lang="en-US" sz="1800" dirty="0" err="1">
                <a:solidFill>
                  <a:schemeClr val="accent2">
                    <a:lumMod val="75000"/>
                  </a:schemeClr>
                </a:solidFill>
                <a:latin typeface="+mn-lt"/>
              </a:rPr>
              <a:t>IndexOutput</a:t>
            </a:r>
            <a:r>
              <a:rPr lang="en-US" sz="1800" dirty="0">
                <a:solidFill>
                  <a:schemeClr val="tx1"/>
                </a:solidFill>
                <a:latin typeface="+mn-lt"/>
              </a:rPr>
              <a:t> and read by an </a:t>
            </a:r>
            <a:r>
              <a:rPr lang="en-US" sz="1800" dirty="0" err="1">
                <a:solidFill>
                  <a:schemeClr val="accent2">
                    <a:lumMod val="75000"/>
                  </a:schemeClr>
                </a:solidFill>
                <a:latin typeface="+mn-lt"/>
              </a:rPr>
              <a:t>IndexInput</a:t>
            </a:r>
            <a:r>
              <a:rPr lang="en-US" sz="1800" dirty="0">
                <a:solidFill>
                  <a:schemeClr val="tx1"/>
                </a:solidFill>
                <a:latin typeface="+mn-lt"/>
              </a:rPr>
              <a:t>.  Multiple implementations are provided, including </a:t>
            </a:r>
            <a:r>
              <a:rPr lang="en-US" sz="1800" dirty="0" err="1">
                <a:solidFill>
                  <a:schemeClr val="accent2">
                    <a:lumMod val="75000"/>
                  </a:schemeClr>
                </a:solidFill>
                <a:latin typeface="+mn-lt"/>
              </a:rPr>
              <a:t>FSDirectory</a:t>
            </a:r>
            <a:r>
              <a:rPr lang="en-US" sz="1800" dirty="0">
                <a:solidFill>
                  <a:schemeClr val="tx1"/>
                </a:solidFill>
                <a:latin typeface="+mn-lt"/>
              </a:rPr>
              <a:t>, which uses a file system directory to store files, and </a:t>
            </a:r>
            <a:r>
              <a:rPr lang="en-US" sz="1800" dirty="0" err="1">
                <a:solidFill>
                  <a:schemeClr val="accent2">
                    <a:lumMod val="75000"/>
                  </a:schemeClr>
                </a:solidFill>
                <a:latin typeface="+mn-lt"/>
              </a:rPr>
              <a:t>RAMDirectory</a:t>
            </a:r>
            <a:r>
              <a:rPr lang="en-US" sz="1800" dirty="0">
                <a:solidFill>
                  <a:schemeClr val="tx1"/>
                </a:solidFill>
                <a:latin typeface="+mn-lt"/>
              </a:rPr>
              <a:t> which implements files as memory-resident data structures</a:t>
            </a:r>
            <a:r>
              <a:rPr lang="en-US" sz="1800" dirty="0" smtClean="0">
                <a:solidFill>
                  <a:schemeClr val="tx1"/>
                </a:solidFill>
                <a:latin typeface="+mn-lt"/>
              </a:rPr>
              <a:t>.</a:t>
            </a:r>
            <a:endParaRPr lang="en-US" sz="1800" dirty="0">
              <a:solidFill>
                <a:schemeClr val="tx1"/>
              </a:solidFill>
              <a:latin typeface="+mn-lt"/>
            </a:endParaRPr>
          </a:p>
        </p:txBody>
      </p:sp>
      <p:sp>
        <p:nvSpPr>
          <p:cNvPr id="4" name="TextBox 3"/>
          <p:cNvSpPr txBox="1"/>
          <p:nvPr/>
        </p:nvSpPr>
        <p:spPr>
          <a:xfrm>
            <a:off x="179512" y="548680"/>
            <a:ext cx="8208912" cy="584775"/>
          </a:xfrm>
          <a:prstGeom prst="rect">
            <a:avLst/>
          </a:prstGeom>
          <a:noFill/>
        </p:spPr>
        <p:txBody>
          <a:bodyPr wrap="square" rtlCol="0">
            <a:spAutoFit/>
          </a:bodyPr>
          <a:lstStyle/>
          <a:p>
            <a:pPr algn="ctr"/>
            <a:r>
              <a:rPr lang="en-US" sz="3200" dirty="0" smtClean="0">
                <a:solidFill>
                  <a:schemeClr val="accent2">
                    <a:lumMod val="75000"/>
                  </a:schemeClr>
                </a:solidFill>
                <a:latin typeface="+mj-lt"/>
              </a:rPr>
              <a:t>Summary: </a:t>
            </a:r>
            <a:r>
              <a:rPr lang="en-US" sz="3200" dirty="0" err="1" smtClean="0">
                <a:solidFill>
                  <a:schemeClr val="accent2">
                    <a:lumMod val="75000"/>
                  </a:schemeClr>
                </a:solidFill>
                <a:latin typeface="+mj-lt"/>
              </a:rPr>
              <a:t>Lucene</a:t>
            </a:r>
            <a:r>
              <a:rPr lang="en-US" sz="3200" dirty="0" smtClean="0">
                <a:solidFill>
                  <a:schemeClr val="accent2">
                    <a:lumMod val="75000"/>
                  </a:schemeClr>
                </a:solidFill>
                <a:latin typeface="+mj-lt"/>
              </a:rPr>
              <a:t> </a:t>
            </a:r>
            <a:r>
              <a:rPr lang="en-US" sz="3200" dirty="0">
                <a:solidFill>
                  <a:schemeClr val="accent2">
                    <a:lumMod val="75000"/>
                  </a:schemeClr>
                </a:solidFill>
                <a:latin typeface="+mj-lt"/>
              </a:rPr>
              <a:t>API </a:t>
            </a:r>
            <a:r>
              <a:rPr lang="en-US" sz="3200" dirty="0" smtClean="0">
                <a:solidFill>
                  <a:schemeClr val="accent2">
                    <a:lumMod val="75000"/>
                  </a:schemeClr>
                </a:solidFill>
                <a:latin typeface="+mj-lt"/>
              </a:rPr>
              <a:t>packages</a:t>
            </a:r>
            <a:endParaRPr lang="en-US" sz="3200" dirty="0">
              <a:solidFill>
                <a:schemeClr val="accent2">
                  <a:lumMod val="75000"/>
                </a:schemeClr>
              </a:solidFill>
              <a:latin typeface="+mj-lt"/>
            </a:endParaRPr>
          </a:p>
        </p:txBody>
      </p:sp>
    </p:spTree>
    <p:extLst>
      <p:ext uri="{BB962C8B-B14F-4D97-AF65-F5344CB8AC3E}">
        <p14:creationId xmlns:p14="http://schemas.microsoft.com/office/powerpoint/2010/main" val="13244151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74BF2C0F-05D6-4882-A325-BE394602789D}" type="slidenum">
              <a:rPr lang="en-US" smtClean="0"/>
              <a:pPr>
                <a:defRPr/>
              </a:pPr>
              <a:t>36</a:t>
            </a:fld>
            <a:endParaRPr lang="en-US"/>
          </a:p>
        </p:txBody>
      </p:sp>
      <p:sp>
        <p:nvSpPr>
          <p:cNvPr id="8" name="TextBox 7"/>
          <p:cNvSpPr txBox="1"/>
          <p:nvPr/>
        </p:nvSpPr>
        <p:spPr>
          <a:xfrm>
            <a:off x="395536" y="1844824"/>
            <a:ext cx="8352928" cy="3970318"/>
          </a:xfrm>
          <a:prstGeom prst="rect">
            <a:avLst/>
          </a:prstGeom>
          <a:noFill/>
        </p:spPr>
        <p:txBody>
          <a:bodyPr wrap="square" rtlCol="0">
            <a:spAutoFit/>
          </a:bodyPr>
          <a:lstStyle/>
          <a:p>
            <a:endParaRPr lang="en-US" sz="1800" dirty="0">
              <a:solidFill>
                <a:schemeClr val="tx1"/>
              </a:solidFill>
              <a:latin typeface="+mn-lt"/>
            </a:endParaRPr>
          </a:p>
          <a:p>
            <a:pPr marL="285750" indent="-285750">
              <a:buFont typeface="Wingdings" panose="05000000000000000000" pitchFamily="2" charset="2"/>
              <a:buChar char="§"/>
            </a:pPr>
            <a:r>
              <a:rPr lang="en-US" sz="1800" i="1" dirty="0" err="1" smtClean="0">
                <a:solidFill>
                  <a:schemeClr val="accent1">
                    <a:lumMod val="75000"/>
                  </a:schemeClr>
                </a:solidFill>
                <a:latin typeface="+mn-lt"/>
              </a:rPr>
              <a:t>org.apache.lucene.search</a:t>
            </a:r>
            <a:r>
              <a:rPr lang="en-US" sz="1800" dirty="0" smtClean="0">
                <a:solidFill>
                  <a:schemeClr val="tx1"/>
                </a:solidFill>
                <a:latin typeface="+mn-lt"/>
              </a:rPr>
              <a:t> </a:t>
            </a:r>
            <a:r>
              <a:rPr lang="en-US" sz="1800" dirty="0">
                <a:solidFill>
                  <a:schemeClr val="tx1"/>
                </a:solidFill>
                <a:latin typeface="+mn-lt"/>
              </a:rPr>
              <a:t>provides </a:t>
            </a:r>
            <a:endParaRPr lang="en-US" sz="1800" dirty="0" smtClean="0">
              <a:solidFill>
                <a:schemeClr val="tx1"/>
              </a:solidFill>
              <a:latin typeface="+mn-lt"/>
            </a:endParaRPr>
          </a:p>
          <a:p>
            <a:pPr marL="1028700" lvl="1">
              <a:buFont typeface="Wingdings" panose="05000000000000000000" pitchFamily="2" charset="2"/>
              <a:buChar char="§"/>
            </a:pPr>
            <a:r>
              <a:rPr lang="en-US" sz="1800" dirty="0" smtClean="0">
                <a:solidFill>
                  <a:schemeClr val="tx1"/>
                </a:solidFill>
                <a:latin typeface="+mn-lt"/>
              </a:rPr>
              <a:t>data </a:t>
            </a:r>
            <a:r>
              <a:rPr lang="en-US" sz="1800" dirty="0">
                <a:solidFill>
                  <a:schemeClr val="tx1"/>
                </a:solidFill>
                <a:latin typeface="+mn-lt"/>
              </a:rPr>
              <a:t>structures to represent queries (</a:t>
            </a:r>
            <a:r>
              <a:rPr lang="en-US" sz="1800" dirty="0" err="1">
                <a:solidFill>
                  <a:schemeClr val="tx1"/>
                </a:solidFill>
                <a:latin typeface="+mn-lt"/>
              </a:rPr>
              <a:t>ie</a:t>
            </a:r>
            <a:r>
              <a:rPr lang="en-US" sz="1800" dirty="0">
                <a:solidFill>
                  <a:schemeClr val="tx1"/>
                </a:solidFill>
                <a:latin typeface="+mn-lt"/>
              </a:rPr>
              <a:t> </a:t>
            </a:r>
            <a:r>
              <a:rPr lang="en-US" sz="1800" dirty="0" err="1">
                <a:solidFill>
                  <a:schemeClr val="accent2">
                    <a:lumMod val="75000"/>
                  </a:schemeClr>
                </a:solidFill>
                <a:latin typeface="+mn-lt"/>
              </a:rPr>
              <a:t>TermQuery</a:t>
            </a:r>
            <a:r>
              <a:rPr lang="en-US" sz="1800" dirty="0">
                <a:solidFill>
                  <a:schemeClr val="tx1"/>
                </a:solidFill>
                <a:latin typeface="+mn-lt"/>
              </a:rPr>
              <a:t> for individual words, </a:t>
            </a:r>
            <a:r>
              <a:rPr lang="en-US" sz="1800" dirty="0" err="1">
                <a:solidFill>
                  <a:schemeClr val="accent2">
                    <a:lumMod val="75000"/>
                  </a:schemeClr>
                </a:solidFill>
                <a:latin typeface="+mn-lt"/>
              </a:rPr>
              <a:t>PhraseQuery</a:t>
            </a:r>
            <a:r>
              <a:rPr lang="en-US" sz="1800" dirty="0">
                <a:solidFill>
                  <a:schemeClr val="tx1"/>
                </a:solidFill>
                <a:latin typeface="+mn-lt"/>
              </a:rPr>
              <a:t> for phrases, and </a:t>
            </a:r>
            <a:r>
              <a:rPr lang="en-US" sz="1800" dirty="0" err="1">
                <a:solidFill>
                  <a:schemeClr val="accent2">
                    <a:lumMod val="75000"/>
                  </a:schemeClr>
                </a:solidFill>
                <a:latin typeface="+mn-lt"/>
              </a:rPr>
              <a:t>BooleanQuery</a:t>
            </a:r>
            <a:r>
              <a:rPr lang="en-US" sz="1800" dirty="0">
                <a:solidFill>
                  <a:schemeClr val="tx1"/>
                </a:solidFill>
                <a:latin typeface="+mn-lt"/>
              </a:rPr>
              <a:t> for </a:t>
            </a:r>
            <a:r>
              <a:rPr lang="en-US" sz="1800" dirty="0" err="1">
                <a:solidFill>
                  <a:schemeClr val="tx1"/>
                </a:solidFill>
                <a:latin typeface="+mn-lt"/>
              </a:rPr>
              <a:t>boolean</a:t>
            </a:r>
            <a:r>
              <a:rPr lang="en-US" sz="1800" dirty="0">
                <a:solidFill>
                  <a:schemeClr val="tx1"/>
                </a:solidFill>
                <a:latin typeface="+mn-lt"/>
              </a:rPr>
              <a:t> combinations of queries) and </a:t>
            </a:r>
            <a:endParaRPr lang="en-US" sz="1800" dirty="0" smtClean="0">
              <a:solidFill>
                <a:schemeClr val="tx1"/>
              </a:solidFill>
              <a:latin typeface="+mn-lt"/>
            </a:endParaRPr>
          </a:p>
          <a:p>
            <a:pPr marL="1028700" lvl="1">
              <a:buFont typeface="Wingdings" panose="05000000000000000000" pitchFamily="2" charset="2"/>
              <a:buChar char="§"/>
            </a:pPr>
            <a:r>
              <a:rPr lang="en-US" sz="1800" dirty="0" smtClean="0">
                <a:solidFill>
                  <a:schemeClr val="tx1"/>
                </a:solidFill>
                <a:latin typeface="+mn-lt"/>
              </a:rPr>
              <a:t>the </a:t>
            </a:r>
            <a:r>
              <a:rPr lang="en-US" sz="1800" dirty="0" err="1">
                <a:solidFill>
                  <a:schemeClr val="accent2">
                    <a:lumMod val="75000"/>
                  </a:schemeClr>
                </a:solidFill>
                <a:latin typeface="+mn-lt"/>
              </a:rPr>
              <a:t>IndexSearcher</a:t>
            </a:r>
            <a:r>
              <a:rPr lang="en-US" sz="1800" dirty="0">
                <a:solidFill>
                  <a:schemeClr val="tx1"/>
                </a:solidFill>
                <a:latin typeface="+mn-lt"/>
              </a:rPr>
              <a:t> which turns queries into </a:t>
            </a:r>
            <a:r>
              <a:rPr lang="en-US" sz="1800" dirty="0" err="1">
                <a:solidFill>
                  <a:schemeClr val="accent2">
                    <a:lumMod val="75000"/>
                  </a:schemeClr>
                </a:solidFill>
                <a:latin typeface="+mn-lt"/>
              </a:rPr>
              <a:t>TopDocs</a:t>
            </a:r>
            <a:r>
              <a:rPr lang="en-US" sz="1800" dirty="0">
                <a:solidFill>
                  <a:schemeClr val="tx1"/>
                </a:solidFill>
                <a:latin typeface="+mn-lt"/>
              </a:rPr>
              <a:t>. </a:t>
            </a:r>
            <a:endParaRPr lang="en-US" sz="1800" dirty="0" smtClean="0">
              <a:solidFill>
                <a:schemeClr val="tx1"/>
              </a:solidFill>
              <a:latin typeface="+mn-lt"/>
            </a:endParaRPr>
          </a:p>
          <a:p>
            <a:pPr marL="1028700" lvl="1">
              <a:buFont typeface="Wingdings" panose="05000000000000000000" pitchFamily="2" charset="2"/>
              <a:buChar char="§"/>
            </a:pPr>
            <a:r>
              <a:rPr lang="en-US" sz="1800" dirty="0" smtClean="0">
                <a:solidFill>
                  <a:schemeClr val="tx1"/>
                </a:solidFill>
                <a:latin typeface="+mn-lt"/>
              </a:rPr>
              <a:t>A </a:t>
            </a:r>
            <a:r>
              <a:rPr lang="en-US" sz="1800" dirty="0">
                <a:solidFill>
                  <a:schemeClr val="tx1"/>
                </a:solidFill>
                <a:latin typeface="+mn-lt"/>
              </a:rPr>
              <a:t>number of </a:t>
            </a:r>
            <a:r>
              <a:rPr lang="en-US" sz="1800" dirty="0" err="1">
                <a:solidFill>
                  <a:schemeClr val="accent2">
                    <a:lumMod val="75000"/>
                  </a:schemeClr>
                </a:solidFill>
                <a:latin typeface="+mn-lt"/>
              </a:rPr>
              <a:t>QueryParsers</a:t>
            </a:r>
            <a:r>
              <a:rPr lang="en-US" sz="1800" dirty="0">
                <a:solidFill>
                  <a:schemeClr val="accent2">
                    <a:lumMod val="75000"/>
                  </a:schemeClr>
                </a:solidFill>
                <a:latin typeface="+mn-lt"/>
              </a:rPr>
              <a:t> </a:t>
            </a:r>
            <a:r>
              <a:rPr lang="en-US" sz="1800" dirty="0">
                <a:solidFill>
                  <a:schemeClr val="tx1"/>
                </a:solidFill>
                <a:latin typeface="+mn-lt"/>
              </a:rPr>
              <a:t>are provided for producing query structures from strings or xml</a:t>
            </a:r>
            <a:r>
              <a:rPr lang="en-US" sz="1800" dirty="0" smtClean="0">
                <a:solidFill>
                  <a:schemeClr val="tx1"/>
                </a:solidFill>
                <a:latin typeface="+mn-lt"/>
              </a:rPr>
              <a:t>.</a:t>
            </a:r>
            <a:endParaRPr lang="el-GR" sz="1800" dirty="0" smtClean="0">
              <a:solidFill>
                <a:schemeClr val="tx1"/>
              </a:solidFill>
              <a:latin typeface="+mn-lt"/>
            </a:endParaRPr>
          </a:p>
          <a:p>
            <a:endParaRPr lang="el-GR" sz="1800" dirty="0" smtClean="0">
              <a:solidFill>
                <a:schemeClr val="tx1"/>
              </a:solidFill>
              <a:latin typeface="+mn-lt"/>
            </a:endParaRPr>
          </a:p>
          <a:p>
            <a:pPr marL="285750" indent="-285750">
              <a:buFont typeface="Wingdings" panose="05000000000000000000" pitchFamily="2" charset="2"/>
              <a:buChar char="§"/>
            </a:pPr>
            <a:r>
              <a:rPr lang="en-US" sz="1800" i="1" dirty="0" err="1">
                <a:solidFill>
                  <a:schemeClr val="bg1">
                    <a:lumMod val="65000"/>
                  </a:schemeClr>
                </a:solidFill>
                <a:latin typeface="+mn-lt"/>
              </a:rPr>
              <a:t>org.apache.lucene.codecs</a:t>
            </a:r>
            <a:r>
              <a:rPr lang="en-US" sz="1800" dirty="0">
                <a:solidFill>
                  <a:schemeClr val="tx1"/>
                </a:solidFill>
                <a:latin typeface="+mn-lt"/>
              </a:rPr>
              <a:t> provides an abstraction over the encoding and decoding of the inverted index structure, as well as different implementations that can be chosen depending upon application needs</a:t>
            </a:r>
            <a:r>
              <a:rPr lang="en-US" sz="1800" dirty="0" smtClean="0">
                <a:solidFill>
                  <a:schemeClr val="tx1"/>
                </a:solidFill>
                <a:latin typeface="+mn-lt"/>
              </a:rPr>
              <a:t>.</a:t>
            </a:r>
          </a:p>
          <a:p>
            <a:pPr marL="285750" indent="-285750">
              <a:buFont typeface="Wingdings" panose="05000000000000000000" pitchFamily="2" charset="2"/>
              <a:buChar char="§"/>
            </a:pPr>
            <a:r>
              <a:rPr lang="en-US" sz="1800" i="1" dirty="0" err="1" smtClean="0">
                <a:solidFill>
                  <a:schemeClr val="bg1">
                    <a:lumMod val="65000"/>
                  </a:schemeClr>
                </a:solidFill>
                <a:latin typeface="+mn-lt"/>
              </a:rPr>
              <a:t>org.apache.lucene.util</a:t>
            </a:r>
            <a:r>
              <a:rPr lang="en-US" sz="1800" i="1" dirty="0" smtClean="0">
                <a:solidFill>
                  <a:schemeClr val="bg1">
                    <a:lumMod val="65000"/>
                  </a:schemeClr>
                </a:solidFill>
                <a:latin typeface="+mn-lt"/>
              </a:rPr>
              <a:t> </a:t>
            </a:r>
            <a:r>
              <a:rPr lang="en-US" sz="1800" dirty="0">
                <a:solidFill>
                  <a:schemeClr val="tx1"/>
                </a:solidFill>
                <a:latin typeface="+mn-lt"/>
              </a:rPr>
              <a:t>contains a few handy data structures and </a:t>
            </a:r>
            <a:r>
              <a:rPr lang="en-US" sz="1800" dirty="0" err="1">
                <a:solidFill>
                  <a:schemeClr val="tx1"/>
                </a:solidFill>
                <a:latin typeface="+mn-lt"/>
              </a:rPr>
              <a:t>util</a:t>
            </a:r>
            <a:r>
              <a:rPr lang="en-US" sz="1800" dirty="0">
                <a:solidFill>
                  <a:schemeClr val="tx1"/>
                </a:solidFill>
                <a:latin typeface="+mn-lt"/>
              </a:rPr>
              <a:t> classes, </a:t>
            </a:r>
            <a:r>
              <a:rPr lang="en-US" sz="1800" dirty="0" err="1">
                <a:solidFill>
                  <a:schemeClr val="tx1"/>
                </a:solidFill>
                <a:latin typeface="+mn-lt"/>
              </a:rPr>
              <a:t>ie</a:t>
            </a:r>
            <a:r>
              <a:rPr lang="en-US" sz="1800" dirty="0">
                <a:solidFill>
                  <a:schemeClr val="tx1"/>
                </a:solidFill>
                <a:latin typeface="+mn-lt"/>
              </a:rPr>
              <a:t> </a:t>
            </a:r>
            <a:r>
              <a:rPr lang="en-US" sz="1800" dirty="0" err="1">
                <a:solidFill>
                  <a:schemeClr val="tx1"/>
                </a:solidFill>
                <a:latin typeface="+mn-lt"/>
              </a:rPr>
              <a:t>FixedBitSet</a:t>
            </a:r>
            <a:r>
              <a:rPr lang="en-US" sz="1800" dirty="0">
                <a:solidFill>
                  <a:schemeClr val="tx1"/>
                </a:solidFill>
                <a:latin typeface="+mn-lt"/>
              </a:rPr>
              <a:t> and </a:t>
            </a:r>
            <a:r>
              <a:rPr lang="en-US" sz="1800" dirty="0" err="1">
                <a:solidFill>
                  <a:schemeClr val="tx1"/>
                </a:solidFill>
                <a:latin typeface="+mn-lt"/>
              </a:rPr>
              <a:t>PriorityQueue</a:t>
            </a:r>
            <a:r>
              <a:rPr lang="en-US" sz="1800" dirty="0">
                <a:solidFill>
                  <a:schemeClr val="tx1"/>
                </a:solidFill>
                <a:latin typeface="+mn-lt"/>
              </a:rPr>
              <a:t>.</a:t>
            </a:r>
            <a:endParaRPr lang="el-GR" sz="1800" dirty="0">
              <a:solidFill>
                <a:schemeClr val="tx1"/>
              </a:solidFill>
              <a:latin typeface="+mn-lt"/>
            </a:endParaRPr>
          </a:p>
        </p:txBody>
      </p:sp>
      <p:sp>
        <p:nvSpPr>
          <p:cNvPr id="5" name="TextBox 4"/>
          <p:cNvSpPr txBox="1"/>
          <p:nvPr/>
        </p:nvSpPr>
        <p:spPr>
          <a:xfrm>
            <a:off x="410453" y="464116"/>
            <a:ext cx="8208912" cy="584775"/>
          </a:xfrm>
          <a:prstGeom prst="rect">
            <a:avLst/>
          </a:prstGeom>
          <a:noFill/>
        </p:spPr>
        <p:txBody>
          <a:bodyPr wrap="square" rtlCol="0">
            <a:spAutoFit/>
          </a:bodyPr>
          <a:lstStyle/>
          <a:p>
            <a:pPr algn="ctr"/>
            <a:r>
              <a:rPr lang="en-US" sz="3200" dirty="0" smtClean="0">
                <a:solidFill>
                  <a:schemeClr val="accent2">
                    <a:lumMod val="75000"/>
                  </a:schemeClr>
                </a:solidFill>
                <a:latin typeface="+mj-lt"/>
              </a:rPr>
              <a:t>Summary: </a:t>
            </a:r>
            <a:r>
              <a:rPr lang="en-US" sz="3200" dirty="0" err="1" smtClean="0">
                <a:solidFill>
                  <a:schemeClr val="accent2">
                    <a:lumMod val="75000"/>
                  </a:schemeClr>
                </a:solidFill>
                <a:latin typeface="+mj-lt"/>
              </a:rPr>
              <a:t>Lucene</a:t>
            </a:r>
            <a:r>
              <a:rPr lang="en-US" sz="3200" dirty="0" smtClean="0">
                <a:solidFill>
                  <a:schemeClr val="accent2">
                    <a:lumMod val="75000"/>
                  </a:schemeClr>
                </a:solidFill>
                <a:latin typeface="+mj-lt"/>
              </a:rPr>
              <a:t> </a:t>
            </a:r>
            <a:r>
              <a:rPr lang="en-US" sz="3200" dirty="0">
                <a:solidFill>
                  <a:schemeClr val="accent2">
                    <a:lumMod val="75000"/>
                  </a:schemeClr>
                </a:solidFill>
                <a:latin typeface="+mj-lt"/>
              </a:rPr>
              <a:t>API </a:t>
            </a:r>
            <a:r>
              <a:rPr lang="en-US" sz="3200" dirty="0" smtClean="0">
                <a:solidFill>
                  <a:schemeClr val="accent2">
                    <a:lumMod val="75000"/>
                  </a:schemeClr>
                </a:solidFill>
                <a:latin typeface="+mj-lt"/>
              </a:rPr>
              <a:t>packages</a:t>
            </a:r>
            <a:endParaRPr lang="en-US" sz="3200" dirty="0">
              <a:solidFill>
                <a:schemeClr val="accent2">
                  <a:lumMod val="75000"/>
                </a:schemeClr>
              </a:solidFill>
              <a:latin typeface="+mj-lt"/>
            </a:endParaRPr>
          </a:p>
        </p:txBody>
      </p:sp>
    </p:spTree>
    <p:extLst>
      <p:ext uri="{BB962C8B-B14F-4D97-AF65-F5344CB8AC3E}">
        <p14:creationId xmlns:p14="http://schemas.microsoft.com/office/powerpoint/2010/main" val="30720453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7"/>
          <p:cNvSpPr>
            <a:spLocks noGrp="1" noChangeArrowheads="1"/>
          </p:cNvSpPr>
          <p:nvPr>
            <p:ph type="subTitle" idx="1"/>
          </p:nvPr>
        </p:nvSpPr>
        <p:spPr>
          <a:xfrm>
            <a:off x="1043608" y="4365104"/>
            <a:ext cx="7033592" cy="1198984"/>
          </a:xfrm>
        </p:spPr>
        <p:txBody>
          <a:bodyPr>
            <a:normAutofit lnSpcReduction="10000"/>
          </a:bodyPr>
          <a:lstStyle/>
          <a:p>
            <a:pPr eaLnBrk="1" hangingPunct="1"/>
            <a:r>
              <a:rPr lang="en-US" sz="3200" dirty="0" smtClean="0">
                <a:ea typeface="ＭＳ Ｐゴシック" pitchFamily="-112" charset="-128"/>
              </a:rPr>
              <a:t>MYE003</a:t>
            </a:r>
            <a:r>
              <a:rPr lang="el-GR" sz="3200" dirty="0" smtClean="0">
                <a:ea typeface="ＭＳ Ｐゴシック" pitchFamily="-112" charset="-128"/>
              </a:rPr>
              <a:t>: Ανάκτηση Πληροφορίας</a:t>
            </a:r>
            <a:endParaRPr lang="en-US" sz="3200" dirty="0" smtClean="0">
              <a:ea typeface="ＭＳ Ｐゴシック" pitchFamily="-112" charset="-128"/>
            </a:endParaRPr>
          </a:p>
          <a:p>
            <a:pPr eaLnBrk="1" hangingPunct="1"/>
            <a:r>
              <a:rPr lang="el-GR" sz="1800" i="1" dirty="0" smtClean="0">
                <a:solidFill>
                  <a:schemeClr val="bg1">
                    <a:lumMod val="95000"/>
                  </a:schemeClr>
                </a:solidFill>
                <a:ea typeface="ＭＳ Ｐゴシック" pitchFamily="-112" charset="-128"/>
              </a:rPr>
              <a:t>Διδάσκουσα: Ευαγγελία </a:t>
            </a:r>
            <a:r>
              <a:rPr lang="el-GR" sz="1800" i="1" dirty="0" err="1" smtClean="0">
                <a:solidFill>
                  <a:schemeClr val="bg1">
                    <a:lumMod val="95000"/>
                  </a:schemeClr>
                </a:solidFill>
                <a:ea typeface="ＭＳ Ｐゴシック" pitchFamily="-112" charset="-128"/>
              </a:rPr>
              <a:t>Πιτουρά</a:t>
            </a:r>
            <a:r>
              <a:rPr lang="en-US" dirty="0" smtClean="0">
                <a:ea typeface="ＭＳ Ｐゴシック" pitchFamily="-112" charset="-128"/>
              </a:rPr>
              <a:t/>
            </a:r>
            <a:br>
              <a:rPr lang="en-US" dirty="0" smtClean="0">
                <a:ea typeface="ＭＳ Ｐゴシック" pitchFamily="-112" charset="-128"/>
              </a:rPr>
            </a:br>
            <a:r>
              <a:rPr lang="el-GR" sz="2400" dirty="0" smtClean="0">
                <a:ea typeface="ＭＳ Ｐゴシック" pitchFamily="-112" charset="-128"/>
              </a:rPr>
              <a:t> </a:t>
            </a:r>
            <a:r>
              <a:rPr lang="en-US" sz="2400" dirty="0" smtClean="0">
                <a:ea typeface="ＭＳ Ｐゴシック" pitchFamily="-112" charset="-128"/>
              </a:rPr>
              <a:t>Yelp dataset </a:t>
            </a:r>
            <a:r>
              <a:rPr lang="el-GR" sz="2400" dirty="0" smtClean="0">
                <a:ea typeface="ＭＳ Ｐゴシック" pitchFamily="-112" charset="-128"/>
              </a:rPr>
              <a:t>και απαιτήσεις εργασίας</a:t>
            </a:r>
            <a:endParaRPr lang="en-US" sz="2400" dirty="0" smtClean="0">
              <a:ea typeface="ＭＳ Ｐゴシック" pitchFamily="-112" charset="-128"/>
            </a:endParaRPr>
          </a:p>
        </p:txBody>
      </p:sp>
    </p:spTree>
    <p:extLst>
      <p:ext uri="{BB962C8B-B14F-4D97-AF65-F5344CB8AC3E}">
        <p14:creationId xmlns:p14="http://schemas.microsoft.com/office/powerpoint/2010/main" val="362297192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solidFill>
                  <a:schemeClr val="accent2">
                    <a:lumMod val="75000"/>
                  </a:schemeClr>
                </a:solidFill>
              </a:rPr>
              <a:t>    			Yelp dataset</a:t>
            </a:r>
            <a:endParaRPr lang="en-US" sz="4400" dirty="0">
              <a:solidFill>
                <a:schemeClr val="accent2">
                  <a:lumMod val="75000"/>
                </a:schemeClr>
              </a:solidFill>
            </a:endParaRPr>
          </a:p>
        </p:txBody>
      </p:sp>
      <p:sp>
        <p:nvSpPr>
          <p:cNvPr id="3" name="Slide Number Placeholder 2"/>
          <p:cNvSpPr>
            <a:spLocks noGrp="1"/>
          </p:cNvSpPr>
          <p:nvPr>
            <p:ph type="sldNum" sz="quarter" idx="12"/>
          </p:nvPr>
        </p:nvSpPr>
        <p:spPr/>
        <p:txBody>
          <a:bodyPr/>
          <a:lstStyle/>
          <a:p>
            <a:pPr>
              <a:defRPr/>
            </a:pPr>
            <a:fld id="{6231DFBC-2454-451B-9C42-04D7F724382E}" type="slidenum">
              <a:rPr lang="en-US" smtClean="0"/>
              <a:pPr>
                <a:defRPr/>
              </a:pPr>
              <a:t>38</a:t>
            </a:fld>
            <a:endParaRPr lang="en-US"/>
          </a:p>
        </p:txBody>
      </p:sp>
      <p:sp>
        <p:nvSpPr>
          <p:cNvPr id="4" name="TextBox 3"/>
          <p:cNvSpPr txBox="1"/>
          <p:nvPr/>
        </p:nvSpPr>
        <p:spPr>
          <a:xfrm>
            <a:off x="539552" y="1772816"/>
            <a:ext cx="7416824" cy="3785652"/>
          </a:xfrm>
          <a:prstGeom prst="rect">
            <a:avLst/>
          </a:prstGeom>
          <a:noFill/>
        </p:spPr>
        <p:txBody>
          <a:bodyPr wrap="square" rtlCol="0">
            <a:spAutoFit/>
          </a:bodyPr>
          <a:lstStyle/>
          <a:p>
            <a:r>
              <a:rPr lang="en-US" dirty="0" smtClean="0">
                <a:solidFill>
                  <a:schemeClr val="tx1"/>
                </a:solidFill>
                <a:latin typeface="+mn-lt"/>
              </a:rPr>
              <a:t>Download from</a:t>
            </a:r>
          </a:p>
          <a:p>
            <a:endParaRPr lang="en-US" dirty="0">
              <a:solidFill>
                <a:schemeClr val="tx1"/>
              </a:solidFill>
              <a:latin typeface="+mn-lt"/>
            </a:endParaRPr>
          </a:p>
          <a:p>
            <a:r>
              <a:rPr lang="en-US" dirty="0">
                <a:solidFill>
                  <a:schemeClr val="tx1"/>
                </a:solidFill>
                <a:latin typeface="+mn-lt"/>
                <a:hlinkClick r:id="rId2"/>
              </a:rPr>
              <a:t>https://</a:t>
            </a:r>
            <a:r>
              <a:rPr lang="en-US" dirty="0" smtClean="0">
                <a:solidFill>
                  <a:schemeClr val="tx1"/>
                </a:solidFill>
                <a:latin typeface="+mn-lt"/>
                <a:hlinkClick r:id="rId2"/>
              </a:rPr>
              <a:t>www.yelp.com/dataset</a:t>
            </a:r>
            <a:endParaRPr lang="en-US" dirty="0" smtClean="0">
              <a:solidFill>
                <a:schemeClr val="tx1"/>
              </a:solidFill>
              <a:latin typeface="+mn-lt"/>
            </a:endParaRPr>
          </a:p>
          <a:p>
            <a:endParaRPr lang="en-US" dirty="0">
              <a:solidFill>
                <a:schemeClr val="tx1"/>
              </a:solidFill>
              <a:latin typeface="+mn-lt"/>
            </a:endParaRPr>
          </a:p>
          <a:p>
            <a:r>
              <a:rPr lang="en-US" dirty="0" smtClean="0">
                <a:solidFill>
                  <a:schemeClr val="tx1"/>
                </a:solidFill>
                <a:latin typeface="+mn-lt"/>
              </a:rPr>
              <a:t>(JSON, SQL)</a:t>
            </a:r>
          </a:p>
          <a:p>
            <a:endParaRPr lang="en-US" dirty="0">
              <a:solidFill>
                <a:schemeClr val="tx1"/>
              </a:solidFill>
              <a:latin typeface="+mn-lt"/>
            </a:endParaRPr>
          </a:p>
          <a:p>
            <a:r>
              <a:rPr lang="en-US" dirty="0" smtClean="0">
                <a:solidFill>
                  <a:schemeClr val="tx1"/>
                </a:solidFill>
                <a:latin typeface="+mn-lt"/>
              </a:rPr>
              <a:t>Documentation</a:t>
            </a:r>
          </a:p>
          <a:p>
            <a:endParaRPr lang="en-US" dirty="0">
              <a:solidFill>
                <a:schemeClr val="tx1"/>
              </a:solidFill>
              <a:latin typeface="+mn-lt"/>
            </a:endParaRPr>
          </a:p>
          <a:p>
            <a:r>
              <a:rPr lang="en-US" dirty="0">
                <a:solidFill>
                  <a:schemeClr val="tx1"/>
                </a:solidFill>
                <a:latin typeface="+mn-lt"/>
                <a:hlinkClick r:id="rId3"/>
              </a:rPr>
              <a:t>https://</a:t>
            </a:r>
            <a:r>
              <a:rPr lang="en-US" dirty="0" smtClean="0">
                <a:solidFill>
                  <a:schemeClr val="tx1"/>
                </a:solidFill>
                <a:latin typeface="+mn-lt"/>
                <a:hlinkClick r:id="rId3"/>
              </a:rPr>
              <a:t>www.yelp.com/dataset/documentation/json</a:t>
            </a:r>
            <a:endParaRPr lang="en-US" dirty="0" smtClean="0">
              <a:solidFill>
                <a:schemeClr val="tx1"/>
              </a:solidFill>
              <a:latin typeface="+mn-lt"/>
            </a:endParaRPr>
          </a:p>
          <a:p>
            <a:endParaRPr lang="en-US" dirty="0">
              <a:solidFill>
                <a:schemeClr val="tx1"/>
              </a:solidFill>
              <a:latin typeface="+mn-lt"/>
            </a:endParaRPr>
          </a:p>
        </p:txBody>
      </p:sp>
    </p:spTree>
    <p:extLst>
      <p:ext uri="{BB962C8B-B14F-4D97-AF65-F5344CB8AC3E}">
        <p14:creationId xmlns:p14="http://schemas.microsoft.com/office/powerpoint/2010/main" val="36958028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618" y="6498"/>
            <a:ext cx="7886700" cy="1325563"/>
          </a:xfrm>
        </p:spPr>
        <p:txBody>
          <a:bodyPr>
            <a:normAutofit/>
          </a:bodyPr>
          <a:lstStyle/>
          <a:p>
            <a:pPr algn="ctr"/>
            <a:r>
              <a:rPr lang="en-US" sz="4400" dirty="0" smtClean="0">
                <a:solidFill>
                  <a:schemeClr val="accent2">
                    <a:lumMod val="75000"/>
                  </a:schemeClr>
                </a:solidFill>
              </a:rPr>
              <a:t>Yelp dataset: Businesses I</a:t>
            </a:r>
            <a:endParaRPr lang="en-US" sz="4400" dirty="0">
              <a:solidFill>
                <a:schemeClr val="accent2">
                  <a:lumMod val="75000"/>
                </a:schemeClr>
              </a:solidFill>
            </a:endParaRPr>
          </a:p>
        </p:txBody>
      </p:sp>
      <p:sp>
        <p:nvSpPr>
          <p:cNvPr id="3" name="Slide Number Placeholder 2"/>
          <p:cNvSpPr>
            <a:spLocks noGrp="1"/>
          </p:cNvSpPr>
          <p:nvPr>
            <p:ph type="sldNum" sz="quarter" idx="12"/>
          </p:nvPr>
        </p:nvSpPr>
        <p:spPr/>
        <p:txBody>
          <a:bodyPr/>
          <a:lstStyle/>
          <a:p>
            <a:pPr>
              <a:defRPr/>
            </a:pPr>
            <a:fld id="{6231DFBC-2454-451B-9C42-04D7F724382E}" type="slidenum">
              <a:rPr lang="en-US" smtClean="0"/>
              <a:pPr>
                <a:defRPr/>
              </a:pPr>
              <a:t>39</a:t>
            </a:fld>
            <a:endParaRPr lang="en-US"/>
          </a:p>
        </p:txBody>
      </p:sp>
      <p:sp>
        <p:nvSpPr>
          <p:cNvPr id="6" name="TextBox 5"/>
          <p:cNvSpPr txBox="1"/>
          <p:nvPr/>
        </p:nvSpPr>
        <p:spPr>
          <a:xfrm>
            <a:off x="195755" y="1484784"/>
            <a:ext cx="8496944" cy="5016758"/>
          </a:xfrm>
          <a:prstGeom prst="rect">
            <a:avLst/>
          </a:prstGeom>
          <a:noFill/>
        </p:spPr>
        <p:txBody>
          <a:bodyPr wrap="square" rtlCol="0">
            <a:spAutoFit/>
          </a:bodyPr>
          <a:lstStyle/>
          <a:p>
            <a:r>
              <a:rPr lang="en-US" sz="2000" dirty="0">
                <a:solidFill>
                  <a:schemeClr val="tx1"/>
                </a:solidFill>
                <a:latin typeface="+mn-lt"/>
              </a:rPr>
              <a:t>{ // string, 22 character unique string business id </a:t>
            </a:r>
            <a:endParaRPr lang="en-US" sz="2000" dirty="0" smtClean="0">
              <a:solidFill>
                <a:schemeClr val="tx1"/>
              </a:solidFill>
              <a:latin typeface="+mn-lt"/>
            </a:endParaRPr>
          </a:p>
          <a:p>
            <a:r>
              <a:rPr lang="en-US" sz="2000" b="1" dirty="0" smtClean="0">
                <a:solidFill>
                  <a:srgbClr val="FF0000"/>
                </a:solidFill>
                <a:latin typeface="+mn-lt"/>
              </a:rPr>
              <a:t>"</a:t>
            </a:r>
            <a:r>
              <a:rPr lang="en-US" sz="2000" b="1" dirty="0" err="1">
                <a:solidFill>
                  <a:srgbClr val="FF0000"/>
                </a:solidFill>
                <a:latin typeface="+mn-lt"/>
              </a:rPr>
              <a:t>business_id</a:t>
            </a:r>
            <a:r>
              <a:rPr lang="en-US" sz="2000" b="1" dirty="0">
                <a:solidFill>
                  <a:srgbClr val="FF0000"/>
                </a:solidFill>
                <a:latin typeface="+mn-lt"/>
              </a:rPr>
              <a:t>": </a:t>
            </a:r>
            <a:r>
              <a:rPr lang="en-US" sz="2000" b="1" dirty="0">
                <a:solidFill>
                  <a:schemeClr val="tx1"/>
                </a:solidFill>
                <a:latin typeface="+mn-lt"/>
              </a:rPr>
              <a:t>"tnhfDv5Il8EaGSXZGiuQGg",</a:t>
            </a:r>
            <a:r>
              <a:rPr lang="en-US" sz="2000" dirty="0">
                <a:solidFill>
                  <a:schemeClr val="tx1"/>
                </a:solidFill>
                <a:latin typeface="+mn-lt"/>
              </a:rPr>
              <a:t> </a:t>
            </a:r>
            <a:endParaRPr lang="en-US" sz="2000" dirty="0" smtClean="0">
              <a:solidFill>
                <a:schemeClr val="tx1"/>
              </a:solidFill>
              <a:latin typeface="+mn-lt"/>
            </a:endParaRPr>
          </a:p>
          <a:p>
            <a:r>
              <a:rPr lang="en-US" sz="2000" dirty="0" smtClean="0">
                <a:solidFill>
                  <a:schemeClr val="tx1"/>
                </a:solidFill>
                <a:latin typeface="+mn-lt"/>
              </a:rPr>
              <a:t>// </a:t>
            </a:r>
            <a:r>
              <a:rPr lang="en-US" sz="2000" dirty="0">
                <a:solidFill>
                  <a:schemeClr val="tx1"/>
                </a:solidFill>
                <a:latin typeface="+mn-lt"/>
              </a:rPr>
              <a:t>string, the business's name </a:t>
            </a:r>
            <a:endParaRPr lang="en-US" sz="2000" dirty="0" smtClean="0">
              <a:solidFill>
                <a:schemeClr val="tx1"/>
              </a:solidFill>
              <a:latin typeface="+mn-lt"/>
            </a:endParaRPr>
          </a:p>
          <a:p>
            <a:r>
              <a:rPr lang="en-US" sz="2000" b="1" dirty="0" smtClean="0">
                <a:solidFill>
                  <a:srgbClr val="FF0000"/>
                </a:solidFill>
                <a:latin typeface="+mn-lt"/>
              </a:rPr>
              <a:t>"</a:t>
            </a:r>
            <a:r>
              <a:rPr lang="en-US" sz="2000" b="1" dirty="0">
                <a:solidFill>
                  <a:srgbClr val="FF0000"/>
                </a:solidFill>
                <a:latin typeface="+mn-lt"/>
              </a:rPr>
              <a:t>name": </a:t>
            </a:r>
            <a:r>
              <a:rPr lang="en-US" sz="2000" b="1" dirty="0">
                <a:solidFill>
                  <a:schemeClr val="tx1"/>
                </a:solidFill>
                <a:latin typeface="+mn-lt"/>
              </a:rPr>
              <a:t>"</a:t>
            </a:r>
            <a:r>
              <a:rPr lang="en-US" sz="2000" b="1" dirty="0" err="1">
                <a:solidFill>
                  <a:schemeClr val="tx1"/>
                </a:solidFill>
                <a:latin typeface="+mn-lt"/>
              </a:rPr>
              <a:t>Garaje</a:t>
            </a:r>
            <a:r>
              <a:rPr lang="en-US" sz="2000" b="1" dirty="0">
                <a:solidFill>
                  <a:schemeClr val="tx1"/>
                </a:solidFill>
                <a:latin typeface="+mn-lt"/>
              </a:rPr>
              <a:t>",</a:t>
            </a:r>
            <a:r>
              <a:rPr lang="en-US" sz="2000" dirty="0">
                <a:solidFill>
                  <a:schemeClr val="tx1"/>
                </a:solidFill>
                <a:latin typeface="+mn-lt"/>
              </a:rPr>
              <a:t> </a:t>
            </a:r>
            <a:endParaRPr lang="en-US" sz="2000" dirty="0" smtClean="0">
              <a:solidFill>
                <a:schemeClr val="tx1"/>
              </a:solidFill>
              <a:latin typeface="+mn-lt"/>
            </a:endParaRPr>
          </a:p>
          <a:p>
            <a:r>
              <a:rPr lang="en-US" sz="2000" dirty="0" smtClean="0">
                <a:solidFill>
                  <a:schemeClr val="tx1"/>
                </a:solidFill>
                <a:latin typeface="+mn-lt"/>
              </a:rPr>
              <a:t>// </a:t>
            </a:r>
            <a:r>
              <a:rPr lang="en-US" sz="2000" dirty="0">
                <a:solidFill>
                  <a:schemeClr val="tx1"/>
                </a:solidFill>
                <a:latin typeface="+mn-lt"/>
              </a:rPr>
              <a:t>string, the neighborhood's name </a:t>
            </a:r>
            <a:endParaRPr lang="en-US" sz="2000" dirty="0" smtClean="0">
              <a:solidFill>
                <a:schemeClr val="tx1"/>
              </a:solidFill>
              <a:latin typeface="+mn-lt"/>
            </a:endParaRPr>
          </a:p>
          <a:p>
            <a:r>
              <a:rPr lang="en-US" sz="2000" b="1" dirty="0" smtClean="0">
                <a:solidFill>
                  <a:schemeClr val="accent1">
                    <a:lumMod val="75000"/>
                  </a:schemeClr>
                </a:solidFill>
                <a:latin typeface="+mn-lt"/>
              </a:rPr>
              <a:t>"</a:t>
            </a:r>
            <a:r>
              <a:rPr lang="en-US" sz="2000" b="1" dirty="0">
                <a:solidFill>
                  <a:schemeClr val="accent1">
                    <a:lumMod val="75000"/>
                  </a:schemeClr>
                </a:solidFill>
                <a:latin typeface="+mn-lt"/>
              </a:rPr>
              <a:t>neighborhood"</a:t>
            </a:r>
            <a:r>
              <a:rPr lang="en-US" sz="2000" b="1" dirty="0">
                <a:solidFill>
                  <a:schemeClr val="tx1"/>
                </a:solidFill>
                <a:latin typeface="+mn-lt"/>
              </a:rPr>
              <a:t>: "</a:t>
            </a:r>
            <a:r>
              <a:rPr lang="en-US" sz="2000" b="1" dirty="0" err="1">
                <a:solidFill>
                  <a:schemeClr val="tx1"/>
                </a:solidFill>
                <a:latin typeface="+mn-lt"/>
              </a:rPr>
              <a:t>SoMa</a:t>
            </a:r>
            <a:r>
              <a:rPr lang="en-US" sz="2000" b="1" dirty="0">
                <a:solidFill>
                  <a:schemeClr val="tx1"/>
                </a:solidFill>
                <a:latin typeface="+mn-lt"/>
              </a:rPr>
              <a:t>",</a:t>
            </a:r>
            <a:r>
              <a:rPr lang="en-US" sz="2000" dirty="0">
                <a:solidFill>
                  <a:schemeClr val="tx1"/>
                </a:solidFill>
                <a:latin typeface="+mn-lt"/>
              </a:rPr>
              <a:t> </a:t>
            </a:r>
            <a:endParaRPr lang="en-US" sz="2000" dirty="0" smtClean="0">
              <a:solidFill>
                <a:schemeClr val="tx1"/>
              </a:solidFill>
              <a:latin typeface="+mn-lt"/>
            </a:endParaRPr>
          </a:p>
          <a:p>
            <a:r>
              <a:rPr lang="en-US" sz="2000" dirty="0" smtClean="0">
                <a:solidFill>
                  <a:schemeClr val="tx1"/>
                </a:solidFill>
                <a:latin typeface="+mn-lt"/>
              </a:rPr>
              <a:t>// </a:t>
            </a:r>
            <a:r>
              <a:rPr lang="en-US" sz="2000" dirty="0">
                <a:solidFill>
                  <a:schemeClr val="tx1"/>
                </a:solidFill>
                <a:latin typeface="+mn-lt"/>
              </a:rPr>
              <a:t>string, the full address of the business </a:t>
            </a:r>
            <a:endParaRPr lang="en-US" sz="2000" dirty="0" smtClean="0">
              <a:solidFill>
                <a:schemeClr val="tx1"/>
              </a:solidFill>
              <a:latin typeface="+mn-lt"/>
            </a:endParaRPr>
          </a:p>
          <a:p>
            <a:r>
              <a:rPr lang="en-US" sz="2000" b="1" dirty="0" smtClean="0">
                <a:solidFill>
                  <a:schemeClr val="accent1">
                    <a:lumMod val="75000"/>
                  </a:schemeClr>
                </a:solidFill>
                <a:latin typeface="+mn-lt"/>
              </a:rPr>
              <a:t>"</a:t>
            </a:r>
            <a:r>
              <a:rPr lang="en-US" sz="2000" b="1" dirty="0">
                <a:solidFill>
                  <a:schemeClr val="accent1">
                    <a:lumMod val="75000"/>
                  </a:schemeClr>
                </a:solidFill>
                <a:latin typeface="+mn-lt"/>
              </a:rPr>
              <a:t>address": </a:t>
            </a:r>
            <a:r>
              <a:rPr lang="en-US" sz="2000" b="1" dirty="0">
                <a:solidFill>
                  <a:schemeClr val="tx1"/>
                </a:solidFill>
                <a:latin typeface="+mn-lt"/>
              </a:rPr>
              <a:t>"475 3rd St",</a:t>
            </a:r>
            <a:r>
              <a:rPr lang="en-US" sz="2000" dirty="0">
                <a:solidFill>
                  <a:schemeClr val="tx1"/>
                </a:solidFill>
                <a:latin typeface="+mn-lt"/>
              </a:rPr>
              <a:t> </a:t>
            </a:r>
            <a:endParaRPr lang="en-US" sz="2000" dirty="0" smtClean="0">
              <a:solidFill>
                <a:schemeClr val="tx1"/>
              </a:solidFill>
              <a:latin typeface="+mn-lt"/>
            </a:endParaRPr>
          </a:p>
          <a:p>
            <a:r>
              <a:rPr lang="en-US" sz="2000" dirty="0" smtClean="0">
                <a:solidFill>
                  <a:schemeClr val="tx1"/>
                </a:solidFill>
                <a:latin typeface="+mn-lt"/>
              </a:rPr>
              <a:t>// </a:t>
            </a:r>
            <a:r>
              <a:rPr lang="en-US" sz="2000" dirty="0">
                <a:solidFill>
                  <a:schemeClr val="tx1"/>
                </a:solidFill>
                <a:latin typeface="+mn-lt"/>
              </a:rPr>
              <a:t>string, the city </a:t>
            </a:r>
            <a:r>
              <a:rPr lang="en-US" sz="2000" b="1" dirty="0">
                <a:solidFill>
                  <a:schemeClr val="tx1"/>
                </a:solidFill>
                <a:latin typeface="+mn-lt"/>
              </a:rPr>
              <a:t>"city": "San Francisco",</a:t>
            </a:r>
            <a:r>
              <a:rPr lang="en-US" sz="2000" dirty="0">
                <a:solidFill>
                  <a:schemeClr val="tx1"/>
                </a:solidFill>
                <a:latin typeface="+mn-lt"/>
              </a:rPr>
              <a:t> </a:t>
            </a:r>
            <a:endParaRPr lang="en-US" sz="2000" dirty="0" smtClean="0">
              <a:solidFill>
                <a:schemeClr val="tx1"/>
              </a:solidFill>
              <a:latin typeface="+mn-lt"/>
            </a:endParaRPr>
          </a:p>
          <a:p>
            <a:r>
              <a:rPr lang="en-US" sz="2000" dirty="0" smtClean="0">
                <a:solidFill>
                  <a:schemeClr val="tx1"/>
                </a:solidFill>
                <a:latin typeface="+mn-lt"/>
              </a:rPr>
              <a:t>// </a:t>
            </a:r>
            <a:r>
              <a:rPr lang="en-US" sz="2000" dirty="0">
                <a:solidFill>
                  <a:schemeClr val="tx1"/>
                </a:solidFill>
                <a:latin typeface="+mn-lt"/>
              </a:rPr>
              <a:t>string, 2 character state code, if applicable </a:t>
            </a:r>
            <a:endParaRPr lang="en-US" sz="2000" dirty="0" smtClean="0">
              <a:solidFill>
                <a:schemeClr val="tx1"/>
              </a:solidFill>
              <a:latin typeface="+mn-lt"/>
            </a:endParaRPr>
          </a:p>
          <a:p>
            <a:r>
              <a:rPr lang="en-US" sz="2000" b="1" dirty="0" smtClean="0">
                <a:solidFill>
                  <a:schemeClr val="accent1">
                    <a:lumMod val="75000"/>
                  </a:schemeClr>
                </a:solidFill>
                <a:latin typeface="+mn-lt"/>
              </a:rPr>
              <a:t>"</a:t>
            </a:r>
            <a:r>
              <a:rPr lang="en-US" sz="2000" b="1" dirty="0">
                <a:solidFill>
                  <a:schemeClr val="accent1">
                    <a:lumMod val="75000"/>
                  </a:schemeClr>
                </a:solidFill>
                <a:latin typeface="+mn-lt"/>
              </a:rPr>
              <a:t>state": </a:t>
            </a:r>
            <a:r>
              <a:rPr lang="en-US" sz="2000" b="1" dirty="0">
                <a:solidFill>
                  <a:schemeClr val="tx1"/>
                </a:solidFill>
                <a:latin typeface="+mn-lt"/>
              </a:rPr>
              <a:t>"CA",</a:t>
            </a:r>
            <a:r>
              <a:rPr lang="en-US" sz="2000" dirty="0">
                <a:solidFill>
                  <a:schemeClr val="tx1"/>
                </a:solidFill>
                <a:latin typeface="+mn-lt"/>
              </a:rPr>
              <a:t> </a:t>
            </a:r>
            <a:endParaRPr lang="en-US" sz="2000" dirty="0" smtClean="0">
              <a:solidFill>
                <a:schemeClr val="tx1"/>
              </a:solidFill>
              <a:latin typeface="+mn-lt"/>
            </a:endParaRPr>
          </a:p>
          <a:p>
            <a:r>
              <a:rPr lang="en-US" sz="2000" dirty="0" smtClean="0">
                <a:solidFill>
                  <a:schemeClr val="tx1"/>
                </a:solidFill>
                <a:latin typeface="+mn-lt"/>
              </a:rPr>
              <a:t>// </a:t>
            </a:r>
            <a:r>
              <a:rPr lang="en-US" sz="2000" dirty="0">
                <a:solidFill>
                  <a:schemeClr val="tx1"/>
                </a:solidFill>
                <a:latin typeface="+mn-lt"/>
              </a:rPr>
              <a:t>string, the postal code </a:t>
            </a:r>
            <a:endParaRPr lang="en-US" sz="2000" dirty="0" smtClean="0">
              <a:solidFill>
                <a:schemeClr val="tx1"/>
              </a:solidFill>
              <a:latin typeface="+mn-lt"/>
            </a:endParaRPr>
          </a:p>
          <a:p>
            <a:r>
              <a:rPr lang="en-US" sz="2000" b="1" dirty="0" smtClean="0">
                <a:solidFill>
                  <a:schemeClr val="accent1">
                    <a:lumMod val="75000"/>
                  </a:schemeClr>
                </a:solidFill>
                <a:latin typeface="+mn-lt"/>
              </a:rPr>
              <a:t>"</a:t>
            </a:r>
            <a:r>
              <a:rPr lang="en-US" sz="2000" b="1" dirty="0">
                <a:solidFill>
                  <a:schemeClr val="accent1">
                    <a:lumMod val="75000"/>
                  </a:schemeClr>
                </a:solidFill>
                <a:latin typeface="+mn-lt"/>
              </a:rPr>
              <a:t>postal code": </a:t>
            </a:r>
            <a:r>
              <a:rPr lang="en-US" sz="2000" b="1" dirty="0">
                <a:solidFill>
                  <a:schemeClr val="tx1"/>
                </a:solidFill>
                <a:latin typeface="+mn-lt"/>
              </a:rPr>
              <a:t>"94107",</a:t>
            </a:r>
            <a:r>
              <a:rPr lang="en-US" sz="2000" dirty="0">
                <a:solidFill>
                  <a:schemeClr val="tx1"/>
                </a:solidFill>
                <a:latin typeface="+mn-lt"/>
              </a:rPr>
              <a:t> </a:t>
            </a:r>
            <a:endParaRPr lang="en-US" sz="2000" dirty="0" smtClean="0">
              <a:solidFill>
                <a:schemeClr val="tx1"/>
              </a:solidFill>
              <a:latin typeface="+mn-lt"/>
            </a:endParaRPr>
          </a:p>
          <a:p>
            <a:r>
              <a:rPr lang="en-US" sz="2000" dirty="0" smtClean="0">
                <a:solidFill>
                  <a:schemeClr val="tx1"/>
                </a:solidFill>
                <a:latin typeface="+mn-lt"/>
              </a:rPr>
              <a:t>// </a:t>
            </a:r>
            <a:r>
              <a:rPr lang="en-US" sz="2000" dirty="0">
                <a:solidFill>
                  <a:schemeClr val="tx1"/>
                </a:solidFill>
                <a:latin typeface="+mn-lt"/>
              </a:rPr>
              <a:t>float, latitude </a:t>
            </a:r>
            <a:endParaRPr lang="en-US" sz="2000" dirty="0" smtClean="0">
              <a:solidFill>
                <a:schemeClr val="tx1"/>
              </a:solidFill>
              <a:latin typeface="+mn-lt"/>
            </a:endParaRPr>
          </a:p>
          <a:p>
            <a:r>
              <a:rPr lang="en-US" sz="2000" b="1" dirty="0" smtClean="0">
                <a:solidFill>
                  <a:schemeClr val="accent1">
                    <a:lumMod val="75000"/>
                  </a:schemeClr>
                </a:solidFill>
                <a:latin typeface="+mn-lt"/>
              </a:rPr>
              <a:t>"</a:t>
            </a:r>
            <a:r>
              <a:rPr lang="en-US" sz="2000" b="1" dirty="0">
                <a:solidFill>
                  <a:schemeClr val="accent1">
                    <a:lumMod val="75000"/>
                  </a:schemeClr>
                </a:solidFill>
                <a:latin typeface="+mn-lt"/>
              </a:rPr>
              <a:t>latitude": </a:t>
            </a:r>
            <a:r>
              <a:rPr lang="en-US" sz="2000" b="1" dirty="0">
                <a:solidFill>
                  <a:schemeClr val="tx1"/>
                </a:solidFill>
                <a:latin typeface="+mn-lt"/>
              </a:rPr>
              <a:t>37.7817529521,</a:t>
            </a:r>
            <a:r>
              <a:rPr lang="en-US" sz="2000" dirty="0">
                <a:solidFill>
                  <a:schemeClr val="tx1"/>
                </a:solidFill>
                <a:latin typeface="+mn-lt"/>
              </a:rPr>
              <a:t> </a:t>
            </a:r>
            <a:endParaRPr lang="en-US" sz="2000" dirty="0" smtClean="0">
              <a:solidFill>
                <a:schemeClr val="tx1"/>
              </a:solidFill>
              <a:latin typeface="+mn-lt"/>
            </a:endParaRPr>
          </a:p>
          <a:p>
            <a:r>
              <a:rPr lang="en-US" sz="2000" dirty="0" smtClean="0">
                <a:solidFill>
                  <a:schemeClr val="tx1"/>
                </a:solidFill>
                <a:latin typeface="+mn-lt"/>
              </a:rPr>
              <a:t>// </a:t>
            </a:r>
            <a:r>
              <a:rPr lang="en-US" sz="2000" dirty="0">
                <a:solidFill>
                  <a:schemeClr val="tx1"/>
                </a:solidFill>
                <a:latin typeface="+mn-lt"/>
              </a:rPr>
              <a:t>float, longitude </a:t>
            </a:r>
            <a:r>
              <a:rPr lang="en-US" sz="2000" b="1" dirty="0">
                <a:solidFill>
                  <a:schemeClr val="tx1"/>
                </a:solidFill>
                <a:latin typeface="+mn-lt"/>
              </a:rPr>
              <a:t>"longitude": -122.39612197,</a:t>
            </a:r>
            <a:r>
              <a:rPr lang="en-US" sz="2000" dirty="0">
                <a:solidFill>
                  <a:schemeClr val="tx1"/>
                </a:solidFill>
                <a:latin typeface="+mn-lt"/>
              </a:rPr>
              <a:t> </a:t>
            </a:r>
            <a:endParaRPr lang="en-US" sz="2000" dirty="0" smtClean="0">
              <a:solidFill>
                <a:schemeClr val="tx1"/>
              </a:solidFill>
              <a:latin typeface="+mn-lt"/>
            </a:endParaRPr>
          </a:p>
        </p:txBody>
      </p:sp>
      <p:sp>
        <p:nvSpPr>
          <p:cNvPr id="7" name="Right Brace 6"/>
          <p:cNvSpPr/>
          <p:nvPr/>
        </p:nvSpPr>
        <p:spPr>
          <a:xfrm>
            <a:off x="5148064" y="2708920"/>
            <a:ext cx="1728192" cy="36004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6516216" y="3140968"/>
            <a:ext cx="1872208" cy="461665"/>
          </a:xfrm>
          <a:prstGeom prst="rect">
            <a:avLst/>
          </a:prstGeom>
          <a:noFill/>
        </p:spPr>
        <p:txBody>
          <a:bodyPr wrap="square" rtlCol="0">
            <a:spAutoFit/>
          </a:bodyPr>
          <a:lstStyle/>
          <a:p>
            <a:r>
              <a:rPr lang="en-US" dirty="0" smtClean="0">
                <a:solidFill>
                  <a:schemeClr val="accent1">
                    <a:lumMod val="75000"/>
                  </a:schemeClr>
                </a:solidFill>
                <a:latin typeface="+mn-lt"/>
              </a:rPr>
              <a:t>location</a:t>
            </a:r>
            <a:endParaRPr lang="en-US" dirty="0">
              <a:solidFill>
                <a:schemeClr val="accent1">
                  <a:lumMod val="75000"/>
                </a:schemeClr>
              </a:solidFill>
              <a:latin typeface="+mn-lt"/>
            </a:endParaRPr>
          </a:p>
        </p:txBody>
      </p:sp>
    </p:spTree>
    <p:extLst>
      <p:ext uri="{BB962C8B-B14F-4D97-AF65-F5344CB8AC3E}">
        <p14:creationId xmlns:p14="http://schemas.microsoft.com/office/powerpoint/2010/main" val="2647942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solidFill>
                  <a:schemeClr val="accent2">
                    <a:lumMod val="75000"/>
                  </a:schemeClr>
                </a:solidFill>
              </a:rPr>
              <a:t>Περιεχόμενα Παρουσίασης</a:t>
            </a:r>
            <a:endParaRPr lang="el-GR" dirty="0">
              <a:solidFill>
                <a:schemeClr val="accent2">
                  <a:lumMod val="75000"/>
                </a:schemeClr>
              </a:solidFill>
            </a:endParaRPr>
          </a:p>
        </p:txBody>
      </p:sp>
      <p:sp>
        <p:nvSpPr>
          <p:cNvPr id="3" name="Slide Number Placeholder 2"/>
          <p:cNvSpPr>
            <a:spLocks noGrp="1"/>
          </p:cNvSpPr>
          <p:nvPr>
            <p:ph type="sldNum" sz="quarter" idx="12"/>
          </p:nvPr>
        </p:nvSpPr>
        <p:spPr/>
        <p:txBody>
          <a:bodyPr/>
          <a:lstStyle/>
          <a:p>
            <a:pPr>
              <a:defRPr/>
            </a:pPr>
            <a:fld id="{6231DFBC-2454-451B-9C42-04D7F724382E}" type="slidenum">
              <a:rPr lang="en-US" smtClean="0"/>
              <a:pPr>
                <a:defRPr/>
              </a:pPr>
              <a:t>4</a:t>
            </a:fld>
            <a:endParaRPr lang="en-US"/>
          </a:p>
        </p:txBody>
      </p:sp>
      <p:sp>
        <p:nvSpPr>
          <p:cNvPr id="4" name="TextBox 3"/>
          <p:cNvSpPr txBox="1"/>
          <p:nvPr/>
        </p:nvSpPr>
        <p:spPr>
          <a:xfrm>
            <a:off x="827584" y="2348880"/>
            <a:ext cx="6768752" cy="2308324"/>
          </a:xfrm>
          <a:prstGeom prst="rect">
            <a:avLst/>
          </a:prstGeom>
          <a:noFill/>
        </p:spPr>
        <p:txBody>
          <a:bodyPr wrap="square" rtlCol="0">
            <a:spAutoFit/>
          </a:bodyPr>
          <a:lstStyle/>
          <a:p>
            <a:r>
              <a:rPr lang="el-GR" dirty="0" smtClean="0">
                <a:solidFill>
                  <a:schemeClr val="tx1"/>
                </a:solidFill>
                <a:latin typeface="+mn-lt"/>
              </a:rPr>
              <a:t>Σύντομη παρουσίαση</a:t>
            </a:r>
          </a:p>
          <a:p>
            <a:endParaRPr lang="el-GR" dirty="0" smtClean="0">
              <a:solidFill>
                <a:schemeClr val="tx1"/>
              </a:solidFill>
              <a:latin typeface="+mn-lt"/>
            </a:endParaRPr>
          </a:p>
          <a:p>
            <a:pPr marL="1085850" lvl="1" indent="-342900">
              <a:buFont typeface="Wingdings" panose="05000000000000000000" pitchFamily="2" charset="2"/>
              <a:buChar char="§"/>
            </a:pPr>
            <a:r>
              <a:rPr lang="en-US" dirty="0" err="1" smtClean="0">
                <a:solidFill>
                  <a:schemeClr val="tx1"/>
                </a:solidFill>
                <a:latin typeface="+mn-lt"/>
              </a:rPr>
              <a:t>Lucene</a:t>
            </a:r>
            <a:endParaRPr lang="en-US" dirty="0" smtClean="0">
              <a:solidFill>
                <a:schemeClr val="tx1"/>
              </a:solidFill>
              <a:latin typeface="+mn-lt"/>
            </a:endParaRPr>
          </a:p>
          <a:p>
            <a:pPr marL="1085850" lvl="1" indent="-342900">
              <a:buFont typeface="Wingdings" panose="05000000000000000000" pitchFamily="2" charset="2"/>
              <a:buChar char="§"/>
            </a:pPr>
            <a:r>
              <a:rPr lang="en-US" dirty="0" smtClean="0">
                <a:solidFill>
                  <a:schemeClr val="tx1"/>
                </a:solidFill>
                <a:latin typeface="+mn-lt"/>
              </a:rPr>
              <a:t>Yelp dataset</a:t>
            </a:r>
          </a:p>
          <a:p>
            <a:pPr marL="1085850" lvl="1" indent="-342900">
              <a:buFont typeface="Wingdings" panose="05000000000000000000" pitchFamily="2" charset="2"/>
              <a:buChar char="§"/>
            </a:pPr>
            <a:r>
              <a:rPr lang="el-GR" dirty="0" smtClean="0">
                <a:solidFill>
                  <a:schemeClr val="tx1"/>
                </a:solidFill>
                <a:latin typeface="+mn-lt"/>
              </a:rPr>
              <a:t>Εργασίας</a:t>
            </a:r>
          </a:p>
          <a:p>
            <a:endParaRPr lang="el-GR" dirty="0">
              <a:solidFill>
                <a:schemeClr val="tx1"/>
              </a:solidFill>
              <a:latin typeface="+mn-lt"/>
            </a:endParaRPr>
          </a:p>
        </p:txBody>
      </p:sp>
    </p:spTree>
    <p:extLst>
      <p:ext uri="{BB962C8B-B14F-4D97-AF65-F5344CB8AC3E}">
        <p14:creationId xmlns:p14="http://schemas.microsoft.com/office/powerpoint/2010/main" val="27683544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7636"/>
            <a:ext cx="7886700" cy="1325563"/>
          </a:xfrm>
        </p:spPr>
        <p:txBody>
          <a:bodyPr>
            <a:normAutofit/>
          </a:bodyPr>
          <a:lstStyle/>
          <a:p>
            <a:pPr algn="ctr"/>
            <a:r>
              <a:rPr lang="en-US" sz="4400" dirty="0" smtClean="0">
                <a:solidFill>
                  <a:schemeClr val="accent2">
                    <a:lumMod val="75000"/>
                  </a:schemeClr>
                </a:solidFill>
              </a:rPr>
              <a:t>Yelp dataset: Businesses II</a:t>
            </a:r>
            <a:endParaRPr lang="en-US" sz="4400" dirty="0">
              <a:solidFill>
                <a:schemeClr val="accent2">
                  <a:lumMod val="75000"/>
                </a:schemeClr>
              </a:solidFill>
            </a:endParaRPr>
          </a:p>
        </p:txBody>
      </p:sp>
      <p:sp>
        <p:nvSpPr>
          <p:cNvPr id="3" name="Slide Number Placeholder 2"/>
          <p:cNvSpPr>
            <a:spLocks noGrp="1"/>
          </p:cNvSpPr>
          <p:nvPr>
            <p:ph type="sldNum" sz="quarter" idx="12"/>
          </p:nvPr>
        </p:nvSpPr>
        <p:spPr/>
        <p:txBody>
          <a:bodyPr/>
          <a:lstStyle/>
          <a:p>
            <a:pPr>
              <a:defRPr/>
            </a:pPr>
            <a:fld id="{6231DFBC-2454-451B-9C42-04D7F724382E}" type="slidenum">
              <a:rPr lang="en-US" smtClean="0"/>
              <a:pPr>
                <a:defRPr/>
              </a:pPr>
              <a:t>40</a:t>
            </a:fld>
            <a:endParaRPr lang="en-US"/>
          </a:p>
        </p:txBody>
      </p:sp>
      <p:sp>
        <p:nvSpPr>
          <p:cNvPr id="6" name="TextBox 5"/>
          <p:cNvSpPr txBox="1"/>
          <p:nvPr/>
        </p:nvSpPr>
        <p:spPr>
          <a:xfrm>
            <a:off x="344355" y="1268760"/>
            <a:ext cx="8496944" cy="5016758"/>
          </a:xfrm>
          <a:prstGeom prst="rect">
            <a:avLst/>
          </a:prstGeom>
          <a:noFill/>
        </p:spPr>
        <p:txBody>
          <a:bodyPr wrap="square" rtlCol="0">
            <a:spAutoFit/>
          </a:bodyPr>
          <a:lstStyle/>
          <a:p>
            <a:r>
              <a:rPr lang="en-US" sz="2000" dirty="0" smtClean="0">
                <a:solidFill>
                  <a:schemeClr val="tx1"/>
                </a:solidFill>
                <a:latin typeface="+mn-lt"/>
              </a:rPr>
              <a:t>// </a:t>
            </a:r>
            <a:r>
              <a:rPr lang="en-US" sz="2000" dirty="0">
                <a:solidFill>
                  <a:schemeClr val="tx1"/>
                </a:solidFill>
                <a:latin typeface="+mn-lt"/>
              </a:rPr>
              <a:t>float, star rating, rounded to half-stars </a:t>
            </a:r>
            <a:endParaRPr lang="en-US" sz="2000" dirty="0" smtClean="0">
              <a:solidFill>
                <a:schemeClr val="tx1"/>
              </a:solidFill>
              <a:latin typeface="+mn-lt"/>
            </a:endParaRPr>
          </a:p>
          <a:p>
            <a:r>
              <a:rPr lang="en-US" sz="2000" b="1" dirty="0" smtClean="0">
                <a:solidFill>
                  <a:schemeClr val="tx1"/>
                </a:solidFill>
                <a:latin typeface="+mn-lt"/>
              </a:rPr>
              <a:t>"</a:t>
            </a:r>
            <a:r>
              <a:rPr lang="en-US" sz="2000" b="1" dirty="0">
                <a:solidFill>
                  <a:schemeClr val="tx1"/>
                </a:solidFill>
                <a:latin typeface="+mn-lt"/>
              </a:rPr>
              <a:t>stars": 4.5,</a:t>
            </a:r>
            <a:r>
              <a:rPr lang="en-US" sz="2000" dirty="0">
                <a:solidFill>
                  <a:schemeClr val="tx1"/>
                </a:solidFill>
                <a:latin typeface="+mn-lt"/>
              </a:rPr>
              <a:t> </a:t>
            </a:r>
            <a:endParaRPr lang="en-US" sz="2000" dirty="0" smtClean="0">
              <a:solidFill>
                <a:schemeClr val="tx1"/>
              </a:solidFill>
              <a:latin typeface="+mn-lt"/>
            </a:endParaRPr>
          </a:p>
          <a:p>
            <a:r>
              <a:rPr lang="en-US" sz="2000" dirty="0" smtClean="0">
                <a:solidFill>
                  <a:schemeClr val="tx1"/>
                </a:solidFill>
                <a:latin typeface="+mn-lt"/>
              </a:rPr>
              <a:t>// </a:t>
            </a:r>
            <a:r>
              <a:rPr lang="en-US" sz="2000" dirty="0" err="1">
                <a:solidFill>
                  <a:schemeClr val="tx1"/>
                </a:solidFill>
                <a:latin typeface="+mn-lt"/>
              </a:rPr>
              <a:t>interger</a:t>
            </a:r>
            <a:r>
              <a:rPr lang="en-US" sz="2000" dirty="0">
                <a:solidFill>
                  <a:schemeClr val="tx1"/>
                </a:solidFill>
                <a:latin typeface="+mn-lt"/>
              </a:rPr>
              <a:t>, number of reviews </a:t>
            </a:r>
            <a:endParaRPr lang="en-US" sz="2000" dirty="0" smtClean="0">
              <a:solidFill>
                <a:schemeClr val="tx1"/>
              </a:solidFill>
              <a:latin typeface="+mn-lt"/>
            </a:endParaRPr>
          </a:p>
          <a:p>
            <a:r>
              <a:rPr lang="en-US" sz="2000" b="1" dirty="0" smtClean="0">
                <a:solidFill>
                  <a:srgbClr val="FF0000"/>
                </a:solidFill>
                <a:latin typeface="+mn-lt"/>
              </a:rPr>
              <a:t>"</a:t>
            </a:r>
            <a:r>
              <a:rPr lang="en-US" sz="2000" b="1" dirty="0" err="1">
                <a:solidFill>
                  <a:srgbClr val="FF0000"/>
                </a:solidFill>
                <a:latin typeface="+mn-lt"/>
              </a:rPr>
              <a:t>review_count</a:t>
            </a:r>
            <a:r>
              <a:rPr lang="en-US" sz="2000" b="1" dirty="0">
                <a:solidFill>
                  <a:srgbClr val="FF0000"/>
                </a:solidFill>
                <a:latin typeface="+mn-lt"/>
              </a:rPr>
              <a:t>": </a:t>
            </a:r>
            <a:r>
              <a:rPr lang="en-US" sz="2000" b="1" dirty="0">
                <a:solidFill>
                  <a:schemeClr val="tx1"/>
                </a:solidFill>
                <a:latin typeface="+mn-lt"/>
              </a:rPr>
              <a:t>1198,</a:t>
            </a:r>
            <a:r>
              <a:rPr lang="en-US" sz="2000" dirty="0">
                <a:solidFill>
                  <a:schemeClr val="tx1"/>
                </a:solidFill>
                <a:latin typeface="+mn-lt"/>
              </a:rPr>
              <a:t> </a:t>
            </a:r>
            <a:endParaRPr lang="en-US" sz="2000" dirty="0" smtClean="0">
              <a:solidFill>
                <a:schemeClr val="tx1"/>
              </a:solidFill>
              <a:latin typeface="+mn-lt"/>
            </a:endParaRPr>
          </a:p>
          <a:p>
            <a:r>
              <a:rPr lang="en-US" sz="2000" dirty="0" smtClean="0">
                <a:solidFill>
                  <a:schemeClr val="tx1"/>
                </a:solidFill>
                <a:latin typeface="+mn-lt"/>
              </a:rPr>
              <a:t>// </a:t>
            </a:r>
            <a:r>
              <a:rPr lang="en-US" sz="2000" dirty="0">
                <a:solidFill>
                  <a:schemeClr val="tx1"/>
                </a:solidFill>
                <a:latin typeface="+mn-lt"/>
              </a:rPr>
              <a:t>integer, 0 or 1 for closed or open, respectively </a:t>
            </a:r>
            <a:endParaRPr lang="en-US" sz="2000" dirty="0" smtClean="0">
              <a:solidFill>
                <a:schemeClr val="tx1"/>
              </a:solidFill>
              <a:latin typeface="+mn-lt"/>
            </a:endParaRPr>
          </a:p>
          <a:p>
            <a:r>
              <a:rPr lang="en-US" sz="2000" b="1" dirty="0" smtClean="0">
                <a:solidFill>
                  <a:schemeClr val="tx1"/>
                </a:solidFill>
                <a:latin typeface="+mn-lt"/>
              </a:rPr>
              <a:t>"</a:t>
            </a:r>
            <a:r>
              <a:rPr lang="en-US" sz="2000" b="1" dirty="0" err="1">
                <a:solidFill>
                  <a:schemeClr val="tx1"/>
                </a:solidFill>
                <a:latin typeface="+mn-lt"/>
              </a:rPr>
              <a:t>is_open</a:t>
            </a:r>
            <a:r>
              <a:rPr lang="en-US" sz="2000" b="1" dirty="0">
                <a:solidFill>
                  <a:schemeClr val="tx1"/>
                </a:solidFill>
                <a:latin typeface="+mn-lt"/>
              </a:rPr>
              <a:t>": 1,</a:t>
            </a:r>
            <a:r>
              <a:rPr lang="en-US" sz="2000" dirty="0">
                <a:solidFill>
                  <a:schemeClr val="tx1"/>
                </a:solidFill>
                <a:latin typeface="+mn-lt"/>
              </a:rPr>
              <a:t> </a:t>
            </a:r>
            <a:endParaRPr lang="en-US" sz="2000" dirty="0" smtClean="0">
              <a:solidFill>
                <a:schemeClr val="tx1"/>
              </a:solidFill>
              <a:latin typeface="+mn-lt"/>
            </a:endParaRPr>
          </a:p>
          <a:p>
            <a:r>
              <a:rPr lang="en-US" sz="2000" dirty="0" smtClean="0">
                <a:solidFill>
                  <a:schemeClr val="tx1"/>
                </a:solidFill>
                <a:latin typeface="+mn-lt"/>
              </a:rPr>
              <a:t>// </a:t>
            </a:r>
            <a:r>
              <a:rPr lang="en-US" sz="2000" dirty="0">
                <a:solidFill>
                  <a:schemeClr val="tx1"/>
                </a:solidFill>
                <a:latin typeface="+mn-lt"/>
              </a:rPr>
              <a:t>object, business attributes to values. note: some attribute values might be objects </a:t>
            </a:r>
            <a:endParaRPr lang="en-US" sz="2000" dirty="0" smtClean="0">
              <a:solidFill>
                <a:schemeClr val="tx1"/>
              </a:solidFill>
              <a:latin typeface="+mn-lt"/>
            </a:endParaRPr>
          </a:p>
          <a:p>
            <a:r>
              <a:rPr lang="en-US" sz="2000" b="1" dirty="0" smtClean="0">
                <a:solidFill>
                  <a:schemeClr val="tx1"/>
                </a:solidFill>
                <a:latin typeface="+mn-lt"/>
              </a:rPr>
              <a:t>"</a:t>
            </a:r>
            <a:r>
              <a:rPr lang="en-US" sz="2000" b="1" dirty="0">
                <a:solidFill>
                  <a:schemeClr val="tx1"/>
                </a:solidFill>
                <a:latin typeface="+mn-lt"/>
              </a:rPr>
              <a:t>attributes": { "</a:t>
            </a:r>
            <a:r>
              <a:rPr lang="en-US" sz="2000" b="1" dirty="0" err="1">
                <a:solidFill>
                  <a:schemeClr val="tx1"/>
                </a:solidFill>
                <a:latin typeface="+mn-lt"/>
              </a:rPr>
              <a:t>RestaurantsTakeOut</a:t>
            </a:r>
            <a:r>
              <a:rPr lang="en-US" sz="2000" b="1" dirty="0">
                <a:solidFill>
                  <a:schemeClr val="tx1"/>
                </a:solidFill>
                <a:latin typeface="+mn-lt"/>
              </a:rPr>
              <a:t>": true, "</a:t>
            </a:r>
            <a:r>
              <a:rPr lang="en-US" sz="2000" b="1" dirty="0" err="1">
                <a:solidFill>
                  <a:schemeClr val="tx1"/>
                </a:solidFill>
                <a:latin typeface="+mn-lt"/>
              </a:rPr>
              <a:t>BusinessParking</a:t>
            </a:r>
            <a:r>
              <a:rPr lang="en-US" sz="2000" b="1" dirty="0">
                <a:solidFill>
                  <a:schemeClr val="tx1"/>
                </a:solidFill>
                <a:latin typeface="+mn-lt"/>
              </a:rPr>
              <a:t>": { "garage": false, "street": true, "validated": false, "lot": false, "valet": false }, },</a:t>
            </a:r>
            <a:r>
              <a:rPr lang="en-US" sz="2000" dirty="0">
                <a:solidFill>
                  <a:schemeClr val="tx1"/>
                </a:solidFill>
                <a:latin typeface="+mn-lt"/>
              </a:rPr>
              <a:t> </a:t>
            </a:r>
            <a:endParaRPr lang="en-US" sz="2000" dirty="0" smtClean="0">
              <a:solidFill>
                <a:schemeClr val="tx1"/>
              </a:solidFill>
              <a:latin typeface="+mn-lt"/>
            </a:endParaRPr>
          </a:p>
          <a:p>
            <a:r>
              <a:rPr lang="en-US" sz="2000" dirty="0" smtClean="0">
                <a:solidFill>
                  <a:schemeClr val="tx1"/>
                </a:solidFill>
                <a:latin typeface="+mn-lt"/>
              </a:rPr>
              <a:t>// </a:t>
            </a:r>
            <a:r>
              <a:rPr lang="en-US" sz="2000" dirty="0">
                <a:solidFill>
                  <a:schemeClr val="tx1"/>
                </a:solidFill>
                <a:latin typeface="+mn-lt"/>
              </a:rPr>
              <a:t>an array of strings of business categories </a:t>
            </a:r>
            <a:endParaRPr lang="en-US" sz="2000" dirty="0" smtClean="0">
              <a:solidFill>
                <a:schemeClr val="tx1"/>
              </a:solidFill>
              <a:latin typeface="+mn-lt"/>
            </a:endParaRPr>
          </a:p>
          <a:p>
            <a:r>
              <a:rPr lang="en-US" sz="2000" b="1" dirty="0" smtClean="0">
                <a:solidFill>
                  <a:srgbClr val="FF0000"/>
                </a:solidFill>
                <a:latin typeface="+mn-lt"/>
              </a:rPr>
              <a:t>"</a:t>
            </a:r>
            <a:r>
              <a:rPr lang="en-US" sz="2000" b="1" dirty="0">
                <a:solidFill>
                  <a:srgbClr val="FF0000"/>
                </a:solidFill>
                <a:latin typeface="+mn-lt"/>
              </a:rPr>
              <a:t>categories": </a:t>
            </a:r>
            <a:r>
              <a:rPr lang="en-US" sz="2000" b="1" dirty="0">
                <a:solidFill>
                  <a:schemeClr val="tx1"/>
                </a:solidFill>
                <a:latin typeface="+mn-lt"/>
              </a:rPr>
              <a:t>[ "Mexican", "Burgers", "Gastropubs" ],</a:t>
            </a:r>
            <a:r>
              <a:rPr lang="en-US" sz="2000" dirty="0">
                <a:solidFill>
                  <a:schemeClr val="tx1"/>
                </a:solidFill>
                <a:latin typeface="+mn-lt"/>
              </a:rPr>
              <a:t> </a:t>
            </a:r>
            <a:endParaRPr lang="en-US" sz="2000" dirty="0" smtClean="0">
              <a:solidFill>
                <a:schemeClr val="tx1"/>
              </a:solidFill>
              <a:latin typeface="+mn-lt"/>
            </a:endParaRPr>
          </a:p>
          <a:p>
            <a:r>
              <a:rPr lang="en-US" sz="2000" dirty="0" smtClean="0">
                <a:solidFill>
                  <a:schemeClr val="tx1"/>
                </a:solidFill>
                <a:latin typeface="+mn-lt"/>
              </a:rPr>
              <a:t>// </a:t>
            </a:r>
            <a:r>
              <a:rPr lang="en-US" sz="2000" dirty="0">
                <a:solidFill>
                  <a:schemeClr val="tx1"/>
                </a:solidFill>
                <a:latin typeface="+mn-lt"/>
              </a:rPr>
              <a:t>an object of key day to value hours, hours are using a 24hr clock </a:t>
            </a:r>
            <a:endParaRPr lang="en-US" sz="2000" dirty="0" smtClean="0">
              <a:solidFill>
                <a:schemeClr val="tx1"/>
              </a:solidFill>
              <a:latin typeface="+mn-lt"/>
            </a:endParaRPr>
          </a:p>
          <a:p>
            <a:r>
              <a:rPr lang="en-US" sz="2000" b="1" dirty="0" smtClean="0">
                <a:solidFill>
                  <a:schemeClr val="tx1"/>
                </a:solidFill>
                <a:latin typeface="+mn-lt"/>
              </a:rPr>
              <a:t>"</a:t>
            </a:r>
            <a:r>
              <a:rPr lang="en-US" sz="2000" b="1" dirty="0">
                <a:solidFill>
                  <a:schemeClr val="tx1"/>
                </a:solidFill>
                <a:latin typeface="+mn-lt"/>
              </a:rPr>
              <a:t>hours": { "Monday": "10:00-21:00", "Tuesday": "10:00-21:00", "Friday": "10:00-21:00", "Wednesday": "10:00-21:00", "Thursday": "10:00-21:00", "Sunday": "11:00-18:00", "Saturday": "10:00-21:00" }</a:t>
            </a:r>
            <a:r>
              <a:rPr lang="en-US" sz="2000" dirty="0">
                <a:solidFill>
                  <a:schemeClr val="tx1"/>
                </a:solidFill>
                <a:latin typeface="+mn-lt"/>
              </a:rPr>
              <a:t> }</a:t>
            </a:r>
          </a:p>
        </p:txBody>
      </p:sp>
    </p:spTree>
    <p:extLst>
      <p:ext uri="{BB962C8B-B14F-4D97-AF65-F5344CB8AC3E}">
        <p14:creationId xmlns:p14="http://schemas.microsoft.com/office/powerpoint/2010/main" val="30289976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0"/>
            <a:ext cx="7886700" cy="1325563"/>
          </a:xfrm>
        </p:spPr>
        <p:txBody>
          <a:bodyPr>
            <a:normAutofit/>
          </a:bodyPr>
          <a:lstStyle/>
          <a:p>
            <a:pPr algn="ctr"/>
            <a:r>
              <a:rPr lang="en-US" sz="4400" dirty="0" smtClean="0">
                <a:solidFill>
                  <a:schemeClr val="accent2">
                    <a:lumMod val="75000"/>
                  </a:schemeClr>
                </a:solidFill>
              </a:rPr>
              <a:t>Yelp dataset: Reviews </a:t>
            </a:r>
            <a:endParaRPr lang="en-US" sz="4400" dirty="0">
              <a:solidFill>
                <a:schemeClr val="accent2">
                  <a:lumMod val="75000"/>
                </a:schemeClr>
              </a:solidFill>
            </a:endParaRPr>
          </a:p>
        </p:txBody>
      </p:sp>
      <p:sp>
        <p:nvSpPr>
          <p:cNvPr id="3" name="Slide Number Placeholder 2"/>
          <p:cNvSpPr>
            <a:spLocks noGrp="1"/>
          </p:cNvSpPr>
          <p:nvPr>
            <p:ph type="sldNum" sz="quarter" idx="12"/>
          </p:nvPr>
        </p:nvSpPr>
        <p:spPr/>
        <p:txBody>
          <a:bodyPr/>
          <a:lstStyle/>
          <a:p>
            <a:pPr>
              <a:defRPr/>
            </a:pPr>
            <a:fld id="{6231DFBC-2454-451B-9C42-04D7F724382E}" type="slidenum">
              <a:rPr lang="en-US" smtClean="0"/>
              <a:pPr>
                <a:defRPr/>
              </a:pPr>
              <a:t>41</a:t>
            </a:fld>
            <a:endParaRPr lang="en-US"/>
          </a:p>
        </p:txBody>
      </p:sp>
      <p:sp>
        <p:nvSpPr>
          <p:cNvPr id="5" name="TextBox 4"/>
          <p:cNvSpPr txBox="1"/>
          <p:nvPr/>
        </p:nvSpPr>
        <p:spPr>
          <a:xfrm>
            <a:off x="251520" y="906602"/>
            <a:ext cx="8568952" cy="5632311"/>
          </a:xfrm>
          <a:prstGeom prst="rect">
            <a:avLst/>
          </a:prstGeom>
          <a:noFill/>
        </p:spPr>
        <p:txBody>
          <a:bodyPr wrap="square" rtlCol="0">
            <a:spAutoFit/>
          </a:bodyPr>
          <a:lstStyle/>
          <a:p>
            <a:r>
              <a:rPr lang="en-US" sz="2000" dirty="0">
                <a:solidFill>
                  <a:schemeClr val="tx1"/>
                </a:solidFill>
                <a:latin typeface="+mn-lt"/>
              </a:rPr>
              <a:t>{ // string, 22 character unique review id </a:t>
            </a:r>
            <a:endParaRPr lang="en-US" sz="2000" dirty="0" smtClean="0">
              <a:solidFill>
                <a:schemeClr val="tx1"/>
              </a:solidFill>
              <a:latin typeface="+mn-lt"/>
            </a:endParaRPr>
          </a:p>
          <a:p>
            <a:r>
              <a:rPr lang="en-US" sz="2000" b="1" dirty="0" smtClean="0">
                <a:solidFill>
                  <a:schemeClr val="tx1"/>
                </a:solidFill>
                <a:latin typeface="+mn-lt"/>
              </a:rPr>
              <a:t>"</a:t>
            </a:r>
            <a:r>
              <a:rPr lang="en-US" sz="2000" b="1" dirty="0" err="1">
                <a:solidFill>
                  <a:schemeClr val="tx1"/>
                </a:solidFill>
                <a:latin typeface="+mn-lt"/>
              </a:rPr>
              <a:t>review_id</a:t>
            </a:r>
            <a:r>
              <a:rPr lang="en-US" sz="2000" b="1" dirty="0">
                <a:solidFill>
                  <a:schemeClr val="tx1"/>
                </a:solidFill>
                <a:latin typeface="+mn-lt"/>
              </a:rPr>
              <a:t>": "zdSx_SD6obEhz9VrW9uAWA",</a:t>
            </a:r>
            <a:r>
              <a:rPr lang="en-US" sz="2000" dirty="0">
                <a:solidFill>
                  <a:schemeClr val="tx1"/>
                </a:solidFill>
                <a:latin typeface="+mn-lt"/>
              </a:rPr>
              <a:t> </a:t>
            </a:r>
            <a:endParaRPr lang="en-US" sz="2000" dirty="0" smtClean="0">
              <a:solidFill>
                <a:schemeClr val="tx1"/>
              </a:solidFill>
              <a:latin typeface="+mn-lt"/>
            </a:endParaRPr>
          </a:p>
          <a:p>
            <a:r>
              <a:rPr lang="en-US" sz="2000" dirty="0" smtClean="0">
                <a:solidFill>
                  <a:schemeClr val="tx1"/>
                </a:solidFill>
                <a:latin typeface="+mn-lt"/>
              </a:rPr>
              <a:t>// </a:t>
            </a:r>
            <a:r>
              <a:rPr lang="en-US" sz="2000" dirty="0">
                <a:solidFill>
                  <a:schemeClr val="tx1"/>
                </a:solidFill>
                <a:latin typeface="+mn-lt"/>
              </a:rPr>
              <a:t>string, 22 character unique user id, maps to the user in </a:t>
            </a:r>
            <a:r>
              <a:rPr lang="en-US" sz="2000" dirty="0" err="1">
                <a:solidFill>
                  <a:schemeClr val="tx1"/>
                </a:solidFill>
                <a:latin typeface="+mn-lt"/>
              </a:rPr>
              <a:t>user.json</a:t>
            </a:r>
            <a:r>
              <a:rPr lang="en-US" sz="2000" dirty="0">
                <a:solidFill>
                  <a:schemeClr val="tx1"/>
                </a:solidFill>
                <a:latin typeface="+mn-lt"/>
              </a:rPr>
              <a:t> </a:t>
            </a:r>
            <a:endParaRPr lang="en-US" sz="2000" dirty="0" smtClean="0">
              <a:solidFill>
                <a:schemeClr val="tx1"/>
              </a:solidFill>
              <a:latin typeface="+mn-lt"/>
            </a:endParaRPr>
          </a:p>
          <a:p>
            <a:r>
              <a:rPr lang="en-US" sz="2000" b="1" dirty="0" smtClean="0">
                <a:solidFill>
                  <a:srgbClr val="FF0000"/>
                </a:solidFill>
                <a:latin typeface="+mn-lt"/>
              </a:rPr>
              <a:t>"</a:t>
            </a:r>
            <a:r>
              <a:rPr lang="en-US" sz="2000" b="1" dirty="0" err="1">
                <a:solidFill>
                  <a:srgbClr val="FF0000"/>
                </a:solidFill>
                <a:latin typeface="+mn-lt"/>
              </a:rPr>
              <a:t>user_id</a:t>
            </a:r>
            <a:r>
              <a:rPr lang="en-US" sz="2000" b="1" dirty="0">
                <a:solidFill>
                  <a:srgbClr val="FF0000"/>
                </a:solidFill>
                <a:latin typeface="+mn-lt"/>
              </a:rPr>
              <a:t>": </a:t>
            </a:r>
            <a:r>
              <a:rPr lang="en-US" sz="2000" b="1" dirty="0">
                <a:solidFill>
                  <a:schemeClr val="tx1"/>
                </a:solidFill>
                <a:latin typeface="+mn-lt"/>
              </a:rPr>
              <a:t>"Ha3iJu77CxlrFm-vQRs_8g",</a:t>
            </a:r>
            <a:r>
              <a:rPr lang="en-US" sz="2000" dirty="0">
                <a:solidFill>
                  <a:schemeClr val="tx1"/>
                </a:solidFill>
                <a:latin typeface="+mn-lt"/>
              </a:rPr>
              <a:t> </a:t>
            </a:r>
            <a:endParaRPr lang="en-US" sz="2000" dirty="0" smtClean="0">
              <a:solidFill>
                <a:schemeClr val="tx1"/>
              </a:solidFill>
              <a:latin typeface="+mn-lt"/>
            </a:endParaRPr>
          </a:p>
          <a:p>
            <a:r>
              <a:rPr lang="en-US" sz="2000" dirty="0" smtClean="0">
                <a:solidFill>
                  <a:schemeClr val="tx1"/>
                </a:solidFill>
                <a:latin typeface="+mn-lt"/>
              </a:rPr>
              <a:t>// </a:t>
            </a:r>
            <a:r>
              <a:rPr lang="en-US" sz="2000" dirty="0">
                <a:solidFill>
                  <a:schemeClr val="tx1"/>
                </a:solidFill>
                <a:latin typeface="+mn-lt"/>
              </a:rPr>
              <a:t>string, 22 character business id, maps to business in </a:t>
            </a:r>
            <a:r>
              <a:rPr lang="en-US" sz="2000" dirty="0" err="1">
                <a:solidFill>
                  <a:schemeClr val="tx1"/>
                </a:solidFill>
                <a:latin typeface="+mn-lt"/>
              </a:rPr>
              <a:t>business.json</a:t>
            </a:r>
            <a:r>
              <a:rPr lang="en-US" sz="2000" dirty="0">
                <a:solidFill>
                  <a:schemeClr val="tx1"/>
                </a:solidFill>
                <a:latin typeface="+mn-lt"/>
              </a:rPr>
              <a:t> </a:t>
            </a:r>
            <a:r>
              <a:rPr lang="en-US" sz="2000" b="1" dirty="0">
                <a:solidFill>
                  <a:srgbClr val="FF0000"/>
                </a:solidFill>
                <a:latin typeface="+mn-lt"/>
              </a:rPr>
              <a:t>"</a:t>
            </a:r>
            <a:r>
              <a:rPr lang="en-US" sz="2000" b="1" dirty="0" err="1">
                <a:solidFill>
                  <a:srgbClr val="FF0000"/>
                </a:solidFill>
                <a:latin typeface="+mn-lt"/>
              </a:rPr>
              <a:t>business_id</a:t>
            </a:r>
            <a:r>
              <a:rPr lang="en-US" sz="2000" b="1" dirty="0">
                <a:solidFill>
                  <a:srgbClr val="FF0000"/>
                </a:solidFill>
                <a:latin typeface="+mn-lt"/>
              </a:rPr>
              <a:t>": </a:t>
            </a:r>
            <a:r>
              <a:rPr lang="en-US" sz="2000" b="1" dirty="0">
                <a:solidFill>
                  <a:schemeClr val="tx1"/>
                </a:solidFill>
                <a:latin typeface="+mn-lt"/>
              </a:rPr>
              <a:t>"tnhfDv5Il8EaGSXZGiuQGg",</a:t>
            </a:r>
            <a:r>
              <a:rPr lang="en-US" sz="2000" dirty="0">
                <a:solidFill>
                  <a:schemeClr val="tx1"/>
                </a:solidFill>
                <a:latin typeface="+mn-lt"/>
              </a:rPr>
              <a:t> </a:t>
            </a:r>
            <a:endParaRPr lang="en-US" sz="2000" dirty="0" smtClean="0">
              <a:solidFill>
                <a:schemeClr val="tx1"/>
              </a:solidFill>
              <a:latin typeface="+mn-lt"/>
            </a:endParaRPr>
          </a:p>
          <a:p>
            <a:r>
              <a:rPr lang="en-US" sz="2000" dirty="0" smtClean="0">
                <a:solidFill>
                  <a:schemeClr val="tx1"/>
                </a:solidFill>
                <a:latin typeface="+mn-lt"/>
              </a:rPr>
              <a:t>// </a:t>
            </a:r>
            <a:r>
              <a:rPr lang="en-US" sz="2000" dirty="0">
                <a:solidFill>
                  <a:schemeClr val="tx1"/>
                </a:solidFill>
                <a:latin typeface="+mn-lt"/>
              </a:rPr>
              <a:t>integer, star rating </a:t>
            </a:r>
            <a:endParaRPr lang="en-US" sz="2000" dirty="0" smtClean="0">
              <a:solidFill>
                <a:schemeClr val="tx1"/>
              </a:solidFill>
              <a:latin typeface="+mn-lt"/>
            </a:endParaRPr>
          </a:p>
          <a:p>
            <a:r>
              <a:rPr lang="en-US" sz="2000" b="1" dirty="0" smtClean="0">
                <a:solidFill>
                  <a:srgbClr val="FF0000"/>
                </a:solidFill>
                <a:latin typeface="+mn-lt"/>
              </a:rPr>
              <a:t>"</a:t>
            </a:r>
            <a:r>
              <a:rPr lang="en-US" sz="2000" b="1" dirty="0">
                <a:solidFill>
                  <a:srgbClr val="FF0000"/>
                </a:solidFill>
                <a:latin typeface="+mn-lt"/>
              </a:rPr>
              <a:t>stars": </a:t>
            </a:r>
            <a:r>
              <a:rPr lang="en-US" sz="2000" b="1" dirty="0">
                <a:solidFill>
                  <a:schemeClr val="tx1"/>
                </a:solidFill>
                <a:latin typeface="+mn-lt"/>
              </a:rPr>
              <a:t>4,</a:t>
            </a:r>
            <a:r>
              <a:rPr lang="en-US" sz="2000" dirty="0">
                <a:solidFill>
                  <a:schemeClr val="tx1"/>
                </a:solidFill>
                <a:latin typeface="+mn-lt"/>
              </a:rPr>
              <a:t> </a:t>
            </a:r>
            <a:endParaRPr lang="en-US" sz="2000" dirty="0" smtClean="0">
              <a:solidFill>
                <a:schemeClr val="tx1"/>
              </a:solidFill>
              <a:latin typeface="+mn-lt"/>
            </a:endParaRPr>
          </a:p>
          <a:p>
            <a:r>
              <a:rPr lang="en-US" sz="2000" dirty="0" smtClean="0">
                <a:solidFill>
                  <a:schemeClr val="tx1"/>
                </a:solidFill>
                <a:latin typeface="+mn-lt"/>
              </a:rPr>
              <a:t>// </a:t>
            </a:r>
            <a:r>
              <a:rPr lang="en-US" sz="2000" dirty="0">
                <a:solidFill>
                  <a:schemeClr val="tx1"/>
                </a:solidFill>
                <a:latin typeface="+mn-lt"/>
              </a:rPr>
              <a:t>string, date formatted YYYY-MM-DD </a:t>
            </a:r>
            <a:endParaRPr lang="en-US" sz="2000" dirty="0" smtClean="0">
              <a:solidFill>
                <a:schemeClr val="tx1"/>
              </a:solidFill>
              <a:latin typeface="+mn-lt"/>
            </a:endParaRPr>
          </a:p>
          <a:p>
            <a:r>
              <a:rPr lang="en-US" sz="2000" b="1" dirty="0" smtClean="0">
                <a:solidFill>
                  <a:srgbClr val="FF0000"/>
                </a:solidFill>
                <a:latin typeface="+mn-lt"/>
              </a:rPr>
              <a:t>"</a:t>
            </a:r>
            <a:r>
              <a:rPr lang="en-US" sz="2000" b="1" dirty="0">
                <a:solidFill>
                  <a:srgbClr val="FF0000"/>
                </a:solidFill>
                <a:latin typeface="+mn-lt"/>
              </a:rPr>
              <a:t>date": </a:t>
            </a:r>
            <a:r>
              <a:rPr lang="en-US" sz="2000" b="1" dirty="0">
                <a:solidFill>
                  <a:schemeClr val="tx1"/>
                </a:solidFill>
                <a:latin typeface="+mn-lt"/>
              </a:rPr>
              <a:t>"2016-03-09",</a:t>
            </a:r>
            <a:r>
              <a:rPr lang="en-US" sz="2000" dirty="0">
                <a:solidFill>
                  <a:schemeClr val="tx1"/>
                </a:solidFill>
                <a:latin typeface="+mn-lt"/>
              </a:rPr>
              <a:t> </a:t>
            </a:r>
            <a:endParaRPr lang="en-US" sz="2000" dirty="0" smtClean="0">
              <a:solidFill>
                <a:schemeClr val="tx1"/>
              </a:solidFill>
              <a:latin typeface="+mn-lt"/>
            </a:endParaRPr>
          </a:p>
          <a:p>
            <a:r>
              <a:rPr lang="en-US" sz="2000" dirty="0" smtClean="0">
                <a:solidFill>
                  <a:schemeClr val="tx1"/>
                </a:solidFill>
                <a:latin typeface="+mn-lt"/>
              </a:rPr>
              <a:t>// </a:t>
            </a:r>
            <a:r>
              <a:rPr lang="en-US" sz="2000" dirty="0">
                <a:solidFill>
                  <a:schemeClr val="tx1"/>
                </a:solidFill>
                <a:latin typeface="+mn-lt"/>
              </a:rPr>
              <a:t>string, the review itself </a:t>
            </a:r>
            <a:endParaRPr lang="en-US" sz="2000" dirty="0" smtClean="0">
              <a:solidFill>
                <a:schemeClr val="tx1"/>
              </a:solidFill>
              <a:latin typeface="+mn-lt"/>
            </a:endParaRPr>
          </a:p>
          <a:p>
            <a:r>
              <a:rPr lang="en-US" sz="2000" b="1" dirty="0" smtClean="0">
                <a:solidFill>
                  <a:srgbClr val="FF0000"/>
                </a:solidFill>
                <a:latin typeface="+mn-lt"/>
              </a:rPr>
              <a:t>"</a:t>
            </a:r>
            <a:r>
              <a:rPr lang="en-US" sz="2000" b="1" dirty="0">
                <a:solidFill>
                  <a:srgbClr val="FF0000"/>
                </a:solidFill>
                <a:latin typeface="+mn-lt"/>
              </a:rPr>
              <a:t>text": </a:t>
            </a:r>
            <a:r>
              <a:rPr lang="en-US" sz="2000" b="1" dirty="0">
                <a:solidFill>
                  <a:schemeClr val="tx1"/>
                </a:solidFill>
                <a:latin typeface="+mn-lt"/>
              </a:rPr>
              <a:t>"Great place to hang out after work: the prices are decent, and the ambience is fun. It's a bit loud, but very lively. The staff is friendly, and the food is good. They have a good selection of drinks.",</a:t>
            </a:r>
            <a:r>
              <a:rPr lang="en-US" sz="2000" dirty="0">
                <a:solidFill>
                  <a:schemeClr val="tx1"/>
                </a:solidFill>
                <a:latin typeface="+mn-lt"/>
              </a:rPr>
              <a:t> </a:t>
            </a:r>
            <a:endParaRPr lang="en-US" sz="2000" dirty="0" smtClean="0">
              <a:solidFill>
                <a:schemeClr val="tx1"/>
              </a:solidFill>
              <a:latin typeface="+mn-lt"/>
            </a:endParaRPr>
          </a:p>
          <a:p>
            <a:r>
              <a:rPr lang="en-US" sz="2000" dirty="0" smtClean="0">
                <a:solidFill>
                  <a:schemeClr val="tx1"/>
                </a:solidFill>
                <a:latin typeface="+mn-lt"/>
              </a:rPr>
              <a:t>// </a:t>
            </a:r>
            <a:r>
              <a:rPr lang="en-US" sz="2000" dirty="0">
                <a:solidFill>
                  <a:schemeClr val="tx1"/>
                </a:solidFill>
                <a:latin typeface="+mn-lt"/>
              </a:rPr>
              <a:t>integer, number of </a:t>
            </a:r>
            <a:r>
              <a:rPr lang="en-US" sz="2000" dirty="0" smtClean="0">
                <a:solidFill>
                  <a:schemeClr val="tx1"/>
                </a:solidFill>
                <a:latin typeface="+mn-lt"/>
              </a:rPr>
              <a:t>useful, funny, cool </a:t>
            </a:r>
            <a:r>
              <a:rPr lang="en-US" sz="2000" dirty="0">
                <a:solidFill>
                  <a:schemeClr val="tx1"/>
                </a:solidFill>
                <a:latin typeface="+mn-lt"/>
              </a:rPr>
              <a:t>votes received </a:t>
            </a:r>
            <a:endParaRPr lang="en-US" sz="2000" dirty="0" smtClean="0">
              <a:solidFill>
                <a:schemeClr val="tx1"/>
              </a:solidFill>
              <a:latin typeface="+mn-lt"/>
            </a:endParaRPr>
          </a:p>
          <a:p>
            <a:r>
              <a:rPr lang="en-US" sz="2000" b="1" dirty="0" smtClean="0">
                <a:solidFill>
                  <a:schemeClr val="tx1"/>
                </a:solidFill>
                <a:latin typeface="+mn-lt"/>
              </a:rPr>
              <a:t>"</a:t>
            </a:r>
            <a:r>
              <a:rPr lang="en-US" sz="2000" b="1" dirty="0">
                <a:solidFill>
                  <a:schemeClr val="tx1"/>
                </a:solidFill>
                <a:latin typeface="+mn-lt"/>
              </a:rPr>
              <a:t>useful": 0,</a:t>
            </a:r>
            <a:r>
              <a:rPr lang="en-US" sz="2000" dirty="0">
                <a:solidFill>
                  <a:schemeClr val="tx1"/>
                </a:solidFill>
                <a:latin typeface="+mn-lt"/>
              </a:rPr>
              <a:t> </a:t>
            </a:r>
            <a:endParaRPr lang="en-US" sz="2000" dirty="0" smtClean="0">
              <a:solidFill>
                <a:schemeClr val="tx1"/>
              </a:solidFill>
              <a:latin typeface="+mn-lt"/>
            </a:endParaRPr>
          </a:p>
          <a:p>
            <a:r>
              <a:rPr lang="en-US" sz="2000" b="1" dirty="0" smtClean="0">
                <a:solidFill>
                  <a:schemeClr val="tx1"/>
                </a:solidFill>
                <a:latin typeface="+mn-lt"/>
              </a:rPr>
              <a:t>"</a:t>
            </a:r>
            <a:r>
              <a:rPr lang="en-US" sz="2000" b="1" dirty="0">
                <a:solidFill>
                  <a:schemeClr val="tx1"/>
                </a:solidFill>
                <a:latin typeface="+mn-lt"/>
              </a:rPr>
              <a:t>funny": 0,</a:t>
            </a:r>
            <a:r>
              <a:rPr lang="en-US" sz="2000" dirty="0">
                <a:solidFill>
                  <a:schemeClr val="tx1"/>
                </a:solidFill>
                <a:latin typeface="+mn-lt"/>
              </a:rPr>
              <a:t> </a:t>
            </a:r>
            <a:endParaRPr lang="en-US" sz="2000" dirty="0" smtClean="0">
              <a:solidFill>
                <a:schemeClr val="tx1"/>
              </a:solidFill>
              <a:latin typeface="+mn-lt"/>
            </a:endParaRPr>
          </a:p>
          <a:p>
            <a:r>
              <a:rPr lang="en-US" sz="2000" b="1" dirty="0" smtClean="0">
                <a:solidFill>
                  <a:schemeClr val="tx1"/>
                </a:solidFill>
                <a:latin typeface="+mn-lt"/>
              </a:rPr>
              <a:t>"</a:t>
            </a:r>
            <a:r>
              <a:rPr lang="en-US" sz="2000" b="1" dirty="0">
                <a:solidFill>
                  <a:schemeClr val="tx1"/>
                </a:solidFill>
                <a:latin typeface="+mn-lt"/>
              </a:rPr>
              <a:t>cool": 0</a:t>
            </a:r>
            <a:r>
              <a:rPr lang="en-US" sz="2000" dirty="0">
                <a:solidFill>
                  <a:schemeClr val="tx1"/>
                </a:solidFill>
                <a:latin typeface="+mn-lt"/>
              </a:rPr>
              <a:t> }</a:t>
            </a:r>
          </a:p>
        </p:txBody>
      </p:sp>
    </p:spTree>
    <p:extLst>
      <p:ext uri="{BB962C8B-B14F-4D97-AF65-F5344CB8AC3E}">
        <p14:creationId xmlns:p14="http://schemas.microsoft.com/office/powerpoint/2010/main" val="36615612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021" y="332656"/>
            <a:ext cx="7886700" cy="1325563"/>
          </a:xfrm>
        </p:spPr>
        <p:txBody>
          <a:bodyPr>
            <a:normAutofit/>
          </a:bodyPr>
          <a:lstStyle/>
          <a:p>
            <a:pPr algn="ctr"/>
            <a:r>
              <a:rPr lang="en-US" sz="4400" dirty="0" smtClean="0">
                <a:solidFill>
                  <a:schemeClr val="accent2">
                    <a:lumMod val="75000"/>
                  </a:schemeClr>
                </a:solidFill>
              </a:rPr>
              <a:t>Yelp dataset: other </a:t>
            </a:r>
            <a:endParaRPr lang="en-US" sz="4400" dirty="0">
              <a:solidFill>
                <a:schemeClr val="accent2">
                  <a:lumMod val="75000"/>
                </a:schemeClr>
              </a:solidFill>
            </a:endParaRPr>
          </a:p>
        </p:txBody>
      </p:sp>
      <p:sp>
        <p:nvSpPr>
          <p:cNvPr id="3" name="Slide Number Placeholder 2"/>
          <p:cNvSpPr>
            <a:spLocks noGrp="1"/>
          </p:cNvSpPr>
          <p:nvPr>
            <p:ph type="sldNum" sz="quarter" idx="12"/>
          </p:nvPr>
        </p:nvSpPr>
        <p:spPr/>
        <p:txBody>
          <a:bodyPr/>
          <a:lstStyle/>
          <a:p>
            <a:pPr>
              <a:defRPr/>
            </a:pPr>
            <a:fld id="{6231DFBC-2454-451B-9C42-04D7F724382E}" type="slidenum">
              <a:rPr lang="en-US" smtClean="0"/>
              <a:pPr>
                <a:defRPr/>
              </a:pPr>
              <a:t>42</a:t>
            </a:fld>
            <a:endParaRPr lang="en-US"/>
          </a:p>
        </p:txBody>
      </p:sp>
      <p:sp>
        <p:nvSpPr>
          <p:cNvPr id="4" name="TextBox 3"/>
          <p:cNvSpPr txBox="1"/>
          <p:nvPr/>
        </p:nvSpPr>
        <p:spPr>
          <a:xfrm>
            <a:off x="467544" y="1772816"/>
            <a:ext cx="8136904" cy="461665"/>
          </a:xfrm>
          <a:prstGeom prst="rect">
            <a:avLst/>
          </a:prstGeom>
          <a:noFill/>
        </p:spPr>
        <p:txBody>
          <a:bodyPr wrap="square" rtlCol="0">
            <a:spAutoFit/>
          </a:bodyPr>
          <a:lstStyle/>
          <a:p>
            <a:endParaRPr lang="en-US" dirty="0"/>
          </a:p>
        </p:txBody>
      </p:sp>
      <p:sp>
        <p:nvSpPr>
          <p:cNvPr id="5" name="TextBox 4"/>
          <p:cNvSpPr txBox="1"/>
          <p:nvPr/>
        </p:nvSpPr>
        <p:spPr>
          <a:xfrm>
            <a:off x="683568" y="2003648"/>
            <a:ext cx="7147806" cy="3416320"/>
          </a:xfrm>
          <a:prstGeom prst="rect">
            <a:avLst/>
          </a:prstGeom>
          <a:noFill/>
        </p:spPr>
        <p:txBody>
          <a:bodyPr wrap="square" rtlCol="0">
            <a:spAutoFit/>
          </a:bodyPr>
          <a:lstStyle/>
          <a:p>
            <a:r>
              <a:rPr lang="en-US" dirty="0">
                <a:solidFill>
                  <a:srgbClr val="FF0000"/>
                </a:solidFill>
                <a:latin typeface="+mn-lt"/>
              </a:rPr>
              <a:t>User data </a:t>
            </a:r>
            <a:r>
              <a:rPr lang="en-US" dirty="0">
                <a:solidFill>
                  <a:schemeClr val="tx1"/>
                </a:solidFill>
                <a:latin typeface="+mn-lt"/>
              </a:rPr>
              <a:t>including the user's friend mapping and all the metadata associated with the user</a:t>
            </a:r>
            <a:r>
              <a:rPr lang="en-US" dirty="0" smtClean="0">
                <a:solidFill>
                  <a:schemeClr val="tx1"/>
                </a:solidFill>
                <a:latin typeface="+mn-lt"/>
              </a:rPr>
              <a:t>.</a:t>
            </a:r>
          </a:p>
          <a:p>
            <a:endParaRPr lang="en-US" dirty="0">
              <a:solidFill>
                <a:schemeClr val="tx1"/>
              </a:solidFill>
              <a:latin typeface="+mn-lt"/>
            </a:endParaRPr>
          </a:p>
          <a:p>
            <a:r>
              <a:rPr lang="en-US" dirty="0" err="1">
                <a:solidFill>
                  <a:srgbClr val="FF0000"/>
                </a:solidFill>
                <a:latin typeface="+mn-lt"/>
              </a:rPr>
              <a:t>Checkins</a:t>
            </a:r>
            <a:r>
              <a:rPr lang="en-US" dirty="0">
                <a:solidFill>
                  <a:srgbClr val="FF0000"/>
                </a:solidFill>
                <a:latin typeface="+mn-lt"/>
              </a:rPr>
              <a:t> </a:t>
            </a:r>
            <a:r>
              <a:rPr lang="en-US" dirty="0">
                <a:solidFill>
                  <a:schemeClr val="tx1"/>
                </a:solidFill>
                <a:latin typeface="+mn-lt"/>
              </a:rPr>
              <a:t>on a business</a:t>
            </a:r>
            <a:r>
              <a:rPr lang="en-US" dirty="0" smtClean="0">
                <a:solidFill>
                  <a:schemeClr val="tx1"/>
                </a:solidFill>
                <a:latin typeface="+mn-lt"/>
              </a:rPr>
              <a:t>.</a:t>
            </a:r>
          </a:p>
          <a:p>
            <a:endParaRPr lang="en-US" dirty="0">
              <a:solidFill>
                <a:schemeClr val="tx1"/>
              </a:solidFill>
              <a:latin typeface="+mn-lt"/>
            </a:endParaRPr>
          </a:p>
          <a:p>
            <a:r>
              <a:rPr lang="en-US" dirty="0">
                <a:solidFill>
                  <a:srgbClr val="FF0000"/>
                </a:solidFill>
                <a:latin typeface="+mn-lt"/>
              </a:rPr>
              <a:t>Tips</a:t>
            </a:r>
            <a:r>
              <a:rPr lang="en-US" dirty="0">
                <a:solidFill>
                  <a:schemeClr val="tx1"/>
                </a:solidFill>
                <a:latin typeface="+mn-lt"/>
              </a:rPr>
              <a:t> written by a user on a business. Tips are shorter than reviews and tend to convey quick suggestions</a:t>
            </a:r>
            <a:r>
              <a:rPr lang="en-US" dirty="0" smtClean="0">
                <a:solidFill>
                  <a:schemeClr val="tx1"/>
                </a:solidFill>
                <a:latin typeface="+mn-lt"/>
              </a:rPr>
              <a:t>.</a:t>
            </a:r>
          </a:p>
          <a:p>
            <a:endParaRPr lang="en-US" dirty="0" smtClean="0">
              <a:solidFill>
                <a:schemeClr val="tx1"/>
              </a:solidFill>
              <a:latin typeface="+mn-lt"/>
            </a:endParaRPr>
          </a:p>
          <a:p>
            <a:r>
              <a:rPr lang="en-US" dirty="0" smtClean="0">
                <a:solidFill>
                  <a:srgbClr val="FF0000"/>
                </a:solidFill>
                <a:latin typeface="+mn-lt"/>
              </a:rPr>
              <a:t>Photos</a:t>
            </a:r>
            <a:endParaRPr lang="en-US" dirty="0">
              <a:solidFill>
                <a:srgbClr val="FF0000"/>
              </a:solidFill>
              <a:latin typeface="+mn-lt"/>
            </a:endParaRPr>
          </a:p>
        </p:txBody>
      </p:sp>
    </p:spTree>
    <p:extLst>
      <p:ext uri="{BB962C8B-B14F-4D97-AF65-F5344CB8AC3E}">
        <p14:creationId xmlns:p14="http://schemas.microsoft.com/office/powerpoint/2010/main" val="1142960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035" y="0"/>
            <a:ext cx="7886700" cy="1325563"/>
          </a:xfrm>
        </p:spPr>
        <p:txBody>
          <a:bodyPr>
            <a:normAutofit/>
          </a:bodyPr>
          <a:lstStyle/>
          <a:p>
            <a:pPr algn="ctr"/>
            <a:r>
              <a:rPr lang="el-GR" sz="4400" dirty="0" smtClean="0">
                <a:solidFill>
                  <a:schemeClr val="accent2">
                    <a:lumMod val="75000"/>
                  </a:schemeClr>
                </a:solidFill>
              </a:rPr>
              <a:t>Εργασία</a:t>
            </a:r>
            <a:endParaRPr lang="en-US" sz="4400" dirty="0">
              <a:solidFill>
                <a:schemeClr val="accent2">
                  <a:lumMod val="75000"/>
                </a:schemeClr>
              </a:solidFill>
            </a:endParaRPr>
          </a:p>
        </p:txBody>
      </p:sp>
      <p:sp>
        <p:nvSpPr>
          <p:cNvPr id="3" name="Slide Number Placeholder 2"/>
          <p:cNvSpPr>
            <a:spLocks noGrp="1"/>
          </p:cNvSpPr>
          <p:nvPr>
            <p:ph type="sldNum" sz="quarter" idx="12"/>
          </p:nvPr>
        </p:nvSpPr>
        <p:spPr/>
        <p:txBody>
          <a:bodyPr/>
          <a:lstStyle/>
          <a:p>
            <a:pPr>
              <a:defRPr/>
            </a:pPr>
            <a:fld id="{6231DFBC-2454-451B-9C42-04D7F724382E}" type="slidenum">
              <a:rPr lang="en-US" smtClean="0"/>
              <a:pPr>
                <a:defRPr/>
              </a:pPr>
              <a:t>43</a:t>
            </a:fld>
            <a:endParaRPr lang="en-US"/>
          </a:p>
        </p:txBody>
      </p:sp>
      <p:sp>
        <p:nvSpPr>
          <p:cNvPr id="5" name="TextBox 4"/>
          <p:cNvSpPr txBox="1"/>
          <p:nvPr/>
        </p:nvSpPr>
        <p:spPr>
          <a:xfrm>
            <a:off x="234430" y="1196752"/>
            <a:ext cx="8352928" cy="5262979"/>
          </a:xfrm>
          <a:prstGeom prst="rect">
            <a:avLst/>
          </a:prstGeom>
          <a:noFill/>
        </p:spPr>
        <p:txBody>
          <a:bodyPr wrap="square" rtlCol="0">
            <a:spAutoFit/>
          </a:bodyPr>
          <a:lstStyle/>
          <a:p>
            <a:r>
              <a:rPr lang="el-GR" b="1" dirty="0">
                <a:solidFill>
                  <a:schemeClr val="tx1"/>
                </a:solidFill>
                <a:latin typeface="+mn-lt"/>
              </a:rPr>
              <a:t>Λειτουργικότητα 1: Αναζήτηση εστιατορίων </a:t>
            </a:r>
            <a:endParaRPr lang="el-GR" dirty="0">
              <a:solidFill>
                <a:schemeClr val="tx1"/>
              </a:solidFill>
              <a:latin typeface="+mn-lt"/>
            </a:endParaRPr>
          </a:p>
          <a:p>
            <a:r>
              <a:rPr lang="el-GR" dirty="0">
                <a:solidFill>
                  <a:schemeClr val="tx1"/>
                </a:solidFill>
                <a:latin typeface="+mn-lt"/>
              </a:rPr>
              <a:t>Το σύστημα σας θα πρέπει να υποστηρίζει αναζήτηση εστιατορίων (δηλαδή, το αποτέλεσμα θα είναι ένα ή περισσότερα εστιατόρια) </a:t>
            </a:r>
            <a:r>
              <a:rPr lang="el-GR" i="1" dirty="0">
                <a:solidFill>
                  <a:schemeClr val="tx1"/>
                </a:solidFill>
                <a:latin typeface="+mn-lt"/>
              </a:rPr>
              <a:t>τουλάχιστον</a:t>
            </a:r>
            <a:r>
              <a:rPr lang="el-GR" dirty="0">
                <a:solidFill>
                  <a:schemeClr val="tx1"/>
                </a:solidFill>
                <a:latin typeface="+mn-lt"/>
              </a:rPr>
              <a:t> με βάση:</a:t>
            </a:r>
          </a:p>
          <a:p>
            <a:pPr marL="342900" lvl="0" indent="-342900">
              <a:buFont typeface="Wingdings" panose="05000000000000000000" pitchFamily="2" charset="2"/>
              <a:buChar char="§"/>
            </a:pPr>
            <a:r>
              <a:rPr lang="el-GR" dirty="0">
                <a:solidFill>
                  <a:schemeClr val="tx1"/>
                </a:solidFill>
                <a:latin typeface="+mn-lt"/>
              </a:rPr>
              <a:t>Τη γεωγραφική θέση του εστιατορίου,</a:t>
            </a:r>
          </a:p>
          <a:p>
            <a:pPr marL="342900" lvl="0" indent="-342900">
              <a:buFont typeface="Wingdings" panose="05000000000000000000" pitchFamily="2" charset="2"/>
              <a:buChar char="§"/>
            </a:pPr>
            <a:r>
              <a:rPr lang="el-GR" dirty="0">
                <a:solidFill>
                  <a:schemeClr val="tx1"/>
                </a:solidFill>
                <a:latin typeface="+mn-lt"/>
              </a:rPr>
              <a:t>Το </a:t>
            </a:r>
            <a:r>
              <a:rPr lang="el-GR" i="1" dirty="0">
                <a:solidFill>
                  <a:schemeClr val="tx1"/>
                </a:solidFill>
                <a:latin typeface="+mn-lt"/>
              </a:rPr>
              <a:t>πλήρες κείμενο</a:t>
            </a:r>
            <a:r>
              <a:rPr lang="el-GR" dirty="0">
                <a:solidFill>
                  <a:schemeClr val="tx1"/>
                </a:solidFill>
                <a:latin typeface="+mn-lt"/>
              </a:rPr>
              <a:t> των κριτικών του εστιατορίου (για παράδειγμα εστιατόρια των οποίων οι κριτικές περιλαμβάνουν τη λέξη «</a:t>
            </a:r>
            <a:r>
              <a:rPr lang="en-US" dirty="0">
                <a:solidFill>
                  <a:schemeClr val="tx1"/>
                </a:solidFill>
                <a:latin typeface="+mn-lt"/>
              </a:rPr>
              <a:t>sesame</a:t>
            </a:r>
            <a:r>
              <a:rPr lang="el-GR" dirty="0">
                <a:solidFill>
                  <a:schemeClr val="tx1"/>
                </a:solidFill>
                <a:latin typeface="+mn-lt"/>
              </a:rPr>
              <a:t>»),</a:t>
            </a:r>
          </a:p>
          <a:p>
            <a:pPr marL="342900" lvl="0" indent="-342900">
              <a:buFont typeface="Wingdings" panose="05000000000000000000" pitchFamily="2" charset="2"/>
              <a:buChar char="§"/>
            </a:pPr>
            <a:r>
              <a:rPr lang="el-GR" dirty="0">
                <a:solidFill>
                  <a:schemeClr val="tx1"/>
                </a:solidFill>
                <a:latin typeface="+mn-lt"/>
              </a:rPr>
              <a:t>Συνδυασμό των παραπάνω.</a:t>
            </a:r>
          </a:p>
          <a:p>
            <a:r>
              <a:rPr lang="el-GR" dirty="0">
                <a:solidFill>
                  <a:schemeClr val="tx1"/>
                </a:solidFill>
                <a:latin typeface="+mn-lt"/>
              </a:rPr>
              <a:t> </a:t>
            </a:r>
          </a:p>
          <a:p>
            <a:r>
              <a:rPr lang="el-GR" dirty="0">
                <a:solidFill>
                  <a:schemeClr val="tx1"/>
                </a:solidFill>
                <a:latin typeface="+mn-lt"/>
              </a:rPr>
              <a:t>Ο βασικός τρόπος διάταξης θα πρέπει να είναι με βάση το κείμενο. Επιπρόσθετα, θα παρέχετε η δυνατότητα αναδιάταξης με βάση τουλάχιστον (1) τον αριθμό των κριτικών που έχει λάβει κάθε εστιατόριο και (2) τον αριθμό αστεριών του</a:t>
            </a:r>
            <a:r>
              <a:rPr lang="el-GR" dirty="0" smtClean="0">
                <a:solidFill>
                  <a:schemeClr val="tx1"/>
                </a:solidFill>
                <a:latin typeface="+mn-lt"/>
              </a:rPr>
              <a:t>.</a:t>
            </a:r>
            <a:endParaRPr lang="el-GR" dirty="0">
              <a:solidFill>
                <a:schemeClr val="tx1"/>
              </a:solidFill>
              <a:latin typeface="+mn-lt"/>
            </a:endParaRPr>
          </a:p>
        </p:txBody>
      </p:sp>
    </p:spTree>
    <p:extLst>
      <p:ext uri="{BB962C8B-B14F-4D97-AF65-F5344CB8AC3E}">
        <p14:creationId xmlns:p14="http://schemas.microsoft.com/office/powerpoint/2010/main" val="178989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035" y="0"/>
            <a:ext cx="7886700" cy="1325563"/>
          </a:xfrm>
        </p:spPr>
        <p:txBody>
          <a:bodyPr>
            <a:normAutofit/>
          </a:bodyPr>
          <a:lstStyle/>
          <a:p>
            <a:pPr algn="ctr"/>
            <a:r>
              <a:rPr lang="el-GR" sz="4400" dirty="0" smtClean="0">
                <a:solidFill>
                  <a:schemeClr val="accent2">
                    <a:lumMod val="75000"/>
                  </a:schemeClr>
                </a:solidFill>
              </a:rPr>
              <a:t>Εργασία</a:t>
            </a:r>
            <a:endParaRPr lang="en-US" sz="4400" dirty="0">
              <a:solidFill>
                <a:schemeClr val="accent2">
                  <a:lumMod val="75000"/>
                </a:schemeClr>
              </a:solidFill>
            </a:endParaRPr>
          </a:p>
        </p:txBody>
      </p:sp>
      <p:sp>
        <p:nvSpPr>
          <p:cNvPr id="3" name="Slide Number Placeholder 2"/>
          <p:cNvSpPr>
            <a:spLocks noGrp="1"/>
          </p:cNvSpPr>
          <p:nvPr>
            <p:ph type="sldNum" sz="quarter" idx="12"/>
          </p:nvPr>
        </p:nvSpPr>
        <p:spPr/>
        <p:txBody>
          <a:bodyPr/>
          <a:lstStyle/>
          <a:p>
            <a:pPr>
              <a:defRPr/>
            </a:pPr>
            <a:fld id="{6231DFBC-2454-451B-9C42-04D7F724382E}" type="slidenum">
              <a:rPr lang="en-US" smtClean="0"/>
              <a:pPr>
                <a:defRPr/>
              </a:pPr>
              <a:t>44</a:t>
            </a:fld>
            <a:endParaRPr lang="en-US"/>
          </a:p>
        </p:txBody>
      </p:sp>
      <p:sp>
        <p:nvSpPr>
          <p:cNvPr id="5" name="TextBox 4"/>
          <p:cNvSpPr txBox="1"/>
          <p:nvPr/>
        </p:nvSpPr>
        <p:spPr>
          <a:xfrm>
            <a:off x="539552" y="1325563"/>
            <a:ext cx="8352928" cy="5262979"/>
          </a:xfrm>
          <a:prstGeom prst="rect">
            <a:avLst/>
          </a:prstGeom>
          <a:noFill/>
        </p:spPr>
        <p:txBody>
          <a:bodyPr wrap="square" rtlCol="0">
            <a:spAutoFit/>
          </a:bodyPr>
          <a:lstStyle/>
          <a:p>
            <a:r>
              <a:rPr lang="el-GR" b="1" dirty="0">
                <a:solidFill>
                  <a:schemeClr val="tx1"/>
                </a:solidFill>
                <a:latin typeface="+mn-lt"/>
              </a:rPr>
              <a:t>Λειτουργικότητα 2: Αναζήτηση κριτικής </a:t>
            </a:r>
          </a:p>
          <a:p>
            <a:r>
              <a:rPr lang="el-GR" dirty="0">
                <a:solidFill>
                  <a:schemeClr val="tx1"/>
                </a:solidFill>
                <a:latin typeface="+mn-lt"/>
              </a:rPr>
              <a:t>Το σύστημα σας θα πρέπει να υποστηρίζει αναζήτηση κριτικών εστιατορίων (δηλαδή, το αποτέλεσμα θα είναι μια ή περισσότερες κριτικές εστιατορίων)  τουλάχιστον με βάση</a:t>
            </a:r>
          </a:p>
          <a:p>
            <a:pPr marL="342900" indent="-342900">
              <a:buFont typeface="Wingdings" panose="05000000000000000000" pitchFamily="2" charset="2"/>
              <a:buChar char="§"/>
            </a:pPr>
            <a:r>
              <a:rPr lang="el-GR" dirty="0" smtClean="0">
                <a:solidFill>
                  <a:schemeClr val="tx1"/>
                </a:solidFill>
                <a:latin typeface="+mn-lt"/>
              </a:rPr>
              <a:t>Το </a:t>
            </a:r>
            <a:r>
              <a:rPr lang="el-GR" dirty="0">
                <a:solidFill>
                  <a:schemeClr val="tx1"/>
                </a:solidFill>
                <a:latin typeface="+mn-lt"/>
              </a:rPr>
              <a:t>όνομα του εστιατορίου,</a:t>
            </a:r>
          </a:p>
          <a:p>
            <a:pPr marL="342900" indent="-342900">
              <a:buFont typeface="Wingdings" panose="05000000000000000000" pitchFamily="2" charset="2"/>
              <a:buChar char="§"/>
            </a:pPr>
            <a:r>
              <a:rPr lang="el-GR" dirty="0" smtClean="0">
                <a:solidFill>
                  <a:schemeClr val="tx1"/>
                </a:solidFill>
                <a:latin typeface="+mn-lt"/>
              </a:rPr>
              <a:t>Λέξεις κλειδιά,</a:t>
            </a:r>
          </a:p>
          <a:p>
            <a:pPr marL="342900" indent="-342900">
              <a:buFont typeface="Wingdings" panose="05000000000000000000" pitchFamily="2" charset="2"/>
              <a:buChar char="§"/>
            </a:pPr>
            <a:r>
              <a:rPr lang="el-GR" dirty="0" smtClean="0">
                <a:solidFill>
                  <a:schemeClr val="tx1"/>
                </a:solidFill>
                <a:latin typeface="+mn-lt"/>
              </a:rPr>
              <a:t>Συνδυασμό </a:t>
            </a:r>
            <a:r>
              <a:rPr lang="el-GR" dirty="0">
                <a:solidFill>
                  <a:schemeClr val="tx1"/>
                </a:solidFill>
                <a:latin typeface="+mn-lt"/>
              </a:rPr>
              <a:t>των παραπάνω.</a:t>
            </a:r>
          </a:p>
          <a:p>
            <a:endParaRPr lang="el-GR" dirty="0">
              <a:solidFill>
                <a:schemeClr val="tx1"/>
              </a:solidFill>
              <a:latin typeface="+mn-lt"/>
            </a:endParaRPr>
          </a:p>
          <a:p>
            <a:r>
              <a:rPr lang="el-GR" dirty="0">
                <a:solidFill>
                  <a:schemeClr val="tx1"/>
                </a:solidFill>
                <a:latin typeface="+mn-lt"/>
              </a:rPr>
              <a:t>Ο βασικός τρόπος διάταξης θα πρέπει να είναι με βάση το κείμενο. Επιπρόσθετα, θα παρέχετε η δυνατότητα αναδιάταξης με βάση τουλάχιστον (1) το πόσο σημαντική είναι η κριτική (πχ, </a:t>
            </a:r>
            <a:r>
              <a:rPr lang="el-GR" dirty="0" err="1">
                <a:solidFill>
                  <a:schemeClr val="tx1"/>
                </a:solidFill>
                <a:latin typeface="+mn-lt"/>
              </a:rPr>
              <a:t>useful</a:t>
            </a:r>
            <a:r>
              <a:rPr lang="el-GR" dirty="0">
                <a:solidFill>
                  <a:schemeClr val="tx1"/>
                </a:solidFill>
                <a:latin typeface="+mn-lt"/>
              </a:rPr>
              <a:t> </a:t>
            </a:r>
            <a:r>
              <a:rPr lang="el-GR" dirty="0" err="1">
                <a:solidFill>
                  <a:schemeClr val="tx1"/>
                </a:solidFill>
                <a:latin typeface="+mn-lt"/>
              </a:rPr>
              <a:t>count</a:t>
            </a:r>
            <a:r>
              <a:rPr lang="el-GR" dirty="0">
                <a:solidFill>
                  <a:schemeClr val="tx1"/>
                </a:solidFill>
                <a:latin typeface="+mn-lt"/>
              </a:rPr>
              <a:t>), και (2) το χρόνο: η πιο πρόσφατη κριτική να εμφανίζεται </a:t>
            </a:r>
            <a:r>
              <a:rPr lang="el-GR" dirty="0" smtClean="0">
                <a:solidFill>
                  <a:schemeClr val="tx1"/>
                </a:solidFill>
                <a:latin typeface="+mn-lt"/>
              </a:rPr>
              <a:t>πρώτη.</a:t>
            </a:r>
            <a:endParaRPr lang="el-GR" dirty="0">
              <a:solidFill>
                <a:schemeClr val="tx1"/>
              </a:solidFill>
              <a:latin typeface="+mn-lt"/>
            </a:endParaRPr>
          </a:p>
          <a:p>
            <a:endParaRPr lang="el-GR" dirty="0">
              <a:solidFill>
                <a:schemeClr val="tx1"/>
              </a:solidFill>
              <a:latin typeface="+mn-lt"/>
            </a:endParaRPr>
          </a:p>
        </p:txBody>
      </p:sp>
    </p:spTree>
    <p:extLst>
      <p:ext uri="{BB962C8B-B14F-4D97-AF65-F5344CB8AC3E}">
        <p14:creationId xmlns:p14="http://schemas.microsoft.com/office/powerpoint/2010/main" val="34194074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035" y="0"/>
            <a:ext cx="7886700" cy="1325563"/>
          </a:xfrm>
        </p:spPr>
        <p:txBody>
          <a:bodyPr>
            <a:normAutofit/>
          </a:bodyPr>
          <a:lstStyle/>
          <a:p>
            <a:pPr algn="ctr"/>
            <a:r>
              <a:rPr lang="el-GR" sz="4400" dirty="0" smtClean="0">
                <a:solidFill>
                  <a:schemeClr val="accent2">
                    <a:lumMod val="75000"/>
                  </a:schemeClr>
                </a:solidFill>
              </a:rPr>
              <a:t>Εργασία</a:t>
            </a:r>
            <a:endParaRPr lang="en-US" sz="4400" dirty="0">
              <a:solidFill>
                <a:schemeClr val="accent2">
                  <a:lumMod val="75000"/>
                </a:schemeClr>
              </a:solidFill>
            </a:endParaRPr>
          </a:p>
        </p:txBody>
      </p:sp>
      <p:sp>
        <p:nvSpPr>
          <p:cNvPr id="3" name="Slide Number Placeholder 2"/>
          <p:cNvSpPr>
            <a:spLocks noGrp="1"/>
          </p:cNvSpPr>
          <p:nvPr>
            <p:ph type="sldNum" sz="quarter" idx="12"/>
          </p:nvPr>
        </p:nvSpPr>
        <p:spPr/>
        <p:txBody>
          <a:bodyPr/>
          <a:lstStyle/>
          <a:p>
            <a:pPr>
              <a:defRPr/>
            </a:pPr>
            <a:fld id="{6231DFBC-2454-451B-9C42-04D7F724382E}" type="slidenum">
              <a:rPr lang="en-US" smtClean="0"/>
              <a:pPr>
                <a:defRPr/>
              </a:pPr>
              <a:t>45</a:t>
            </a:fld>
            <a:endParaRPr lang="en-US"/>
          </a:p>
        </p:txBody>
      </p:sp>
      <p:sp>
        <p:nvSpPr>
          <p:cNvPr id="5" name="TextBox 4"/>
          <p:cNvSpPr txBox="1"/>
          <p:nvPr/>
        </p:nvSpPr>
        <p:spPr>
          <a:xfrm>
            <a:off x="265035" y="1337489"/>
            <a:ext cx="8627445" cy="5201424"/>
          </a:xfrm>
          <a:prstGeom prst="rect">
            <a:avLst/>
          </a:prstGeom>
          <a:noFill/>
        </p:spPr>
        <p:txBody>
          <a:bodyPr wrap="square" rtlCol="0">
            <a:spAutoFit/>
          </a:bodyPr>
          <a:lstStyle/>
          <a:p>
            <a:r>
              <a:rPr lang="el-GR" b="1" dirty="0">
                <a:solidFill>
                  <a:schemeClr val="tx1"/>
                </a:solidFill>
                <a:latin typeface="+mn-lt"/>
              </a:rPr>
              <a:t>Λειτουργικότητα 3: Παρουσίαση αντιπροσωπευτικών </a:t>
            </a:r>
            <a:r>
              <a:rPr lang="el-GR" b="1" dirty="0" smtClean="0">
                <a:solidFill>
                  <a:schemeClr val="tx1"/>
                </a:solidFill>
                <a:latin typeface="+mn-lt"/>
              </a:rPr>
              <a:t>αποτελεσμάτων</a:t>
            </a:r>
            <a:endParaRPr lang="el-GR" dirty="0">
              <a:solidFill>
                <a:schemeClr val="tx1"/>
              </a:solidFill>
              <a:latin typeface="+mn-lt"/>
            </a:endParaRPr>
          </a:p>
          <a:p>
            <a:r>
              <a:rPr lang="el-GR" sz="2000" dirty="0" smtClean="0">
                <a:solidFill>
                  <a:schemeClr val="tx1"/>
                </a:solidFill>
                <a:latin typeface="+mn-lt"/>
              </a:rPr>
              <a:t>Επεκτείνετε </a:t>
            </a:r>
            <a:r>
              <a:rPr lang="el-GR" sz="2000" dirty="0">
                <a:solidFill>
                  <a:schemeClr val="tx1"/>
                </a:solidFill>
                <a:latin typeface="+mn-lt"/>
              </a:rPr>
              <a:t>την αναζήτηση εστιατορίων και κριτικών εστιατορίων ώστε να παρουσιάζεται ως απάντηση στο χρήστη ένα αντιπροσωπευτικό υποσύνολο των αποτελεσμάτων.</a:t>
            </a:r>
          </a:p>
          <a:p>
            <a:endParaRPr lang="el-GR" sz="2000" dirty="0">
              <a:solidFill>
                <a:schemeClr val="tx1"/>
              </a:solidFill>
              <a:latin typeface="+mn-lt"/>
            </a:endParaRPr>
          </a:p>
          <a:p>
            <a:r>
              <a:rPr lang="el-GR" sz="1800" dirty="0">
                <a:solidFill>
                  <a:schemeClr val="tx1"/>
                </a:solidFill>
                <a:latin typeface="+mn-lt"/>
              </a:rPr>
              <a:t>Για παράδειγμα στην περίπτωση των εστιατορίων, μερικές ιδέες είναι να παρουσιάζονται εστιατόρια σε: (1) σε διαφορετικές τοποθεσίες, (2) με διαφορετικές κουζίνες, (3)  με διαφορετικό αριθμό αστεριών (4) οποιοδήποτε συνδυασμός των παραπάνω.</a:t>
            </a:r>
          </a:p>
          <a:p>
            <a:endParaRPr lang="el-GR" sz="1800" dirty="0">
              <a:solidFill>
                <a:schemeClr val="tx1"/>
              </a:solidFill>
              <a:latin typeface="+mn-lt"/>
            </a:endParaRPr>
          </a:p>
          <a:p>
            <a:r>
              <a:rPr lang="el-GR" sz="1800" dirty="0">
                <a:solidFill>
                  <a:schemeClr val="tx1"/>
                </a:solidFill>
                <a:latin typeface="+mn-lt"/>
              </a:rPr>
              <a:t>Για παράδειγμα στην περίπτωση των κριτικών εστιατορίων, μερικές ιδέες είναι (1) ένα μείγμα θετικών και αρνητικών κριτικών, (2) κριτικών που να αναφέρονται σε διαφορετικά θέματα, (3) πρόσφατων και λιγότερων πρόσφατων κριτικών, (4) οποιοδήποτε συνδυασμός των παραπάνω.</a:t>
            </a:r>
          </a:p>
          <a:p>
            <a:endParaRPr lang="el-GR" sz="2000" dirty="0">
              <a:solidFill>
                <a:schemeClr val="tx1"/>
              </a:solidFill>
              <a:latin typeface="+mn-lt"/>
            </a:endParaRPr>
          </a:p>
          <a:p>
            <a:r>
              <a:rPr lang="el-GR" sz="2000" dirty="0">
                <a:solidFill>
                  <a:schemeClr val="tx1"/>
                </a:solidFill>
                <a:latin typeface="+mn-lt"/>
              </a:rPr>
              <a:t>Μπορείτε επίσης να χρησιμοποιείστε και τα δεδομένα για τους χρήστες ώστε να παρέχετε κριτικές από «διαφορετικούς» χρήστες.</a:t>
            </a:r>
          </a:p>
        </p:txBody>
      </p:sp>
    </p:spTree>
    <p:extLst>
      <p:ext uri="{BB962C8B-B14F-4D97-AF65-F5344CB8AC3E}">
        <p14:creationId xmlns:p14="http://schemas.microsoft.com/office/powerpoint/2010/main" val="720044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74BF2C0F-05D6-4882-A325-BE394602789D}" type="slidenum">
              <a:rPr lang="en-US" smtClean="0"/>
              <a:pPr>
                <a:defRPr/>
              </a:pPr>
              <a:t>46</a:t>
            </a:fld>
            <a:endParaRPr lang="en-US"/>
          </a:p>
        </p:txBody>
      </p:sp>
      <p:sp>
        <p:nvSpPr>
          <p:cNvPr id="3" name="TextBox 2"/>
          <p:cNvSpPr txBox="1"/>
          <p:nvPr/>
        </p:nvSpPr>
        <p:spPr>
          <a:xfrm>
            <a:off x="1979712" y="2852936"/>
            <a:ext cx="5270326" cy="461665"/>
          </a:xfrm>
          <a:prstGeom prst="rect">
            <a:avLst/>
          </a:prstGeom>
          <a:noFill/>
        </p:spPr>
        <p:txBody>
          <a:bodyPr wrap="square" rtlCol="0">
            <a:spAutoFit/>
          </a:bodyPr>
          <a:lstStyle/>
          <a:p>
            <a:pPr algn="ctr"/>
            <a:r>
              <a:rPr lang="el-GR" dirty="0" smtClean="0">
                <a:solidFill>
                  <a:schemeClr val="tx1"/>
                </a:solidFill>
              </a:rPr>
              <a:t>Ερωτήσεις;</a:t>
            </a:r>
            <a:endParaRPr lang="el-GR" dirty="0">
              <a:solidFill>
                <a:schemeClr val="tx1"/>
              </a:solidFill>
            </a:endParaRPr>
          </a:p>
        </p:txBody>
      </p:sp>
    </p:spTree>
    <p:extLst>
      <p:ext uri="{BB962C8B-B14F-4D97-AF65-F5344CB8AC3E}">
        <p14:creationId xmlns:p14="http://schemas.microsoft.com/office/powerpoint/2010/main" val="2340425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7"/>
          <p:cNvSpPr>
            <a:spLocks noGrp="1" noChangeArrowheads="1"/>
          </p:cNvSpPr>
          <p:nvPr>
            <p:ph type="subTitle" idx="1"/>
          </p:nvPr>
        </p:nvSpPr>
        <p:spPr>
          <a:xfrm>
            <a:off x="1043608" y="4365104"/>
            <a:ext cx="7033592" cy="1198984"/>
          </a:xfrm>
        </p:spPr>
        <p:txBody>
          <a:bodyPr>
            <a:normAutofit lnSpcReduction="10000"/>
          </a:bodyPr>
          <a:lstStyle/>
          <a:p>
            <a:pPr eaLnBrk="1" hangingPunct="1"/>
            <a:r>
              <a:rPr lang="en-US" sz="3200" dirty="0" smtClean="0">
                <a:ea typeface="ＭＳ Ｐゴシック" pitchFamily="-112" charset="-128"/>
              </a:rPr>
              <a:t>MYE003</a:t>
            </a:r>
            <a:r>
              <a:rPr lang="el-GR" sz="3200" dirty="0" smtClean="0">
                <a:ea typeface="ＭＳ Ｐゴシック" pitchFamily="-112" charset="-128"/>
              </a:rPr>
              <a:t>: Ανάκτηση Πληροφορίας</a:t>
            </a:r>
            <a:endParaRPr lang="en-US" sz="3200" dirty="0" smtClean="0">
              <a:ea typeface="ＭＳ Ｐゴシック" pitchFamily="-112" charset="-128"/>
            </a:endParaRPr>
          </a:p>
          <a:p>
            <a:pPr eaLnBrk="1" hangingPunct="1"/>
            <a:r>
              <a:rPr lang="el-GR" sz="1800" i="1" dirty="0" smtClean="0">
                <a:solidFill>
                  <a:schemeClr val="bg1">
                    <a:lumMod val="95000"/>
                  </a:schemeClr>
                </a:solidFill>
                <a:ea typeface="ＭＳ Ｐゴシック" pitchFamily="-112" charset="-128"/>
              </a:rPr>
              <a:t>Διδάσκουσα: Ευαγγελία </a:t>
            </a:r>
            <a:r>
              <a:rPr lang="el-GR" sz="1800" i="1" dirty="0" err="1" smtClean="0">
                <a:solidFill>
                  <a:schemeClr val="bg1">
                    <a:lumMod val="95000"/>
                  </a:schemeClr>
                </a:solidFill>
                <a:ea typeface="ＭＳ Ｐゴシック" pitchFamily="-112" charset="-128"/>
              </a:rPr>
              <a:t>Πιτουρά</a:t>
            </a:r>
            <a:r>
              <a:rPr lang="en-US" dirty="0" smtClean="0">
                <a:ea typeface="ＭＳ Ｐゴシック" pitchFamily="-112" charset="-128"/>
              </a:rPr>
              <a:t/>
            </a:r>
            <a:br>
              <a:rPr lang="en-US" dirty="0" smtClean="0">
                <a:ea typeface="ＭＳ Ｐゴシック" pitchFamily="-112" charset="-128"/>
              </a:rPr>
            </a:br>
            <a:r>
              <a:rPr lang="en-US" sz="2400" dirty="0" smtClean="0">
                <a:ea typeface="ＭＳ Ｐゴシック" pitchFamily="-112" charset="-128"/>
              </a:rPr>
              <a:t>Lucene</a:t>
            </a:r>
          </a:p>
        </p:txBody>
      </p:sp>
    </p:spTree>
    <p:extLst>
      <p:ext uri="{BB962C8B-B14F-4D97-AF65-F5344CB8AC3E}">
        <p14:creationId xmlns:p14="http://schemas.microsoft.com/office/powerpoint/2010/main" val="21815922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539552" y="116632"/>
            <a:ext cx="7886700" cy="1325563"/>
          </a:xfrm>
        </p:spPr>
        <p:txBody>
          <a:bodyPr/>
          <a:lstStyle/>
          <a:p>
            <a:pPr algn="ctr" eaLnBrk="1" hangingPunct="1"/>
            <a:r>
              <a:rPr lang="el-GR" sz="3600" dirty="0" smtClean="0">
                <a:solidFill>
                  <a:schemeClr val="accent2">
                    <a:lumMod val="75000"/>
                  </a:schemeClr>
                </a:solidFill>
                <a:ea typeface="ＭＳ Ｐゴシック" pitchFamily="-112" charset="-128"/>
              </a:rPr>
              <a:t>Εισαγωγή</a:t>
            </a:r>
            <a:endParaRPr lang="en-US" sz="3200" dirty="0" smtClean="0">
              <a:solidFill>
                <a:schemeClr val="accent2">
                  <a:lumMod val="75000"/>
                </a:schemeClr>
              </a:solidFill>
              <a:ea typeface="ＭＳ Ｐゴシック" pitchFamily="-112" charset="-128"/>
            </a:endParaRPr>
          </a:p>
        </p:txBody>
      </p:sp>
      <p:sp>
        <p:nvSpPr>
          <p:cNvPr id="27652" name="Slide Number Placeholder 5"/>
          <p:cNvSpPr>
            <a:spLocks noGrp="1"/>
          </p:cNvSpPr>
          <p:nvPr>
            <p:ph type="sldNum" sz="quarter" idx="12"/>
          </p:nvPr>
        </p:nvSpPr>
        <p:spPr bwMode="auto">
          <a:noFill/>
          <a:ln>
            <a:miter lim="800000"/>
            <a:headEnd/>
            <a:tailEnd/>
          </a:ln>
        </p:spPr>
        <p:txBody>
          <a:bodyPr/>
          <a:lstStyle/>
          <a:p>
            <a:fld id="{17228506-E243-4C19-8FFA-807787CFB7A9}" type="slidenum">
              <a:rPr lang="en-US"/>
              <a:pPr/>
              <a:t>6</a:t>
            </a:fld>
            <a:endParaRPr lang="en-US"/>
          </a:p>
        </p:txBody>
      </p:sp>
      <p:sp>
        <p:nvSpPr>
          <p:cNvPr id="23" name="Rectangle 22"/>
          <p:cNvSpPr/>
          <p:nvPr/>
        </p:nvSpPr>
        <p:spPr>
          <a:xfrm>
            <a:off x="6300192" y="4509120"/>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26" name="Rectangle 25"/>
          <p:cNvSpPr/>
          <p:nvPr/>
        </p:nvSpPr>
        <p:spPr>
          <a:xfrm rot="5400000">
            <a:off x="5544108" y="4617132"/>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4" name="TextBox 3"/>
          <p:cNvSpPr txBox="1"/>
          <p:nvPr/>
        </p:nvSpPr>
        <p:spPr>
          <a:xfrm>
            <a:off x="395536" y="1412776"/>
            <a:ext cx="8352928" cy="4154984"/>
          </a:xfrm>
          <a:prstGeom prst="rect">
            <a:avLst/>
          </a:prstGeom>
          <a:noFill/>
        </p:spPr>
        <p:txBody>
          <a:bodyPr wrap="square" rtlCol="0">
            <a:spAutoFit/>
          </a:bodyPr>
          <a:lstStyle/>
          <a:p>
            <a:pPr marL="342900" indent="-342900">
              <a:buFont typeface="Wingdings" panose="05000000000000000000" pitchFamily="2" charset="2"/>
              <a:buChar char="§"/>
            </a:pPr>
            <a:r>
              <a:rPr lang="en-US" dirty="0">
                <a:solidFill>
                  <a:srgbClr val="FF0000"/>
                </a:solidFill>
                <a:latin typeface="+mn-lt"/>
              </a:rPr>
              <a:t>Open source </a:t>
            </a:r>
            <a:r>
              <a:rPr lang="en-US" dirty="0" smtClean="0">
                <a:solidFill>
                  <a:schemeClr val="tx1"/>
                </a:solidFill>
                <a:latin typeface="+mn-lt"/>
              </a:rPr>
              <a:t>search </a:t>
            </a:r>
            <a:r>
              <a:rPr lang="en-US" dirty="0">
                <a:solidFill>
                  <a:schemeClr val="tx1"/>
                </a:solidFill>
                <a:latin typeface="+mn-lt"/>
              </a:rPr>
              <a:t>software </a:t>
            </a:r>
            <a:endParaRPr lang="en-US" dirty="0" smtClean="0">
              <a:solidFill>
                <a:schemeClr val="tx1"/>
              </a:solidFill>
              <a:latin typeface="+mn-lt"/>
            </a:endParaRPr>
          </a:p>
          <a:p>
            <a:pPr marL="342900" indent="-342900">
              <a:buFont typeface="Wingdings" panose="05000000000000000000" pitchFamily="2" charset="2"/>
              <a:buChar char="§"/>
            </a:pPr>
            <a:endParaRPr lang="en-US" dirty="0">
              <a:solidFill>
                <a:schemeClr val="tx1"/>
              </a:solidFill>
              <a:latin typeface="+mn-lt"/>
            </a:endParaRPr>
          </a:p>
          <a:p>
            <a:pPr marL="342900" indent="-342900">
              <a:buFont typeface="Wingdings" panose="05000000000000000000" pitchFamily="2" charset="2"/>
              <a:buChar char="§"/>
            </a:pPr>
            <a:r>
              <a:rPr lang="en-US" dirty="0">
                <a:solidFill>
                  <a:srgbClr val="FF0000"/>
                </a:solidFill>
                <a:latin typeface="+mn-lt"/>
              </a:rPr>
              <a:t>Lucene </a:t>
            </a:r>
            <a:r>
              <a:rPr lang="en-US" dirty="0" smtClean="0">
                <a:solidFill>
                  <a:srgbClr val="FF0000"/>
                </a:solidFill>
                <a:latin typeface="+mn-lt"/>
              </a:rPr>
              <a:t>Core </a:t>
            </a:r>
            <a:r>
              <a:rPr lang="en-US" dirty="0">
                <a:solidFill>
                  <a:schemeClr val="tx1"/>
                </a:solidFill>
                <a:latin typeface="+mn-lt"/>
              </a:rPr>
              <a:t>provides Java-based indexing and search as well as spellchecking, hit highlighting and advanced analysis/tokenization </a:t>
            </a:r>
            <a:r>
              <a:rPr lang="en-US" dirty="0" err="1" smtClean="0">
                <a:solidFill>
                  <a:schemeClr val="tx1"/>
                </a:solidFill>
                <a:latin typeface="+mn-lt"/>
              </a:rPr>
              <a:t>capabilities</a:t>
            </a:r>
            <a:r>
              <a:rPr lang="en-US" dirty="0" err="1" smtClean="0"/>
              <a:t>ties</a:t>
            </a:r>
            <a:r>
              <a:rPr lang="en-US" dirty="0"/>
              <a:t>.</a:t>
            </a:r>
          </a:p>
          <a:p>
            <a:endParaRPr lang="en-US" dirty="0">
              <a:solidFill>
                <a:schemeClr val="tx1"/>
              </a:solidFill>
              <a:latin typeface="+mn-lt"/>
            </a:endParaRPr>
          </a:p>
          <a:p>
            <a:pPr marL="342900" indent="-342900">
              <a:buFont typeface="Wingdings" panose="05000000000000000000" pitchFamily="2" charset="2"/>
              <a:buChar char="§"/>
            </a:pPr>
            <a:r>
              <a:rPr lang="en-US" dirty="0">
                <a:solidFill>
                  <a:schemeClr val="tx1"/>
                </a:solidFill>
                <a:latin typeface="+mn-lt"/>
              </a:rPr>
              <a:t>Lets you add search to your application, not a complete search system by itself  -- </a:t>
            </a:r>
            <a:r>
              <a:rPr lang="en-US" dirty="0">
                <a:solidFill>
                  <a:srgbClr val="FF0000"/>
                </a:solidFill>
                <a:latin typeface="+mn-lt"/>
              </a:rPr>
              <a:t>software library </a:t>
            </a:r>
            <a:r>
              <a:rPr lang="en-US" dirty="0">
                <a:solidFill>
                  <a:schemeClr val="tx1"/>
                </a:solidFill>
                <a:latin typeface="+mn-lt"/>
              </a:rPr>
              <a:t>not an </a:t>
            </a:r>
            <a:r>
              <a:rPr lang="en-US" dirty="0" smtClean="0">
                <a:solidFill>
                  <a:schemeClr val="tx1"/>
                </a:solidFill>
                <a:latin typeface="+mn-lt"/>
              </a:rPr>
              <a:t>application</a:t>
            </a:r>
          </a:p>
          <a:p>
            <a:pPr marL="342900" indent="-342900">
              <a:buFont typeface="Wingdings" panose="05000000000000000000" pitchFamily="2" charset="2"/>
              <a:buChar char="§"/>
            </a:pPr>
            <a:endParaRPr lang="en-US" dirty="0">
              <a:solidFill>
                <a:schemeClr val="tx1"/>
              </a:solidFill>
              <a:latin typeface="+mn-lt"/>
            </a:endParaRPr>
          </a:p>
          <a:p>
            <a:pPr marL="342900" indent="-342900">
              <a:buFont typeface="Wingdings" panose="05000000000000000000" pitchFamily="2" charset="2"/>
              <a:buChar char="§"/>
            </a:pPr>
            <a:r>
              <a:rPr lang="en-US" dirty="0">
                <a:solidFill>
                  <a:schemeClr val="tx1"/>
                </a:solidFill>
                <a:latin typeface="+mn-lt"/>
              </a:rPr>
              <a:t>Written by Doug Cutting</a:t>
            </a:r>
          </a:p>
          <a:p>
            <a:endParaRPr lang="en-US" dirty="0">
              <a:solidFill>
                <a:schemeClr val="tx1"/>
              </a:solidFill>
              <a:latin typeface="+mn-lt"/>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50742" y="5445224"/>
            <a:ext cx="3810868" cy="58433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395536" y="342280"/>
            <a:ext cx="7886700" cy="1325563"/>
          </a:xfrm>
        </p:spPr>
        <p:txBody>
          <a:bodyPr/>
          <a:lstStyle/>
          <a:p>
            <a:pPr algn="ctr" eaLnBrk="1" hangingPunct="1"/>
            <a:r>
              <a:rPr lang="el-GR" sz="3600" dirty="0" smtClean="0">
                <a:solidFill>
                  <a:schemeClr val="accent2">
                    <a:lumMod val="75000"/>
                  </a:schemeClr>
                </a:solidFill>
                <a:ea typeface="ＭＳ Ｐゴシック" pitchFamily="-112" charset="-128"/>
              </a:rPr>
              <a:t>Εισαγωγή</a:t>
            </a:r>
            <a:endParaRPr lang="en-US" sz="3200" dirty="0" smtClean="0">
              <a:solidFill>
                <a:schemeClr val="accent2">
                  <a:lumMod val="75000"/>
                </a:schemeClr>
              </a:solidFill>
              <a:ea typeface="ＭＳ Ｐゴシック" pitchFamily="-112" charset="-128"/>
            </a:endParaRPr>
          </a:p>
        </p:txBody>
      </p:sp>
      <p:sp>
        <p:nvSpPr>
          <p:cNvPr id="27652" name="Slide Number Placeholder 5"/>
          <p:cNvSpPr>
            <a:spLocks noGrp="1"/>
          </p:cNvSpPr>
          <p:nvPr>
            <p:ph type="sldNum" sz="quarter" idx="12"/>
          </p:nvPr>
        </p:nvSpPr>
        <p:spPr bwMode="auto">
          <a:noFill/>
          <a:ln>
            <a:miter lim="800000"/>
            <a:headEnd/>
            <a:tailEnd/>
          </a:ln>
        </p:spPr>
        <p:txBody>
          <a:bodyPr/>
          <a:lstStyle/>
          <a:p>
            <a:fld id="{17228506-E243-4C19-8FFA-807787CFB7A9}" type="slidenum">
              <a:rPr lang="en-US"/>
              <a:pPr/>
              <a:t>7</a:t>
            </a:fld>
            <a:endParaRPr lang="en-US"/>
          </a:p>
        </p:txBody>
      </p:sp>
      <p:sp>
        <p:nvSpPr>
          <p:cNvPr id="23" name="Rectangle 22"/>
          <p:cNvSpPr/>
          <p:nvPr/>
        </p:nvSpPr>
        <p:spPr>
          <a:xfrm>
            <a:off x="6300192" y="4509120"/>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26" name="Rectangle 25"/>
          <p:cNvSpPr/>
          <p:nvPr/>
        </p:nvSpPr>
        <p:spPr>
          <a:xfrm rot="5400000">
            <a:off x="5544108" y="4617132"/>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4" name="TextBox 3"/>
          <p:cNvSpPr txBox="1"/>
          <p:nvPr/>
        </p:nvSpPr>
        <p:spPr>
          <a:xfrm>
            <a:off x="504674" y="1700808"/>
            <a:ext cx="8352928" cy="3416320"/>
          </a:xfrm>
          <a:prstGeom prst="rect">
            <a:avLst/>
          </a:prstGeom>
          <a:noFill/>
        </p:spPr>
        <p:txBody>
          <a:bodyPr wrap="square" rtlCol="0">
            <a:spAutoFit/>
          </a:bodyPr>
          <a:lstStyle/>
          <a:p>
            <a:pPr marL="342900" indent="-342900">
              <a:buFont typeface="Wingdings" panose="05000000000000000000" pitchFamily="2" charset="2"/>
              <a:buChar char="§"/>
            </a:pPr>
            <a:r>
              <a:rPr lang="en-US" dirty="0" smtClean="0">
                <a:solidFill>
                  <a:schemeClr val="tx1"/>
                </a:solidFill>
                <a:latin typeface="+mn-lt"/>
              </a:rPr>
              <a:t>Used </a:t>
            </a:r>
            <a:r>
              <a:rPr lang="en-US" dirty="0">
                <a:solidFill>
                  <a:schemeClr val="tx1"/>
                </a:solidFill>
                <a:latin typeface="+mn-lt"/>
              </a:rPr>
              <a:t>by LinkedIn, Twitter, </a:t>
            </a:r>
            <a:r>
              <a:rPr lang="en-US" dirty="0" smtClean="0">
                <a:solidFill>
                  <a:schemeClr val="tx1"/>
                </a:solidFill>
                <a:latin typeface="+mn-lt"/>
              </a:rPr>
              <a:t>Netflix, Oracle,  </a:t>
            </a:r>
            <a:r>
              <a:rPr lang="en-US" dirty="0">
                <a:solidFill>
                  <a:schemeClr val="tx1"/>
                </a:solidFill>
                <a:latin typeface="+mn-lt"/>
              </a:rPr>
              <a:t>…</a:t>
            </a:r>
          </a:p>
          <a:p>
            <a:pPr marL="1085850" lvl="1" indent="-342900">
              <a:buFont typeface="Wingdings" panose="05000000000000000000" pitchFamily="2" charset="2"/>
              <a:buChar char="§"/>
            </a:pPr>
            <a:r>
              <a:rPr lang="en-US" dirty="0">
                <a:solidFill>
                  <a:schemeClr val="tx1"/>
                </a:solidFill>
                <a:latin typeface="+mn-lt"/>
              </a:rPr>
              <a:t>and many more (see </a:t>
            </a:r>
            <a:r>
              <a:rPr lang="en-US" dirty="0">
                <a:solidFill>
                  <a:schemeClr val="tx1"/>
                </a:solidFill>
                <a:latin typeface="+mn-lt"/>
                <a:hlinkClick r:id="rId2"/>
              </a:rPr>
              <a:t>http://wiki.apache.org/lucene-java/PoweredBy</a:t>
            </a:r>
            <a:r>
              <a:rPr lang="en-US" dirty="0" smtClean="0">
                <a:solidFill>
                  <a:schemeClr val="tx1"/>
                </a:solidFill>
                <a:latin typeface="+mn-lt"/>
              </a:rPr>
              <a:t>)</a:t>
            </a:r>
          </a:p>
          <a:p>
            <a:pPr marL="1085850" lvl="1" indent="-342900">
              <a:buFont typeface="Wingdings" panose="05000000000000000000" pitchFamily="2" charset="2"/>
              <a:buChar char="§"/>
            </a:pPr>
            <a:endParaRPr lang="en-US" dirty="0">
              <a:solidFill>
                <a:schemeClr val="tx1"/>
              </a:solidFill>
              <a:latin typeface="+mn-lt"/>
            </a:endParaRPr>
          </a:p>
          <a:p>
            <a:pPr marL="342900" indent="-342900">
              <a:buFont typeface="Wingdings" panose="05000000000000000000" pitchFamily="2" charset="2"/>
              <a:buChar char="§"/>
            </a:pPr>
            <a:r>
              <a:rPr lang="en-US" dirty="0">
                <a:solidFill>
                  <a:schemeClr val="tx1"/>
                </a:solidFill>
                <a:latin typeface="+mn-lt"/>
              </a:rPr>
              <a:t>Ports/integrations to other </a:t>
            </a:r>
            <a:r>
              <a:rPr lang="en-US" dirty="0" smtClean="0">
                <a:solidFill>
                  <a:schemeClr val="tx1"/>
                </a:solidFill>
                <a:latin typeface="+mn-lt"/>
              </a:rPr>
              <a:t>languages</a:t>
            </a:r>
            <a:endParaRPr lang="en-US" dirty="0">
              <a:solidFill>
                <a:schemeClr val="tx1"/>
              </a:solidFill>
              <a:latin typeface="+mn-lt"/>
            </a:endParaRPr>
          </a:p>
          <a:p>
            <a:pPr marL="1085850" lvl="1" indent="-342900">
              <a:buFont typeface="Wingdings" panose="05000000000000000000" pitchFamily="2" charset="2"/>
              <a:buChar char="§"/>
            </a:pPr>
            <a:r>
              <a:rPr lang="en-US" dirty="0">
                <a:solidFill>
                  <a:schemeClr val="tx1"/>
                </a:solidFill>
                <a:latin typeface="+mn-lt"/>
              </a:rPr>
              <a:t>C/C++, C#, Ruby, Perl, Python </a:t>
            </a:r>
            <a:r>
              <a:rPr lang="en-US" dirty="0" smtClean="0">
                <a:solidFill>
                  <a:schemeClr val="tx1"/>
                </a:solidFill>
                <a:latin typeface="+mn-lt"/>
              </a:rPr>
              <a:t>(</a:t>
            </a:r>
            <a:r>
              <a:rPr lang="en-US" dirty="0" err="1" smtClean="0">
                <a:solidFill>
                  <a:schemeClr val="accent1">
                    <a:lumMod val="75000"/>
                  </a:schemeClr>
                </a:solidFill>
                <a:latin typeface="+mn-lt"/>
              </a:rPr>
              <a:t>PyLucene</a:t>
            </a:r>
            <a:r>
              <a:rPr lang="en-US" dirty="0" smtClean="0">
                <a:solidFill>
                  <a:schemeClr val="tx1"/>
                </a:solidFill>
                <a:latin typeface="+mn-lt"/>
              </a:rPr>
              <a:t>: a </a:t>
            </a:r>
            <a:r>
              <a:rPr lang="en-US" dirty="0">
                <a:solidFill>
                  <a:schemeClr val="tx1"/>
                </a:solidFill>
                <a:latin typeface="+mn-lt"/>
              </a:rPr>
              <a:t>Python port of the Core </a:t>
            </a:r>
            <a:r>
              <a:rPr lang="en-US" dirty="0" smtClean="0">
                <a:solidFill>
                  <a:schemeClr val="tx1"/>
                </a:solidFill>
                <a:latin typeface="+mn-lt"/>
              </a:rPr>
              <a:t>project), </a:t>
            </a:r>
            <a:r>
              <a:rPr lang="en-US" dirty="0">
                <a:solidFill>
                  <a:schemeClr val="tx1"/>
                </a:solidFill>
                <a:latin typeface="+mn-lt"/>
              </a:rPr>
              <a:t>PHP, …</a:t>
            </a:r>
          </a:p>
          <a:p>
            <a:pPr marL="1085850" lvl="1" indent="-342900">
              <a:buFont typeface="Wingdings" panose="05000000000000000000" pitchFamily="2" charset="2"/>
              <a:buChar char="§"/>
            </a:pPr>
            <a:endParaRPr lang="en-US" dirty="0">
              <a:solidFill>
                <a:schemeClr val="tx1"/>
              </a:solidFill>
              <a:latin typeface="+mn-lt"/>
            </a:endParaRPr>
          </a:p>
          <a:p>
            <a:pPr marL="342900" indent="-342900">
              <a:buFont typeface="Wingdings" panose="05000000000000000000" pitchFamily="2" charset="2"/>
              <a:buChar char="§"/>
            </a:pPr>
            <a:endParaRPr lang="en-US" dirty="0">
              <a:solidFill>
                <a:schemeClr val="tx1"/>
              </a:solidFill>
              <a:latin typeface="+mn-lt"/>
            </a:endParaRPr>
          </a:p>
        </p:txBody>
      </p:sp>
    </p:spTree>
    <p:extLst>
      <p:ext uri="{BB962C8B-B14F-4D97-AF65-F5344CB8AC3E}">
        <p14:creationId xmlns:p14="http://schemas.microsoft.com/office/powerpoint/2010/main" val="23712766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Slide Number Placeholder 5"/>
          <p:cNvSpPr>
            <a:spLocks noGrp="1"/>
          </p:cNvSpPr>
          <p:nvPr>
            <p:ph type="sldNum" sz="quarter" idx="12"/>
          </p:nvPr>
        </p:nvSpPr>
        <p:spPr bwMode="auto">
          <a:noFill/>
          <a:ln>
            <a:miter lim="800000"/>
            <a:headEnd/>
            <a:tailEnd/>
          </a:ln>
        </p:spPr>
        <p:txBody>
          <a:bodyPr/>
          <a:lstStyle/>
          <a:p>
            <a:fld id="{17228506-E243-4C19-8FFA-807787CFB7A9}" type="slidenum">
              <a:rPr lang="en-US"/>
              <a:pPr/>
              <a:t>8</a:t>
            </a:fld>
            <a:endParaRPr lang="en-US"/>
          </a:p>
        </p:txBody>
      </p:sp>
      <p:sp>
        <p:nvSpPr>
          <p:cNvPr id="23" name="Rectangle 22"/>
          <p:cNvSpPr/>
          <p:nvPr/>
        </p:nvSpPr>
        <p:spPr>
          <a:xfrm>
            <a:off x="6300192" y="4509120"/>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26" name="Rectangle 25"/>
          <p:cNvSpPr/>
          <p:nvPr/>
        </p:nvSpPr>
        <p:spPr>
          <a:xfrm rot="5400000">
            <a:off x="5544108" y="4617132"/>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4" name="TextBox 3"/>
          <p:cNvSpPr txBox="1"/>
          <p:nvPr/>
        </p:nvSpPr>
        <p:spPr>
          <a:xfrm>
            <a:off x="504674" y="1700808"/>
            <a:ext cx="8352928" cy="461665"/>
          </a:xfrm>
          <a:prstGeom prst="rect">
            <a:avLst/>
          </a:prstGeom>
          <a:noFill/>
        </p:spPr>
        <p:txBody>
          <a:bodyPr wrap="square" rtlCol="0">
            <a:spAutoFit/>
          </a:bodyPr>
          <a:lstStyle/>
          <a:p>
            <a:pPr marL="342900" indent="-342900">
              <a:buFont typeface="Wingdings" panose="05000000000000000000" pitchFamily="2" charset="2"/>
              <a:buChar char="§"/>
            </a:pPr>
            <a:endParaRPr lang="en-US" dirty="0">
              <a:solidFill>
                <a:schemeClr val="tx1"/>
              </a:solidFill>
              <a:latin typeface="+mn-lt"/>
            </a:endParaRPr>
          </a:p>
        </p:txBody>
      </p:sp>
      <p:sp>
        <p:nvSpPr>
          <p:cNvPr id="3" name="TextBox 2"/>
          <p:cNvSpPr txBox="1"/>
          <p:nvPr/>
        </p:nvSpPr>
        <p:spPr>
          <a:xfrm>
            <a:off x="1619672" y="2766119"/>
            <a:ext cx="6768752" cy="461665"/>
          </a:xfrm>
          <a:prstGeom prst="rect">
            <a:avLst/>
          </a:prstGeom>
          <a:noFill/>
        </p:spPr>
        <p:txBody>
          <a:bodyPr wrap="square" rtlCol="0">
            <a:spAutoFit/>
          </a:bodyPr>
          <a:lstStyle/>
          <a:p>
            <a:r>
              <a:rPr lang="en-US" dirty="0">
                <a:solidFill>
                  <a:schemeClr val="accent1">
                    <a:lumMod val="75000"/>
                  </a:schemeClr>
                </a:solidFill>
                <a:latin typeface="+mn-lt"/>
              </a:rPr>
              <a:t>http://lucene.apache.org/core/</a:t>
            </a:r>
          </a:p>
        </p:txBody>
      </p:sp>
      <p:sp>
        <p:nvSpPr>
          <p:cNvPr id="5" name="TextBox 4"/>
          <p:cNvSpPr txBox="1"/>
          <p:nvPr/>
        </p:nvSpPr>
        <p:spPr>
          <a:xfrm>
            <a:off x="504674" y="1673643"/>
            <a:ext cx="7019654" cy="461665"/>
          </a:xfrm>
          <a:prstGeom prst="rect">
            <a:avLst/>
          </a:prstGeom>
          <a:noFill/>
        </p:spPr>
        <p:txBody>
          <a:bodyPr wrap="square" rtlCol="0">
            <a:spAutoFit/>
          </a:bodyPr>
          <a:lstStyle/>
          <a:p>
            <a:r>
              <a:rPr lang="el-GR" dirty="0" smtClean="0">
                <a:solidFill>
                  <a:schemeClr val="tx1"/>
                </a:solidFill>
                <a:latin typeface="+mn-lt"/>
              </a:rPr>
              <a:t>Μπορείτε να την κατεβάσετε από </a:t>
            </a:r>
            <a:endParaRPr lang="en-US" dirty="0">
              <a:solidFill>
                <a:schemeClr val="tx1"/>
              </a:solidFill>
              <a:latin typeface="+mn-lt"/>
            </a:endParaRPr>
          </a:p>
        </p:txBody>
      </p:sp>
    </p:spTree>
    <p:extLst>
      <p:ext uri="{BB962C8B-B14F-4D97-AF65-F5344CB8AC3E}">
        <p14:creationId xmlns:p14="http://schemas.microsoft.com/office/powerpoint/2010/main" val="33244960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385750" y="735285"/>
            <a:ext cx="7886700" cy="1325563"/>
          </a:xfrm>
        </p:spPr>
        <p:txBody>
          <a:bodyPr/>
          <a:lstStyle/>
          <a:p>
            <a:pPr algn="ctr" eaLnBrk="1" hangingPunct="1"/>
            <a:r>
              <a:rPr lang="en-US" sz="3600" dirty="0" smtClean="0">
                <a:solidFill>
                  <a:schemeClr val="accent2">
                    <a:lumMod val="75000"/>
                  </a:schemeClr>
                </a:solidFill>
                <a:ea typeface="ＭＳ Ｐゴシック" pitchFamily="-112" charset="-128"/>
              </a:rPr>
              <a:t>Some features (indexing)</a:t>
            </a:r>
            <a:endParaRPr lang="en-US" sz="3200" dirty="0" smtClean="0">
              <a:solidFill>
                <a:schemeClr val="accent2">
                  <a:lumMod val="75000"/>
                </a:schemeClr>
              </a:solidFill>
              <a:ea typeface="ＭＳ Ｐゴシック" pitchFamily="-112" charset="-128"/>
            </a:endParaRPr>
          </a:p>
        </p:txBody>
      </p:sp>
      <p:sp>
        <p:nvSpPr>
          <p:cNvPr id="27652" name="Slide Number Placeholder 5"/>
          <p:cNvSpPr>
            <a:spLocks noGrp="1"/>
          </p:cNvSpPr>
          <p:nvPr>
            <p:ph type="sldNum" sz="quarter" idx="12"/>
          </p:nvPr>
        </p:nvSpPr>
        <p:spPr bwMode="auto">
          <a:noFill/>
          <a:ln>
            <a:miter lim="800000"/>
            <a:headEnd/>
            <a:tailEnd/>
          </a:ln>
        </p:spPr>
        <p:txBody>
          <a:bodyPr/>
          <a:lstStyle/>
          <a:p>
            <a:fld id="{17228506-E243-4C19-8FFA-807787CFB7A9}" type="slidenum">
              <a:rPr lang="en-US"/>
              <a:pPr/>
              <a:t>9</a:t>
            </a:fld>
            <a:endParaRPr lang="en-US"/>
          </a:p>
        </p:txBody>
      </p:sp>
      <p:sp>
        <p:nvSpPr>
          <p:cNvPr id="23" name="Rectangle 22"/>
          <p:cNvSpPr/>
          <p:nvPr/>
        </p:nvSpPr>
        <p:spPr>
          <a:xfrm>
            <a:off x="6300192" y="4509120"/>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26" name="Rectangle 25"/>
          <p:cNvSpPr/>
          <p:nvPr/>
        </p:nvSpPr>
        <p:spPr>
          <a:xfrm rot="5400000">
            <a:off x="5544108" y="4617132"/>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4" name="TextBox 3"/>
          <p:cNvSpPr txBox="1"/>
          <p:nvPr/>
        </p:nvSpPr>
        <p:spPr>
          <a:xfrm>
            <a:off x="385750" y="2420888"/>
            <a:ext cx="8352928" cy="2800767"/>
          </a:xfrm>
          <a:prstGeom prst="rect">
            <a:avLst/>
          </a:prstGeom>
          <a:noFill/>
        </p:spPr>
        <p:txBody>
          <a:bodyPr wrap="square" rtlCol="0">
            <a:spAutoFit/>
          </a:bodyPr>
          <a:lstStyle/>
          <a:p>
            <a:r>
              <a:rPr lang="en-US" sz="2800" dirty="0">
                <a:solidFill>
                  <a:schemeClr val="tx1"/>
                </a:solidFill>
                <a:latin typeface="+mn-lt"/>
              </a:rPr>
              <a:t>Scalable, </a:t>
            </a:r>
            <a:r>
              <a:rPr lang="en-US" sz="2800" dirty="0" smtClean="0">
                <a:solidFill>
                  <a:schemeClr val="tx1"/>
                </a:solidFill>
                <a:latin typeface="+mn-lt"/>
              </a:rPr>
              <a:t>high-performance </a:t>
            </a:r>
            <a:r>
              <a:rPr lang="en-US" sz="2800" dirty="0" smtClean="0">
                <a:solidFill>
                  <a:schemeClr val="accent2">
                    <a:lumMod val="75000"/>
                  </a:schemeClr>
                </a:solidFill>
                <a:latin typeface="+mn-lt"/>
              </a:rPr>
              <a:t>indexing</a:t>
            </a:r>
          </a:p>
          <a:p>
            <a:endParaRPr lang="en-US" sz="2800" dirty="0">
              <a:solidFill>
                <a:schemeClr val="tx1"/>
              </a:solidFill>
              <a:latin typeface="+mn-lt"/>
            </a:endParaRPr>
          </a:p>
          <a:p>
            <a:pPr marL="342900" indent="-342900">
              <a:buFont typeface="Wingdings" panose="05000000000000000000" pitchFamily="2" charset="2"/>
              <a:buChar char="§"/>
            </a:pPr>
            <a:r>
              <a:rPr lang="en-US" dirty="0">
                <a:solidFill>
                  <a:schemeClr val="tx1"/>
                </a:solidFill>
                <a:latin typeface="+mn-lt"/>
              </a:rPr>
              <a:t>over </a:t>
            </a:r>
            <a:r>
              <a:rPr lang="en-US" dirty="0">
                <a:solidFill>
                  <a:schemeClr val="accent1">
                    <a:lumMod val="75000"/>
                  </a:schemeClr>
                </a:solidFill>
                <a:latin typeface="+mn-lt"/>
              </a:rPr>
              <a:t>150GB/hour</a:t>
            </a:r>
            <a:r>
              <a:rPr lang="en-US" dirty="0">
                <a:solidFill>
                  <a:schemeClr val="tx1"/>
                </a:solidFill>
                <a:latin typeface="+mn-lt"/>
              </a:rPr>
              <a:t> on modern hardware</a:t>
            </a:r>
          </a:p>
          <a:p>
            <a:pPr marL="342900" indent="-342900">
              <a:buFont typeface="Wingdings" panose="05000000000000000000" pitchFamily="2" charset="2"/>
              <a:buChar char="§"/>
            </a:pPr>
            <a:r>
              <a:rPr lang="en-US" dirty="0">
                <a:solidFill>
                  <a:schemeClr val="accent1">
                    <a:lumMod val="75000"/>
                  </a:schemeClr>
                </a:solidFill>
                <a:latin typeface="+mn-lt"/>
              </a:rPr>
              <a:t>small RAM </a:t>
            </a:r>
            <a:r>
              <a:rPr lang="en-US" dirty="0">
                <a:solidFill>
                  <a:schemeClr val="tx1"/>
                </a:solidFill>
                <a:latin typeface="+mn-lt"/>
              </a:rPr>
              <a:t>requirements -- only 1MB heap</a:t>
            </a:r>
          </a:p>
          <a:p>
            <a:pPr marL="342900" indent="-342900">
              <a:buFont typeface="Wingdings" panose="05000000000000000000" pitchFamily="2" charset="2"/>
              <a:buChar char="§"/>
            </a:pPr>
            <a:r>
              <a:rPr lang="en-US" dirty="0">
                <a:solidFill>
                  <a:schemeClr val="accent1">
                    <a:lumMod val="75000"/>
                  </a:schemeClr>
                </a:solidFill>
                <a:latin typeface="+mn-lt"/>
              </a:rPr>
              <a:t>incremental indexing </a:t>
            </a:r>
            <a:r>
              <a:rPr lang="en-US" dirty="0">
                <a:solidFill>
                  <a:schemeClr val="tx1"/>
                </a:solidFill>
                <a:latin typeface="+mn-lt"/>
              </a:rPr>
              <a:t>as fast as batch indexing</a:t>
            </a:r>
          </a:p>
          <a:p>
            <a:pPr marL="342900" indent="-342900">
              <a:buFont typeface="Wingdings" panose="05000000000000000000" pitchFamily="2" charset="2"/>
              <a:buChar char="§"/>
            </a:pPr>
            <a:r>
              <a:rPr lang="en-US" dirty="0">
                <a:solidFill>
                  <a:schemeClr val="tx1"/>
                </a:solidFill>
                <a:latin typeface="+mn-lt"/>
              </a:rPr>
              <a:t>index size roughly </a:t>
            </a:r>
            <a:r>
              <a:rPr lang="en-US" dirty="0">
                <a:solidFill>
                  <a:schemeClr val="accent1">
                    <a:lumMod val="75000"/>
                  </a:schemeClr>
                </a:solidFill>
                <a:latin typeface="+mn-lt"/>
              </a:rPr>
              <a:t>20-30%</a:t>
            </a:r>
            <a:r>
              <a:rPr lang="en-US" dirty="0">
                <a:solidFill>
                  <a:schemeClr val="tx1"/>
                </a:solidFill>
                <a:latin typeface="+mn-lt"/>
              </a:rPr>
              <a:t> the size of text indexed</a:t>
            </a:r>
          </a:p>
          <a:p>
            <a:endParaRPr lang="en-US" dirty="0">
              <a:solidFill>
                <a:schemeClr val="tx1"/>
              </a:solidFill>
              <a:latin typeface="+mn-lt"/>
            </a:endParaRPr>
          </a:p>
        </p:txBody>
      </p:sp>
    </p:spTree>
    <p:extLst>
      <p:ext uri="{BB962C8B-B14F-4D97-AF65-F5344CB8AC3E}">
        <p14:creationId xmlns:p14="http://schemas.microsoft.com/office/powerpoint/2010/main" val="4792535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1033</TotalTime>
  <Words>2938</Words>
  <Application>Microsoft Office PowerPoint</Application>
  <PresentationFormat>On-screen Show (4:3)</PresentationFormat>
  <Paragraphs>479</Paragraphs>
  <Slides>46</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46</vt:i4>
      </vt:variant>
    </vt:vector>
  </HeadingPairs>
  <TitlesOfParts>
    <vt:vector size="56" baseType="lpstr">
      <vt:lpstr>Arial Unicode MS</vt:lpstr>
      <vt:lpstr>ＭＳ Ｐゴシック</vt:lpstr>
      <vt:lpstr>Arial</vt:lpstr>
      <vt:lpstr>Calibri</vt:lpstr>
      <vt:lpstr>Calibri Light</vt:lpstr>
      <vt:lpstr>Courier</vt:lpstr>
      <vt:lpstr>Lucida Sans</vt:lpstr>
      <vt:lpstr>Times New Roman</vt:lpstr>
      <vt:lpstr>Wingdings</vt:lpstr>
      <vt:lpstr>Office Theme</vt:lpstr>
      <vt:lpstr>PowerPoint Presentation</vt:lpstr>
      <vt:lpstr>PowerPoint Presentation</vt:lpstr>
      <vt:lpstr>PowerPoint Presentation</vt:lpstr>
      <vt:lpstr>Περιεχόμενα Παρουσίασης</vt:lpstr>
      <vt:lpstr>PowerPoint Presentation</vt:lpstr>
      <vt:lpstr>Εισαγωγή</vt:lpstr>
      <vt:lpstr>Εισαγωγή</vt:lpstr>
      <vt:lpstr>PowerPoint Presentation</vt:lpstr>
      <vt:lpstr>Some features (indexing)</vt:lpstr>
      <vt:lpstr>Some features (search)</vt:lpstr>
      <vt:lpstr>PowerPoint Presentation</vt:lpstr>
      <vt:lpstr>Βασικές έννοιες</vt:lpstr>
      <vt:lpstr>Βασικές έννοιες: document</vt:lpstr>
      <vt:lpstr>Βασικές έννοιες: index</vt:lpstr>
      <vt:lpstr>Βασικές έννοιες: search</vt:lpstr>
      <vt:lpstr>Βασικές έννοιες: Fields</vt:lpstr>
      <vt:lpstr>PowerPoint Presentation</vt:lpstr>
      <vt:lpstr>Lucene in a search system: index</vt:lpstr>
      <vt:lpstr>Acquire and build content</vt:lpstr>
      <vt:lpstr>Core indexing classes</vt:lpstr>
      <vt:lpstr>PowerPoint Presentation</vt:lpstr>
      <vt:lpstr>PowerPoint Presentation</vt:lpstr>
      <vt:lpstr>Using Field options</vt:lpstr>
      <vt:lpstr>Analyzers</vt:lpstr>
      <vt:lpstr>Analysis examples</vt:lpstr>
      <vt:lpstr>More analysis examples</vt:lpstr>
      <vt:lpstr>PowerPoint Presentation</vt:lpstr>
      <vt:lpstr>Lucene in a search system: search</vt:lpstr>
      <vt:lpstr>Search User Interface (UI)</vt:lpstr>
      <vt:lpstr>Core searching classes</vt:lpstr>
      <vt:lpstr>PowerPoint Presentation</vt:lpstr>
      <vt:lpstr>QueryParser syntax examples</vt:lpstr>
      <vt:lpstr>Scoring</vt:lpstr>
      <vt:lpstr>PowerPoint Presentation</vt:lpstr>
      <vt:lpstr>PowerPoint Presentation</vt:lpstr>
      <vt:lpstr>PowerPoint Presentation</vt:lpstr>
      <vt:lpstr>PowerPoint Presentation</vt:lpstr>
      <vt:lpstr>       Yelp dataset</vt:lpstr>
      <vt:lpstr>Yelp dataset: Businesses I</vt:lpstr>
      <vt:lpstr>Yelp dataset: Businesses II</vt:lpstr>
      <vt:lpstr>Yelp dataset: Reviews </vt:lpstr>
      <vt:lpstr>Yelp dataset: other </vt:lpstr>
      <vt:lpstr>Εργασία</vt:lpstr>
      <vt:lpstr>Εργασία</vt:lpstr>
      <vt:lpstr>Εργασία</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Christopher Manning</dc:creator>
  <cp:lastModifiedBy>pitoura</cp:lastModifiedBy>
  <cp:revision>1396</cp:revision>
  <cp:lastPrinted>2009-09-22T15:48:09Z</cp:lastPrinted>
  <dcterms:created xsi:type="dcterms:W3CDTF">2009-09-21T23:46:17Z</dcterms:created>
  <dcterms:modified xsi:type="dcterms:W3CDTF">2018-03-19T14:35:27Z</dcterms:modified>
</cp:coreProperties>
</file>