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30"/>
  </p:notesMasterIdLst>
  <p:handoutMasterIdLst>
    <p:handoutMasterId r:id="rId131"/>
  </p:handoutMasterIdLst>
  <p:sldIdLst>
    <p:sldId id="402" r:id="rId2"/>
    <p:sldId id="704" r:id="rId3"/>
    <p:sldId id="896" r:id="rId4"/>
    <p:sldId id="897" r:id="rId5"/>
    <p:sldId id="1360" r:id="rId6"/>
    <p:sldId id="898" r:id="rId7"/>
    <p:sldId id="1361" r:id="rId8"/>
    <p:sldId id="900" r:id="rId9"/>
    <p:sldId id="901" r:id="rId10"/>
    <p:sldId id="1369" r:id="rId11"/>
    <p:sldId id="1362" r:id="rId12"/>
    <p:sldId id="1370" r:id="rId13"/>
    <p:sldId id="1364" r:id="rId14"/>
    <p:sldId id="902" r:id="rId15"/>
    <p:sldId id="1366" r:id="rId16"/>
    <p:sldId id="903" r:id="rId17"/>
    <p:sldId id="1422" r:id="rId18"/>
    <p:sldId id="904" r:id="rId19"/>
    <p:sldId id="955" r:id="rId20"/>
    <p:sldId id="912" r:id="rId21"/>
    <p:sldId id="1009" r:id="rId22"/>
    <p:sldId id="913" r:id="rId23"/>
    <p:sldId id="905" r:id="rId24"/>
    <p:sldId id="1423" r:id="rId25"/>
    <p:sldId id="908" r:id="rId26"/>
    <p:sldId id="909" r:id="rId27"/>
    <p:sldId id="910" r:id="rId28"/>
    <p:sldId id="911" r:id="rId29"/>
    <p:sldId id="936" r:id="rId30"/>
    <p:sldId id="1339" r:id="rId31"/>
    <p:sldId id="1365" r:id="rId32"/>
    <p:sldId id="857" r:id="rId33"/>
    <p:sldId id="914" r:id="rId34"/>
    <p:sldId id="947" r:id="rId35"/>
    <p:sldId id="951" r:id="rId36"/>
    <p:sldId id="952" r:id="rId37"/>
    <p:sldId id="953" r:id="rId38"/>
    <p:sldId id="945" r:id="rId39"/>
    <p:sldId id="1308" r:id="rId40"/>
    <p:sldId id="948" r:id="rId41"/>
    <p:sldId id="939" r:id="rId42"/>
    <p:sldId id="957" r:id="rId43"/>
    <p:sldId id="958" r:id="rId44"/>
    <p:sldId id="959" r:id="rId45"/>
    <p:sldId id="1310" r:id="rId46"/>
    <p:sldId id="942" r:id="rId47"/>
    <p:sldId id="1002" r:id="rId48"/>
    <p:sldId id="1312" r:id="rId49"/>
    <p:sldId id="1010" r:id="rId50"/>
    <p:sldId id="1314" r:id="rId51"/>
    <p:sldId id="1315" r:id="rId52"/>
    <p:sldId id="1316" r:id="rId53"/>
    <p:sldId id="1447" r:id="rId54"/>
    <p:sldId id="1317" r:id="rId55"/>
    <p:sldId id="1318" r:id="rId56"/>
    <p:sldId id="1319" r:id="rId57"/>
    <p:sldId id="1320" r:id="rId58"/>
    <p:sldId id="1321" r:id="rId59"/>
    <p:sldId id="1431" r:id="rId60"/>
    <p:sldId id="1432" r:id="rId61"/>
    <p:sldId id="1433" r:id="rId62"/>
    <p:sldId id="1448" r:id="rId63"/>
    <p:sldId id="1434" r:id="rId64"/>
    <p:sldId id="1435" r:id="rId65"/>
    <p:sldId id="1421" r:id="rId66"/>
    <p:sldId id="1428" r:id="rId67"/>
    <p:sldId id="1436" r:id="rId68"/>
    <p:sldId id="1437" r:id="rId69"/>
    <p:sldId id="1462" r:id="rId70"/>
    <p:sldId id="1465" r:id="rId71"/>
    <p:sldId id="1373" r:id="rId72"/>
    <p:sldId id="1374" r:id="rId73"/>
    <p:sldId id="1322" r:id="rId74"/>
    <p:sldId id="1323" r:id="rId75"/>
    <p:sldId id="1324" r:id="rId76"/>
    <p:sldId id="1326" r:id="rId77"/>
    <p:sldId id="1328" r:id="rId78"/>
    <p:sldId id="1327" r:id="rId79"/>
    <p:sldId id="1329" r:id="rId80"/>
    <p:sldId id="1330" r:id="rId81"/>
    <p:sldId id="1338" r:id="rId82"/>
    <p:sldId id="1332" r:id="rId83"/>
    <p:sldId id="1443" r:id="rId84"/>
    <p:sldId id="1333" r:id="rId85"/>
    <p:sldId id="1334" r:id="rId86"/>
    <p:sldId id="1335" r:id="rId87"/>
    <p:sldId id="1336" r:id="rId88"/>
    <p:sldId id="1337" r:id="rId89"/>
    <p:sldId id="1445" r:id="rId90"/>
    <p:sldId id="1331" r:id="rId91"/>
    <p:sldId id="1444" r:id="rId92"/>
    <p:sldId id="1348" r:id="rId93"/>
    <p:sldId id="1349" r:id="rId94"/>
    <p:sldId id="1350" r:id="rId95"/>
    <p:sldId id="1446" r:id="rId96"/>
    <p:sldId id="1351" r:id="rId97"/>
    <p:sldId id="1352" r:id="rId98"/>
    <p:sldId id="1353" r:id="rId99"/>
    <p:sldId id="1355" r:id="rId100"/>
    <p:sldId id="1356" r:id="rId101"/>
    <p:sldId id="1357" r:id="rId102"/>
    <p:sldId id="1354" r:id="rId103"/>
    <p:sldId id="1340" r:id="rId104"/>
    <p:sldId id="1341" r:id="rId105"/>
    <p:sldId id="1342" r:id="rId106"/>
    <p:sldId id="1343" r:id="rId107"/>
    <p:sldId id="1344" r:id="rId108"/>
    <p:sldId id="1345" r:id="rId109"/>
    <p:sldId id="1346" r:id="rId110"/>
    <p:sldId id="1347" r:id="rId111"/>
    <p:sldId id="1358" r:id="rId112"/>
    <p:sldId id="1449" r:id="rId113"/>
    <p:sldId id="1450" r:id="rId114"/>
    <p:sldId id="1451" r:id="rId115"/>
    <p:sldId id="1452" r:id="rId116"/>
    <p:sldId id="1453" r:id="rId117"/>
    <p:sldId id="1454" r:id="rId118"/>
    <p:sldId id="1455" r:id="rId119"/>
    <p:sldId id="1456" r:id="rId120"/>
    <p:sldId id="1457" r:id="rId121"/>
    <p:sldId id="1458" r:id="rId122"/>
    <p:sldId id="1464" r:id="rId123"/>
    <p:sldId id="1459" r:id="rId124"/>
    <p:sldId id="1460" r:id="rId125"/>
    <p:sldId id="1463" r:id="rId126"/>
    <p:sldId id="1466" r:id="rId127"/>
    <p:sldId id="1467" r:id="rId128"/>
    <p:sldId id="1368" r:id="rId129"/>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A000"/>
    <a:srgbClr val="FF9966"/>
    <a:srgbClr val="A50021"/>
    <a:srgbClr val="F0EEEB"/>
    <a:srgbClr val="B2B2B2"/>
    <a:srgbClr val="F4F3EB"/>
    <a:srgbClr val="A405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0" autoAdjust="0"/>
    <p:restoredTop sz="97158" autoAdjust="0"/>
  </p:normalViewPr>
  <p:slideViewPr>
    <p:cSldViewPr>
      <p:cViewPr varScale="1">
        <p:scale>
          <a:sx n="105" d="100"/>
          <a:sy n="105" d="100"/>
        </p:scale>
        <p:origin x="4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1368"/>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383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8875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76</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smtClean="0"/>
              <a:t>For rank positions above b, do not discount</a:t>
            </a:r>
          </a:p>
          <a:p>
            <a:endParaRPr lang="en-US" altLang="en-US" smtClean="0"/>
          </a:p>
        </p:txBody>
      </p:sp>
    </p:spTree>
    <p:extLst>
      <p:ext uri="{BB962C8B-B14F-4D97-AF65-F5344CB8AC3E}">
        <p14:creationId xmlns:p14="http://schemas.microsoft.com/office/powerpoint/2010/main" val="406895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Normalized DCG:</a:t>
            </a:r>
          </a:p>
          <a:p>
            <a:r>
              <a:rPr lang="en-US" altLang="en-US" dirty="0" smtClean="0"/>
              <a:t>DCG values are often </a:t>
            </a:r>
            <a:r>
              <a:rPr lang="en-US" altLang="en-US" i="1" dirty="0" smtClean="0"/>
              <a:t>normalized</a:t>
            </a:r>
            <a:r>
              <a:rPr lang="en-US" altLang="en-US" dirty="0" smtClean="0"/>
              <a:t> by comparing the DCG at each rank with the DCG value for the </a:t>
            </a:r>
            <a:r>
              <a:rPr lang="en-US" altLang="en-US" i="1" dirty="0" smtClean="0"/>
              <a:t>perfect ranking</a:t>
            </a:r>
          </a:p>
          <a:p>
            <a:pPr lvl="1"/>
            <a:r>
              <a:rPr lang="en-US" altLang="en-US" dirty="0" smtClean="0"/>
              <a:t>makes averaging easier for queries with different numbers of relevant documents</a:t>
            </a:r>
          </a:p>
          <a:p>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77</a:t>
            </a:fld>
            <a:endParaRPr lang="en-US" altLang="en-US" sz="1300"/>
          </a:p>
        </p:txBody>
      </p:sp>
    </p:spTree>
    <p:extLst>
      <p:ext uri="{BB962C8B-B14F-4D97-AF65-F5344CB8AC3E}">
        <p14:creationId xmlns:p14="http://schemas.microsoft.com/office/powerpoint/2010/main" val="137809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79</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Perfect ranking:</a:t>
            </a:r>
          </a:p>
          <a:p>
            <a:pPr lvl="1"/>
            <a:r>
              <a:rPr lang="en-US" altLang="en-US" smtClean="0"/>
              <a:t>3, 3, 3, 2, 2, 2, 1, 0, 0, 0</a:t>
            </a:r>
          </a:p>
          <a:p>
            <a:r>
              <a:rPr lang="en-US" altLang="en-US" smtClean="0"/>
              <a:t>ideal DCG values:</a:t>
            </a:r>
          </a:p>
          <a:p>
            <a:pPr lvl="1"/>
            <a:r>
              <a:rPr lang="en-US" altLang="en-US" smtClean="0"/>
              <a:t>3, 6, 7.89, 8.89, 9.75, 10.52, 10.88, 10.88, 10.88, 10</a:t>
            </a:r>
          </a:p>
          <a:p>
            <a:r>
              <a:rPr lang="en-US" altLang="en-US" smtClean="0"/>
              <a:t>Actual DCG:</a:t>
            </a:r>
          </a:p>
          <a:p>
            <a:pPr lvl="1"/>
            <a:r>
              <a:rPr lang="en-US" altLang="en-US" smtClean="0"/>
              <a:t>3, 5, 6.89, 6.89, 6.89, 7.28, 7.99, 8.66, 9.61, 9.61</a:t>
            </a:r>
          </a:p>
          <a:p>
            <a:r>
              <a:rPr lang="en-US" altLang="en-US" smtClean="0"/>
              <a:t>NDCG values (divide actual by ideal):</a:t>
            </a:r>
          </a:p>
          <a:p>
            <a:r>
              <a:rPr lang="en-US" altLang="en-US" smtClean="0"/>
              <a:t>     1, 0.83, 0.87, 0.76, 0.71, 0.69, 0.73, 0.8, 0.88, 0.88</a:t>
            </a:r>
          </a:p>
          <a:p>
            <a:pPr lvl="1"/>
            <a:r>
              <a:rPr lang="en-US" altLang="en-US" smtClean="0"/>
              <a:t>NDCG </a:t>
            </a:r>
            <a:r>
              <a:rPr lang="en-US" altLang="en-US" smtClean="0">
                <a:latin typeface="Symbol" pitchFamily="18" charset="2"/>
              </a:rPr>
              <a:t>£</a:t>
            </a:r>
            <a:r>
              <a:rPr lang="en-US" altLang="en-US" smtClean="0"/>
              <a:t> 1 at any rank position</a:t>
            </a:r>
          </a:p>
          <a:p>
            <a:endParaRPr lang="en-US" altLang="en-US" smtClean="0"/>
          </a:p>
        </p:txBody>
      </p:sp>
    </p:spTree>
    <p:extLst>
      <p:ext uri="{BB962C8B-B14F-4D97-AF65-F5344CB8AC3E}">
        <p14:creationId xmlns:p14="http://schemas.microsoft.com/office/powerpoint/2010/main" val="132740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84</a:t>
            </a:fld>
            <a:endParaRPr lang="en-US" altLang="en-US" sz="1300">
              <a:solidFill>
                <a:srgbClr val="000000"/>
              </a:solidFill>
              <a:latin typeface="Calibri" pitchFamily="34" charset="0"/>
            </a:endParaRPr>
          </a:p>
        </p:txBody>
      </p:sp>
    </p:spTree>
    <p:extLst>
      <p:ext uri="{BB962C8B-B14F-4D97-AF65-F5344CB8AC3E}">
        <p14:creationId xmlns:p14="http://schemas.microsoft.com/office/powerpoint/2010/main" val="114699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86</a:t>
            </a:fld>
            <a:endParaRPr lang="en-US"/>
          </a:p>
        </p:txBody>
      </p:sp>
    </p:spTree>
    <p:extLst>
      <p:ext uri="{BB962C8B-B14F-4D97-AF65-F5344CB8AC3E}">
        <p14:creationId xmlns:p14="http://schemas.microsoft.com/office/powerpoint/2010/main" val="329798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92</a:t>
            </a:fld>
            <a:endParaRPr lang="en-US" smtClean="0"/>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3091613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93</a:t>
            </a:fld>
            <a:endParaRPr lang="en-US" smtClean="0"/>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dirty="0" smtClean="0">
              <a:ea typeface="ＭＳ Ｐゴシック" charset="-128"/>
            </a:endParaRPr>
          </a:p>
        </p:txBody>
      </p:sp>
    </p:spTree>
    <p:extLst>
      <p:ext uri="{BB962C8B-B14F-4D97-AF65-F5344CB8AC3E}">
        <p14:creationId xmlns:p14="http://schemas.microsoft.com/office/powerpoint/2010/main" val="212776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94</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r>
              <a:rPr lang="el-GR" dirty="0" smtClean="0">
                <a:ea typeface="ＭＳ Ｐゴシック" charset="-128"/>
              </a:rPr>
              <a:t>Τυχαίο</a:t>
            </a:r>
            <a:r>
              <a:rPr lang="el-GR" baseline="0" dirty="0" smtClean="0">
                <a:ea typeface="ＭＳ Ｐゴシック" charset="-128"/>
              </a:rPr>
              <a:t> – πιθανότητα κριτής 1    </a:t>
            </a:r>
            <a:r>
              <a:rPr lang="en-US" baseline="0" dirty="0" smtClean="0">
                <a:ea typeface="ＭＳ Ｐゴシック" charset="-128"/>
              </a:rPr>
              <a:t>R 320/400 </a:t>
            </a:r>
          </a:p>
          <a:p>
            <a:r>
              <a:rPr lang="el-GR" baseline="0" dirty="0" smtClean="0">
                <a:ea typeface="ＭＳ Ｐゴシック" charset="-128"/>
              </a:rPr>
              <a:t>Ζάρι </a:t>
            </a:r>
            <a:r>
              <a:rPr lang="en-US" baseline="0" dirty="0" smtClean="0">
                <a:ea typeface="ＭＳ Ｐゴシック" charset="-128"/>
              </a:rPr>
              <a:t>R/N</a:t>
            </a:r>
          </a:p>
          <a:p>
            <a:r>
              <a:rPr lang="el-GR" baseline="0" dirty="0" smtClean="0">
                <a:ea typeface="ＭＳ Ｐゴシック" charset="-128"/>
              </a:rPr>
              <a:t>Και οι δύο </a:t>
            </a:r>
            <a:r>
              <a:rPr lang="en-US" baseline="0" dirty="0" smtClean="0">
                <a:ea typeface="ＭＳ Ｐゴシック" charset="-128"/>
              </a:rPr>
              <a:t>R?</a:t>
            </a:r>
            <a:endParaRPr lang="el-GR" dirty="0" smtClean="0">
              <a:ea typeface="ＭＳ Ｐゴシック" charset="-128"/>
            </a:endParaRPr>
          </a:p>
        </p:txBody>
      </p:sp>
    </p:spTree>
    <p:extLst>
      <p:ext uri="{BB962C8B-B14F-4D97-AF65-F5344CB8AC3E}">
        <p14:creationId xmlns:p14="http://schemas.microsoft.com/office/powerpoint/2010/main" val="307226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15</a:t>
            </a:fld>
            <a:endParaRPr lang="en-US"/>
          </a:p>
        </p:txBody>
      </p:sp>
    </p:spTree>
    <p:extLst>
      <p:ext uri="{BB962C8B-B14F-4D97-AF65-F5344CB8AC3E}">
        <p14:creationId xmlns:p14="http://schemas.microsoft.com/office/powerpoint/2010/main" val="12892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95</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300809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96</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368158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97</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81866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98</a:t>
            </a:fld>
            <a:endParaRPr lang="en-US" smtClean="0"/>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20700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99</a:t>
            </a:fld>
            <a:endParaRPr lang="en-US" smtClean="0"/>
          </a:p>
        </p:txBody>
      </p:sp>
    </p:spTree>
    <p:extLst>
      <p:ext uri="{BB962C8B-B14F-4D97-AF65-F5344CB8AC3E}">
        <p14:creationId xmlns:p14="http://schemas.microsoft.com/office/powerpoint/2010/main" val="183386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100</a:t>
            </a:fld>
            <a:endParaRPr lang="en-US" smtClean="0"/>
          </a:p>
        </p:txBody>
      </p:sp>
    </p:spTree>
    <p:extLst>
      <p:ext uri="{BB962C8B-B14F-4D97-AF65-F5344CB8AC3E}">
        <p14:creationId xmlns:p14="http://schemas.microsoft.com/office/powerpoint/2010/main" val="3051146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102</a:t>
            </a:fld>
            <a:endParaRPr lang="en-US" smtClean="0"/>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1201540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105</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79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110</a:t>
            </a:fld>
            <a:endParaRPr lang="en-US" smtClean="0"/>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extLst>
      <p:ext uri="{BB962C8B-B14F-4D97-AF65-F5344CB8AC3E}">
        <p14:creationId xmlns:p14="http://schemas.microsoft.com/office/powerpoint/2010/main" val="43195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17</a:t>
            </a:fld>
            <a:endParaRPr lang="en-US"/>
          </a:p>
        </p:txBody>
      </p:sp>
    </p:spTree>
    <p:extLst>
      <p:ext uri="{BB962C8B-B14F-4D97-AF65-F5344CB8AC3E}">
        <p14:creationId xmlns:p14="http://schemas.microsoft.com/office/powerpoint/2010/main" val="335883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19</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3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24</a:t>
            </a:fld>
            <a:endParaRPr lang="en-US"/>
          </a:p>
        </p:txBody>
      </p:sp>
    </p:spTree>
    <p:extLst>
      <p:ext uri="{BB962C8B-B14F-4D97-AF65-F5344CB8AC3E}">
        <p14:creationId xmlns:p14="http://schemas.microsoft.com/office/powerpoint/2010/main" val="127880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30</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26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40</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245895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47</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96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70861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241738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162649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35080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extLst>
      <p:ext uri="{BB962C8B-B14F-4D97-AF65-F5344CB8AC3E}">
        <p14:creationId xmlns:p14="http://schemas.microsoft.com/office/powerpoint/2010/main" val="8181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36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753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14670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34968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21332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168208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9559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34897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42225592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united.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_____________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_____________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______________Microsoft_Excel_97-20033.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___________________Microsoft_Excel_97-20035.xls"/><Relationship Id="rId5" Type="http://schemas.openxmlformats.org/officeDocument/2006/relationships/image" Target="../media/image17.emf"/><Relationship Id="rId4" Type="http://schemas.openxmlformats.org/officeDocument/2006/relationships/oleObject" Target="../embeddings/___________________Microsoft_Excel_97-20034.xls"/><Relationship Id="rId9" Type="http://schemas.openxmlformats.org/officeDocument/2006/relationships/image" Target="../media/image1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___________________Microsoft_Excel_97-20036.xls"/><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___________________Microsoft_Excel_97-20037.xls"/><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0.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1.bin"/><Relationship Id="rId5" Type="http://schemas.openxmlformats.org/officeDocument/2006/relationships/image" Target="../media/image32.wmf"/><Relationship Id="rId4" Type="http://schemas.openxmlformats.org/officeDocument/2006/relationships/oleObject" Target="../embeddings/oleObject10.bin"/><Relationship Id="rId9" Type="http://schemas.openxmlformats.org/officeDocument/2006/relationships/image" Target="../media/image34.wmf"/></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2.wmf"/><Relationship Id="rId5" Type="http://schemas.openxmlformats.org/officeDocument/2006/relationships/oleObject" Target="../embeddings/oleObject1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16.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43608" y="4365104"/>
            <a:ext cx="7490792" cy="1349896"/>
          </a:xfrm>
        </p:spPr>
        <p:txBody>
          <a:bodyPr/>
          <a:lstStyle/>
          <a:p>
            <a:pPr eaLnBrk="1" hangingPunct="1"/>
            <a:r>
              <a:rPr lang="el-GR" sz="3200" dirty="0" smtClean="0">
                <a:ea typeface="ＭＳ Ｐゴシック" pitchFamily="-112" charset="-128"/>
              </a:rPr>
              <a:t>ΜΥΕ03: Ανάκτηση Πληροφορίας</a:t>
            </a:r>
            <a:endParaRPr lang="en-US" sz="3200" dirty="0" smtClean="0">
              <a:ea typeface="ＭＳ Ｐゴシック" pitchFamily="-112" charset="-128"/>
            </a:endParaRPr>
          </a:p>
          <a:p>
            <a:pPr eaLnBrk="1" hangingPunct="1"/>
            <a:r>
              <a:rPr lang="el-GR" sz="1800" i="1" dirty="0" smtClean="0">
                <a:solidFill>
                  <a:schemeClr val="bg1">
                    <a:lumMod val="95000"/>
                  </a:schemeClr>
                </a:solidFill>
                <a:ea typeface="ＭＳ Ｐゴシック" pitchFamily="-112" charset="-128"/>
              </a:rPr>
              <a:t>Διδάσκουσα: Ευαγγελία </a:t>
            </a:r>
            <a:r>
              <a:rPr lang="el-GR" sz="1800" i="1" dirty="0" err="1" smtClean="0">
                <a:solidFill>
                  <a:schemeClr val="bg1">
                    <a:lumMod val="95000"/>
                  </a:schemeClr>
                </a:solidFill>
                <a:ea typeface="ＭＳ Ｐゴシック" pitchFamily="-112" charset="-128"/>
              </a:rPr>
              <a:t>Πιτουρά</a:t>
            </a:r>
            <a:r>
              <a:rPr lang="en-US" dirty="0" smtClean="0">
                <a:ea typeface="ＭＳ Ｐゴシック" pitchFamily="-112" charset="-128"/>
              </a:rPr>
              <a:t/>
            </a:r>
            <a:br>
              <a:rPr lang="en-US" dirty="0" smtClean="0">
                <a:ea typeface="ＭＳ Ｐゴシック" pitchFamily="-112" charset="-128"/>
              </a:rPr>
            </a:br>
            <a:r>
              <a:rPr lang="el-GR" sz="2400" dirty="0" smtClean="0">
                <a:ea typeface="ＭＳ Ｐゴシック" pitchFamily="-112" charset="-128"/>
              </a:rPr>
              <a:t>Κεφάλαιο</a:t>
            </a:r>
            <a:r>
              <a:rPr lang="en-US" sz="2400" dirty="0" smtClean="0">
                <a:ea typeface="ＭＳ Ｐゴシック" pitchFamily="-112" charset="-128"/>
              </a:rPr>
              <a:t> </a:t>
            </a:r>
            <a:r>
              <a:rPr lang="el-GR" sz="2400" dirty="0" smtClean="0">
                <a:ea typeface="ＭＳ Ｐゴシック" pitchFamily="-112" charset="-128"/>
              </a:rPr>
              <a:t>8</a:t>
            </a:r>
            <a:r>
              <a:rPr lang="en-US" sz="2400" dirty="0" smtClean="0">
                <a:ea typeface="ＭＳ Ｐゴシック" pitchFamily="-112" charset="-128"/>
              </a:rPr>
              <a:t>: </a:t>
            </a:r>
            <a:r>
              <a:rPr lang="el-GR" sz="2400" dirty="0" smtClean="0">
                <a:ea typeface="ＭＳ Ｐゴシック" pitchFamily="-112" charset="-128"/>
              </a:rPr>
              <a:t>Αξιολόγηση στην Ανάκτηση Πληροφορίας. </a:t>
            </a:r>
            <a:endParaRPr lang="en-US" sz="2400" dirty="0" smtClean="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Tree>
    <p:extLst>
      <p:ext uri="{BB962C8B-B14F-4D97-AF65-F5344CB8AC3E}">
        <p14:creationId xmlns:p14="http://schemas.microsoft.com/office/powerpoint/2010/main" val="277337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Μεθοδολογία: </a:t>
            </a:r>
            <a:r>
              <a:rPr lang="en-US" sz="4000" dirty="0" smtClean="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81000" y="1905000"/>
            <a:ext cx="8229600" cy="1905000"/>
          </a:xfrm>
        </p:spPr>
        <p:txBody>
          <a:bodyPr>
            <a:noAutofit/>
          </a:bodyPr>
          <a:lstStyle/>
          <a:p>
            <a:pPr marL="0" indent="0" eaLnBrk="1" hangingPunct="1">
              <a:buNone/>
            </a:pPr>
            <a:r>
              <a:rPr lang="el-GR" sz="2400" dirty="0" smtClean="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smtClean="0">
                <a:ea typeface="ＭＳ Ｐゴシック" pitchFamily="-112" charset="-128"/>
              </a:rPr>
              <a:t>Μία πρότυπη </a:t>
            </a:r>
            <a:r>
              <a:rPr lang="el-GR" sz="2400" i="1" dirty="0" smtClean="0">
                <a:solidFill>
                  <a:schemeClr val="accent1">
                    <a:lumMod val="75000"/>
                  </a:schemeClr>
                </a:solidFill>
                <a:ea typeface="ＭＳ Ｐゴシック" pitchFamily="-112" charset="-128"/>
              </a:rPr>
              <a:t>συλλογή εγγράφων </a:t>
            </a:r>
            <a:r>
              <a:rPr lang="el-GR" sz="2400" dirty="0" smtClean="0">
                <a:ea typeface="ＭＳ Ｐゴシック" pitchFamily="-112" charset="-128"/>
              </a:rPr>
              <a:t>(</a:t>
            </a:r>
            <a:r>
              <a:rPr lang="en-US" sz="2400" dirty="0" smtClean="0">
                <a:ea typeface="ＭＳ Ｐゴシック" pitchFamily="-112" charset="-128"/>
              </a:rPr>
              <a:t>benchmark </a:t>
            </a:r>
            <a:r>
              <a:rPr lang="en-US" sz="2400" dirty="0">
                <a:ea typeface="ＭＳ Ｐゴシック" pitchFamily="-112" charset="-128"/>
              </a:rPr>
              <a:t>document </a:t>
            </a:r>
            <a:r>
              <a:rPr lang="en-US" sz="2400" dirty="0" smtClean="0">
                <a:ea typeface="ＭＳ Ｐゴシック" pitchFamily="-112" charset="-128"/>
              </a:rPr>
              <a:t>collection)</a:t>
            </a:r>
            <a:endParaRPr lang="en-US" sz="2400" dirty="0">
              <a:ea typeface="ＭＳ Ｐゴシック" pitchFamily="-112" charset="-128"/>
            </a:endParaRPr>
          </a:p>
          <a:p>
            <a:pPr marL="457200" indent="-457200" eaLnBrk="1" hangingPunct="1">
              <a:buFont typeface="+mj-lt"/>
              <a:buAutoNum type="arabicPeriod"/>
            </a:pPr>
            <a:r>
              <a:rPr lang="el-GR" sz="2400" dirty="0" smtClean="0">
                <a:ea typeface="ＭＳ Ｐゴシック" pitchFamily="-112" charset="-128"/>
              </a:rPr>
              <a:t>Μια πρότυπη </a:t>
            </a:r>
            <a:r>
              <a:rPr lang="el-GR" sz="2400" i="1" dirty="0" smtClean="0">
                <a:solidFill>
                  <a:schemeClr val="accent1">
                    <a:lumMod val="75000"/>
                  </a:schemeClr>
                </a:solidFill>
                <a:ea typeface="ＭＳ Ｐゴシック" pitchFamily="-112" charset="-128"/>
              </a:rPr>
              <a:t>ομάδα ερωτημάτων </a:t>
            </a:r>
            <a:r>
              <a:rPr lang="el-GR" sz="2400" dirty="0" smtClean="0">
                <a:ea typeface="ＭＳ Ｐゴシック" pitchFamily="-112" charset="-128"/>
              </a:rPr>
              <a:t>(</a:t>
            </a:r>
            <a:r>
              <a:rPr lang="en-US" sz="2400" dirty="0" smtClean="0">
                <a:ea typeface="ＭＳ Ｐゴシック" pitchFamily="-112" charset="-128"/>
              </a:rPr>
              <a:t>benchmark </a:t>
            </a:r>
            <a:r>
              <a:rPr lang="en-US" sz="2400" dirty="0">
                <a:ea typeface="ＭＳ Ｐゴシック" pitchFamily="-112" charset="-128"/>
              </a:rPr>
              <a:t>suite of </a:t>
            </a:r>
            <a:r>
              <a:rPr lang="en-US" sz="2400" dirty="0" smtClean="0">
                <a:ea typeface="ＭＳ Ｐゴシック" pitchFamily="-112" charset="-128"/>
              </a:rPr>
              <a:t>queries</a:t>
            </a:r>
            <a:r>
              <a:rPr lang="el-GR" sz="2400" dirty="0" smtClean="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smtClean="0">
                <a:ea typeface="ＭＳ Ｐゴシック" pitchFamily="-112" charset="-128"/>
              </a:rPr>
              <a:t>Μια </a:t>
            </a:r>
            <a:r>
              <a:rPr lang="el-GR" sz="2400" i="1" dirty="0" smtClean="0">
                <a:solidFill>
                  <a:schemeClr val="accent1">
                    <a:lumMod val="75000"/>
                  </a:schemeClr>
                </a:solidFill>
                <a:ea typeface="ＭＳ Ｐゴシック" pitchFamily="-112" charset="-128"/>
              </a:rPr>
              <a:t>αποτίμηση της συνάφειας </a:t>
            </a:r>
            <a:r>
              <a:rPr lang="el-GR" sz="2400" dirty="0" smtClean="0">
                <a:ea typeface="ＭＳ Ｐゴシック" pitchFamily="-112" charset="-128"/>
              </a:rPr>
              <a:t>για κάθε ζεύγος ερωτήματος-εγγράφου, συνήθως δυαδική: συναφής </a:t>
            </a:r>
            <a:r>
              <a:rPr lang="en-US" sz="2400" dirty="0" smtClean="0">
                <a:ea typeface="ＭＳ Ｐゴシック" pitchFamily="-112" charset="-128"/>
              </a:rPr>
              <a:t>(R) </a:t>
            </a:r>
            <a:r>
              <a:rPr lang="el-GR" sz="2400" dirty="0" smtClean="0">
                <a:ea typeface="ＭＳ Ｐゴシック" pitchFamily="-112" charset="-128"/>
              </a:rPr>
              <a:t>- μη συναφής</a:t>
            </a:r>
            <a:r>
              <a:rPr lang="en-US" sz="2400" dirty="0" smtClean="0">
                <a:ea typeface="ＭＳ Ｐゴシック" pitchFamily="-112" charset="-128"/>
              </a:rPr>
              <a:t> (</a:t>
            </a:r>
            <a:r>
              <a:rPr lang="el-GR" sz="2400" dirty="0" smtClean="0">
                <a:ea typeface="ＭＳ Ｐゴシック" pitchFamily="-112" charset="-128"/>
              </a:rPr>
              <a:t>Ν) </a:t>
            </a:r>
            <a:r>
              <a:rPr lang="en-US" sz="2400" dirty="0" smtClean="0">
                <a:ea typeface="ＭＳ Ｐゴシック" pitchFamily="-112" charset="-128"/>
              </a:rPr>
              <a:t>– </a:t>
            </a:r>
            <a:r>
              <a:rPr lang="el-GR" sz="2400" dirty="0" smtClean="0">
                <a:ea typeface="ＭＳ Ｐゴシック" pitchFamily="-112" charset="-128"/>
              </a:rPr>
              <a:t>(</a:t>
            </a:r>
            <a:r>
              <a:rPr lang="en-US" sz="2400" i="1" dirty="0" smtClean="0">
                <a:solidFill>
                  <a:schemeClr val="accent2">
                    <a:lumMod val="75000"/>
                  </a:schemeClr>
                </a:solidFill>
                <a:ea typeface="ＭＳ Ｐゴシック" pitchFamily="-112" charset="-128"/>
              </a:rPr>
              <a:t>gold standard/ground truth</a:t>
            </a:r>
            <a:r>
              <a:rPr lang="el-GR" sz="2400" dirty="0" smtClean="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10</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Tree>
    <p:extLst>
      <p:ext uri="{BB962C8B-B14F-4D97-AF65-F5344CB8AC3E}">
        <p14:creationId xmlns:p14="http://schemas.microsoft.com/office/powerpoint/2010/main" val="29633935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eaLnBrk="1" hangingPunct="1"/>
            <a:r>
              <a:rPr lang="el-GR" sz="3600" dirty="0" smtClean="0">
                <a:solidFill>
                  <a:schemeClr val="accent2">
                    <a:lumMod val="75000"/>
                  </a:schemeClr>
                </a:solidFill>
                <a:ea typeface="ＭＳ Ｐゴシック" charset="-128"/>
              </a:rPr>
              <a:t>Αξιολόγηση σε μεγάλες μηχανές αναζήτησης</a:t>
            </a:r>
            <a:endParaRPr lang="en-US" sz="3600" dirty="0" smtClean="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547120" y="2057400"/>
            <a:ext cx="7620000" cy="2895600"/>
          </a:xfrm>
        </p:spPr>
        <p:txBody>
          <a:bodyPr>
            <a:noAutofit/>
          </a:bodyPr>
          <a:lstStyle/>
          <a:p>
            <a:pPr marL="0" indent="0" eaLnBrk="1" hangingPunct="1">
              <a:buNone/>
            </a:pPr>
            <a:r>
              <a:rPr lang="el-GR" sz="2400" dirty="0" smtClean="0">
                <a:ea typeface="ＭＳ Ｐゴシック" charset="-128"/>
              </a:rPr>
              <a:t>Οι μηχανές αναζήτησης χρησιμοποιούν επίσης και άλλα μέτρα εκτός της συνάφειας</a:t>
            </a:r>
          </a:p>
          <a:p>
            <a:pPr lvl="1" eaLnBrk="1" hangingPunct="1"/>
            <a:r>
              <a:rPr lang="en-US" sz="2400" i="1" dirty="0" err="1" smtClean="0">
                <a:solidFill>
                  <a:schemeClr val="accent2">
                    <a:lumMod val="75000"/>
                  </a:schemeClr>
                </a:solidFill>
                <a:ea typeface="ＭＳ Ｐゴシック" charset="-128"/>
              </a:rPr>
              <a:t>Clickthrough</a:t>
            </a:r>
            <a:r>
              <a:rPr lang="en-US" sz="2400" i="1" dirty="0" smtClean="0">
                <a:solidFill>
                  <a:schemeClr val="accent2">
                    <a:lumMod val="75000"/>
                  </a:schemeClr>
                </a:solidFill>
                <a:ea typeface="ＭＳ Ｐゴシック" charset="-128"/>
              </a:rPr>
              <a:t> on first result</a:t>
            </a:r>
          </a:p>
          <a:p>
            <a:pPr lvl="2" eaLnBrk="1" hangingPunct="1"/>
            <a:r>
              <a:rPr lang="el-GR" sz="2400" dirty="0" smtClean="0">
                <a:ea typeface="ＭＳ Ｐゴシック" charset="-128"/>
              </a:rPr>
              <a:t>Όχι πολύ αξιόπιστο όταν ένα </a:t>
            </a:r>
            <a:r>
              <a:rPr lang="en-US" sz="2400" dirty="0" err="1" smtClean="0">
                <a:ea typeface="ＭＳ Ｐゴシック" charset="-128"/>
              </a:rPr>
              <a:t>clickthrough</a:t>
            </a:r>
            <a:r>
              <a:rPr lang="en-US" sz="2400" dirty="0" smtClean="0">
                <a:ea typeface="ＭＳ Ｐゴシック" charset="-128"/>
              </a:rPr>
              <a:t> </a:t>
            </a:r>
            <a:r>
              <a:rPr lang="el-GR" sz="2400" dirty="0" smtClean="0">
                <a:ea typeface="ＭＳ Ｐゴシック" charset="-128"/>
              </a:rPr>
              <a:t>(μπορεί απλώς η περίληψη να φάνηκε χρήσιμη αλλά όχι το ίδιο το έγγραφο) αλλά αρκετά αξιόπιστα </a:t>
            </a:r>
            <a:r>
              <a:rPr lang="el-GR" sz="2400" dirty="0" err="1" smtClean="0">
                <a:ea typeface="ＭＳ Ｐゴシック" charset="-128"/>
              </a:rPr>
              <a:t>συναθροιστικά</a:t>
            </a:r>
            <a:endParaRPr lang="en-US" sz="2400" dirty="0" smtClean="0">
              <a:ea typeface="ＭＳ Ｐゴシック" charset="-128"/>
            </a:endParaRPr>
          </a:p>
          <a:p>
            <a:pPr lvl="1" eaLnBrk="1" hangingPunct="1"/>
            <a:r>
              <a:rPr lang="el-GR" sz="2400" dirty="0" smtClean="0">
                <a:ea typeface="ＭＳ Ｐゴシック" charset="-128"/>
              </a:rPr>
              <a:t>Μετρήσεις σε εργαστήριο </a:t>
            </a:r>
          </a:p>
          <a:p>
            <a:pPr lvl="1" eaLnBrk="1" hangingPunct="1"/>
            <a:r>
              <a:rPr lang="el-GR" sz="2400" dirty="0" smtClean="0">
                <a:ea typeface="ＭＳ Ｐゴシック" charset="-128"/>
              </a:rPr>
              <a:t>Έλεγχος </a:t>
            </a:r>
            <a:r>
              <a:rPr lang="en-US" sz="2400" dirty="0" smtClean="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100</a:t>
            </a:fld>
            <a:endParaRPr lang="en-US" smtClean="0"/>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8.6.3</a:t>
            </a:r>
          </a:p>
        </p:txBody>
      </p:sp>
    </p:spTree>
    <p:extLst>
      <p:ext uri="{BB962C8B-B14F-4D97-AF65-F5344CB8AC3E}">
        <p14:creationId xmlns:p14="http://schemas.microsoft.com/office/powerpoint/2010/main" val="34521024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8150" y="291616"/>
            <a:ext cx="7886700" cy="1325563"/>
          </a:xfrm>
        </p:spPr>
        <p:txBody>
          <a:bodyPr>
            <a:normAutofit/>
          </a:bodyPr>
          <a:lstStyle/>
          <a:p>
            <a:pPr algn="ctr" eaLnBrk="1" hangingPunct="1"/>
            <a:r>
              <a:rPr lang="en-US" sz="3600" dirty="0" smtClean="0">
                <a:solidFill>
                  <a:schemeClr val="accent2">
                    <a:lumMod val="75000"/>
                  </a:schemeClr>
                </a:solidFill>
                <a:ea typeface="ＭＳ Ｐゴシック" charset="-128"/>
              </a:rPr>
              <a:t>A/B testing</a:t>
            </a:r>
          </a:p>
        </p:txBody>
      </p:sp>
      <p:sp>
        <p:nvSpPr>
          <p:cNvPr id="47107" name="Content Placeholder 2"/>
          <p:cNvSpPr>
            <a:spLocks noGrp="1"/>
          </p:cNvSpPr>
          <p:nvPr>
            <p:ph idx="1"/>
          </p:nvPr>
        </p:nvSpPr>
        <p:spPr>
          <a:xfrm>
            <a:off x="762000" y="1750807"/>
            <a:ext cx="7239000" cy="1981200"/>
          </a:xfrm>
        </p:spPr>
        <p:txBody>
          <a:bodyPr>
            <a:noAutofit/>
          </a:bodyPr>
          <a:lstStyle/>
          <a:p>
            <a:pPr marL="0" indent="0" eaLnBrk="1" hangingPunct="1">
              <a:lnSpc>
                <a:spcPct val="80000"/>
              </a:lnSpc>
              <a:buNone/>
            </a:pPr>
            <a:r>
              <a:rPr lang="el-GR" sz="2400" i="1" dirty="0" smtClean="0">
                <a:solidFill>
                  <a:schemeClr val="accent2">
                    <a:lumMod val="75000"/>
                  </a:schemeClr>
                </a:solidFill>
                <a:ea typeface="ＭＳ Ｐゴシック" charset="-128"/>
              </a:rPr>
              <a:t>Στόχος</a:t>
            </a:r>
            <a:r>
              <a:rPr lang="el-GR" sz="2400" dirty="0" smtClean="0">
                <a:solidFill>
                  <a:schemeClr val="accent2">
                    <a:lumMod val="75000"/>
                  </a:schemeClr>
                </a:solidFill>
                <a:ea typeface="ＭＳ Ｐゴシック" charset="-128"/>
              </a:rPr>
              <a:t>:</a:t>
            </a:r>
            <a:r>
              <a:rPr lang="el-GR" sz="2400" dirty="0" smtClean="0">
                <a:ea typeface="ＭＳ Ｐゴシック" charset="-128"/>
              </a:rPr>
              <a:t> έλεγχος μιας νέας ιδέας </a:t>
            </a:r>
            <a:r>
              <a:rPr lang="en-US" sz="2400" dirty="0" smtClean="0">
                <a:ea typeface="ＭＳ Ｐゴシック" charset="-128"/>
              </a:rPr>
              <a:t> </a:t>
            </a:r>
            <a:r>
              <a:rPr lang="el-GR" sz="2400" dirty="0" smtClean="0">
                <a:ea typeface="ＭＳ Ｐゴシック" charset="-128"/>
              </a:rPr>
              <a:t>(</a:t>
            </a:r>
            <a:r>
              <a:rPr lang="en-US" sz="2400" dirty="0" smtClean="0">
                <a:ea typeface="ＭＳ Ｐゴシック" charset="-128"/>
              </a:rPr>
              <a:t>a single innovation</a:t>
            </a:r>
            <a:r>
              <a:rPr lang="el-GR" sz="2400" dirty="0" smtClean="0">
                <a:ea typeface="ＭＳ Ｐゴシック" charset="-128"/>
              </a:rPr>
              <a:t>)</a:t>
            </a:r>
            <a:endParaRPr lang="el-GR" sz="2400" dirty="0">
              <a:ea typeface="ＭＳ Ｐゴシック" charset="-128"/>
            </a:endParaRPr>
          </a:p>
          <a:p>
            <a:pPr marL="0" indent="0" eaLnBrk="1" hangingPunct="1">
              <a:lnSpc>
                <a:spcPct val="80000"/>
              </a:lnSpc>
              <a:buNone/>
            </a:pPr>
            <a:r>
              <a:rPr lang="el-GR" sz="2400" i="1" dirty="0">
                <a:solidFill>
                  <a:schemeClr val="accent2">
                    <a:lumMod val="75000"/>
                  </a:schemeClr>
                </a:solidFill>
                <a:ea typeface="ＭＳ Ｐゴシック" charset="-128"/>
              </a:rPr>
              <a:t>Προϋπόθεση</a:t>
            </a:r>
            <a:r>
              <a:rPr lang="en-US" sz="2400" dirty="0" smtClean="0">
                <a:solidFill>
                  <a:schemeClr val="accent2">
                    <a:lumMod val="75000"/>
                  </a:schemeClr>
                </a:solidFill>
                <a:ea typeface="ＭＳ Ｐゴシック" charset="-128"/>
              </a:rPr>
              <a:t>:</a:t>
            </a:r>
            <a:r>
              <a:rPr lang="en-US" sz="2400" dirty="0" smtClean="0">
                <a:ea typeface="ＭＳ Ｐゴシック" charset="-128"/>
              </a:rPr>
              <a:t> </a:t>
            </a:r>
            <a:r>
              <a:rPr lang="el-GR" sz="2400" dirty="0" smtClean="0">
                <a:ea typeface="ＭＳ Ｐゴシック" charset="-128"/>
              </a:rPr>
              <a:t>Υπάρχει μια μεγάλη μηχανή αναζήτησης σε λειτουργία</a:t>
            </a:r>
          </a:p>
          <a:p>
            <a:pPr marL="0" indent="0" eaLnBrk="1" hangingPunct="1">
              <a:lnSpc>
                <a:spcPct val="80000"/>
              </a:lnSpc>
              <a:buNone/>
            </a:pPr>
            <a:endParaRPr lang="en-US" sz="2400" dirty="0" smtClean="0">
              <a:ea typeface="ＭＳ Ｐゴシック" charset="-128"/>
            </a:endParaRPr>
          </a:p>
          <a:p>
            <a:pPr eaLnBrk="1" hangingPunct="1">
              <a:lnSpc>
                <a:spcPct val="80000"/>
              </a:lnSpc>
            </a:pPr>
            <a:r>
              <a:rPr lang="el-GR" sz="2400" dirty="0" smtClean="0">
                <a:ea typeface="ＭＳ Ｐゴシック" charset="-128"/>
              </a:rPr>
              <a:t>Οι πιο πολλοί χρήστες χρησιμοποιούν τα παλιό σύστημα </a:t>
            </a:r>
            <a:endParaRPr lang="en-US" sz="2400" dirty="0" smtClean="0">
              <a:ea typeface="ＭＳ Ｐゴシック" charset="-128"/>
            </a:endParaRPr>
          </a:p>
          <a:p>
            <a:pPr eaLnBrk="1" hangingPunct="1">
              <a:lnSpc>
                <a:spcPct val="80000"/>
              </a:lnSpc>
            </a:pPr>
            <a:r>
              <a:rPr lang="el-GR" sz="2400" dirty="0" smtClean="0">
                <a:ea typeface="ＭＳ Ｐゴシック" charset="-128"/>
              </a:rPr>
              <a:t>Παράκαμψε ένα μικρό ποσοστό της κυκλοφορίας (π.χ., 1%) στο νέο σύστημα που χρησιμοποιεί την καινούργια </a:t>
            </a:r>
          </a:p>
          <a:p>
            <a:pPr eaLnBrk="1" hangingPunct="1">
              <a:lnSpc>
                <a:spcPct val="80000"/>
              </a:lnSpc>
            </a:pPr>
            <a:r>
              <a:rPr lang="el-GR" sz="2400" dirty="0" smtClean="0">
                <a:ea typeface="ＭＳ Ｐゴシック" charset="-128"/>
              </a:rPr>
              <a:t>Αξιολόγησε με ένα αυτόματο μέτρο όπως το</a:t>
            </a:r>
            <a:r>
              <a:rPr lang="en-US" sz="2400" dirty="0" smtClean="0">
                <a:ea typeface="ＭＳ Ｐゴシック" charset="-128"/>
              </a:rPr>
              <a:t> </a:t>
            </a:r>
            <a:r>
              <a:rPr lang="en-US" sz="2400" dirty="0" err="1" smtClean="0">
                <a:ea typeface="ＭＳ Ｐゴシック" charset="-128"/>
              </a:rPr>
              <a:t>clickthrough</a:t>
            </a:r>
            <a:r>
              <a:rPr lang="en-US" sz="2400" dirty="0" smtClean="0">
                <a:ea typeface="ＭＳ Ｐゴシック" charset="-128"/>
              </a:rPr>
              <a:t> </a:t>
            </a:r>
            <a:r>
              <a:rPr lang="el-GR" sz="2400" dirty="0">
                <a:ea typeface="ＭＳ Ｐゴシック" charset="-128"/>
              </a:rPr>
              <a:t> </a:t>
            </a:r>
            <a:r>
              <a:rPr lang="el-GR" sz="2400" dirty="0" smtClean="0">
                <a:ea typeface="ＭＳ Ｐゴシック" charset="-128"/>
              </a:rPr>
              <a:t>στα πρώτα αποτελέσματα</a:t>
            </a:r>
          </a:p>
          <a:p>
            <a:pPr marL="0" indent="0" eaLnBrk="1" hangingPunct="1">
              <a:lnSpc>
                <a:spcPct val="80000"/>
              </a:lnSpc>
              <a:buNone/>
            </a:pPr>
            <a:endParaRPr lang="en-US" sz="2400" dirty="0" smtClean="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101</a:t>
            </a:fld>
            <a:endParaRPr lang="en-US" smtClean="0"/>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8.6.3</a:t>
            </a:r>
          </a:p>
        </p:txBody>
      </p:sp>
    </p:spTree>
    <p:extLst>
      <p:ext uri="{BB962C8B-B14F-4D97-AF65-F5344CB8AC3E}">
        <p14:creationId xmlns:p14="http://schemas.microsoft.com/office/powerpoint/2010/main" val="41008434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3600" dirty="0" err="1" smtClean="0">
                <a:solidFill>
                  <a:schemeClr val="accent2">
                    <a:lumMod val="75000"/>
                  </a:schemeClr>
                </a:solidFill>
                <a:ea typeface="ＭＳ Ｐゴシック" charset="-128"/>
              </a:rPr>
              <a:t>Crowdsourcing</a:t>
            </a:r>
            <a:endParaRPr lang="en-US" sz="3600" dirty="0" smtClean="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Autofit/>
          </a:bodyPr>
          <a:lstStyle/>
          <a:p>
            <a:pPr marL="0" indent="0" eaLnBrk="1" hangingPunct="1">
              <a:buNone/>
            </a:pPr>
            <a:r>
              <a:rPr lang="el-GR" sz="2800" dirty="0" smtClean="0">
                <a:ea typeface="ＭＳ Ｐゴシック" charset="-128"/>
              </a:rPr>
              <a:t>Σημαντικός ο σχεδιασμός του πειράματος </a:t>
            </a:r>
          </a:p>
          <a:p>
            <a:pPr marL="0" indent="0" eaLnBrk="1" hangingPunct="1">
              <a:buNone/>
            </a:pPr>
            <a:r>
              <a:rPr lang="el-GR" sz="2800" dirty="0" smtClean="0">
                <a:ea typeface="ＭＳ Ｐゴシック" charset="-128"/>
              </a:rPr>
              <a:t> </a:t>
            </a:r>
          </a:p>
          <a:p>
            <a:pPr marL="0" indent="0">
              <a:buNone/>
            </a:pPr>
            <a:r>
              <a:rPr lang="en-US" sz="2800" dirty="0" smtClean="0">
                <a:ea typeface="ＭＳ Ｐゴシック" charset="-128"/>
              </a:rPr>
              <a:t>To Mechanical Truck </a:t>
            </a:r>
            <a:r>
              <a:rPr lang="el-GR" sz="2800" dirty="0" smtClean="0">
                <a:ea typeface="ＭＳ Ｐゴシック" charset="-128"/>
              </a:rPr>
              <a:t>της </a:t>
            </a:r>
            <a:r>
              <a:rPr lang="en-US" sz="2800" dirty="0" smtClean="0">
                <a:ea typeface="ＭＳ Ｐゴシック" charset="-128"/>
              </a:rPr>
              <a:t>Amazon </a:t>
            </a:r>
          </a:p>
          <a:p>
            <a:pPr marL="0" indent="0">
              <a:buNone/>
            </a:pPr>
            <a:r>
              <a:rPr lang="en-GB" sz="2800" dirty="0" smtClean="0">
                <a:ea typeface="ＭＳ Ｐゴシック" charset="-128"/>
              </a:rPr>
              <a:t>	</a:t>
            </a:r>
            <a:r>
              <a:rPr lang="en-GB" sz="2800" dirty="0" smtClean="0">
                <a:solidFill>
                  <a:schemeClr val="accent1">
                    <a:lumMod val="75000"/>
                  </a:schemeClr>
                </a:solidFill>
                <a:ea typeface="ＭＳ Ｐゴシック" charset="-128"/>
              </a:rPr>
              <a:t>https</a:t>
            </a:r>
            <a:r>
              <a:rPr lang="en-GB" sz="2800" dirty="0">
                <a:solidFill>
                  <a:schemeClr val="accent1">
                    <a:lumMod val="75000"/>
                  </a:schemeClr>
                </a:solidFill>
                <a:ea typeface="ＭＳ Ｐゴシック" charset="-128"/>
              </a:rPr>
              <a:t>://www.mturk.com/mturk/welcome</a:t>
            </a:r>
            <a:endParaRPr lang="el-GR" sz="2800" dirty="0" smtClean="0">
              <a:solidFill>
                <a:schemeClr val="accent1">
                  <a:lumMod val="75000"/>
                </a:schemeClr>
              </a:solidFill>
              <a:ea typeface="ＭＳ Ｐゴシック" charset="-128"/>
            </a:endParaRPr>
          </a:p>
          <a:p>
            <a:pPr lvl="1">
              <a:buFont typeface="Wingdings" panose="05000000000000000000" pitchFamily="2" charset="2"/>
              <a:buChar char="§"/>
            </a:pPr>
            <a:r>
              <a:rPr lang="en-GB" sz="2800" dirty="0" smtClean="0"/>
              <a:t> HITs </a:t>
            </a:r>
            <a:r>
              <a:rPr lang="en-GB" sz="2800" dirty="0"/>
              <a:t>- </a:t>
            </a:r>
            <a:r>
              <a:rPr lang="en-GB" sz="2800" i="1" dirty="0" smtClean="0"/>
              <a:t>Human </a:t>
            </a:r>
            <a:r>
              <a:rPr lang="en-GB" sz="2800" i="1" dirty="0"/>
              <a:t>Intelligence </a:t>
            </a:r>
            <a:r>
              <a:rPr lang="en-GB" sz="2800" i="1" dirty="0" smtClean="0"/>
              <a:t>Tasks</a:t>
            </a:r>
            <a:endParaRPr lang="el-GR" sz="2800" dirty="0"/>
          </a:p>
          <a:p>
            <a:pPr lvl="1">
              <a:buFont typeface="Wingdings" panose="05000000000000000000" pitchFamily="2" charset="2"/>
              <a:buChar char="§"/>
            </a:pPr>
            <a:r>
              <a:rPr lang="en-US" sz="2800" dirty="0" smtClean="0">
                <a:ea typeface="ＭＳ Ｐゴシック" charset="-128"/>
              </a:rPr>
              <a:t> Workers</a:t>
            </a:r>
            <a:endParaRPr lang="el-GR" sz="2800" dirty="0" smtClean="0">
              <a:ea typeface="ＭＳ Ｐゴシック" charset="-128"/>
            </a:endParaRPr>
          </a:p>
          <a:p>
            <a:pPr eaLnBrk="1" hangingPunct="1"/>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102</a:t>
            </a:fld>
            <a:endParaRPr lang="en-US" smtClean="0"/>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spTree>
    <p:extLst>
      <p:ext uri="{BB962C8B-B14F-4D97-AF65-F5344CB8AC3E}">
        <p14:creationId xmlns:p14="http://schemas.microsoft.com/office/powerpoint/2010/main" val="36535547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rgbClr val="336699"/>
                </a:solidFill>
                <a:latin typeface="Calibri" charset="0"/>
              </a:rPr>
              <a:t>Μεθοδολογία – πρότυπες συλλογές (</a:t>
            </a:r>
            <a:r>
              <a:rPr lang="en-US" sz="3200" dirty="0" smtClean="0">
                <a:solidFill>
                  <a:srgbClr val="336699"/>
                </a:solidFill>
                <a:latin typeface="Calibri" charset="0"/>
              </a:rPr>
              <a:t>benchmarks)</a:t>
            </a:r>
            <a:endParaRPr lang="en-US" sz="3200" dirty="0" smtClean="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103</a:t>
            </a:fld>
            <a:endParaRPr lang="en-US"/>
          </a:p>
        </p:txBody>
      </p:sp>
    </p:spTree>
    <p:extLst>
      <p:ext uri="{BB962C8B-B14F-4D97-AF65-F5344CB8AC3E}">
        <p14:creationId xmlns:p14="http://schemas.microsoft.com/office/powerpoint/2010/main" val="120904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l-GR" sz="3600" dirty="0" smtClean="0">
                <a:solidFill>
                  <a:schemeClr val="accent2">
                    <a:lumMod val="75000"/>
                  </a:schemeClr>
                </a:solidFill>
                <a:ea typeface="ＭＳ Ｐゴシック" charset="-128"/>
              </a:rPr>
              <a:t>Απαιτήσεις από ένα πρότυπο (</a:t>
            </a:r>
            <a:r>
              <a:rPr lang="en-US" sz="3600" dirty="0" smtClean="0">
                <a:solidFill>
                  <a:schemeClr val="accent2">
                    <a:lumMod val="75000"/>
                  </a:schemeClr>
                </a:solidFill>
                <a:ea typeface="ＭＳ Ｐゴシック" charset="-128"/>
              </a:rPr>
              <a:t>benchmark</a:t>
            </a:r>
            <a:r>
              <a:rPr lang="el-GR" sz="3600" dirty="0" smtClean="0">
                <a:solidFill>
                  <a:schemeClr val="accent2">
                    <a:lumMod val="75000"/>
                  </a:schemeClr>
                </a:solidFill>
                <a:ea typeface="ＭＳ Ｐゴシック" charset="-128"/>
              </a:rPr>
              <a:t>)</a:t>
            </a:r>
            <a:endParaRPr lang="en-US" sz="3600" dirty="0" smtClean="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457200" y="1750807"/>
            <a:ext cx="8229600" cy="3506993"/>
          </a:xfrm>
        </p:spPr>
        <p:txBody>
          <a:bodyPr>
            <a:noAutofit/>
          </a:bodyPr>
          <a:lstStyle/>
          <a:p>
            <a:pPr marL="514350" indent="-514350" eaLnBrk="1" hangingPunct="1">
              <a:buFont typeface="+mj-lt"/>
              <a:buAutoNum type="arabicPeriod"/>
            </a:pPr>
            <a:r>
              <a:rPr lang="el-GR" dirty="0" smtClean="0">
                <a:ea typeface="ＭＳ Ｐゴシック" charset="-128"/>
              </a:rPr>
              <a:t>Ένα σύνολο από </a:t>
            </a:r>
            <a:r>
              <a:rPr lang="el-GR" dirty="0" smtClean="0">
                <a:solidFill>
                  <a:schemeClr val="accent2">
                    <a:lumMod val="75000"/>
                  </a:schemeClr>
                </a:solidFill>
                <a:ea typeface="ＭＳ Ｐゴシック" charset="-128"/>
              </a:rPr>
              <a:t>έγγραφα </a:t>
            </a:r>
          </a:p>
          <a:p>
            <a:pPr marL="914400" lvl="1" indent="-514350" eaLnBrk="1" hangingPunct="1">
              <a:buFont typeface="Wingdings" pitchFamily="2" charset="2"/>
              <a:buChar char="§"/>
            </a:pPr>
            <a:r>
              <a:rPr lang="el-GR" sz="1800" dirty="0" smtClean="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smtClean="0">
                <a:ea typeface="ＭＳ Ｐゴシック" charset="-128"/>
              </a:rPr>
              <a:t>Μια συλλογή από </a:t>
            </a:r>
            <a:r>
              <a:rPr lang="el-GR" dirty="0" smtClean="0">
                <a:solidFill>
                  <a:schemeClr val="accent2">
                    <a:lumMod val="75000"/>
                  </a:schemeClr>
                </a:solidFill>
                <a:ea typeface="ＭＳ Ｐゴシック" charset="-128"/>
              </a:rPr>
              <a:t>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endParaRPr lang="el-GR" sz="1800" dirty="0" smtClean="0">
              <a:ea typeface="ＭＳ Ｐゴシック" charset="-128"/>
            </a:endParaRPr>
          </a:p>
          <a:p>
            <a:pPr marL="914400" lvl="1" indent="-514350" eaLnBrk="1" hangingPunct="1">
              <a:buFont typeface="Wingdings" pitchFamily="2" charset="2"/>
              <a:buChar char="§"/>
            </a:pPr>
            <a:r>
              <a:rPr lang="el-GR" sz="1800" dirty="0" smtClean="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a:t>
            </a:r>
            <a:r>
              <a:rPr lang="el-GR" sz="1800" dirty="0" smtClean="0">
                <a:ea typeface="ＭＳ Ｐゴシック" charset="-128"/>
              </a:rPr>
              <a:t> - τυχαίοι όροι δεν είναι καλή ιδέα</a:t>
            </a:r>
          </a:p>
          <a:p>
            <a:pPr marL="914400" lvl="1" indent="-514350" eaLnBrk="1" hangingPunct="1">
              <a:buFont typeface="Wingdings" pitchFamily="2" charset="2"/>
              <a:buChar char="§"/>
            </a:pPr>
            <a:r>
              <a:rPr lang="el-GR" sz="1800" dirty="0" smtClean="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smtClean="0">
                <a:solidFill>
                  <a:schemeClr val="accent2">
                    <a:lumMod val="75000"/>
                  </a:schemeClr>
                </a:solidFill>
                <a:ea typeface="ＭＳ Ｐゴシック" charset="-128"/>
              </a:rPr>
              <a:t>Εκτιμήσεις συνάφειας </a:t>
            </a:r>
            <a:r>
              <a:rPr lang="el-GR" dirty="0" smtClean="0">
                <a:ea typeface="ＭＳ Ｐゴシック" charset="-128"/>
              </a:rPr>
              <a:t>από χρήστες (</a:t>
            </a:r>
            <a:r>
              <a:rPr lang="en-US" dirty="0" smtClean="0">
                <a:ea typeface="ＭＳ Ｐゴシック" charset="-128"/>
              </a:rPr>
              <a:t>Human </a:t>
            </a:r>
            <a:r>
              <a:rPr lang="en-US" dirty="0">
                <a:ea typeface="ＭＳ Ｐゴシック" charset="-128"/>
              </a:rPr>
              <a:t>relevance </a:t>
            </a:r>
            <a:r>
              <a:rPr lang="en-US" dirty="0" smtClean="0">
                <a:ea typeface="ＭＳ Ｐゴシック" charset="-128"/>
              </a:rPr>
              <a:t>assessments</a:t>
            </a:r>
            <a:r>
              <a:rPr lang="el-GR" dirty="0" smtClean="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a:t>
            </a:r>
            <a:r>
              <a:rPr lang="el-GR" sz="1800" dirty="0" smtClean="0">
                <a:ea typeface="ＭＳ Ｐゴシック" charset="-128"/>
              </a:rPr>
              <a:t>χρηστών</a:t>
            </a:r>
            <a:endParaRPr lang="el-GR" sz="1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104</a:t>
            </a:fld>
            <a:endParaRPr lang="en-US" smtClean="0"/>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8.4</a:t>
            </a:r>
          </a:p>
        </p:txBody>
      </p:sp>
    </p:spTree>
    <p:extLst>
      <p:ext uri="{BB962C8B-B14F-4D97-AF65-F5344CB8AC3E}">
        <p14:creationId xmlns:p14="http://schemas.microsoft.com/office/powerpoint/2010/main" val="16415033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normAutofit/>
          </a:bodyPr>
          <a:lstStyle/>
          <a:p>
            <a:pPr algn="ctr"/>
            <a:r>
              <a:rPr lang="en-US" altLang="zh-TW" sz="3600" dirty="0">
                <a:solidFill>
                  <a:schemeClr val="accent2">
                    <a:lumMod val="75000"/>
                  </a:schemeClr>
                </a:solidFill>
                <a:ea typeface="新細明體" pitchFamily="2" charset="-120"/>
              </a:rPr>
              <a:t>Benchmarks</a:t>
            </a:r>
            <a:endParaRPr lang="en-GB" altLang="zh-TW" sz="3600" dirty="0">
              <a:solidFill>
                <a:schemeClr val="accent2">
                  <a:lumMod val="75000"/>
                </a:schemeClr>
              </a:solidFill>
              <a:ea typeface="新細明體" pitchFamily="2" charset="-120"/>
            </a:endParaRPr>
          </a:p>
        </p:txBody>
      </p:sp>
      <p:sp>
        <p:nvSpPr>
          <p:cNvPr id="361476" name="Text Box 4"/>
          <p:cNvSpPr txBox="1">
            <a:spLocks noChangeArrowheads="1"/>
          </p:cNvSpPr>
          <p:nvPr/>
        </p:nvSpPr>
        <p:spPr bwMode="auto">
          <a:xfrm>
            <a:off x="838200" y="28559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838200" y="38766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200400" y="28194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410200" y="28194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486400" y="4029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211388" y="32146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211388" y="35671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6482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68580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172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572000" y="2743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6781800" y="26670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val="4083570577"/>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charset="-128"/>
              </a:rPr>
              <a:t>Standard </a:t>
            </a:r>
            <a:r>
              <a:rPr lang="en-US" sz="3600" dirty="0" smtClean="0">
                <a:solidFill>
                  <a:schemeClr val="accent2">
                    <a:lumMod val="75000"/>
                  </a:schemeClr>
                </a:solidFill>
                <a:ea typeface="ＭＳ Ｐゴシック" charset="-128"/>
              </a:rPr>
              <a:t>benchmarks</a:t>
            </a:r>
            <a:r>
              <a:rPr lang="en-US" dirty="0" smtClean="0">
                <a:solidFill>
                  <a:schemeClr val="accent2">
                    <a:lumMod val="75000"/>
                  </a:schemeClr>
                </a:solidFill>
                <a:ea typeface="ＭＳ Ｐゴシック" charset="-128"/>
              </a:rPr>
              <a:t> </a:t>
            </a:r>
            <a:r>
              <a:rPr lang="el-GR" dirty="0" smtClean="0">
                <a:solidFill>
                  <a:schemeClr val="accent2">
                    <a:lumMod val="75000"/>
                  </a:schemeClr>
                </a:solidFill>
                <a:ea typeface="ＭＳ Ｐゴシック" charset="-128"/>
              </a:rPr>
              <a:t>συνάφειας</a:t>
            </a:r>
            <a:endParaRPr lang="en-US" dirty="0" smtClean="0">
              <a:solidFill>
                <a:schemeClr val="accent2">
                  <a:lumMod val="75000"/>
                </a:schemeClr>
              </a:solidFill>
              <a:ea typeface="ＭＳ Ｐゴシック" charset="-128"/>
            </a:endParaRPr>
          </a:p>
        </p:txBody>
      </p:sp>
      <p:sp>
        <p:nvSpPr>
          <p:cNvPr id="22532" name="Rectangle 3"/>
          <p:cNvSpPr>
            <a:spLocks noGrp="1" noChangeArrowheads="1"/>
          </p:cNvSpPr>
          <p:nvPr>
            <p:ph idx="1"/>
          </p:nvPr>
        </p:nvSpPr>
        <p:spPr/>
        <p:txBody>
          <a:bodyPr/>
          <a:lstStyle/>
          <a:p>
            <a:pPr marL="0" indent="0" eaLnBrk="1" hangingPunct="1">
              <a:buNone/>
            </a:pPr>
            <a:r>
              <a:rPr lang="en-US" sz="3200" b="1" dirty="0" smtClean="0">
                <a:solidFill>
                  <a:schemeClr val="accent6">
                    <a:lumMod val="75000"/>
                  </a:schemeClr>
                </a:solidFill>
                <a:ea typeface="ＭＳ Ｐゴシック" charset="-128"/>
              </a:rPr>
              <a:t>TREC</a:t>
            </a:r>
            <a:r>
              <a:rPr lang="en-US" dirty="0" smtClean="0">
                <a:ea typeface="ＭＳ Ｐゴシック" charset="-128"/>
              </a:rPr>
              <a:t> - National Institute of Standards and Technology (NIST) </a:t>
            </a:r>
            <a:r>
              <a:rPr lang="el-GR" dirty="0" smtClean="0">
                <a:ea typeface="ＭＳ Ｐゴシック" charset="-128"/>
              </a:rPr>
              <a:t>τρέχει ένα μεγάλο </a:t>
            </a:r>
            <a:r>
              <a:rPr lang="en-US" dirty="0" smtClean="0">
                <a:ea typeface="ＭＳ Ｐゴシック" charset="-128"/>
              </a:rPr>
              <a:t>IR test bed </a:t>
            </a:r>
            <a:r>
              <a:rPr lang="el-GR" dirty="0" smtClean="0">
                <a:ea typeface="ＭＳ Ｐゴシック" charset="-128"/>
              </a:rPr>
              <a:t>εδώ και πολλά χρόνια</a:t>
            </a:r>
            <a:endParaRPr lang="en-US" dirty="0" smtClean="0">
              <a:ea typeface="ＭＳ Ｐゴシック" charset="-128"/>
            </a:endParaRPr>
          </a:p>
          <a:p>
            <a:pPr eaLnBrk="1" hangingPunct="1"/>
            <a:r>
              <a:rPr lang="el-GR" sz="2400" dirty="0" smtClean="0">
                <a:ea typeface="ＭＳ Ｐゴシック" charset="-128"/>
              </a:rPr>
              <a:t>Χρησιμοποιεί το </a:t>
            </a:r>
            <a:r>
              <a:rPr lang="en-US" sz="2400" dirty="0" smtClean="0">
                <a:ea typeface="ＭＳ Ｐゴシック" charset="-128"/>
              </a:rPr>
              <a:t>Reuters </a:t>
            </a:r>
            <a:r>
              <a:rPr lang="el-GR" sz="2400" dirty="0" smtClean="0">
                <a:ea typeface="ＭＳ Ｐゴシック" charset="-128"/>
              </a:rPr>
              <a:t>και άλλες πρότυπες συλλογές εγγράφων </a:t>
            </a:r>
          </a:p>
          <a:p>
            <a:pPr eaLnBrk="1" hangingPunct="1"/>
            <a:r>
              <a:rPr lang="el-GR" sz="2400" dirty="0" smtClean="0">
                <a:ea typeface="ＭＳ Ｐゴシック" charset="-128"/>
              </a:rPr>
              <a:t>Καθορισμένα </a:t>
            </a:r>
            <a:r>
              <a:rPr lang="en-US" sz="2400" dirty="0" smtClean="0">
                <a:ea typeface="ＭＳ Ｐゴシック" charset="-128"/>
              </a:rPr>
              <a:t>“Retrieval tasks” </a:t>
            </a:r>
            <a:endParaRPr lang="el-GR" sz="2400" dirty="0" smtClean="0">
              <a:ea typeface="ＭＳ Ｐゴシック" charset="-128"/>
            </a:endParaRPr>
          </a:p>
          <a:p>
            <a:pPr lvl="1" eaLnBrk="1" hangingPunct="1"/>
            <a:r>
              <a:rPr lang="el-GR" sz="2000" dirty="0" smtClean="0">
                <a:ea typeface="ＭＳ Ｐゴシック" charset="-128"/>
              </a:rPr>
              <a:t>Μερικές φορές ως ερωτήματα </a:t>
            </a:r>
            <a:endParaRPr lang="en-US" sz="2000" dirty="0" smtClean="0">
              <a:ea typeface="ＭＳ Ｐゴシック" charset="-128"/>
            </a:endParaRPr>
          </a:p>
          <a:p>
            <a:pPr eaLnBrk="1" hangingPunct="1"/>
            <a:r>
              <a:rPr lang="el-GR" sz="2400" dirty="0" smtClean="0">
                <a:ea typeface="ＭＳ Ｐゴシック" charset="-128"/>
              </a:rPr>
              <a:t>Ειδικοί (</a:t>
            </a:r>
            <a:r>
              <a:rPr lang="en-US" sz="2400" dirty="0" smtClean="0">
                <a:ea typeface="ＭＳ Ｐゴシック" charset="-128"/>
              </a:rPr>
              <a:t>Human experts</a:t>
            </a:r>
            <a:r>
              <a:rPr lang="el-GR" sz="2400" dirty="0" smtClean="0">
                <a:ea typeface="ＭＳ Ｐゴシック" charset="-128"/>
              </a:rPr>
              <a:t>) βαθμολογούν κάθε ζεύγος ερωτήματος, εγγράφου ως Συναφές </a:t>
            </a:r>
            <a:r>
              <a:rPr lang="en-US" sz="2400" u="sng" dirty="0" smtClean="0">
                <a:ea typeface="ＭＳ Ｐゴシック" charset="-128"/>
              </a:rPr>
              <a:t>Relevant</a:t>
            </a:r>
            <a:r>
              <a:rPr lang="en-US" sz="2400" dirty="0" smtClean="0">
                <a:ea typeface="ＭＳ Ｐゴシック" charset="-128"/>
              </a:rPr>
              <a:t> </a:t>
            </a:r>
            <a:r>
              <a:rPr lang="el-GR" sz="2400" dirty="0" smtClean="0">
                <a:ea typeface="ＭＳ Ｐゴシック" charset="-128"/>
              </a:rPr>
              <a:t>ή μη Συναφές</a:t>
            </a:r>
            <a:r>
              <a:rPr lang="en-US" sz="2400" dirty="0" smtClean="0">
                <a:ea typeface="ＭＳ Ｐゴシック" charset="-128"/>
              </a:rPr>
              <a:t> </a:t>
            </a:r>
            <a:r>
              <a:rPr lang="en-US" sz="2400" u="sng" dirty="0" err="1" smtClean="0">
                <a:ea typeface="ＭＳ Ｐゴシック" charset="-128"/>
              </a:rPr>
              <a:t>Nonrelevant</a:t>
            </a:r>
            <a:endParaRPr lang="en-US" sz="2400" u="sng" dirty="0" smtClean="0">
              <a:ea typeface="ＭＳ Ｐゴシック" charset="-128"/>
            </a:endParaRPr>
          </a:p>
          <a:p>
            <a:pPr lvl="1" eaLnBrk="1" hangingPunct="1"/>
            <a:r>
              <a:rPr lang="el-GR" dirty="0" smtClean="0">
                <a:ea typeface="ＭＳ Ｐゴシック" charset="-128"/>
              </a:rPr>
              <a:t>Ή τουλάχιστον ένα </a:t>
            </a:r>
            <a:r>
              <a:rPr lang="el-GR" i="1" dirty="0" smtClean="0">
                <a:solidFill>
                  <a:schemeClr val="accent1">
                    <a:lumMod val="75000"/>
                  </a:schemeClr>
                </a:solidFill>
                <a:ea typeface="ＭＳ Ｐゴシック" charset="-128"/>
              </a:rPr>
              <a:t>υποσύνολο των εγγράφων </a:t>
            </a:r>
            <a:r>
              <a:rPr lang="el-GR" dirty="0" smtClean="0">
                <a:ea typeface="ＭＳ Ｐゴシック" charset="-128"/>
              </a:rPr>
              <a:t>που επιστρέφονται για κάθε ερώτημα</a:t>
            </a:r>
            <a:endParaRPr lang="en-US" dirty="0" smtClean="0">
              <a:ea typeface="ＭＳ Ｐゴシック" charset="-128"/>
            </a:endParaRPr>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106</a:t>
            </a:fld>
            <a:endParaRPr lang="en-US" smtClean="0"/>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8.2</a:t>
            </a:r>
          </a:p>
        </p:txBody>
      </p:sp>
    </p:spTree>
    <p:extLst>
      <p:ext uri="{BB962C8B-B14F-4D97-AF65-F5344CB8AC3E}">
        <p14:creationId xmlns:p14="http://schemas.microsoft.com/office/powerpoint/2010/main" val="64124750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sz="3600" dirty="0" smtClean="0">
                <a:solidFill>
                  <a:schemeClr val="accent2">
                    <a:lumMod val="75000"/>
                  </a:schemeClr>
                </a:solidFill>
                <a:ea typeface="ＭＳ Ｐゴシック" charset="-128"/>
              </a:rPr>
              <a:t>Standard benchmarks </a:t>
            </a:r>
            <a:r>
              <a:rPr lang="el-GR" sz="3600" dirty="0" smtClean="0">
                <a:solidFill>
                  <a:schemeClr val="accent2">
                    <a:lumMod val="75000"/>
                  </a:schemeClr>
                </a:solidFill>
                <a:ea typeface="ＭＳ Ｐゴシック" charset="-128"/>
              </a:rPr>
              <a:t>συνάφειας</a:t>
            </a:r>
            <a:endParaRPr lang="en-US" sz="3600" dirty="0" smtClean="0">
              <a:solidFill>
                <a:schemeClr val="accent2">
                  <a:lumMod val="75000"/>
                </a:schemeClr>
              </a:solidFill>
              <a:ea typeface="ＭＳ Ｐゴシック" charset="-128"/>
            </a:endParaRPr>
          </a:p>
        </p:txBody>
      </p:sp>
      <p:sp>
        <p:nvSpPr>
          <p:cNvPr id="22532" name="Rectangle 3"/>
          <p:cNvSpPr>
            <a:spLocks noGrp="1" noChangeArrowheads="1"/>
          </p:cNvSpPr>
          <p:nvPr>
            <p:ph idx="1"/>
          </p:nvPr>
        </p:nvSpPr>
        <p:spPr>
          <a:xfrm>
            <a:off x="487847" y="1981200"/>
            <a:ext cx="8134350" cy="1447800"/>
          </a:xfrm>
        </p:spPr>
        <p:txBody>
          <a:bodyPr>
            <a:noAutofit/>
          </a:bodyPr>
          <a:lstStyle/>
          <a:p>
            <a:pPr marL="0" indent="0">
              <a:buNone/>
            </a:pPr>
            <a:r>
              <a:rPr lang="de-DE" sz="2800" dirty="0" err="1">
                <a:solidFill>
                  <a:schemeClr val="accent6">
                    <a:lumMod val="75000"/>
                  </a:schemeClr>
                </a:solidFill>
              </a:rPr>
              <a:t>Cranfield</a:t>
            </a:r>
            <a:endParaRPr lang="de-DE" sz="2800" dirty="0">
              <a:solidFill>
                <a:schemeClr val="accent6">
                  <a:lumMod val="75000"/>
                </a:schemeClr>
              </a:solidFill>
            </a:endParaRPr>
          </a:p>
          <a:p>
            <a:pPr marL="457200" lvl="1" indent="0">
              <a:spcBef>
                <a:spcPts val="700"/>
              </a:spcBef>
              <a:buClr>
                <a:srgbClr val="336699"/>
              </a:buClr>
              <a:buNone/>
            </a:pPr>
            <a:r>
              <a:rPr lang="el-GR" dirty="0" smtClean="0"/>
              <a:t>Πρωτοπόρο: το πρώτο </a:t>
            </a:r>
            <a:r>
              <a:rPr lang="en-US" dirty="0" err="1" smtClean="0"/>
              <a:t>testbed</a:t>
            </a:r>
            <a:r>
              <a:rPr lang="en-US" dirty="0" smtClean="0"/>
              <a:t> </a:t>
            </a:r>
            <a:r>
              <a:rPr lang="el-GR" dirty="0" smtClean="0"/>
              <a:t>που επέτρεπε ακριβή </a:t>
            </a:r>
            <a:r>
              <a:rPr lang="el-GR" dirty="0" err="1" smtClean="0"/>
              <a:t>ποσοτικοποιημένα</a:t>
            </a:r>
            <a:r>
              <a:rPr lang="el-GR" dirty="0" smtClean="0"/>
              <a:t> μέτρα της αποτελεσματικότητας της ανάκτησης</a:t>
            </a:r>
            <a:endParaRPr lang="en-US" dirty="0"/>
          </a:p>
          <a:p>
            <a:pPr marL="457200" lvl="1" indent="0">
              <a:spcBef>
                <a:spcPts val="700"/>
              </a:spcBef>
              <a:buClr>
                <a:srgbClr val="336699"/>
              </a:buClr>
              <a:buNone/>
            </a:pPr>
            <a:r>
              <a:rPr lang="el-GR" dirty="0" smtClean="0"/>
              <a:t>Στα τέλη του 1950</a:t>
            </a:r>
            <a:r>
              <a:rPr lang="de-DE" dirty="0" smtClean="0"/>
              <a:t>, UK</a:t>
            </a:r>
            <a:endParaRPr lang="de-DE" dirty="0"/>
          </a:p>
          <a:p>
            <a:pPr lvl="1">
              <a:spcBef>
                <a:spcPts val="700"/>
              </a:spcBef>
              <a:buClr>
                <a:srgbClr val="336699"/>
              </a:buClr>
              <a:buFont typeface="Wingdings" pitchFamily="2" charset="2"/>
              <a:buChar char="§"/>
            </a:pPr>
            <a:r>
              <a:rPr lang="en-US" dirty="0"/>
              <a:t>1398 abstracts </a:t>
            </a:r>
            <a:r>
              <a:rPr lang="el-GR" dirty="0" smtClean="0"/>
              <a:t>(περιλήψεις) από </a:t>
            </a:r>
            <a:r>
              <a:rPr lang="el-GR" dirty="0" smtClean="0"/>
              <a:t>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smtClean="0"/>
              <a:t>Πολύ μικρό, μη τυπικό για τα σημερινά δεδομένα της ΑΠ</a:t>
            </a:r>
            <a:endParaRPr lang="en-US" dirty="0"/>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107</a:t>
            </a:fld>
            <a:endParaRPr lang="en-US" smtClean="0"/>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8.2</a:t>
            </a:r>
          </a:p>
        </p:txBody>
      </p:sp>
    </p:spTree>
    <p:extLst>
      <p:ext uri="{BB962C8B-B14F-4D97-AF65-F5344CB8AC3E}">
        <p14:creationId xmlns:p14="http://schemas.microsoft.com/office/powerpoint/2010/main" val="37506563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98170" y="0"/>
            <a:ext cx="7886700" cy="1325563"/>
          </a:xfrm>
        </p:spPr>
        <p:txBody>
          <a:bodyPr/>
          <a:lstStyle/>
          <a:p>
            <a:pPr algn="ctr" eaLnBrk="1" hangingPunct="1"/>
            <a:r>
              <a:rPr lang="en-US" dirty="0" smtClean="0">
                <a:solidFill>
                  <a:schemeClr val="accent2">
                    <a:lumMod val="75000"/>
                  </a:schemeClr>
                </a:solidFill>
                <a:ea typeface="ＭＳ Ｐゴシック" charset="-128"/>
              </a:rPr>
              <a:t>TREC</a:t>
            </a:r>
          </a:p>
        </p:txBody>
      </p:sp>
      <p:sp>
        <p:nvSpPr>
          <p:cNvPr id="40964" name="Rectangle 3"/>
          <p:cNvSpPr>
            <a:spLocks noGrp="1" noChangeArrowheads="1"/>
          </p:cNvSpPr>
          <p:nvPr>
            <p:ph idx="1"/>
          </p:nvPr>
        </p:nvSpPr>
        <p:spPr>
          <a:xfrm>
            <a:off x="381000" y="1295400"/>
            <a:ext cx="8686800" cy="3352800"/>
          </a:xfrm>
        </p:spPr>
        <p:txBody>
          <a:bodyPr>
            <a:noAutofit/>
          </a:bodyPr>
          <a:lstStyle/>
          <a:p>
            <a:pPr marL="0" indent="0" eaLnBrk="1" hangingPunct="1">
              <a:buNone/>
            </a:pPr>
            <a:r>
              <a:rPr lang="en-US" sz="2200" i="1" dirty="0" smtClean="0">
                <a:solidFill>
                  <a:schemeClr val="accent6">
                    <a:lumMod val="75000"/>
                  </a:schemeClr>
                </a:solidFill>
                <a:ea typeface="ＭＳ Ｐゴシック" charset="-128"/>
              </a:rPr>
              <a:t>TREC Ad Hoc task </a:t>
            </a:r>
            <a:r>
              <a:rPr lang="el-GR" sz="2200" dirty="0" smtClean="0">
                <a:ea typeface="ＭＳ Ｐゴシック" charset="-128"/>
              </a:rPr>
              <a:t>από τα πρώτα </a:t>
            </a:r>
            <a:r>
              <a:rPr lang="en-US" sz="2200" dirty="0" smtClean="0">
                <a:ea typeface="ＭＳ Ｐゴシック" charset="-128"/>
              </a:rPr>
              <a:t>8 TRECs </a:t>
            </a:r>
            <a:r>
              <a:rPr lang="el-GR" sz="2200" dirty="0" smtClean="0">
                <a:ea typeface="ＭＳ Ｐゴシック" charset="-128"/>
              </a:rPr>
              <a:t>είναι ένα </a:t>
            </a:r>
            <a:r>
              <a:rPr lang="en-US" sz="2200" dirty="0" smtClean="0">
                <a:ea typeface="ＭＳ Ｐゴシック" charset="-128"/>
              </a:rPr>
              <a:t> standard task</a:t>
            </a:r>
            <a:r>
              <a:rPr lang="el-GR" sz="2200" dirty="0" smtClean="0">
                <a:ea typeface="ＭＳ Ｐゴシック" charset="-128"/>
              </a:rPr>
              <a:t>, μεταξύ του 1992-1999</a:t>
            </a:r>
            <a:endParaRPr lang="en-US" sz="2200" dirty="0" smtClean="0">
              <a:ea typeface="ＭＳ Ｐゴシック" charset="-128"/>
            </a:endParaRPr>
          </a:p>
          <a:p>
            <a:pPr lvl="1" eaLnBrk="1" hangingPunct="1"/>
            <a:r>
              <a:rPr lang="de-DE" sz="1800" i="1" dirty="0"/>
              <a:t>1.89 </a:t>
            </a:r>
            <a:r>
              <a:rPr lang="el-GR" sz="1800" i="1" dirty="0" smtClean="0"/>
              <a:t>εκατομμύρια έγγραφα</a:t>
            </a:r>
            <a:r>
              <a:rPr lang="el-GR" sz="1800" dirty="0" smtClean="0"/>
              <a:t>, κυρίως </a:t>
            </a:r>
            <a:r>
              <a:rPr lang="de-DE" sz="1800" dirty="0" err="1" smtClean="0"/>
              <a:t>newswire</a:t>
            </a:r>
            <a:r>
              <a:rPr lang="de-DE" sz="1800" dirty="0" smtClean="0"/>
              <a:t> </a:t>
            </a:r>
            <a:r>
              <a:rPr lang="el-GR" sz="1800" dirty="0" smtClean="0"/>
              <a:t>άρθρα</a:t>
            </a:r>
          </a:p>
          <a:p>
            <a:pPr lvl="1" eaLnBrk="1" hangingPunct="1"/>
            <a:r>
              <a:rPr lang="de-DE" sz="1800" dirty="0" smtClean="0"/>
              <a:t> </a:t>
            </a:r>
            <a:r>
              <a:rPr lang="en-US" sz="1800" i="1" dirty="0" smtClean="0">
                <a:ea typeface="ＭＳ Ｐゴシック" charset="-128"/>
              </a:rPr>
              <a:t>50</a:t>
            </a:r>
            <a:r>
              <a:rPr lang="en-US" sz="1800" dirty="0" smtClean="0">
                <a:ea typeface="ＭＳ Ｐゴシック" charset="-128"/>
              </a:rPr>
              <a:t> </a:t>
            </a:r>
            <a:r>
              <a:rPr lang="el-GR" sz="1800" dirty="0" smtClean="0">
                <a:ea typeface="ＭＳ Ｐゴシック" charset="-128"/>
              </a:rPr>
              <a:t>λεπτομερείς ανάγκες πληροφόρησης το χρόνο  (σύνολο 450)</a:t>
            </a:r>
          </a:p>
          <a:p>
            <a:pPr lvl="1" eaLnBrk="1" hangingPunct="1"/>
            <a:r>
              <a:rPr lang="el-GR" sz="1800" dirty="0" smtClean="0">
                <a:ea typeface="ＭＳ Ｐゴシック" charset="-128"/>
              </a:rPr>
              <a:t>Επιστρέφετε η </a:t>
            </a:r>
            <a:r>
              <a:rPr lang="el-GR" sz="1800" i="1" dirty="0" smtClean="0">
                <a:ea typeface="ＭＳ Ｐゴシック" charset="-128"/>
              </a:rPr>
              <a:t>αξιολόγηση χρηστών σε </a:t>
            </a:r>
            <a:r>
              <a:rPr lang="en-US" sz="1800" i="1" dirty="0" smtClean="0">
                <a:ea typeface="ＭＳ Ｐゴシック" charset="-128"/>
              </a:rPr>
              <a:t>pooled </a:t>
            </a:r>
            <a:r>
              <a:rPr lang="el-GR" sz="1800" i="1" dirty="0" smtClean="0">
                <a:ea typeface="ＭＳ Ｐゴシック" charset="-128"/>
              </a:rPr>
              <a:t>αποτελέσματα </a:t>
            </a:r>
            <a:r>
              <a:rPr lang="el-GR" sz="1800" dirty="0" smtClean="0">
                <a:ea typeface="ＭＳ Ｐゴシック" charset="-128"/>
              </a:rPr>
              <a:t>(δηλαδή όχι εξαντλητική αξιολόγηση όλων των ζευγών)</a:t>
            </a:r>
            <a:endParaRPr lang="en-US" sz="1800" dirty="0" smtClean="0">
              <a:ea typeface="ＭＳ Ｐゴシック" charset="-128"/>
            </a:endParaRPr>
          </a:p>
          <a:p>
            <a:pPr lvl="1" eaLnBrk="1" hangingPunct="1"/>
            <a:r>
              <a:rPr lang="el-GR" sz="1800" dirty="0" smtClean="0">
                <a:ea typeface="ＭＳ Ｐゴシック" charset="-128"/>
              </a:rPr>
              <a:t>και </a:t>
            </a:r>
            <a:r>
              <a:rPr lang="en-US" sz="1800" dirty="0" smtClean="0">
                <a:ea typeface="ＭＳ Ｐゴシック" charset="-128"/>
              </a:rPr>
              <a:t>Web track</a:t>
            </a:r>
            <a:endParaRPr lang="el-GR" sz="1800" dirty="0" smtClean="0">
              <a:ea typeface="ＭＳ Ｐゴシック" charset="-128"/>
            </a:endParaRPr>
          </a:p>
          <a:p>
            <a:pPr lvl="1" eaLnBrk="1" hangingPunct="1"/>
            <a:endParaRPr lang="en-US" sz="800" dirty="0" smtClean="0">
              <a:ea typeface="ＭＳ Ｐゴシック" charset="-128"/>
            </a:endParaRPr>
          </a:p>
          <a:p>
            <a:pPr marL="0" indent="0" eaLnBrk="1" hangingPunct="1">
              <a:buNone/>
            </a:pPr>
            <a:r>
              <a:rPr lang="en-US" sz="2200" b="1" dirty="0" smtClean="0">
                <a:ea typeface="ＭＳ Ｐゴシック" charset="-128"/>
              </a:rPr>
              <a:t>A TREC query (TREC 5)</a:t>
            </a:r>
          </a:p>
          <a:p>
            <a:pPr lvl="1" eaLnBrk="1" hangingPunct="1">
              <a:buFont typeface="Wingdings" charset="2"/>
              <a:buNone/>
            </a:pPr>
            <a:r>
              <a:rPr lang="en-US" sz="2000" dirty="0" smtClean="0">
                <a:ea typeface="ＭＳ Ｐゴシック" charset="-128"/>
              </a:rPr>
              <a:t>&lt;top&gt;</a:t>
            </a:r>
          </a:p>
          <a:p>
            <a:pPr lvl="1" eaLnBrk="1" hangingPunct="1">
              <a:buFont typeface="Wingdings" charset="2"/>
              <a:buNone/>
            </a:pPr>
            <a:r>
              <a:rPr lang="en-US" sz="2000" dirty="0" smtClean="0">
                <a:ea typeface="ＭＳ Ｐゴシック" charset="-128"/>
              </a:rPr>
              <a:t>&lt;</a:t>
            </a:r>
            <a:r>
              <a:rPr lang="en-US" sz="2000" dirty="0" err="1" smtClean="0">
                <a:ea typeface="ＭＳ Ｐゴシック" charset="-128"/>
              </a:rPr>
              <a:t>num</a:t>
            </a:r>
            <a:r>
              <a:rPr lang="en-US" sz="2000" dirty="0" smtClean="0">
                <a:ea typeface="ＭＳ Ｐゴシック" charset="-128"/>
              </a:rPr>
              <a:t>&gt; Number:  225</a:t>
            </a:r>
          </a:p>
          <a:p>
            <a:pPr lvl="1" eaLnBrk="1" hangingPunct="1">
              <a:buFont typeface="Wingdings" charset="2"/>
              <a:buNone/>
            </a:pPr>
            <a:r>
              <a:rPr lang="en-US" sz="2000" dirty="0" smtClean="0">
                <a:ea typeface="ＭＳ Ｐゴシック" charset="-128"/>
              </a:rPr>
              <a:t>&lt;</a:t>
            </a:r>
            <a:r>
              <a:rPr lang="en-US" sz="2000" dirty="0" err="1" smtClean="0">
                <a:ea typeface="ＭＳ Ｐゴシック" charset="-128"/>
              </a:rPr>
              <a:t>desc</a:t>
            </a:r>
            <a:r>
              <a:rPr lang="en-US" sz="2000" dirty="0" smtClean="0">
                <a:ea typeface="ＭＳ Ｐゴシック" charset="-128"/>
              </a:rPr>
              <a:t>&gt; Description:</a:t>
            </a:r>
          </a:p>
          <a:p>
            <a:pPr lvl="1" eaLnBrk="1" hangingPunct="1">
              <a:buFont typeface="Wingdings" charset="2"/>
              <a:buNone/>
            </a:pPr>
            <a:r>
              <a:rPr lang="en-US" sz="2000" dirty="0" smtClean="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smtClean="0">
                <a:ea typeface="ＭＳ Ｐゴシック" charset="-128"/>
              </a:rPr>
              <a:t>&lt;/top&gt;</a:t>
            </a:r>
          </a:p>
        </p:txBody>
      </p:sp>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108</a:t>
            </a:fld>
            <a:endParaRPr lang="en-US" smtClean="0"/>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8.2</a:t>
            </a:r>
          </a:p>
        </p:txBody>
      </p:sp>
    </p:spTree>
    <p:extLst>
      <p:ext uri="{BB962C8B-B14F-4D97-AF65-F5344CB8AC3E}">
        <p14:creationId xmlns:p14="http://schemas.microsoft.com/office/powerpoint/2010/main" val="26543396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ctr" eaLnBrk="1" hangingPunct="1"/>
            <a:r>
              <a:rPr lang="el-GR" sz="3600" dirty="0" smtClean="0">
                <a:solidFill>
                  <a:schemeClr val="accent2">
                    <a:lumMod val="75000"/>
                  </a:schemeClr>
                </a:solidFill>
                <a:ea typeface="ＭＳ Ｐゴシック" charset="-128"/>
              </a:rPr>
              <a:t>Άλλα </a:t>
            </a:r>
            <a:r>
              <a:rPr lang="en-US" sz="3600" dirty="0" smtClean="0">
                <a:solidFill>
                  <a:schemeClr val="accent2">
                    <a:lumMod val="75000"/>
                  </a:schemeClr>
                </a:solidFill>
                <a:ea typeface="ＭＳ Ｐゴシック" charset="-128"/>
              </a:rPr>
              <a:t>benchmarks</a:t>
            </a:r>
          </a:p>
        </p:txBody>
      </p:sp>
      <p:sp>
        <p:nvSpPr>
          <p:cNvPr id="41987" name="Content Placeholder 2"/>
          <p:cNvSpPr>
            <a:spLocks noGrp="1"/>
          </p:cNvSpPr>
          <p:nvPr>
            <p:ph idx="1"/>
          </p:nvPr>
        </p:nvSpPr>
        <p:spPr>
          <a:xfrm>
            <a:off x="457200" y="1600200"/>
            <a:ext cx="8305800" cy="2895600"/>
          </a:xfrm>
        </p:spPr>
        <p:txBody>
          <a:bodyPr>
            <a:noAutofit/>
          </a:bodyPr>
          <a:lstStyle/>
          <a:p>
            <a:pPr eaLnBrk="1" hangingPunct="1">
              <a:lnSpc>
                <a:spcPct val="90000"/>
              </a:lnSpc>
            </a:pPr>
            <a:r>
              <a:rPr lang="en-US" sz="2400" dirty="0" smtClean="0">
                <a:ea typeface="ＭＳ Ｐゴシック" charset="-128"/>
              </a:rPr>
              <a:t>GOV2</a:t>
            </a:r>
          </a:p>
          <a:p>
            <a:pPr lvl="1" eaLnBrk="1" hangingPunct="1">
              <a:lnSpc>
                <a:spcPct val="90000"/>
              </a:lnSpc>
            </a:pPr>
            <a:r>
              <a:rPr lang="el-GR" sz="2200" dirty="0" smtClean="0">
                <a:ea typeface="ＭＳ Ｐゴシック" charset="-128"/>
              </a:rPr>
              <a:t>Ακόμα μια </a:t>
            </a:r>
            <a:r>
              <a:rPr lang="en-US" sz="2200" dirty="0" smtClean="0">
                <a:ea typeface="ＭＳ Ｐゴシック" charset="-128"/>
              </a:rPr>
              <a:t>TREC/NIST </a:t>
            </a:r>
            <a:r>
              <a:rPr lang="el-GR" sz="2200" dirty="0" smtClean="0">
                <a:ea typeface="ＭＳ Ｐゴシック" charset="-128"/>
              </a:rPr>
              <a:t>συλλογή</a:t>
            </a:r>
            <a:endParaRPr lang="en-US" sz="2200" dirty="0" smtClean="0">
              <a:ea typeface="ＭＳ Ｐゴシック" charset="-128"/>
            </a:endParaRPr>
          </a:p>
          <a:p>
            <a:pPr lvl="1" eaLnBrk="1" hangingPunct="1">
              <a:lnSpc>
                <a:spcPct val="90000"/>
              </a:lnSpc>
            </a:pPr>
            <a:r>
              <a:rPr lang="en-US" sz="2200" dirty="0" smtClean="0">
                <a:ea typeface="ＭＳ Ｐゴシック" charset="-128"/>
              </a:rPr>
              <a:t>25 </a:t>
            </a:r>
            <a:r>
              <a:rPr lang="el-GR" sz="2200" dirty="0" smtClean="0">
                <a:ea typeface="ＭＳ Ｐゴシック" charset="-128"/>
              </a:rPr>
              <a:t>εκατομμύρια </a:t>
            </a:r>
            <a:r>
              <a:rPr lang="en-US" sz="2200" dirty="0" smtClean="0">
                <a:ea typeface="ＭＳ Ｐゴシック" charset="-128"/>
              </a:rPr>
              <a:t> web </a:t>
            </a:r>
            <a:r>
              <a:rPr lang="el-GR" sz="2200" dirty="0" smtClean="0">
                <a:ea typeface="ＭＳ Ｐゴシック" charset="-128"/>
              </a:rPr>
              <a:t>σελίδες</a:t>
            </a:r>
            <a:endParaRPr lang="en-US" sz="2200" dirty="0" smtClean="0">
              <a:ea typeface="ＭＳ Ｐゴシック" charset="-128"/>
            </a:endParaRPr>
          </a:p>
          <a:p>
            <a:pPr lvl="1" eaLnBrk="1" hangingPunct="1">
              <a:lnSpc>
                <a:spcPct val="90000"/>
              </a:lnSpc>
            </a:pPr>
            <a:r>
              <a:rPr lang="el-GR" sz="2200" dirty="0" smtClean="0">
                <a:ea typeface="ＭＳ Ｐゴシック" charset="-128"/>
              </a:rPr>
              <a:t>Αλλά ακόμα τουλάχιστον τάξης μεγέθους μικρότερη από το ευρετήριο της </a:t>
            </a:r>
            <a:r>
              <a:rPr lang="en-US" sz="2200" dirty="0" smtClean="0">
                <a:ea typeface="ＭＳ Ｐゴシック" charset="-128"/>
              </a:rPr>
              <a:t> Google/Yahoo/MSN </a:t>
            </a:r>
            <a:endParaRPr lang="el-GR" sz="2200" dirty="0" smtClean="0">
              <a:ea typeface="ＭＳ Ｐゴシック" charset="-128"/>
            </a:endParaRPr>
          </a:p>
          <a:p>
            <a:pPr lvl="1" eaLnBrk="1" hangingPunct="1">
              <a:lnSpc>
                <a:spcPct val="90000"/>
              </a:lnSpc>
            </a:pPr>
            <a:endParaRPr lang="en-US" sz="2200" dirty="0" smtClean="0">
              <a:ea typeface="ＭＳ Ｐゴシック" charset="-128"/>
            </a:endParaRPr>
          </a:p>
          <a:p>
            <a:pPr eaLnBrk="1" hangingPunct="1">
              <a:lnSpc>
                <a:spcPct val="90000"/>
              </a:lnSpc>
            </a:pPr>
            <a:r>
              <a:rPr lang="en-US" sz="2400" dirty="0" smtClean="0">
                <a:ea typeface="ＭＳ Ｐゴシック" charset="-128"/>
              </a:rPr>
              <a:t>NTCIR</a:t>
            </a:r>
          </a:p>
          <a:p>
            <a:pPr lvl="1" eaLnBrk="1" hangingPunct="1">
              <a:lnSpc>
                <a:spcPct val="90000"/>
              </a:lnSpc>
            </a:pPr>
            <a:r>
              <a:rPr lang="el-GR" sz="2200" dirty="0" smtClean="0">
                <a:ea typeface="ＭＳ Ｐゴシック" charset="-128"/>
              </a:rPr>
              <a:t>Ανάκτηση πληροφορίας για τις γλώσσες της Ανατολικής Ασίας και </a:t>
            </a:r>
            <a:r>
              <a:rPr lang="en-US" sz="2200" dirty="0" smtClean="0">
                <a:ea typeface="ＭＳ Ｐゴシック" charset="-128"/>
              </a:rPr>
              <a:t>cross-language </a:t>
            </a:r>
            <a:r>
              <a:rPr lang="el-GR" sz="2200" dirty="0" smtClean="0">
                <a:ea typeface="ＭＳ Ｐゴシック" charset="-128"/>
              </a:rPr>
              <a:t>ανάκτηση</a:t>
            </a:r>
          </a:p>
          <a:p>
            <a:pPr lvl="1" eaLnBrk="1" hangingPunct="1">
              <a:lnSpc>
                <a:spcPct val="90000"/>
              </a:lnSpc>
            </a:pPr>
            <a:endParaRPr lang="en-US" sz="2200" dirty="0" smtClean="0">
              <a:ea typeface="ＭＳ Ｐゴシック" charset="-128"/>
            </a:endParaRPr>
          </a:p>
          <a:p>
            <a:pPr eaLnBrk="1" hangingPunct="1">
              <a:lnSpc>
                <a:spcPct val="90000"/>
              </a:lnSpc>
            </a:pPr>
            <a:r>
              <a:rPr lang="en-US" sz="2400" dirty="0" smtClean="0">
                <a:ea typeface="ＭＳ Ｐゴシック" charset="-128"/>
              </a:rPr>
              <a:t>Cross Language Evaluation Forum (CLEF)</a:t>
            </a:r>
          </a:p>
          <a:p>
            <a:pPr lvl="1" eaLnBrk="1" hangingPunct="1">
              <a:lnSpc>
                <a:spcPct val="90000"/>
              </a:lnSpc>
            </a:pPr>
            <a:r>
              <a:rPr lang="el-GR" sz="2200" dirty="0" smtClean="0">
                <a:ea typeface="ＭＳ Ｐゴシック" charset="-128"/>
              </a:rPr>
              <a:t>Το ίδιο για Ευρωπαϊκές γλώσσες</a:t>
            </a:r>
            <a:endParaRPr lang="en-US" sz="2400" dirty="0" smtClean="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109</a:t>
            </a:fld>
            <a:endParaRPr lang="en-US" smtClean="0"/>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8.2</a:t>
            </a:r>
          </a:p>
        </p:txBody>
      </p:sp>
    </p:spTree>
    <p:extLst>
      <p:ext uri="{BB962C8B-B14F-4D97-AF65-F5344CB8AC3E}">
        <p14:creationId xmlns:p14="http://schemas.microsoft.com/office/powerpoint/2010/main" val="200978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Συνάφειας</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789382" y="1752600"/>
            <a:ext cx="7421880" cy="2971800"/>
          </a:xfrm>
        </p:spPr>
        <p:txBody>
          <a:bodyPr>
            <a:noAutofit/>
          </a:bodyPr>
          <a:lstStyle/>
          <a:p>
            <a:pPr eaLnBrk="1" hangingPunct="1">
              <a:buFont typeface="Wingdings" panose="05000000000000000000" pitchFamily="2" charset="2"/>
              <a:buChar char="§"/>
            </a:pPr>
            <a:r>
              <a:rPr lang="el-GR" sz="2400" dirty="0" smtClean="0">
                <a:ea typeface="ＭＳ Ｐゴシック" pitchFamily="-112" charset="-128"/>
              </a:rPr>
              <a:t>Δεδομένης της αποτίμησης των αποτελεσμάτων ενός συστήματος (</a:t>
            </a:r>
            <a:r>
              <a:rPr lang="en-US" sz="2400" dirty="0" smtClean="0">
                <a:ea typeface="ＭＳ Ｐゴシック" pitchFamily="-112" charset="-128"/>
              </a:rPr>
              <a:t>ground truth) </a:t>
            </a:r>
            <a:r>
              <a:rPr lang="el-GR" sz="2400" dirty="0" smtClean="0">
                <a:ea typeface="ＭＳ Ｐゴシック" pitchFamily="-112" charset="-128"/>
              </a:rPr>
              <a:t>πως εκτιμάμε τη συνάφεια του</a:t>
            </a:r>
            <a:r>
              <a:rPr lang="en-US" sz="2400" dirty="0" smtClean="0">
                <a:ea typeface="ＭＳ Ｐゴシック" pitchFamily="-112" charset="-128"/>
              </a:rPr>
              <a:t> </a:t>
            </a:r>
            <a:r>
              <a:rPr lang="el-GR" sz="2400" dirty="0" smtClean="0">
                <a:ea typeface="ＭＳ Ｐゴシック" pitchFamily="-112" charset="-128"/>
              </a:rPr>
              <a:t>συστήματος;</a:t>
            </a:r>
            <a:endParaRPr lang="el-GR" sz="2400" dirty="0">
              <a:ea typeface="ＭＳ Ｐゴシック" pitchFamily="-112" charset="-128"/>
            </a:endParaRPr>
          </a:p>
          <a:p>
            <a:pPr eaLnBrk="1" hangingPunct="1">
              <a:buFont typeface="Wingdings" panose="05000000000000000000" pitchFamily="2" charset="2"/>
              <a:buChar char="§"/>
            </a:pPr>
            <a:r>
              <a:rPr lang="el-GR" sz="2400" dirty="0" smtClean="0">
                <a:ea typeface="ＭＳ Ｐゴシック" pitchFamily="-112" charset="-128"/>
              </a:rPr>
              <a:t>Θα ορίσουμε σχετικά </a:t>
            </a:r>
            <a:r>
              <a:rPr lang="el-GR" sz="2400" dirty="0" smtClean="0">
                <a:solidFill>
                  <a:schemeClr val="accent2">
                    <a:lumMod val="75000"/>
                  </a:schemeClr>
                </a:solidFill>
                <a:ea typeface="ＭＳ Ｐゴシック" pitchFamily="-112" charset="-128"/>
              </a:rPr>
              <a:t>μέτρα</a:t>
            </a:r>
            <a:endParaRPr lang="el-GR" sz="2400" dirty="0" smtClean="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Τ</a:t>
            </a:r>
            <a:r>
              <a:rPr lang="el-GR" sz="2400" dirty="0" smtClean="0">
                <a:ea typeface="ＭＳ Ｐゴシック" pitchFamily="-112" charset="-128"/>
              </a:rPr>
              <a:t>ο μέτρο υπολογίζεται </a:t>
            </a:r>
            <a:r>
              <a:rPr lang="el-GR" sz="2400" i="1" dirty="0" smtClean="0">
                <a:solidFill>
                  <a:schemeClr val="accent2">
                    <a:lumMod val="75000"/>
                  </a:schemeClr>
                </a:solidFill>
                <a:ea typeface="ＭＳ Ｐゴシック" pitchFamily="-112" charset="-128"/>
              </a:rPr>
              <a:t>για κάθε ερώτημα </a:t>
            </a:r>
            <a:r>
              <a:rPr lang="el-GR" sz="2400" dirty="0" smtClean="0">
                <a:ea typeface="ＭＳ Ｐゴシック" pitchFamily="-112" charset="-128"/>
              </a:rPr>
              <a:t>και παίρνουμε το </a:t>
            </a:r>
            <a:r>
              <a:rPr lang="el-GR" sz="2400" i="1" dirty="0" smtClean="0">
                <a:solidFill>
                  <a:schemeClr val="accent2">
                    <a:lumMod val="75000"/>
                  </a:schemeClr>
                </a:solidFill>
                <a:ea typeface="ＭＳ Ｐゴシック" pitchFamily="-112" charset="-128"/>
              </a:rPr>
              <a:t>μέσο όρο </a:t>
            </a:r>
            <a:r>
              <a:rPr lang="el-GR" sz="2400" dirty="0" smtClean="0">
                <a:ea typeface="ＭＳ Ｐゴシック" pitchFamily="-112" charset="-128"/>
              </a:rPr>
              <a:t>για το σύνολο </a:t>
            </a:r>
            <a:r>
              <a:rPr lang="el-GR" sz="2400" smtClean="0">
                <a:ea typeface="ＭＳ Ｐゴシック" pitchFamily="-112" charset="-128"/>
              </a:rPr>
              <a:t>των ερωτημάτων</a:t>
            </a:r>
            <a:endParaRPr lang="el-GR" sz="2400" dirty="0" smtClean="0">
              <a:ea typeface="ＭＳ Ｐゴシック" pitchFamily="-112" charset="-128"/>
            </a:endParaRPr>
          </a:p>
          <a:p>
            <a:pPr eaLnBrk="1" hangingPunct="1">
              <a:buFont typeface="Wingdings" panose="05000000000000000000" pitchFamily="2" charset="2"/>
              <a:buChar char="§"/>
            </a:pPr>
            <a:r>
              <a:rPr lang="el-GR" sz="2400" dirty="0" smtClean="0">
                <a:ea typeface="ＭＳ Ｐゴシック" pitchFamily="-112" charset="-128"/>
              </a:rPr>
              <a:t>Αρχικά, θα θεωρήσουμε </a:t>
            </a:r>
            <a:r>
              <a:rPr lang="el-GR" sz="2400" dirty="0" smtClean="0">
                <a:solidFill>
                  <a:schemeClr val="accent1">
                    <a:lumMod val="75000"/>
                  </a:schemeClr>
                </a:solidFill>
                <a:ea typeface="ＭＳ Ｐゴシック" pitchFamily="-112" charset="-128"/>
              </a:rPr>
              <a:t>δυαδικές αξιολογήσεις</a:t>
            </a:r>
            <a:r>
              <a:rPr lang="el-GR" sz="2400" dirty="0" smtClean="0">
                <a:ea typeface="ＭＳ Ｐゴシック" pitchFamily="-112" charset="-128"/>
              </a:rPr>
              <a:t>: Συναφές/Μη Συναφές</a:t>
            </a:r>
            <a:endParaRPr lang="el-GR" sz="2400" dirty="0">
              <a:ea typeface="ＭＳ Ｐゴシック" pitchFamily="-112" charset="-128"/>
            </a:endParaRPr>
          </a:p>
          <a:p>
            <a:pPr lvl="1" eaLnBrk="1" hangingPunct="1">
              <a:buFont typeface="Wingdings" panose="05000000000000000000" pitchFamily="2" charset="2"/>
              <a:buChar char="§"/>
            </a:pPr>
            <a:endParaRPr lang="el-GR" sz="2400" dirty="0" smtClean="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Tree>
    <p:extLst>
      <p:ext uri="{BB962C8B-B14F-4D97-AF65-F5344CB8AC3E}">
        <p14:creationId xmlns:p14="http://schemas.microsoft.com/office/powerpoint/2010/main" val="40392107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l-GR" sz="3600" dirty="0" smtClean="0">
                <a:solidFill>
                  <a:schemeClr val="accent2">
                    <a:lumMod val="75000"/>
                  </a:schemeClr>
                </a:solidFill>
                <a:ea typeface="ＭＳ Ｐゴシック" charset="-128"/>
              </a:rPr>
              <a:t>Συλλογές ελέγχου</a:t>
            </a:r>
            <a:endParaRPr lang="en-US" sz="3600" dirty="0" smtClean="0">
              <a:solidFill>
                <a:schemeClr val="accent2">
                  <a:lumMod val="75000"/>
                </a:schemeClr>
              </a:solidFill>
              <a:ea typeface="ＭＳ Ｐゴシック" charset="-128"/>
            </a:endParaRPr>
          </a:p>
        </p:txBody>
      </p:sp>
      <p:pic>
        <p:nvPicPr>
          <p:cNvPr id="35844" name="Picture 3" descr="testcorpora"/>
          <p:cNvPicPr>
            <a:picLocks noGrp="1" noChangeAspect="1" noChangeArrowheads="1"/>
          </p:cNvPicPr>
          <p:nvPr>
            <p:ph idx="1"/>
          </p:nvPr>
        </p:nvPicPr>
        <p:blipFill>
          <a:blip r:embed="rId3" cstate="print"/>
          <a:stretch>
            <a:fillRect/>
          </a:stretch>
        </p:blipFill>
        <p:spPr>
          <a:xfrm>
            <a:off x="2067238" y="1934627"/>
            <a:ext cx="5009524" cy="4133333"/>
          </a:xfrm>
          <a:noFill/>
        </p:spPr>
      </p:pic>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110</a:t>
            </a:fld>
            <a:endParaRPr lang="en-US" smtClean="0"/>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spTree>
    <p:extLst>
      <p:ext uri="{BB962C8B-B14F-4D97-AF65-F5344CB8AC3E}">
        <p14:creationId xmlns:p14="http://schemas.microsoft.com/office/powerpoint/2010/main" val="23629836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Κριτική της Συνάφειας</a:t>
            </a:r>
            <a:endParaRPr lang="en-US" dirty="0" smtClean="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533400" y="2286000"/>
            <a:ext cx="8001000" cy="2667000"/>
          </a:xfrm>
        </p:spPr>
        <p:txBody>
          <a:bodyPr>
            <a:normAutofit/>
          </a:bodyPr>
          <a:lstStyle/>
          <a:p>
            <a:pPr eaLnBrk="1" hangingPunct="1"/>
            <a:r>
              <a:rPr lang="el-GR" sz="2800" dirty="0" smtClean="0">
                <a:ea typeface="ＭＳ Ｐゴシック" charset="-128"/>
              </a:rPr>
              <a:t>Οριακή Συνάφεια (</a:t>
            </a:r>
            <a:r>
              <a:rPr lang="en-US" sz="2800" dirty="0" smtClean="0">
                <a:ea typeface="ＭＳ Ｐゴシック" charset="-128"/>
              </a:rPr>
              <a:t>Marginal Relevance</a:t>
            </a:r>
            <a:r>
              <a:rPr lang="el-GR" sz="2800" dirty="0" smtClean="0">
                <a:ea typeface="ＭＳ Ｐゴシック" charset="-128"/>
              </a:rPr>
              <a:t>)</a:t>
            </a:r>
          </a:p>
          <a:p>
            <a:pPr lvl="1" eaLnBrk="1" hangingPunct="1"/>
            <a:r>
              <a:rPr lang="el-GR" sz="2800" dirty="0" smtClean="0">
                <a:ea typeface="ＭＳ Ｐゴシック" charset="-128"/>
              </a:rPr>
              <a:t>«νέα» έγγραφα</a:t>
            </a:r>
          </a:p>
          <a:p>
            <a:pPr eaLnBrk="1" hangingPunct="1"/>
            <a:r>
              <a:rPr lang="el-GR" sz="2800" dirty="0" smtClean="0">
                <a:ea typeface="ＭＳ Ｐゴシック" charset="-128"/>
              </a:rPr>
              <a:t>Και άλλα κριτήρια όπως</a:t>
            </a:r>
          </a:p>
          <a:p>
            <a:pPr lvl="1" eaLnBrk="1" hangingPunct="1"/>
            <a:r>
              <a:rPr lang="en-US" sz="2800" dirty="0" smtClean="0">
                <a:ea typeface="ＭＳ Ｐゴシック" charset="-128"/>
              </a:rPr>
              <a:t>Novelty</a:t>
            </a:r>
          </a:p>
          <a:p>
            <a:pPr lvl="1" eaLnBrk="1" hangingPunct="1"/>
            <a:r>
              <a:rPr lang="en-US" sz="2800" dirty="0" smtClean="0">
                <a:ea typeface="ＭＳ Ｐゴシック" charset="-128"/>
              </a:rPr>
              <a:t>Coverage</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111</a:t>
            </a:fld>
            <a:endParaRPr lang="en-US"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8.5.1</a:t>
            </a:r>
          </a:p>
        </p:txBody>
      </p:sp>
    </p:spTree>
    <p:extLst>
      <p:ext uri="{BB962C8B-B14F-4D97-AF65-F5344CB8AC3E}">
        <p14:creationId xmlns:p14="http://schemas.microsoft.com/office/powerpoint/2010/main" val="29565508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rgbClr val="336699"/>
                </a:solidFill>
                <a:latin typeface="Calibri" charset="0"/>
              </a:rPr>
              <a:t>ΠΩΣ ΠΑΡΟΥΣΙΑΖΟΥΜΕ ΤΑ ΑΠΟΤΕΛΕΣΜΑΤΑ ΣΤΟ ΧΡΗΣΤΗ;</a:t>
            </a:r>
            <a:endParaRPr lang="en-US" sz="3200" dirty="0" smtClean="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112</a:t>
            </a:fld>
            <a:endParaRPr lang="en-US"/>
          </a:p>
        </p:txBody>
      </p:sp>
    </p:spTree>
    <p:extLst>
      <p:ext uri="{BB962C8B-B14F-4D97-AF65-F5344CB8AC3E}">
        <p14:creationId xmlns:p14="http://schemas.microsoft.com/office/powerpoint/2010/main" val="249040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Περιλήψεις αποτελεσμάτων</a:t>
            </a:r>
            <a:endParaRPr lang="en-US" dirty="0" smtClean="0">
              <a:solidFill>
                <a:schemeClr val="accent2">
                  <a:lumMod val="75000"/>
                </a:schemeClr>
              </a:solidFill>
              <a:ea typeface="ＭＳ Ｐゴシック" charset="-128"/>
            </a:endParaRPr>
          </a:p>
        </p:txBody>
      </p:sp>
      <p:sp>
        <p:nvSpPr>
          <p:cNvPr id="49156" name="Rectangle 3"/>
          <p:cNvSpPr>
            <a:spLocks noGrp="1" noChangeArrowheads="1"/>
          </p:cNvSpPr>
          <p:nvPr>
            <p:ph idx="1"/>
          </p:nvPr>
        </p:nvSpPr>
        <p:spPr>
          <a:xfrm>
            <a:off x="457200" y="1600200"/>
            <a:ext cx="8134350" cy="1752600"/>
          </a:xfrm>
        </p:spPr>
        <p:txBody>
          <a:bodyPr/>
          <a:lstStyle/>
          <a:p>
            <a:pPr eaLnBrk="1" hangingPunct="1">
              <a:buFont typeface="Wingdings" panose="05000000000000000000" pitchFamily="2" charset="2"/>
              <a:buChar char="§"/>
            </a:pPr>
            <a:r>
              <a:rPr lang="el-GR" sz="2400" dirty="0" smtClean="0">
                <a:ea typeface="ＭＳ Ｐゴシック" charset="-128"/>
              </a:rPr>
              <a:t>Αφού έχουμε διατάξει τα έγγραφα που ταιριάζουν με το ερώτημα, θέλουμε να τα παρουσιάσουμε στο χρήστη </a:t>
            </a:r>
          </a:p>
          <a:p>
            <a:pPr eaLnBrk="1" hangingPunct="1">
              <a:buFont typeface="Wingdings" panose="05000000000000000000" pitchFamily="2" charset="2"/>
              <a:buChar char="§"/>
            </a:pPr>
            <a:r>
              <a:rPr lang="el-GR" sz="2400" dirty="0" smtClean="0">
                <a:ea typeface="ＭＳ Ｐゴシック" charset="-128"/>
              </a:rPr>
              <a:t>Πιο συχνά ως μια λίστα από </a:t>
            </a:r>
            <a:r>
              <a:rPr lang="el-GR" sz="2400" dirty="0" smtClean="0">
                <a:solidFill>
                  <a:schemeClr val="accent2">
                    <a:lumMod val="75000"/>
                  </a:schemeClr>
                </a:solidFill>
                <a:ea typeface="ＭＳ Ｐゴシック" charset="-128"/>
              </a:rPr>
              <a:t>τίτλους</a:t>
            </a:r>
            <a:r>
              <a:rPr lang="el-GR" sz="2400" dirty="0" smtClean="0">
                <a:ea typeface="ＭＳ Ｐゴシック" charset="-128"/>
              </a:rPr>
              <a:t> εγγράφων, </a:t>
            </a:r>
            <a:r>
              <a:rPr lang="en-US" sz="2400" dirty="0" smtClean="0">
                <a:ea typeface="ＭＳ Ｐゴシック" charset="-128"/>
              </a:rPr>
              <a:t>URL,</a:t>
            </a:r>
            <a:r>
              <a:rPr lang="el-GR" sz="2400" dirty="0" smtClean="0">
                <a:ea typeface="ＭＳ Ｐゴシック" charset="-128"/>
              </a:rPr>
              <a:t> μαζί με μια μικρή </a:t>
            </a:r>
            <a:r>
              <a:rPr lang="el-GR" sz="2400" dirty="0" smtClean="0">
                <a:solidFill>
                  <a:schemeClr val="accent2">
                    <a:lumMod val="75000"/>
                  </a:schemeClr>
                </a:solidFill>
                <a:ea typeface="ＭＳ Ｐゴシック" charset="-128"/>
              </a:rPr>
              <a:t>περίληψη</a:t>
            </a:r>
            <a:r>
              <a:rPr lang="el-GR" sz="2400" dirty="0" smtClean="0">
                <a:ea typeface="ＭＳ Ｐゴシック" charset="-128"/>
              </a:rPr>
              <a:t> (</a:t>
            </a:r>
            <a:r>
              <a:rPr lang="en-US" sz="2400" b="1" dirty="0" smtClean="0">
                <a:solidFill>
                  <a:schemeClr val="accent2">
                    <a:lumMod val="75000"/>
                  </a:schemeClr>
                </a:solidFill>
                <a:ea typeface="ＭＳ Ｐゴシック" charset="-128"/>
              </a:rPr>
              <a:t>result snippet</a:t>
            </a:r>
            <a:r>
              <a:rPr lang="en-US" sz="2400" dirty="0" smtClean="0">
                <a:ea typeface="ＭＳ Ｐゴシック" charset="-128"/>
              </a:rPr>
              <a:t>)</a:t>
            </a:r>
            <a:r>
              <a:rPr lang="el-GR" sz="2400" dirty="0" smtClean="0">
                <a:ea typeface="ＭＳ Ｐゴシック" charset="-128"/>
              </a:rPr>
              <a:t>, </a:t>
            </a:r>
            <a:r>
              <a:rPr lang="en-US" sz="2400" dirty="0" smtClean="0">
                <a:ea typeface="ＭＳ Ｐゴシック" charset="-128"/>
              </a:rPr>
              <a:t>aka “10 blue links”</a:t>
            </a: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113</a:t>
            </a:fld>
            <a:endParaRPr lang="en-US" smtClean="0"/>
          </a:p>
        </p:txBody>
      </p:sp>
      <p:pic>
        <p:nvPicPr>
          <p:cNvPr id="49157" name="Picture 4"/>
          <p:cNvPicPr>
            <a:picLocks noChangeAspect="1"/>
          </p:cNvPicPr>
          <p:nvPr/>
        </p:nvPicPr>
        <p:blipFill>
          <a:blip r:embed="rId2" cstate="print"/>
          <a:srcRect/>
          <a:stretch>
            <a:fillRect/>
          </a:stretch>
        </p:blipFill>
        <p:spPr bwMode="auto">
          <a:xfrm>
            <a:off x="1447800" y="3276600"/>
            <a:ext cx="5791200" cy="3184525"/>
          </a:xfrm>
          <a:prstGeom prst="rect">
            <a:avLst/>
          </a:prstGeom>
          <a:noFill/>
          <a:ln w="9525">
            <a:noFill/>
            <a:miter lim="800000"/>
            <a:headEnd/>
            <a:tailEnd/>
          </a:ln>
        </p:spPr>
      </p:pic>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Tree>
    <p:extLst>
      <p:ext uri="{BB962C8B-B14F-4D97-AF65-F5344CB8AC3E}">
        <p14:creationId xmlns:p14="http://schemas.microsoft.com/office/powerpoint/2010/main" val="416767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Περιλήψεις αποτελεσμάτων</a:t>
            </a:r>
            <a:endParaRPr lang="en-US" dirty="0" smtClean="0">
              <a:solidFill>
                <a:schemeClr val="accent2">
                  <a:lumMod val="75000"/>
                </a:schemeClr>
              </a:solidFill>
              <a:ea typeface="ＭＳ Ｐゴシック" charset="-128"/>
            </a:endParaRPr>
          </a:p>
        </p:txBody>
      </p:sp>
      <p:sp>
        <p:nvSpPr>
          <p:cNvPr id="49156" name="Rectangle 3"/>
          <p:cNvSpPr>
            <a:spLocks noGrp="1" noChangeArrowheads="1"/>
          </p:cNvSpPr>
          <p:nvPr>
            <p:ph idx="1"/>
          </p:nvPr>
        </p:nvSpPr>
        <p:spPr>
          <a:xfrm>
            <a:off x="431800" y="1981200"/>
            <a:ext cx="8134350" cy="1752600"/>
          </a:xfrm>
        </p:spPr>
        <p:txBody>
          <a:bodyPr/>
          <a:lstStyle/>
          <a:p>
            <a:pPr eaLnBrk="1" hangingPunct="1"/>
            <a:r>
              <a:rPr lang="el-GR" sz="2400" dirty="0" smtClean="0">
                <a:ea typeface="ＭＳ Ｐゴシック" charset="-128"/>
              </a:rPr>
              <a:t>Η περιγραφή του εγγράφου είναι </a:t>
            </a:r>
            <a:r>
              <a:rPr lang="el-GR" sz="2400" i="1" dirty="0" smtClean="0">
                <a:solidFill>
                  <a:schemeClr val="accent2">
                    <a:lumMod val="75000"/>
                  </a:schemeClr>
                </a:solidFill>
                <a:ea typeface="ＭＳ Ｐゴシック" charset="-128"/>
              </a:rPr>
              <a:t>κρίσιμη</a:t>
            </a:r>
            <a:r>
              <a:rPr lang="el-GR" sz="2400" dirty="0" smtClean="0">
                <a:ea typeface="ＭＳ Ｐゴシック" charset="-128"/>
              </a:rPr>
              <a:t> γιατί συχνά οι χρήστες βασίζονται σε αυτήν για να αποφασίσουν αν το έγγραφο είναι σχετικό</a:t>
            </a:r>
          </a:p>
          <a:p>
            <a:pPr lvl="1" eaLnBrk="1" hangingPunct="1"/>
            <a:r>
              <a:rPr lang="el-GR" sz="2000" dirty="0" smtClean="0">
                <a:ea typeface="ＭＳ Ｐゴシック" charset="-128"/>
              </a:rPr>
              <a:t>Δε χρειάζεται να διαλέξουν ένα-ένα τα έγγραφα με τη σειρά</a:t>
            </a:r>
            <a:endParaRPr lang="en-US" sz="2000" dirty="0" smtClean="0">
              <a:ea typeface="ＭＳ Ｐゴシック" charset="-128"/>
            </a:endParaRP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114</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
        <p:nvSpPr>
          <p:cNvPr id="2" name="TextBox 1"/>
          <p:cNvSpPr txBox="1"/>
          <p:nvPr/>
        </p:nvSpPr>
        <p:spPr>
          <a:xfrm>
            <a:off x="533400" y="4114800"/>
            <a:ext cx="7239000" cy="830997"/>
          </a:xfrm>
          <a:prstGeom prst="rect">
            <a:avLst/>
          </a:prstGeom>
          <a:noFill/>
        </p:spPr>
        <p:txBody>
          <a:bodyPr wrap="square" rtlCol="0">
            <a:spAutoFit/>
          </a:bodyPr>
          <a:lstStyle/>
          <a:p>
            <a:r>
              <a:rPr lang="el-GR" i="1" dirty="0" smtClean="0">
                <a:latin typeface="+mn-lt"/>
              </a:rPr>
              <a:t>Ο τίτλος αυτόματα από </a:t>
            </a:r>
            <a:r>
              <a:rPr lang="el-GR" i="1" dirty="0" err="1" smtClean="0">
                <a:latin typeface="+mn-lt"/>
              </a:rPr>
              <a:t>μεταδεδομένα</a:t>
            </a:r>
            <a:r>
              <a:rPr lang="el-GR" i="1" dirty="0" smtClean="0">
                <a:latin typeface="+mn-lt"/>
              </a:rPr>
              <a:t>, αλλά πώς να υπολογίσουμε τις  περιλήψεις;</a:t>
            </a:r>
            <a:endParaRPr lang="en-US" i="1" dirty="0">
              <a:latin typeface="+mn-lt"/>
            </a:endParaRPr>
          </a:p>
        </p:txBody>
      </p:sp>
    </p:spTree>
    <p:extLst>
      <p:ext uri="{BB962C8B-B14F-4D97-AF65-F5344CB8AC3E}">
        <p14:creationId xmlns:p14="http://schemas.microsoft.com/office/powerpoint/2010/main" val="410955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Περιλήψεις αποτελεσμάτων</a:t>
            </a:r>
            <a:endParaRPr lang="en-US" dirty="0" smtClean="0">
              <a:solidFill>
                <a:schemeClr val="accent2">
                  <a:lumMod val="75000"/>
                </a:schemeClr>
              </a:solidFill>
              <a:ea typeface="ＭＳ Ｐゴシック" charset="-128"/>
            </a:endParaRPr>
          </a:p>
        </p:txBody>
      </p:sp>
      <p:sp>
        <p:nvSpPr>
          <p:cNvPr id="49156" name="Rectangle 3"/>
          <p:cNvSpPr>
            <a:spLocks noGrp="1" noChangeArrowheads="1"/>
          </p:cNvSpPr>
          <p:nvPr>
            <p:ph idx="1"/>
          </p:nvPr>
        </p:nvSpPr>
        <p:spPr>
          <a:xfrm>
            <a:off x="381000" y="2057400"/>
            <a:ext cx="8134350" cy="1752600"/>
          </a:xfrm>
        </p:spPr>
        <p:txBody>
          <a:bodyPr>
            <a:noAutofit/>
          </a:bodyPr>
          <a:lstStyle/>
          <a:p>
            <a:pPr marL="0" indent="0" algn="just" eaLnBrk="1" hangingPunct="1">
              <a:buNone/>
            </a:pPr>
            <a:r>
              <a:rPr lang="el-GR" sz="2400" dirty="0" smtClean="0">
                <a:ea typeface="ＭＳ Ｐゴシック" charset="-128"/>
              </a:rPr>
              <a:t>Δύο βασικά είδη περιλήψεων</a:t>
            </a:r>
          </a:p>
          <a:p>
            <a:pPr lvl="1">
              <a:spcBef>
                <a:spcPts val="700"/>
              </a:spcBef>
              <a:buFont typeface="Wingdings" pitchFamily="2" charset="2"/>
              <a:buChar char="§"/>
            </a:pPr>
            <a:r>
              <a:rPr lang="el-GR" sz="2400" dirty="0" smtClean="0"/>
              <a:t>Μια </a:t>
            </a:r>
            <a:r>
              <a:rPr lang="el-GR" sz="2400" i="1" dirty="0" smtClean="0">
                <a:solidFill>
                  <a:schemeClr val="accent2">
                    <a:lumMod val="75000"/>
                  </a:schemeClr>
                </a:solidFill>
              </a:rPr>
              <a:t>στατική περίληψη </a:t>
            </a:r>
            <a:r>
              <a:rPr lang="en-US" sz="2400" i="1" dirty="0" smtClean="0">
                <a:solidFill>
                  <a:schemeClr val="accent2">
                    <a:lumMod val="75000"/>
                  </a:schemeClr>
                </a:solidFill>
              </a:rPr>
              <a:t> </a:t>
            </a:r>
            <a:r>
              <a:rPr lang="el-GR" sz="2400" dirty="0"/>
              <a:t>(</a:t>
            </a:r>
            <a:r>
              <a:rPr lang="en-US" sz="2400" dirty="0"/>
              <a:t>static summary</a:t>
            </a:r>
            <a:r>
              <a:rPr lang="el-GR" sz="2400" dirty="0"/>
              <a:t>) </a:t>
            </a:r>
            <a:r>
              <a:rPr lang="el-GR" sz="2400" dirty="0" smtClean="0"/>
              <a:t>ενός εγγράφου είναι πάντα η ίδια </a:t>
            </a:r>
            <a:r>
              <a:rPr lang="el-GR" sz="2400" i="1" dirty="0" smtClean="0"/>
              <a:t>ανεξάρτητα από το ερώτημα </a:t>
            </a:r>
            <a:r>
              <a:rPr lang="en-US" sz="2400" i="1" dirty="0" smtClean="0"/>
              <a:t> </a:t>
            </a:r>
            <a:r>
              <a:rPr lang="el-GR" sz="2400" dirty="0" smtClean="0"/>
              <a:t>που έθεσε ο χρήστης</a:t>
            </a:r>
            <a:endParaRPr lang="en-US" sz="2400" dirty="0"/>
          </a:p>
          <a:p>
            <a:pPr lvl="1">
              <a:spcBef>
                <a:spcPts val="700"/>
              </a:spcBef>
              <a:buFont typeface="Wingdings" pitchFamily="2" charset="2"/>
              <a:buChar char="§"/>
            </a:pPr>
            <a:r>
              <a:rPr lang="el-GR" sz="2400" dirty="0" smtClean="0"/>
              <a:t>Μια </a:t>
            </a:r>
            <a:r>
              <a:rPr lang="el-GR" sz="2400" i="1" dirty="0">
                <a:solidFill>
                  <a:schemeClr val="accent2">
                    <a:lumMod val="75000"/>
                  </a:schemeClr>
                </a:solidFill>
              </a:rPr>
              <a:t>δυναμική περίληψη </a:t>
            </a:r>
            <a:r>
              <a:rPr lang="el-GR" sz="2400" dirty="0"/>
              <a:t>(</a:t>
            </a:r>
            <a:r>
              <a:rPr lang="en-US" sz="2400" dirty="0"/>
              <a:t>dynamic summary) </a:t>
            </a:r>
            <a:r>
              <a:rPr lang="el-GR" sz="2400" dirty="0" smtClean="0"/>
              <a:t>εξαρτάται από το ερώτημα </a:t>
            </a:r>
            <a:r>
              <a:rPr lang="en-US" sz="2400" dirty="0"/>
              <a:t>(</a:t>
            </a:r>
            <a:r>
              <a:rPr lang="en-US" sz="2400" dirty="0">
                <a:solidFill>
                  <a:schemeClr val="accent2">
                    <a:lumMod val="75000"/>
                  </a:schemeClr>
                </a:solidFill>
              </a:rPr>
              <a:t>query-dependent</a:t>
            </a:r>
            <a:r>
              <a:rPr lang="en-US" sz="2400" dirty="0"/>
              <a:t>). </a:t>
            </a:r>
            <a:r>
              <a:rPr lang="el-GR" sz="2400" dirty="0" smtClean="0"/>
              <a:t>Προσπαθεί να εξηγήσει γιατί το έγγραφο ανακτήθηκε για το </a:t>
            </a:r>
            <a:r>
              <a:rPr lang="el-GR" sz="2400" i="1" dirty="0" smtClean="0"/>
              <a:t>συγκεκριμένο</a:t>
            </a:r>
            <a:r>
              <a:rPr lang="el-GR" sz="2400" dirty="0" smtClean="0"/>
              <a:t> κάθε φορά ερώτημα</a:t>
            </a:r>
          </a:p>
          <a:p>
            <a:pPr lvl="1">
              <a:spcBef>
                <a:spcPts val="700"/>
              </a:spcBef>
              <a:buFont typeface="Wingdings" pitchFamily="2" charset="2"/>
              <a:buChar char="§"/>
            </a:pPr>
            <a:endParaRPr lang="el-GR" sz="2400" dirty="0"/>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115</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Tree>
    <p:extLst>
      <p:ext uri="{BB962C8B-B14F-4D97-AF65-F5344CB8AC3E}">
        <p14:creationId xmlns:p14="http://schemas.microsoft.com/office/powerpoint/2010/main" val="97028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28650" y="134930"/>
            <a:ext cx="7886700" cy="1325563"/>
          </a:xfrm>
        </p:spPr>
        <p:txBody>
          <a:bodyPr/>
          <a:lstStyle/>
          <a:p>
            <a:pPr algn="ctr" eaLnBrk="1" hangingPunct="1"/>
            <a:r>
              <a:rPr lang="el-GR" dirty="0" smtClean="0">
                <a:solidFill>
                  <a:schemeClr val="accent2">
                    <a:lumMod val="75000"/>
                  </a:schemeClr>
                </a:solidFill>
                <a:ea typeface="ＭＳ Ｐゴシック" charset="-128"/>
              </a:rPr>
              <a:t>Στατικές Περιλήψεις</a:t>
            </a:r>
            <a:endParaRPr lang="en-US" dirty="0" smtClean="0">
              <a:solidFill>
                <a:schemeClr val="accent2">
                  <a:lumMod val="75000"/>
                </a:schemeClr>
              </a:solidFill>
              <a:ea typeface="ＭＳ Ｐゴシック" charset="-128"/>
            </a:endParaRP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116</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
        <p:nvSpPr>
          <p:cNvPr id="9" name="Text Box 3"/>
          <p:cNvSpPr txBox="1">
            <a:spLocks noChangeArrowheads="1"/>
          </p:cNvSpPr>
          <p:nvPr/>
        </p:nvSpPr>
        <p:spPr bwMode="auto">
          <a:xfrm>
            <a:off x="214282" y="1295400"/>
            <a:ext cx="8715436" cy="3357586"/>
          </a:xfrm>
          <a:prstGeom prst="rect">
            <a:avLst/>
          </a:prstGeom>
          <a:noFill/>
          <a:ln w="9525">
            <a:noFill/>
            <a:round/>
            <a:headEnd/>
            <a:tailEnd/>
          </a:ln>
        </p:spPr>
        <p:txBody>
          <a:bodyPr/>
          <a:lstStyle/>
          <a:p>
            <a:pPr marL="800100" lvl="1" indent="-342900">
              <a:spcBef>
                <a:spcPts val="700"/>
              </a:spcBef>
              <a:buFont typeface="Wingdings" pitchFamily="2" charset="2"/>
              <a:buChar char="§"/>
            </a:pPr>
            <a:r>
              <a:rPr lang="el-GR" dirty="0" smtClean="0">
                <a:latin typeface="+mn-lt"/>
              </a:rPr>
              <a:t>Σε ένα τυπικό σύστημα η στατική περίληψη είναι ένα υποσύνολο του εγγράφου </a:t>
            </a:r>
          </a:p>
          <a:p>
            <a:pPr marL="800100" lvl="1" indent="-342900">
              <a:spcBef>
                <a:spcPts val="700"/>
              </a:spcBef>
              <a:buFont typeface="Wingdings" pitchFamily="2" charset="2"/>
              <a:buChar char="§"/>
            </a:pPr>
            <a:r>
              <a:rPr lang="el-GR" dirty="0" smtClean="0">
                <a:solidFill>
                  <a:schemeClr val="tx1"/>
                </a:solidFill>
                <a:latin typeface="+mn-lt"/>
              </a:rPr>
              <a:t>Απλός </a:t>
            </a:r>
            <a:r>
              <a:rPr lang="el-GR" dirty="0" err="1" smtClean="0">
                <a:solidFill>
                  <a:schemeClr val="tx1"/>
                </a:solidFill>
                <a:latin typeface="+mn-lt"/>
              </a:rPr>
              <a:t>ευριστικός</a:t>
            </a:r>
            <a:r>
              <a:rPr lang="el-GR" dirty="0" smtClean="0">
                <a:solidFill>
                  <a:schemeClr val="tx1"/>
                </a:solidFill>
                <a:latin typeface="+mn-lt"/>
              </a:rPr>
              <a:t>: </a:t>
            </a:r>
            <a:r>
              <a:rPr lang="el-GR" dirty="0" smtClean="0">
                <a:latin typeface="+mn-lt"/>
              </a:rPr>
              <a:t>οι </a:t>
            </a:r>
            <a:r>
              <a:rPr lang="el-GR" i="1" dirty="0" smtClean="0">
                <a:solidFill>
                  <a:schemeClr val="tx1"/>
                </a:solidFill>
                <a:latin typeface="+mn-lt"/>
              </a:rPr>
              <a:t>πρώτες περίπου </a:t>
            </a:r>
            <a:r>
              <a:rPr lang="en-US" i="1" dirty="0" smtClean="0">
                <a:solidFill>
                  <a:schemeClr val="tx1"/>
                </a:solidFill>
                <a:latin typeface="+mn-lt"/>
              </a:rPr>
              <a:t>50 </a:t>
            </a:r>
            <a:r>
              <a:rPr lang="el-GR" i="1" dirty="0" smtClean="0">
                <a:solidFill>
                  <a:schemeClr val="tx1"/>
                </a:solidFill>
                <a:latin typeface="+mn-lt"/>
              </a:rPr>
              <a:t>λέξεις </a:t>
            </a:r>
            <a:r>
              <a:rPr lang="el-GR" dirty="0" smtClean="0">
                <a:solidFill>
                  <a:schemeClr val="tx1"/>
                </a:solidFill>
                <a:latin typeface="+mn-lt"/>
              </a:rPr>
              <a:t>του εγγράφου</a:t>
            </a:r>
          </a:p>
          <a:p>
            <a:pPr marL="1257300" lvl="2" indent="-342900">
              <a:spcBef>
                <a:spcPts val="700"/>
              </a:spcBef>
              <a:buFont typeface="Wingdings" pitchFamily="2" charset="2"/>
              <a:buChar char="§"/>
            </a:pPr>
            <a:r>
              <a:rPr lang="en-US" dirty="0" smtClean="0">
                <a:latin typeface="+mn-lt"/>
              </a:rPr>
              <a:t>cached </a:t>
            </a:r>
            <a:r>
              <a:rPr lang="el-GR" dirty="0" smtClean="0">
                <a:latin typeface="+mn-lt"/>
              </a:rPr>
              <a:t>κατά τη δημιουργία του ευρετηρίου</a:t>
            </a:r>
            <a:endParaRPr lang="en-US" dirty="0" smtClean="0">
              <a:solidFill>
                <a:schemeClr val="tx1"/>
              </a:solidFill>
              <a:latin typeface="+mn-lt"/>
            </a:endParaRPr>
          </a:p>
          <a:p>
            <a:pPr marL="800100" lvl="1" indent="-342900">
              <a:spcBef>
                <a:spcPts val="700"/>
              </a:spcBef>
              <a:buFont typeface="Wingdings" pitchFamily="2" charset="2"/>
              <a:buChar char="§"/>
            </a:pPr>
            <a:r>
              <a:rPr lang="el-GR" dirty="0" smtClean="0">
                <a:solidFill>
                  <a:schemeClr val="tx1"/>
                </a:solidFill>
                <a:latin typeface="+mn-lt"/>
              </a:rPr>
              <a:t>Πιο εξελιγμένες μέθοδοι </a:t>
            </a:r>
            <a:r>
              <a:rPr lang="en-US" dirty="0" smtClean="0">
                <a:solidFill>
                  <a:schemeClr val="tx1"/>
                </a:solidFill>
                <a:latin typeface="+mn-lt"/>
              </a:rPr>
              <a:t>(text summariz</a:t>
            </a:r>
            <a:r>
              <a:rPr lang="en-US" dirty="0" smtClean="0">
                <a:latin typeface="+mn-lt"/>
              </a:rPr>
              <a:t>ation) </a:t>
            </a:r>
            <a:r>
              <a:rPr lang="el-GR" dirty="0" smtClean="0">
                <a:solidFill>
                  <a:schemeClr val="tx1"/>
                </a:solidFill>
                <a:latin typeface="+mn-lt"/>
              </a:rPr>
              <a:t>– βρες από κάθε έγγραφο κάποιες </a:t>
            </a:r>
            <a:r>
              <a:rPr lang="el-GR" dirty="0" smtClean="0">
                <a:solidFill>
                  <a:schemeClr val="accent2">
                    <a:lumMod val="75000"/>
                  </a:schemeClr>
                </a:solidFill>
                <a:latin typeface="+mn-lt"/>
              </a:rPr>
              <a:t>σημαντικές προτάσεις</a:t>
            </a:r>
            <a:endParaRPr lang="de-DE" dirty="0" smtClean="0">
              <a:solidFill>
                <a:schemeClr val="accent2">
                  <a:lumMod val="75000"/>
                </a:schemeClr>
              </a:solidFill>
              <a:latin typeface="+mn-lt"/>
            </a:endParaRPr>
          </a:p>
          <a:p>
            <a:pPr marL="1257300" lvl="2" indent="-342900">
              <a:spcBef>
                <a:spcPts val="700"/>
              </a:spcBef>
              <a:buFont typeface="Wingdings" pitchFamily="2" charset="2"/>
              <a:buChar char="§"/>
            </a:pPr>
            <a:r>
              <a:rPr lang="el-GR" sz="1800" dirty="0" smtClean="0">
                <a:solidFill>
                  <a:schemeClr val="tx1"/>
                </a:solidFill>
                <a:latin typeface="+mn-lt"/>
              </a:rPr>
              <a:t>Απλή </a:t>
            </a:r>
            <a:r>
              <a:rPr lang="el-GR" sz="1800" dirty="0" smtClean="0">
                <a:solidFill>
                  <a:schemeClr val="tx1"/>
                </a:solidFill>
                <a:latin typeface="+mn-lt"/>
              </a:rPr>
              <a:t>γλωσσολογική επεξεργασία (</a:t>
            </a:r>
            <a:r>
              <a:rPr lang="en-US" sz="1800" dirty="0" smtClean="0">
                <a:solidFill>
                  <a:schemeClr val="tx1"/>
                </a:solidFill>
                <a:latin typeface="+mn-lt"/>
              </a:rPr>
              <a:t>NLP</a:t>
            </a:r>
            <a:r>
              <a:rPr lang="el-GR" sz="1800" dirty="0" smtClean="0">
                <a:solidFill>
                  <a:schemeClr val="tx1"/>
                </a:solidFill>
                <a:latin typeface="+mn-lt"/>
              </a:rPr>
              <a:t>)</a:t>
            </a:r>
            <a:r>
              <a:rPr lang="en-US" sz="1800" dirty="0" smtClean="0">
                <a:solidFill>
                  <a:schemeClr val="tx1"/>
                </a:solidFill>
                <a:latin typeface="+mn-lt"/>
              </a:rPr>
              <a:t> </a:t>
            </a:r>
            <a:r>
              <a:rPr lang="el-GR" sz="1800" dirty="0" smtClean="0">
                <a:solidFill>
                  <a:schemeClr val="tx1"/>
                </a:solidFill>
                <a:latin typeface="+mn-lt"/>
              </a:rPr>
              <a:t>με </a:t>
            </a:r>
            <a:r>
              <a:rPr lang="el-GR" sz="1800" dirty="0" err="1" smtClean="0">
                <a:solidFill>
                  <a:schemeClr val="tx1"/>
                </a:solidFill>
                <a:latin typeface="+mn-lt"/>
              </a:rPr>
              <a:t>ευριστικά</a:t>
            </a:r>
            <a:r>
              <a:rPr lang="el-GR" sz="1800" dirty="0" smtClean="0">
                <a:solidFill>
                  <a:schemeClr val="tx1"/>
                </a:solidFill>
                <a:latin typeface="+mn-lt"/>
              </a:rPr>
              <a:t> για να βαθμολογηθεί κάθε πρόταση</a:t>
            </a:r>
            <a:r>
              <a:rPr lang="en-US" sz="1800" dirty="0" smtClean="0">
                <a:solidFill>
                  <a:schemeClr val="tx1"/>
                </a:solidFill>
                <a:latin typeface="+mn-lt"/>
              </a:rPr>
              <a:t> (</a:t>
            </a:r>
            <a:r>
              <a:rPr lang="el-GR" sz="1800" dirty="0" smtClean="0">
                <a:solidFill>
                  <a:schemeClr val="tx1"/>
                </a:solidFill>
                <a:latin typeface="+mn-lt"/>
              </a:rPr>
              <a:t>πληροφορία θέσης: πρώτη και τελευταία παράγραφος, πρώτη και τελευταία πρόταση στην παράγραφο, και περι</a:t>
            </a:r>
            <a:r>
              <a:rPr lang="el-GR" sz="1800" dirty="0">
                <a:latin typeface="+mn-lt"/>
              </a:rPr>
              <a:t>ε</a:t>
            </a:r>
            <a:r>
              <a:rPr lang="el-GR" sz="1800" dirty="0" smtClean="0">
                <a:solidFill>
                  <a:schemeClr val="tx1"/>
                </a:solidFill>
                <a:latin typeface="+mn-lt"/>
              </a:rPr>
              <a:t>χομένου: σημαντικές λέξεις)</a:t>
            </a:r>
            <a:endParaRPr lang="en-US" sz="1800" dirty="0" smtClean="0">
              <a:solidFill>
                <a:schemeClr val="tx1"/>
              </a:solidFill>
              <a:latin typeface="+mn-lt"/>
            </a:endParaRPr>
          </a:p>
          <a:p>
            <a:pPr marL="1257300" lvl="2" indent="-342900">
              <a:spcBef>
                <a:spcPts val="700"/>
              </a:spcBef>
              <a:buFont typeface="Wingdings" pitchFamily="2" charset="2"/>
              <a:buChar char="§"/>
            </a:pPr>
            <a:r>
              <a:rPr lang="el-GR" sz="1800" dirty="0" smtClean="0">
                <a:solidFill>
                  <a:schemeClr val="tx1"/>
                </a:solidFill>
                <a:latin typeface="+mn-lt"/>
              </a:rPr>
              <a:t>Η </a:t>
            </a:r>
            <a:r>
              <a:rPr lang="el-GR" sz="1800" dirty="0" smtClean="0">
                <a:solidFill>
                  <a:schemeClr val="tx1"/>
                </a:solidFill>
                <a:latin typeface="+mn-lt"/>
              </a:rPr>
              <a:t>περίληψη αποτελείται από τις προτάσεις με το μεγαλύτερο βαθμό</a:t>
            </a:r>
          </a:p>
          <a:p>
            <a:pPr marL="800100" lvl="1" indent="-342900">
              <a:spcBef>
                <a:spcPts val="700"/>
              </a:spcBef>
              <a:buFont typeface="Wingdings" panose="05000000000000000000" pitchFamily="2" charset="2"/>
              <a:buChar char="§"/>
            </a:pPr>
            <a:r>
              <a:rPr lang="el-GR" dirty="0" smtClean="0">
                <a:latin typeface="+mn-lt"/>
              </a:rPr>
              <a:t>Ή και πιο περίπλοκη γλωσσολογική επεξεργασία για τη σύνθεση/δημιουργία περίληψης</a:t>
            </a:r>
            <a:endParaRPr lang="en-US" dirty="0" smtClean="0">
              <a:latin typeface="+mn-lt"/>
            </a:endParaRPr>
          </a:p>
        </p:txBody>
      </p:sp>
    </p:spTree>
    <p:extLst>
      <p:ext uri="{BB962C8B-B14F-4D97-AF65-F5344CB8AC3E}">
        <p14:creationId xmlns:p14="http://schemas.microsoft.com/office/powerpoint/2010/main" val="390081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704850" y="143974"/>
            <a:ext cx="7886700" cy="1325563"/>
          </a:xfrm>
        </p:spPr>
        <p:txBody>
          <a:bodyPr/>
          <a:lstStyle/>
          <a:p>
            <a:pPr algn="ctr" eaLnBrk="1" hangingPunct="1"/>
            <a:r>
              <a:rPr lang="el-GR" dirty="0" smtClean="0">
                <a:solidFill>
                  <a:schemeClr val="accent2">
                    <a:lumMod val="75000"/>
                  </a:schemeClr>
                </a:solidFill>
                <a:ea typeface="ＭＳ Ｐゴシック" charset="-128"/>
              </a:rPr>
              <a:t>Δυναμικές Περιλήψεις</a:t>
            </a:r>
            <a:endParaRPr lang="en-US" dirty="0" smtClean="0">
              <a:solidFill>
                <a:schemeClr val="accent2">
                  <a:lumMod val="75000"/>
                </a:schemeClr>
              </a:solidFill>
              <a:ea typeface="ＭＳ Ｐゴシック" charset="-128"/>
            </a:endParaRP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117</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
        <p:nvSpPr>
          <p:cNvPr id="6" name="Rectangle 1027"/>
          <p:cNvSpPr txBox="1">
            <a:spLocks noChangeArrowheads="1"/>
          </p:cNvSpPr>
          <p:nvPr/>
        </p:nvSpPr>
        <p:spPr bwMode="auto">
          <a:xfrm>
            <a:off x="457200" y="1600200"/>
            <a:ext cx="813435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pPr>
            <a:r>
              <a:rPr lang="el-GR" sz="2400" dirty="0" smtClean="0">
                <a:ea typeface="ＭＳ Ｐゴシック" charset="-128"/>
              </a:rPr>
              <a:t>Παρουσίασε ένα ή περισσότερα </a:t>
            </a:r>
            <a:r>
              <a:rPr lang="el-GR" sz="2400" i="1" dirty="0" smtClean="0">
                <a:solidFill>
                  <a:schemeClr val="accent2">
                    <a:lumMod val="75000"/>
                  </a:schemeClr>
                </a:solidFill>
                <a:ea typeface="ＭＳ Ｐゴシック" charset="-128"/>
              </a:rPr>
              <a:t>«παράθυρα» </a:t>
            </a:r>
            <a:r>
              <a:rPr lang="el-GR" sz="2400" dirty="0" smtClean="0">
                <a:ea typeface="ＭＳ Ｐゴシック" charset="-128"/>
              </a:rPr>
              <a:t>(</a:t>
            </a:r>
            <a:r>
              <a:rPr lang="en-US" sz="2400" dirty="0" smtClean="0">
                <a:ea typeface="ＭＳ Ｐゴシック" charset="-128"/>
              </a:rPr>
              <a:t>windows, snippets) </a:t>
            </a:r>
            <a:r>
              <a:rPr lang="el-GR" sz="2400" dirty="0" smtClean="0">
                <a:ea typeface="ＭＳ Ｐゴシック" charset="-128"/>
              </a:rPr>
              <a:t>μέσα στο έγγραφο που να περιέχουν αρκετούς από τους όρους του ερωτήματος</a:t>
            </a:r>
            <a:endParaRPr lang="en-US" sz="2400" dirty="0" smtClean="0">
              <a:ea typeface="ＭＳ Ｐゴシック" charset="-128"/>
            </a:endParaRPr>
          </a:p>
          <a:p>
            <a:pPr lvl="1" eaLnBrk="1" hangingPunct="1">
              <a:buClrTx/>
            </a:pPr>
            <a:r>
              <a:rPr lang="en-US" sz="2000" i="1" dirty="0" smtClean="0">
                <a:solidFill>
                  <a:schemeClr val="accent2">
                    <a:lumMod val="75000"/>
                  </a:schemeClr>
                </a:solidFill>
                <a:ea typeface="ＭＳ Ｐゴシック" charset="-128"/>
              </a:rPr>
              <a:t>“KWIC” snippets</a:t>
            </a:r>
            <a:r>
              <a:rPr lang="en-US" sz="2000" dirty="0" smtClean="0">
                <a:ea typeface="ＭＳ Ｐゴシック" charset="-128"/>
              </a:rPr>
              <a:t>: </a:t>
            </a:r>
            <a:r>
              <a:rPr lang="el-GR" sz="2000" dirty="0" smtClean="0">
                <a:ea typeface="ＭＳ Ｐゴシック" charset="-128"/>
              </a:rPr>
              <a:t>αναπαράσταση </a:t>
            </a:r>
            <a:r>
              <a:rPr lang="en-US" sz="2000" dirty="0" smtClean="0">
                <a:ea typeface="ＭＳ Ｐゴシック" charset="-128"/>
              </a:rPr>
              <a:t>Keyword</a:t>
            </a:r>
            <a:r>
              <a:rPr lang="el-GR" sz="2000" dirty="0" smtClean="0">
                <a:ea typeface="ＭＳ Ｐゴシック" charset="-128"/>
              </a:rPr>
              <a:t>-</a:t>
            </a:r>
            <a:r>
              <a:rPr lang="en-US" sz="2000" dirty="0" smtClean="0">
                <a:ea typeface="ＭＳ Ｐゴシック" charset="-128"/>
              </a:rPr>
              <a:t>in</a:t>
            </a:r>
            <a:r>
              <a:rPr lang="el-GR" sz="2000" dirty="0" smtClean="0">
                <a:ea typeface="ＭＳ Ｐゴシック" charset="-128"/>
              </a:rPr>
              <a:t>-</a:t>
            </a:r>
            <a:r>
              <a:rPr lang="en-US" sz="2000" dirty="0" smtClean="0">
                <a:ea typeface="ＭＳ Ｐゴシック" charset="-128"/>
              </a:rPr>
              <a:t>Context</a:t>
            </a:r>
          </a:p>
        </p:txBody>
      </p:sp>
      <p:sp>
        <p:nvSpPr>
          <p:cNvPr id="7" name="Slide Number Placeholder 5"/>
          <p:cNvSpPr txBox="1">
            <a:spLocks/>
          </p:cNvSpPr>
          <p:nvPr/>
        </p:nvSpPr>
        <p:spPr bwMode="auto">
          <a:xfrm>
            <a:off x="6553200" y="4648200"/>
            <a:ext cx="2133600" cy="2444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a:lstStyle>
          <a:p>
            <a:fld id="{06093F6B-F760-412B-A04D-6C8D5F502942}" type="slidenum">
              <a:rPr lang="en-US" smtClean="0"/>
              <a:pPr/>
              <a:t>117</a:t>
            </a:fld>
            <a:endParaRPr lang="en-US" smtClean="0"/>
          </a:p>
        </p:txBody>
      </p:sp>
      <p:grpSp>
        <p:nvGrpSpPr>
          <p:cNvPr id="2" name="Group 11"/>
          <p:cNvGrpSpPr>
            <a:grpSpLocks/>
          </p:cNvGrpSpPr>
          <p:nvPr/>
        </p:nvGrpSpPr>
        <p:grpSpPr bwMode="auto">
          <a:xfrm>
            <a:off x="76200" y="4287838"/>
            <a:ext cx="8972550" cy="741362"/>
            <a:chOff x="76200" y="4287838"/>
            <a:chExt cx="8972550" cy="741362"/>
          </a:xfrm>
        </p:grpSpPr>
        <p:pic>
          <p:nvPicPr>
            <p:cNvPr id="10" name="Picture 4"/>
            <p:cNvPicPr>
              <a:picLocks noChangeAspect="1"/>
            </p:cNvPicPr>
            <p:nvPr/>
          </p:nvPicPr>
          <p:blipFill>
            <a:blip r:embed="rId2" cstate="print"/>
            <a:srcRect/>
            <a:stretch>
              <a:fillRect/>
            </a:stretch>
          </p:blipFill>
          <p:spPr bwMode="auto">
            <a:xfrm>
              <a:off x="76200" y="4319588"/>
              <a:ext cx="3886200" cy="557212"/>
            </a:xfrm>
            <a:prstGeom prst="rect">
              <a:avLst/>
            </a:prstGeom>
            <a:noFill/>
            <a:ln w="9525">
              <a:noFill/>
              <a:miter lim="800000"/>
              <a:headEnd/>
              <a:tailEnd/>
            </a:ln>
          </p:spPr>
        </p:pic>
        <p:pic>
          <p:nvPicPr>
            <p:cNvPr id="11" name="Picture 5"/>
            <p:cNvPicPr>
              <a:picLocks noChangeAspect="1"/>
            </p:cNvPicPr>
            <p:nvPr/>
          </p:nvPicPr>
          <p:blipFill>
            <a:blip r:embed="rId3" cstate="print"/>
            <a:srcRect/>
            <a:stretch>
              <a:fillRect/>
            </a:stretch>
          </p:blipFill>
          <p:spPr bwMode="auto">
            <a:xfrm>
              <a:off x="3962400" y="4287838"/>
              <a:ext cx="5086350" cy="741362"/>
            </a:xfrm>
            <a:prstGeom prst="rect">
              <a:avLst/>
            </a:prstGeom>
            <a:noFill/>
            <a:ln w="9525">
              <a:noFill/>
              <a:miter lim="800000"/>
              <a:headEnd/>
              <a:tailEnd/>
            </a:ln>
          </p:spPr>
        </p:pic>
      </p:grpSp>
      <p:pic>
        <p:nvPicPr>
          <p:cNvPr id="12" name="Picture 6"/>
          <p:cNvPicPr>
            <a:picLocks noChangeAspect="1"/>
          </p:cNvPicPr>
          <p:nvPr/>
        </p:nvPicPr>
        <p:blipFill>
          <a:blip r:embed="rId4" cstate="print"/>
          <a:srcRect/>
          <a:stretch>
            <a:fillRect/>
          </a:stretch>
        </p:blipFill>
        <p:spPr bwMode="auto">
          <a:xfrm>
            <a:off x="0" y="3505200"/>
            <a:ext cx="3962400" cy="546100"/>
          </a:xfrm>
          <a:prstGeom prst="rect">
            <a:avLst/>
          </a:prstGeom>
          <a:noFill/>
          <a:ln w="9525">
            <a:noFill/>
            <a:miter lim="800000"/>
            <a:headEnd/>
            <a:tailEnd/>
          </a:ln>
        </p:spPr>
      </p:pic>
      <p:pic>
        <p:nvPicPr>
          <p:cNvPr id="13" name="Picture 8"/>
          <p:cNvPicPr>
            <a:picLocks noChangeAspect="1"/>
          </p:cNvPicPr>
          <p:nvPr/>
        </p:nvPicPr>
        <p:blipFill>
          <a:blip r:embed="rId5" cstate="print"/>
          <a:srcRect/>
          <a:stretch>
            <a:fillRect/>
          </a:stretch>
        </p:blipFill>
        <p:spPr bwMode="auto">
          <a:xfrm>
            <a:off x="3962400" y="3514725"/>
            <a:ext cx="5092700" cy="688975"/>
          </a:xfrm>
          <a:prstGeom prst="rect">
            <a:avLst/>
          </a:prstGeom>
          <a:noFill/>
          <a:ln w="9525">
            <a:noFill/>
            <a:miter lim="800000"/>
            <a:headEnd/>
            <a:tailEnd/>
          </a:ln>
        </p:spPr>
      </p:pic>
      <p:grpSp>
        <p:nvGrpSpPr>
          <p:cNvPr id="3" name="Group 12"/>
          <p:cNvGrpSpPr>
            <a:grpSpLocks/>
          </p:cNvGrpSpPr>
          <p:nvPr/>
        </p:nvGrpSpPr>
        <p:grpSpPr bwMode="auto">
          <a:xfrm>
            <a:off x="66675" y="5164138"/>
            <a:ext cx="9077325" cy="855662"/>
            <a:chOff x="66675" y="5164138"/>
            <a:chExt cx="9077325" cy="855662"/>
          </a:xfrm>
        </p:grpSpPr>
        <p:pic>
          <p:nvPicPr>
            <p:cNvPr id="15" name="Picture 10" descr="PPTAC6.png"/>
            <p:cNvPicPr>
              <a:picLocks noChangeAspect="1"/>
            </p:cNvPicPr>
            <p:nvPr/>
          </p:nvPicPr>
          <p:blipFill>
            <a:blip r:embed="rId6" cstate="print"/>
            <a:srcRect/>
            <a:stretch>
              <a:fillRect/>
            </a:stretch>
          </p:blipFill>
          <p:spPr bwMode="auto">
            <a:xfrm>
              <a:off x="3886200" y="5164138"/>
              <a:ext cx="5257800" cy="855662"/>
            </a:xfrm>
            <a:prstGeom prst="rect">
              <a:avLst/>
            </a:prstGeom>
            <a:noFill/>
            <a:ln w="9525">
              <a:noFill/>
              <a:miter lim="800000"/>
              <a:headEnd/>
              <a:tailEnd/>
            </a:ln>
          </p:spPr>
        </p:pic>
        <p:pic>
          <p:nvPicPr>
            <p:cNvPr id="16" name="Picture 11" descr="PPTAE7.png"/>
            <p:cNvPicPr>
              <a:picLocks noChangeAspect="1"/>
            </p:cNvPicPr>
            <p:nvPr/>
          </p:nvPicPr>
          <p:blipFill>
            <a:blip r:embed="rId7" cstate="print"/>
            <a:srcRect/>
            <a:stretch>
              <a:fillRect/>
            </a:stretch>
          </p:blipFill>
          <p:spPr bwMode="auto">
            <a:xfrm>
              <a:off x="66675" y="5257800"/>
              <a:ext cx="3743325" cy="407988"/>
            </a:xfrm>
            <a:prstGeom prst="rect">
              <a:avLst/>
            </a:prstGeom>
            <a:noFill/>
            <a:ln w="9525">
              <a:noFill/>
              <a:miter lim="800000"/>
              <a:headEnd/>
              <a:tailEnd/>
            </a:ln>
          </p:spPr>
        </p:pic>
      </p:grpSp>
    </p:spTree>
    <p:extLst>
      <p:ext uri="{BB962C8B-B14F-4D97-AF65-F5344CB8AC3E}">
        <p14:creationId xmlns:p14="http://schemas.microsoft.com/office/powerpoint/2010/main" val="308608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Δυναμικές Περιλήψεις</a:t>
            </a:r>
            <a:endParaRPr lang="en-US" dirty="0" smtClean="0">
              <a:solidFill>
                <a:schemeClr val="accent2">
                  <a:lumMod val="75000"/>
                </a:schemeClr>
              </a:solidFill>
              <a:ea typeface="ＭＳ Ｐゴシック" charset="-128"/>
            </a:endParaRPr>
          </a:p>
        </p:txBody>
      </p:sp>
      <p:sp>
        <p:nvSpPr>
          <p:cNvPr id="17" name="Content Placeholder 2"/>
          <p:cNvSpPr>
            <a:spLocks noGrp="1"/>
          </p:cNvSpPr>
          <p:nvPr>
            <p:ph idx="1"/>
          </p:nvPr>
        </p:nvSpPr>
        <p:spPr>
          <a:xfrm>
            <a:off x="421905" y="2043319"/>
            <a:ext cx="8229600" cy="3048000"/>
          </a:xfrm>
        </p:spPr>
        <p:txBody>
          <a:bodyPr/>
          <a:lstStyle/>
          <a:p>
            <a:pPr>
              <a:buFont typeface="Wingdings" panose="05000000000000000000" pitchFamily="2" charset="2"/>
              <a:buChar char="§"/>
            </a:pPr>
            <a:r>
              <a:rPr lang="el-GR" dirty="0" smtClean="0">
                <a:ea typeface="ＭＳ Ｐゴシック" charset="-128"/>
              </a:rPr>
              <a:t>Για τον υπολογισμό τους </a:t>
            </a:r>
            <a:r>
              <a:rPr lang="el-GR" i="1" dirty="0" smtClean="0">
                <a:ea typeface="ＭＳ Ｐゴシック" charset="-128"/>
              </a:rPr>
              <a:t>χρειαζόμαστε τα ίδια τα έγγραφα </a:t>
            </a:r>
            <a:r>
              <a:rPr lang="el-GR" dirty="0" smtClean="0">
                <a:ea typeface="ＭＳ Ｐゴシック" charset="-128"/>
              </a:rPr>
              <a:t>(δεν αρκεί το ευρετήριο) </a:t>
            </a:r>
          </a:p>
          <a:p>
            <a:pPr>
              <a:buFont typeface="Wingdings" panose="05000000000000000000" pitchFamily="2" charset="2"/>
              <a:buChar char="§"/>
            </a:pPr>
            <a:r>
              <a:rPr lang="en-US" dirty="0" smtClean="0">
                <a:ea typeface="ＭＳ Ｐゴシック" charset="-128"/>
              </a:rPr>
              <a:t>Cache </a:t>
            </a:r>
            <a:r>
              <a:rPr lang="el-GR" dirty="0" smtClean="0">
                <a:ea typeface="ＭＳ Ｐゴシック" charset="-128"/>
              </a:rPr>
              <a:t>εγγράφων – που πρέπει να ανανεώνεται</a:t>
            </a:r>
          </a:p>
          <a:p>
            <a:pPr>
              <a:buFont typeface="Wingdings" panose="05000000000000000000" pitchFamily="2" charset="2"/>
              <a:buChar char="§"/>
            </a:pPr>
            <a:r>
              <a:rPr lang="el-GR" dirty="0">
                <a:ea typeface="ＭＳ Ｐゴシック" charset="-128"/>
              </a:rPr>
              <a:t>Συχνά όχι όλο το έγγραφο αν είναι πολύ μεγάλο, αλλά κάποιο πρόθεμα </a:t>
            </a:r>
            <a:r>
              <a:rPr lang="el-GR" dirty="0" smtClean="0">
                <a:ea typeface="ＭＳ Ｐゴシック" charset="-128"/>
              </a:rPr>
              <a:t>του</a:t>
            </a:r>
          </a:p>
          <a:p>
            <a:pPr>
              <a:buFont typeface="Wingdings" panose="05000000000000000000" pitchFamily="2" charset="2"/>
              <a:buChar char="§"/>
            </a:pPr>
            <a:r>
              <a:rPr lang="el-GR" dirty="0" smtClean="0">
                <a:ea typeface="ＭＳ Ｐゴシック" charset="-128"/>
              </a:rPr>
              <a:t>Βρες μικρά παράθυρα στα έγγραφα που περιέχουν όρους του ερωτήματος </a:t>
            </a:r>
          </a:p>
          <a:p>
            <a:pPr lvl="1">
              <a:buFont typeface="Wingdings" panose="05000000000000000000" pitchFamily="2" charset="2"/>
              <a:buChar char="§"/>
            </a:pPr>
            <a:r>
              <a:rPr lang="el-GR" dirty="0" smtClean="0">
                <a:ea typeface="ＭＳ Ｐゴシック" charset="-128"/>
              </a:rPr>
              <a:t>Απαιτεί γρήγορη αναζήτηση παράθυρου στην </a:t>
            </a:r>
            <a:r>
              <a:rPr lang="en-US" dirty="0" smtClean="0">
                <a:ea typeface="ＭＳ Ｐゴシック" charset="-128"/>
              </a:rPr>
              <a:t>cache</a:t>
            </a:r>
            <a:r>
              <a:rPr lang="el-GR" dirty="0" smtClean="0">
                <a:ea typeface="ＭＳ Ｐゴシック" charset="-128"/>
              </a:rPr>
              <a:t> των εγγράφων</a:t>
            </a:r>
            <a:r>
              <a:rPr lang="en-US" dirty="0" smtClean="0">
                <a:ea typeface="ＭＳ Ｐゴシック" charset="-128"/>
              </a:rPr>
              <a:t> </a:t>
            </a:r>
            <a:r>
              <a:rPr lang="el-GR" dirty="0" smtClean="0">
                <a:ea typeface="ＭＳ Ｐゴシック" charset="-128"/>
              </a:rPr>
              <a:t> </a:t>
            </a: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118</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Tree>
    <p:extLst>
      <p:ext uri="{BB962C8B-B14F-4D97-AF65-F5344CB8AC3E}">
        <p14:creationId xmlns:p14="http://schemas.microsoft.com/office/powerpoint/2010/main" val="16444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Δυναμικές Περιλήψεις</a:t>
            </a:r>
            <a:endParaRPr lang="en-US" dirty="0" smtClean="0">
              <a:solidFill>
                <a:schemeClr val="accent2">
                  <a:lumMod val="75000"/>
                </a:schemeClr>
              </a:solidFill>
              <a:ea typeface="ＭＳ Ｐゴシック" charset="-128"/>
            </a:endParaRPr>
          </a:p>
        </p:txBody>
      </p:sp>
      <p:sp>
        <p:nvSpPr>
          <p:cNvPr id="17" name="Content Placeholder 2"/>
          <p:cNvSpPr>
            <a:spLocks noGrp="1"/>
          </p:cNvSpPr>
          <p:nvPr>
            <p:ph idx="1"/>
          </p:nvPr>
        </p:nvSpPr>
        <p:spPr>
          <a:xfrm>
            <a:off x="962025" y="2057400"/>
            <a:ext cx="7219950" cy="2819400"/>
          </a:xfrm>
        </p:spPr>
        <p:txBody>
          <a:bodyPr/>
          <a:lstStyle/>
          <a:p>
            <a:pPr>
              <a:buFont typeface="Wingdings" panose="05000000000000000000" pitchFamily="2" charset="2"/>
              <a:buChar char="§"/>
            </a:pPr>
            <a:r>
              <a:rPr lang="el-GR" dirty="0" smtClean="0">
                <a:ea typeface="ＭＳ Ｐゴシック" charset="-128"/>
              </a:rPr>
              <a:t>Βαθμολόγησε κάθε παράθυρο ως προς το ερώτημα </a:t>
            </a:r>
            <a:endParaRPr lang="en-US" dirty="0" smtClean="0">
              <a:ea typeface="ＭＳ Ｐゴシック" charset="-128"/>
            </a:endParaRPr>
          </a:p>
          <a:p>
            <a:pPr lvl="1">
              <a:buFont typeface="Wingdings" panose="05000000000000000000" pitchFamily="2" charset="2"/>
              <a:buChar char="§"/>
            </a:pPr>
            <a:r>
              <a:rPr lang="el-GR" dirty="0" smtClean="0">
                <a:ea typeface="ＭＳ Ｐゴシック" charset="-128"/>
              </a:rPr>
              <a:t>Με βάση διάφορα χαρακτηριστικά: το πλάτος του παραθύρου, τη θέση του στο έγγραφο, κλπ</a:t>
            </a:r>
            <a:endParaRPr lang="en-US" dirty="0" smtClean="0">
              <a:ea typeface="ＭＳ Ｐゴシック" charset="-128"/>
            </a:endParaRPr>
          </a:p>
          <a:p>
            <a:pPr lvl="1">
              <a:buFont typeface="Wingdings" panose="05000000000000000000" pitchFamily="2" charset="2"/>
              <a:buChar char="§"/>
            </a:pPr>
            <a:r>
              <a:rPr lang="el-GR" dirty="0" smtClean="0">
                <a:ea typeface="ＭＳ Ｐゴシック" charset="-128"/>
              </a:rPr>
              <a:t>Συνδύασε τα χαρακτηριστικά </a:t>
            </a:r>
            <a:endParaRPr lang="en-US" baseline="30000" dirty="0" smtClean="0">
              <a:ea typeface="ＭＳ Ｐゴシック" charset="-128"/>
            </a:endParaRPr>
          </a:p>
          <a:p>
            <a:pPr>
              <a:buFont typeface="Wingdings" panose="05000000000000000000" pitchFamily="2" charset="2"/>
              <a:buChar char="§"/>
            </a:pPr>
            <a:r>
              <a:rPr lang="el-GR" dirty="0" smtClean="0">
                <a:ea typeface="ＭＳ Ｐゴシック" charset="-128"/>
              </a:rPr>
              <a:t>Δύσκολο να εκτιμηθεί η ποιότητα</a:t>
            </a:r>
          </a:p>
          <a:p>
            <a:pPr>
              <a:buFont typeface="Wingdings" panose="05000000000000000000" pitchFamily="2" charset="2"/>
              <a:buChar char="§"/>
            </a:pPr>
            <a:r>
              <a:rPr lang="el-GR" dirty="0" smtClean="0">
                <a:ea typeface="ＭＳ Ｐゴシック" charset="-128"/>
              </a:rPr>
              <a:t>Ο </a:t>
            </a:r>
            <a:r>
              <a:rPr lang="el-GR" dirty="0">
                <a:ea typeface="ＭＳ Ｐゴシック" charset="-128"/>
              </a:rPr>
              <a:t>χώρος που διατίθεται για τα παράθυρα είναι μικρός</a:t>
            </a:r>
          </a:p>
          <a:p>
            <a:pPr>
              <a:buFont typeface="Wingdings" panose="05000000000000000000" pitchFamily="2" charset="2"/>
              <a:buChar char="§"/>
            </a:pPr>
            <a:endParaRPr lang="en-US" dirty="0" smtClean="0">
              <a:ea typeface="ＭＳ Ｐゴシック" charset="-128"/>
            </a:endParaRP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119</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Tree>
    <p:extLst>
      <p:ext uri="{BB962C8B-B14F-4D97-AF65-F5344CB8AC3E}">
        <p14:creationId xmlns:p14="http://schemas.microsoft.com/office/powerpoint/2010/main" val="313791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Συνάφειας</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smtClean="0">
                <a:ea typeface="ＭＳ Ｐゴシック" pitchFamily="-112" charset="-128"/>
              </a:rPr>
              <a:t>Δυο κατηγορίες μέτρων:</a:t>
            </a:r>
          </a:p>
          <a:p>
            <a:pPr lvl="1" eaLnBrk="1" hangingPunct="1">
              <a:buFont typeface="Wingdings" panose="05000000000000000000" pitchFamily="2" charset="2"/>
              <a:buChar char="§"/>
            </a:pPr>
            <a:r>
              <a:rPr lang="el-GR" sz="2400" dirty="0" smtClean="0">
                <a:ea typeface="ＭＳ Ｐゴシック" pitchFamily="-112" charset="-128"/>
              </a:rPr>
              <a:t>Μέτρα που </a:t>
            </a:r>
            <a:r>
              <a:rPr lang="el-GR" sz="2400" dirty="0" smtClean="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smtClean="0">
                <a:ea typeface="ＭＳ Ｐゴシック" pitchFamily="-112" charset="-128"/>
              </a:rPr>
              <a:t>Μέτρα </a:t>
            </a:r>
            <a:r>
              <a:rPr lang="el-GR" sz="2400" dirty="0">
                <a:ea typeface="ＭＳ Ｐゴシック" pitchFamily="-112" charset="-128"/>
              </a:rPr>
              <a:t>που </a:t>
            </a:r>
            <a:r>
              <a:rPr lang="el-GR" sz="2400" dirty="0" smtClean="0">
                <a:solidFill>
                  <a:schemeClr val="accent2">
                    <a:lumMod val="75000"/>
                  </a:schemeClr>
                </a:solidFill>
                <a:ea typeface="ＭＳ Ｐゴシック" pitchFamily="-112" charset="-128"/>
              </a:rPr>
              <a:t>λαμβάνουν υπ’ όψιν </a:t>
            </a:r>
            <a:r>
              <a:rPr lang="el-GR" sz="2400" dirty="0">
                <a:solidFill>
                  <a:schemeClr val="accent2">
                    <a:lumMod val="75000"/>
                  </a:schemeClr>
                </a:solidFill>
                <a:ea typeface="ＭＳ Ｐゴシック" pitchFamily="-112" charset="-128"/>
              </a:rPr>
              <a:t>τη διάταξη </a:t>
            </a:r>
          </a:p>
          <a:p>
            <a:pPr lvl="1" eaLnBrk="1" hangingPunct="1">
              <a:buFont typeface="Wingdings" panose="05000000000000000000" pitchFamily="2" charset="2"/>
              <a:buChar char="§"/>
            </a:pPr>
            <a:endParaRPr lang="el-GR" sz="2400" dirty="0" smtClean="0">
              <a:ea typeface="ＭＳ Ｐゴシック" pitchFamily="-112" charset="-128"/>
            </a:endParaRPr>
          </a:p>
          <a:p>
            <a:pPr marL="0" indent="0" eaLnBrk="1" hangingPunct="1">
              <a:buNone/>
            </a:pPr>
            <a:r>
              <a:rPr lang="el-GR" sz="2400" dirty="0" smtClean="0">
                <a:ea typeface="ＭＳ Ｐゴシック" pitchFamily="-112" charset="-128"/>
              </a:rPr>
              <a:t>Θα δούμε στην αρχή </a:t>
            </a:r>
            <a:r>
              <a:rPr lang="el-GR" sz="2400" i="1" dirty="0" smtClean="0">
                <a:solidFill>
                  <a:schemeClr val="accent1">
                    <a:lumMod val="75000"/>
                  </a:schemeClr>
                </a:solidFill>
                <a:ea typeface="ＭＳ Ｐゴシック" pitchFamily="-112" charset="-128"/>
              </a:rPr>
              <a:t>μέτρα που αγνοούν τη διάταξη</a:t>
            </a:r>
            <a:endParaRPr lang="el-GR" sz="2400" i="1" dirty="0">
              <a:solidFill>
                <a:schemeClr val="accent1">
                  <a:lumMod val="75000"/>
                </a:schemeClr>
              </a:solidFill>
              <a:ea typeface="ＭＳ Ｐゴシック" pitchFamily="-112" charset="-128"/>
            </a:endParaRPr>
          </a:p>
          <a:p>
            <a:pPr lvl="1" eaLnBrk="1" hangingPunct="1">
              <a:buFont typeface="Wingdings" panose="05000000000000000000" pitchFamily="2" charset="2"/>
              <a:buChar char="§"/>
            </a:pPr>
            <a:endParaRPr lang="el-GR" sz="2400" dirty="0" smtClean="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Tree>
    <p:extLst>
      <p:ext uri="{BB962C8B-B14F-4D97-AF65-F5344CB8AC3E}">
        <p14:creationId xmlns:p14="http://schemas.microsoft.com/office/powerpoint/2010/main" val="48173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Δυναμικές Περιλήψεις</a:t>
            </a:r>
            <a:endParaRPr lang="en-US" dirty="0" smtClean="0">
              <a:solidFill>
                <a:schemeClr val="accent2">
                  <a:lumMod val="75000"/>
                </a:schemeClr>
              </a:solidFill>
              <a:ea typeface="ＭＳ Ｐゴシック" charset="-128"/>
            </a:endParaRPr>
          </a:p>
        </p:txBody>
      </p:sp>
      <p:sp>
        <p:nvSpPr>
          <p:cNvPr id="4915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49DB27-C939-467A-B0B7-C6A40B31059C}" type="slidenum">
              <a:rPr lang="en-US" smtClean="0"/>
              <a:pPr/>
              <a:t>120</a:t>
            </a:fld>
            <a:endParaRPr lang="en-US" smtClean="0"/>
          </a:p>
        </p:txBody>
      </p:sp>
      <p:sp>
        <p:nvSpPr>
          <p:cNvPr id="4915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8.7</a:t>
            </a:r>
          </a:p>
        </p:txBody>
      </p:sp>
      <p:sp>
        <p:nvSpPr>
          <p:cNvPr id="7" name="Text Box 3"/>
          <p:cNvSpPr txBox="1">
            <a:spLocks noChangeArrowheads="1"/>
          </p:cNvSpPr>
          <p:nvPr/>
        </p:nvSpPr>
        <p:spPr bwMode="auto">
          <a:xfrm>
            <a:off x="642910" y="1428736"/>
            <a:ext cx="8286808" cy="3357586"/>
          </a:xfrm>
          <a:prstGeom prst="rect">
            <a:avLst/>
          </a:prstGeom>
          <a:noFill/>
          <a:ln w="9525">
            <a:noFill/>
            <a:round/>
            <a:headEnd/>
            <a:tailEnd/>
          </a:ln>
        </p:spPr>
        <p:txBody>
          <a:bodyPr/>
          <a:lstStyle/>
          <a:p>
            <a:r>
              <a:rPr lang="en-US" sz="2000" dirty="0" smtClean="0">
                <a:solidFill>
                  <a:schemeClr val="tx2">
                    <a:lumMod val="60000"/>
                    <a:lumOff val="40000"/>
                  </a:schemeClr>
                </a:solidFill>
                <a:latin typeface="+mj-lt"/>
              </a:rPr>
              <a:t>Query: “new guinea economic development” </a:t>
            </a:r>
            <a:r>
              <a:rPr lang="en-US" sz="2000" dirty="0" smtClean="0">
                <a:solidFill>
                  <a:schemeClr val="tx1"/>
                </a:solidFill>
                <a:latin typeface="+mj-lt"/>
              </a:rPr>
              <a:t>Snippets (in bold)</a:t>
            </a:r>
          </a:p>
          <a:p>
            <a:r>
              <a:rPr lang="en-US" sz="2000" dirty="0" smtClean="0">
                <a:solidFill>
                  <a:schemeClr val="tx1"/>
                </a:solidFill>
                <a:latin typeface="+mj-lt"/>
              </a:rPr>
              <a:t>that were extracted from a document: . . . </a:t>
            </a:r>
            <a:endParaRPr lang="el-GR" sz="2000" dirty="0" smtClean="0">
              <a:solidFill>
                <a:schemeClr val="tx1"/>
              </a:solidFill>
              <a:latin typeface="+mj-lt"/>
            </a:endParaRPr>
          </a:p>
          <a:p>
            <a:r>
              <a:rPr lang="en-US" sz="2000" b="1" dirty="0" smtClean="0">
                <a:solidFill>
                  <a:schemeClr val="tx1"/>
                </a:solidFill>
                <a:latin typeface="+mj-lt"/>
              </a:rPr>
              <a:t>In recent years, Papua</a:t>
            </a:r>
            <a:r>
              <a:rPr lang="el-GR" sz="2000" b="1" dirty="0" smtClean="0">
                <a:solidFill>
                  <a:schemeClr val="tx1"/>
                </a:solidFill>
                <a:latin typeface="+mj-lt"/>
              </a:rPr>
              <a:t> </a:t>
            </a:r>
            <a:r>
              <a:rPr lang="en-US" sz="2000" b="1" dirty="0" smtClean="0">
                <a:solidFill>
                  <a:schemeClr val="tx1"/>
                </a:solidFill>
                <a:latin typeface="+mj-lt"/>
              </a:rPr>
              <a:t>New Guinea has faced severe economic difficulties and</a:t>
            </a:r>
            <a:r>
              <a:rPr lang="el-GR" sz="2000" b="1" smtClean="0">
                <a:solidFill>
                  <a:schemeClr val="tx1"/>
                </a:solidFill>
                <a:latin typeface="+mj-lt"/>
              </a:rPr>
              <a:t> </a:t>
            </a:r>
            <a:r>
              <a:rPr lang="en-US" sz="2000" smtClean="0">
                <a:solidFill>
                  <a:schemeClr val="tx1"/>
                </a:solidFill>
                <a:latin typeface="+mj-lt"/>
              </a:rPr>
              <a:t>economic </a:t>
            </a:r>
            <a:r>
              <a:rPr lang="en-US" sz="2000" dirty="0" smtClean="0">
                <a:solidFill>
                  <a:schemeClr val="tx1"/>
                </a:solidFill>
                <a:latin typeface="+mj-lt"/>
              </a:rPr>
              <a:t>growth has slowed, partly as a result of weak governance</a:t>
            </a:r>
          </a:p>
          <a:p>
            <a:r>
              <a:rPr lang="en-US" sz="2000" dirty="0" smtClean="0">
                <a:solidFill>
                  <a:schemeClr val="tx1"/>
                </a:solidFill>
                <a:latin typeface="+mj-lt"/>
              </a:rPr>
              <a:t>and civil war, and partly as a result of external factors such as the</a:t>
            </a:r>
          </a:p>
          <a:p>
            <a:r>
              <a:rPr lang="en-US" sz="2000" dirty="0" smtClean="0">
                <a:solidFill>
                  <a:schemeClr val="tx1"/>
                </a:solidFill>
                <a:latin typeface="+mj-lt"/>
              </a:rPr>
              <a:t>Bougainville civil war which led to the closure in 1989 of the</a:t>
            </a:r>
          </a:p>
          <a:p>
            <a:r>
              <a:rPr lang="en-US" sz="2000" dirty="0" err="1" smtClean="0">
                <a:solidFill>
                  <a:schemeClr val="tx1"/>
                </a:solidFill>
                <a:latin typeface="+mj-lt"/>
              </a:rPr>
              <a:t>Panguna</a:t>
            </a:r>
            <a:r>
              <a:rPr lang="en-US" sz="2000" dirty="0" smtClean="0">
                <a:solidFill>
                  <a:schemeClr val="tx1"/>
                </a:solidFill>
                <a:latin typeface="+mj-lt"/>
              </a:rPr>
              <a:t> mine (at that time the most important foreign exchange</a:t>
            </a:r>
          </a:p>
          <a:p>
            <a:r>
              <a:rPr lang="en-US" sz="2000" dirty="0" smtClean="0">
                <a:solidFill>
                  <a:schemeClr val="tx1"/>
                </a:solidFill>
                <a:latin typeface="+mj-lt"/>
              </a:rPr>
              <a:t>earner and contributor to Government finances), the Asian</a:t>
            </a:r>
          </a:p>
          <a:p>
            <a:r>
              <a:rPr lang="en-US" sz="2000" dirty="0" smtClean="0">
                <a:solidFill>
                  <a:schemeClr val="tx1"/>
                </a:solidFill>
                <a:latin typeface="+mj-lt"/>
              </a:rPr>
              <a:t>financial crisis, a decline in the prices of gold and copper, and a fall</a:t>
            </a:r>
          </a:p>
          <a:p>
            <a:r>
              <a:rPr lang="en-US" sz="2000" dirty="0" smtClean="0">
                <a:solidFill>
                  <a:schemeClr val="tx1"/>
                </a:solidFill>
                <a:latin typeface="+mj-lt"/>
              </a:rPr>
              <a:t>in the production of oil. </a:t>
            </a:r>
            <a:r>
              <a:rPr lang="en-US" sz="2000" b="1" dirty="0" smtClean="0">
                <a:solidFill>
                  <a:schemeClr val="tx1"/>
                </a:solidFill>
                <a:latin typeface="+mj-lt"/>
              </a:rPr>
              <a:t>PNG’s economic development record</a:t>
            </a:r>
          </a:p>
          <a:p>
            <a:r>
              <a:rPr lang="en-US" sz="2000" b="1" dirty="0" smtClean="0">
                <a:solidFill>
                  <a:schemeClr val="tx1"/>
                </a:solidFill>
                <a:latin typeface="+mj-lt"/>
              </a:rPr>
              <a:t>over the past few years is evidence that </a:t>
            </a:r>
            <a:r>
              <a:rPr lang="en-US" sz="2000" dirty="0" smtClean="0">
                <a:solidFill>
                  <a:schemeClr val="tx1"/>
                </a:solidFill>
                <a:latin typeface="+mj-lt"/>
              </a:rPr>
              <a:t>governance issues</a:t>
            </a:r>
          </a:p>
          <a:p>
            <a:r>
              <a:rPr lang="en-US" sz="2000" dirty="0" err="1" smtClean="0">
                <a:solidFill>
                  <a:schemeClr val="tx1"/>
                </a:solidFill>
                <a:latin typeface="+mj-lt"/>
              </a:rPr>
              <a:t>underly</a:t>
            </a:r>
            <a:r>
              <a:rPr lang="en-US" sz="2000" dirty="0" smtClean="0">
                <a:solidFill>
                  <a:schemeClr val="tx1"/>
                </a:solidFill>
                <a:latin typeface="+mj-lt"/>
              </a:rPr>
              <a:t> many of the country’s problems. Good governance, which</a:t>
            </a:r>
          </a:p>
          <a:p>
            <a:r>
              <a:rPr lang="en-US" sz="2000" dirty="0" smtClean="0">
                <a:solidFill>
                  <a:schemeClr val="tx1"/>
                </a:solidFill>
                <a:latin typeface="+mj-lt"/>
              </a:rPr>
              <a:t>may be defined as the transparent and accountable management of</a:t>
            </a:r>
          </a:p>
          <a:p>
            <a:r>
              <a:rPr lang="en-US" sz="2000" dirty="0" smtClean="0">
                <a:solidFill>
                  <a:schemeClr val="tx1"/>
                </a:solidFill>
                <a:latin typeface="+mj-lt"/>
              </a:rPr>
              <a:t>human, natural, economic and financial resources for the purposes</a:t>
            </a:r>
          </a:p>
          <a:p>
            <a:r>
              <a:rPr lang="en-US" sz="2000" dirty="0" smtClean="0">
                <a:solidFill>
                  <a:schemeClr val="tx1"/>
                </a:solidFill>
                <a:latin typeface="+mj-lt"/>
              </a:rPr>
              <a:t>of equitable and sustainable development, flows from proper public</a:t>
            </a:r>
          </a:p>
          <a:p>
            <a:r>
              <a:rPr lang="en-US" sz="2000" dirty="0" smtClean="0">
                <a:solidFill>
                  <a:schemeClr val="tx1"/>
                </a:solidFill>
                <a:latin typeface="+mj-lt"/>
              </a:rPr>
              <a:t>sector management, efficient fiscal and accounting mechanisms,</a:t>
            </a:r>
          </a:p>
          <a:p>
            <a:r>
              <a:rPr lang="en-US" sz="2000" dirty="0" smtClean="0">
                <a:solidFill>
                  <a:schemeClr val="tx1"/>
                </a:solidFill>
                <a:latin typeface="+mj-lt"/>
              </a:rPr>
              <a:t>and a willingness to make service delivery a priority in practice. . . .</a:t>
            </a:r>
          </a:p>
        </p:txBody>
      </p:sp>
    </p:spTree>
    <p:extLst>
      <p:ext uri="{BB962C8B-B14F-4D97-AF65-F5344CB8AC3E}">
        <p14:creationId xmlns:p14="http://schemas.microsoft.com/office/powerpoint/2010/main" val="37901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28650" y="15240"/>
            <a:ext cx="7886700" cy="1325563"/>
          </a:xfrm>
        </p:spPr>
        <p:txBody>
          <a:bodyPr/>
          <a:lstStyle/>
          <a:p>
            <a:pPr algn="ctr"/>
            <a:r>
              <a:rPr lang="en-US" dirty="0" err="1" smtClean="0">
                <a:solidFill>
                  <a:schemeClr val="accent2">
                    <a:lumMod val="75000"/>
                  </a:schemeClr>
                </a:solidFill>
                <a:ea typeface="ＭＳ Ｐゴシック" charset="-128"/>
              </a:rPr>
              <a:t>Quicklinks</a:t>
            </a:r>
            <a:endParaRPr lang="en-US" dirty="0" smtClean="0">
              <a:solidFill>
                <a:schemeClr val="accent2">
                  <a:lumMod val="75000"/>
                </a:schemeClr>
              </a:solidFill>
              <a:ea typeface="ＭＳ Ｐゴシック" charset="-128"/>
            </a:endParaRPr>
          </a:p>
        </p:txBody>
      </p:sp>
      <p:sp>
        <p:nvSpPr>
          <p:cNvPr id="54275" name="Content Placeholder 2"/>
          <p:cNvSpPr>
            <a:spLocks noGrp="1"/>
          </p:cNvSpPr>
          <p:nvPr>
            <p:ph idx="1"/>
          </p:nvPr>
        </p:nvSpPr>
        <p:spPr>
          <a:xfrm>
            <a:off x="533400" y="1447007"/>
            <a:ext cx="7886700" cy="4351338"/>
          </a:xfrm>
        </p:spPr>
        <p:txBody>
          <a:bodyPr/>
          <a:lstStyle/>
          <a:p>
            <a:r>
              <a:rPr lang="el-GR" sz="2400" dirty="0" smtClean="0">
                <a:ea typeface="ＭＳ Ｐゴシック" charset="-128"/>
              </a:rPr>
              <a:t>Για</a:t>
            </a:r>
            <a:r>
              <a:rPr lang="en-US" sz="2400" dirty="0" smtClean="0">
                <a:ea typeface="ＭＳ Ｐゴシック" charset="-128"/>
              </a:rPr>
              <a:t> </a:t>
            </a:r>
            <a:r>
              <a:rPr lang="en-US" sz="2400" i="1" dirty="0" smtClean="0">
                <a:ea typeface="ＭＳ Ｐゴシック" charset="-128"/>
              </a:rPr>
              <a:t>navigational query </a:t>
            </a:r>
            <a:r>
              <a:rPr lang="el-GR" sz="2400" i="1" dirty="0" smtClean="0">
                <a:ea typeface="ＭＳ Ｐゴシック" charset="-128"/>
              </a:rPr>
              <a:t>(όταν ψάχνουμε μια συγκεκριμένη σελίδα) </a:t>
            </a:r>
            <a:r>
              <a:rPr lang="el-GR" sz="2400" dirty="0" smtClean="0">
                <a:ea typeface="ＭＳ Ｐゴシック" charset="-128"/>
              </a:rPr>
              <a:t>όπως</a:t>
            </a:r>
            <a:r>
              <a:rPr lang="en-US" sz="2400" dirty="0" smtClean="0">
                <a:ea typeface="ＭＳ Ｐゴシック" charset="-128"/>
              </a:rPr>
              <a:t> </a:t>
            </a:r>
            <a:r>
              <a:rPr lang="en-US" sz="2400" b="1" i="1" dirty="0" smtClean="0">
                <a:ea typeface="ＭＳ Ｐゴシック" charset="-128"/>
              </a:rPr>
              <a:t>united airlines</a:t>
            </a:r>
            <a:r>
              <a:rPr lang="en-US" sz="2400" dirty="0" smtClean="0">
                <a:ea typeface="ＭＳ Ｐゴシック" charset="-128"/>
              </a:rPr>
              <a:t> </a:t>
            </a:r>
            <a:r>
              <a:rPr lang="el-GR" sz="2400" dirty="0" smtClean="0">
                <a:ea typeface="ＭＳ Ｐゴシック" charset="-128"/>
              </a:rPr>
              <a:t>οι χρήστες πιθανόν να ικανοποιούνται από τη σελίδα </a:t>
            </a:r>
            <a:r>
              <a:rPr lang="en-US" sz="2400" u="sng" dirty="0" smtClean="0">
                <a:ea typeface="ＭＳ Ｐゴシック" charset="-128"/>
                <a:hlinkClick r:id="rId2"/>
              </a:rPr>
              <a:t>www.united.com</a:t>
            </a:r>
            <a:endParaRPr lang="en-US" sz="2400" u="sng" dirty="0" smtClean="0">
              <a:ea typeface="ＭＳ Ｐゴシック" charset="-128"/>
            </a:endParaRPr>
          </a:p>
          <a:p>
            <a:r>
              <a:rPr lang="en-US" sz="2400" dirty="0" err="1" smtClean="0">
                <a:ea typeface="ＭＳ Ｐゴシック" charset="-128"/>
              </a:rPr>
              <a:t>Quicklinks</a:t>
            </a:r>
            <a:r>
              <a:rPr lang="en-US" sz="2400" dirty="0" smtClean="0">
                <a:ea typeface="ＭＳ Ｐゴシック" charset="-128"/>
              </a:rPr>
              <a:t> </a:t>
            </a:r>
            <a:r>
              <a:rPr lang="el-GR" sz="2400" dirty="0" smtClean="0">
                <a:ea typeface="ＭＳ Ｐゴシック" charset="-128"/>
              </a:rPr>
              <a:t>παρέχουν </a:t>
            </a:r>
            <a:r>
              <a:rPr lang="en-US" sz="2400" i="1" dirty="0" smtClean="0">
                <a:ea typeface="ＭＳ Ｐゴシック" charset="-128"/>
              </a:rPr>
              <a:t>navigational cues </a:t>
            </a:r>
            <a:r>
              <a:rPr lang="el-GR" sz="2400" dirty="0" smtClean="0">
                <a:ea typeface="ＭＳ Ｐゴシック" charset="-128"/>
              </a:rPr>
              <a:t>σε αυτή τη σελίδα</a:t>
            </a:r>
            <a:endParaRPr lang="en-US" sz="2400" dirty="0" smtClean="0">
              <a:ea typeface="ＭＳ Ｐゴシック" charset="-128"/>
            </a:endParaRPr>
          </a:p>
        </p:txBody>
      </p:sp>
      <p:sp>
        <p:nvSpPr>
          <p:cNvPr id="54276" name="Slide Number Placeholder 3"/>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7C6E8A31-BBAD-4735-84EB-43F3899EEC97}" type="slidenum">
              <a:rPr lang="en-US" smtClean="0"/>
              <a:pPr/>
              <a:t>121</a:t>
            </a:fld>
            <a:endParaRPr lang="en-US" smtClean="0"/>
          </a:p>
        </p:txBody>
      </p:sp>
      <p:pic>
        <p:nvPicPr>
          <p:cNvPr id="54277" name="Picture 4" descr="PPTAF9.png"/>
          <p:cNvPicPr>
            <a:picLocks noChangeAspect="1"/>
          </p:cNvPicPr>
          <p:nvPr/>
        </p:nvPicPr>
        <p:blipFill>
          <a:blip r:embed="rId3" cstate="print"/>
          <a:srcRect/>
          <a:stretch>
            <a:fillRect/>
          </a:stretch>
        </p:blipFill>
        <p:spPr bwMode="auto">
          <a:xfrm>
            <a:off x="1752600" y="3048000"/>
            <a:ext cx="5943600" cy="3724275"/>
          </a:xfrm>
          <a:prstGeom prst="rect">
            <a:avLst/>
          </a:prstGeom>
          <a:noFill/>
          <a:ln w="9525">
            <a:noFill/>
            <a:miter lim="800000"/>
            <a:headEnd/>
            <a:tailEnd/>
          </a:ln>
        </p:spPr>
      </p:pic>
    </p:spTree>
    <p:extLst>
      <p:ext uri="{BB962C8B-B14F-4D97-AF65-F5344CB8AC3E}">
        <p14:creationId xmlns:p14="http://schemas.microsoft.com/office/powerpoint/2010/main" val="333028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FAE9CB-6C8B-49DF-BA0E-D5C49502510A}" type="slidenum">
              <a:rPr lang="en-US" smtClean="0"/>
              <a:pPr/>
              <a:t>122</a:t>
            </a:fld>
            <a:endParaRPr lang="en-US"/>
          </a:p>
        </p:txBody>
      </p:sp>
      <p:pic>
        <p:nvPicPr>
          <p:cNvPr id="3" name="Picture 2"/>
          <p:cNvPicPr>
            <a:picLocks noChangeAspect="1"/>
          </p:cNvPicPr>
          <p:nvPr/>
        </p:nvPicPr>
        <p:blipFill>
          <a:blip r:embed="rId2"/>
          <a:stretch>
            <a:fillRect/>
          </a:stretch>
        </p:blipFill>
        <p:spPr>
          <a:xfrm>
            <a:off x="1600200" y="236956"/>
            <a:ext cx="4495800" cy="6119395"/>
          </a:xfrm>
          <a:prstGeom prst="rect">
            <a:avLst/>
          </a:prstGeom>
        </p:spPr>
      </p:pic>
    </p:spTree>
    <p:extLst>
      <p:ext uri="{BB962C8B-B14F-4D97-AF65-F5344CB8AC3E}">
        <p14:creationId xmlns:p14="http://schemas.microsoft.com/office/powerpoint/2010/main" val="10395642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l-GR" smtClean="0">
              <a:ea typeface="ＭＳ Ｐゴシック" charset="-128"/>
            </a:endParaRPr>
          </a:p>
        </p:txBody>
      </p:sp>
      <p:sp>
        <p:nvSpPr>
          <p:cNvPr id="55299" name="Content Placeholder 2"/>
          <p:cNvSpPr>
            <a:spLocks noGrp="1"/>
          </p:cNvSpPr>
          <p:nvPr>
            <p:ph idx="1"/>
          </p:nvPr>
        </p:nvSpPr>
        <p:spPr/>
        <p:txBody>
          <a:bodyPr/>
          <a:lstStyle/>
          <a:p>
            <a:endParaRPr lang="el-GR" smtClean="0">
              <a:ea typeface="ＭＳ Ｐゴシック" charset="-128"/>
            </a:endParaRPr>
          </a:p>
        </p:txBody>
      </p:sp>
      <p:sp>
        <p:nvSpPr>
          <p:cNvPr id="55300" name="Slide Number Placeholder 3"/>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9D9AA3FA-2F1A-4250-BCA8-8900AE466BDD}" type="slidenum">
              <a:rPr lang="en-US" smtClean="0"/>
              <a:pPr/>
              <a:t>123</a:t>
            </a:fld>
            <a:endParaRPr lang="en-US" smtClean="0"/>
          </a:p>
        </p:txBody>
      </p:sp>
      <p:pic>
        <p:nvPicPr>
          <p:cNvPr id="55301" name="Content Placeholder 6" descr="PPTAFB.png"/>
          <p:cNvPicPr>
            <a:picLocks noChangeAspect="1"/>
          </p:cNvPicPr>
          <p:nvPr/>
        </p:nvPicPr>
        <p:blipFill>
          <a:blip r:embed="rId2" cstate="print"/>
          <a:srcRect/>
          <a:stretch>
            <a:fillRect/>
          </a:stretch>
        </p:blipFill>
        <p:spPr bwMode="auto">
          <a:xfrm>
            <a:off x="457200" y="304800"/>
            <a:ext cx="7696200" cy="3094038"/>
          </a:xfrm>
          <a:prstGeom prst="rect">
            <a:avLst/>
          </a:prstGeom>
          <a:noFill/>
          <a:ln w="9525">
            <a:noFill/>
            <a:miter lim="800000"/>
            <a:headEnd/>
            <a:tailEnd/>
          </a:ln>
        </p:spPr>
      </p:pic>
      <p:pic>
        <p:nvPicPr>
          <p:cNvPr id="55302" name="Picture 5" descr="PPTAFF.png"/>
          <p:cNvPicPr>
            <a:picLocks noChangeAspect="1"/>
          </p:cNvPicPr>
          <p:nvPr/>
        </p:nvPicPr>
        <p:blipFill>
          <a:blip r:embed="rId3" cstate="print"/>
          <a:srcRect/>
          <a:stretch>
            <a:fillRect/>
          </a:stretch>
        </p:blipFill>
        <p:spPr bwMode="auto">
          <a:xfrm>
            <a:off x="857250" y="3429000"/>
            <a:ext cx="6534150" cy="3425825"/>
          </a:xfrm>
          <a:prstGeom prst="rect">
            <a:avLst/>
          </a:prstGeom>
          <a:noFill/>
          <a:ln w="9525">
            <a:noFill/>
            <a:miter lim="800000"/>
            <a:headEnd/>
            <a:tailEnd/>
          </a:ln>
        </p:spPr>
      </p:pic>
    </p:spTree>
    <p:extLst>
      <p:ext uri="{BB962C8B-B14F-4D97-AF65-F5344CB8AC3E}">
        <p14:creationId xmlns:p14="http://schemas.microsoft.com/office/powerpoint/2010/main" val="371044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l-GR" dirty="0" smtClean="0">
                <a:solidFill>
                  <a:schemeClr val="accent2">
                    <a:lumMod val="75000"/>
                  </a:schemeClr>
                </a:solidFill>
                <a:ea typeface="ＭＳ Ｐゴシック" charset="-128"/>
              </a:rPr>
              <a:t>Εναλλακτικές αναπαραστάσεις; </a:t>
            </a:r>
            <a:endParaRPr lang="en-US" dirty="0" smtClean="0">
              <a:solidFill>
                <a:schemeClr val="accent2">
                  <a:lumMod val="75000"/>
                </a:schemeClr>
              </a:solidFill>
              <a:ea typeface="ＭＳ Ｐゴシック" charset="-128"/>
            </a:endParaRPr>
          </a:p>
        </p:txBody>
      </p:sp>
      <p:sp>
        <p:nvSpPr>
          <p:cNvPr id="56323" name="Slide Number Placeholder 3"/>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59AFFBDA-540C-4AD4-9224-68CF4A21F6EC}" type="slidenum">
              <a:rPr lang="en-US" smtClean="0"/>
              <a:pPr/>
              <a:t>124</a:t>
            </a:fld>
            <a:endParaRPr lang="en-US" smtClean="0"/>
          </a:p>
        </p:txBody>
      </p:sp>
      <p:pic>
        <p:nvPicPr>
          <p:cNvPr id="56324" name="Picture 6" descr="PPT4823.png"/>
          <p:cNvPicPr>
            <a:picLocks noChangeAspect="1"/>
          </p:cNvPicPr>
          <p:nvPr/>
        </p:nvPicPr>
        <p:blipFill>
          <a:blip r:embed="rId2" cstate="print"/>
          <a:srcRect/>
          <a:stretch>
            <a:fillRect/>
          </a:stretch>
        </p:blipFill>
        <p:spPr bwMode="auto">
          <a:xfrm>
            <a:off x="371475" y="2238375"/>
            <a:ext cx="8401050" cy="2381250"/>
          </a:xfrm>
          <a:prstGeom prst="rect">
            <a:avLst/>
          </a:prstGeom>
          <a:noFill/>
          <a:ln w="9525">
            <a:noFill/>
            <a:miter lim="800000"/>
            <a:headEnd/>
            <a:tailEnd/>
          </a:ln>
        </p:spPr>
      </p:pic>
    </p:spTree>
    <p:extLst>
      <p:ext uri="{BB962C8B-B14F-4D97-AF65-F5344CB8AC3E}">
        <p14:creationId xmlns:p14="http://schemas.microsoft.com/office/powerpoint/2010/main" val="170931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76200"/>
            <a:ext cx="7886700" cy="1325563"/>
          </a:xfrm>
        </p:spPr>
        <p:txBody>
          <a:bodyPr/>
          <a:lstStyle/>
          <a:p>
            <a:pPr algn="ctr" eaLnBrk="1" hangingPunct="1"/>
            <a:r>
              <a:rPr lang="en-US" dirty="0" smtClean="0">
                <a:solidFill>
                  <a:schemeClr val="accent2">
                    <a:lumMod val="75000"/>
                  </a:schemeClr>
                </a:solidFill>
                <a:ea typeface="ＭＳ Ｐゴシック" pitchFamily="-112" charset="-128"/>
              </a:rPr>
              <a:t>SERP (Search Engine Result) Layout</a:t>
            </a:r>
            <a:endParaRPr lang="el-GR" dirty="0" smtClean="0">
              <a:solidFill>
                <a:schemeClr val="accent2">
                  <a:lumMod val="75000"/>
                </a:schemeClr>
              </a:solidFill>
              <a:ea typeface="ＭＳ Ｐゴシック" pitchFamily="-112" charset="-128"/>
            </a:endParaRPr>
          </a:p>
        </p:txBody>
      </p:sp>
      <p:sp>
        <p:nvSpPr>
          <p:cNvPr id="21511" name="Slide Number Placeholder 6"/>
          <p:cNvSpPr>
            <a:spLocks noGrp="1"/>
          </p:cNvSpPr>
          <p:nvPr>
            <p:ph type="sldNum" sz="quarter" idx="12"/>
          </p:nvPr>
        </p:nvSpPr>
        <p:spPr bwMode="auto">
          <a:noFill/>
          <a:ln>
            <a:miter lim="800000"/>
            <a:headEnd/>
            <a:tailEnd/>
          </a:ln>
        </p:spPr>
        <p:txBody>
          <a:bodyPr/>
          <a:lstStyle/>
          <a:p>
            <a:fld id="{6BEC0370-A48A-4F4C-881F-03CF741B0AD6}" type="slidenum">
              <a:rPr lang="en-US"/>
              <a:pPr/>
              <a:t>125</a:t>
            </a:fld>
            <a:endParaRPr lang="en-US"/>
          </a:p>
        </p:txBody>
      </p:sp>
      <p:pic>
        <p:nvPicPr>
          <p:cNvPr id="2" name="Picture 1"/>
          <p:cNvPicPr>
            <a:picLocks noChangeAspect="1"/>
          </p:cNvPicPr>
          <p:nvPr/>
        </p:nvPicPr>
        <p:blipFill>
          <a:blip r:embed="rId2"/>
          <a:stretch>
            <a:fillRect/>
          </a:stretch>
        </p:blipFill>
        <p:spPr>
          <a:xfrm>
            <a:off x="2819400" y="1295400"/>
            <a:ext cx="3820098" cy="4947301"/>
          </a:xfrm>
          <a:prstGeom prst="rect">
            <a:avLst/>
          </a:prstGeom>
        </p:spPr>
      </p:pic>
    </p:spTree>
    <p:extLst>
      <p:ext uri="{BB962C8B-B14F-4D97-AF65-F5344CB8AC3E}">
        <p14:creationId xmlns:p14="http://schemas.microsoft.com/office/powerpoint/2010/main" val="420922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04800" y="1219200"/>
            <a:ext cx="8382000" cy="1143000"/>
          </a:xfrm>
        </p:spPr>
        <p:txBody>
          <a:bodyPr>
            <a:noAutofit/>
          </a:bodyPr>
          <a:lstStyle/>
          <a:p>
            <a:pPr>
              <a:buNone/>
            </a:pPr>
            <a:r>
              <a:rPr lang="el-GR" dirty="0" smtClean="0"/>
              <a:t>απόσταση</a:t>
            </a:r>
            <a:r>
              <a:rPr lang="el-GR" b="1" dirty="0" smtClean="0"/>
              <a:t> </a:t>
            </a:r>
            <a:r>
              <a:rPr lang="en-US" b="1" dirty="0" smtClean="0">
                <a:solidFill>
                  <a:schemeClr val="accent2">
                    <a:lumMod val="75000"/>
                  </a:schemeClr>
                </a:solidFill>
              </a:rPr>
              <a:t>Kendal tau</a:t>
            </a:r>
            <a:r>
              <a:rPr lang="el-GR" b="1" dirty="0" smtClean="0">
                <a:solidFill>
                  <a:schemeClr val="accent2">
                    <a:lumMod val="75000"/>
                  </a:schemeClr>
                </a:solidFill>
              </a:rPr>
              <a:t> </a:t>
            </a:r>
            <a:r>
              <a:rPr lang="el-GR" dirty="0" smtClean="0"/>
              <a:t>μεταξύ δυο ταξινομημένων λιστών </a:t>
            </a:r>
            <a:endParaRPr lang="el-GR" dirty="0"/>
          </a:p>
          <a:p>
            <a:pPr marL="0" indent="0">
              <a:buNone/>
            </a:pPr>
            <a:r>
              <a:rPr lang="el-GR" dirty="0" smtClean="0"/>
              <a:t>Λέγεται και απόσταση </a:t>
            </a:r>
            <a:r>
              <a:rPr lang="en-US" dirty="0" smtClean="0"/>
              <a:t>bubble-sort </a:t>
            </a:r>
            <a:r>
              <a:rPr lang="el-GR" dirty="0" smtClean="0"/>
              <a:t>= ο αριθμός των ανταλλαγών (</a:t>
            </a:r>
            <a:r>
              <a:rPr lang="en-US" dirty="0" smtClean="0"/>
              <a:t>swaps) </a:t>
            </a:r>
            <a:r>
              <a:rPr lang="el-GR" dirty="0" smtClean="0"/>
              <a:t>από τη μια λίστα στην άλλη</a:t>
            </a:r>
          </a:p>
          <a:p>
            <a:pPr marL="0" indent="0">
              <a:buNone/>
            </a:pPr>
            <a:endParaRPr lang="el-GR" sz="2000" dirty="0" smtClean="0"/>
          </a:p>
          <a:p>
            <a:pPr marL="0" indent="0">
              <a:buNone/>
            </a:pPr>
            <a:r>
              <a:rPr lang="el-GR" sz="2000" b="1" dirty="0" smtClean="0"/>
              <a:t>Άσκηση</a:t>
            </a:r>
            <a:r>
              <a:rPr lang="el-GR" sz="2000" dirty="0" smtClean="0"/>
              <a:t> </a:t>
            </a:r>
          </a:p>
          <a:p>
            <a:pPr marL="0" indent="0">
              <a:buNone/>
            </a:pPr>
            <a:r>
              <a:rPr lang="el-GR" sz="2000" dirty="0" smtClean="0"/>
              <a:t>(α) Υπολογίστε την απόσταση </a:t>
            </a:r>
            <a:r>
              <a:rPr lang="en-US" sz="2000" dirty="0" smtClean="0"/>
              <a:t>Kendal tau </a:t>
            </a:r>
            <a:r>
              <a:rPr lang="el-GR" sz="2000" dirty="0" smtClean="0"/>
              <a:t>μεταξύ  </a:t>
            </a:r>
            <a:endParaRPr lang="el-GR" sz="2000" dirty="0"/>
          </a:p>
          <a:p>
            <a:pPr marL="0" indent="0">
              <a:buNone/>
            </a:pPr>
            <a:r>
              <a:rPr lang="el-GR" sz="2000" dirty="0" smtClean="0"/>
              <a:t>1 2 3 4 5 </a:t>
            </a:r>
          </a:p>
          <a:p>
            <a:pPr marL="0" indent="0">
              <a:buNone/>
            </a:pPr>
            <a:r>
              <a:rPr lang="el-GR" sz="2000" dirty="0" smtClean="0"/>
              <a:t>3 4 1 2 5</a:t>
            </a:r>
          </a:p>
          <a:p>
            <a:pPr marL="0" indent="0">
              <a:buNone/>
            </a:pPr>
            <a:endParaRPr lang="el-GR" sz="1000" dirty="0" smtClean="0"/>
          </a:p>
          <a:p>
            <a:pPr marL="0" indent="0">
              <a:buNone/>
            </a:pPr>
            <a:r>
              <a:rPr lang="el-GR" sz="2000" dirty="0" smtClean="0"/>
              <a:t>Όλα τα ζεύγη (1, 2)+ (1, 3)-  (1, 4)-  (1, 5)+ (2, 3)- (2, 4)- (2, 5)+ (3, 4)+ (4, 5)+</a:t>
            </a:r>
          </a:p>
          <a:p>
            <a:pPr marL="0" indent="0">
              <a:buNone/>
            </a:pPr>
            <a:r>
              <a:rPr lang="el-GR" sz="2000" dirty="0" smtClean="0"/>
              <a:t>Χ = 5, Υ = 4</a:t>
            </a:r>
          </a:p>
          <a:p>
            <a:pPr marL="0" indent="0">
              <a:buNone/>
            </a:pPr>
            <a:r>
              <a:rPr lang="el-GR" sz="2000" dirty="0" smtClean="0"/>
              <a:t>Χ – Υ/Χ + Υ     1/9 </a:t>
            </a:r>
          </a:p>
          <a:p>
            <a:pPr marL="0" indent="0">
              <a:buNone/>
            </a:pPr>
            <a:endParaRPr lang="el-GR" sz="2000" dirty="0" smtClean="0"/>
          </a:p>
          <a:p>
            <a:pPr marL="0" indent="0">
              <a:buNone/>
            </a:pPr>
            <a:r>
              <a:rPr lang="el-GR" sz="2000" dirty="0" smtClean="0"/>
              <a:t>(β) Ποια λίστα έχει τη μεγαλύτερη απόσταση με την πρώτη; με τη δεύτερη;</a:t>
            </a:r>
            <a:endParaRPr lang="el-GR"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126</a:t>
            </a:fld>
            <a:endParaRPr lang="en-US" smtClean="0"/>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a:t>
            </a:r>
            <a:endParaRPr lang="en-US" sz="1600" dirty="0"/>
          </a:p>
        </p:txBody>
      </p:sp>
    </p:spTree>
    <p:extLst>
      <p:ext uri="{BB962C8B-B14F-4D97-AF65-F5344CB8AC3E}">
        <p14:creationId xmlns:p14="http://schemas.microsoft.com/office/powerpoint/2010/main" val="14031749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127</a:t>
            </a:fld>
            <a:endParaRPr lang="en-US" smtClean="0"/>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smtClean="0"/>
              <a:t>Άσκηση</a:t>
            </a:r>
            <a:r>
              <a:rPr lang="el-GR" sz="2000" dirty="0" smtClean="0"/>
              <a:t> </a:t>
            </a:r>
            <a:r>
              <a:rPr lang="el-GR" sz="2000" b="1" dirty="0"/>
              <a:t>8.10</a:t>
            </a:r>
          </a:p>
          <a:p>
            <a:pPr marL="0" indent="0">
              <a:buNone/>
            </a:pPr>
            <a:r>
              <a:rPr lang="el-GR" sz="1800" dirty="0" smtClean="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1754326"/>
          </a:xfrm>
          <a:prstGeom prst="rect">
            <a:avLst/>
          </a:prstGeom>
          <a:noFill/>
        </p:spPr>
        <p:txBody>
          <a:bodyPr wrap="square" rtlCol="0">
            <a:spAutoFit/>
          </a:bodyPr>
          <a:lstStyle/>
          <a:p>
            <a:r>
              <a:rPr lang="el-GR" sz="1800" dirty="0" smtClean="0">
                <a:latin typeface="+mn-lt"/>
              </a:rPr>
              <a:t>(α) Υπολογίστε το </a:t>
            </a:r>
            <a:r>
              <a:rPr lang="en-US" sz="1800" dirty="0" smtClean="0">
                <a:latin typeface="+mn-lt"/>
              </a:rPr>
              <a:t>kappa</a:t>
            </a:r>
          </a:p>
          <a:p>
            <a:r>
              <a:rPr lang="en-US" sz="1800" dirty="0" smtClean="0">
                <a:latin typeface="+mn-lt"/>
              </a:rPr>
              <a:t>(</a:t>
            </a:r>
            <a:r>
              <a:rPr lang="el-GR" sz="1800" dirty="0" smtClean="0">
                <a:latin typeface="+mn-lt"/>
              </a:rPr>
              <a:t>β) Υπολογίστε την ακρίβεια και την ανάκληση αν υποθέσουμε ότι ένα έγγραφο είναι συναφές μόνο αν συμφωνούν και οι δύο κριτές</a:t>
            </a:r>
          </a:p>
          <a:p>
            <a:r>
              <a:rPr lang="el-GR" sz="1800" dirty="0" smtClean="0"/>
              <a:t>(γ) </a:t>
            </a:r>
            <a:r>
              <a:rPr lang="el-GR" sz="1800" dirty="0">
                <a:latin typeface="+mn-lt"/>
              </a:rPr>
              <a:t>Υπολογίστε την ακρίβεια και την ανάκληση αν υποθέσουμε ότι ένα έγγραφο είναι συναφές </a:t>
            </a:r>
            <a:r>
              <a:rPr lang="el-GR" sz="1800" dirty="0" smtClean="0">
                <a:latin typeface="+mn-lt"/>
              </a:rPr>
              <a:t>αρκεί ένας από τους κριτές να το θεωρεί συναφές.</a:t>
            </a:r>
            <a:endParaRPr lang="el-GR" sz="1800" dirty="0">
              <a:latin typeface="+mn-lt"/>
            </a:endParaRPr>
          </a:p>
          <a:p>
            <a:r>
              <a:rPr lang="el-GR" sz="1800" dirty="0" smtClean="0">
                <a:latin typeface="+mn-lt"/>
              </a:rPr>
              <a:t> </a:t>
            </a:r>
            <a:endParaRPr lang="el-GR" sz="1800" dirty="0">
              <a:latin typeface="+mn-lt"/>
            </a:endParaRPr>
          </a:p>
        </p:txBody>
      </p:sp>
    </p:spTree>
    <p:extLst>
      <p:ext uri="{BB962C8B-B14F-4D97-AF65-F5344CB8AC3E}">
        <p14:creationId xmlns:p14="http://schemas.microsoft.com/office/powerpoint/2010/main" val="273206216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smtClean="0">
              <a:ea typeface="ＭＳ Ｐゴシック" pitchFamily="-112" charset="-128"/>
            </a:endParaRPr>
          </a:p>
          <a:p>
            <a:pPr algn="ctr" eaLnBrk="1" hangingPunct="1">
              <a:buNone/>
            </a:pPr>
            <a:r>
              <a:rPr lang="el-GR" dirty="0" smtClean="0">
                <a:ea typeface="ＭＳ Ｐゴシック" pitchFamily="-112" charset="-128"/>
              </a:rPr>
              <a:t>ΤΕΛΟΣ </a:t>
            </a:r>
            <a:r>
              <a:rPr lang="en-US" dirty="0" smtClean="0">
                <a:ea typeface="ＭＳ Ｐゴシック" pitchFamily="-112" charset="-128"/>
              </a:rPr>
              <a:t>8</a:t>
            </a:r>
            <a:r>
              <a:rPr lang="el-GR" baseline="30000" dirty="0" smtClean="0">
                <a:ea typeface="ＭＳ Ｐゴシック" pitchFamily="-112" charset="-128"/>
              </a:rPr>
              <a:t>ου</a:t>
            </a:r>
            <a:r>
              <a:rPr lang="el-GR" dirty="0" smtClean="0">
                <a:ea typeface="ＭＳ Ｐゴシック" pitchFamily="-112" charset="-128"/>
              </a:rPr>
              <a:t> Κεφαλαίου</a:t>
            </a:r>
          </a:p>
          <a:p>
            <a:pPr algn="ctr" eaLnBrk="1" hangingPunct="1">
              <a:buNone/>
            </a:pPr>
            <a:endParaRPr lang="el-GR" dirty="0" smtClean="0">
              <a:ea typeface="ＭＳ Ｐゴシック" pitchFamily="-112" charset="-128"/>
            </a:endParaRPr>
          </a:p>
          <a:p>
            <a:pPr algn="ctr" eaLnBrk="1" hangingPunct="1">
              <a:buNone/>
            </a:pPr>
            <a:r>
              <a:rPr lang="el-GR" dirty="0" smtClean="0">
                <a:ea typeface="ＭＳ Ｐゴシック" pitchFamily="-112" charset="-128"/>
              </a:rPr>
              <a:t>Ερωτήσεις?</a:t>
            </a:r>
            <a:endParaRPr lang="en-US" dirty="0" smtClean="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128</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smtClean="0">
                <a:solidFill>
                  <a:prstClr val="black"/>
                </a:solidFill>
                <a:latin typeface="Times New Roman" pitchFamily="-112" charset="0"/>
                <a:ea typeface="MS Mincho" pitchFamily="49" charset="-128"/>
                <a:cs typeface="Arial Unicode MS" pitchFamily="-112" charset="0"/>
              </a:rPr>
              <a:t> </a:t>
            </a:r>
            <a:endParaRPr lang="en-US" smtClean="0">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smtClean="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Pandu</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Nayak</a:t>
            </a:r>
            <a:r>
              <a:rPr lang="en-US" sz="1200" i="1" dirty="0" smtClean="0">
                <a:solidFill>
                  <a:schemeClr val="accent5">
                    <a:lumMod val="75000"/>
                  </a:schemeClr>
                </a:solidFill>
                <a:latin typeface="+mn-lt"/>
                <a:ea typeface="ＭＳ Ｐゴシック" pitchFamily="-112" charset="-128"/>
              </a:rPr>
              <a:t> and </a:t>
            </a:r>
            <a:r>
              <a:rPr lang="en-US" sz="1200" i="1" dirty="0" err="1" smtClean="0">
                <a:solidFill>
                  <a:schemeClr val="accent5">
                    <a:lumMod val="75000"/>
                  </a:schemeClr>
                </a:solidFill>
                <a:latin typeface="+mn-lt"/>
                <a:ea typeface="ＭＳ Ｐゴシック" pitchFamily="-112" charset="-128"/>
              </a:rPr>
              <a:t>Prabhakar</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Raghavan</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CS276</a:t>
            </a:r>
            <a:r>
              <a:rPr lang="el-GR" sz="1200" i="1" dirty="0" smtClean="0">
                <a:solidFill>
                  <a:schemeClr val="accent5">
                    <a:lumMod val="75000"/>
                  </a:schemeClr>
                </a:solidFill>
                <a:latin typeface="+mn-lt"/>
                <a:ea typeface="ＭＳ Ｐゴシック" pitchFamily="-112" charset="-128"/>
              </a:rPr>
              <a:t>:</a:t>
            </a:r>
            <a:r>
              <a:rPr lang="en-US" sz="1200" i="1" dirty="0" smtClean="0">
                <a:solidFill>
                  <a:schemeClr val="accent5">
                    <a:lumMod val="75000"/>
                  </a:schemeClr>
                </a:solidFill>
                <a:latin typeface="+mn-lt"/>
                <a:ea typeface="ＭＳ Ｐゴシック" pitchFamily="-112" charset="-128"/>
              </a:rPr>
              <a:t>Information Retrieval and Web Search</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smtClean="0">
                <a:solidFill>
                  <a:schemeClr val="accent5">
                    <a:lumMod val="75000"/>
                  </a:schemeClr>
                </a:solidFill>
                <a:latin typeface="+mn-lt"/>
                <a:ea typeface="ＭＳ Ｐゴシック" pitchFamily="-112" charset="-128"/>
              </a:rPr>
              <a:t> </a:t>
            </a:r>
            <a:r>
              <a:rPr lang="en-US" sz="1200" i="1" smtClean="0">
                <a:solidFill>
                  <a:schemeClr val="accent5">
                    <a:lumMod val="75000"/>
                  </a:schemeClr>
                </a:solidFill>
                <a:latin typeface="+mn-lt"/>
                <a:ea typeface="ＭＳ Ｐゴシック" pitchFamily="-112" charset="-128"/>
              </a:rPr>
              <a:t>Hinrich</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Schütze</a:t>
            </a:r>
            <a:r>
              <a:rPr lang="en-US" sz="1200" i="1" dirty="0" smtClean="0">
                <a:solidFill>
                  <a:schemeClr val="accent5">
                    <a:lumMod val="75000"/>
                  </a:schemeClr>
                </a:solidFill>
                <a:latin typeface="+mn-lt"/>
                <a:ea typeface="ＭＳ Ｐゴシック" pitchFamily="-112" charset="-128"/>
              </a:rPr>
              <a:t> and Christina </a:t>
            </a:r>
            <a:r>
              <a:rPr lang="en-US" sz="1200" i="1" dirty="0" err="1" smtClean="0">
                <a:solidFill>
                  <a:schemeClr val="accent5">
                    <a:lumMod val="75000"/>
                  </a:schemeClr>
                </a:solidFill>
                <a:latin typeface="+mn-lt"/>
                <a:ea typeface="ＭＳ Ｐゴシック" pitchFamily="-112" charset="-128"/>
              </a:rPr>
              <a:t>Lioma</a:t>
            </a:r>
            <a:r>
              <a:rPr lang="en-US" sz="1200" i="1" dirty="0" smtClean="0">
                <a:solidFill>
                  <a:schemeClr val="accent5">
                    <a:lumMod val="75000"/>
                  </a:schemeClr>
                </a:solidFill>
                <a:latin typeface="+mn-lt"/>
                <a:ea typeface="ＭＳ Ｐゴシック" pitchFamily="-112" charset="-128"/>
              </a:rPr>
              <a:t>, Stuttgart IIR class</a:t>
            </a:r>
            <a:endParaRPr lang="el-GR" sz="1200" i="1" dirty="0" smtClean="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smtClean="0">
                <a:solidFill>
                  <a:schemeClr val="accent5">
                    <a:lumMod val="75000"/>
                  </a:schemeClr>
                </a:solidFill>
                <a:latin typeface="+mn-lt"/>
                <a:ea typeface="ＭＳ Ｐゴシック" pitchFamily="-112" charset="-128"/>
              </a:rPr>
              <a:t> διαφάνειες του καθ. Γιάννη Τζίτζικα (Παν. Κρήτης)</a:t>
            </a:r>
          </a:p>
        </p:txBody>
      </p:sp>
    </p:spTree>
    <p:extLst>
      <p:ext uri="{BB962C8B-B14F-4D97-AF65-F5344CB8AC3E}">
        <p14:creationId xmlns:p14="http://schemas.microsoft.com/office/powerpoint/2010/main" val="1419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Συνάφειας χωρίς Διάταξη</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77418" y="1600200"/>
            <a:ext cx="8436764" cy="990600"/>
          </a:xfrm>
        </p:spPr>
        <p:txBody>
          <a:bodyPr/>
          <a:lstStyle/>
          <a:p>
            <a:pPr marL="0" indent="0" eaLnBrk="1" hangingPunct="1">
              <a:buNone/>
            </a:pPr>
            <a:r>
              <a:rPr lang="el-GR" sz="2400" dirty="0" smtClean="0">
                <a:ea typeface="ＭＳ Ｐゴシック" pitchFamily="-112" charset="-128"/>
              </a:rPr>
              <a:t>Τα αποτελέσματα μιας ερώτησης θεωρούνται ως </a:t>
            </a:r>
            <a:r>
              <a:rPr lang="el-GR" sz="2400" i="1" dirty="0" smtClean="0">
                <a:solidFill>
                  <a:schemeClr val="accent2">
                    <a:lumMod val="75000"/>
                  </a:schemeClr>
                </a:solidFill>
                <a:ea typeface="ＭＳ Ｐゴシック" pitchFamily="-112" charset="-128"/>
              </a:rPr>
              <a:t>σύνολο</a:t>
            </a:r>
            <a:r>
              <a:rPr lang="el-GR" sz="2400" dirty="0" smtClean="0">
                <a:ea typeface="ＭＳ Ｐゴシック" pitchFamily="-112" charset="-128"/>
              </a:rPr>
              <a:t>, δηλαδή αξιολογούμε τη συνάφεια ενός συνόλου (δεν υπάρχει διάταξη)</a:t>
            </a: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sp>
        <p:nvSpPr>
          <p:cNvPr id="10" name="TextBox 9"/>
          <p:cNvSpPr txBox="1"/>
          <p:nvPr/>
        </p:nvSpPr>
        <p:spPr>
          <a:xfrm>
            <a:off x="381000" y="2667000"/>
            <a:ext cx="8382000" cy="2923877"/>
          </a:xfrm>
          <a:prstGeom prst="rect">
            <a:avLst/>
          </a:prstGeom>
          <a:noFill/>
        </p:spPr>
        <p:txBody>
          <a:bodyPr wrap="square" rtlCol="0">
            <a:spAutoFit/>
          </a:bodyPr>
          <a:lstStyle/>
          <a:p>
            <a:r>
              <a:rPr lang="el-GR" dirty="0" smtClean="0">
                <a:latin typeface="+mn-lt"/>
                <a:ea typeface="ＭＳ Ｐゴシック" pitchFamily="-112" charset="-128"/>
                <a:cs typeface="ＭＳ Ｐゴシック" pitchFamily="-65" charset="-128"/>
              </a:rPr>
              <a:t>Παράδειγμα:</a:t>
            </a:r>
          </a:p>
          <a:p>
            <a:r>
              <a:rPr lang="el-GR" sz="2000" dirty="0" smtClean="0">
                <a:latin typeface="+mn-lt"/>
                <a:ea typeface="ＭＳ Ｐゴシック" pitchFamily="-112" charset="-128"/>
                <a:cs typeface="ＭＳ Ｐゴシック" pitchFamily="-65" charset="-128"/>
              </a:rPr>
              <a:t>Έστω μια συλλογή με </a:t>
            </a:r>
            <a:r>
              <a:rPr lang="el-GR" sz="2000" i="1" dirty="0" smtClean="0">
                <a:solidFill>
                  <a:schemeClr val="accent1">
                    <a:lumMod val="75000"/>
                  </a:schemeClr>
                </a:solidFill>
                <a:latin typeface="+mn-lt"/>
                <a:ea typeface="ＭＳ Ｐゴシック" pitchFamily="-112" charset="-128"/>
                <a:cs typeface="ＭＳ Ｐゴシック" pitchFamily="-65" charset="-128"/>
              </a:rPr>
              <a:t>1,000,120</a:t>
            </a:r>
            <a:r>
              <a:rPr lang="el-GR" sz="2000" dirty="0" smtClean="0">
                <a:latin typeface="+mn-lt"/>
                <a:ea typeface="ＭＳ Ｐゴシック" pitchFamily="-112" charset="-128"/>
                <a:cs typeface="ＭＳ Ｐゴシック" pitchFamily="-65" charset="-128"/>
              </a:rPr>
              <a:t> έγγραφα, και μια </a:t>
            </a:r>
            <a:r>
              <a:rPr lang="el-GR" sz="2000" i="1" dirty="0" smtClean="0">
                <a:latin typeface="+mn-lt"/>
                <a:ea typeface="ＭＳ Ｐゴシック" pitchFamily="-112" charset="-128"/>
                <a:cs typeface="ＭＳ Ｐゴシック" pitchFamily="-65" charset="-128"/>
              </a:rPr>
              <a:t>ερώτηση</a:t>
            </a:r>
            <a:r>
              <a:rPr lang="el-GR" sz="2000" dirty="0" smtClean="0">
                <a:latin typeface="+mn-lt"/>
                <a:ea typeface="ＭＳ Ｐゴシック" pitchFamily="-112" charset="-128"/>
                <a:cs typeface="ＭＳ Ｐゴシック" pitchFamily="-65" charset="-128"/>
              </a:rPr>
              <a:t> για την οποία υπάρχουν </a:t>
            </a:r>
            <a:r>
              <a:rPr lang="el-GR" sz="2000" i="1" dirty="0">
                <a:solidFill>
                  <a:schemeClr val="accent1">
                    <a:lumMod val="75000"/>
                  </a:schemeClr>
                </a:solidFill>
                <a:latin typeface="+mn-lt"/>
                <a:ea typeface="ＭＳ Ｐゴシック" pitchFamily="-112" charset="-128"/>
                <a:cs typeface="ＭＳ Ｐゴシック" pitchFamily="-65" charset="-128"/>
              </a:rPr>
              <a:t>80 </a:t>
            </a:r>
            <a:r>
              <a:rPr lang="el-GR" sz="2000" i="1" dirty="0">
                <a:latin typeface="+mn-lt"/>
                <a:ea typeface="ＭＳ Ｐゴシック" pitchFamily="-112" charset="-128"/>
                <a:cs typeface="ＭＳ Ｐゴシック" pitchFamily="-65" charset="-128"/>
              </a:rPr>
              <a:t>συναφή </a:t>
            </a:r>
            <a:r>
              <a:rPr lang="el-GR" sz="2000" dirty="0" smtClean="0">
                <a:latin typeface="+mn-lt"/>
                <a:ea typeface="ＭＳ Ｐゴシック" pitchFamily="-112" charset="-128"/>
                <a:cs typeface="ＭＳ Ｐゴシック" pitchFamily="-65" charset="-128"/>
              </a:rPr>
              <a:t>έγγραφα.</a:t>
            </a:r>
          </a:p>
          <a:p>
            <a:endParaRPr lang="el-GR" sz="2000" dirty="0" smtClean="0">
              <a:latin typeface="+mn-lt"/>
              <a:ea typeface="ＭＳ Ｐゴシック" pitchFamily="-112" charset="-128"/>
              <a:cs typeface="ＭＳ Ｐゴシック" pitchFamily="-65" charset="-128"/>
            </a:endParaRPr>
          </a:p>
          <a:p>
            <a:r>
              <a:rPr lang="el-GR" sz="2000" dirty="0" smtClean="0">
                <a:latin typeface="+mn-lt"/>
                <a:ea typeface="ＭＳ Ｐゴシック" pitchFamily="-112" charset="-128"/>
                <a:cs typeface="ＭＳ Ｐゴシック" pitchFamily="-65" charset="-128"/>
              </a:rPr>
              <a:t>Η απάντηση  που μας δίνει το ΣΑΠ έχει </a:t>
            </a:r>
            <a:r>
              <a:rPr lang="el-GR" sz="2000" i="1" dirty="0" smtClean="0">
                <a:solidFill>
                  <a:schemeClr val="accent1">
                    <a:lumMod val="75000"/>
                  </a:schemeClr>
                </a:solidFill>
                <a:latin typeface="+mn-lt"/>
                <a:ea typeface="ＭＳ Ｐゴシック" pitchFamily="-112" charset="-128"/>
                <a:cs typeface="ＭＳ Ｐゴシック" pitchFamily="-65" charset="-128"/>
              </a:rPr>
              <a:t>60</a:t>
            </a:r>
            <a:r>
              <a:rPr lang="el-GR" sz="2000" dirty="0" smtClean="0">
                <a:latin typeface="+mn-lt"/>
                <a:ea typeface="ＭＳ Ｐゴシック" pitchFamily="-112" charset="-128"/>
                <a:cs typeface="ＭＳ Ｐゴシック" pitchFamily="-65" charset="-128"/>
              </a:rPr>
              <a:t> έγγραφα από τα οποία τα </a:t>
            </a:r>
            <a:r>
              <a:rPr lang="el-GR" sz="2000" i="1" dirty="0" smtClean="0">
                <a:solidFill>
                  <a:schemeClr val="accent1">
                    <a:lumMod val="75000"/>
                  </a:schemeClr>
                </a:solidFill>
                <a:latin typeface="+mn-lt"/>
                <a:ea typeface="ＭＳ Ｐゴシック" pitchFamily="-112" charset="-128"/>
                <a:cs typeface="ＭＳ Ｐゴシック" pitchFamily="-65" charset="-128"/>
              </a:rPr>
              <a:t>20</a:t>
            </a:r>
            <a:r>
              <a:rPr lang="el-GR" sz="2000" dirty="0" smtClean="0">
                <a:latin typeface="+mn-lt"/>
                <a:ea typeface="ＭＳ Ｐゴシック" pitchFamily="-112" charset="-128"/>
                <a:cs typeface="ＭＳ Ｐゴシック" pitchFamily="-65" charset="-128"/>
              </a:rPr>
              <a:t> είναι συναφή και τα </a:t>
            </a:r>
            <a:r>
              <a:rPr lang="el-GR" sz="2000" i="1" dirty="0" smtClean="0">
                <a:solidFill>
                  <a:schemeClr val="accent1">
                    <a:lumMod val="75000"/>
                  </a:schemeClr>
                </a:solidFill>
                <a:latin typeface="+mn-lt"/>
                <a:ea typeface="ＭＳ Ｐゴシック" pitchFamily="-112" charset="-128"/>
                <a:cs typeface="ＭＳ Ｐゴシック" pitchFamily="-65" charset="-128"/>
              </a:rPr>
              <a:t>40</a:t>
            </a:r>
            <a:r>
              <a:rPr lang="el-GR" sz="2000" dirty="0" smtClean="0">
                <a:latin typeface="+mn-lt"/>
                <a:ea typeface="ＭＳ Ｐゴシック" pitchFamily="-112" charset="-128"/>
                <a:cs typeface="ＭＳ Ｐゴシック" pitchFamily="-65" charset="-128"/>
              </a:rPr>
              <a:t> μη συναφή. </a:t>
            </a:r>
          </a:p>
          <a:p>
            <a:endParaRPr lang="el-GR" sz="2000" dirty="0" smtClean="0">
              <a:latin typeface="+mn-lt"/>
              <a:ea typeface="ＭＳ Ｐゴシック" pitchFamily="-112" charset="-128"/>
            </a:endParaRPr>
          </a:p>
          <a:p>
            <a:pPr marL="285750" indent="-285750">
              <a:buFont typeface="Wingdings" panose="05000000000000000000" pitchFamily="2" charset="2"/>
              <a:buChar char="§"/>
            </a:pPr>
            <a:r>
              <a:rPr lang="el-GR" sz="1800" dirty="0" smtClean="0">
                <a:latin typeface="+mn-lt"/>
                <a:ea typeface="ＭＳ Ｐゴシック" pitchFamily="-112" charset="-128"/>
              </a:rPr>
              <a:t>Πόσο «καλό» είναι;</a:t>
            </a:r>
          </a:p>
          <a:p>
            <a:pPr marL="285750" indent="-285750">
              <a:buFont typeface="Wingdings" panose="05000000000000000000" pitchFamily="2" charset="2"/>
              <a:buChar char="§"/>
            </a:pPr>
            <a:r>
              <a:rPr lang="el-GR" sz="1800" dirty="0" smtClean="0">
                <a:latin typeface="+mn-lt"/>
                <a:ea typeface="ＭＳ Ｐゴシック" pitchFamily="-112" charset="-128"/>
              </a:rPr>
              <a:t>Πως θα μετρήσουμε τη συνάφεια του; </a:t>
            </a:r>
            <a:endParaRPr lang="el-GR" sz="1800" dirty="0"/>
          </a:p>
        </p:txBody>
      </p:sp>
    </p:spTree>
    <p:extLst>
      <p:ext uri="{BB962C8B-B14F-4D97-AF65-F5344CB8AC3E}">
        <p14:creationId xmlns:p14="http://schemas.microsoft.com/office/powerpoint/2010/main" val="410372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Ακρίβεια και Ανάκληση</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66700" y="1981200"/>
            <a:ext cx="8610600" cy="1905000"/>
          </a:xfrm>
        </p:spPr>
        <p:txBody>
          <a:bodyPr>
            <a:noAutofit/>
          </a:bodyPr>
          <a:lstStyle/>
          <a:p>
            <a:pPr lvl="1">
              <a:buFont typeface="Wingdings" pitchFamily="2" charset="2"/>
              <a:buChar char="§"/>
            </a:pPr>
            <a:r>
              <a:rPr lang="en-US" sz="2800" dirty="0">
                <a:solidFill>
                  <a:schemeClr val="accent2">
                    <a:lumMod val="75000"/>
                  </a:schemeClr>
                </a:solidFill>
              </a:rPr>
              <a:t>Precision (P) </a:t>
            </a:r>
            <a:r>
              <a:rPr lang="el-GR" sz="2800" dirty="0">
                <a:solidFill>
                  <a:schemeClr val="accent2">
                    <a:lumMod val="75000"/>
                  </a:schemeClr>
                </a:solidFill>
              </a:rPr>
              <a:t>– Ακρίβεια </a:t>
            </a:r>
            <a:r>
              <a:rPr lang="el-GR" sz="2800" dirty="0" smtClean="0"/>
              <a:t>είναι το ποσοστό των ανακτημένων εγγράφων που είναι συναφή</a:t>
            </a:r>
          </a:p>
          <a:p>
            <a:pPr lvl="1">
              <a:buFont typeface="Wingdings" pitchFamily="2" charset="2"/>
              <a:buChar char="§"/>
            </a:pPr>
            <a:endParaRPr lang="en-US" sz="2800" dirty="0"/>
          </a:p>
          <a:p>
            <a:pPr lvl="1">
              <a:buFont typeface="Wingdings" pitchFamily="2" charset="2"/>
              <a:buChar char="§"/>
            </a:pPr>
            <a:endParaRPr lang="en-US" sz="2800" dirty="0" smtClean="0"/>
          </a:p>
          <a:p>
            <a:pPr marL="457200" lvl="1" indent="0">
              <a:buNone/>
            </a:pPr>
            <a:endParaRPr lang="en-US" sz="2800" dirty="0"/>
          </a:p>
          <a:p>
            <a:pPr lvl="1">
              <a:buFont typeface="Wingdings" pitchFamily="2" charset="2"/>
              <a:buChar char="§"/>
            </a:pPr>
            <a:r>
              <a:rPr lang="en-US" sz="2800" dirty="0">
                <a:solidFill>
                  <a:schemeClr val="accent2">
                    <a:lumMod val="75000"/>
                  </a:schemeClr>
                </a:solidFill>
              </a:rPr>
              <a:t>Recall (R) </a:t>
            </a:r>
            <a:r>
              <a:rPr lang="el-GR" sz="2800" dirty="0" smtClean="0">
                <a:solidFill>
                  <a:schemeClr val="accent2">
                    <a:lumMod val="75000"/>
                  </a:schemeClr>
                </a:solidFill>
              </a:rPr>
              <a:t>– Ανάκληση </a:t>
            </a:r>
            <a:r>
              <a:rPr lang="el-GR" sz="2800" dirty="0"/>
              <a:t>είναι το </a:t>
            </a:r>
            <a:r>
              <a:rPr lang="el-GR" sz="2800" dirty="0" smtClean="0"/>
              <a:t>ποσοστό </a:t>
            </a:r>
            <a:r>
              <a:rPr lang="el-GR" sz="2800" dirty="0"/>
              <a:t>των </a:t>
            </a:r>
            <a:r>
              <a:rPr lang="el-GR" sz="2800" dirty="0" smtClean="0"/>
              <a:t>συναφών εγγράφων που ανακτώνται</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14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8.3</a:t>
            </a:r>
            <a:endParaRPr lang="en-US" sz="1600" dirty="0"/>
          </a:p>
        </p:txBody>
      </p:sp>
      <p:pic>
        <p:nvPicPr>
          <p:cNvPr id="7" name="Picture 6" descr="1808.png"/>
          <p:cNvPicPr>
            <a:picLocks noChangeAspect="1"/>
          </p:cNvPicPr>
          <p:nvPr/>
        </p:nvPicPr>
        <p:blipFill>
          <a:blip r:embed="rId2" cstate="print"/>
          <a:stretch>
            <a:fillRect/>
          </a:stretch>
        </p:blipFill>
        <p:spPr>
          <a:xfrm>
            <a:off x="502983" y="312468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632252" y="5067780"/>
            <a:ext cx="7309468" cy="751321"/>
          </a:xfrm>
          <a:prstGeom prst="rect">
            <a:avLst/>
          </a:prstGeom>
        </p:spPr>
      </p:pic>
    </p:spTree>
    <p:extLst>
      <p:ext uri="{BB962C8B-B14F-4D97-AF65-F5344CB8AC3E}">
        <p14:creationId xmlns:p14="http://schemas.microsoft.com/office/powerpoint/2010/main" val="26063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smtClean="0">
                <a:solidFill>
                  <a:schemeClr val="accent2">
                    <a:lumMod val="75000"/>
                  </a:schemeClr>
                </a:solidFill>
                <a:ea typeface="ＭＳ Ｐゴシック" pitchFamily="-112" charset="-128"/>
              </a:rPr>
              <a:t>Πίνακας Ενδεχομένων</a:t>
            </a:r>
            <a:r>
              <a:rPr lang="en-US" sz="4000" dirty="0" smtClean="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2149849753"/>
              </p:ext>
            </p:extLst>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gridCol w="1943100"/>
                <a:gridCol w="2145484"/>
                <a:gridCol w="1740716"/>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smtClean="0">
                          <a:solidFill>
                            <a:srgbClr val="FF0000"/>
                          </a:solidFill>
                        </a:rPr>
                        <a:t>Συναφή</a:t>
                      </a:r>
                      <a:r>
                        <a:rPr lang="el-GR" sz="2200" kern="1200" baseline="0" dirty="0" smtClean="0">
                          <a:solidFill>
                            <a:schemeClr val="tx1"/>
                          </a:solidFill>
                        </a:rPr>
                        <a:t> (</a:t>
                      </a:r>
                      <a:r>
                        <a:rPr lang="de-DE" sz="2200" kern="1200" dirty="0" smtClean="0">
                          <a:solidFill>
                            <a:schemeClr val="tx1"/>
                          </a:solidFill>
                        </a:rPr>
                        <a:t>relevant</a:t>
                      </a:r>
                      <a:r>
                        <a:rPr lang="el-GR" sz="2200" kern="1200" dirty="0" smtClean="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smtClean="0">
                          <a:solidFill>
                            <a:srgbClr val="FF0000"/>
                          </a:solidFill>
                        </a:rPr>
                        <a:t>Μη</a:t>
                      </a:r>
                      <a:r>
                        <a:rPr lang="el-GR" sz="2200" kern="1200" baseline="0" dirty="0" smtClean="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smtClean="0">
                          <a:solidFill>
                            <a:schemeClr val="tx1"/>
                          </a:solidFill>
                        </a:rPr>
                        <a:t>(</a:t>
                      </a:r>
                      <a:r>
                        <a:rPr lang="de-DE" sz="2200" kern="1200" dirty="0" smtClean="0">
                          <a:solidFill>
                            <a:schemeClr val="tx1"/>
                          </a:solidFill>
                        </a:rPr>
                        <a:t>not relevant</a:t>
                      </a:r>
                      <a:r>
                        <a:rPr lang="el-GR" sz="2200" kern="1200" dirty="0" smtClean="0">
                          <a:solidFill>
                            <a:schemeClr val="tx1"/>
                          </a:solidFill>
                        </a:rPr>
                        <a: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el-GR" sz="2200" b="1" kern="1200" dirty="0" smtClean="0">
                          <a:solidFill>
                            <a:srgbClr val="FF0000"/>
                          </a:solidFill>
                        </a:rPr>
                        <a:t>Ανακληθέντα</a:t>
                      </a:r>
                      <a:r>
                        <a:rPr lang="el-GR" sz="2200" b="1" kern="1200" baseline="0" dirty="0" smtClean="0">
                          <a:solidFill>
                            <a:schemeClr val="tx1"/>
                          </a:solidFill>
                        </a:rPr>
                        <a:t> </a:t>
                      </a:r>
                      <a:r>
                        <a:rPr lang="el-GR" sz="2200" b="1" kern="1200" dirty="0" smtClean="0">
                          <a:solidFill>
                            <a:schemeClr val="tx1"/>
                          </a:solidFill>
                        </a:rPr>
                        <a:t>(</a:t>
                      </a:r>
                      <a:r>
                        <a:rPr lang="de-DE" sz="2200" b="1" kern="1200" dirty="0" err="1" smtClean="0">
                          <a:solidFill>
                            <a:schemeClr val="tx1"/>
                          </a:solidFill>
                        </a:rPr>
                        <a:t>retrieved</a:t>
                      </a:r>
                      <a:r>
                        <a:rPr lang="el-GR" sz="2200" b="1" kern="1200" dirty="0" smtClean="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l-GR" sz="2200" b="1" kern="1200" dirty="0" smtClean="0">
                          <a:solidFill>
                            <a:schemeClr val="accent6">
                              <a:lumMod val="75000"/>
                            </a:schemeClr>
                          </a:solidFill>
                          <a:latin typeface="+mn-lt"/>
                          <a:ea typeface="+mn-ea"/>
                          <a:cs typeface="+mn-cs"/>
                        </a:rPr>
                        <a:t>(</a:t>
                      </a:r>
                      <a:r>
                        <a:rPr lang="en-US" sz="2200" b="1" kern="1200" dirty="0" smtClean="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chemeClr val="tx1"/>
                          </a:solidFill>
                        </a:rPr>
                        <a:t>60 </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sz="2200" b="1" kern="1200" dirty="0" smtClean="0">
                          <a:solidFill>
                            <a:srgbClr val="FF0000"/>
                          </a:solidFill>
                        </a:rPr>
                        <a:t>Μη ανακληθέντα</a:t>
                      </a:r>
                    </a:p>
                    <a:p>
                      <a:r>
                        <a:rPr lang="el-GR" sz="2200" b="1" kern="1200" baseline="0" dirty="0" smtClean="0">
                          <a:solidFill>
                            <a:schemeClr val="tx1"/>
                          </a:solidFill>
                        </a:rPr>
                        <a:t>(</a:t>
                      </a:r>
                      <a:r>
                        <a:rPr lang="en-US" sz="2200" b="1" kern="1200" dirty="0" smtClean="0">
                          <a:solidFill>
                            <a:schemeClr val="tx1"/>
                          </a:solidFill>
                        </a:rPr>
                        <a:t>not retrieved</a:t>
                      </a:r>
                      <a:r>
                        <a:rPr lang="el-GR" sz="2200" b="1" kern="1200" dirty="0" smtClean="0">
                          <a:solidFill>
                            <a:schemeClr val="tx1"/>
                          </a:solidFill>
                        </a:rPr>
                        <a:t>)</a:t>
                      </a:r>
                      <a:r>
                        <a:rPr lang="en-US" sz="2200" b="1" kern="1200" dirty="0" smtClean="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rPr>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smtClean="0">
                          <a:solidFill>
                            <a:schemeClr val="tx1"/>
                          </a:solidFill>
                          <a:latin typeface="+mn-lt"/>
                          <a:ea typeface="+mn-ea"/>
                          <a:cs typeface="+mn-cs"/>
                        </a:rPr>
                        <a:t>80</a:t>
                      </a:r>
                      <a:endParaRPr lang="de-DE" sz="2200" b="0"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037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Ακρίβεια και Ανάκληση</a:t>
            </a:r>
            <a:endParaRPr lang="en-US" sz="4000"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8.3</a:t>
            </a:r>
            <a:endParaRPr lang="en-US" sz="1600" dirty="0"/>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smtClean="0">
                <a:solidFill>
                  <a:schemeClr val="tx1"/>
                </a:solidFill>
                <a:latin typeface="+mj-lt"/>
              </a:rPr>
              <a:t>P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a:t>
            </a:r>
            <a:r>
              <a:rPr lang="de-DE" sz="2600" dirty="0" smtClean="0">
                <a:solidFill>
                  <a:schemeClr val="tx1"/>
                </a:solidFill>
                <a:latin typeface="+mj-lt"/>
              </a:rPr>
              <a:t>/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FP</a:t>
            </a:r>
            <a:r>
              <a:rPr lang="en-US" sz="2600" dirty="0" smtClean="0">
                <a:solidFill>
                  <a:schemeClr val="tx1"/>
                </a:solidFill>
                <a:latin typeface="+mj-lt"/>
              </a:rPr>
              <a:t> )</a:t>
            </a:r>
          </a:p>
          <a:p>
            <a:pPr lvl="1">
              <a:spcBef>
                <a:spcPts val="700"/>
              </a:spcBef>
              <a:buClr>
                <a:srgbClr val="336699"/>
              </a:buClr>
            </a:pPr>
            <a:r>
              <a:rPr lang="en-US" sz="2600" i="1" dirty="0" smtClean="0">
                <a:solidFill>
                  <a:schemeClr val="tx1"/>
                </a:solidFill>
                <a:latin typeface="+mj-lt"/>
              </a:rPr>
              <a:t>R</a:t>
            </a:r>
            <a:r>
              <a:rPr lang="en-US" sz="2600" dirty="0" smtClean="0">
                <a:solidFill>
                  <a:schemeClr val="tx1"/>
                </a:solidFill>
                <a:latin typeface="+mj-lt"/>
              </a:rPr>
              <a:t> = </a:t>
            </a:r>
            <a:r>
              <a:rPr lang="en-US" sz="2600" i="1" dirty="0" smtClean="0">
                <a:solidFill>
                  <a:schemeClr val="tx1"/>
                </a:solidFill>
                <a:latin typeface="+mj-lt"/>
              </a:rPr>
              <a:t>TP</a:t>
            </a:r>
            <a:r>
              <a:rPr lang="en-US" sz="2600" dirty="0" smtClean="0">
                <a:solidFill>
                  <a:schemeClr val="tx1"/>
                </a:solidFill>
                <a:latin typeface="+mj-lt"/>
              </a:rPr>
              <a:t> / (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FN</a:t>
            </a:r>
            <a:r>
              <a:rPr lang="en-US" sz="2600" dirty="0" smtClean="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smtClean="0">
                <a:solidFill>
                  <a:schemeClr val="bg2">
                    <a:lumMod val="25000"/>
                  </a:schemeClr>
                </a:solidFill>
                <a:latin typeface="+mn-lt"/>
              </a:rPr>
              <a:t>Πίνακας Ενδεχόμενων (</a:t>
            </a:r>
            <a:r>
              <a:rPr lang="en-US" sz="2800" dirty="0" smtClean="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2798"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smtClean="0">
                <a:solidFill>
                  <a:schemeClr val="accent6">
                    <a:lumMod val="50000"/>
                  </a:schemeClr>
                </a:solidFill>
                <a:latin typeface="+mn-lt"/>
              </a:rPr>
              <a:t>πραγματικά</a:t>
            </a:r>
            <a:endParaRPr lang="el-GR" sz="1400" i="1" dirty="0">
              <a:solidFill>
                <a:schemeClr val="accent6">
                  <a:lumMod val="50000"/>
                </a:schemeClr>
              </a:solidFill>
              <a:latin typeface="+mn-lt"/>
            </a:endParaRP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smtClean="0">
                <a:solidFill>
                  <a:schemeClr val="accent6">
                    <a:lumMod val="50000"/>
                  </a:schemeClr>
                </a:solidFill>
                <a:latin typeface="+mn-lt"/>
              </a:rPr>
              <a:t>αποτέλεσμα</a:t>
            </a:r>
            <a:endParaRPr lang="el-GR" sz="1400" i="1" dirty="0">
              <a:solidFill>
                <a:schemeClr val="accent6">
                  <a:lumMod val="50000"/>
                </a:schemeClr>
              </a:solidFill>
              <a:latin typeface="+mn-lt"/>
            </a:endParaRPr>
          </a:p>
        </p:txBody>
      </p:sp>
    </p:spTree>
    <p:extLst>
      <p:ext uri="{BB962C8B-B14F-4D97-AF65-F5344CB8AC3E}">
        <p14:creationId xmlns:p14="http://schemas.microsoft.com/office/powerpoint/2010/main" val="724889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smtClean="0">
                <a:solidFill>
                  <a:schemeClr val="accent2">
                    <a:lumMod val="75000"/>
                  </a:schemeClr>
                </a:solidFill>
                <a:ea typeface="ＭＳ Ｐゴシック" pitchFamily="-112" charset="-128"/>
              </a:rPr>
              <a:t>Πίνακας Ενδεχομένων</a:t>
            </a:r>
            <a:r>
              <a:rPr lang="en-US" sz="4000" dirty="0" smtClean="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17</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graphicFrame>
        <p:nvGraphicFramePr>
          <p:cNvPr id="7" name="Table 6"/>
          <p:cNvGraphicFramePr>
            <a:graphicFrameLocks noGrp="1"/>
          </p:cNvGraphicFramePr>
          <p:nvPr>
            <p:extLst/>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gridCol w="1943100"/>
                <a:gridCol w="2145484"/>
                <a:gridCol w="1740716"/>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smtClean="0">
                          <a:solidFill>
                            <a:schemeClr val="tx1"/>
                          </a:solidFill>
                        </a:rPr>
                        <a:t>Συναφή</a:t>
                      </a:r>
                      <a:r>
                        <a:rPr lang="el-GR" sz="2200" kern="1200" baseline="0" dirty="0" smtClean="0">
                          <a:solidFill>
                            <a:schemeClr val="tx1"/>
                          </a:solidFill>
                        </a:rPr>
                        <a:t> (</a:t>
                      </a:r>
                      <a:r>
                        <a:rPr lang="de-DE" sz="2200" kern="1200" dirty="0" smtClean="0">
                          <a:solidFill>
                            <a:schemeClr val="tx1"/>
                          </a:solidFill>
                        </a:rPr>
                        <a:t>relevant</a:t>
                      </a:r>
                      <a:r>
                        <a:rPr lang="el-GR" sz="2200" kern="1200" dirty="0" smtClean="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smtClean="0">
                          <a:solidFill>
                            <a:schemeClr val="tx1"/>
                          </a:solidFill>
                        </a:rPr>
                        <a:t>Μη</a:t>
                      </a:r>
                      <a:r>
                        <a:rPr lang="el-GR" sz="2200" kern="1200" baseline="0" dirty="0" smtClean="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smtClean="0">
                          <a:solidFill>
                            <a:schemeClr val="tx1"/>
                          </a:solidFill>
                        </a:rPr>
                        <a:t>(</a:t>
                      </a:r>
                      <a:r>
                        <a:rPr lang="de-DE" sz="2200" kern="1200" dirty="0" smtClean="0">
                          <a:solidFill>
                            <a:schemeClr val="tx1"/>
                          </a:solidFill>
                        </a:rPr>
                        <a:t>not relevant</a:t>
                      </a:r>
                      <a:r>
                        <a:rPr lang="el-GR" sz="2200" kern="1200" dirty="0" smtClean="0">
                          <a:solidFill>
                            <a:schemeClr val="tx1"/>
                          </a:solidFill>
                        </a:rPr>
                        <a: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el-GR" sz="2200" b="1" kern="1200" dirty="0" smtClean="0">
                          <a:solidFill>
                            <a:schemeClr val="tx1"/>
                          </a:solidFill>
                        </a:rPr>
                        <a:t>Ανακληθέντα</a:t>
                      </a:r>
                      <a:r>
                        <a:rPr lang="el-GR" sz="2200" b="1" kern="1200" baseline="0" dirty="0" smtClean="0">
                          <a:solidFill>
                            <a:schemeClr val="tx1"/>
                          </a:solidFill>
                        </a:rPr>
                        <a:t> </a:t>
                      </a:r>
                      <a:r>
                        <a:rPr lang="el-GR" sz="2200" b="1" kern="1200" dirty="0" smtClean="0">
                          <a:solidFill>
                            <a:schemeClr val="tx1"/>
                          </a:solidFill>
                        </a:rPr>
                        <a:t>(</a:t>
                      </a:r>
                      <a:r>
                        <a:rPr lang="de-DE" sz="2200" b="1" kern="1200" dirty="0" err="1" smtClean="0">
                          <a:solidFill>
                            <a:schemeClr val="tx1"/>
                          </a:solidFill>
                        </a:rPr>
                        <a:t>retrieved</a:t>
                      </a:r>
                      <a:r>
                        <a:rPr lang="el-GR" sz="2200" b="1" kern="1200" dirty="0" smtClean="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l-GR" sz="2200" b="1" kern="1200" dirty="0" smtClean="0">
                          <a:solidFill>
                            <a:schemeClr val="accent6">
                              <a:lumMod val="75000"/>
                            </a:schemeClr>
                          </a:solidFill>
                          <a:latin typeface="+mn-lt"/>
                          <a:ea typeface="+mn-ea"/>
                          <a:cs typeface="+mn-cs"/>
                        </a:rPr>
                        <a:t>(</a:t>
                      </a:r>
                      <a:r>
                        <a:rPr lang="en-US" sz="2200" b="1" kern="1200" dirty="0" smtClean="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chemeClr val="tx1"/>
                          </a:solidFill>
                        </a:rPr>
                        <a:t>60 </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sz="2200" b="1" kern="1200" dirty="0" smtClean="0">
                          <a:solidFill>
                            <a:schemeClr val="tx1"/>
                          </a:solidFill>
                        </a:rPr>
                        <a:t>Μη ανακληθέντα</a:t>
                      </a:r>
                    </a:p>
                    <a:p>
                      <a:r>
                        <a:rPr lang="el-GR" sz="2200" b="1" kern="1200" baseline="0" dirty="0" smtClean="0">
                          <a:solidFill>
                            <a:schemeClr val="tx1"/>
                          </a:solidFill>
                        </a:rPr>
                        <a:t>(</a:t>
                      </a:r>
                      <a:r>
                        <a:rPr lang="en-US" sz="2200" b="1" kern="1200" dirty="0" smtClean="0">
                          <a:solidFill>
                            <a:schemeClr val="tx1"/>
                          </a:solidFill>
                        </a:rPr>
                        <a:t>not retrieved</a:t>
                      </a:r>
                      <a:r>
                        <a:rPr lang="el-GR" sz="2200" b="1" kern="1200" dirty="0" smtClean="0">
                          <a:solidFill>
                            <a:schemeClr val="tx1"/>
                          </a:solidFill>
                        </a:rPr>
                        <a:t>)</a:t>
                      </a:r>
                      <a:r>
                        <a:rPr lang="en-US" sz="2200" b="1" kern="1200" dirty="0" smtClean="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rPr>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smtClean="0">
                          <a:solidFill>
                            <a:schemeClr val="tx1"/>
                          </a:solidFill>
                          <a:latin typeface="+mn-lt"/>
                          <a:ea typeface="+mn-ea"/>
                          <a:cs typeface="+mn-cs"/>
                        </a:rPr>
                        <a:t>80</a:t>
                      </a:r>
                      <a:endParaRPr lang="de-DE" sz="2200" b="0"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2971800" y="5562600"/>
            <a:ext cx="4267200" cy="830997"/>
          </a:xfrm>
          <a:prstGeom prst="rect">
            <a:avLst/>
          </a:prstGeom>
          <a:noFill/>
        </p:spPr>
        <p:txBody>
          <a:bodyPr wrap="square" rtlCol="0">
            <a:spAutoFit/>
          </a:bodyPr>
          <a:lstStyle/>
          <a:p>
            <a:r>
              <a:rPr lang="en-US" dirty="0" smtClean="0">
                <a:latin typeface="+mn-lt"/>
              </a:rPr>
              <a:t>Precision = 20/60 = 1/3</a:t>
            </a:r>
          </a:p>
          <a:p>
            <a:r>
              <a:rPr lang="en-US" dirty="0" smtClean="0">
                <a:latin typeface="+mn-lt"/>
              </a:rPr>
              <a:t>Recall = 20/80 = 1/4</a:t>
            </a:r>
            <a:endParaRPr lang="el-GR" dirty="0">
              <a:latin typeface="+mn-lt"/>
            </a:endParaRPr>
          </a:p>
        </p:txBody>
      </p:sp>
    </p:spTree>
    <p:extLst>
      <p:ext uri="{BB962C8B-B14F-4D97-AF65-F5344CB8AC3E}">
        <p14:creationId xmlns:p14="http://schemas.microsoft.com/office/powerpoint/2010/main" val="4174864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7"/>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Ακρίβεια </a:t>
            </a:r>
            <a:r>
              <a:rPr lang="en-US" sz="4000" dirty="0" err="1" smtClean="0">
                <a:solidFill>
                  <a:schemeClr val="accent2">
                    <a:lumMod val="75000"/>
                  </a:schemeClr>
                </a:solidFill>
                <a:ea typeface="ＭＳ Ｐゴシック" pitchFamily="-112" charset="-128"/>
              </a:rPr>
              <a:t>vs</a:t>
            </a:r>
            <a:r>
              <a:rPr lang="el-GR" sz="4000" dirty="0" smtClean="0">
                <a:solidFill>
                  <a:schemeClr val="accent2">
                    <a:lumMod val="75000"/>
                  </a:schemeClr>
                </a:solidFill>
                <a:ea typeface="ＭＳ Ｐゴシック" pitchFamily="-112" charset="-128"/>
              </a:rPr>
              <a:t> Ανάκληση</a:t>
            </a:r>
            <a:endParaRPr lang="en-US" sz="4000"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bg2">
                    <a:lumMod val="25000"/>
                  </a:schemeClr>
                </a:solidFill>
              </a:rPr>
              <a:t>Κεφ</a:t>
            </a:r>
            <a:r>
              <a:rPr lang="en-US" sz="1600" dirty="0" smtClean="0">
                <a:solidFill>
                  <a:schemeClr val="bg2">
                    <a:lumMod val="25000"/>
                  </a:schemeClr>
                </a:solidFill>
              </a:rPr>
              <a:t>. 8.3</a:t>
            </a:r>
            <a:endParaRPr lang="en-US" sz="1600" dirty="0">
              <a:solidFill>
                <a:schemeClr val="bg2">
                  <a:lumMod val="25000"/>
                </a:schemeClr>
              </a:solidFill>
            </a:endParaRPr>
          </a:p>
        </p:txBody>
      </p:sp>
      <p:sp>
        <p:nvSpPr>
          <p:cNvPr id="7" name="Text Box 3"/>
          <p:cNvSpPr txBox="1">
            <a:spLocks noChangeArrowheads="1"/>
          </p:cNvSpPr>
          <p:nvPr/>
        </p:nvSpPr>
        <p:spPr bwMode="auto">
          <a:xfrm>
            <a:off x="76200" y="1371600"/>
            <a:ext cx="8686800" cy="4006849"/>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smtClean="0">
                <a:latin typeface="+mn-lt"/>
              </a:rPr>
              <a:t>Η ανάκληση μπορεί να αυξηθεί με το να επιστρέψουμε </a:t>
            </a:r>
            <a:r>
              <a:rPr lang="el-GR" i="1" dirty="0" smtClean="0">
                <a:latin typeface="+mn-lt"/>
              </a:rPr>
              <a:t>περισσότερα έγγραφα</a:t>
            </a:r>
            <a:endParaRPr lang="el-GR" i="1" dirty="0">
              <a:latin typeface="+mn-lt"/>
            </a:endParaRPr>
          </a:p>
          <a:p>
            <a:pPr marL="1257300" lvl="2" indent="-342900">
              <a:spcBef>
                <a:spcPts val="700"/>
              </a:spcBef>
              <a:buClr>
                <a:schemeClr val="tx2">
                  <a:lumMod val="50000"/>
                </a:schemeClr>
              </a:buClr>
              <a:buFont typeface="Wingdings" pitchFamily="2" charset="2"/>
              <a:buChar char="§"/>
            </a:pPr>
            <a:r>
              <a:rPr lang="el-GR" sz="2000" dirty="0" smtClean="0">
                <a:latin typeface="+mn-lt"/>
              </a:rPr>
              <a:t>Η ανάκληση είναι μια μη-φθίνουσα συνάρτηση των εγγράφων που ανακτώνται</a:t>
            </a:r>
            <a:r>
              <a:rPr lang="el-GR" sz="2000" dirty="0">
                <a:latin typeface="+mn-lt"/>
              </a:rPr>
              <a:t> </a:t>
            </a:r>
            <a:r>
              <a:rPr lang="el-GR" sz="1800" dirty="0" smtClean="0">
                <a:latin typeface="+mn-lt"/>
              </a:rPr>
              <a:t>(Ένα σύστημα που επιστρέφει όλα τα έγγραφα έχει ποσοστό ανάκλησης </a:t>
            </a:r>
            <a:r>
              <a:rPr lang="en-US" sz="1800" dirty="0" smtClean="0">
                <a:latin typeface="+mn-lt"/>
              </a:rPr>
              <a:t>100%!</a:t>
            </a:r>
            <a:r>
              <a:rPr lang="el-GR" sz="1800" dirty="0" smtClean="0">
                <a:latin typeface="+mn-lt"/>
              </a:rPr>
              <a:t>)</a:t>
            </a:r>
            <a:endParaRPr lang="en-US" sz="1800" dirty="0" smtClean="0">
              <a:latin typeface="+mn-lt"/>
            </a:endParaRPr>
          </a:p>
          <a:p>
            <a:pPr marL="800100" lvl="1" indent="-342900">
              <a:spcBef>
                <a:spcPts val="700"/>
              </a:spcBef>
              <a:buClr>
                <a:schemeClr val="tx2">
                  <a:lumMod val="50000"/>
                </a:schemeClr>
              </a:buClr>
              <a:buFont typeface="Wingdings" pitchFamily="2" charset="2"/>
              <a:buChar char="§"/>
            </a:pPr>
            <a:r>
              <a:rPr lang="el-GR" dirty="0" smtClean="0">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smtClean="0">
                <a:latin typeface="+mn-lt"/>
              </a:rPr>
              <a:t>Είναι εύκολο να πετύχεις μεγάλη ακρίβεια με πολύ μικρή ανάκληση  </a:t>
            </a:r>
            <a:r>
              <a:rPr lang="el-GR" sz="1800" dirty="0">
                <a:latin typeface="+mn-lt"/>
              </a:rPr>
              <a:t>(Έστω </a:t>
            </a:r>
            <a:r>
              <a:rPr lang="el-GR" sz="1800" dirty="0" smtClean="0">
                <a:latin typeface="+mn-lt"/>
              </a:rPr>
              <a:t>ότι το έγγραφο με το μεγαλύτερο βαθμό είναι συναφές. Πως μπορούμε να μεγιστοποιήσουμε την ακρίβεια;)</a:t>
            </a:r>
            <a:endParaRPr lang="en-US" sz="1800" dirty="0" smtClean="0">
              <a:latin typeface="+mn-lt"/>
            </a:endParaRPr>
          </a:p>
          <a:p>
            <a:pPr lvl="1">
              <a:spcBef>
                <a:spcPts val="700"/>
              </a:spcBef>
              <a:buClr>
                <a:schemeClr val="tx2">
                  <a:lumMod val="50000"/>
                </a:schemeClr>
              </a:buClr>
            </a:pPr>
            <a:r>
              <a:rPr lang="el-GR" dirty="0" smtClean="0">
                <a:latin typeface="+mn-lt"/>
              </a:rPr>
              <a:t>Σε ένα καλό σύστημα η ακρίβεια ελαττώνεται όσο περισσότερα έγγραφα ανακτούμε ή με την αύξηση της ανάκλησης</a:t>
            </a:r>
            <a:endParaRPr lang="en-US" dirty="0" smtClean="0">
              <a:latin typeface="+mn-lt"/>
            </a:endParaRPr>
          </a:p>
          <a:p>
            <a:pPr marL="1257300" lvl="2" indent="-342900">
              <a:spcBef>
                <a:spcPts val="700"/>
              </a:spcBef>
              <a:buClr>
                <a:schemeClr val="tx2">
                  <a:lumMod val="50000"/>
                </a:schemeClr>
              </a:buClr>
              <a:buFont typeface="Wingdings" pitchFamily="2" charset="2"/>
              <a:buChar char="§"/>
            </a:pPr>
            <a:endParaRPr lang="en-US" dirty="0" smtClean="0">
              <a:latin typeface="+mn-lt"/>
            </a:endParaRPr>
          </a:p>
          <a:p>
            <a:pPr marL="1257300" lvl="2" indent="-342900">
              <a:spcBef>
                <a:spcPts val="700"/>
              </a:spcBef>
              <a:buClr>
                <a:schemeClr val="tx2">
                  <a:lumMod val="50000"/>
                </a:schemeClr>
              </a:buClr>
            </a:pPr>
            <a:endParaRPr lang="de-DE" dirty="0" smtClean="0">
              <a:latin typeface="+mn-lt"/>
            </a:endParaRPr>
          </a:p>
        </p:txBody>
      </p:sp>
      <p:sp>
        <p:nvSpPr>
          <p:cNvPr id="2" name="TextBox 1"/>
          <p:cNvSpPr txBox="1"/>
          <p:nvPr/>
        </p:nvSpPr>
        <p:spPr>
          <a:xfrm>
            <a:off x="457200" y="5671325"/>
            <a:ext cx="8393597" cy="707886"/>
          </a:xfrm>
          <a:prstGeom prst="rect">
            <a:avLst/>
          </a:prstGeom>
          <a:noFill/>
        </p:spPr>
        <p:txBody>
          <a:bodyPr wrap="square" rtlCol="0">
            <a:spAutoFit/>
          </a:bodyPr>
          <a:lstStyle/>
          <a:p>
            <a:r>
              <a:rPr lang="el-GR" sz="2000" dirty="0" smtClean="0">
                <a:latin typeface="+mn-lt"/>
              </a:rPr>
              <a:t>Το τι από τα δύο μας ενδιαφέρει περισσότερα εξαρτάται και από την εφαρμογή (π.χ., </a:t>
            </a:r>
            <a:r>
              <a:rPr lang="en-US" sz="2000" dirty="0" smtClean="0">
                <a:latin typeface="+mn-lt"/>
              </a:rPr>
              <a:t>web vs email search)</a:t>
            </a:r>
            <a:endParaRPr lang="en-US" sz="2000" dirty="0">
              <a:latin typeface="+mn-lt"/>
            </a:endParaRPr>
          </a:p>
        </p:txBody>
      </p:sp>
    </p:spTree>
    <p:extLst>
      <p:ext uri="{BB962C8B-B14F-4D97-AF65-F5344CB8AC3E}">
        <p14:creationId xmlns:p14="http://schemas.microsoft.com/office/powerpoint/2010/main" val="365554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pPr algn="ctr"/>
            <a:r>
              <a:rPr lang="el-GR" altLang="zh-TW" sz="4000" dirty="0" smtClean="0">
                <a:solidFill>
                  <a:schemeClr val="accent2">
                    <a:lumMod val="75000"/>
                  </a:schemeClr>
                </a:solidFill>
                <a:ea typeface="新細明體" pitchFamily="2" charset="-120"/>
              </a:rPr>
              <a:t>Ακρίβεια και Ανάκληση</a:t>
            </a:r>
            <a:endParaRPr lang="zh-TW" altLang="zh-TW" sz="4000" dirty="0">
              <a:solidFill>
                <a:schemeClr val="accent2">
                  <a:lumMod val="75000"/>
                </a:schemeClr>
              </a:solidFill>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grpSp>
        <p:nvGrpSpPr>
          <p:cNvPr id="332810" name="Group 10"/>
          <p:cNvGrpSpPr>
            <a:grpSpLocks/>
          </p:cNvGrpSpPr>
          <p:nvPr/>
        </p:nvGrpSpPr>
        <p:grpSpPr bwMode="auto">
          <a:xfrm>
            <a:off x="4953006" y="1981200"/>
            <a:ext cx="1962153" cy="1143000"/>
            <a:chOff x="3120" y="1248"/>
            <a:chExt cx="1236" cy="720"/>
          </a:xfrm>
        </p:grpSpPr>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l-GR" altLang="zh-TW" sz="2000" dirty="0" smtClean="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000" dirty="0" smtClean="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smtClean="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smtClean="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457200"/>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Τι θα δούμε σήμερα;</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1805623"/>
            <a:ext cx="7620000" cy="1828800"/>
          </a:xfrm>
        </p:spPr>
        <p:txBody>
          <a:bodyPr>
            <a:noAutofit/>
          </a:bodyPr>
          <a:lstStyle/>
          <a:p>
            <a:pPr eaLnBrk="1" hangingPunct="1">
              <a:buFont typeface="Wingdings" panose="05000000000000000000" pitchFamily="2" charset="2"/>
              <a:buChar char="§"/>
            </a:pPr>
            <a:r>
              <a:rPr lang="el-GR" sz="2400" dirty="0" smtClean="0">
                <a:ea typeface="ＭＳ Ｐゴシック" pitchFamily="-112" charset="-128"/>
              </a:rPr>
              <a:t> Ποια τεχνική</a:t>
            </a:r>
            <a:r>
              <a:rPr lang="el-GR" sz="2400" dirty="0">
                <a:ea typeface="ＭＳ Ｐゴシック" pitchFamily="-112" charset="-128"/>
              </a:rPr>
              <a:t> </a:t>
            </a:r>
            <a:r>
              <a:rPr lang="el-GR" sz="2400" dirty="0" smtClean="0">
                <a:ea typeface="ＭＳ Ｐゴシック" pitchFamily="-112" charset="-128"/>
              </a:rPr>
              <a:t>ή π</a:t>
            </a:r>
            <a:r>
              <a:rPr lang="el-GR" sz="2400" dirty="0">
                <a:ea typeface="ＭＳ Ｐゴシック" pitchFamily="-112" charset="-128"/>
              </a:rPr>
              <a:t>ο</a:t>
            </a:r>
            <a:r>
              <a:rPr lang="el-GR" sz="2400" dirty="0" smtClean="0">
                <a:ea typeface="ＭＳ Ｐゴシック" pitchFamily="-112" charset="-128"/>
              </a:rPr>
              <a:t>ιο σύστημα ανάκτησης πληροφορίας είναι </a:t>
            </a:r>
            <a:r>
              <a:rPr lang="el-GR" sz="2400" i="1" dirty="0" smtClean="0">
                <a:solidFill>
                  <a:schemeClr val="accent2">
                    <a:lumMod val="75000"/>
                  </a:schemeClr>
                </a:solidFill>
                <a:ea typeface="ＭＳ Ｐゴシック" pitchFamily="-112" charset="-128"/>
              </a:rPr>
              <a:t>καλύτερο</a:t>
            </a:r>
            <a:r>
              <a:rPr lang="el-GR" sz="2400" dirty="0" smtClean="0">
                <a:ea typeface="ＭＳ Ｐゴシック" pitchFamily="-112" charset="-128"/>
              </a:rPr>
              <a:t>;</a:t>
            </a:r>
          </a:p>
          <a:p>
            <a:pPr eaLnBrk="1" hangingPunct="1">
              <a:buFont typeface="Wingdings" panose="05000000000000000000" pitchFamily="2" charset="2"/>
              <a:buChar char="§"/>
            </a:pPr>
            <a:r>
              <a:rPr lang="el-GR" sz="2400" dirty="0" smtClean="0">
                <a:ea typeface="ＭＳ Ｐゴシック" pitchFamily="-112" charset="-128"/>
              </a:rPr>
              <a:t> Πως μπορούμε να το </a:t>
            </a:r>
            <a:r>
              <a:rPr lang="el-GR" sz="2400" i="1" dirty="0" smtClean="0">
                <a:solidFill>
                  <a:schemeClr val="accent2">
                    <a:lumMod val="75000"/>
                  </a:schemeClr>
                </a:solidFill>
                <a:ea typeface="ＭＳ Ｐゴシック" pitchFamily="-112" charset="-128"/>
              </a:rPr>
              <a:t>αξιολογήσουμε</a:t>
            </a:r>
            <a:r>
              <a:rPr lang="en-US" sz="2400" dirty="0" smtClean="0">
                <a:ea typeface="ＭＳ Ｐゴシック" pitchFamily="-112" charset="-128"/>
              </a:rPr>
              <a:t> </a:t>
            </a:r>
            <a:r>
              <a:rPr lang="el-GR" sz="2400" dirty="0" smtClean="0">
                <a:ea typeface="ＭＳ Ｐゴシック" pitchFamily="-112" charset="-128"/>
              </a:rPr>
              <a:t>ένα σύστημα ανάκτησης;</a:t>
            </a:r>
          </a:p>
          <a:p>
            <a:pPr eaLnBrk="1" hangingPunct="1">
              <a:buFont typeface="Wingdings" panose="05000000000000000000" pitchFamily="2" charset="2"/>
              <a:buChar char="§"/>
            </a:pPr>
            <a:r>
              <a:rPr lang="el-GR" sz="2400" dirty="0" smtClean="0">
                <a:ea typeface="ＭＳ Ｐゴシック" pitchFamily="-112" charset="-128"/>
              </a:rPr>
              <a:t> Αξιολόγηση </a:t>
            </a:r>
            <a:r>
              <a:rPr lang="el-GR" sz="2400" dirty="0">
                <a:ea typeface="ＭＳ Ｐゴシック" pitchFamily="-112" charset="-128"/>
              </a:rPr>
              <a:t>συστημάτων ανάκτησης πληροφορίας και μηχανών αναζήτησης: </a:t>
            </a:r>
            <a:r>
              <a:rPr lang="en-US" sz="2400" dirty="0">
                <a:ea typeface="ＭＳ Ｐゴシック" pitchFamily="-112" charset="-128"/>
              </a:rPr>
              <a:t> </a:t>
            </a:r>
            <a:endParaRPr lang="el-GR" sz="2400" dirty="0" smtClean="0">
              <a:ea typeface="ＭＳ Ｐゴシック" pitchFamily="-112" charset="-128"/>
            </a:endParaRPr>
          </a:p>
          <a:p>
            <a:pPr marL="342900" lvl="1" indent="0">
              <a:buNone/>
            </a:pPr>
            <a:r>
              <a:rPr lang="el-GR" sz="2400" dirty="0" smtClean="0">
                <a:ea typeface="ＭＳ Ｐゴシック" pitchFamily="-112" charset="-128"/>
              </a:rPr>
              <a:t>	(1) μεθοδολογία </a:t>
            </a:r>
            <a:r>
              <a:rPr lang="el-GR" sz="2400" dirty="0">
                <a:ea typeface="ＭＳ Ｐゴシック" pitchFamily="-112" charset="-128"/>
              </a:rPr>
              <a:t>και </a:t>
            </a:r>
            <a:endParaRPr lang="el-GR" sz="2400" dirty="0" smtClean="0">
              <a:ea typeface="ＭＳ Ｐゴシック" pitchFamily="-112" charset="-128"/>
            </a:endParaRPr>
          </a:p>
          <a:p>
            <a:pPr marL="342900" lvl="1" indent="0">
              <a:buNone/>
            </a:pPr>
            <a:r>
              <a:rPr lang="el-GR" sz="2400" dirty="0" smtClean="0">
                <a:ea typeface="ＭＳ Ｐゴシック" pitchFamily="-112" charset="-128"/>
              </a:rPr>
              <a:t>	(2) μέτρα</a:t>
            </a: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Αρμονικό Μέσο</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240197" y="1295400"/>
            <a:ext cx="8382000" cy="4908551"/>
          </a:xfrm>
          <a:prstGeom prst="rect">
            <a:avLst/>
          </a:prstGeom>
          <a:noFill/>
          <a:ln w="9525">
            <a:noFill/>
            <a:round/>
            <a:headEnd/>
            <a:tailEnd/>
          </a:ln>
        </p:spPr>
        <p:txBody>
          <a:bodyPr/>
          <a:lstStyle/>
          <a:p>
            <a:pPr lvl="1">
              <a:spcBef>
                <a:spcPts val="700"/>
              </a:spcBef>
              <a:buClr>
                <a:schemeClr val="tx2">
                  <a:lumMod val="50000"/>
                </a:schemeClr>
              </a:buClr>
            </a:pPr>
            <a:r>
              <a:rPr lang="el-GR" sz="2800" dirty="0" smtClean="0">
                <a:latin typeface="+mn-lt"/>
              </a:rPr>
              <a:t>Πως θα συνδυάσουμε το </a:t>
            </a:r>
            <a:r>
              <a:rPr lang="en-US" sz="2800" i="1" dirty="0" smtClean="0">
                <a:latin typeface="+mn-lt"/>
              </a:rPr>
              <a:t>P</a:t>
            </a:r>
            <a:r>
              <a:rPr lang="en-US" sz="2800" dirty="0" smtClean="0">
                <a:latin typeface="+mn-lt"/>
              </a:rPr>
              <a:t> </a:t>
            </a:r>
            <a:r>
              <a:rPr lang="el-GR" sz="2800" dirty="0" smtClean="0">
                <a:latin typeface="+mn-lt"/>
              </a:rPr>
              <a:t>και </a:t>
            </a:r>
            <a:r>
              <a:rPr lang="en-US" sz="2800" i="1" dirty="0" smtClean="0">
                <a:latin typeface="+mn-lt"/>
              </a:rPr>
              <a:t>R</a:t>
            </a:r>
            <a:r>
              <a:rPr lang="en-US" sz="2800" dirty="0" smtClean="0">
                <a:latin typeface="+mn-lt"/>
              </a:rPr>
              <a:t>; </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Τ</a:t>
            </a:r>
            <a:r>
              <a:rPr lang="el-GR" dirty="0" smtClean="0">
                <a:latin typeface="+mn-lt"/>
              </a:rPr>
              <a:t>ο </a:t>
            </a:r>
            <a:r>
              <a:rPr lang="el-GR" i="1" dirty="0" smtClean="0">
                <a:solidFill>
                  <a:schemeClr val="accent2">
                    <a:lumMod val="75000"/>
                  </a:schemeClr>
                </a:solidFill>
                <a:latin typeface="+mn-lt"/>
              </a:rPr>
              <a:t>αριθμητικό μέσο </a:t>
            </a:r>
            <a:r>
              <a:rPr lang="el-GR" dirty="0" smtClean="0">
                <a:latin typeface="+mn-lt"/>
              </a:rPr>
              <a:t>(</a:t>
            </a:r>
            <a:r>
              <a:rPr lang="en-US" dirty="0" smtClean="0">
                <a:latin typeface="+mn-lt"/>
              </a:rPr>
              <a:t>arithmetic mean</a:t>
            </a:r>
            <a:r>
              <a:rPr lang="el-GR" dirty="0" smtClean="0">
                <a:latin typeface="+mn-lt"/>
              </a:rPr>
              <a:t>)</a:t>
            </a:r>
            <a:endParaRPr lang="el-GR" dirty="0">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smtClean="0">
                <a:latin typeface="+mn-lt"/>
              </a:rPr>
              <a:t>Το απλό αριθμητικό μέσο μιας μηχανής αναζήτησης που επιστρέφει </a:t>
            </a:r>
            <a:r>
              <a:rPr lang="el-GR" i="1" dirty="0" smtClean="0">
                <a:latin typeface="+mn-lt"/>
              </a:rPr>
              <a:t>τα πάντα </a:t>
            </a:r>
            <a:r>
              <a:rPr lang="el-GR" dirty="0" smtClean="0">
                <a:latin typeface="+mn-lt"/>
              </a:rPr>
              <a:t>είναι 50%, που είναι πολύ υψηλό</a:t>
            </a:r>
          </a:p>
          <a:p>
            <a:pPr marL="1257300" lvl="2" indent="-342900">
              <a:spcBef>
                <a:spcPts val="700"/>
              </a:spcBef>
              <a:buClr>
                <a:schemeClr val="tx2">
                  <a:lumMod val="50000"/>
                </a:schemeClr>
              </a:buClr>
              <a:buFont typeface="Courier New" panose="02070309020205020404" pitchFamily="49" charset="0"/>
              <a:buChar char="o"/>
            </a:pPr>
            <a:r>
              <a:rPr lang="el-GR" dirty="0" smtClean="0">
                <a:latin typeface="+mn-lt"/>
              </a:rPr>
              <a:t>Θα θέλαμε με κάποιο τρόπο να </a:t>
            </a:r>
            <a:r>
              <a:rPr lang="el-GR" dirty="0" smtClean="0">
                <a:solidFill>
                  <a:schemeClr val="accent1">
                    <a:lumMod val="75000"/>
                  </a:schemeClr>
                </a:solidFill>
                <a:latin typeface="+mn-lt"/>
              </a:rPr>
              <a:t>τιμωρήσουμε </a:t>
            </a:r>
            <a:r>
              <a:rPr lang="el-GR" i="1" dirty="0" smtClean="0">
                <a:solidFill>
                  <a:schemeClr val="accent1">
                    <a:lumMod val="75000"/>
                  </a:schemeClr>
                </a:solidFill>
                <a:latin typeface="+mn-lt"/>
              </a:rPr>
              <a:t>την πολύ κακή συμπεριφορά</a:t>
            </a:r>
            <a:r>
              <a:rPr lang="el-GR" dirty="0" smtClean="0">
                <a:latin typeface="+mn-lt"/>
              </a:rPr>
              <a:t> σε οποιοδήποτε από τα δύο μέτρα</a:t>
            </a:r>
            <a:r>
              <a:rPr lang="en-US" dirty="0" smtClean="0">
                <a:latin typeface="+mn-lt"/>
              </a:rPr>
              <a:t>.</a:t>
            </a:r>
            <a:endParaRPr lang="en-US" dirty="0">
              <a:latin typeface="+mn-lt"/>
            </a:endParaRPr>
          </a:p>
          <a:p>
            <a:pPr marL="800100" lvl="1" indent="-342900">
              <a:spcBef>
                <a:spcPts val="700"/>
              </a:spcBef>
              <a:buClr>
                <a:schemeClr val="tx2">
                  <a:lumMod val="50000"/>
                </a:schemeClr>
              </a:buClr>
              <a:buFont typeface="Wingdings" panose="05000000000000000000" pitchFamily="2" charset="2"/>
              <a:buChar char="§"/>
            </a:pPr>
            <a:r>
              <a:rPr lang="el-GR" dirty="0" smtClean="0">
                <a:latin typeface="+mn-lt"/>
              </a:rPr>
              <a:t>Αυτό επιτυγχάνεται παίρνοντας το </a:t>
            </a:r>
            <a:r>
              <a:rPr lang="el-GR" i="1" dirty="0" smtClean="0">
                <a:solidFill>
                  <a:schemeClr val="accent2">
                    <a:lumMod val="75000"/>
                  </a:schemeClr>
                </a:solidFill>
                <a:latin typeface="+mn-lt"/>
              </a:rPr>
              <a:t>ελάχιστο</a:t>
            </a:r>
            <a:endParaRPr lang="en-US" i="1" dirty="0">
              <a:solidFill>
                <a:schemeClr val="accent2">
                  <a:lumMod val="75000"/>
                </a:schemeClr>
              </a:solidFill>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smtClean="0">
                <a:latin typeface="+mn-lt"/>
              </a:rPr>
              <a:t>Αλλά το ελάχιστο είναι </a:t>
            </a:r>
            <a:r>
              <a:rPr lang="el-GR" dirty="0" smtClean="0">
                <a:solidFill>
                  <a:schemeClr val="accent1">
                    <a:lumMod val="75000"/>
                  </a:schemeClr>
                </a:solidFill>
                <a:latin typeface="+mn-lt"/>
              </a:rPr>
              <a:t>λιγότερο ομαλό </a:t>
            </a:r>
            <a:r>
              <a:rPr lang="el-GR" dirty="0" smtClean="0">
                <a:latin typeface="+mn-lt"/>
              </a:rPr>
              <a:t>(</a:t>
            </a:r>
            <a:r>
              <a:rPr lang="en-US" dirty="0" smtClean="0">
                <a:latin typeface="+mn-lt"/>
              </a:rPr>
              <a:t>smooth</a:t>
            </a:r>
            <a:r>
              <a:rPr lang="el-GR" dirty="0" smtClean="0">
                <a:latin typeface="+mn-lt"/>
              </a:rPr>
              <a:t>) και είναι </a:t>
            </a:r>
            <a:r>
              <a:rPr lang="el-GR" dirty="0" smtClean="0">
                <a:solidFill>
                  <a:schemeClr val="accent1">
                    <a:lumMod val="75000"/>
                  </a:schemeClr>
                </a:solidFill>
                <a:latin typeface="+mn-lt"/>
              </a:rPr>
              <a:t>δύσκολο να σταθμιστεί</a:t>
            </a:r>
          </a:p>
          <a:p>
            <a:pPr marL="800100" lvl="1" indent="-342900">
              <a:spcBef>
                <a:spcPts val="700"/>
              </a:spcBef>
              <a:buClr>
                <a:schemeClr val="tx2">
                  <a:lumMod val="50000"/>
                </a:schemeClr>
              </a:buClr>
              <a:buFont typeface="Wingdings" panose="05000000000000000000" pitchFamily="2" charset="2"/>
              <a:buChar char="§"/>
            </a:pPr>
            <a:r>
              <a:rPr lang="el-GR" dirty="0">
                <a:solidFill>
                  <a:schemeClr val="accent2">
                    <a:lumMod val="75000"/>
                  </a:schemeClr>
                </a:solidFill>
                <a:latin typeface="+mn-lt"/>
              </a:rPr>
              <a:t>Γεωμετρικό μέσο </a:t>
            </a:r>
            <a:r>
              <a:rPr lang="el-GR" dirty="0">
                <a:latin typeface="+mn-lt"/>
              </a:rPr>
              <a:t>(</a:t>
            </a:r>
            <a:r>
              <a:rPr lang="el-GR" dirty="0" err="1">
                <a:latin typeface="+mn-lt"/>
              </a:rPr>
              <a:t>geometric</a:t>
            </a:r>
            <a:r>
              <a:rPr lang="el-GR" dirty="0">
                <a:latin typeface="+mn-lt"/>
              </a:rPr>
              <a:t> </a:t>
            </a:r>
            <a:r>
              <a:rPr lang="el-GR" dirty="0" err="1">
                <a:latin typeface="+mn-lt"/>
              </a:rPr>
              <a:t>mean</a:t>
            </a:r>
            <a:r>
              <a:rPr lang="el-GR" dirty="0">
                <a:latin typeface="+mn-lt"/>
              </a:rPr>
              <a:t>):  </a:t>
            </a:r>
            <a:r>
              <a:rPr lang="el-GR" dirty="0" smtClean="0">
                <a:latin typeface="+mn-lt"/>
              </a:rPr>
              <a:t>(ρίζα του) γινόμενου</a:t>
            </a:r>
          </a:p>
          <a:p>
            <a:pPr marL="800100" lvl="1" indent="-342900">
              <a:spcBef>
                <a:spcPts val="700"/>
              </a:spcBef>
              <a:buClr>
                <a:schemeClr val="tx2">
                  <a:lumMod val="50000"/>
                </a:schemeClr>
              </a:buClr>
              <a:buFont typeface="Wingdings" panose="05000000000000000000" pitchFamily="2" charset="2"/>
              <a:buChar char="§"/>
            </a:pPr>
            <a:r>
              <a:rPr lang="el-GR" dirty="0" smtClean="0">
                <a:latin typeface="+mn-lt"/>
              </a:rPr>
              <a:t>Το </a:t>
            </a:r>
            <a:r>
              <a:rPr lang="en-US" dirty="0" smtClean="0">
                <a:solidFill>
                  <a:schemeClr val="accent2">
                    <a:lumMod val="75000"/>
                  </a:schemeClr>
                </a:solidFill>
                <a:latin typeface="+mn-lt"/>
              </a:rPr>
              <a:t>F (</a:t>
            </a:r>
            <a:r>
              <a:rPr lang="el-GR" dirty="0" smtClean="0">
                <a:solidFill>
                  <a:schemeClr val="accent2">
                    <a:lumMod val="75000"/>
                  </a:schemeClr>
                </a:solidFill>
                <a:latin typeface="+mn-lt"/>
              </a:rPr>
              <a:t>αρμονικό μέσο</a:t>
            </a:r>
            <a:r>
              <a:rPr lang="en-US" dirty="0" smtClean="0">
                <a:solidFill>
                  <a:schemeClr val="accent2">
                    <a:lumMod val="75000"/>
                  </a:schemeClr>
                </a:solidFill>
                <a:latin typeface="+mn-lt"/>
              </a:rPr>
              <a:t>) </a:t>
            </a:r>
            <a:r>
              <a:rPr lang="el-GR" dirty="0" smtClean="0">
                <a:latin typeface="+mn-lt"/>
              </a:rPr>
              <a:t>είναι ένα είδος ομαλού ελάχιστου</a:t>
            </a:r>
            <a:endParaRPr lang="en-US" dirty="0">
              <a:latin typeface="+mn-lt"/>
            </a:endParaRPr>
          </a:p>
          <a:p>
            <a:pPr lvl="1">
              <a:spcBef>
                <a:spcPts val="700"/>
              </a:spcBef>
              <a:buClr>
                <a:schemeClr val="tx2">
                  <a:lumMod val="50000"/>
                </a:schemeClr>
              </a:buClr>
            </a:pPr>
            <a:r>
              <a:rPr lang="el-GR" dirty="0" smtClean="0">
                <a:latin typeface="+mn-lt"/>
              </a:rPr>
              <a:t>		</a:t>
            </a:r>
            <a:endParaRPr lang="en-US" dirty="0">
              <a:latin typeface="+mn-lt"/>
            </a:endParaRPr>
          </a:p>
        </p:txBody>
      </p:sp>
    </p:spTree>
    <p:extLst>
      <p:ext uri="{BB962C8B-B14F-4D97-AF65-F5344CB8AC3E}">
        <p14:creationId xmlns:p14="http://schemas.microsoft.com/office/powerpoint/2010/main" val="2876046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Το μέτρο </a:t>
            </a:r>
            <a:r>
              <a:rPr lang="en-US" sz="4000" i="1" dirty="0" smtClean="0">
                <a:solidFill>
                  <a:schemeClr val="accent2">
                    <a:lumMod val="75000"/>
                  </a:schemeClr>
                </a:solidFill>
                <a:ea typeface="ＭＳ Ｐゴシック" pitchFamily="-112" charset="-128"/>
              </a:rPr>
              <a:t>F</a:t>
            </a:r>
            <a:r>
              <a:rPr lang="el-GR" sz="4000" i="1" baseline="-25000" dirty="0" smtClean="0">
                <a:solidFill>
                  <a:schemeClr val="accent2">
                    <a:lumMod val="75000"/>
                  </a:schemeClr>
                </a:solidFill>
                <a:ea typeface="ＭＳ Ｐゴシック" pitchFamily="-112" charset="-128"/>
              </a:rPr>
              <a:t>1</a:t>
            </a:r>
            <a:endParaRPr lang="en-US" sz="4000" i="1" baseline="-25000"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304800" y="1905000"/>
            <a:ext cx="8091518" cy="1600200"/>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smtClean="0">
                <a:solidFill>
                  <a:schemeClr val="tx2">
                    <a:lumMod val="50000"/>
                  </a:schemeClr>
                </a:solidFill>
                <a:latin typeface="+mn-lt"/>
              </a:rPr>
              <a:t>Συνήθως ισορροπημένο </a:t>
            </a:r>
            <a:r>
              <a:rPr lang="en-US" dirty="0" smtClean="0">
                <a:solidFill>
                  <a:schemeClr val="tx2">
                    <a:lumMod val="50000"/>
                  </a:schemeClr>
                </a:solidFill>
                <a:latin typeface="+mn-lt"/>
              </a:rPr>
              <a:t>(balanced) F</a:t>
            </a:r>
            <a:r>
              <a:rPr lang="el-GR" baseline="-25000" dirty="0" smtClean="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smtClean="0">
                <a:solidFill>
                  <a:schemeClr val="accent2">
                    <a:lumMod val="75000"/>
                  </a:schemeClr>
                </a:solidFill>
                <a:latin typeface="+mn-lt"/>
              </a:rPr>
              <a:t>A</a:t>
            </a:r>
            <a:r>
              <a:rPr lang="el-GR" dirty="0" err="1" smtClean="0">
                <a:solidFill>
                  <a:schemeClr val="accent2">
                    <a:lumMod val="75000"/>
                  </a:schemeClr>
                </a:solidFill>
                <a:latin typeface="+mn-lt"/>
              </a:rPr>
              <a:t>ρμονικό</a:t>
            </a:r>
            <a:r>
              <a:rPr lang="el-GR" dirty="0" smtClean="0">
                <a:solidFill>
                  <a:schemeClr val="accent2">
                    <a:lumMod val="75000"/>
                  </a:schemeClr>
                </a:solidFill>
                <a:latin typeface="+mn-lt"/>
              </a:rPr>
              <a:t> μέσο </a:t>
            </a:r>
            <a:r>
              <a:rPr lang="el-GR" dirty="0" smtClean="0">
                <a:solidFill>
                  <a:schemeClr val="tx2">
                    <a:lumMod val="50000"/>
                  </a:schemeClr>
                </a:solidFill>
                <a:latin typeface="+mn-lt"/>
              </a:rPr>
              <a:t>των </a:t>
            </a:r>
            <a:r>
              <a:rPr lang="en-US" dirty="0" smtClean="0">
                <a:solidFill>
                  <a:schemeClr val="tx2">
                    <a:lumMod val="50000"/>
                  </a:schemeClr>
                </a:solidFill>
                <a:latin typeface="+mn-lt"/>
              </a:rPr>
              <a:t>P </a:t>
            </a:r>
            <a:r>
              <a:rPr lang="el-GR" dirty="0" smtClean="0">
                <a:solidFill>
                  <a:schemeClr val="tx2">
                    <a:lumMod val="50000"/>
                  </a:schemeClr>
                </a:solidFill>
                <a:latin typeface="+mn-lt"/>
              </a:rPr>
              <a:t>και </a:t>
            </a:r>
            <a:r>
              <a:rPr lang="en-US" dirty="0" smtClean="0">
                <a:solidFill>
                  <a:schemeClr val="tx2">
                    <a:lumMod val="50000"/>
                  </a:schemeClr>
                </a:solidFill>
                <a:latin typeface="+mn-lt"/>
              </a:rPr>
              <a:t>R</a:t>
            </a:r>
          </a:p>
          <a:p>
            <a:pPr marL="1257300" lvl="2" indent="-342900">
              <a:spcBef>
                <a:spcPts val="700"/>
              </a:spcBef>
              <a:buClr>
                <a:schemeClr val="tx2">
                  <a:lumMod val="50000"/>
                </a:schemeClr>
              </a:buClr>
            </a:pPr>
            <a:r>
              <a:rPr lang="el-GR" dirty="0" smtClean="0">
                <a:solidFill>
                  <a:schemeClr val="tx2">
                    <a:lumMod val="50000"/>
                  </a:schemeClr>
                </a:solidFill>
                <a:latin typeface="+mn-lt"/>
              </a:rPr>
              <a:t>		</a:t>
            </a:r>
            <a:r>
              <a:rPr lang="en-US" dirty="0" smtClean="0">
                <a:solidFill>
                  <a:schemeClr val="tx2">
                    <a:lumMod val="50000"/>
                  </a:schemeClr>
                </a:solidFill>
                <a:latin typeface="+mn-lt"/>
              </a:rPr>
              <a:t> F</a:t>
            </a:r>
            <a:r>
              <a:rPr lang="en-US" baseline="-25000" dirty="0" smtClean="0">
                <a:solidFill>
                  <a:schemeClr val="tx2">
                    <a:lumMod val="50000"/>
                  </a:schemeClr>
                </a:solidFill>
                <a:latin typeface="+mn-lt"/>
              </a:rPr>
              <a:t>1</a:t>
            </a:r>
            <a:r>
              <a:rPr lang="en-US" dirty="0" smtClean="0">
                <a:solidFill>
                  <a:schemeClr val="tx2">
                    <a:lumMod val="50000"/>
                  </a:schemeClr>
                </a:solidFill>
                <a:latin typeface="+mn-lt"/>
              </a:rPr>
              <a:t> = 1/ [(1/2)1/P + (1/2)1/R] = </a:t>
            </a:r>
            <a:r>
              <a:rPr lang="en-US" dirty="0" smtClean="0">
                <a:solidFill>
                  <a:schemeClr val="accent2">
                    <a:lumMod val="75000"/>
                  </a:schemeClr>
                </a:solidFill>
                <a:latin typeface="+mn-lt"/>
              </a:rPr>
              <a:t>2PR/P+R</a:t>
            </a: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p:sp>
        <p:nvSpPr>
          <p:cNvPr id="8" name="TextBox 7"/>
          <p:cNvSpPr txBox="1"/>
          <p:nvPr/>
        </p:nvSpPr>
        <p:spPr>
          <a:xfrm>
            <a:off x="914400" y="3810000"/>
            <a:ext cx="5638800" cy="461665"/>
          </a:xfrm>
          <a:prstGeom prst="rect">
            <a:avLst/>
          </a:prstGeom>
          <a:noFill/>
        </p:spPr>
        <p:txBody>
          <a:bodyPr wrap="square" rtlCol="0">
            <a:spAutoFit/>
          </a:bodyPr>
          <a:lstStyle/>
          <a:p>
            <a:pPr>
              <a:buFont typeface="Wingdings" pitchFamily="2" charset="2"/>
              <a:buChar char="ü"/>
            </a:pPr>
            <a:r>
              <a:rPr lang="el-GR" dirty="0" smtClean="0">
                <a:latin typeface="+mn-lt"/>
              </a:rPr>
              <a:t>  Πιο κοντά στη μικρότερη από δύο τιμές</a:t>
            </a:r>
            <a:endParaRPr lang="el-GR" dirty="0">
              <a:latin typeface="+mn-lt"/>
            </a:endParaRPr>
          </a:p>
        </p:txBody>
      </p:sp>
    </p:spTree>
    <p:extLst>
      <p:ext uri="{BB962C8B-B14F-4D97-AF65-F5344CB8AC3E}">
        <p14:creationId xmlns:p14="http://schemas.microsoft.com/office/powerpoint/2010/main" val="61943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Αρμονικό Μέσο</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graphicFrame>
        <p:nvGraphicFramePr>
          <p:cNvPr id="16385" name="Object 2"/>
          <p:cNvGraphicFramePr>
            <a:graphicFrameLocks noChangeAspect="1"/>
          </p:cNvGraphicFramePr>
          <p:nvPr>
            <p:extLst>
              <p:ext uri="{D42A27DB-BD31-4B8C-83A1-F6EECF244321}">
                <p14:modId xmlns:p14="http://schemas.microsoft.com/office/powerpoint/2010/main" val="3913742845"/>
              </p:ext>
            </p:extLst>
          </p:nvPr>
        </p:nvGraphicFramePr>
        <p:xfrm>
          <a:off x="1812878" y="1447800"/>
          <a:ext cx="5518243" cy="3848100"/>
        </p:xfrm>
        <a:graphic>
          <a:graphicData uri="http://schemas.openxmlformats.org/presentationml/2006/ole">
            <mc:AlternateContent xmlns:mc="http://schemas.openxmlformats.org/markup-compatibility/2006">
              <mc:Choice xmlns:v="urn:schemas-microsoft-com:vml" Requires="v">
                <p:oleObj spid="_x0000_s16577" name="Chart" r:id="rId3" imgW="4019702" imgH="2800502" progId="Excel.Sheet.8">
                  <p:embed/>
                </p:oleObj>
              </mc:Choice>
              <mc:Fallback>
                <p:oleObj name="Chart" r:id="rId3" imgW="4019702" imgH="28005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78" y="1447800"/>
                        <a:ext cx="5518243" cy="38481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smtClean="0">
                <a:latin typeface="+mn-lt"/>
              </a:rPr>
              <a:t>Τιμές στο 0-1, αλλά συνήθως σε ποσοστά</a:t>
            </a:r>
            <a:endParaRPr lang="el-GR" sz="2000" dirty="0">
              <a:latin typeface="+mn-lt"/>
            </a:endParaRPr>
          </a:p>
        </p:txBody>
      </p:sp>
    </p:spTree>
    <p:extLst>
      <p:ext uri="{BB962C8B-B14F-4D97-AF65-F5344CB8AC3E}">
        <p14:creationId xmlns:p14="http://schemas.microsoft.com/office/powerpoint/2010/main" val="1039710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Το μέτρο </a:t>
            </a:r>
            <a:r>
              <a:rPr lang="en-US" sz="4000" i="1" dirty="0" smtClean="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152400" y="1371600"/>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smtClean="0">
                <a:solidFill>
                  <a:schemeClr val="tx2">
                    <a:lumMod val="50000"/>
                  </a:schemeClr>
                </a:solidFill>
                <a:latin typeface="+mn-lt"/>
              </a:rPr>
              <a:t>Το μέτρο </a:t>
            </a:r>
            <a:r>
              <a:rPr lang="en-US" b="1" i="1" dirty="0" smtClean="0">
                <a:solidFill>
                  <a:schemeClr val="accent6">
                    <a:lumMod val="75000"/>
                  </a:schemeClr>
                </a:solidFill>
                <a:latin typeface="+mn-lt"/>
              </a:rPr>
              <a:t>F</a:t>
            </a:r>
            <a:r>
              <a:rPr lang="en-US" dirty="0" smtClean="0">
                <a:solidFill>
                  <a:schemeClr val="tx2">
                    <a:lumMod val="50000"/>
                  </a:schemeClr>
                </a:solidFill>
                <a:latin typeface="+mn-lt"/>
              </a:rPr>
              <a:t> </a:t>
            </a:r>
            <a:r>
              <a:rPr lang="el-GR" dirty="0" smtClean="0">
                <a:solidFill>
                  <a:schemeClr val="tx2">
                    <a:lumMod val="50000"/>
                  </a:schemeClr>
                </a:solidFill>
                <a:latin typeface="+mn-lt"/>
              </a:rPr>
              <a:t>επιτρέπει μια αντιστάθμιση (</a:t>
            </a:r>
            <a:r>
              <a:rPr lang="en-US" dirty="0" smtClean="0">
                <a:solidFill>
                  <a:schemeClr val="tx2">
                    <a:lumMod val="50000"/>
                  </a:schemeClr>
                </a:solidFill>
                <a:latin typeface="+mn-lt"/>
              </a:rPr>
              <a:t>trade off</a:t>
            </a:r>
            <a:r>
              <a:rPr lang="el-GR" dirty="0" smtClean="0">
                <a:solidFill>
                  <a:schemeClr val="tx2">
                    <a:lumMod val="50000"/>
                  </a:schemeClr>
                </a:solidFill>
                <a:latin typeface="+mn-lt"/>
              </a:rPr>
              <a:t>)</a:t>
            </a:r>
            <a:r>
              <a:rPr lang="en-US" dirty="0" smtClean="0">
                <a:solidFill>
                  <a:schemeClr val="tx2">
                    <a:lumMod val="50000"/>
                  </a:schemeClr>
                </a:solidFill>
                <a:latin typeface="+mn-lt"/>
              </a:rPr>
              <a:t> </a:t>
            </a:r>
            <a:r>
              <a:rPr lang="el-GR" dirty="0" smtClean="0">
                <a:solidFill>
                  <a:schemeClr val="tx2">
                    <a:lumMod val="50000"/>
                  </a:schemeClr>
                </a:solidFill>
                <a:latin typeface="+mn-lt"/>
              </a:rPr>
              <a:t>της ακρίβεια</a:t>
            </a:r>
            <a:r>
              <a:rPr lang="en-US" dirty="0" smtClean="0">
                <a:solidFill>
                  <a:schemeClr val="tx2">
                    <a:lumMod val="50000"/>
                  </a:schemeClr>
                </a:solidFill>
                <a:latin typeface="+mn-lt"/>
              </a:rPr>
              <a:t> </a:t>
            </a:r>
            <a:r>
              <a:rPr lang="el-GR" dirty="0" smtClean="0">
                <a:solidFill>
                  <a:schemeClr val="tx2">
                    <a:lumMod val="50000"/>
                  </a:schemeClr>
                </a:solidFill>
                <a:latin typeface="+mn-lt"/>
              </a:rPr>
              <a:t>και της ανάκλησης</a:t>
            </a:r>
            <a:r>
              <a:rPr lang="en-US" dirty="0" smtClean="0">
                <a:solidFill>
                  <a:schemeClr val="tx2">
                    <a:lumMod val="50000"/>
                  </a:schemeClr>
                </a:solidFill>
                <a:latin typeface="+mn-lt"/>
              </a:rPr>
              <a:t>.                                                                                                                                                  </a:t>
            </a:r>
            <a:endParaRPr lang="en-US"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όπου 				</a:t>
            </a:r>
            <a:r>
              <a:rPr lang="en-US" dirty="0" smtClean="0">
                <a:solidFill>
                  <a:schemeClr val="tx2">
                    <a:lumMod val="50000"/>
                  </a:schemeClr>
                </a:solidFill>
                <a:latin typeface="+mn-lt"/>
              </a:rPr>
              <a:t>α </a:t>
            </a:r>
            <a:r>
              <a:rPr lang="en-US" dirty="0">
                <a:solidFill>
                  <a:schemeClr val="tx2">
                    <a:lumMod val="50000"/>
                  </a:schemeClr>
                </a:solidFill>
                <a:latin typeface="+mn-lt"/>
              </a:rPr>
              <a:t>ϵ [0, 1] and thus </a:t>
            </a:r>
            <a:r>
              <a:rPr lang="en-US" dirty="0" smtClean="0">
                <a:solidFill>
                  <a:schemeClr val="tx2">
                    <a:lumMod val="50000"/>
                  </a:schemeClr>
                </a:solidFill>
                <a:latin typeface="+mn-lt"/>
              </a:rPr>
              <a:t>b</a:t>
            </a:r>
            <a:r>
              <a:rPr lang="en-US" baseline="30000" dirty="0" smtClean="0">
                <a:solidFill>
                  <a:schemeClr val="tx2">
                    <a:lumMod val="50000"/>
                  </a:schemeClr>
                </a:solidFill>
                <a:latin typeface="+mn-lt"/>
              </a:rPr>
              <a:t>2 </a:t>
            </a:r>
            <a:r>
              <a:rPr lang="el-GR" baseline="30000" dirty="0" smtClean="0">
                <a:solidFill>
                  <a:schemeClr val="tx2">
                    <a:lumMod val="50000"/>
                  </a:schemeClr>
                </a:solidFill>
                <a:latin typeface="+mn-lt"/>
              </a:rPr>
              <a:t> </a:t>
            </a:r>
            <a:r>
              <a:rPr lang="en-US" dirty="0" smtClean="0">
                <a:solidFill>
                  <a:schemeClr val="tx2">
                    <a:lumMod val="50000"/>
                  </a:schemeClr>
                </a:solidFill>
                <a:latin typeface="+mn-lt"/>
              </a:rPr>
              <a:t>ϵ [0,∞]</a:t>
            </a:r>
            <a:endParaRPr lang="el-GR" dirty="0" smtClean="0">
              <a:solidFill>
                <a:schemeClr val="tx2">
                  <a:lumMod val="50000"/>
                </a:schemeClr>
              </a:solidFill>
              <a:latin typeface="+mn-lt"/>
            </a:endParaRPr>
          </a:p>
          <a:p>
            <a:pPr lvl="1">
              <a:spcBef>
                <a:spcPts val="700"/>
              </a:spcBef>
              <a:buClr>
                <a:schemeClr val="tx2">
                  <a:lumMod val="50000"/>
                </a:schemeClr>
              </a:buClr>
            </a:pPr>
            <a:endParaRPr lang="en-US" dirty="0" smtClean="0">
              <a:solidFill>
                <a:schemeClr val="tx2">
                  <a:lumMod val="50000"/>
                </a:schemeClr>
              </a:solidFill>
              <a:latin typeface="+mn-lt"/>
            </a:endParaRPr>
          </a:p>
          <a:p>
            <a:pPr marL="800100" lvl="1" indent="-342900">
              <a:spcBef>
                <a:spcPts val="700"/>
              </a:spcBef>
              <a:buClr>
                <a:schemeClr val="tx2">
                  <a:lumMod val="50000"/>
                </a:schemeClr>
              </a:buClr>
            </a:pPr>
            <a:r>
              <a:rPr lang="en-US" dirty="0" smtClean="0">
                <a:solidFill>
                  <a:schemeClr val="tx2">
                    <a:lumMod val="50000"/>
                  </a:schemeClr>
                </a:solidFill>
                <a:latin typeface="+mn-lt"/>
              </a:rPr>
              <a:t>	</a:t>
            </a:r>
            <a:r>
              <a:rPr lang="el-GR" dirty="0" smtClean="0">
                <a:solidFill>
                  <a:schemeClr val="tx2">
                    <a:lumMod val="50000"/>
                  </a:schemeClr>
                </a:solidFill>
                <a:latin typeface="+mn-lt"/>
              </a:rPr>
              <a:t>Συνήθως ισορροπημένο </a:t>
            </a:r>
            <a:r>
              <a:rPr lang="en-US" dirty="0" smtClean="0">
                <a:solidFill>
                  <a:schemeClr val="tx2">
                    <a:lumMod val="50000"/>
                  </a:schemeClr>
                </a:solidFill>
                <a:latin typeface="+mn-lt"/>
              </a:rPr>
              <a:t>(balanced) F</a:t>
            </a:r>
            <a:r>
              <a:rPr lang="el-GR" baseline="-25000" dirty="0" smtClean="0">
                <a:solidFill>
                  <a:schemeClr val="tx2">
                    <a:lumMod val="50000"/>
                  </a:schemeClr>
                </a:solidFill>
                <a:latin typeface="+mn-lt"/>
              </a:rPr>
              <a:t>1</a:t>
            </a:r>
            <a:r>
              <a:rPr lang="en-US" dirty="0" smtClean="0">
                <a:solidFill>
                  <a:schemeClr val="tx2">
                    <a:lumMod val="50000"/>
                  </a:schemeClr>
                </a:solidFill>
                <a:latin typeface="+mn-lt"/>
              </a:rPr>
              <a:t> </a:t>
            </a:r>
            <a:r>
              <a:rPr lang="el-GR" dirty="0" smtClean="0">
                <a:solidFill>
                  <a:schemeClr val="tx2">
                    <a:lumMod val="50000"/>
                  </a:schemeClr>
                </a:solidFill>
                <a:latin typeface="+mn-lt"/>
              </a:rPr>
              <a:t>με </a:t>
            </a:r>
            <a:r>
              <a:rPr lang="el-GR" i="1" dirty="0" smtClean="0">
                <a:solidFill>
                  <a:schemeClr val="tx2">
                    <a:lumMod val="50000"/>
                  </a:schemeClr>
                </a:solidFill>
                <a:latin typeface="+mn-lt"/>
              </a:rPr>
              <a:t>α </a:t>
            </a:r>
            <a:r>
              <a:rPr lang="el-GR" dirty="0" smtClean="0">
                <a:solidFill>
                  <a:schemeClr val="tx2">
                    <a:lumMod val="50000"/>
                  </a:schemeClr>
                </a:solidFill>
                <a:latin typeface="+mn-lt"/>
              </a:rPr>
              <a:t>= 0.5 και </a:t>
            </a:r>
            <a:r>
              <a:rPr lang="el-GR" i="1" dirty="0" smtClean="0">
                <a:solidFill>
                  <a:schemeClr val="tx2">
                    <a:lumMod val="50000"/>
                  </a:schemeClr>
                </a:solidFill>
                <a:latin typeface="+mn-lt"/>
              </a:rPr>
              <a:t>β</a:t>
            </a:r>
            <a:r>
              <a:rPr lang="en-US" dirty="0" smtClean="0">
                <a:solidFill>
                  <a:schemeClr val="tx2">
                    <a:lumMod val="50000"/>
                  </a:schemeClr>
                </a:solidFill>
                <a:latin typeface="+mn-lt"/>
              </a:rPr>
              <a:t>  </a:t>
            </a:r>
            <a:r>
              <a:rPr lang="en-US" dirty="0">
                <a:solidFill>
                  <a:schemeClr val="tx2">
                    <a:lumMod val="50000"/>
                  </a:schemeClr>
                </a:solidFill>
                <a:latin typeface="+mn-lt"/>
              </a:rPr>
              <a:t>= 1 </a:t>
            </a:r>
          </a:p>
          <a:p>
            <a:pPr marL="1257300" lvl="2"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Αυτό είναι το </a:t>
            </a:r>
            <a:r>
              <a:rPr lang="el-GR" dirty="0" smtClean="0">
                <a:solidFill>
                  <a:schemeClr val="accent6">
                    <a:lumMod val="75000"/>
                  </a:schemeClr>
                </a:solidFill>
                <a:latin typeface="+mn-lt"/>
              </a:rPr>
              <a:t>αρμονικό μέσο </a:t>
            </a:r>
            <a:r>
              <a:rPr lang="el-GR" dirty="0" smtClean="0">
                <a:solidFill>
                  <a:schemeClr val="tx2">
                    <a:lumMod val="50000"/>
                  </a:schemeClr>
                </a:solidFill>
                <a:latin typeface="+mn-lt"/>
              </a:rPr>
              <a:t>των </a:t>
            </a:r>
            <a:r>
              <a:rPr lang="en-US" dirty="0" smtClean="0">
                <a:solidFill>
                  <a:schemeClr val="tx2">
                    <a:lumMod val="50000"/>
                  </a:schemeClr>
                </a:solidFill>
                <a:latin typeface="+mn-lt"/>
              </a:rPr>
              <a:t>P </a:t>
            </a:r>
            <a:r>
              <a:rPr lang="el-GR" dirty="0" smtClean="0">
                <a:solidFill>
                  <a:schemeClr val="tx2">
                    <a:lumMod val="50000"/>
                  </a:schemeClr>
                </a:solidFill>
                <a:latin typeface="+mn-lt"/>
              </a:rPr>
              <a:t>και </a:t>
            </a:r>
            <a:r>
              <a:rPr lang="en-US" dirty="0" smtClean="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Για ποια περιοχή τιμών του </a:t>
            </a:r>
            <a:r>
              <a:rPr lang="en-US" i="1" dirty="0" smtClean="0">
                <a:solidFill>
                  <a:schemeClr val="tx2">
                    <a:lumMod val="50000"/>
                  </a:schemeClr>
                </a:solidFill>
                <a:latin typeface="+mn-lt"/>
              </a:rPr>
              <a:t>β </a:t>
            </a:r>
            <a:r>
              <a:rPr lang="el-GR" dirty="0" smtClean="0">
                <a:solidFill>
                  <a:schemeClr val="tx2">
                    <a:lumMod val="50000"/>
                  </a:schemeClr>
                </a:solidFill>
                <a:latin typeface="+mn-lt"/>
              </a:rPr>
              <a:t>η ανάκληση σταθμίζεται περισσότερο από την ακρίβεια;</a:t>
            </a:r>
            <a:r>
              <a:rPr lang="el-GR" dirty="0">
                <a:solidFill>
                  <a:schemeClr val="tx2">
                    <a:lumMod val="50000"/>
                  </a:schemeClr>
                </a:solidFill>
                <a:latin typeface="+mn-lt"/>
              </a:rPr>
              <a:t> </a:t>
            </a:r>
            <a:r>
              <a:rPr lang="el-GR" dirty="0" smtClean="0">
                <a:solidFill>
                  <a:schemeClr val="tx2">
                    <a:lumMod val="50000"/>
                  </a:schemeClr>
                </a:solidFill>
                <a:latin typeface="+mn-lt"/>
              </a:rPr>
              <a:t>Συχνές τιμές, </a:t>
            </a:r>
            <a:r>
              <a:rPr lang="el-GR" i="1" dirty="0" smtClean="0">
                <a:solidFill>
                  <a:schemeClr val="tx2">
                    <a:lumMod val="50000"/>
                  </a:schemeClr>
                </a:solidFill>
                <a:latin typeface="+mn-lt"/>
              </a:rPr>
              <a:t>β</a:t>
            </a:r>
            <a:r>
              <a:rPr lang="el-GR" dirty="0" smtClean="0">
                <a:solidFill>
                  <a:schemeClr val="tx2">
                    <a:lumMod val="50000"/>
                  </a:schemeClr>
                </a:solidFill>
                <a:latin typeface="+mn-lt"/>
              </a:rPr>
              <a:t> = 0.5 και </a:t>
            </a:r>
            <a:r>
              <a:rPr lang="el-GR" i="1" dirty="0" smtClean="0">
                <a:solidFill>
                  <a:schemeClr val="tx2">
                    <a:lumMod val="50000"/>
                  </a:schemeClr>
                </a:solidFill>
                <a:latin typeface="+mn-lt"/>
              </a:rPr>
              <a:t>β</a:t>
            </a:r>
            <a:r>
              <a:rPr lang="el-GR" dirty="0" smtClean="0">
                <a:solidFill>
                  <a:schemeClr val="tx2">
                    <a:lumMod val="50000"/>
                  </a:schemeClr>
                </a:solidFill>
                <a:latin typeface="+mn-lt"/>
              </a:rPr>
              <a:t> = 2</a:t>
            </a:r>
          </a:p>
        </p:txBody>
      </p:sp>
      <p:pic>
        <p:nvPicPr>
          <p:cNvPr id="8" name="Picture 7" descr="2108.png"/>
          <p:cNvPicPr>
            <a:picLocks noChangeAspect="1"/>
          </p:cNvPicPr>
          <p:nvPr/>
        </p:nvPicPr>
        <p:blipFill>
          <a:blip r:embed="rId2" cstate="print"/>
          <a:stretch>
            <a:fillRect/>
          </a:stretch>
        </p:blipFill>
        <p:spPr>
          <a:xfrm>
            <a:off x="714348" y="2604469"/>
            <a:ext cx="4572032" cy="895961"/>
          </a:xfrm>
          <a:prstGeom prst="rect">
            <a:avLst/>
          </a:prstGeom>
        </p:spPr>
      </p:pic>
      <p:pic>
        <p:nvPicPr>
          <p:cNvPr id="9" name="Picture 8" descr="21082.png"/>
          <p:cNvPicPr>
            <a:picLocks noChangeAspect="1"/>
          </p:cNvPicPr>
          <p:nvPr/>
        </p:nvPicPr>
        <p:blipFill>
          <a:blip r:embed="rId3" cstate="print"/>
          <a:stretch>
            <a:fillRect/>
          </a:stretch>
        </p:blipFill>
        <p:spPr>
          <a:xfrm>
            <a:off x="1828800" y="3733800"/>
            <a:ext cx="1668857" cy="792000"/>
          </a:xfrm>
          <a:prstGeom prst="rect">
            <a:avLst/>
          </a:prstGeom>
        </p:spPr>
      </p:pic>
      <p:pic>
        <p:nvPicPr>
          <p:cNvPr id="10" name="Picture 9" descr="21083.png"/>
          <p:cNvPicPr>
            <a:picLocks noChangeAspect="1"/>
          </p:cNvPicPr>
          <p:nvPr/>
        </p:nvPicPr>
        <p:blipFill>
          <a:blip r:embed="rId4" cstate="print"/>
          <a:stretch>
            <a:fillRect/>
          </a:stretch>
        </p:blipFill>
        <p:spPr>
          <a:xfrm>
            <a:off x="7077416" y="4851854"/>
            <a:ext cx="1782000" cy="432000"/>
          </a:xfrm>
          <a:prstGeom prst="rect">
            <a:avLst/>
          </a:prstGeom>
        </p:spPr>
      </p:pic>
    </p:spTree>
    <p:extLst>
      <p:ext uri="{BB962C8B-B14F-4D97-AF65-F5344CB8AC3E}">
        <p14:creationId xmlns:p14="http://schemas.microsoft.com/office/powerpoint/2010/main" val="619438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5731"/>
            <a:ext cx="8686800" cy="1325563"/>
          </a:xfrm>
        </p:spPr>
        <p:txBody>
          <a:bodyPr>
            <a:normAutofit/>
          </a:bodyPr>
          <a:lstStyle/>
          <a:p>
            <a:pPr algn="ctr"/>
            <a:r>
              <a:rPr lang="el-GR" sz="4000" dirty="0" smtClean="0">
                <a:solidFill>
                  <a:schemeClr val="accent2">
                    <a:lumMod val="75000"/>
                  </a:schemeClr>
                </a:solidFill>
                <a:ea typeface="ＭＳ Ｐゴシック" pitchFamily="-112" charset="-128"/>
              </a:rPr>
              <a:t>Πίνακας Ενδεχομένων</a:t>
            </a:r>
            <a:endParaRPr lang="en-US" sz="4000"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4117244437"/>
              </p:ext>
            </p:extLst>
          </p:nvPr>
        </p:nvGraphicFramePr>
        <p:xfrm>
          <a:off x="648135" y="1752600"/>
          <a:ext cx="7772400" cy="3048000"/>
        </p:xfrm>
        <a:graphic>
          <a:graphicData uri="http://schemas.openxmlformats.org/drawingml/2006/table">
            <a:tbl>
              <a:tblPr firstRow="1" bandRow="1">
                <a:tableStyleId>{C083E6E3-FA7D-4D7B-A595-EF9225AFEA82}</a:tableStyleId>
              </a:tblPr>
              <a:tblGrid>
                <a:gridCol w="1943100"/>
                <a:gridCol w="1943100"/>
                <a:gridCol w="2145484"/>
                <a:gridCol w="1740716"/>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smtClean="0">
                          <a:solidFill>
                            <a:schemeClr val="tx1"/>
                          </a:solidFill>
                        </a:rPr>
                        <a:t>Συναφή</a:t>
                      </a:r>
                      <a:r>
                        <a:rPr lang="el-GR" sz="2200" kern="1200" baseline="0" dirty="0" smtClean="0">
                          <a:solidFill>
                            <a:schemeClr val="tx1"/>
                          </a:solidFill>
                        </a:rPr>
                        <a:t> (</a:t>
                      </a:r>
                      <a:r>
                        <a:rPr lang="de-DE" sz="2200" kern="1200" dirty="0" smtClean="0">
                          <a:solidFill>
                            <a:schemeClr val="tx1"/>
                          </a:solidFill>
                        </a:rPr>
                        <a:t>relevant</a:t>
                      </a:r>
                      <a:r>
                        <a:rPr lang="el-GR" sz="2200" kern="1200" dirty="0" smtClean="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smtClean="0">
                          <a:solidFill>
                            <a:schemeClr val="tx1"/>
                          </a:solidFill>
                        </a:rPr>
                        <a:t>Μη</a:t>
                      </a:r>
                      <a:r>
                        <a:rPr lang="el-GR" sz="2200" kern="1200" baseline="0" dirty="0" smtClean="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smtClean="0">
                          <a:solidFill>
                            <a:schemeClr val="tx1"/>
                          </a:solidFill>
                        </a:rPr>
                        <a:t>(</a:t>
                      </a:r>
                      <a:r>
                        <a:rPr lang="de-DE" sz="2200" kern="1200" dirty="0" smtClean="0">
                          <a:solidFill>
                            <a:schemeClr val="tx1"/>
                          </a:solidFill>
                        </a:rPr>
                        <a:t>not relevant</a:t>
                      </a:r>
                      <a:r>
                        <a:rPr lang="el-GR" sz="2200" kern="1200" dirty="0" smtClean="0">
                          <a:solidFill>
                            <a:schemeClr val="tx1"/>
                          </a:solidFill>
                        </a:rPr>
                        <a: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el-GR" sz="2200" b="1" kern="1200" dirty="0" smtClean="0">
                          <a:solidFill>
                            <a:schemeClr val="tx1"/>
                          </a:solidFill>
                        </a:rPr>
                        <a:t>Ανακληθέντα</a:t>
                      </a:r>
                      <a:r>
                        <a:rPr lang="el-GR" sz="2200" b="1" kern="1200" baseline="0" dirty="0" smtClean="0">
                          <a:solidFill>
                            <a:schemeClr val="tx1"/>
                          </a:solidFill>
                        </a:rPr>
                        <a:t> </a:t>
                      </a:r>
                      <a:r>
                        <a:rPr lang="el-GR" sz="2200" b="1" kern="1200" dirty="0" smtClean="0">
                          <a:solidFill>
                            <a:schemeClr val="tx1"/>
                          </a:solidFill>
                        </a:rPr>
                        <a:t>(</a:t>
                      </a:r>
                      <a:r>
                        <a:rPr lang="de-DE" sz="2200" b="1" kern="1200" dirty="0" err="1" smtClean="0">
                          <a:solidFill>
                            <a:schemeClr val="tx1"/>
                          </a:solidFill>
                        </a:rPr>
                        <a:t>retrieved</a:t>
                      </a:r>
                      <a:r>
                        <a:rPr lang="el-GR" sz="2200" b="1" kern="1200" dirty="0" smtClean="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l-GR" sz="2200" b="1" kern="1200" dirty="0" smtClean="0">
                          <a:solidFill>
                            <a:schemeClr val="accent6">
                              <a:lumMod val="75000"/>
                            </a:schemeClr>
                          </a:solidFill>
                          <a:latin typeface="+mn-lt"/>
                          <a:ea typeface="+mn-ea"/>
                          <a:cs typeface="+mn-cs"/>
                        </a:rPr>
                        <a:t>(</a:t>
                      </a:r>
                      <a:r>
                        <a:rPr lang="en-US" sz="2200" b="1" kern="1200" dirty="0" smtClean="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chemeClr val="tx1"/>
                          </a:solidFill>
                        </a:rPr>
                        <a:t>60 </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sz="2200" b="1" kern="1200" dirty="0" smtClean="0">
                          <a:solidFill>
                            <a:schemeClr val="tx1"/>
                          </a:solidFill>
                        </a:rPr>
                        <a:t>Μη ανακληθέντα</a:t>
                      </a:r>
                    </a:p>
                    <a:p>
                      <a:r>
                        <a:rPr lang="el-GR" sz="2200" b="1" kern="1200" baseline="0" dirty="0" smtClean="0">
                          <a:solidFill>
                            <a:schemeClr val="tx1"/>
                          </a:solidFill>
                        </a:rPr>
                        <a:t>(</a:t>
                      </a:r>
                      <a:r>
                        <a:rPr lang="en-US" sz="2200" b="1" kern="1200" dirty="0" smtClean="0">
                          <a:solidFill>
                            <a:schemeClr val="tx1"/>
                          </a:solidFill>
                        </a:rPr>
                        <a:t>not retrieved</a:t>
                      </a:r>
                      <a:r>
                        <a:rPr lang="el-GR" sz="2200" b="1" kern="1200" dirty="0" smtClean="0">
                          <a:solidFill>
                            <a:schemeClr val="tx1"/>
                          </a:solidFill>
                        </a:rPr>
                        <a:t>)</a:t>
                      </a:r>
                      <a:r>
                        <a:rPr lang="en-US" sz="2200" b="1" kern="1200" dirty="0" smtClean="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rPr>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smtClean="0">
                          <a:solidFill>
                            <a:schemeClr val="tx1"/>
                          </a:solidFill>
                          <a:latin typeface="+mn-lt"/>
                          <a:ea typeface="+mn-ea"/>
                          <a:cs typeface="+mn-cs"/>
                        </a:rPr>
                        <a:t>80</a:t>
                      </a:r>
                      <a:endParaRPr lang="de-DE" sz="2200" b="0"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838200" y="5616893"/>
            <a:ext cx="4267200" cy="830997"/>
          </a:xfrm>
          <a:prstGeom prst="rect">
            <a:avLst/>
          </a:prstGeom>
          <a:noFill/>
        </p:spPr>
        <p:txBody>
          <a:bodyPr wrap="square" rtlCol="0">
            <a:spAutoFit/>
          </a:bodyPr>
          <a:lstStyle/>
          <a:p>
            <a:r>
              <a:rPr lang="en-US" dirty="0" smtClean="0">
                <a:latin typeface="+mn-lt"/>
              </a:rPr>
              <a:t>Precision = 20/60 = 1/3</a:t>
            </a:r>
          </a:p>
          <a:p>
            <a:r>
              <a:rPr lang="en-US" dirty="0" smtClean="0">
                <a:latin typeface="+mn-lt"/>
              </a:rPr>
              <a:t>Recall = 20/80 = 1/4</a:t>
            </a:r>
            <a:endParaRPr lang="el-GR" dirty="0">
              <a:latin typeface="+mn-lt"/>
            </a:endParaRPr>
          </a:p>
        </p:txBody>
      </p:sp>
      <p:pic>
        <p:nvPicPr>
          <p:cNvPr id="9" name="Picture 8" descr="2208.png"/>
          <p:cNvPicPr>
            <a:picLocks noChangeAspect="1"/>
          </p:cNvPicPr>
          <p:nvPr/>
        </p:nvPicPr>
        <p:blipFill>
          <a:blip r:embed="rId3" cstate="print"/>
          <a:stretch>
            <a:fillRect/>
          </a:stretch>
        </p:blipFill>
        <p:spPr>
          <a:xfrm>
            <a:off x="4480560" y="5575191"/>
            <a:ext cx="3149597" cy="914400"/>
          </a:xfrm>
          <a:prstGeom prst="rect">
            <a:avLst/>
          </a:prstGeom>
        </p:spPr>
      </p:pic>
    </p:spTree>
    <p:extLst>
      <p:ext uri="{BB962C8B-B14F-4D97-AF65-F5344CB8AC3E}">
        <p14:creationId xmlns:p14="http://schemas.microsoft.com/office/powerpoint/2010/main" val="101650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Ορθότητα (</a:t>
            </a:r>
            <a:r>
              <a:rPr lang="en-US" sz="4000" dirty="0" smtClean="0">
                <a:solidFill>
                  <a:schemeClr val="accent2">
                    <a:lumMod val="75000"/>
                  </a:schemeClr>
                </a:solidFill>
                <a:ea typeface="ＭＳ Ｐゴシック" pitchFamily="-112" charset="-128"/>
              </a:rPr>
              <a:t>Accuracy</a:t>
            </a:r>
            <a:r>
              <a:rPr lang="el-GR" sz="4000" dirty="0" smtClean="0">
                <a:solidFill>
                  <a:schemeClr val="accent2">
                    <a:lumMod val="75000"/>
                  </a:schemeClr>
                </a:solidFill>
                <a:ea typeface="ＭＳ Ｐゴシック" pitchFamily="-112" charset="-128"/>
              </a:rPr>
              <a:t>)</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smtClean="0">
                <a:latin typeface="+mn-lt"/>
              </a:rPr>
              <a:t> Γιατί να χρησιμοποιούμε περίπλοκα μέτρα όπως ακρίβεια, ανάκληση και </a:t>
            </a:r>
            <a:r>
              <a:rPr lang="en-US" dirty="0" smtClean="0">
                <a:latin typeface="+mn-lt"/>
              </a:rPr>
              <a:t>F</a:t>
            </a:r>
            <a:r>
              <a:rPr lang="en-US" dirty="0">
                <a:latin typeface="+mn-lt"/>
              </a:rPr>
              <a:t>?</a:t>
            </a:r>
          </a:p>
          <a:p>
            <a:pPr lvl="1" algn="just">
              <a:spcBef>
                <a:spcPts val="700"/>
              </a:spcBef>
              <a:buClr>
                <a:schemeClr val="tx2">
                  <a:lumMod val="50000"/>
                </a:schemeClr>
              </a:buClr>
              <a:buFont typeface="Wingdings" pitchFamily="2" charset="2"/>
              <a:buChar char="§"/>
            </a:pPr>
            <a:r>
              <a:rPr lang="el-GR" dirty="0" smtClean="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smtClean="0">
                <a:solidFill>
                  <a:schemeClr val="accent2">
                    <a:lumMod val="75000"/>
                  </a:schemeClr>
                </a:solidFill>
                <a:latin typeface="+mn-lt"/>
              </a:rPr>
              <a:t>Ορθότητα (</a:t>
            </a:r>
            <a:r>
              <a:rPr lang="en-US" dirty="0" smtClean="0">
                <a:solidFill>
                  <a:schemeClr val="accent2">
                    <a:lumMod val="75000"/>
                  </a:schemeClr>
                </a:solidFill>
                <a:latin typeface="+mn-lt"/>
              </a:rPr>
              <a:t>Accuracy</a:t>
            </a:r>
            <a:r>
              <a:rPr lang="el-GR" dirty="0" smtClean="0">
                <a:solidFill>
                  <a:schemeClr val="accent2">
                    <a:lumMod val="75000"/>
                  </a:schemeClr>
                </a:solidFill>
                <a:latin typeface="+mn-lt"/>
              </a:rPr>
              <a:t>)</a:t>
            </a:r>
            <a:r>
              <a:rPr lang="en-US" dirty="0" smtClean="0">
                <a:solidFill>
                  <a:schemeClr val="accent2">
                    <a:lumMod val="75000"/>
                  </a:schemeClr>
                </a:solidFill>
                <a:latin typeface="+mn-lt"/>
              </a:rPr>
              <a:t>: </a:t>
            </a:r>
            <a:r>
              <a:rPr lang="el-GR" dirty="0" smtClean="0">
                <a:latin typeface="+mn-lt"/>
              </a:rPr>
              <a:t>το ποσοστό των αποφάσεων (συναφή/μη συναφή) που είναι </a:t>
            </a:r>
            <a:r>
              <a:rPr lang="el-GR" i="1" dirty="0" smtClean="0">
                <a:latin typeface="+mn-lt"/>
              </a:rPr>
              <a:t>σωστές</a:t>
            </a:r>
            <a:r>
              <a:rPr lang="el-GR" dirty="0" smtClean="0">
                <a:latin typeface="+mn-lt"/>
              </a:rPr>
              <a:t> (ως πρόβλημα ταξινόμησης σε δύο κλάσεις)</a:t>
            </a:r>
            <a:r>
              <a:rPr lang="en-US" dirty="0" smtClean="0">
                <a:latin typeface="+mn-lt"/>
              </a:rPr>
              <a:t>.</a:t>
            </a:r>
            <a:endParaRPr lang="en-US" dirty="0">
              <a:latin typeface="+mn-lt"/>
            </a:endParaRPr>
          </a:p>
          <a:p>
            <a:pPr lvl="1" algn="just">
              <a:spcBef>
                <a:spcPts val="700"/>
              </a:spcBef>
              <a:buClr>
                <a:schemeClr val="tx2">
                  <a:lumMod val="50000"/>
                </a:schemeClr>
              </a:buClr>
            </a:pPr>
            <a:r>
              <a:rPr lang="el-GR" dirty="0" smtClean="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smtClean="0">
              <a:latin typeface="+mn-lt"/>
            </a:endParaRPr>
          </a:p>
          <a:p>
            <a:pPr lvl="1" algn="just">
              <a:spcBef>
                <a:spcPts val="700"/>
              </a:spcBef>
              <a:buClr>
                <a:schemeClr val="tx2">
                  <a:lumMod val="50000"/>
                </a:schemeClr>
              </a:buClr>
            </a:pPr>
            <a:r>
              <a:rPr lang="el-GR" dirty="0" smtClean="0">
                <a:latin typeface="+mn-lt"/>
              </a:rPr>
              <a:t>Γιατί αυτό δεν είναι χρήσιμο στην ΑΠ;</a:t>
            </a:r>
          </a:p>
          <a:p>
            <a:pPr lvl="1" algn="just">
              <a:spcBef>
                <a:spcPts val="700"/>
              </a:spcBef>
              <a:buClr>
                <a:schemeClr val="tx2">
                  <a:lumMod val="50000"/>
                </a:schemeClr>
              </a:buClr>
            </a:pPr>
            <a:r>
              <a:rPr lang="el-GR" dirty="0" smtClean="0">
                <a:latin typeface="+mn-lt"/>
              </a:rPr>
              <a:t>				</a:t>
            </a:r>
            <a:endParaRPr lang="en-US" dirty="0">
              <a:latin typeface="+mn-lt"/>
            </a:endParaRPr>
          </a:p>
        </p:txBody>
      </p:sp>
    </p:spTree>
    <p:extLst>
      <p:ext uri="{BB962C8B-B14F-4D97-AF65-F5344CB8AC3E}">
        <p14:creationId xmlns:p14="http://schemas.microsoft.com/office/powerpoint/2010/main" val="2368443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Ορθότητα</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2"/>
                </a:solidFill>
              </a:rPr>
              <a:t>Κεφ</a:t>
            </a:r>
            <a:r>
              <a:rPr lang="en-US" sz="1600" dirty="0" smtClean="0">
                <a:solidFill>
                  <a:schemeClr val="tx2"/>
                </a:solidFill>
              </a:rPr>
              <a:t>. </a:t>
            </a:r>
            <a:r>
              <a:rPr lang="el-GR" sz="1600" dirty="0" smtClean="0">
                <a:solidFill>
                  <a:schemeClr val="tx2"/>
                </a:solidFill>
              </a:rPr>
              <a:t>8.3</a:t>
            </a:r>
            <a:endParaRPr lang="en-US" sz="1600" dirty="0">
              <a:solidFill>
                <a:schemeClr val="tx2"/>
              </a:solidFill>
            </a:endParaRPr>
          </a:p>
        </p:txBody>
      </p:sp>
      <p:sp>
        <p:nvSpPr>
          <p:cNvPr id="7" name="Text Box 3"/>
          <p:cNvSpPr txBox="1">
            <a:spLocks noChangeArrowheads="1"/>
          </p:cNvSpPr>
          <p:nvPr/>
        </p:nvSpPr>
        <p:spPr bwMode="auto">
          <a:xfrm>
            <a:off x="152400" y="1524000"/>
            <a:ext cx="7848600" cy="1747830"/>
          </a:xfrm>
          <a:prstGeom prst="rect">
            <a:avLst/>
          </a:prstGeom>
          <a:noFill/>
          <a:ln w="9525">
            <a:noFill/>
            <a:round/>
            <a:headEnd/>
            <a:tailEnd/>
          </a:ln>
        </p:spPr>
        <p:txBody>
          <a:bodyPr/>
          <a:lstStyle/>
          <a:p>
            <a:pPr marL="266700" lvl="1" algn="just">
              <a:spcBef>
                <a:spcPts val="700"/>
              </a:spcBef>
              <a:buClr>
                <a:schemeClr val="tx2">
                  <a:lumMod val="50000"/>
                </a:schemeClr>
              </a:buClr>
            </a:pPr>
            <a:r>
              <a:rPr lang="el-GR" dirty="0" smtClean="0">
                <a:solidFill>
                  <a:schemeClr val="tx2">
                    <a:lumMod val="50000"/>
                  </a:schemeClr>
                </a:solidFill>
                <a:latin typeface="+mn-lt"/>
              </a:rPr>
              <a:t>Η μηχανή αναζήτησης </a:t>
            </a:r>
            <a:r>
              <a:rPr lang="en-US" dirty="0" err="1" smtClean="0">
                <a:solidFill>
                  <a:schemeClr val="tx2">
                    <a:lumMod val="50000"/>
                  </a:schemeClr>
                </a:solidFill>
                <a:latin typeface="+mn-lt"/>
              </a:rPr>
              <a:t>snoogle</a:t>
            </a:r>
            <a:r>
              <a:rPr lang="en-US" dirty="0" smtClean="0">
                <a:solidFill>
                  <a:schemeClr val="tx2">
                    <a:lumMod val="50000"/>
                  </a:schemeClr>
                </a:solidFill>
                <a:latin typeface="+mn-lt"/>
              </a:rPr>
              <a:t> </a:t>
            </a:r>
            <a:r>
              <a:rPr lang="el-GR" dirty="0" smtClean="0">
                <a:solidFill>
                  <a:schemeClr val="tx2">
                    <a:lumMod val="50000"/>
                  </a:schemeClr>
                </a:solidFill>
                <a:latin typeface="+mn-lt"/>
              </a:rPr>
              <a:t>επιστρέφει πάντα</a:t>
            </a:r>
            <a:r>
              <a:rPr lang="en-US" dirty="0" smtClean="0">
                <a:solidFill>
                  <a:schemeClr val="tx2">
                    <a:lumMod val="50000"/>
                  </a:schemeClr>
                </a:solidFill>
                <a:latin typeface="+mn-lt"/>
              </a:rPr>
              <a:t> 0</a:t>
            </a:r>
            <a:r>
              <a:rPr lang="el-GR" dirty="0" smtClean="0">
                <a:solidFill>
                  <a:schemeClr val="tx2">
                    <a:lumMod val="50000"/>
                  </a:schemeClr>
                </a:solidFill>
                <a:latin typeface="+mn-lt"/>
              </a:rPr>
              <a:t> αποτελέσματα</a:t>
            </a:r>
            <a:r>
              <a:rPr lang="en-US" dirty="0" smtClean="0">
                <a:solidFill>
                  <a:schemeClr val="tx2">
                    <a:lumMod val="50000"/>
                  </a:schemeClr>
                </a:solidFill>
                <a:latin typeface="+mn-lt"/>
              </a:rPr>
              <a:t> (“0 matching results found”), </a:t>
            </a:r>
            <a:r>
              <a:rPr lang="el-GR" dirty="0" smtClean="0">
                <a:solidFill>
                  <a:schemeClr val="tx2">
                    <a:lumMod val="50000"/>
                  </a:schemeClr>
                </a:solidFill>
                <a:latin typeface="+mn-lt"/>
              </a:rPr>
              <a:t>ανεξάρτητα από το ερώτημα. Τι μας λέει όμως η ορθότητα (</a:t>
            </a:r>
            <a:r>
              <a:rPr lang="en-US" dirty="0" smtClean="0">
                <a:solidFill>
                  <a:schemeClr val="tx2">
                    <a:lumMod val="50000"/>
                  </a:schemeClr>
                </a:solidFill>
                <a:latin typeface="+mn-lt"/>
              </a:rPr>
              <a:t>accuracy</a:t>
            </a:r>
            <a:r>
              <a:rPr lang="el-GR" dirty="0" smtClean="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val="3675783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Ορθότητα</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smtClean="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smtClean="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12971108"/>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gridCol w="1285884"/>
                <a:gridCol w="2881290"/>
              </a:tblGrid>
              <a:tr h="370840">
                <a:tc>
                  <a:txBody>
                    <a:bodyPr/>
                    <a:lstStyle/>
                    <a:p>
                      <a:endParaRPr lang="de-DE" sz="2400" b="0" dirty="0"/>
                    </a:p>
                  </a:txBody>
                  <a:tcPr/>
                </a:tc>
                <a:tc>
                  <a:txBody>
                    <a:bodyPr/>
                    <a:lstStyle/>
                    <a:p>
                      <a:r>
                        <a:rPr lang="de-DE" sz="2400" b="0" kern="1200" dirty="0" smtClean="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smtClean="0"/>
                        <a:t>not relevant</a:t>
                      </a:r>
                      <a:endParaRPr lang="de-DE" sz="2400" b="0" kern="1200" dirty="0" smtClean="0">
                        <a:solidFill>
                          <a:schemeClr val="tx1"/>
                        </a:solidFill>
                        <a:latin typeface="+mn-lt"/>
                        <a:ea typeface="+mn-ea"/>
                        <a:cs typeface="+mn-cs"/>
                      </a:endParaRPr>
                    </a:p>
                  </a:txBody>
                  <a:tcPr/>
                </a:tc>
              </a:tr>
              <a:tr h="370840">
                <a:tc>
                  <a:txBody>
                    <a:bodyPr/>
                    <a:lstStyle/>
                    <a:p>
                      <a:r>
                        <a:rPr lang="de-DE" sz="2400" kern="1200" dirty="0" err="1" smtClean="0"/>
                        <a:t>retrieved</a:t>
                      </a:r>
                      <a:endParaRPr lang="de-DE" sz="2400" dirty="0"/>
                    </a:p>
                  </a:txBody>
                  <a:tcPr/>
                </a:tc>
                <a:tc>
                  <a:txBody>
                    <a:bodyPr/>
                    <a:lstStyle/>
                    <a:p>
                      <a:r>
                        <a:rPr lang="de-DE" sz="2400" dirty="0" smtClean="0">
                          <a:solidFill>
                            <a:schemeClr val="accent2">
                              <a:lumMod val="75000"/>
                            </a:schemeClr>
                          </a:solidFill>
                        </a:rPr>
                        <a:t>18</a:t>
                      </a:r>
                      <a:endParaRPr lang="de-DE" sz="2400" dirty="0">
                        <a:solidFill>
                          <a:schemeClr val="accent2">
                            <a:lumMod val="75000"/>
                          </a:schemeClr>
                        </a:solidFill>
                      </a:endParaRPr>
                    </a:p>
                  </a:txBody>
                  <a:tcPr/>
                </a:tc>
                <a:tc>
                  <a:txBody>
                    <a:bodyPr/>
                    <a:lstStyle/>
                    <a:p>
                      <a:r>
                        <a:rPr lang="de-DE" sz="2400" dirty="0" smtClean="0"/>
                        <a:t>2</a:t>
                      </a:r>
                      <a:endParaRPr lang="de-DE" sz="2400" dirty="0"/>
                    </a:p>
                  </a:txBody>
                  <a:tcPr/>
                </a:tc>
              </a:tr>
              <a:tr h="370840">
                <a:tc>
                  <a:txBody>
                    <a:bodyPr/>
                    <a:lstStyle/>
                    <a:p>
                      <a:r>
                        <a:rPr lang="de-DE" sz="2400" kern="1200" dirty="0" smtClean="0"/>
                        <a:t>not </a:t>
                      </a:r>
                      <a:r>
                        <a:rPr lang="de-DE" sz="2400" kern="1200" dirty="0" err="1" smtClean="0"/>
                        <a:t>retrieved</a:t>
                      </a:r>
                      <a:r>
                        <a:rPr lang="de-DE" sz="2400" kern="1200" dirty="0" smtClean="0"/>
                        <a:t> </a:t>
                      </a:r>
                      <a:endParaRPr lang="de-DE" sz="2400" dirty="0"/>
                    </a:p>
                  </a:txBody>
                  <a:tcPr/>
                </a:tc>
                <a:tc>
                  <a:txBody>
                    <a:bodyPr/>
                    <a:lstStyle/>
                    <a:p>
                      <a:r>
                        <a:rPr lang="de-DE" sz="2400" dirty="0" smtClean="0"/>
                        <a:t>82</a:t>
                      </a:r>
                      <a:endParaRPr lang="de-DE" sz="2400" dirty="0"/>
                    </a:p>
                  </a:txBody>
                  <a:tcPr/>
                </a:tc>
                <a:tc>
                  <a:txBody>
                    <a:bodyPr/>
                    <a:lstStyle/>
                    <a:p>
                      <a:r>
                        <a:rPr lang="de-DE" sz="2400" kern="1200" dirty="0" smtClean="0">
                          <a:solidFill>
                            <a:schemeClr val="accent2">
                              <a:lumMod val="75000"/>
                            </a:schemeClr>
                          </a:solidFill>
                        </a:rPr>
                        <a:t>1,000,000,000</a:t>
                      </a:r>
                      <a:endParaRPr lang="de-DE" sz="2400"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292195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Ορθότητα</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8.3</a:t>
            </a:r>
            <a:endParaRPr lang="en-US" sz="1600" dirty="0"/>
          </a:p>
        </p:txBody>
      </p:sp>
      <p:sp>
        <p:nvSpPr>
          <p:cNvPr id="7" name="Text Box 3"/>
          <p:cNvSpPr txBox="1">
            <a:spLocks noChangeArrowheads="1"/>
          </p:cNvSpPr>
          <p:nvPr/>
        </p:nvSpPr>
        <p:spPr bwMode="auto">
          <a:xfrm>
            <a:off x="228600" y="1219200"/>
            <a:ext cx="80772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 Απλό κόλπο για τη μεγιστοποίηση της ορθότητας στην ΑΠ</a:t>
            </a:r>
            <a:r>
              <a:rPr lang="en-US" dirty="0" smtClean="0">
                <a:solidFill>
                  <a:schemeClr val="tx2">
                    <a:lumMod val="50000"/>
                  </a:schemeClr>
                </a:solidFill>
                <a:latin typeface="+mn-lt"/>
              </a:rPr>
              <a:t>: </a:t>
            </a:r>
            <a:r>
              <a:rPr lang="el-GR" i="1" dirty="0" smtClean="0">
                <a:solidFill>
                  <a:schemeClr val="accent1">
                    <a:lumMod val="75000"/>
                  </a:schemeClr>
                </a:solidFill>
                <a:latin typeface="+mn-lt"/>
              </a:rPr>
              <a:t>πες πάντα όχι</a:t>
            </a:r>
            <a:r>
              <a:rPr lang="en-US" i="1" dirty="0" smtClean="0">
                <a:solidFill>
                  <a:schemeClr val="accent1">
                    <a:lumMod val="75000"/>
                  </a:schemeClr>
                </a:solidFill>
                <a:latin typeface="+mn-lt"/>
              </a:rPr>
              <a:t> </a:t>
            </a:r>
            <a:r>
              <a:rPr lang="el-GR" dirty="0" smtClean="0">
                <a:solidFill>
                  <a:schemeClr val="tx2">
                    <a:lumMod val="50000"/>
                  </a:schemeClr>
                </a:solidFill>
                <a:latin typeface="+mn-lt"/>
              </a:rPr>
              <a:t>και μην επιστρέφεις κανένα έγγραφο</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smtClean="0">
                <a:solidFill>
                  <a:schemeClr val="tx2">
                    <a:lumMod val="50000"/>
                  </a:schemeClr>
                </a:solidFill>
                <a:latin typeface="+mn-lt"/>
              </a:rPr>
              <a:t>Αυτό έχει ως αποτέλεσμα </a:t>
            </a:r>
            <a:r>
              <a:rPr lang="en-US" dirty="0" smtClean="0">
                <a:solidFill>
                  <a:schemeClr val="tx2">
                    <a:lumMod val="50000"/>
                  </a:schemeClr>
                </a:solidFill>
                <a:latin typeface="+mn-lt"/>
              </a:rPr>
              <a:t>99.99</a:t>
            </a:r>
            <a:r>
              <a:rPr lang="en-US" dirty="0">
                <a:solidFill>
                  <a:schemeClr val="tx2">
                    <a:lumMod val="50000"/>
                  </a:schemeClr>
                </a:solidFill>
                <a:latin typeface="+mn-lt"/>
              </a:rPr>
              <a:t>% </a:t>
            </a:r>
            <a:r>
              <a:rPr lang="el-GR" dirty="0" smtClean="0">
                <a:solidFill>
                  <a:schemeClr val="tx2">
                    <a:lumMod val="50000"/>
                  </a:schemeClr>
                </a:solidFill>
                <a:latin typeface="+mn-lt"/>
              </a:rPr>
              <a:t>ορθότητα στα</a:t>
            </a:r>
            <a:r>
              <a:rPr lang="en-US" dirty="0">
                <a:solidFill>
                  <a:schemeClr val="tx2">
                    <a:lumMod val="50000"/>
                  </a:schemeClr>
                </a:solidFill>
                <a:latin typeface="+mn-lt"/>
              </a:rPr>
              <a:t> </a:t>
            </a:r>
            <a:r>
              <a:rPr lang="el-GR" dirty="0" smtClean="0">
                <a:solidFill>
                  <a:schemeClr val="tx2">
                    <a:lumMod val="50000"/>
                  </a:schemeClr>
                </a:solidFill>
                <a:latin typeface="+mn-lt"/>
              </a:rPr>
              <a:t>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sz="2000"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Αναζητήσεις</a:t>
            </a:r>
            <a:r>
              <a:rPr lang="en-US" dirty="0" smtClean="0">
                <a:solidFill>
                  <a:schemeClr val="tx2">
                    <a:lumMod val="50000"/>
                  </a:schemeClr>
                </a:solidFill>
                <a:latin typeface="+mn-lt"/>
              </a:rPr>
              <a:t> </a:t>
            </a:r>
            <a:r>
              <a:rPr lang="el-GR" dirty="0" smtClean="0">
                <a:solidFill>
                  <a:schemeClr val="accent1">
                    <a:lumMod val="75000"/>
                  </a:schemeClr>
                </a:solidFill>
                <a:latin typeface="+mn-lt"/>
              </a:rPr>
              <a:t>στο </a:t>
            </a:r>
            <a:r>
              <a:rPr lang="en-US" dirty="0" smtClean="0">
                <a:solidFill>
                  <a:schemeClr val="accent1">
                    <a:lumMod val="75000"/>
                  </a:schemeClr>
                </a:solidFill>
                <a:latin typeface="+mn-lt"/>
              </a:rPr>
              <a:t>web </a:t>
            </a:r>
            <a:r>
              <a:rPr lang="en-US" dirty="0" smtClean="0">
                <a:solidFill>
                  <a:schemeClr val="tx2">
                    <a:lumMod val="50000"/>
                  </a:schemeClr>
                </a:solidFill>
                <a:latin typeface="+mn-lt"/>
              </a:rPr>
              <a:t>(</a:t>
            </a:r>
            <a:r>
              <a:rPr lang="el-GR" dirty="0" smtClean="0">
                <a:solidFill>
                  <a:schemeClr val="tx2">
                    <a:lumMod val="50000"/>
                  </a:schemeClr>
                </a:solidFill>
                <a:latin typeface="+mn-lt"/>
              </a:rPr>
              <a:t>και γενικά στην ΑΠ</a:t>
            </a:r>
            <a:r>
              <a:rPr lang="en-US" dirty="0" smtClean="0">
                <a:solidFill>
                  <a:schemeClr val="tx2">
                    <a:lumMod val="50000"/>
                  </a:schemeClr>
                </a:solidFill>
                <a:latin typeface="+mn-lt"/>
              </a:rPr>
              <a:t>) </a:t>
            </a:r>
            <a:r>
              <a:rPr lang="el-GR" dirty="0" smtClean="0">
                <a:solidFill>
                  <a:schemeClr val="tx2">
                    <a:lumMod val="50000"/>
                  </a:schemeClr>
                </a:solidFill>
                <a:latin typeface="+mn-lt"/>
              </a:rPr>
              <a:t>θέλουν να βρουν κάτι και έχουν κάποια </a:t>
            </a:r>
            <a:r>
              <a:rPr lang="el-GR" dirty="0" smtClean="0">
                <a:solidFill>
                  <a:schemeClr val="accent1">
                    <a:lumMod val="75000"/>
                  </a:schemeClr>
                </a:solidFill>
                <a:latin typeface="+mn-lt"/>
              </a:rPr>
              <a:t>ανεκτικότητα</a:t>
            </a:r>
            <a:r>
              <a:rPr lang="el-GR" dirty="0" smtClean="0">
                <a:solidFill>
                  <a:schemeClr val="tx2">
                    <a:lumMod val="50000"/>
                  </a:schemeClr>
                </a:solidFill>
                <a:latin typeface="+mn-lt"/>
              </a:rPr>
              <a:t>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Καλύτερα να επιστρέφεις κάποια κακά</a:t>
            </a:r>
            <a:r>
              <a:rPr lang="en-US" dirty="0" smtClean="0">
                <a:solidFill>
                  <a:schemeClr val="tx2">
                    <a:lumMod val="50000"/>
                  </a:schemeClr>
                </a:solidFill>
                <a:latin typeface="+mn-lt"/>
              </a:rPr>
              <a:t> </a:t>
            </a:r>
            <a:r>
              <a:rPr lang="en-US" dirty="0">
                <a:solidFill>
                  <a:schemeClr val="tx2">
                    <a:lumMod val="50000"/>
                  </a:schemeClr>
                </a:solidFill>
                <a:latin typeface="+mn-lt"/>
              </a:rPr>
              <a:t>hits </a:t>
            </a:r>
            <a:r>
              <a:rPr lang="el-GR" dirty="0" smtClean="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smtClean="0">
                <a:solidFill>
                  <a:schemeClr val="tx2">
                    <a:lumMod val="50000"/>
                  </a:schemeClr>
                </a:solidFill>
                <a:latin typeface="+mn-lt"/>
              </a:rPr>
              <a:t>→</a:t>
            </a:r>
            <a:r>
              <a:rPr lang="el-GR" dirty="0" smtClean="0">
                <a:solidFill>
                  <a:schemeClr val="tx2">
                    <a:lumMod val="50000"/>
                  </a:schemeClr>
                </a:solidFill>
                <a:latin typeface="+mn-lt"/>
              </a:rPr>
              <a:t> Για την αποτίμηση, χρησιμοποιούμε την ακρίβεια, ανάκληση και </a:t>
            </a:r>
            <a:r>
              <a:rPr lang="en-US" dirty="0" smtClean="0">
                <a:solidFill>
                  <a:schemeClr val="tx2">
                    <a:lumMod val="50000"/>
                  </a:schemeClr>
                </a:solidFill>
                <a:latin typeface="+mn-lt"/>
              </a:rPr>
              <a:t>F</a:t>
            </a: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691845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Δυσκολίες στη χρήση </a:t>
            </a:r>
            <a:r>
              <a:rPr lang="en-US" sz="4000" dirty="0" smtClean="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smtClean="0">
                <a:ea typeface="ＭＳ Ｐゴシック" charset="-128"/>
              </a:rPr>
              <a:t>Πρέπει να υπολογιστούν </a:t>
            </a:r>
            <a:r>
              <a:rPr lang="el-GR" sz="2400" i="1" dirty="0" smtClean="0">
                <a:solidFill>
                  <a:schemeClr val="accent2">
                    <a:lumMod val="75000"/>
                  </a:schemeClr>
                </a:solidFill>
                <a:ea typeface="ＭＳ Ｐゴシック" charset="-128"/>
              </a:rPr>
              <a:t>μέσοι όροι </a:t>
            </a:r>
            <a:r>
              <a:rPr lang="el-GR" sz="2400" dirty="0" smtClean="0">
                <a:ea typeface="ＭＳ Ｐゴシック" charset="-128"/>
              </a:rPr>
              <a:t>για μεγάλες ομάδες συλλογών εγγράφων/ερωτημάτων </a:t>
            </a:r>
            <a:endParaRPr lang="en-US" sz="2400" dirty="0" smtClean="0">
              <a:ea typeface="ＭＳ Ｐゴシック" charset="-128"/>
            </a:endParaRPr>
          </a:p>
          <a:p>
            <a:pPr eaLnBrk="1" hangingPunct="1"/>
            <a:r>
              <a:rPr lang="el-GR" sz="2400" dirty="0" smtClean="0">
                <a:ea typeface="ＭＳ Ｐゴシック" charset="-128"/>
              </a:rPr>
              <a:t>Χρειάζονται </a:t>
            </a:r>
            <a:r>
              <a:rPr lang="el-GR" sz="2400" i="1" dirty="0" smtClean="0">
                <a:solidFill>
                  <a:schemeClr val="accent2">
                    <a:lumMod val="75000"/>
                  </a:schemeClr>
                </a:solidFill>
                <a:ea typeface="ＭＳ Ｐゴシック" charset="-128"/>
              </a:rPr>
              <a:t>εκτιμήσεις συνάφειας από ανθρώπους</a:t>
            </a:r>
          </a:p>
          <a:p>
            <a:pPr lvl="1" eaLnBrk="1" hangingPunct="1"/>
            <a:r>
              <a:rPr lang="el-GR" sz="2400" dirty="0" smtClean="0">
                <a:ea typeface="ＭＳ Ｐゴシック" charset="-128"/>
              </a:rPr>
              <a:t>Οι χρήστες γενικά δεν είναι αξιόπιστοι αξιολογητές </a:t>
            </a:r>
            <a:endParaRPr lang="en-US" sz="2400" dirty="0" smtClean="0">
              <a:ea typeface="ＭＳ Ｐゴシック" charset="-128"/>
            </a:endParaRPr>
          </a:p>
          <a:p>
            <a:pPr eaLnBrk="1" hangingPunct="1"/>
            <a:r>
              <a:rPr lang="el-GR" sz="2400" dirty="0" smtClean="0">
                <a:ea typeface="ＭＳ Ｐゴシック" charset="-128"/>
              </a:rPr>
              <a:t>Οι εκτιμήσεις πρέπει να είναι </a:t>
            </a:r>
            <a:r>
              <a:rPr lang="el-GR" sz="2400" i="1" dirty="0" smtClean="0">
                <a:solidFill>
                  <a:schemeClr val="accent2">
                    <a:lumMod val="75000"/>
                  </a:schemeClr>
                </a:solidFill>
                <a:ea typeface="ＭＳ Ｐゴシック" charset="-128"/>
              </a:rPr>
              <a:t>δυαδικές</a:t>
            </a:r>
            <a:r>
              <a:rPr lang="el-GR" sz="2400" dirty="0" smtClean="0">
                <a:ea typeface="ＭＳ Ｐゴシック" charset="-128"/>
              </a:rPr>
              <a:t> </a:t>
            </a:r>
          </a:p>
          <a:p>
            <a:pPr lvl="1" eaLnBrk="1" hangingPunct="1"/>
            <a:r>
              <a:rPr lang="el-GR" sz="2400" dirty="0" smtClean="0">
                <a:ea typeface="ＭＳ Ｐゴシック" charset="-128"/>
              </a:rPr>
              <a:t>Ενδιάμεσες αξιολογήσεις; </a:t>
            </a:r>
            <a:endParaRPr lang="en-US" sz="2400" dirty="0" smtClean="0">
              <a:ea typeface="ＭＳ Ｐゴシック" charset="-128"/>
            </a:endParaRPr>
          </a:p>
          <a:p>
            <a:pPr eaLnBrk="1" hangingPunct="1"/>
            <a:r>
              <a:rPr lang="el-GR" sz="2400" dirty="0" smtClean="0">
                <a:ea typeface="ＭＳ Ｐゴシック" charset="-128"/>
              </a:rPr>
              <a:t>Εξαρτώνται από τη συλλογή/συγγραφή </a:t>
            </a:r>
            <a:endParaRPr lang="en-US" sz="2400" dirty="0" smtClean="0">
              <a:ea typeface="ＭＳ Ｐゴシック" charset="-128"/>
            </a:endParaRPr>
          </a:p>
          <a:p>
            <a:pPr lvl="1" eaLnBrk="1" hangingPunct="1"/>
            <a:r>
              <a:rPr lang="el-GR" sz="2400" dirty="0" smtClean="0">
                <a:ea typeface="ＭＳ Ｐゴシック" charset="-128"/>
              </a:rPr>
              <a:t>Τα αποτελέσματα μπορεί να διαφέρουν από το ένα πεδίο στο άλλο </a:t>
            </a:r>
          </a:p>
          <a:p>
            <a:pPr lvl="1" eaLnBrk="1" hangingPunct="1"/>
            <a:r>
              <a:rPr lang="en-US" sz="2400" dirty="0" smtClean="0">
                <a:ea typeface="ＭＳ Ｐゴシック" charset="-128"/>
              </a:rPr>
              <a:t>Development test collection (tune </a:t>
            </a:r>
            <a:r>
              <a:rPr lang="el-GR" sz="2400" dirty="0" smtClean="0">
                <a:ea typeface="ＭＳ Ｐゴシック" charset="-128"/>
              </a:rPr>
              <a:t>το σύστημα για μια συλλογή και εκτίμησε την απόδοση του σε αυτήν)</a:t>
            </a:r>
            <a:endParaRPr lang="en-US" sz="2400" dirty="0" smtClean="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29</a:t>
            </a:fld>
            <a:endParaRPr lang="en-US" smtClean="0"/>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Αξιολόγηση συστήματος</a:t>
            </a:r>
            <a:endParaRPr lang="en-US" sz="4000"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a:t>
            </a:r>
            <a:endParaRPr lang="en-US" sz="1600" dirty="0"/>
          </a:p>
        </p:txBody>
      </p:sp>
      <p:sp>
        <p:nvSpPr>
          <p:cNvPr id="7" name="Text Box 3"/>
          <p:cNvSpPr txBox="1">
            <a:spLocks noChangeArrowheads="1"/>
          </p:cNvSpPr>
          <p:nvPr/>
        </p:nvSpPr>
        <p:spPr bwMode="auto">
          <a:xfrm>
            <a:off x="152400" y="15240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2800" dirty="0" smtClean="0">
                <a:solidFill>
                  <a:schemeClr val="accent2">
                    <a:lumMod val="75000"/>
                  </a:schemeClr>
                </a:solidFill>
                <a:latin typeface="+mn-lt"/>
              </a:rPr>
              <a:t>Αποδοτικότητα (</a:t>
            </a:r>
            <a:r>
              <a:rPr lang="en-US" sz="2800" dirty="0" smtClean="0">
                <a:solidFill>
                  <a:schemeClr val="accent2">
                    <a:lumMod val="75000"/>
                  </a:schemeClr>
                </a:solidFill>
                <a:latin typeface="+mn-lt"/>
              </a:rPr>
              <a:t>Performance)</a:t>
            </a:r>
          </a:p>
          <a:p>
            <a:pPr marL="914400" lvl="1" indent="-457200">
              <a:spcBef>
                <a:spcPts val="700"/>
              </a:spcBef>
              <a:buFont typeface="Wingdings" pitchFamily="2" charset="2"/>
              <a:buChar char="§"/>
            </a:pPr>
            <a:r>
              <a:rPr lang="el-GR" sz="1800" dirty="0">
                <a:latin typeface="+mn-lt"/>
              </a:rPr>
              <a:t>Πόσο </a:t>
            </a:r>
            <a:r>
              <a:rPr lang="el-GR" sz="1800" i="1" dirty="0">
                <a:latin typeface="+mn-lt"/>
              </a:rPr>
              <a:t>μεγάλο</a:t>
            </a:r>
            <a:r>
              <a:rPr lang="el-GR" sz="1800" dirty="0">
                <a:latin typeface="+mn-lt"/>
              </a:rPr>
              <a:t> είναι  το ευρετήριο (</a:t>
            </a:r>
            <a:r>
              <a:rPr lang="el-GR" sz="1800" i="1" dirty="0">
                <a:latin typeface="+mn-lt"/>
              </a:rPr>
              <a:t>αποθήκευση</a:t>
            </a:r>
            <a:r>
              <a:rPr lang="el-GR" sz="1800" dirty="0">
                <a:latin typeface="+mn-lt"/>
              </a:rPr>
              <a:t>);</a:t>
            </a:r>
          </a:p>
          <a:p>
            <a:pPr marL="914400" lvl="1" indent="-457200">
              <a:spcBef>
                <a:spcPts val="700"/>
              </a:spcBef>
              <a:buFont typeface="Wingdings" pitchFamily="2" charset="2"/>
              <a:buChar char="§"/>
            </a:pPr>
            <a:r>
              <a:rPr lang="el-GR" sz="1800" dirty="0" smtClean="0">
                <a:latin typeface="+mn-lt"/>
              </a:rPr>
              <a:t>Πόσο </a:t>
            </a:r>
            <a:r>
              <a:rPr lang="el-GR" sz="1800" i="1" dirty="0" smtClean="0">
                <a:latin typeface="+mn-lt"/>
              </a:rPr>
              <a:t>γρήγορη</a:t>
            </a:r>
            <a:r>
              <a:rPr lang="el-GR" sz="1800" dirty="0" smtClean="0">
                <a:latin typeface="+mn-lt"/>
              </a:rPr>
              <a:t> είναι η κατασκευή του ευρετηρίου;</a:t>
            </a:r>
          </a:p>
          <a:p>
            <a:pPr marL="1371600" lvl="2" indent="-457200">
              <a:spcBef>
                <a:spcPts val="700"/>
              </a:spcBef>
              <a:buFont typeface="Wingdings" pitchFamily="2" charset="2"/>
              <a:buChar char="§"/>
            </a:pPr>
            <a:r>
              <a:rPr lang="el-GR" sz="1800" dirty="0" smtClean="0">
                <a:latin typeface="+mn-lt"/>
              </a:rPr>
              <a:t>Αριθμός εγγράφων την ώρα </a:t>
            </a:r>
            <a:r>
              <a:rPr lang="en-US" sz="1800" dirty="0" smtClean="0">
                <a:latin typeface="+mn-lt"/>
              </a:rPr>
              <a:t>(throughput)</a:t>
            </a:r>
            <a:endParaRPr lang="el-GR" sz="1800" dirty="0" smtClean="0">
              <a:latin typeface="+mn-lt"/>
            </a:endParaRPr>
          </a:p>
          <a:p>
            <a:pPr marL="914400" lvl="1" indent="-457200">
              <a:spcBef>
                <a:spcPts val="700"/>
              </a:spcBef>
              <a:buFont typeface="Wingdings" pitchFamily="2" charset="2"/>
              <a:buChar char="§"/>
            </a:pPr>
            <a:r>
              <a:rPr lang="el-GR" sz="1800" dirty="0" smtClean="0">
                <a:latin typeface="+mn-lt"/>
              </a:rPr>
              <a:t>Πόσο </a:t>
            </a:r>
            <a:r>
              <a:rPr lang="el-GR" sz="1800" i="1" dirty="0" smtClean="0">
                <a:latin typeface="+mn-lt"/>
              </a:rPr>
              <a:t>γρήγορη</a:t>
            </a:r>
            <a:r>
              <a:rPr lang="el-GR" sz="1800" dirty="0" smtClean="0">
                <a:latin typeface="+mn-lt"/>
              </a:rPr>
              <a:t> είναι η αναζήτηση;</a:t>
            </a:r>
          </a:p>
          <a:p>
            <a:pPr marL="1371600" lvl="2" indent="-457200">
              <a:spcBef>
                <a:spcPts val="700"/>
              </a:spcBef>
              <a:buFont typeface="Wingdings" pitchFamily="2" charset="2"/>
              <a:buChar char="§"/>
            </a:pPr>
            <a:r>
              <a:rPr lang="el-GR" sz="1800" dirty="0" smtClean="0">
                <a:latin typeface="+mn-lt"/>
              </a:rPr>
              <a:t>π</a:t>
            </a:r>
            <a:r>
              <a:rPr lang="en-US" sz="1800" dirty="0" smtClean="0">
                <a:latin typeface="+mn-lt"/>
              </a:rPr>
              <a:t>.</a:t>
            </a:r>
            <a:r>
              <a:rPr lang="el-GR" sz="1800" dirty="0" smtClean="0">
                <a:latin typeface="+mn-lt"/>
              </a:rPr>
              <a:t>χ</a:t>
            </a:r>
            <a:r>
              <a:rPr lang="en-US" sz="1800" dirty="0" smtClean="0">
                <a:latin typeface="+mn-lt"/>
              </a:rPr>
              <a:t>., latency </a:t>
            </a:r>
            <a:r>
              <a:rPr lang="el-GR" sz="1800" dirty="0" smtClean="0">
                <a:latin typeface="+mn-lt"/>
              </a:rPr>
              <a:t>(χρόνος απόκρισης) ή </a:t>
            </a:r>
            <a:r>
              <a:rPr lang="en-US" sz="1800" dirty="0" smtClean="0">
                <a:latin typeface="+mn-lt"/>
              </a:rPr>
              <a:t>throughput </a:t>
            </a:r>
            <a:r>
              <a:rPr lang="el-GR" sz="1800" dirty="0" smtClean="0">
                <a:latin typeface="+mn-lt"/>
              </a:rPr>
              <a:t>(</a:t>
            </a:r>
            <a:r>
              <a:rPr lang="el-GR" sz="1800" dirty="0" err="1" smtClean="0">
                <a:latin typeface="+mn-lt"/>
              </a:rPr>
              <a:t>ρύθμο</a:t>
            </a:r>
            <a:r>
              <a:rPr lang="el-GR" sz="1800" dirty="0" smtClean="0">
                <a:latin typeface="+mn-lt"/>
              </a:rPr>
              <a:t>-απόδοση) ως συνάρτηση των ερωτημάτων ανά δευτερόλεπτο ή του μεγέθους του ευρετηρίου</a:t>
            </a:r>
            <a:endParaRPr lang="en-US" sz="1800" dirty="0" smtClean="0">
              <a:latin typeface="+mn-lt"/>
            </a:endParaRPr>
          </a:p>
          <a:p>
            <a:pPr marL="914400" lvl="1" indent="-457200">
              <a:spcBef>
                <a:spcPts val="700"/>
              </a:spcBef>
              <a:buClr>
                <a:srgbClr val="336699"/>
              </a:buClr>
            </a:pPr>
            <a:r>
              <a:rPr lang="el-GR" dirty="0" smtClean="0">
                <a:solidFill>
                  <a:schemeClr val="accent2">
                    <a:lumMod val="75000"/>
                  </a:schemeClr>
                </a:solidFill>
                <a:latin typeface="+mn-lt"/>
              </a:rPr>
              <a:t>Εκφραστικότητα</a:t>
            </a:r>
            <a:r>
              <a:rPr lang="el-GR" dirty="0" smtClean="0">
                <a:solidFill>
                  <a:schemeClr val="tx2">
                    <a:lumMod val="50000"/>
                  </a:schemeClr>
                </a:solidFill>
                <a:latin typeface="+mn-lt"/>
              </a:rPr>
              <a:t> της γλώσσας ερωτημάτων</a:t>
            </a:r>
          </a:p>
          <a:p>
            <a:pPr marL="914400" lvl="1" indent="-457200">
              <a:spcBef>
                <a:spcPts val="700"/>
              </a:spcBef>
              <a:buClr>
                <a:srgbClr val="336699"/>
              </a:buClr>
            </a:pPr>
            <a:r>
              <a:rPr lang="el-GR" dirty="0" smtClean="0">
                <a:solidFill>
                  <a:schemeClr val="tx2">
                    <a:lumMod val="50000"/>
                  </a:schemeClr>
                </a:solidFill>
                <a:latin typeface="+mn-lt"/>
              </a:rPr>
              <a:t>	</a:t>
            </a:r>
            <a:r>
              <a:rPr lang="el-GR" sz="2000" dirty="0" smtClean="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smtClean="0">
                <a:solidFill>
                  <a:schemeClr val="tx2">
                    <a:lumMod val="50000"/>
                  </a:schemeClr>
                </a:solidFill>
                <a:latin typeface="+mn-lt"/>
              </a:rPr>
              <a:t>Ποιο είναι το </a:t>
            </a:r>
            <a:r>
              <a:rPr lang="el-GR" dirty="0" smtClean="0">
                <a:solidFill>
                  <a:schemeClr val="accent2">
                    <a:lumMod val="75000"/>
                  </a:schemeClr>
                </a:solidFill>
                <a:latin typeface="+mn-lt"/>
              </a:rPr>
              <a:t>κόστος</a:t>
            </a:r>
            <a:r>
              <a:rPr lang="el-GR" dirty="0" smtClean="0">
                <a:solidFill>
                  <a:schemeClr val="tx2">
                    <a:lumMod val="50000"/>
                  </a:schemeClr>
                </a:solidFill>
                <a:latin typeface="+mn-lt"/>
              </a:rPr>
              <a:t> ανά ερώτημα; </a:t>
            </a:r>
          </a:p>
          <a:p>
            <a:pPr marL="1371600" lvl="2" indent="-457200">
              <a:spcBef>
                <a:spcPts val="700"/>
              </a:spcBef>
              <a:buFont typeface="Wingdings" pitchFamily="2" charset="2"/>
              <a:buChar char="§"/>
            </a:pPr>
            <a:r>
              <a:rPr lang="el-GR" sz="1800" dirty="0" smtClean="0">
                <a:solidFill>
                  <a:schemeClr val="tx2">
                    <a:lumMod val="50000"/>
                  </a:schemeClr>
                </a:solidFill>
                <a:latin typeface="+mn-lt"/>
              </a:rPr>
              <a:t>Π.χ., σε δολάρια</a:t>
            </a:r>
            <a:endParaRPr lang="de-DE" sz="1800" dirty="0" smtClean="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smtClean="0">
              <a:solidFill>
                <a:schemeClr val="tx2">
                  <a:lumMod val="50000"/>
                </a:schemeClr>
              </a:solidFill>
              <a:latin typeface="+mn-lt"/>
            </a:endParaRPr>
          </a:p>
        </p:txBody>
      </p:sp>
    </p:spTree>
    <p:extLst>
      <p:ext uri="{BB962C8B-B14F-4D97-AF65-F5344CB8AC3E}">
        <p14:creationId xmlns:p14="http://schemas.microsoft.com/office/powerpoint/2010/main" val="857123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smtClean="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dirty="0" smtClean="0">
                <a:ea typeface="新細明體" pitchFamily="2" charset="-120"/>
              </a:rPr>
              <a:t>Ο συνολικός αριθμός των συναφών εγγράφων δεν είναι πάντα γνωστός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Δειγματοληψία – πάρε έγγραφα από τη συλλογή και αξιολόγησε τη συνάφεια τους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Εφάρμοσε </a:t>
            </a:r>
            <a:r>
              <a:rPr lang="el-GR" altLang="zh-TW" i="1" dirty="0" smtClean="0">
                <a:solidFill>
                  <a:schemeClr val="accent6">
                    <a:lumMod val="75000"/>
                  </a:schemeClr>
                </a:solidFill>
                <a:ea typeface="新細明體" pitchFamily="2" charset="-120"/>
              </a:rPr>
              <a:t>διαφορετικούς αλγόριθμους </a:t>
            </a:r>
            <a:r>
              <a:rPr lang="el-GR" altLang="zh-TW" dirty="0" smtClean="0">
                <a:ea typeface="新細明體" pitchFamily="2" charset="-120"/>
              </a:rPr>
              <a:t>για την ίδια συλλογή και την ίδια ερώτηση και χρησιμοποίησε το </a:t>
            </a:r>
            <a:r>
              <a:rPr lang="el-GR" altLang="zh-TW" i="1" dirty="0" smtClean="0">
                <a:solidFill>
                  <a:schemeClr val="accent6">
                    <a:lumMod val="75000"/>
                  </a:schemeClr>
                </a:solidFill>
                <a:ea typeface="新細明體" pitchFamily="2" charset="-120"/>
              </a:rPr>
              <a:t>άθροισμα των συναφών εγγράφων</a:t>
            </a:r>
            <a:endParaRPr lang="en-US" altLang="zh-TW" i="1" dirty="0">
              <a:solidFill>
                <a:schemeClr val="accent6">
                  <a:lumMod val="75000"/>
                </a:schemeClr>
              </a:solidFill>
              <a:ea typeface="新細明體" pitchFamily="2" charset="-120"/>
            </a:endParaRPr>
          </a:p>
          <a:p>
            <a:endParaRPr lang="en-US" dirty="0"/>
          </a:p>
        </p:txBody>
      </p:sp>
    </p:spTree>
    <p:extLst>
      <p:ext uri="{BB962C8B-B14F-4D97-AF65-F5344CB8AC3E}">
        <p14:creationId xmlns:p14="http://schemas.microsoft.com/office/powerpoint/2010/main" val="3108816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z="3200" dirty="0" smtClean="0">
                <a:solidFill>
                  <a:schemeClr val="accent2">
                    <a:lumMod val="75000"/>
                  </a:schemeClr>
                </a:solidFill>
                <a:ea typeface="ＭＳ Ｐゴシック" pitchFamily="-112" charset="-128"/>
              </a:rPr>
              <a:t>Μέτρα Συνάφειας χωρίς Διάταξη</a:t>
            </a:r>
            <a:r>
              <a:rPr lang="en-US" sz="3200" dirty="0" smtClean="0">
                <a:solidFill>
                  <a:schemeClr val="accent2">
                    <a:lumMod val="75000"/>
                  </a:schemeClr>
                </a:solidFill>
                <a:ea typeface="ＭＳ Ｐゴシック" pitchFamily="-112" charset="-128"/>
              </a:rPr>
              <a:t> (</a:t>
            </a:r>
            <a:r>
              <a:rPr lang="el-GR" sz="3200" dirty="0" smtClean="0">
                <a:solidFill>
                  <a:schemeClr val="accent2">
                    <a:lumMod val="75000"/>
                  </a:schemeClr>
                </a:solidFill>
                <a:ea typeface="ＭＳ Ｐゴシック" pitchFamily="-112" charset="-128"/>
              </a:rPr>
              <a:t>επανάληψη)</a:t>
            </a:r>
            <a:endParaRPr lang="en-US" sz="32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33400" y="1518747"/>
            <a:ext cx="8436764" cy="698499"/>
          </a:xfrm>
        </p:spPr>
        <p:txBody>
          <a:bodyPr/>
          <a:lstStyle/>
          <a:p>
            <a:pPr marL="0" indent="0" eaLnBrk="1" hangingPunct="1">
              <a:buNone/>
            </a:pPr>
            <a:r>
              <a:rPr lang="el-GR" dirty="0" smtClean="0">
                <a:ea typeface="ＭＳ Ｐゴシック" pitchFamily="-112" charset="-128"/>
              </a:rPr>
              <a:t>Τα αποτελέσματα μιας ερώτησης θεωρούνται </a:t>
            </a:r>
            <a:r>
              <a:rPr lang="el-GR" i="1" dirty="0" smtClean="0">
                <a:ea typeface="ＭＳ Ｐゴシック" pitchFamily="-112" charset="-128"/>
              </a:rPr>
              <a:t>σύνολο</a:t>
            </a:r>
            <a:r>
              <a:rPr lang="el-GR" dirty="0" smtClean="0">
                <a:ea typeface="ＭＳ Ｐゴシック" pitchFamily="-112" charset="-128"/>
              </a:rPr>
              <a:t>, δηλαδή αξιολογούμε τη συνάφεια ενός συνόλου</a:t>
            </a:r>
            <a:endParaRPr lang="el-GR"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319312722"/>
              </p:ext>
            </p:extLst>
          </p:nvPr>
        </p:nvGraphicFramePr>
        <p:xfrm>
          <a:off x="1066800" y="2806909"/>
          <a:ext cx="6691340" cy="1706880"/>
        </p:xfrm>
        <a:graphic>
          <a:graphicData uri="http://schemas.openxmlformats.org/drawingml/2006/table">
            <a:tbl>
              <a:tblPr firstRow="1" bandRow="1">
                <a:tableStyleId>{C083E6E3-FA7D-4D7B-A595-EF9225AFEA82}</a:tableStyleId>
              </a:tblPr>
              <a:tblGrid>
                <a:gridCol w="1672835"/>
                <a:gridCol w="1672835"/>
                <a:gridCol w="1847070"/>
                <a:gridCol w="1498600"/>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not relevant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de-DE" sz="2200" kern="1200" dirty="0" err="1" smtClean="0"/>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smtClean="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latin typeface="+mn-lt"/>
                          <a:ea typeface="+mn-ea"/>
                          <a:cs typeface="+mn-cs"/>
                        </a:rPr>
                        <a:t>All</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2819400" y="2314351"/>
            <a:ext cx="4800600" cy="461665"/>
          </a:xfrm>
          <a:prstGeom prst="rect">
            <a:avLst/>
          </a:prstGeom>
          <a:noFill/>
        </p:spPr>
        <p:txBody>
          <a:bodyPr wrap="square" rtlCol="0">
            <a:spAutoFit/>
          </a:bodyPr>
          <a:lstStyle/>
          <a:p>
            <a:r>
              <a:rPr lang="el-GR" dirty="0" smtClean="0">
                <a:solidFill>
                  <a:schemeClr val="accent2">
                    <a:lumMod val="75000"/>
                  </a:schemeClr>
                </a:solidFill>
                <a:latin typeface="+mn-lt"/>
              </a:rPr>
              <a:t>Πίνακας Ενδεχομένων</a:t>
            </a:r>
            <a:endParaRPr lang="en-US" dirty="0">
              <a:solidFill>
                <a:schemeClr val="accent2">
                  <a:lumMod val="75000"/>
                </a:schemeClr>
              </a:solidFill>
              <a:latin typeface="+mn-lt"/>
            </a:endParaRP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smtClean="0">
                <a:solidFill>
                  <a:schemeClr val="accent2">
                    <a:lumMod val="75000"/>
                  </a:schemeClr>
                </a:solidFill>
                <a:latin typeface="+mn-lt"/>
              </a:rPr>
              <a:t>Ακρίβεια (</a:t>
            </a:r>
            <a:r>
              <a:rPr lang="en-US" dirty="0" smtClean="0">
                <a:solidFill>
                  <a:schemeClr val="accent2">
                    <a:lumMod val="75000"/>
                  </a:schemeClr>
                </a:solidFill>
                <a:latin typeface="+mn-lt"/>
              </a:rPr>
              <a:t>precision): </a:t>
            </a:r>
            <a:r>
              <a:rPr lang="en-US" dirty="0" smtClean="0">
                <a:latin typeface="+mn-lt"/>
              </a:rPr>
              <a:t>	</a:t>
            </a:r>
            <a:r>
              <a:rPr lang="en-US" dirty="0" smtClean="0">
                <a:solidFill>
                  <a:schemeClr val="tx1"/>
                </a:solidFill>
                <a:latin typeface="+mn-lt"/>
              </a:rPr>
              <a:t>P = TP </a:t>
            </a:r>
            <a:r>
              <a:rPr lang="de-DE" dirty="0" smtClean="0">
                <a:solidFill>
                  <a:schemeClr val="tx1"/>
                </a:solidFill>
                <a:latin typeface="+mn-lt"/>
              </a:rPr>
              <a:t>/ </a:t>
            </a:r>
            <a:r>
              <a:rPr lang="en-US" dirty="0" smtClean="0">
                <a:solidFill>
                  <a:schemeClr val="tx1"/>
                </a:solidFill>
                <a:latin typeface="+mn-lt"/>
              </a:rPr>
              <a:t>( TP + FP )</a:t>
            </a:r>
          </a:p>
          <a:p>
            <a:pPr marL="800100" lvl="1" indent="-342900">
              <a:spcBef>
                <a:spcPts val="700"/>
              </a:spcBef>
              <a:buFont typeface="Wingdings" panose="05000000000000000000" pitchFamily="2" charset="2"/>
              <a:buChar char="§"/>
            </a:pPr>
            <a:r>
              <a:rPr lang="el-GR" dirty="0" smtClean="0">
                <a:solidFill>
                  <a:schemeClr val="accent2">
                    <a:lumMod val="75000"/>
                  </a:schemeClr>
                </a:solidFill>
                <a:latin typeface="+mn-lt"/>
              </a:rPr>
              <a:t>Ανάκληση (</a:t>
            </a:r>
            <a:r>
              <a:rPr lang="en-US" dirty="0" smtClean="0">
                <a:solidFill>
                  <a:schemeClr val="accent2">
                    <a:lumMod val="75000"/>
                  </a:schemeClr>
                </a:solidFill>
                <a:latin typeface="+mn-lt"/>
              </a:rPr>
              <a:t>recall): </a:t>
            </a:r>
            <a:r>
              <a:rPr lang="en-US" dirty="0" smtClean="0">
                <a:latin typeface="+mn-lt"/>
              </a:rPr>
              <a:t>	</a:t>
            </a:r>
            <a:r>
              <a:rPr lang="en-US" dirty="0" smtClean="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smtClean="0">
                <a:solidFill>
                  <a:schemeClr val="accent2">
                    <a:lumMod val="75000"/>
                  </a:schemeClr>
                </a:solidFill>
                <a:latin typeface="+mn-lt"/>
              </a:rPr>
              <a:t>Μέτρ</a:t>
            </a:r>
            <a:r>
              <a:rPr lang="en-US" dirty="0" smtClean="0">
                <a:solidFill>
                  <a:schemeClr val="accent2">
                    <a:lumMod val="75000"/>
                  </a:schemeClr>
                </a:solidFill>
                <a:latin typeface="+mn-lt"/>
              </a:rPr>
              <a:t>o</a:t>
            </a:r>
            <a:r>
              <a:rPr lang="el-GR" dirty="0" smtClean="0">
                <a:solidFill>
                  <a:schemeClr val="accent2">
                    <a:lumMod val="75000"/>
                  </a:schemeClr>
                </a:solidFill>
                <a:latin typeface="+mn-lt"/>
              </a:rPr>
              <a:t> </a:t>
            </a:r>
            <a:r>
              <a:rPr lang="en-US" dirty="0" smtClean="0">
                <a:solidFill>
                  <a:schemeClr val="accent2">
                    <a:lumMod val="75000"/>
                  </a:schemeClr>
                </a:solidFill>
                <a:latin typeface="+mn-lt"/>
              </a:rPr>
              <a:t>F:</a:t>
            </a:r>
            <a:r>
              <a:rPr lang="en-US" dirty="0">
                <a:latin typeface="+mn-lt"/>
              </a:rPr>
              <a:t>	</a:t>
            </a:r>
            <a:r>
              <a:rPr lang="en-US" dirty="0" smtClean="0">
                <a:latin typeface="+mn-lt"/>
              </a:rPr>
              <a:t>	F = 2PR/  P + R</a:t>
            </a:r>
          </a:p>
          <a:p>
            <a:pPr marL="800100" lvl="1" indent="-342900">
              <a:spcBef>
                <a:spcPts val="700"/>
              </a:spcBef>
              <a:buFont typeface="Wingdings" panose="05000000000000000000" pitchFamily="2" charset="2"/>
              <a:buChar char="§"/>
            </a:pPr>
            <a:r>
              <a:rPr lang="el-GR" dirty="0" smtClean="0">
                <a:solidFill>
                  <a:schemeClr val="accent2">
                    <a:lumMod val="75000"/>
                  </a:schemeClr>
                </a:solidFill>
                <a:latin typeface="+mn-lt"/>
              </a:rPr>
              <a:t>Ορθότητα (</a:t>
            </a:r>
            <a:r>
              <a:rPr lang="en-US" dirty="0" smtClean="0">
                <a:solidFill>
                  <a:schemeClr val="accent2">
                    <a:lumMod val="75000"/>
                  </a:schemeClr>
                </a:solidFill>
                <a:latin typeface="+mn-lt"/>
              </a:rPr>
              <a:t>accuracy) </a:t>
            </a:r>
            <a:r>
              <a:rPr lang="en-US" dirty="0" smtClean="0">
                <a:latin typeface="+mn-lt"/>
              </a:rPr>
              <a:t>	A </a:t>
            </a:r>
            <a:r>
              <a:rPr lang="en-US" dirty="0">
                <a:latin typeface="+mn-lt"/>
              </a:rPr>
              <a:t>= (TP + TN)/(TP + FP + FN + TN).</a:t>
            </a:r>
          </a:p>
          <a:p>
            <a:pPr marL="800100" lvl="1" indent="-342900">
              <a:spcBef>
                <a:spcPts val="700"/>
              </a:spcBef>
              <a:buFont typeface="Wingdings" panose="05000000000000000000" pitchFamily="2" charset="2"/>
              <a:buChar char="§"/>
            </a:pPr>
            <a:endParaRPr lang="en-US" dirty="0" smtClean="0">
              <a:latin typeface="+mn-lt"/>
            </a:endParaRPr>
          </a:p>
          <a:p>
            <a:pPr marL="800100" lvl="1" indent="-342900">
              <a:spcBef>
                <a:spcPts val="700"/>
              </a:spcBef>
              <a:buFont typeface="Wingdings" panose="05000000000000000000" pitchFamily="2" charset="2"/>
              <a:buChar char="§"/>
            </a:pPr>
            <a:endParaRPr lang="en-US" dirty="0" smtClean="0">
              <a:solidFill>
                <a:schemeClr val="tx1"/>
              </a:solidFill>
              <a:latin typeface="+mn-lt"/>
            </a:endParaRPr>
          </a:p>
        </p:txBody>
      </p:sp>
    </p:spTree>
    <p:extLst>
      <p:ext uri="{BB962C8B-B14F-4D97-AF65-F5344CB8AC3E}">
        <p14:creationId xmlns:p14="http://schemas.microsoft.com/office/powerpoint/2010/main" val="4103724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rgbClr val="336699"/>
                </a:solidFill>
                <a:latin typeface="Calibri" charset="0"/>
              </a:rPr>
              <a:t>ΜΕΤΡΑ ΠΟΥ ΘΕΩΡΟΥΝ ΤΗ ΔΙΑΤΑΞΗ</a:t>
            </a:r>
            <a:endParaRPr lang="en-US" sz="3200" dirty="0" smtClean="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Tree>
    <p:extLst>
      <p:ext uri="{BB962C8B-B14F-4D97-AF65-F5344CB8AC3E}">
        <p14:creationId xmlns:p14="http://schemas.microsoft.com/office/powerpoint/2010/main" val="31010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Αξιολόγηση Καταταγμένης Ανάκτησης</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8.4</a:t>
            </a:r>
            <a:endParaRPr lang="en-US" sz="1600" dirty="0"/>
          </a:p>
        </p:txBody>
      </p:sp>
      <p:sp>
        <p:nvSpPr>
          <p:cNvPr id="7" name="Text Box 3"/>
          <p:cNvSpPr txBox="1">
            <a:spLocks noChangeArrowheads="1"/>
          </p:cNvSpPr>
          <p:nvPr/>
        </p:nvSpPr>
        <p:spPr bwMode="auto">
          <a:xfrm>
            <a:off x="152400" y="44196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smtClean="0">
                <a:solidFill>
                  <a:schemeClr val="tx2">
                    <a:lumMod val="60000"/>
                    <a:lumOff val="40000"/>
                  </a:schemeClr>
                </a:solidFill>
                <a:latin typeface="+mn-lt"/>
              </a:rPr>
              <a:t> </a:t>
            </a:r>
            <a:r>
              <a:rPr lang="el-GR" i="1" dirty="0" smtClean="0">
                <a:latin typeface="+mn-lt"/>
              </a:rPr>
              <a:t>Η ακρίβεια, ανάκληση και το </a:t>
            </a:r>
            <a:r>
              <a:rPr lang="en-US" i="1" dirty="0" smtClean="0">
                <a:latin typeface="+mn-lt"/>
              </a:rPr>
              <a:t>F </a:t>
            </a:r>
            <a:r>
              <a:rPr lang="el-GR" i="1" dirty="0" smtClean="0">
                <a:latin typeface="+mn-lt"/>
              </a:rPr>
              <a:t>είναι μέτρα για μη καταταγμένα (</a:t>
            </a:r>
            <a:r>
              <a:rPr lang="en-US" i="1" dirty="0" smtClean="0">
                <a:latin typeface="+mn-lt"/>
              </a:rPr>
              <a:t>unranked</a:t>
            </a:r>
            <a:r>
              <a:rPr lang="el-GR" i="1" dirty="0" smtClean="0">
                <a:latin typeface="+mn-lt"/>
              </a:rPr>
              <a:t>) σύνολα </a:t>
            </a:r>
            <a:r>
              <a:rPr lang="en-US" i="1" dirty="0" smtClean="0">
                <a:latin typeface="+mn-lt"/>
              </a:rPr>
              <a:t>.</a:t>
            </a:r>
            <a:endParaRPr lang="el-GR" dirty="0" smtClean="0">
              <a:latin typeface="+mn-lt"/>
            </a:endParaRPr>
          </a:p>
          <a:p>
            <a:pPr lvl="1">
              <a:spcBef>
                <a:spcPts val="700"/>
              </a:spcBef>
              <a:buClr>
                <a:schemeClr val="tx2">
                  <a:lumMod val="50000"/>
                </a:schemeClr>
              </a:buClr>
            </a:pPr>
            <a:r>
              <a:rPr lang="el-GR" i="1" u="sng" dirty="0" smtClean="0">
                <a:solidFill>
                  <a:schemeClr val="tx2">
                    <a:lumMod val="50000"/>
                  </a:schemeClr>
                </a:solidFill>
                <a:latin typeface="+mn-lt"/>
              </a:rPr>
              <a:t>Πως μπορούμε να τα τροποποιήσουμε τα μέτρα για λίστες με διάταξη</a:t>
            </a:r>
            <a:r>
              <a:rPr lang="en-US" i="1" u="sng" dirty="0" smtClean="0">
                <a:solidFill>
                  <a:schemeClr val="tx2">
                    <a:lumMod val="50000"/>
                  </a:schemeClr>
                </a:solidFill>
                <a:latin typeface="+mn-lt"/>
              </a:rPr>
              <a:t>;</a:t>
            </a:r>
            <a:endParaRPr lang="en-US" i="1" u="sng" dirty="0">
              <a:solidFill>
                <a:schemeClr val="tx2">
                  <a:lumMod val="50000"/>
                </a:schemeClr>
              </a:solidFill>
              <a:latin typeface="+mn-lt"/>
            </a:endParaRPr>
          </a:p>
          <a:p>
            <a:pPr lvl="2">
              <a:spcBef>
                <a:spcPts val="700"/>
              </a:spcBef>
              <a:buClr>
                <a:schemeClr val="tx2">
                  <a:lumMod val="50000"/>
                </a:schemeClr>
              </a:buClr>
              <a:buFont typeface="Wingdings" pitchFamily="2" charset="2"/>
              <a:buChar char="§"/>
            </a:pPr>
            <a:endParaRPr lang="en-US"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457200" y="1752600"/>
            <a:ext cx="8077200" cy="23622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1"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Ο χρήστης δε</a:t>
            </a:r>
            <a:r>
              <a:rPr kumimoji="0" lang="en-US"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kumimoji="0" lang="el-GR"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αντίθετα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Καμπύλη Ακρίβειας/Ανάκλησης</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sz="2800" i="1" u="sng" dirty="0" smtClean="0">
                <a:solidFill>
                  <a:schemeClr val="tx2">
                    <a:lumMod val="50000"/>
                  </a:schemeClr>
                </a:solidFill>
                <a:latin typeface="+mn-lt"/>
              </a:rPr>
              <a:t>Πως μπορούμε να τα τροποποιήσουμε τα μέτρα για λίστες με διάταξη</a:t>
            </a:r>
            <a:r>
              <a:rPr lang="en-US" sz="2800" i="1" u="sng" dirty="0" smtClean="0">
                <a:solidFill>
                  <a:schemeClr val="tx2">
                    <a:lumMod val="50000"/>
                  </a:schemeClr>
                </a:solidFill>
                <a:latin typeface="+mn-lt"/>
              </a:rPr>
              <a:t>;</a:t>
            </a:r>
            <a:endParaRPr lang="en-US" sz="2800" i="1" u="sng" dirty="0">
              <a:solidFill>
                <a:schemeClr val="tx2">
                  <a:lumMod val="50000"/>
                </a:schemeClr>
              </a:solidFill>
              <a:latin typeface="+mn-lt"/>
            </a:endParaRPr>
          </a:p>
          <a:p>
            <a:pPr lvl="2">
              <a:spcBef>
                <a:spcPts val="700"/>
              </a:spcBef>
              <a:buClr>
                <a:schemeClr val="tx2">
                  <a:lumMod val="50000"/>
                </a:schemeClr>
              </a:buClr>
              <a:buFont typeface="Wingdings" pitchFamily="2" charset="2"/>
              <a:buChar char="§"/>
            </a:pPr>
            <a:r>
              <a:rPr lang="en-US" dirty="0" smtClean="0">
                <a:solidFill>
                  <a:schemeClr val="tx2">
                    <a:lumMod val="50000"/>
                  </a:schemeClr>
                </a:solidFill>
                <a:latin typeface="+mn-lt"/>
              </a:rPr>
              <a:t> </a:t>
            </a:r>
            <a:r>
              <a:rPr lang="el-GR" dirty="0" smtClean="0">
                <a:solidFill>
                  <a:schemeClr val="tx2">
                    <a:lumMod val="50000"/>
                  </a:schemeClr>
                </a:solidFill>
                <a:latin typeface="+mn-lt"/>
              </a:rPr>
              <a:t>Απλώς υπολόγισε το μέτρο συνόλου </a:t>
            </a:r>
            <a:r>
              <a:rPr lang="el-GR" i="1" dirty="0" smtClean="0">
                <a:solidFill>
                  <a:schemeClr val="tx2">
                    <a:lumMod val="50000"/>
                  </a:schemeClr>
                </a:solidFill>
                <a:latin typeface="+mn-lt"/>
              </a:rPr>
              <a:t>για κάθε πρόθεμα</a:t>
            </a:r>
            <a:r>
              <a:rPr lang="en-US" dirty="0" smtClean="0">
                <a:solidFill>
                  <a:schemeClr val="tx2">
                    <a:lumMod val="50000"/>
                  </a:schemeClr>
                </a:solidFill>
                <a:latin typeface="+mn-lt"/>
              </a:rPr>
              <a:t>: </a:t>
            </a:r>
            <a:r>
              <a:rPr lang="el-GR" dirty="0" smtClean="0">
                <a:solidFill>
                  <a:schemeClr val="tx2">
                    <a:lumMod val="50000"/>
                  </a:schemeClr>
                </a:solidFill>
                <a:latin typeface="+mn-lt"/>
              </a:rPr>
              <a:t>το κορυφαίο </a:t>
            </a:r>
            <a:r>
              <a:rPr lang="en-US" dirty="0" smtClean="0">
                <a:solidFill>
                  <a:schemeClr val="tx2">
                    <a:lumMod val="50000"/>
                  </a:schemeClr>
                </a:solidFill>
                <a:latin typeface="+mn-lt"/>
              </a:rPr>
              <a:t>1</a:t>
            </a:r>
            <a:r>
              <a:rPr lang="en-US" dirty="0">
                <a:solidFill>
                  <a:schemeClr val="tx2">
                    <a:lumMod val="50000"/>
                  </a:schemeClr>
                </a:solidFill>
                <a:latin typeface="+mn-lt"/>
              </a:rPr>
              <a:t>, </a:t>
            </a:r>
            <a:r>
              <a:rPr lang="el-GR" dirty="0" smtClean="0">
                <a:solidFill>
                  <a:schemeClr val="tx2">
                    <a:lumMod val="50000"/>
                  </a:schemeClr>
                </a:solidFill>
                <a:latin typeface="+mn-lt"/>
              </a:rPr>
              <a:t>κορυφαία</a:t>
            </a:r>
            <a:r>
              <a:rPr lang="en-US" dirty="0" smtClean="0">
                <a:solidFill>
                  <a:schemeClr val="tx2">
                    <a:lumMod val="50000"/>
                  </a:schemeClr>
                </a:solidFill>
                <a:latin typeface="+mn-lt"/>
              </a:rPr>
              <a:t> </a:t>
            </a:r>
            <a:r>
              <a:rPr lang="en-US" dirty="0">
                <a:solidFill>
                  <a:schemeClr val="tx2">
                    <a:lumMod val="50000"/>
                  </a:schemeClr>
                </a:solidFill>
                <a:latin typeface="+mn-lt"/>
              </a:rPr>
              <a:t>2, </a:t>
            </a:r>
            <a:r>
              <a:rPr lang="el-GR" dirty="0" smtClean="0">
                <a:solidFill>
                  <a:schemeClr val="tx2">
                    <a:lumMod val="50000"/>
                  </a:schemeClr>
                </a:solidFill>
                <a:latin typeface="+mn-lt"/>
              </a:rPr>
              <a:t>κορυφαία</a:t>
            </a:r>
            <a:r>
              <a:rPr lang="en-US" dirty="0" smtClean="0">
                <a:solidFill>
                  <a:schemeClr val="tx2">
                    <a:lumMod val="50000"/>
                  </a:schemeClr>
                </a:solidFill>
                <a:latin typeface="+mn-lt"/>
              </a:rPr>
              <a:t> </a:t>
            </a:r>
            <a:r>
              <a:rPr lang="en-US" dirty="0">
                <a:solidFill>
                  <a:schemeClr val="tx2">
                    <a:lumMod val="50000"/>
                  </a:schemeClr>
                </a:solidFill>
                <a:latin typeface="+mn-lt"/>
              </a:rPr>
              <a:t>3, </a:t>
            </a:r>
            <a:r>
              <a:rPr lang="el-GR" dirty="0" smtClean="0">
                <a:solidFill>
                  <a:schemeClr val="tx2">
                    <a:lumMod val="50000"/>
                  </a:schemeClr>
                </a:solidFill>
                <a:latin typeface="+mn-lt"/>
              </a:rPr>
              <a:t>κορυφαία </a:t>
            </a:r>
            <a:r>
              <a:rPr lang="en-US" dirty="0" smtClean="0">
                <a:solidFill>
                  <a:schemeClr val="tx2">
                    <a:lumMod val="50000"/>
                  </a:schemeClr>
                </a:solidFill>
                <a:latin typeface="+mn-lt"/>
              </a:rPr>
              <a:t> </a:t>
            </a:r>
            <a:r>
              <a:rPr lang="en-US" dirty="0">
                <a:solidFill>
                  <a:schemeClr val="tx2">
                    <a:lumMod val="50000"/>
                  </a:schemeClr>
                </a:solidFill>
                <a:latin typeface="+mn-lt"/>
              </a:rPr>
              <a:t>4 </a:t>
            </a:r>
            <a:r>
              <a:rPr lang="el-GR" dirty="0" smtClean="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Με αυτόν τον τρόπο παίρνουμε μια </a:t>
            </a:r>
            <a:r>
              <a:rPr lang="el-GR" dirty="0" smtClean="0">
                <a:solidFill>
                  <a:schemeClr val="accent2">
                    <a:lumMod val="75000"/>
                  </a:schemeClr>
                </a:solidFill>
                <a:latin typeface="+mn-lt"/>
              </a:rPr>
              <a:t>καμπύλη ακρίβειας-ανάκλησης (</a:t>
            </a:r>
            <a:r>
              <a:rPr lang="en-US" dirty="0" smtClean="0">
                <a:solidFill>
                  <a:schemeClr val="accent2">
                    <a:lumMod val="75000"/>
                  </a:schemeClr>
                </a:solidFill>
                <a:latin typeface="+mn-lt"/>
              </a:rPr>
              <a:t>precision-recall curve</a:t>
            </a:r>
            <a:r>
              <a:rPr lang="el-GR" dirty="0" smtClean="0">
                <a:solidFill>
                  <a:schemeClr val="accent2">
                    <a:lumMod val="75000"/>
                  </a:schemeClr>
                </a:solidFill>
                <a:latin typeface="+mn-lt"/>
              </a:rPr>
              <a:t>)</a:t>
            </a:r>
            <a:r>
              <a:rPr lang="en-US" dirty="0" smtClean="0">
                <a:solidFill>
                  <a:schemeClr val="accent2">
                    <a:lumMod val="75000"/>
                  </a:schemeClr>
                </a:solidFill>
                <a:latin typeface="+mn-lt"/>
              </a:rPr>
              <a:t>.</a:t>
            </a:r>
            <a:endParaRPr lang="en-US" dirty="0">
              <a:solidFill>
                <a:schemeClr val="accent2">
                  <a:lumMod val="75000"/>
                </a:schemeClr>
              </a:solidFill>
              <a:latin typeface="+mn-lt"/>
            </a:endParaRPr>
          </a:p>
          <a:p>
            <a:pPr lvl="1">
              <a:spcBef>
                <a:spcPts val="700"/>
              </a:spcBef>
              <a:buClr>
                <a:schemeClr val="tx2">
                  <a:lumMod val="50000"/>
                </a:schemeClr>
              </a:buClr>
            </a:pPr>
            <a:endParaRPr lang="en-US"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Παράδειγμα Ι</a:t>
            </a:r>
            <a:endParaRPr lang="en-US" i="1" dirty="0" smtClean="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8.4</a:t>
            </a:r>
            <a:endParaRPr lang="en-US" sz="1600" dirty="0"/>
          </a:p>
        </p:txBody>
      </p:sp>
      <p:sp>
        <p:nvSpPr>
          <p:cNvPr id="8" name="Text Box 2"/>
          <p:cNvSpPr txBox="1">
            <a:spLocks noChangeArrowheads="1"/>
          </p:cNvSpPr>
          <p:nvPr/>
        </p:nvSpPr>
        <p:spPr bwMode="auto">
          <a:xfrm>
            <a:off x="3906203" y="372484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78019" name="Worksheet" r:id="rId3" imgW="2241000" imgH="4872600" progId="Excel.Sheet.8">
                  <p:embed/>
                </p:oleObj>
              </mc:Choice>
              <mc:Fallback>
                <p:oleObj name="Worksheet" r:id="rId3" imgW="2241000" imgH="4872600" progId="Excel.Sheet.8">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114800" y="963592"/>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Times New Roman" pitchFamily="18" charset="0"/>
                <a:ea typeface="新細明體" pitchFamily="2" charset="-120"/>
              </a:rPr>
              <a:t>Σ</a:t>
            </a:r>
            <a:r>
              <a:rPr kumimoji="1" lang="el-GR" altLang="zh-TW" sz="2000" dirty="0" smtClean="0">
                <a:latin typeface="Times New Roman" pitchFamily="18" charset="0"/>
                <a:ea typeface="新細明體" pitchFamily="2" charset="-120"/>
              </a:rPr>
              <a:t>υνολικός</a:t>
            </a:r>
            <a:r>
              <a:rPr kumimoji="1" lang="en-US" altLang="zh-TW" sz="2000" dirty="0" smtClean="0">
                <a:latin typeface="Times New Roman" pitchFamily="18" charset="0"/>
                <a:ea typeface="新細明體" pitchFamily="2" charset="-120"/>
              </a:rPr>
              <a:t> </a:t>
            </a:r>
            <a:r>
              <a:rPr kumimoji="1" lang="en-US" altLang="zh-TW" sz="2000" dirty="0">
                <a:latin typeface="Times New Roman" pitchFamily="18" charset="0"/>
                <a:ea typeface="新細明體" pitchFamily="2" charset="-120"/>
              </a:rPr>
              <a:t># </a:t>
            </a:r>
            <a:r>
              <a:rPr kumimoji="1" lang="el-GR" altLang="zh-TW" sz="2000" dirty="0" smtClean="0">
                <a:latin typeface="Times New Roman" pitchFamily="18" charset="0"/>
                <a:ea typeface="新細明體" pitchFamily="2" charset="-120"/>
              </a:rPr>
              <a:t>από συναφή έγγραφα </a:t>
            </a:r>
            <a:r>
              <a:rPr kumimoji="1" lang="en-US" altLang="zh-TW" sz="2000" dirty="0" smtClean="0">
                <a:latin typeface="Times New Roman" pitchFamily="18" charset="0"/>
                <a:ea typeface="新細明體" pitchFamily="2" charset="-120"/>
              </a:rPr>
              <a:t>= </a:t>
            </a:r>
            <a:r>
              <a:rPr kumimoji="1" lang="en-US" altLang="zh-TW" sz="2000" dirty="0">
                <a:latin typeface="Times New Roman" pitchFamily="18" charset="0"/>
                <a:ea typeface="新細明體" pitchFamily="2" charset="-120"/>
              </a:rPr>
              <a:t>6</a:t>
            </a:r>
          </a:p>
          <a:p>
            <a:r>
              <a:rPr kumimoji="1" lang="el-GR" altLang="zh-TW" sz="2000" dirty="0" smtClean="0">
                <a:solidFill>
                  <a:srgbClr val="FF5050"/>
                </a:solidFill>
                <a:latin typeface="Times New Roman" pitchFamily="18" charset="0"/>
                <a:ea typeface="新細明體" pitchFamily="2" charset="-120"/>
              </a:rPr>
              <a:t>Έλεγχος σε κάθε </a:t>
            </a:r>
            <a:r>
              <a:rPr kumimoji="1" lang="el-GR" altLang="zh-TW" sz="2000" b="1" i="1" dirty="0" smtClean="0">
                <a:solidFill>
                  <a:srgbClr val="FF5050"/>
                </a:solidFill>
                <a:latin typeface="Times New Roman" pitchFamily="18" charset="0"/>
                <a:ea typeface="新細明體" pitchFamily="2" charset="-120"/>
              </a:rPr>
              <a:t>νέο σημείο </a:t>
            </a:r>
            <a:r>
              <a:rPr kumimoji="1" lang="en-US" altLang="zh-TW" sz="2000" b="1" i="1" dirty="0" smtClean="0">
                <a:solidFill>
                  <a:srgbClr val="FF5050"/>
                </a:solidFill>
                <a:latin typeface="Times New Roman" pitchFamily="18" charset="0"/>
                <a:ea typeface="新細明體" pitchFamily="2" charset="-120"/>
              </a:rPr>
              <a:t>recall</a:t>
            </a:r>
            <a:r>
              <a:rPr kumimoji="1" lang="en-US" altLang="zh-TW" sz="2000" dirty="0" smtClean="0">
                <a:solidFill>
                  <a:srgbClr val="FF5050"/>
                </a:solidFill>
                <a:latin typeface="Times New Roman" pitchFamily="18" charset="0"/>
                <a:ea typeface="新細明體" pitchFamily="2" charset="-120"/>
              </a:rPr>
              <a:t>:</a:t>
            </a:r>
            <a:endParaRPr kumimoji="1" lang="en-US" altLang="zh-TW" sz="2000" dirty="0">
              <a:solidFill>
                <a:srgbClr val="FF5050"/>
              </a:solidFill>
              <a:latin typeface="Times New Roman" pitchFamily="18" charset="0"/>
              <a:ea typeface="新細明體" pitchFamily="2" charset="-120"/>
            </a:endParaRPr>
          </a:p>
        </p:txBody>
      </p:sp>
      <p:sp>
        <p:nvSpPr>
          <p:cNvPr id="12" name="Text Box 7"/>
          <p:cNvSpPr txBox="1">
            <a:spLocks noChangeArrowheads="1"/>
          </p:cNvSpPr>
          <p:nvPr/>
        </p:nvSpPr>
        <p:spPr bwMode="auto">
          <a:xfrm>
            <a:off x="3884613" y="2436812"/>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83903" y="1903731"/>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947954" y="3079297"/>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3425" y="2277043"/>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a:t>
            </a:r>
            <a:r>
              <a:rPr kumimoji="1" lang="en-US" altLang="zh-TW" sz="2000" dirty="0" smtClean="0">
                <a:latin typeface="Times New Roman" pitchFamily="18" charset="0"/>
                <a:ea typeface="新細明體" pitchFamily="2" charset="-120"/>
              </a:rPr>
              <a:t>P=5/13=0.38</a:t>
            </a:r>
            <a:endParaRPr kumimoji="1" lang="en-US" altLang="zh-TW" sz="2000" dirty="0">
              <a:latin typeface="Times New Roman" pitchFamily="18" charset="0"/>
              <a:ea typeface="新細明體" pitchFamily="2" charset="-120"/>
            </a:endParaRP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4613" y="4281238"/>
            <a:ext cx="3065462" cy="402291"/>
          </a:xfrm>
          <a:prstGeom prst="rect">
            <a:avLst/>
          </a:prstGeom>
          <a:solidFill>
            <a:srgbClr val="FFFF99"/>
          </a:solidFill>
          <a:ln w="12700">
            <a:noFill/>
            <a:miter lim="800000"/>
            <a:headEnd/>
            <a:tailEnd/>
          </a:ln>
          <a:effectLst/>
        </p:spPr>
        <p:txBody>
          <a:bodyPr wrap="square"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20" name="Text Box 15"/>
          <p:cNvSpPr txBox="1">
            <a:spLocks noChangeArrowheads="1"/>
          </p:cNvSpPr>
          <p:nvPr/>
        </p:nvSpPr>
        <p:spPr bwMode="auto">
          <a:xfrm>
            <a:off x="6858000" y="4953000"/>
            <a:ext cx="2124075" cy="1311275"/>
          </a:xfrm>
          <a:prstGeom prst="rect">
            <a:avLst/>
          </a:prstGeom>
          <a:noFill/>
          <a:ln w="12700">
            <a:noFill/>
            <a:miter lim="800000"/>
            <a:headEnd/>
            <a:tailEnd/>
          </a:ln>
          <a:effectLst/>
        </p:spPr>
        <p:txBody>
          <a:bodyPr wrap="none" lIns="90000" tIns="46800" rIns="90000" bIns="46800">
            <a:spAutoFit/>
          </a:bodyPr>
          <a:lstStyle/>
          <a:p>
            <a:pPr algn="ctr"/>
            <a:r>
              <a:rPr lang="en-US" sz="2000" dirty="0">
                <a:solidFill>
                  <a:srgbClr val="FF5050"/>
                </a:solidFill>
                <a:latin typeface="Times New Roman" pitchFamily="18" charset="0"/>
              </a:rPr>
              <a:t>Missing one </a:t>
            </a:r>
          </a:p>
          <a:p>
            <a:pPr algn="ctr"/>
            <a:r>
              <a:rPr lang="en-US" sz="2000" dirty="0">
                <a:solidFill>
                  <a:srgbClr val="FF5050"/>
                </a:solidFill>
                <a:latin typeface="Times New Roman" pitchFamily="18" charset="0"/>
              </a:rPr>
              <a:t>relevant document.</a:t>
            </a:r>
          </a:p>
          <a:p>
            <a:pPr algn="ctr"/>
            <a:r>
              <a:rPr lang="en-US" sz="2000" dirty="0">
                <a:solidFill>
                  <a:srgbClr val="FF5050"/>
                </a:solidFill>
                <a:latin typeface="Times New Roman" pitchFamily="18" charset="0"/>
              </a:rPr>
              <a:t>Never reach </a:t>
            </a:r>
          </a:p>
          <a:p>
            <a:pPr algn="ctr"/>
            <a:r>
              <a:rPr lang="en-US" sz="2000" dirty="0">
                <a:solidFill>
                  <a:srgbClr val="FF5050"/>
                </a:solidFill>
                <a:latin typeface="Times New Roman" pitchFamily="18" charset="0"/>
              </a:rPr>
              <a:t>100% recall</a:t>
            </a: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Παράδειγμα Ι (συνέχεια)</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8.4</a:t>
            </a:r>
            <a:endParaRPr lang="en-US" sz="1600" dirty="0"/>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mc:AlternateContent xmlns:mc="http://schemas.openxmlformats.org/markup-compatibility/2006">
              <mc:Choice xmlns:v="urn:schemas-microsoft-com:vml" Requires="v">
                <p:oleObj spid="_x0000_s79042" name="Chart" r:id="rId3" imgW="6096090" imgH="4067243" progId="MSGraph.Chart.8">
                  <p:embed followColorScheme="full"/>
                </p:oleObj>
              </mc:Choice>
              <mc:Fallback>
                <p:oleObj name="Chart" r:id="rId3" imgW="6096090" imgH="4067243" progId="MSGraph.Chart.8">
                  <p:embed followColorScheme="full"/>
                  <p:pic>
                    <p:nvPicPr>
                      <p:cNvPr id="0" name="Picture 97"/>
                      <p:cNvPicPr>
                        <a:picLocks noChangeAspect="1" noChangeArrowheads="1"/>
                      </p:cNvPicPr>
                      <p:nvPr/>
                    </p:nvPicPr>
                    <p:blipFill>
                      <a:blip r:embed="rId4"/>
                      <a:srcRect/>
                      <a:stretch>
                        <a:fillRect/>
                      </a:stretch>
                    </p:blipFill>
                    <p:spPr bwMode="auto">
                      <a:xfrm>
                        <a:off x="1524000" y="1600200"/>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smtClean="0">
                <a:latin typeface="+mn-lt"/>
              </a:rPr>
              <a:t>Πριονωτή – </a:t>
            </a:r>
            <a:r>
              <a:rPr lang="el-GR" dirty="0" smtClean="0">
                <a:solidFill>
                  <a:srgbClr val="FF0000"/>
                </a:solidFill>
                <a:latin typeface="+mn-lt"/>
              </a:rPr>
              <a:t>το </a:t>
            </a:r>
            <a:r>
              <a:rPr lang="en-US" dirty="0" smtClean="0">
                <a:solidFill>
                  <a:srgbClr val="FF0000"/>
                </a:solidFill>
                <a:latin typeface="+mn-lt"/>
              </a:rPr>
              <a:t>precision </a:t>
            </a:r>
            <a:r>
              <a:rPr lang="el-GR" dirty="0" smtClean="0">
                <a:solidFill>
                  <a:srgbClr val="FF0000"/>
                </a:solidFill>
                <a:latin typeface="+mn-lt"/>
              </a:rPr>
              <a:t>ελαττώνεται για το ίδιο </a:t>
            </a:r>
            <a:r>
              <a:rPr lang="en-US" dirty="0" smtClean="0">
                <a:solidFill>
                  <a:srgbClr val="FF0000"/>
                </a:solidFill>
                <a:latin typeface="+mn-lt"/>
              </a:rPr>
              <a:t>recall</a:t>
            </a:r>
            <a:r>
              <a:rPr lang="el-GR" dirty="0" smtClean="0">
                <a:solidFill>
                  <a:srgbClr val="FF0000"/>
                </a:solidFill>
                <a:latin typeface="+mn-lt"/>
              </a:rPr>
              <a:t> </a:t>
            </a:r>
            <a:r>
              <a:rPr lang="el-GR" dirty="0" smtClean="0">
                <a:latin typeface="+mn-lt"/>
              </a:rPr>
              <a:t>μέχρι να βρεθεί το επόμενο συναφές έγγραφο</a:t>
            </a:r>
            <a:endParaRPr lang="el-GR" dirty="0">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pPr algn="ctr" eaLnBrk="1" hangingPunct="1"/>
            <a:r>
              <a:rPr lang="el-GR" dirty="0" smtClean="0">
                <a:solidFill>
                  <a:schemeClr val="accent2">
                    <a:lumMod val="75000"/>
                  </a:schemeClr>
                </a:solidFill>
                <a:ea typeface="ＭＳ Ｐゴシック" charset="-128"/>
              </a:rPr>
              <a:t>Ακρίβεια εκ παρεμβολής (</a:t>
            </a:r>
            <a:r>
              <a:rPr lang="en-US" dirty="0" smtClean="0">
                <a:solidFill>
                  <a:schemeClr val="accent2">
                    <a:lumMod val="75000"/>
                  </a:schemeClr>
                </a:solidFill>
                <a:ea typeface="ＭＳ Ｐゴシック" charset="-128"/>
              </a:rPr>
              <a:t>Interpolated precision</a:t>
            </a:r>
            <a:r>
              <a:rPr lang="el-GR" dirty="0" smtClean="0">
                <a:solidFill>
                  <a:schemeClr val="accent2">
                    <a:lumMod val="75000"/>
                  </a:schemeClr>
                </a:solidFill>
                <a:ea typeface="ＭＳ Ｐゴシック" charset="-128"/>
              </a:rPr>
              <a:t>)</a:t>
            </a:r>
            <a:endParaRPr lang="en-US" dirty="0" smtClean="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81000" y="1524000"/>
            <a:ext cx="8610600" cy="4953000"/>
          </a:xfrm>
        </p:spPr>
        <p:txBody>
          <a:bodyPr/>
          <a:lstStyle/>
          <a:p>
            <a:pPr eaLnBrk="1" hangingPunct="1"/>
            <a:r>
              <a:rPr lang="el-GR" sz="2400" dirty="0" smtClean="0">
                <a:ea typeface="ＭＳ Ｐゴシック" charset="-128"/>
              </a:rPr>
              <a:t>Αν η ακρίβεια αλλάζει τοπικά με την αύξηση της ανάκλησης, το λαμβάνουμε υπ’ όψιν – </a:t>
            </a:r>
            <a:r>
              <a:rPr lang="el-GR" sz="2400" i="1" dirty="0" smtClean="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400" i="1" dirty="0" smtClean="0">
              <a:solidFill>
                <a:schemeClr val="accent2">
                  <a:lumMod val="75000"/>
                </a:schemeClr>
              </a:solidFill>
              <a:ea typeface="ＭＳ Ｐゴシック" charset="-128"/>
            </a:endParaRPr>
          </a:p>
          <a:p>
            <a:pPr eaLnBrk="1" hangingPunct="1"/>
            <a:r>
              <a:rPr lang="el-GR" sz="2400" dirty="0" smtClean="0">
                <a:ea typeface="ＭＳ Ｐゴシック" charset="-128"/>
              </a:rPr>
              <a:t>Παίρνουμε τη μέγιστη τιμή της ακρίβειας στα δεξιά της τιμής</a:t>
            </a:r>
            <a:endParaRPr lang="en-US" sz="2400" dirty="0" smtClean="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37</a:t>
            </a:fld>
            <a:endParaRPr lang="en-US" smtClean="0"/>
          </a:p>
        </p:txBody>
      </p:sp>
      <p:pic>
        <p:nvPicPr>
          <p:cNvPr id="30725" name="Picture 4"/>
          <p:cNvPicPr>
            <a:picLocks noChangeAspect="1" noChangeArrowheads="1"/>
          </p:cNvPicPr>
          <p:nvPr/>
        </p:nvPicPr>
        <p:blipFill>
          <a:blip r:embed="rId3" cstate="print"/>
          <a:srcRect l="6250" t="21051" r="8928" b="22232"/>
          <a:stretch>
            <a:fillRect/>
          </a:stretch>
        </p:blipFill>
        <p:spPr bwMode="auto">
          <a:xfrm>
            <a:off x="514350" y="3368675"/>
            <a:ext cx="8077200" cy="323056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graphicFrame>
        <p:nvGraphicFramePr>
          <p:cNvPr id="2" name="Object 1"/>
          <p:cNvGraphicFramePr>
            <a:graphicFrameLocks noChangeAspect="1"/>
          </p:cNvGraphicFramePr>
          <p:nvPr>
            <p:extLst>
              <p:ext uri="{D42A27DB-BD31-4B8C-83A1-F6EECF244321}">
                <p14:modId xmlns:p14="http://schemas.microsoft.com/office/powerpoint/2010/main" val="2736209758"/>
              </p:ext>
            </p:extLst>
          </p:nvPr>
        </p:nvGraphicFramePr>
        <p:xfrm>
          <a:off x="2552700" y="3124200"/>
          <a:ext cx="2781300" cy="748539"/>
        </p:xfrm>
        <a:graphic>
          <a:graphicData uri="http://schemas.openxmlformats.org/presentationml/2006/ole">
            <mc:AlternateContent xmlns:mc="http://schemas.openxmlformats.org/markup-compatibility/2006">
              <mc:Choice xmlns:v="urn:schemas-microsoft-com:vml" Requires="v">
                <p:oleObj spid="_x0000_s102548" name="Equation" r:id="rId4" imgW="1180588" imgH="317362" progId="Equation.3">
                  <p:embed/>
                </p:oleObj>
              </mc:Choice>
              <mc:Fallback>
                <p:oleObj name="Equation" r:id="rId4" imgW="1180588" imgH="317362" progId="Equation.3">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3124200"/>
                        <a:ext cx="2781300" cy="748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mc:AlternateContent xmlns:mc="http://schemas.openxmlformats.org/markup-compatibility/2006">
              <mc:Choice xmlns:v="urn:schemas-microsoft-com:vml" Requires="v">
                <p:oleObj spid="_x0000_s101568" name="Chart" r:id="rId3" imgW="4219651" imgH="2914802" progId="Excel.Sheet.8">
                  <p:embed/>
                </p:oleObj>
              </mc:Choice>
              <mc:Fallback>
                <p:oleObj name="Chart" r:id="rId3" imgW="4219651" imgH="29148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Καμπύλη Ακρίβειας/Ανάκλησης</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8.6</a:t>
            </a:r>
            <a:endParaRPr lang="en-US" sz="1600" dirty="0"/>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smtClean="0">
                <a:solidFill>
                  <a:schemeClr val="tx2">
                    <a:lumMod val="50000"/>
                  </a:schemeClr>
                </a:solidFill>
                <a:latin typeface="+mn-lt"/>
              </a:rPr>
              <a:t>Κάθε σημείο αντιστοιχεί σε ένα αποτέλεσμα για τα κορυφαία </a:t>
            </a:r>
            <a:r>
              <a:rPr lang="en-US" dirty="0" smtClean="0">
                <a:solidFill>
                  <a:schemeClr val="tx2">
                    <a:lumMod val="50000"/>
                  </a:schemeClr>
                </a:solidFill>
                <a:latin typeface="+mn-lt"/>
              </a:rPr>
              <a:t> </a:t>
            </a:r>
            <a:r>
              <a:rPr lang="en-US" i="1" dirty="0" smtClean="0">
                <a:solidFill>
                  <a:schemeClr val="tx2">
                    <a:lumMod val="50000"/>
                  </a:schemeClr>
                </a:solidFill>
                <a:latin typeface="+mn-lt"/>
              </a:rPr>
              <a:t>k</a:t>
            </a:r>
            <a:r>
              <a:rPr lang="en-US" dirty="0" smtClean="0">
                <a:solidFill>
                  <a:schemeClr val="tx2">
                    <a:lumMod val="50000"/>
                  </a:schemeClr>
                </a:solidFill>
                <a:latin typeface="+mn-lt"/>
              </a:rPr>
              <a:t> </a:t>
            </a:r>
            <a:r>
              <a:rPr lang="el-GR" dirty="0" smtClean="0">
                <a:solidFill>
                  <a:schemeClr val="tx2">
                    <a:lumMod val="50000"/>
                  </a:schemeClr>
                </a:solidFill>
                <a:latin typeface="+mn-lt"/>
              </a:rPr>
              <a:t>έγγραφα</a:t>
            </a:r>
            <a:r>
              <a:rPr lang="en-US" dirty="0" smtClean="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smtClean="0">
                <a:solidFill>
                  <a:schemeClr val="tx2">
                    <a:lumMod val="50000"/>
                  </a:schemeClr>
                </a:solidFill>
                <a:latin typeface="+mn-lt"/>
              </a:rPr>
              <a:t>Παρεμβολή </a:t>
            </a:r>
            <a:r>
              <a:rPr lang="en-US" dirty="0" smtClean="0">
                <a:solidFill>
                  <a:schemeClr val="tx2">
                    <a:lumMod val="50000"/>
                  </a:schemeClr>
                </a:solidFill>
                <a:latin typeface="+mn-lt"/>
              </a:rPr>
              <a:t> (</a:t>
            </a:r>
            <a:r>
              <a:rPr lang="el-GR" dirty="0" smtClean="0">
                <a:solidFill>
                  <a:schemeClr val="tx2">
                    <a:lumMod val="50000"/>
                  </a:schemeClr>
                </a:solidFill>
                <a:latin typeface="+mn-lt"/>
              </a:rPr>
              <a:t>με κόκκινο</a:t>
            </a:r>
            <a:r>
              <a:rPr lang="en-US" dirty="0" smtClean="0">
                <a:solidFill>
                  <a:schemeClr val="tx2">
                    <a:lumMod val="50000"/>
                  </a:schemeClr>
                </a:solidFill>
                <a:latin typeface="+mn-lt"/>
              </a:rPr>
              <a:t>): </a:t>
            </a:r>
            <a:r>
              <a:rPr lang="el-GR" dirty="0" smtClean="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3675233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112" charset="-128"/>
              </a:rPr>
              <a:t>Παράδειγμα ΙΙ</a:t>
            </a:r>
            <a:endParaRPr lang="en-US"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39</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2915883255"/>
              </p:ext>
            </p:extLst>
          </p:nvPr>
        </p:nvGraphicFramePr>
        <p:xfrm>
          <a:off x="457200" y="2362200"/>
          <a:ext cx="8401050" cy="607219"/>
        </p:xfrm>
        <a:graphic>
          <a:graphicData uri="http://schemas.openxmlformats.org/presentationml/2006/ole">
            <mc:AlternateContent xmlns:mc="http://schemas.openxmlformats.org/markup-compatibility/2006">
              <mc:Choice xmlns:v="urn:schemas-microsoft-com:vml" Requires="v">
                <p:oleObj spid="_x0000_s248018" name="Εξίσωση" r:id="rId3" imgW="3111500" imgH="228600" progId="Equation.3">
                  <p:embed/>
                </p:oleObj>
              </mc:Choice>
              <mc:Fallback>
                <p:oleObj name="Εξίσωση" r:id="rId3" imgW="3111500" imgH="2286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r="-2313" b="-9306"/>
                      <a:stretch>
                        <a:fillRect/>
                      </a:stretch>
                    </p:blipFill>
                    <p:spPr bwMode="auto">
                      <a:xfrm>
                        <a:off x="457200" y="2362200"/>
                        <a:ext cx="8401050" cy="607219"/>
                      </a:xfrm>
                      <a:prstGeom prst="rect">
                        <a:avLst/>
                      </a:prstGeom>
                      <a:solidFill>
                        <a:srgbClr val="DDDDDD"/>
                      </a:solidFill>
                      <a:ln w="28575">
                        <a:solidFill>
                          <a:srgbClr val="000000"/>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61115784"/>
              </p:ext>
            </p:extLst>
          </p:nvPr>
        </p:nvGraphicFramePr>
        <p:xfrm>
          <a:off x="838200" y="3810000"/>
          <a:ext cx="7602538" cy="1216025"/>
        </p:xfrm>
        <a:graphic>
          <a:graphicData uri="http://schemas.openxmlformats.org/presentationml/2006/ole">
            <mc:AlternateContent xmlns:mc="http://schemas.openxmlformats.org/markup-compatibility/2006">
              <mc:Choice xmlns:v="urn:schemas-microsoft-com:vml" Requires="v">
                <p:oleObj spid="_x0000_s248019" name="Εξίσωση" r:id="rId5" imgW="2819400" imgH="457200" progId="Equation.3">
                  <p:embed/>
                </p:oleObj>
              </mc:Choice>
              <mc:Fallback>
                <p:oleObj name="Εξίσωση" r:id="rId5" imgW="2819400" imgH="4572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r="-2313" b="-9306"/>
                      <a:stretch>
                        <a:fillRect/>
                      </a:stretch>
                    </p:blipFill>
                    <p:spPr bwMode="auto">
                      <a:xfrm>
                        <a:off x="838200" y="3810000"/>
                        <a:ext cx="7602538" cy="1216025"/>
                      </a:xfrm>
                      <a:prstGeom prst="rect">
                        <a:avLst/>
                      </a:prstGeom>
                      <a:solidFill>
                        <a:srgbClr val="DDDDDD"/>
                      </a:solid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86672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για μηχανές αναζήτησης</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14350" y="2209800"/>
            <a:ext cx="8001000" cy="1905000"/>
          </a:xfrm>
        </p:spPr>
        <p:txBody>
          <a:bodyPr>
            <a:noAutofit/>
          </a:bodyPr>
          <a:lstStyle/>
          <a:p>
            <a:pPr eaLnBrk="1" hangingPunct="1">
              <a:buFont typeface="Wingdings" pitchFamily="2" charset="2"/>
              <a:buChar char="§"/>
            </a:pPr>
            <a:r>
              <a:rPr lang="el-GR" sz="2400" dirty="0" smtClean="0">
                <a:ea typeface="ＭＳ Ｐゴシック" pitchFamily="-112" charset="-128"/>
              </a:rPr>
              <a:t> Όλα αυτά τα κριτήρια είναι </a:t>
            </a:r>
            <a:r>
              <a:rPr lang="el-GR" sz="2400" dirty="0" smtClean="0">
                <a:solidFill>
                  <a:schemeClr val="accent2">
                    <a:lumMod val="75000"/>
                  </a:schemeClr>
                </a:solidFill>
                <a:ea typeface="ＭＳ Ｐゴシック" pitchFamily="-112" charset="-128"/>
              </a:rPr>
              <a:t>μετρήσιμα</a:t>
            </a:r>
            <a:r>
              <a:rPr lang="el-GR" sz="2400" dirty="0" smtClean="0">
                <a:ea typeface="ＭＳ Ｐゴシック" pitchFamily="-112" charset="-128"/>
              </a:rPr>
              <a:t> (</a:t>
            </a:r>
            <a:r>
              <a:rPr lang="en-US" sz="2400" dirty="0" smtClean="0">
                <a:ea typeface="ＭＳ Ｐゴシック" pitchFamily="-112" charset="-128"/>
              </a:rPr>
              <a:t>measurable): </a:t>
            </a:r>
            <a:r>
              <a:rPr lang="el-GR" sz="2400" dirty="0" smtClean="0">
                <a:ea typeface="ＭＳ Ｐゴシック" pitchFamily="-112" charset="-128"/>
              </a:rPr>
              <a:t>	</a:t>
            </a:r>
            <a:r>
              <a:rPr lang="el-GR" sz="2000" dirty="0" smtClean="0">
                <a:ea typeface="ＭＳ Ｐゴシック" pitchFamily="-112" charset="-128"/>
              </a:rPr>
              <a:t>μπορούμε να </a:t>
            </a:r>
            <a:r>
              <a:rPr lang="el-GR" sz="2000" dirty="0" err="1" smtClean="0">
                <a:ea typeface="ＭＳ Ｐゴシック" pitchFamily="-112" charset="-128"/>
              </a:rPr>
              <a:t>ποσοτικοποιήσουμε</a:t>
            </a:r>
            <a:r>
              <a:rPr lang="el-GR" sz="2000" dirty="0" smtClean="0">
                <a:ea typeface="ＭＳ Ｐゴシック" pitchFamily="-112" charset="-128"/>
              </a:rPr>
              <a:t> την ταχύτητα/μέγεθος/χρήματα 	και να κάνουμε την εκφραστικότητα συγκεκριμένη</a:t>
            </a:r>
          </a:p>
          <a:p>
            <a:pPr marL="0" indent="0" eaLnBrk="1" hangingPunct="1">
              <a:buNone/>
            </a:pPr>
            <a:endParaRPr lang="el-GR" sz="800" dirty="0" smtClean="0">
              <a:ea typeface="ＭＳ Ｐゴシック" pitchFamily="-112" charset="-128"/>
            </a:endParaRPr>
          </a:p>
          <a:p>
            <a:pPr eaLnBrk="1" hangingPunct="1">
              <a:buFont typeface="Wingdings" pitchFamily="2" charset="2"/>
              <a:buChar char="§"/>
            </a:pPr>
            <a:r>
              <a:rPr lang="el-GR" sz="2400" dirty="0" smtClean="0">
                <a:ea typeface="ＭＳ Ｐゴシック" pitchFamily="-112" charset="-128"/>
              </a:rPr>
              <a:t> Ωστόσο μια βασική μέτρηση για μια μηχανή αναζήτησης είναι η </a:t>
            </a:r>
            <a:r>
              <a:rPr lang="el-GR" sz="2400" dirty="0" smtClean="0">
                <a:solidFill>
                  <a:schemeClr val="accent2">
                    <a:lumMod val="75000"/>
                  </a:schemeClr>
                </a:solidFill>
                <a:ea typeface="ＭＳ Ｐゴシック" pitchFamily="-112" charset="-128"/>
              </a:rPr>
              <a:t>ικανοποίηση των χρηστών </a:t>
            </a:r>
            <a:r>
              <a:rPr lang="en-US" sz="2400" dirty="0" smtClean="0">
                <a:solidFill>
                  <a:schemeClr val="accent2">
                    <a:lumMod val="75000"/>
                  </a:schemeClr>
                </a:solidFill>
                <a:ea typeface="ＭＳ Ｐゴシック" pitchFamily="-112" charset="-128"/>
              </a:rPr>
              <a:t>(user happiness) </a:t>
            </a:r>
            <a:endParaRPr lang="el-GR" sz="24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a:t>
            </a:r>
            <a:endParaRPr lang="en-US" sz="1600" dirty="0"/>
          </a:p>
        </p:txBody>
      </p:sp>
    </p:spTree>
    <p:extLst>
      <p:ext uri="{BB962C8B-B14F-4D97-AF65-F5344CB8AC3E}">
        <p14:creationId xmlns:p14="http://schemas.microsoft.com/office/powerpoint/2010/main" val="2239513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0" name="Rectangle 8"/>
          <p:cNvSpPr>
            <a:spLocks noGrp="1" noChangeArrowheads="1"/>
          </p:cNvSpPr>
          <p:nvPr>
            <p:ph type="title"/>
          </p:nvPr>
        </p:nvSpPr>
        <p:spPr>
          <a:xfrm>
            <a:off x="628650" y="228600"/>
            <a:ext cx="7886700" cy="714374"/>
          </a:xfrm>
          <a:noFill/>
          <a:ln/>
        </p:spPr>
        <p:txBody>
          <a:bodyPr/>
          <a:lstStyle/>
          <a:p>
            <a:pPr algn="ctr"/>
            <a:r>
              <a:rPr lang="el-GR" dirty="0" smtClean="0">
                <a:solidFill>
                  <a:schemeClr val="accent2">
                    <a:lumMod val="75000"/>
                  </a:schemeClr>
                </a:solidFill>
                <a:ea typeface="ＭＳ Ｐゴシック" pitchFamily="-112" charset="-128"/>
              </a:rPr>
              <a:t>Παράδειγμα ΙΙ</a:t>
            </a:r>
            <a:endParaRPr lang="en-GB" dirty="0" smtClean="0">
              <a:solidFill>
                <a:schemeClr val="accent2">
                  <a:lumMod val="75000"/>
                </a:schemeClr>
              </a:solidFill>
              <a:ea typeface="ＭＳ Ｐゴシック" pitchFamily="-112" charset="-128"/>
            </a:endParaRPr>
          </a:p>
        </p:txBody>
      </p:sp>
      <p:sp>
        <p:nvSpPr>
          <p:cNvPr id="9" name="Slide Number Placeholder 5"/>
          <p:cNvSpPr>
            <a:spLocks noGrp="1"/>
          </p:cNvSpPr>
          <p:nvPr>
            <p:ph type="sldNum" sz="quarter" idx="12"/>
          </p:nvPr>
        </p:nvSpPr>
        <p:spPr/>
        <p:txBody>
          <a:bodyPr/>
          <a:lstStyle/>
          <a:p>
            <a:fld id="{CD9A37C0-4007-4D02-912E-5032215B964B}" type="slidenum">
              <a:rPr lang="el-GR"/>
              <a:pPr/>
              <a:t>40</a:t>
            </a:fld>
            <a:endParaRPr lang="el-GR"/>
          </a:p>
        </p:txBody>
      </p:sp>
      <p:graphicFrame>
        <p:nvGraphicFramePr>
          <p:cNvPr id="295936" name="Object 1024"/>
          <p:cNvGraphicFramePr>
            <a:graphicFrameLocks noChangeAspect="1"/>
          </p:cNvGraphicFramePr>
          <p:nvPr/>
        </p:nvGraphicFramePr>
        <p:xfrm>
          <a:off x="4732338" y="1366838"/>
          <a:ext cx="4006850" cy="5067300"/>
        </p:xfrm>
        <a:graphic>
          <a:graphicData uri="http://schemas.openxmlformats.org/presentationml/2006/ole">
            <mc:AlternateContent xmlns:mc="http://schemas.openxmlformats.org/markup-compatibility/2006">
              <mc:Choice xmlns:v="urn:schemas-microsoft-com:vml" Requires="v">
                <p:oleObj spid="_x0000_s75326" name="Worksheet" r:id="rId4" imgW="3993840" imgH="5051160" progId="Excel.Sheet.8">
                  <p:embed/>
                </p:oleObj>
              </mc:Choice>
              <mc:Fallback>
                <p:oleObj name="Worksheet" r:id="rId4" imgW="3993840" imgH="5051160" progId="Excel.Sheet.8">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38" y="1366838"/>
                        <a:ext cx="4006850" cy="50673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val="3207236471"/>
              </p:ext>
            </p:extLst>
          </p:nvPr>
        </p:nvGraphicFramePr>
        <p:xfrm>
          <a:off x="304800" y="3352800"/>
          <a:ext cx="4341813" cy="2901950"/>
        </p:xfrm>
        <a:graphic>
          <a:graphicData uri="http://schemas.openxmlformats.org/presentationml/2006/ole">
            <mc:AlternateContent xmlns:mc="http://schemas.openxmlformats.org/markup-compatibility/2006">
              <mc:Choice xmlns:v="urn:schemas-microsoft-com:vml" Requires="v">
                <p:oleObj spid="_x0000_s75327" name="Chart" r:id="rId6" imgW="4342680" imgH="2902680" progId="Excel.Sheet.8">
                  <p:embed/>
                </p:oleObj>
              </mc:Choice>
              <mc:Fallback>
                <p:oleObj name="Chart" r:id="rId6" imgW="4342680" imgH="2902680" progId="Excel.Sheet.8">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43418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4678587"/>
              </p:ext>
            </p:extLst>
          </p:nvPr>
        </p:nvGraphicFramePr>
        <p:xfrm>
          <a:off x="381000" y="1905000"/>
          <a:ext cx="4006183" cy="914400"/>
        </p:xfrm>
        <a:graphic>
          <a:graphicData uri="http://schemas.openxmlformats.org/presentationml/2006/ole">
            <mc:AlternateContent xmlns:mc="http://schemas.openxmlformats.org/markup-compatibility/2006">
              <mc:Choice xmlns:v="urn:schemas-microsoft-com:vml" Requires="v">
                <p:oleObj spid="_x0000_s75328" name="Εξίσωση" r:id="rId8" imgW="2082800" imgH="482600" progId="Equation.3">
                  <p:embed/>
                </p:oleObj>
              </mc:Choice>
              <mc:Fallback>
                <p:oleObj name="Εξίσωση" r:id="rId8" imgW="2082800" imgH="482600" progId="Equation.3">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r="-2313" b="-9306"/>
                      <a:stretch>
                        <a:fillRect/>
                      </a:stretch>
                    </p:blipFill>
                    <p:spPr bwMode="auto">
                      <a:xfrm>
                        <a:off x="381000" y="1905000"/>
                        <a:ext cx="4006183" cy="914400"/>
                      </a:xfrm>
                      <a:prstGeom prst="rect">
                        <a:avLst/>
                      </a:prstGeom>
                      <a:solidFill>
                        <a:srgbClr val="DDDDDD"/>
                      </a:solidFill>
                      <a:ln w="28575">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charset="-128"/>
              </a:rPr>
              <a:t>Μέσοι όροι από πολλά ερωτήματα</a:t>
            </a:r>
            <a:endParaRPr lang="en-US" sz="4000" dirty="0" smtClean="0">
              <a:solidFill>
                <a:schemeClr val="accent2">
                  <a:lumMod val="75000"/>
                </a:schemeClr>
              </a:solidFill>
              <a:ea typeface="ＭＳ Ｐゴシック" charset="-128"/>
            </a:endParaRPr>
          </a:p>
        </p:txBody>
      </p:sp>
      <p:sp>
        <p:nvSpPr>
          <p:cNvPr id="29700" name="Rectangle 3"/>
          <p:cNvSpPr>
            <a:spLocks noGrp="1" noChangeArrowheads="1"/>
          </p:cNvSpPr>
          <p:nvPr>
            <p:ph idx="1"/>
          </p:nvPr>
        </p:nvSpPr>
        <p:spPr>
          <a:xfrm>
            <a:off x="457200" y="1981200"/>
            <a:ext cx="8134350" cy="3657600"/>
          </a:xfrm>
        </p:spPr>
        <p:txBody>
          <a:bodyPr>
            <a:noAutofit/>
          </a:bodyPr>
          <a:lstStyle/>
          <a:p>
            <a:pPr eaLnBrk="1" hangingPunct="1"/>
            <a:r>
              <a:rPr lang="el-GR" sz="2800" dirty="0" smtClean="0">
                <a:ea typeface="ＭＳ Ｐゴシック" charset="-128"/>
              </a:rPr>
              <a:t>Το γράφημα για ένα ερώτημα δεν αρκεί </a:t>
            </a:r>
          </a:p>
          <a:p>
            <a:pPr eaLnBrk="1" hangingPunct="1"/>
            <a:r>
              <a:rPr lang="el-GR" sz="2800" dirty="0" smtClean="0">
                <a:ea typeface="ＭＳ Ｐゴシック" charset="-128"/>
              </a:rPr>
              <a:t>Χρειαζόμαστε </a:t>
            </a:r>
            <a:r>
              <a:rPr lang="el-GR" sz="2800" i="1" dirty="0" smtClean="0">
                <a:solidFill>
                  <a:schemeClr val="accent6">
                    <a:lumMod val="75000"/>
                  </a:schemeClr>
                </a:solidFill>
                <a:ea typeface="ＭＳ Ｐゴシック" charset="-128"/>
              </a:rPr>
              <a:t>τη </a:t>
            </a:r>
            <a:r>
              <a:rPr lang="el-GR" sz="2800" i="1" u="sng" dirty="0" smtClean="0">
                <a:solidFill>
                  <a:schemeClr val="accent6">
                    <a:lumMod val="75000"/>
                  </a:schemeClr>
                </a:solidFill>
                <a:ea typeface="ＭＳ Ｐゴシック" charset="-128"/>
              </a:rPr>
              <a:t>μέση απόδοση </a:t>
            </a:r>
            <a:r>
              <a:rPr lang="el-GR" sz="2800" i="1" dirty="0" smtClean="0">
                <a:solidFill>
                  <a:schemeClr val="accent6">
                    <a:lumMod val="75000"/>
                  </a:schemeClr>
                </a:solidFill>
                <a:ea typeface="ＭＳ Ｐゴシック" charset="-128"/>
              </a:rPr>
              <a:t>σε αρκετά ερωτήματα</a:t>
            </a:r>
            <a:r>
              <a:rPr lang="en-US" sz="2800" dirty="0" smtClean="0">
                <a:ea typeface="ＭＳ Ｐゴシック" charset="-128"/>
              </a:rPr>
              <a:t>.</a:t>
            </a:r>
          </a:p>
          <a:p>
            <a:pPr eaLnBrk="1" hangingPunct="1"/>
            <a:r>
              <a:rPr lang="el-GR" sz="2800" dirty="0" smtClean="0">
                <a:ea typeface="ＭＳ Ｐゴシック" charset="-128"/>
              </a:rPr>
              <a:t>Αλλά:</a:t>
            </a:r>
          </a:p>
          <a:p>
            <a:pPr lvl="1" eaLnBrk="1" hangingPunct="1"/>
            <a:r>
              <a:rPr lang="el-GR" sz="2800" dirty="0" smtClean="0">
                <a:ea typeface="ＭＳ Ｐゴシック" charset="-128"/>
              </a:rPr>
              <a:t>Οι υπολογισμοί ακρίβειας-ανάκλησης τοποθετούν κάποια σημεία στο γράφημα</a:t>
            </a:r>
            <a:endParaRPr lang="en-US" sz="2800" dirty="0" smtClean="0">
              <a:ea typeface="ＭＳ Ｐゴシック" charset="-128"/>
            </a:endParaRPr>
          </a:p>
          <a:p>
            <a:pPr lvl="1" eaLnBrk="1" hangingPunct="1"/>
            <a:r>
              <a:rPr lang="el-GR" sz="2800" dirty="0" smtClean="0">
                <a:ea typeface="ＭＳ Ｐゴシック" charset="-128"/>
              </a:rPr>
              <a:t>Πως καθορίζουμε μια τιμή ανάμεσα στα σημεία; </a:t>
            </a:r>
            <a:endParaRPr lang="en-US" sz="2800" dirty="0" smtClean="0">
              <a:ea typeface="ＭＳ Ｐゴシック" charset="-128"/>
            </a:endParaRPr>
          </a:p>
        </p:txBody>
      </p:sp>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41</a:t>
            </a:fld>
            <a:endParaRPr lang="en-US" smtClean="0"/>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Σύγκριση Συστημάτων</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8.4</a:t>
            </a:r>
            <a:endParaRPr lang="en-US" sz="1600" dirty="0"/>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Σύστημα</a:t>
              </a:r>
              <a:r>
                <a:rPr lang="en-GB" sz="2400" dirty="0">
                  <a:solidFill>
                    <a:schemeClr val="tx1"/>
                  </a:solidFill>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a:t>
                </a:r>
                <a:r>
                  <a:rPr lang="en-GB" sz="2400" dirty="0">
                    <a:solidFill>
                      <a:schemeClr val="tx1"/>
                    </a:solidFill>
                    <a:latin typeface="+mn-lt"/>
                  </a:rPr>
                  <a:t>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dirty="0">
                    <a:solidFill>
                      <a:schemeClr val="tx1"/>
                    </a:solidFill>
                    <a:latin typeface="+mn-lt"/>
                  </a:rPr>
                  <a:t>Πώς να τα συγκρίνουμε;</a:t>
                </a:r>
                <a:endParaRPr lang="en-GB" sz="2400" dirty="0">
                  <a:solidFill>
                    <a:schemeClr val="tx1"/>
                  </a:solidFill>
                  <a:latin typeface="+mn-lt"/>
                </a:endParaRPr>
              </a:p>
            </p:txBody>
          </p:sp>
        </p:grpSp>
      </p:grpSp>
    </p:spTree>
    <p:extLst>
      <p:ext uri="{BB962C8B-B14F-4D97-AF65-F5344CB8AC3E}">
        <p14:creationId xmlns:p14="http://schemas.microsoft.com/office/powerpoint/2010/main" val="1285762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Σύγκριση Συστημάτων</a:t>
            </a:r>
            <a:endParaRPr lang="en-US" sz="4000"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sp>
        <p:nvSpPr>
          <p:cNvPr id="30" name="Rectangle 3"/>
          <p:cNvSpPr txBox="1">
            <a:spLocks noChangeArrowheads="1"/>
          </p:cNvSpPr>
          <p:nvPr/>
        </p:nvSpPr>
        <p:spPr bwMode="auto">
          <a:xfrm>
            <a:off x="406363" y="1447800"/>
            <a:ext cx="76200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smtClean="0"/>
              <a:t>Σκοπός:  Δυνατότητα σύγκρισης διαφορετικών συστημάτων (ή μέσων όρων σε διαφορετικά ερωτήματα)	</a:t>
            </a:r>
          </a:p>
          <a:p>
            <a:pPr>
              <a:buFontTx/>
              <a:buNone/>
            </a:pPr>
            <a:r>
              <a:rPr lang="el-GR" sz="2400" dirty="0" smtClean="0"/>
              <a:t>Πως;</a:t>
            </a:r>
            <a:r>
              <a:rPr lang="el-GR" sz="2400" dirty="0"/>
              <a:t> </a:t>
            </a:r>
            <a:r>
              <a:rPr lang="el-GR" sz="2400" dirty="0" smtClean="0"/>
              <a:t>Χρήση </a:t>
            </a:r>
            <a:r>
              <a:rPr lang="el-GR" sz="2400" i="1" dirty="0" err="1" smtClean="0">
                <a:solidFill>
                  <a:schemeClr val="accent2">
                    <a:lumMod val="75000"/>
                  </a:schemeClr>
                </a:solidFill>
              </a:rPr>
              <a:t>κανονικοποιημένων</a:t>
            </a:r>
            <a:r>
              <a:rPr lang="el-GR" sz="2400" i="1" dirty="0" smtClean="0">
                <a:solidFill>
                  <a:schemeClr val="accent6">
                    <a:lumMod val="75000"/>
                  </a:schemeClr>
                </a:solidFill>
              </a:rPr>
              <a:t> </a:t>
            </a:r>
            <a:r>
              <a:rPr lang="el-GR" sz="2400" i="1" dirty="0" smtClean="0">
                <a:solidFill>
                  <a:schemeClr val="accent2">
                    <a:lumMod val="75000"/>
                  </a:schemeClr>
                </a:solidFill>
              </a:rPr>
              <a:t>επιπέδων ανάκλησης</a:t>
            </a:r>
            <a:r>
              <a:rPr lang="el-GR" sz="2400" dirty="0" smtClean="0">
                <a:solidFill>
                  <a:schemeClr val="accent2">
                    <a:lumMod val="75000"/>
                  </a:schemeClr>
                </a:solidFill>
              </a:rPr>
              <a:t> (</a:t>
            </a:r>
            <a:r>
              <a:rPr lang="en-US" sz="2400" dirty="0" smtClean="0">
                <a:solidFill>
                  <a:schemeClr val="accent2">
                    <a:lumMod val="75000"/>
                  </a:schemeClr>
                </a:solidFill>
              </a:rPr>
              <a:t>standard recall levels)</a:t>
            </a:r>
            <a:endParaRPr lang="el-GR" sz="2400" dirty="0" smtClean="0">
              <a:solidFill>
                <a:schemeClr val="accent2">
                  <a:lumMod val="75000"/>
                </a:schemeClr>
              </a:solidFill>
            </a:endParaRPr>
          </a:p>
          <a:p>
            <a:pPr>
              <a:buFontTx/>
              <a:buNone/>
            </a:pPr>
            <a:endParaRPr lang="el-GR" sz="2400" dirty="0" smtClean="0"/>
          </a:p>
          <a:p>
            <a:pPr>
              <a:buFontTx/>
              <a:buNone/>
            </a:pPr>
            <a:r>
              <a:rPr lang="el-GR" sz="2400" dirty="0" smtClean="0"/>
              <a:t>Παράδειγμα </a:t>
            </a:r>
            <a:r>
              <a:rPr lang="el-GR" sz="2400" dirty="0" err="1" smtClean="0"/>
              <a:t>κανονικοποιημένων</a:t>
            </a:r>
            <a:r>
              <a:rPr lang="el-GR" sz="2400" dirty="0" smtClean="0"/>
              <a:t>  επιπέδων ανάκλησης (πλήθος επιπέδων: 11):</a:t>
            </a:r>
            <a:endParaRPr lang="en-US" sz="2400" dirty="0" smtClean="0"/>
          </a:p>
          <a:p>
            <a:pPr>
              <a:buFontTx/>
              <a:buNone/>
            </a:pPr>
            <a:r>
              <a:rPr lang="en-US" sz="2400" dirty="0" smtClean="0"/>
              <a:t>Standard Recall levels at 0%, 10%, 20%, …, 100%</a:t>
            </a:r>
          </a:p>
          <a:p>
            <a:pPr>
              <a:buFontTx/>
              <a:buNone/>
            </a:pPr>
            <a:endParaRPr lang="el-GR" sz="2400" dirty="0" smtClean="0"/>
          </a:p>
          <a:p>
            <a:pPr lvl="1">
              <a:buFontTx/>
              <a:buNone/>
            </a:pPr>
            <a:r>
              <a:rPr lang="el-GR" dirty="0" err="1" smtClean="0">
                <a:sym typeface="Symbol" pitchFamily="18" charset="2"/>
              </a:rPr>
              <a:t>r</a:t>
            </a:r>
            <a:r>
              <a:rPr lang="el-GR" baseline="-25000" dirty="0" err="1" smtClean="0">
                <a:sym typeface="Symbol" pitchFamily="18" charset="2"/>
              </a:rPr>
              <a:t>j</a:t>
            </a:r>
            <a:r>
              <a:rPr lang="el-GR" dirty="0" smtClean="0">
                <a:sym typeface="Symbol" pitchFamily="18" charset="2"/>
              </a:rPr>
              <a:t> {0.0, 0.1, 0.2, 0.3, 0.4, 0.5, 0.6, 0.7, 0.8, 0.9, 1.0}</a:t>
            </a:r>
          </a:p>
          <a:p>
            <a:pPr lvl="1">
              <a:buFontTx/>
              <a:buNone/>
            </a:pPr>
            <a:r>
              <a:rPr lang="el-GR" dirty="0" smtClean="0">
                <a:sym typeface="Symbol" pitchFamily="18" charset="2"/>
              </a:rPr>
              <a:t>r</a:t>
            </a:r>
            <a:r>
              <a:rPr lang="el-GR" baseline="-25000" dirty="0" smtClean="0">
                <a:sym typeface="Symbol" pitchFamily="18" charset="2"/>
              </a:rPr>
              <a:t>0</a:t>
            </a:r>
            <a:r>
              <a:rPr lang="el-GR" dirty="0" smtClean="0">
                <a:sym typeface="Symbol" pitchFamily="18" charset="2"/>
              </a:rPr>
              <a:t> = 0.0, r</a:t>
            </a:r>
            <a:r>
              <a:rPr lang="el-GR" baseline="-25000" dirty="0" smtClean="0">
                <a:sym typeface="Symbol" pitchFamily="18" charset="2"/>
              </a:rPr>
              <a:t>1</a:t>
            </a:r>
            <a:r>
              <a:rPr lang="el-GR" dirty="0" smtClean="0">
                <a:sym typeface="Symbol" pitchFamily="18" charset="2"/>
              </a:rPr>
              <a:t> = 0.1, …, r</a:t>
            </a:r>
            <a:r>
              <a:rPr lang="el-GR" baseline="-25000" dirty="0" smtClean="0">
                <a:sym typeface="Symbol" pitchFamily="18" charset="2"/>
              </a:rPr>
              <a:t>10</a:t>
            </a:r>
            <a:r>
              <a:rPr lang="el-GR" dirty="0" smtClean="0">
                <a:sym typeface="Symbol" pitchFamily="18" charset="2"/>
              </a:rPr>
              <a:t>=1.0</a:t>
            </a:r>
          </a:p>
          <a:p>
            <a:pPr lvl="1">
              <a:buFontTx/>
              <a:buNone/>
            </a:pPr>
            <a:endParaRPr lang="el-GR" dirty="0" smtClean="0">
              <a:sym typeface="Symbol" pitchFamily="18" charset="2"/>
            </a:endParaRPr>
          </a:p>
        </p:txBody>
      </p:sp>
    </p:spTree>
    <p:extLst>
      <p:ext uri="{BB962C8B-B14F-4D97-AF65-F5344CB8AC3E}">
        <p14:creationId xmlns:p14="http://schemas.microsoft.com/office/powerpoint/2010/main"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2791" y="609600"/>
            <a:ext cx="7886700" cy="1325563"/>
          </a:xfrm>
        </p:spPr>
        <p:txBody>
          <a:bodyPr>
            <a:normAutofit/>
          </a:bodyPr>
          <a:lstStyle/>
          <a:p>
            <a:pPr eaLnBrk="1" hangingPunct="1"/>
            <a:r>
              <a:rPr lang="el-GR" dirty="0" smtClean="0">
                <a:solidFill>
                  <a:schemeClr val="accent2">
                    <a:lumMod val="75000"/>
                  </a:schemeClr>
                </a:solidFill>
                <a:ea typeface="ＭＳ Ｐゴシック" pitchFamily="-112" charset="-128"/>
              </a:rPr>
              <a:t>Μέση ακρίβεια </a:t>
            </a:r>
            <a:r>
              <a:rPr lang="en-US" dirty="0" smtClean="0">
                <a:solidFill>
                  <a:schemeClr val="accent2">
                    <a:lumMod val="75000"/>
                  </a:schemeClr>
                </a:solidFill>
                <a:ea typeface="ＭＳ Ｐゴシック" pitchFamily="-112" charset="-128"/>
              </a:rPr>
              <a:t>11-</a:t>
            </a:r>
            <a:r>
              <a:rPr lang="el-GR" dirty="0" smtClean="0">
                <a:solidFill>
                  <a:schemeClr val="accent2">
                    <a:lumMod val="75000"/>
                  </a:schemeClr>
                </a:solidFill>
                <a:ea typeface="ＭＳ Ｐゴシック" pitchFamily="-112" charset="-128"/>
              </a:rPr>
              <a:t>σημείων με παρεμβολή (11-</a:t>
            </a:r>
            <a:r>
              <a:rPr lang="en-US" dirty="0" smtClean="0">
                <a:solidFill>
                  <a:schemeClr val="accent2">
                    <a:lumMod val="75000"/>
                  </a:schemeClr>
                </a:solidFill>
                <a:ea typeface="ＭＳ Ｐゴシック" pitchFamily="-112" charset="-128"/>
              </a:rPr>
              <a:t>point interpolated average precision)</a:t>
            </a:r>
            <a:endParaRPr lang="en-US"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smtClean="0">
                <a:latin typeface="+mn-lt"/>
              </a:rPr>
              <a:t>Υπολόγισε την ακρίβεια </a:t>
            </a:r>
            <a:r>
              <a:rPr lang="el-GR" sz="2800" i="1" dirty="0" smtClean="0">
                <a:latin typeface="+mn-lt"/>
              </a:rPr>
              <a:t>με παρεμβολή </a:t>
            </a:r>
            <a:r>
              <a:rPr lang="el-GR" sz="2800" dirty="0" smtClean="0">
                <a:latin typeface="+mn-lt"/>
              </a:rPr>
              <a:t>στα επίπεδα ανάκτησης </a:t>
            </a:r>
            <a:r>
              <a:rPr lang="en-US" sz="2800" dirty="0" smtClean="0">
                <a:solidFill>
                  <a:schemeClr val="tx1"/>
                </a:solidFill>
                <a:latin typeface="+mn-lt"/>
              </a:rPr>
              <a:t>0.0, 0.1, 0.2, </a:t>
            </a:r>
            <a:r>
              <a:rPr lang="de-DE" sz="2800" dirty="0" smtClean="0">
                <a:solidFill>
                  <a:schemeClr val="tx1"/>
                </a:solidFill>
                <a:latin typeface="+mn-lt"/>
              </a:rPr>
              <a:t>. . .</a:t>
            </a:r>
          </a:p>
          <a:p>
            <a:pPr marL="914400" lvl="1" indent="-457200">
              <a:spcBef>
                <a:spcPts val="0"/>
              </a:spcBef>
              <a:buClr>
                <a:srgbClr val="336699"/>
              </a:buClr>
              <a:buFont typeface="Wingdings" pitchFamily="2" charset="2"/>
              <a:buChar char="§"/>
            </a:pPr>
            <a:r>
              <a:rPr lang="el-GR" sz="2800" dirty="0" smtClean="0">
                <a:solidFill>
                  <a:schemeClr val="tx1"/>
                </a:solidFill>
                <a:latin typeface="+mn-lt"/>
              </a:rPr>
              <a:t>Επανέλαβε το για όλα τα ερωτήματα στο </a:t>
            </a:r>
            <a:r>
              <a:rPr lang="en-US" sz="2800" dirty="0" smtClean="0">
                <a:solidFill>
                  <a:schemeClr val="tx1"/>
                </a:solidFill>
                <a:latin typeface="+mn-lt"/>
              </a:rPr>
              <a:t>evaluation benchmark</a:t>
            </a:r>
            <a:r>
              <a:rPr lang="el-GR" sz="2800" dirty="0" smtClean="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a:t>
            </a:r>
            <a:r>
              <a:rPr lang="el-GR" sz="2800" dirty="0" smtClean="0">
                <a:latin typeface="+mn-lt"/>
              </a:rPr>
              <a:t>Αυτό το μέτρο μετρά την απόδοση </a:t>
            </a:r>
            <a:r>
              <a:rPr lang="el-GR" sz="2800" i="1" dirty="0" smtClean="0">
                <a:solidFill>
                  <a:schemeClr val="tx2">
                    <a:lumMod val="60000"/>
                    <a:lumOff val="40000"/>
                  </a:schemeClr>
                </a:solidFill>
                <a:latin typeface="+mn-lt"/>
              </a:rPr>
              <a:t>σε όλα τα επίπεδα ανάκλησης</a:t>
            </a:r>
            <a:r>
              <a:rPr lang="el-GR" sz="2800" dirty="0" smtClean="0">
                <a:latin typeface="+mn-lt"/>
              </a:rPr>
              <a:t> (</a:t>
            </a:r>
            <a:r>
              <a:rPr lang="en-US" sz="2800" dirty="0" smtClean="0">
                <a:solidFill>
                  <a:srgbClr val="0070C0"/>
                </a:solidFill>
                <a:latin typeface="+mn-lt"/>
              </a:rPr>
              <a:t>at all recall levels</a:t>
            </a:r>
            <a:r>
              <a:rPr lang="el-GR" sz="2800" dirty="0" smtClean="0">
                <a:solidFill>
                  <a:srgbClr val="0070C0"/>
                </a:solidFill>
                <a:latin typeface="+mn-lt"/>
              </a:rPr>
              <a:t>)</a:t>
            </a:r>
            <a:r>
              <a:rPr lang="en-US" sz="2800" dirty="0" smtClean="0">
                <a:solidFill>
                  <a:srgbClr val="0070C0"/>
                </a:solidFill>
                <a:latin typeface="+mn-lt"/>
              </a:rPr>
              <a:t>.</a:t>
            </a:r>
          </a:p>
        </p:txBody>
      </p:sp>
    </p:spTree>
    <p:extLst>
      <p:ext uri="{BB962C8B-B14F-4D97-AF65-F5344CB8AC3E}">
        <p14:creationId xmlns:p14="http://schemas.microsoft.com/office/powerpoint/2010/main" val="1889060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112" charset="-128"/>
              </a:rPr>
              <a:t>Μέση ακρίβεια </a:t>
            </a:r>
            <a:r>
              <a:rPr lang="en-US" dirty="0" smtClean="0">
                <a:solidFill>
                  <a:schemeClr val="accent2">
                    <a:lumMod val="75000"/>
                  </a:schemeClr>
                </a:solidFill>
                <a:ea typeface="ＭＳ Ｐゴシック" pitchFamily="-112" charset="-128"/>
              </a:rPr>
              <a:t>11-</a:t>
            </a:r>
            <a:r>
              <a:rPr lang="el-GR" dirty="0" smtClean="0">
                <a:solidFill>
                  <a:schemeClr val="accent2">
                    <a:lumMod val="75000"/>
                  </a:schemeClr>
                </a:solidFill>
                <a:ea typeface="ＭＳ Ｐゴシック" pitchFamily="-112" charset="-128"/>
              </a:rPr>
              <a:t>σημείων με παρεμβολή (11-</a:t>
            </a:r>
            <a:r>
              <a:rPr lang="en-US" dirty="0" smtClean="0">
                <a:solidFill>
                  <a:schemeClr val="accent2">
                    <a:lumMod val="75000"/>
                  </a:schemeClr>
                </a:solidFill>
                <a:ea typeface="ＭＳ Ｐゴシック" pitchFamily="-112" charset="-128"/>
              </a:rPr>
              <a:t>point interpolated average precision)</a:t>
            </a:r>
            <a:endParaRPr lang="en-US" i="1" dirty="0" smtClean="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a:t>
            </a:r>
            <a:endParaRPr lang="en-US" sz="1600" dirty="0"/>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smtClean="0">
                <a:latin typeface="+mn-lt"/>
              </a:rPr>
              <a:t>Υπολόγισε την ακρίβεια με παρεμβολή στα επίπεδα ανάκτησης </a:t>
            </a:r>
            <a:r>
              <a:rPr lang="en-US" dirty="0" smtClean="0">
                <a:solidFill>
                  <a:schemeClr val="tx1"/>
                </a:solidFill>
                <a:latin typeface="+mn-lt"/>
              </a:rPr>
              <a:t>0.0, 0.1, 0.2, </a:t>
            </a:r>
            <a:r>
              <a:rPr lang="de-DE" dirty="0" smtClean="0">
                <a:solidFill>
                  <a:schemeClr val="tx1"/>
                </a:solidFill>
                <a:latin typeface="+mn-lt"/>
              </a:rPr>
              <a:t>.</a:t>
            </a:r>
            <a:endParaRPr lang="el-GR" dirty="0" smtClean="0">
              <a:solidFill>
                <a:schemeClr val="tx1"/>
              </a:solidFill>
              <a:latin typeface="+mn-lt"/>
            </a:endParaRPr>
          </a:p>
          <a:p>
            <a:pPr marL="914400" lvl="1" indent="-457200">
              <a:spcBef>
                <a:spcPts val="0"/>
              </a:spcBef>
              <a:buClr>
                <a:srgbClr val="336699"/>
              </a:buClr>
              <a:buFont typeface="Wingdings" pitchFamily="2" charset="2"/>
              <a:buChar char="§"/>
            </a:pPr>
            <a:r>
              <a:rPr lang="el-GR" dirty="0" smtClean="0">
                <a:solidFill>
                  <a:schemeClr val="tx1"/>
                </a:solidFill>
                <a:latin typeface="+mn-lt"/>
              </a:rPr>
              <a:t>Επανέλαβε το για όλα τα ερωτήματα στο </a:t>
            </a:r>
            <a:r>
              <a:rPr lang="en-US" dirty="0" smtClean="0">
                <a:solidFill>
                  <a:schemeClr val="tx1"/>
                </a:solidFill>
                <a:latin typeface="+mn-lt"/>
              </a:rPr>
              <a:t>evaluation benchmark</a:t>
            </a:r>
            <a:r>
              <a:rPr lang="el-GR" dirty="0" smtClean="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gridCol w="1928826"/>
              </a:tblGrid>
              <a:tr h="370840">
                <a:tc>
                  <a:txBody>
                    <a:bodyPr/>
                    <a:lstStyle/>
                    <a:p>
                      <a:r>
                        <a:rPr lang="de-DE" sz="2400" b="0" kern="1200" dirty="0" smtClean="0"/>
                        <a:t>Recall</a:t>
                      </a:r>
                      <a:endParaRPr lang="de-DE" sz="2400" b="0" dirty="0"/>
                    </a:p>
                  </a:txBody>
                  <a:tcPr/>
                </a:tc>
                <a:tc>
                  <a:txBody>
                    <a:bodyPr/>
                    <a:lstStyle/>
                    <a:p>
                      <a:r>
                        <a:rPr lang="de-DE" sz="2400" b="0" kern="1200" dirty="0" err="1" smtClean="0"/>
                        <a:t>Interpolated</a:t>
                      </a:r>
                      <a:endParaRPr lang="de-DE" sz="2400" b="0" kern="1200" dirty="0" smtClean="0"/>
                    </a:p>
                    <a:p>
                      <a:r>
                        <a:rPr lang="de-DE" sz="2400" b="0" kern="1200" dirty="0" smtClean="0"/>
                        <a:t>Precision</a:t>
                      </a:r>
                      <a:endParaRPr lang="de-DE" sz="2400" b="0" kern="1200" dirty="0" smtClean="0">
                        <a:solidFill>
                          <a:schemeClr val="tx1"/>
                        </a:solidFill>
                        <a:latin typeface="+mn-lt"/>
                        <a:ea typeface="+mn-ea"/>
                        <a:cs typeface="+mn-cs"/>
                      </a:endParaRPr>
                    </a:p>
                  </a:txBody>
                  <a:tcPr/>
                </a:tc>
              </a:tr>
              <a:tr h="370840">
                <a:tc>
                  <a:txBody>
                    <a:bodyPr/>
                    <a:lstStyle/>
                    <a:p>
                      <a:r>
                        <a:rPr lang="de-DE" sz="2400" kern="1200" dirty="0" smtClean="0"/>
                        <a:t>0.0</a:t>
                      </a:r>
                    </a:p>
                    <a:p>
                      <a:r>
                        <a:rPr lang="de-DE" sz="2400" kern="1200" dirty="0" smtClean="0"/>
                        <a:t>0.1</a:t>
                      </a:r>
                    </a:p>
                    <a:p>
                      <a:r>
                        <a:rPr lang="de-DE" sz="2400" kern="1200" dirty="0" smtClean="0"/>
                        <a:t>0.2</a:t>
                      </a:r>
                    </a:p>
                    <a:p>
                      <a:r>
                        <a:rPr lang="de-DE" sz="2400" kern="1200" dirty="0" smtClean="0"/>
                        <a:t>0.3</a:t>
                      </a:r>
                    </a:p>
                    <a:p>
                      <a:r>
                        <a:rPr lang="de-DE" sz="2400" kern="1200" dirty="0" smtClean="0"/>
                        <a:t>0.4</a:t>
                      </a:r>
                    </a:p>
                    <a:p>
                      <a:r>
                        <a:rPr lang="de-DE" sz="2400" kern="1200" dirty="0" smtClean="0"/>
                        <a:t>0.5</a:t>
                      </a:r>
                    </a:p>
                    <a:p>
                      <a:r>
                        <a:rPr lang="de-DE" sz="2400" kern="1200" dirty="0" smtClean="0"/>
                        <a:t>0.6</a:t>
                      </a:r>
                    </a:p>
                    <a:p>
                      <a:r>
                        <a:rPr lang="de-DE" sz="2400" kern="1200" dirty="0" smtClean="0"/>
                        <a:t>0.7</a:t>
                      </a:r>
                    </a:p>
                    <a:p>
                      <a:r>
                        <a:rPr lang="de-DE" sz="2400" kern="1200" dirty="0" smtClean="0"/>
                        <a:t>0.8</a:t>
                      </a:r>
                    </a:p>
                    <a:p>
                      <a:r>
                        <a:rPr lang="de-DE" sz="2400" kern="1200" dirty="0" smtClean="0"/>
                        <a:t>0.9 </a:t>
                      </a:r>
                    </a:p>
                    <a:p>
                      <a:r>
                        <a:rPr lang="de-DE" sz="2400" kern="1200" dirty="0" smtClean="0"/>
                        <a:t>1.0</a:t>
                      </a:r>
                      <a:endParaRPr lang="de-DE" sz="2400" dirty="0"/>
                    </a:p>
                  </a:txBody>
                  <a:tcPr/>
                </a:tc>
                <a:tc>
                  <a:txBody>
                    <a:bodyPr/>
                    <a:lstStyle/>
                    <a:p>
                      <a:r>
                        <a:rPr lang="de-DE" sz="2400" kern="1200" dirty="0" smtClean="0"/>
                        <a:t> 1.00</a:t>
                      </a:r>
                    </a:p>
                    <a:p>
                      <a:r>
                        <a:rPr lang="de-DE" sz="2400" kern="1200" dirty="0" smtClean="0"/>
                        <a:t> 0.67</a:t>
                      </a:r>
                    </a:p>
                    <a:p>
                      <a:r>
                        <a:rPr lang="de-DE" sz="2400" kern="1200" dirty="0" smtClean="0"/>
                        <a:t> 0.63</a:t>
                      </a:r>
                    </a:p>
                    <a:p>
                      <a:r>
                        <a:rPr lang="de-DE" sz="2400" kern="1200" dirty="0" smtClean="0"/>
                        <a:t> 0.55</a:t>
                      </a:r>
                    </a:p>
                    <a:p>
                      <a:r>
                        <a:rPr lang="de-DE" sz="2400" kern="1200" dirty="0" smtClean="0"/>
                        <a:t> 0.45</a:t>
                      </a:r>
                    </a:p>
                    <a:p>
                      <a:r>
                        <a:rPr lang="de-DE" sz="2400" kern="1200" dirty="0" smtClean="0"/>
                        <a:t> 0.41</a:t>
                      </a:r>
                    </a:p>
                    <a:p>
                      <a:r>
                        <a:rPr lang="de-DE" sz="2400" kern="1200" dirty="0" smtClean="0"/>
                        <a:t> 0.36</a:t>
                      </a:r>
                    </a:p>
                    <a:p>
                      <a:r>
                        <a:rPr lang="de-DE" sz="2400" kern="1200" dirty="0" smtClean="0"/>
                        <a:t> 0.29</a:t>
                      </a:r>
                    </a:p>
                    <a:p>
                      <a:r>
                        <a:rPr lang="de-DE" sz="2400" kern="1200" dirty="0" smtClean="0"/>
                        <a:t> 0.13</a:t>
                      </a:r>
                    </a:p>
                    <a:p>
                      <a:r>
                        <a:rPr lang="el-GR" sz="2400" kern="1200" dirty="0" smtClean="0"/>
                        <a:t> </a:t>
                      </a:r>
                      <a:r>
                        <a:rPr lang="de-DE" sz="2400" kern="1200" dirty="0" smtClean="0"/>
                        <a:t>0.10</a:t>
                      </a:r>
                    </a:p>
                    <a:p>
                      <a:r>
                        <a:rPr lang="de-DE" sz="2400" kern="1200" dirty="0" smtClean="0"/>
                        <a:t> 0.08</a:t>
                      </a:r>
                      <a:endParaRPr lang="de-DE" sz="2400" kern="1200" dirty="0" smtClean="0">
                        <a:solidFill>
                          <a:schemeClr val="tx1"/>
                        </a:solidFill>
                        <a:latin typeface="+mn-lt"/>
                        <a:ea typeface="+mn-ea"/>
                        <a:cs typeface="+mn-cs"/>
                      </a:endParaRPr>
                    </a:p>
                  </a:txBody>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6218359"/>
              </p:ext>
            </p:extLst>
          </p:nvPr>
        </p:nvGraphicFramePr>
        <p:xfrm>
          <a:off x="4343400" y="4042229"/>
          <a:ext cx="2743200" cy="1355271"/>
        </p:xfrm>
        <a:graphic>
          <a:graphicData uri="http://schemas.openxmlformats.org/presentationml/2006/ole">
            <mc:AlternateContent xmlns:mc="http://schemas.openxmlformats.org/markup-compatibility/2006">
              <mc:Choice xmlns:v="urn:schemas-microsoft-com:vml" Requires="v">
                <p:oleObj spid="_x0000_s249962" name="Equation" r:id="rId3" imgW="977476" imgH="482391" progId="">
                  <p:embed/>
                </p:oleObj>
              </mc:Choice>
              <mc:Fallback>
                <p:oleObj name="Equation" r:id="rId3" imgW="977476" imgH="48239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42229"/>
                        <a:ext cx="2743200" cy="135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smtClean="0">
                <a:latin typeface="+mn-lt"/>
              </a:rPr>
              <a:t>N</a:t>
            </a:r>
            <a:r>
              <a:rPr lang="en-US" sz="2000" baseline="-25000" dirty="0" err="1" smtClean="0">
                <a:latin typeface="+mn-lt"/>
              </a:rPr>
              <a:t>q</a:t>
            </a:r>
            <a:r>
              <a:rPr lang="en-US" sz="2000" dirty="0" smtClean="0">
                <a:latin typeface="+mn-lt"/>
              </a:rPr>
              <a:t> </a:t>
            </a:r>
            <a:r>
              <a:rPr lang="en-US" sz="2000" dirty="0">
                <a:latin typeface="+mn-lt"/>
              </a:rPr>
              <a:t>– </a:t>
            </a:r>
            <a:r>
              <a:rPr lang="el-GR" sz="2000" dirty="0" smtClean="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val="634694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charset="-128"/>
              </a:rPr>
              <a:t>Τυπική</a:t>
            </a:r>
            <a:r>
              <a:rPr lang="en-US" sz="4000" dirty="0" smtClean="0">
                <a:solidFill>
                  <a:schemeClr val="accent2">
                    <a:lumMod val="75000"/>
                  </a:schemeClr>
                </a:solidFill>
                <a:ea typeface="ＭＳ Ｐゴシック" charset="-128"/>
              </a:rPr>
              <a:t> (</a:t>
            </a:r>
            <a:r>
              <a:rPr lang="el-GR" sz="4000" dirty="0" smtClean="0">
                <a:solidFill>
                  <a:schemeClr val="accent2">
                    <a:lumMod val="75000"/>
                  </a:schemeClr>
                </a:solidFill>
                <a:ea typeface="ＭＳ Ｐゴシック" charset="-128"/>
              </a:rPr>
              <a:t>καλή;</a:t>
            </a:r>
            <a:r>
              <a:rPr lang="en-US" sz="4000" dirty="0" smtClean="0">
                <a:solidFill>
                  <a:schemeClr val="accent2">
                    <a:lumMod val="75000"/>
                  </a:schemeClr>
                </a:solidFill>
                <a:ea typeface="ＭＳ Ｐゴシック" charset="-128"/>
              </a:rPr>
              <a:t>) </a:t>
            </a:r>
            <a:r>
              <a:rPr lang="el-GR" sz="4000" dirty="0" smtClean="0">
                <a:solidFill>
                  <a:schemeClr val="accent2">
                    <a:lumMod val="75000"/>
                  </a:schemeClr>
                </a:solidFill>
                <a:ea typeface="ＭＳ Ｐゴシック" charset="-128"/>
              </a:rPr>
              <a:t>ακρίβεια </a:t>
            </a:r>
            <a:r>
              <a:rPr lang="en-US" sz="4000" dirty="0" smtClean="0">
                <a:solidFill>
                  <a:schemeClr val="accent2">
                    <a:lumMod val="75000"/>
                  </a:schemeClr>
                </a:solidFill>
                <a:ea typeface="ＭＳ Ｐゴシック" charset="-128"/>
              </a:rPr>
              <a:t>11</a:t>
            </a:r>
            <a:r>
              <a:rPr lang="el-GR" sz="4000" dirty="0" smtClean="0">
                <a:solidFill>
                  <a:schemeClr val="accent2">
                    <a:lumMod val="75000"/>
                  </a:schemeClr>
                </a:solidFill>
                <a:ea typeface="ＭＳ Ｐゴシック" charset="-128"/>
              </a:rPr>
              <a:t>-σημείων</a:t>
            </a:r>
            <a:endParaRPr lang="en-US" sz="4000" dirty="0" smtClean="0">
              <a:solidFill>
                <a:schemeClr val="accent2">
                  <a:lumMod val="75000"/>
                </a:schemeClr>
              </a:solidFill>
              <a:ea typeface="ＭＳ Ｐゴシック" charset="-128"/>
            </a:endParaRPr>
          </a:p>
        </p:txBody>
      </p:sp>
      <p:graphicFrame>
        <p:nvGraphicFramePr>
          <p:cNvPr id="4098" name="Object 2"/>
          <p:cNvGraphicFramePr>
            <a:graphicFrameLocks noGrp="1" noChangeAspect="1"/>
          </p:cNvGraphicFramePr>
          <p:nvPr>
            <p:ph idx="1"/>
          </p:nvPr>
        </p:nvGraphicFramePr>
        <p:xfrm>
          <a:off x="2643188" y="2373313"/>
          <a:ext cx="3857625" cy="3257550"/>
        </p:xfrm>
        <a:graphic>
          <a:graphicData uri="http://schemas.openxmlformats.org/presentationml/2006/ole">
            <mc:AlternateContent xmlns:mc="http://schemas.openxmlformats.org/markup-compatibility/2006">
              <mc:Choice xmlns:v="urn:schemas-microsoft-com:vml" Requires="v">
                <p:oleObj spid="_x0000_s52419" name="Chart" r:id="rId3" imgW="3857549" imgH="3257702" progId="Excel.Sheet.8">
                  <p:embed/>
                </p:oleObj>
              </mc:Choice>
              <mc:Fallback>
                <p:oleObj name="Chart" r:id="rId3" imgW="3857549" imgH="3257702" progId="Excel.Sheet.8">
                  <p:embed/>
                  <p:pic>
                    <p:nvPicPr>
                      <p:cNvPr id="0" name="Picture 9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373313"/>
                        <a:ext cx="3857625" cy="32575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46</a:t>
            </a:fld>
            <a:endParaRPr lang="en-US" smtClean="0"/>
          </a:p>
        </p:txBody>
      </p:sp>
      <p:sp>
        <p:nvSpPr>
          <p:cNvPr id="4101" name="Rectangle 23"/>
          <p:cNvSpPr>
            <a:spLocks noGrp="1" noChangeArrowheads="1"/>
          </p:cNvSpPr>
          <p:nvPr>
            <p:ph type="body" idx="4294967295"/>
          </p:nvPr>
        </p:nvSpPr>
        <p:spPr>
          <a:xfrm>
            <a:off x="990600" y="1752600"/>
            <a:ext cx="8153400" cy="4876800"/>
          </a:xfrm>
        </p:spPr>
        <p:txBody>
          <a:bodyPr/>
          <a:lstStyle/>
          <a:p>
            <a:pPr eaLnBrk="1" hangingPunct="1"/>
            <a:r>
              <a:rPr lang="en-US" sz="2400" dirty="0" err="1" smtClean="0">
                <a:ea typeface="ＭＳ Ｐゴシック" charset="-128"/>
              </a:rPr>
              <a:t>SabIR</a:t>
            </a:r>
            <a:r>
              <a:rPr lang="en-US" sz="2400" dirty="0" smtClean="0">
                <a:ea typeface="ＭＳ Ｐゴシック" charset="-128"/>
              </a:rPr>
              <a:t>/Cornell 8A1 11pt precision from TREC 8 (1999) </a:t>
            </a:r>
          </a:p>
        </p:txBody>
      </p:sp>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2" name="TextBox 1"/>
          <p:cNvSpPr txBox="1"/>
          <p:nvPr/>
        </p:nvSpPr>
        <p:spPr>
          <a:xfrm>
            <a:off x="361950" y="5793552"/>
            <a:ext cx="8153400" cy="707886"/>
          </a:xfrm>
          <a:prstGeom prst="rect">
            <a:avLst/>
          </a:prstGeom>
          <a:noFill/>
        </p:spPr>
        <p:txBody>
          <a:bodyPr wrap="square" rtlCol="0">
            <a:spAutoFit/>
          </a:bodyPr>
          <a:lstStyle/>
          <a:p>
            <a:r>
              <a:rPr lang="en-US" sz="2000" dirty="0" smtClean="0">
                <a:latin typeface="+mn-lt"/>
              </a:rPr>
              <a:t>Measure: </a:t>
            </a:r>
            <a:r>
              <a:rPr lang="en-US" sz="2000" dirty="0" smtClean="0">
                <a:solidFill>
                  <a:schemeClr val="accent2">
                    <a:lumMod val="75000"/>
                  </a:schemeClr>
                </a:solidFill>
                <a:latin typeface="+mn-lt"/>
              </a:rPr>
              <a:t>PR AUC (Area Under the Curve) </a:t>
            </a:r>
            <a:r>
              <a:rPr lang="en-US" sz="2000" dirty="0" smtClean="0">
                <a:latin typeface="+mn-lt"/>
              </a:rPr>
              <a:t>(</a:t>
            </a:r>
            <a:r>
              <a:rPr lang="el-GR" sz="2000" dirty="0" smtClean="0">
                <a:latin typeface="+mn-lt"/>
              </a:rPr>
              <a:t>χρήσιμ</a:t>
            </a:r>
            <a:r>
              <a:rPr lang="el-GR" sz="2000" dirty="0">
                <a:latin typeface="+mn-lt"/>
              </a:rPr>
              <a:t>η</a:t>
            </a:r>
            <a:r>
              <a:rPr lang="el-GR" sz="2000" dirty="0" smtClean="0">
                <a:latin typeface="+mn-lt"/>
              </a:rPr>
              <a:t> όταν πάρα πολλά Τ</a:t>
            </a:r>
            <a:r>
              <a:rPr lang="en-US" sz="2000" dirty="0" smtClean="0">
                <a:latin typeface="+mn-lt"/>
              </a:rPr>
              <a:t>rue </a:t>
            </a:r>
            <a:r>
              <a:rPr lang="el-GR" sz="2000" dirty="0" smtClean="0">
                <a:latin typeface="+mn-lt"/>
              </a:rPr>
              <a:t>Ν</a:t>
            </a:r>
            <a:r>
              <a:rPr lang="en-US" sz="2000" dirty="0" err="1" smtClean="0">
                <a:latin typeface="+mn-lt"/>
              </a:rPr>
              <a:t>egative</a:t>
            </a:r>
            <a:r>
              <a:rPr lang="el-GR" sz="2000" dirty="0" smtClean="0">
                <a:latin typeface="+mn-lt"/>
              </a:rPr>
              <a:t>)</a:t>
            </a:r>
            <a:endParaRPr lang="el-GR" sz="20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Σύγκριση Συστημάτων</a:t>
            </a:r>
            <a:endParaRPr lang="en-US" sz="4000" i="1" dirty="0" smtClean="0">
              <a:solidFill>
                <a:schemeClr val="accent2">
                  <a:lumMod val="75000"/>
                </a:schemeClr>
              </a:solidFill>
              <a:ea typeface="ＭＳ Ｐゴシック" pitchFamily="-112" charset="-128"/>
            </a:endParaRPr>
          </a:p>
        </p:txBody>
      </p:sp>
      <p:sp>
        <p:nvSpPr>
          <p:cNvPr id="345091" name="Rectangle 3"/>
          <p:cNvSpPr>
            <a:spLocks noGrp="1" noChangeArrowheads="1"/>
          </p:cNvSpPr>
          <p:nvPr>
            <p:ph idx="1"/>
          </p:nvPr>
        </p:nvSpPr>
        <p:spPr>
          <a:xfrm>
            <a:off x="228600" y="1676400"/>
            <a:ext cx="8686800" cy="1371600"/>
          </a:xfrm>
        </p:spPr>
        <p:txBody>
          <a:bodyPr/>
          <a:lstStyle/>
          <a:p>
            <a:pPr>
              <a:lnSpc>
                <a:spcPct val="90000"/>
              </a:lnSpc>
            </a:pPr>
            <a:r>
              <a:rPr lang="el-GR" altLang="zh-TW" dirty="0" smtClean="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nvGraphicFramePr>
        <p:xfrm>
          <a:off x="1498600" y="2486025"/>
          <a:ext cx="5851525" cy="3900488"/>
        </p:xfrm>
        <a:graphic>
          <a:graphicData uri="http://schemas.openxmlformats.org/presentationml/2006/ole">
            <mc:AlternateContent xmlns:mc="http://schemas.openxmlformats.org/markup-compatibility/2006">
              <mc:Choice xmlns:v="urn:schemas-microsoft-com:vml" Requires="v">
                <p:oleObj spid="_x0000_s104593" name="Chart" r:id="rId4" imgW="6096090" imgH="4057785" progId="MSGraph.Chart.8">
                  <p:embed followColorScheme="full"/>
                </p:oleObj>
              </mc:Choice>
              <mc:Fallback>
                <p:oleObj name="Chart" r:id="rId4" imgW="6096090" imgH="4057785" progId="MSGraph.Chart.8">
                  <p:embed followColorScheme="full"/>
                  <p:pic>
                    <p:nvPicPr>
                      <p:cNvPr id="0" name="Picture 48"/>
                      <p:cNvPicPr>
                        <a:picLocks noChangeAspect="1" noChangeArrowheads="1"/>
                      </p:cNvPicPr>
                      <p:nvPr/>
                    </p:nvPicPr>
                    <p:blipFill>
                      <a:blip r:embed="rId5"/>
                      <a:srcRect/>
                      <a:stretch>
                        <a:fillRect/>
                      </a:stretch>
                    </p:blipFill>
                    <p:spPr bwMode="auto">
                      <a:xfrm>
                        <a:off x="1498600" y="2486025"/>
                        <a:ext cx="5851525" cy="390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595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Συνάφειας με Διάταξη</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28650" y="2132031"/>
            <a:ext cx="7772400" cy="2819400"/>
          </a:xfrm>
        </p:spPr>
        <p:txBody>
          <a:bodyPr>
            <a:noAutofit/>
          </a:bodyPr>
          <a:lstStyle/>
          <a:p>
            <a:pPr marL="0" indent="0" eaLnBrk="1" hangingPunct="1">
              <a:buNone/>
            </a:pPr>
            <a:r>
              <a:rPr lang="el-GR" sz="2400" dirty="0" smtClean="0">
                <a:ea typeface="ＭＳ Ｐゴシック" pitchFamily="-112" charset="-128"/>
              </a:rPr>
              <a:t>Η καμπύλη ανάκλησης-ακρίβειας υποθέτει ότι </a:t>
            </a:r>
            <a:r>
              <a:rPr lang="el-GR" sz="2400" i="1" dirty="0" smtClean="0">
                <a:ea typeface="ＭＳ Ｐゴシック" pitchFamily="-112" charset="-128"/>
              </a:rPr>
              <a:t>έχουμε όλο το αποτέλεσμα </a:t>
            </a:r>
          </a:p>
          <a:p>
            <a:pPr marL="0" indent="0" eaLnBrk="1" hangingPunct="1">
              <a:buNone/>
            </a:pPr>
            <a:endParaRPr lang="el-GR" sz="2400" dirty="0">
              <a:ea typeface="ＭＳ Ｐゴシック" pitchFamily="-112" charset="-128"/>
            </a:endParaRPr>
          </a:p>
          <a:p>
            <a:pPr marL="0" indent="0" eaLnBrk="1" hangingPunct="1">
              <a:buNone/>
            </a:pPr>
            <a:r>
              <a:rPr lang="el-GR" sz="2400" dirty="0" smtClean="0">
                <a:ea typeface="ＭＳ Ｐゴシック" pitchFamily="-112" charset="-128"/>
              </a:rPr>
              <a:t>Σε πολλές μηχανές αναζήτησης</a:t>
            </a:r>
          </a:p>
          <a:p>
            <a:pPr eaLnBrk="1" hangingPunct="1">
              <a:buFont typeface="Wingdings" panose="05000000000000000000" pitchFamily="2" charset="2"/>
              <a:buChar char="§"/>
            </a:pPr>
            <a:r>
              <a:rPr lang="el-GR" sz="2400" dirty="0" smtClean="0">
                <a:ea typeface="ＭＳ Ｐゴシック" pitchFamily="-112" charset="-128"/>
              </a:rPr>
              <a:t>Το αποτέλεσμα είναι </a:t>
            </a:r>
            <a:r>
              <a:rPr lang="el-GR" sz="2400" i="1" dirty="0" smtClean="0">
                <a:ea typeface="ＭＳ Ｐゴシック" pitchFamily="-112" charset="-128"/>
              </a:rPr>
              <a:t>πολύ μεγάλο</a:t>
            </a:r>
          </a:p>
          <a:p>
            <a:pPr eaLnBrk="1" hangingPunct="1">
              <a:buFont typeface="Wingdings" panose="05000000000000000000" pitchFamily="2" charset="2"/>
              <a:buChar char="§"/>
            </a:pPr>
            <a:r>
              <a:rPr lang="el-GR" sz="2400" dirty="0" smtClean="0">
                <a:ea typeface="ＭＳ Ｐゴシック" pitchFamily="-112" charset="-128"/>
              </a:rPr>
              <a:t>Ο χρήστης ενδιαφέρεται </a:t>
            </a:r>
            <a:r>
              <a:rPr lang="el-GR" sz="2400" i="1" dirty="0" smtClean="0">
                <a:ea typeface="ＭＳ Ｐゴシック" pitchFamily="-112" charset="-128"/>
              </a:rPr>
              <a:t>μόνο για τα πρώτα αποτελέσματα</a:t>
            </a:r>
            <a:endParaRPr lang="el-GR" sz="2400"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48</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Tree>
    <p:extLst>
      <p:ext uri="{BB962C8B-B14F-4D97-AF65-F5344CB8AC3E}">
        <p14:creationId xmlns:p14="http://schemas.microsoft.com/office/powerpoint/2010/main" val="267253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charset="-128"/>
              </a:rPr>
              <a:t>Ακρίβεια στα </a:t>
            </a:r>
            <a:r>
              <a:rPr lang="en-US" i="1" dirty="0" smtClean="0">
                <a:solidFill>
                  <a:schemeClr val="accent2">
                    <a:lumMod val="75000"/>
                  </a:schemeClr>
                </a:solidFill>
                <a:ea typeface="ＭＳ Ｐゴシック" charset="-128"/>
              </a:rPr>
              <a:t>k (</a:t>
            </a:r>
            <a:r>
              <a:rPr lang="en-US" i="1" dirty="0" err="1" smtClean="0">
                <a:solidFill>
                  <a:schemeClr val="accent2">
                    <a:lumMod val="75000"/>
                  </a:schemeClr>
                </a:solidFill>
                <a:ea typeface="ＭＳ Ｐゴシック" charset="-128"/>
              </a:rPr>
              <a:t>precision@k</a:t>
            </a:r>
            <a:r>
              <a:rPr lang="en-US" i="1" dirty="0" smtClean="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609600" y="1219200"/>
            <a:ext cx="7924800" cy="1828800"/>
          </a:xfrm>
        </p:spPr>
        <p:txBody>
          <a:bodyPr/>
          <a:lstStyle/>
          <a:p>
            <a:pPr eaLnBrk="1" hangingPunct="1">
              <a:buNone/>
            </a:pPr>
            <a:endParaRPr lang="el-GR" sz="2400" dirty="0" smtClean="0">
              <a:ea typeface="ＭＳ Ｐゴシック" charset="-128"/>
            </a:endParaRPr>
          </a:p>
          <a:p>
            <a:pPr lvl="1" eaLnBrk="1" hangingPunct="1"/>
            <a:r>
              <a:rPr lang="el-GR" b="1" i="1" dirty="0" smtClean="0">
                <a:solidFill>
                  <a:schemeClr val="accent6">
                    <a:lumMod val="75000"/>
                  </a:schemeClr>
                </a:solidFill>
                <a:ea typeface="ＭＳ Ｐゴシック" charset="-128"/>
              </a:rPr>
              <a:t>Ακρίβεια-στα-</a:t>
            </a:r>
            <a:r>
              <a:rPr lang="en-US" b="1" i="1" dirty="0" smtClean="0">
                <a:solidFill>
                  <a:schemeClr val="accent6">
                    <a:lumMod val="75000"/>
                  </a:schemeClr>
                </a:solidFill>
                <a:ea typeface="ＭＳ Ｐゴシック" charset="-128"/>
              </a:rPr>
              <a:t>k (Precision-at-k): </a:t>
            </a:r>
            <a:r>
              <a:rPr lang="en-US" i="1" dirty="0" smtClean="0">
                <a:ea typeface="ＭＳ Ｐゴシック" charset="-128"/>
              </a:rPr>
              <a:t>H </a:t>
            </a:r>
            <a:r>
              <a:rPr lang="el-GR" i="1" dirty="0" smtClean="0">
                <a:ea typeface="ＭＳ Ｐゴシック" charset="-128"/>
              </a:rPr>
              <a:t>ακρίβεια των κορυφαίων </a:t>
            </a:r>
            <a:r>
              <a:rPr lang="en-US" i="1" dirty="0" smtClean="0">
                <a:ea typeface="ＭＳ Ｐゴシック" charset="-128"/>
              </a:rPr>
              <a:t>k</a:t>
            </a:r>
            <a:r>
              <a:rPr lang="en-US" dirty="0" smtClean="0">
                <a:ea typeface="ＭＳ Ｐゴシック" charset="-128"/>
              </a:rPr>
              <a:t> </a:t>
            </a:r>
            <a:r>
              <a:rPr lang="el-GR" dirty="0" smtClean="0">
                <a:ea typeface="ＭＳ Ｐゴシック" charset="-128"/>
              </a:rPr>
              <a:t>αποτελεσμάτων</a:t>
            </a:r>
            <a:endParaRPr lang="en-US" dirty="0" smtClean="0">
              <a:ea typeface="ＭＳ Ｐゴシック" charset="-128"/>
            </a:endParaRPr>
          </a:p>
          <a:p>
            <a:pPr lvl="1" eaLnBrk="1" hangingPunct="1">
              <a:buNone/>
            </a:pPr>
            <a:r>
              <a:rPr lang="el-GR" dirty="0" smtClean="0">
                <a:ea typeface="ＭＳ Ｐゴシック" charset="-128"/>
              </a:rPr>
              <a:t>Πχ ακρίβεια-στα-10</a:t>
            </a:r>
            <a:r>
              <a:rPr lang="en-US" dirty="0" smtClean="0">
                <a:ea typeface="ＭＳ Ｐゴシック" charset="-128"/>
              </a:rPr>
              <a:t>, </a:t>
            </a:r>
            <a:r>
              <a:rPr lang="el-GR" dirty="0" smtClean="0">
                <a:ea typeface="ＭＳ Ｐゴシック" charset="-128"/>
              </a:rPr>
              <a:t>αγνοεί τα έγγραφα μετά το 10</a:t>
            </a:r>
            <a:r>
              <a:rPr lang="el-GR" baseline="30000" dirty="0" smtClean="0">
                <a:ea typeface="ＭＳ Ｐゴシック" charset="-128"/>
              </a:rPr>
              <a:t>ο</a:t>
            </a:r>
            <a:endParaRPr lang="el-GR" dirty="0" smtClean="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49</a:t>
            </a:fld>
            <a:endParaRPr lang="en-US" smtClean="0"/>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8.4</a:t>
            </a:r>
          </a:p>
        </p:txBody>
      </p:sp>
      <p:sp>
        <p:nvSpPr>
          <p:cNvPr id="6" name="Rectangle 3"/>
          <p:cNvSpPr txBox="1">
            <a:spLocks noChangeArrowheads="1"/>
          </p:cNvSpPr>
          <p:nvPr/>
        </p:nvSpPr>
        <p:spPr bwMode="auto">
          <a:xfrm>
            <a:off x="1219200" y="3429000"/>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0" lvl="2" eaLnBrk="1" hangingPunct="1">
              <a:buFont typeface="Wingdings" pitchFamily="2" charset="2"/>
              <a:buChar char="ü"/>
            </a:pPr>
            <a:r>
              <a:rPr lang="el-GR" sz="2000" dirty="0" smtClean="0">
                <a:latin typeface="+mn-lt"/>
                <a:ea typeface="ＭＳ Ｐゴシック" charset="-128"/>
              </a:rPr>
              <a:t>  Πιθανόν κατάλληλο για τις περισσότερες αναζητήσεις στο </a:t>
            </a:r>
            <a:r>
              <a:rPr lang="en-US" sz="2000" dirty="0" smtClean="0">
                <a:latin typeface="+mn-lt"/>
                <a:ea typeface="ＭＳ Ｐゴシック" charset="-128"/>
              </a:rPr>
              <a:t>web: </a:t>
            </a:r>
            <a:r>
              <a:rPr lang="el-GR" sz="2000" dirty="0" smtClean="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0" lvl="2" eaLnBrk="1" hangingPunct="1">
              <a:buFont typeface="Wingdings" pitchFamily="2" charset="2"/>
              <a:buChar char="ü"/>
            </a:pPr>
            <a:r>
              <a:rPr lang="el-GR" sz="2000" dirty="0" smtClean="0">
                <a:latin typeface="+mn-lt"/>
                <a:ea typeface="ＭＳ Ｐゴシック" charset="-128"/>
              </a:rPr>
              <a:t> Αντίστοιχα ανάκληση στα </a:t>
            </a:r>
            <a:r>
              <a:rPr lang="en-US" sz="2000" i="1" dirty="0" smtClean="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extLst/>
          </a:blip>
          <a:srcRect/>
          <a:stretch>
            <a:fillRect/>
          </a:stretch>
        </p:blipFill>
        <p:spPr bwMode="auto">
          <a:xfrm>
            <a:off x="4114800" y="4038600"/>
            <a:ext cx="1828800" cy="609600"/>
          </a:xfrm>
          <a:prstGeom prst="rect">
            <a:avLst/>
          </a:prstGeom>
          <a:noFill/>
          <a:ln>
            <a:noFill/>
          </a:ln>
          <a:scene3d>
            <a:camera prst="orthographicFront">
              <a:rot lat="0" lon="0" rev="5400000"/>
            </a:camera>
            <a:lightRig rig="threePt" dir="t"/>
          </a:scene3d>
          <a:extLst/>
        </p:spPr>
      </p:pic>
    </p:spTree>
    <p:extLst>
      <p:ext uri="{BB962C8B-B14F-4D97-AF65-F5344CB8AC3E}">
        <p14:creationId xmlns:p14="http://schemas.microsoft.com/office/powerpoint/2010/main"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Μέτρα για μηχανές αναζήτησης</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81000" y="1600200"/>
            <a:ext cx="8382000" cy="1905000"/>
          </a:xfrm>
        </p:spPr>
        <p:txBody>
          <a:bodyPr>
            <a:noAutofit/>
          </a:bodyPr>
          <a:lstStyle/>
          <a:p>
            <a:pPr algn="just" eaLnBrk="1" hangingPunct="1">
              <a:buClr>
                <a:schemeClr val="tx1"/>
              </a:buClr>
              <a:buFont typeface="Wingdings" pitchFamily="2" charset="2"/>
              <a:buChar char="§"/>
            </a:pPr>
            <a:r>
              <a:rPr lang="el-GR" sz="2400" i="1" dirty="0" smtClean="0">
                <a:solidFill>
                  <a:schemeClr val="accent2">
                    <a:lumMod val="75000"/>
                  </a:schemeClr>
                </a:solidFill>
              </a:rPr>
              <a:t>Τι </a:t>
            </a:r>
            <a:r>
              <a:rPr lang="el-GR" sz="2400" i="1" dirty="0" smtClean="0"/>
              <a:t>κάνει ένα χρήστη χαρούμενο; </a:t>
            </a:r>
          </a:p>
          <a:p>
            <a:pPr lvl="1" algn="just" eaLnBrk="1" hangingPunct="1">
              <a:buFont typeface="Wingdings" pitchFamily="2" charset="2"/>
              <a:buChar char="§"/>
            </a:pPr>
            <a:r>
              <a:rPr lang="el-GR" dirty="0" smtClean="0"/>
              <a:t>Οι παράγοντες περιλαμβάνουν: </a:t>
            </a:r>
            <a:endParaRPr lang="de-DE" dirty="0"/>
          </a:p>
          <a:p>
            <a:pPr lvl="2" algn="just">
              <a:spcBef>
                <a:spcPts val="0"/>
              </a:spcBef>
              <a:buFont typeface="Wingdings" pitchFamily="2" charset="2"/>
              <a:buChar char="§"/>
            </a:pPr>
            <a:r>
              <a:rPr lang="el-GR" sz="1800" dirty="0" smtClean="0"/>
              <a:t>Ταχύτητα  απόκρισης (</a:t>
            </a:r>
            <a:r>
              <a:rPr lang="de-DE" sz="1800" dirty="0" smtClean="0"/>
              <a:t>Speed </a:t>
            </a:r>
            <a:r>
              <a:rPr lang="de-DE" sz="1800" dirty="0" err="1" smtClean="0"/>
              <a:t>of</a:t>
            </a:r>
            <a:r>
              <a:rPr lang="de-DE" sz="1800" dirty="0" smtClean="0"/>
              <a:t> </a:t>
            </a:r>
            <a:r>
              <a:rPr lang="en-US" sz="1800" dirty="0" smtClean="0"/>
              <a:t>r</a:t>
            </a:r>
            <a:r>
              <a:rPr lang="de-DE" sz="1800" dirty="0" err="1" smtClean="0"/>
              <a:t>esponse</a:t>
            </a:r>
            <a:r>
              <a:rPr lang="el-GR" sz="1800" dirty="0" smtClean="0"/>
              <a:t>)</a:t>
            </a:r>
            <a:endParaRPr lang="de-DE" sz="1800" dirty="0"/>
          </a:p>
          <a:p>
            <a:pPr lvl="2" algn="just">
              <a:spcBef>
                <a:spcPts val="0"/>
              </a:spcBef>
              <a:buFont typeface="Wingdings" pitchFamily="2" charset="2"/>
              <a:buChar char="§"/>
            </a:pPr>
            <a:r>
              <a:rPr lang="el-GR" sz="1800" dirty="0" smtClean="0"/>
              <a:t>Μέγεθος/κάλυψη ευρετηρίου</a:t>
            </a:r>
            <a:endParaRPr lang="de-DE" sz="1800" dirty="0"/>
          </a:p>
          <a:p>
            <a:pPr lvl="2" algn="just">
              <a:spcBef>
                <a:spcPts val="0"/>
              </a:spcBef>
              <a:buFont typeface="Wingdings" pitchFamily="2" charset="2"/>
              <a:buChar char="§"/>
            </a:pPr>
            <a:r>
              <a:rPr lang="el-GR" sz="1800" i="1" dirty="0" smtClean="0"/>
              <a:t>Εύχρηστη </a:t>
            </a:r>
            <a:r>
              <a:rPr lang="el-GR" sz="1800" i="1" dirty="0" err="1" smtClean="0"/>
              <a:t>διεπαφή</a:t>
            </a:r>
            <a:r>
              <a:rPr lang="el-GR" sz="1800" i="1" dirty="0" smtClean="0"/>
              <a:t> </a:t>
            </a:r>
            <a:r>
              <a:rPr lang="el-GR" sz="1800" dirty="0" smtClean="0"/>
              <a:t>(</a:t>
            </a:r>
            <a:r>
              <a:rPr lang="de-DE" sz="1800" dirty="0" err="1" smtClean="0"/>
              <a:t>Uncluttered</a:t>
            </a:r>
            <a:r>
              <a:rPr lang="de-DE" sz="1800" dirty="0" smtClean="0"/>
              <a:t> UI</a:t>
            </a:r>
            <a:r>
              <a:rPr lang="el-GR" sz="1800" dirty="0" smtClean="0"/>
              <a:t>)</a:t>
            </a:r>
          </a:p>
          <a:p>
            <a:pPr lvl="2" algn="just">
              <a:spcBef>
                <a:spcPts val="0"/>
              </a:spcBef>
              <a:buFont typeface="Wingdings" pitchFamily="2" charset="2"/>
              <a:buChar char="§"/>
            </a:pPr>
            <a:r>
              <a:rPr lang="el-GR" sz="1800" dirty="0" smtClean="0"/>
              <a:t>Χωρίς κόστος </a:t>
            </a:r>
            <a:r>
              <a:rPr lang="en-US" sz="1800" dirty="0" smtClean="0"/>
              <a:t>(free</a:t>
            </a:r>
            <a:r>
              <a:rPr lang="en-US" dirty="0" smtClean="0"/>
              <a:t>)</a:t>
            </a:r>
            <a:endParaRPr lang="el-GR" dirty="0" smtClean="0"/>
          </a:p>
          <a:p>
            <a:pPr lvl="2" algn="just">
              <a:spcBef>
                <a:spcPts val="0"/>
              </a:spcBef>
              <a:buFont typeface="Wingdings" pitchFamily="2" charset="2"/>
              <a:buChar char="§"/>
            </a:pPr>
            <a:endParaRPr lang="el-GR" sz="800" dirty="0"/>
          </a:p>
          <a:p>
            <a:pPr lvl="2" algn="just">
              <a:spcBef>
                <a:spcPts val="0"/>
              </a:spcBef>
              <a:buFont typeface="Wingdings" pitchFamily="2" charset="2"/>
              <a:buChar char="§"/>
            </a:pPr>
            <a:r>
              <a:rPr lang="el-GR" sz="2400" dirty="0" smtClean="0">
                <a:solidFill>
                  <a:schemeClr val="accent2">
                    <a:lumMod val="75000"/>
                  </a:schemeClr>
                </a:solidFill>
                <a:ea typeface="ＭＳ Ｐゴシック" pitchFamily="-112" charset="-128"/>
                <a:cs typeface="ＭＳ Ｐゴシック" pitchFamily="-65" charset="-128"/>
              </a:rPr>
              <a:t>Συνάφεια (</a:t>
            </a:r>
            <a:r>
              <a:rPr lang="en-US" sz="2400" dirty="0" smtClean="0">
                <a:solidFill>
                  <a:schemeClr val="accent2">
                    <a:lumMod val="75000"/>
                  </a:schemeClr>
                </a:solidFill>
                <a:ea typeface="ＭＳ Ｐゴシック" pitchFamily="-112" charset="-128"/>
                <a:cs typeface="ＭＳ Ｐゴシック" pitchFamily="-65" charset="-128"/>
              </a:rPr>
              <a:t>relevance</a:t>
            </a:r>
            <a:r>
              <a:rPr lang="el-GR" sz="2400" dirty="0" smtClean="0">
                <a:solidFill>
                  <a:schemeClr val="accent2">
                    <a:lumMod val="75000"/>
                  </a:schemeClr>
                </a:solidFill>
                <a:ea typeface="ＭＳ Ｐゴシック" pitchFamily="-112" charset="-128"/>
                <a:cs typeface="ＭＳ Ｐゴシック" pitchFamily="-65" charset="-128"/>
              </a:rPr>
              <a:t>): </a:t>
            </a:r>
            <a:r>
              <a:rPr lang="el-GR" sz="2400" dirty="0" smtClean="0">
                <a:solidFill>
                  <a:schemeClr val="accent2">
                    <a:lumMod val="75000"/>
                  </a:schemeClr>
                </a:solidFill>
              </a:rPr>
              <a:t> </a:t>
            </a:r>
            <a:r>
              <a:rPr lang="el-GR" sz="2400" i="1" dirty="0" smtClean="0">
                <a:ea typeface="ＭＳ Ｐゴシック" pitchFamily="-112" charset="-128"/>
                <a:cs typeface="ＭＳ Ｐゴシック" pitchFamily="-65" charset="-128"/>
              </a:rPr>
              <a:t>Κανένα </a:t>
            </a:r>
            <a:r>
              <a:rPr lang="el-GR" sz="2400" i="1" dirty="0">
                <a:ea typeface="ＭＳ Ｐゴシック" pitchFamily="-112" charset="-128"/>
                <a:cs typeface="ＭＳ Ｐゴシック" pitchFamily="-65" charset="-128"/>
              </a:rPr>
              <a:t>από αυτά δεν αρκεί</a:t>
            </a:r>
            <a:r>
              <a:rPr lang="el-GR" sz="2400" dirty="0">
                <a:ea typeface="ＭＳ Ｐゴシック" pitchFamily="-112" charset="-128"/>
                <a:cs typeface="ＭＳ Ｐゴシック" pitchFamily="-65" charset="-128"/>
              </a:rPr>
              <a:t>: εξαιρετικά γρήγορες αλλά άχρηστες απαντήσεις δεν ικανοποιούν ένα </a:t>
            </a:r>
            <a:r>
              <a:rPr lang="el-GR" sz="2400" dirty="0" smtClean="0">
                <a:ea typeface="ＭＳ Ｐゴシック" pitchFamily="-112" charset="-128"/>
                <a:cs typeface="ＭＳ Ｐゴシック" pitchFamily="-65" charset="-128"/>
              </a:rPr>
              <a:t>χρήστη</a:t>
            </a:r>
          </a:p>
          <a:p>
            <a:pPr lvl="2" algn="just">
              <a:spcBef>
                <a:spcPts val="0"/>
              </a:spcBef>
              <a:buFont typeface="Wingdings" pitchFamily="2" charset="2"/>
              <a:buChar char="§"/>
            </a:pPr>
            <a:endParaRPr lang="en-US" sz="800" b="1" dirty="0">
              <a:ea typeface="ＭＳ Ｐゴシック" pitchFamily="-112" charset="-128"/>
              <a:cs typeface="ＭＳ Ｐゴシック" pitchFamily="-65" charset="-128"/>
            </a:endParaRPr>
          </a:p>
          <a:p>
            <a:pPr marL="342900" lvl="1" indent="-342900" algn="just" eaLnBrk="1" hangingPunct="1">
              <a:buFont typeface="Wingdings" pitchFamily="2" charset="2"/>
              <a:buChar char="§"/>
            </a:pPr>
            <a:r>
              <a:rPr lang="el-GR" sz="2400" u="sng" dirty="0" smtClean="0">
                <a:ea typeface="ＭＳ Ｐゴシック" pitchFamily="-112" charset="-128"/>
                <a:cs typeface="ＭＳ Ｐゴシック" pitchFamily="-65" charset="-128"/>
              </a:rPr>
              <a:t>Θα επικεντρωθούμε στο πως «μετράμε»</a:t>
            </a:r>
            <a:r>
              <a:rPr lang="en-US" sz="2400" u="sng" dirty="0" smtClean="0">
                <a:ea typeface="ＭＳ Ｐゴシック" pitchFamily="-112" charset="-128"/>
                <a:cs typeface="ＭＳ Ｐゴシック" pitchFamily="-65" charset="-128"/>
              </a:rPr>
              <a:t> </a:t>
            </a:r>
            <a:r>
              <a:rPr lang="el-GR" sz="2400" u="sng" dirty="0" smtClean="0">
                <a:ea typeface="ＭＳ Ｐゴシック" pitchFamily="-112" charset="-128"/>
                <a:cs typeface="ＭＳ Ｐゴシック" pitchFamily="-65" charset="-128"/>
              </a:rPr>
              <a:t>τη συνάφεια; </a:t>
            </a:r>
          </a:p>
          <a:p>
            <a:pPr marL="342900" lvl="1" indent="-342900" algn="just" eaLnBrk="1" hangingPunct="1">
              <a:buFont typeface="Wingdings" pitchFamily="2" charset="2"/>
              <a:buChar char="§"/>
            </a:pPr>
            <a:endParaRPr lang="el-GR" sz="2400" u="sng" dirty="0">
              <a:ea typeface="ＭＳ Ｐゴシック" pitchFamily="-112" charset="-128"/>
              <a:cs typeface="ＭＳ Ｐゴシック" pitchFamily="-65" charset="-128"/>
            </a:endParaRPr>
          </a:p>
          <a:p>
            <a:pPr marL="342900" lvl="1" indent="-342900" algn="just" eaLnBrk="1" hangingPunct="1">
              <a:buClr>
                <a:schemeClr val="tx1"/>
              </a:buClr>
              <a:buFont typeface="Wingdings" pitchFamily="2" charset="2"/>
              <a:buChar char="§"/>
            </a:pPr>
            <a:r>
              <a:rPr lang="en-US" sz="2400" dirty="0" smtClean="0">
                <a:solidFill>
                  <a:schemeClr val="accent2">
                    <a:lumMod val="75000"/>
                  </a:schemeClr>
                </a:solidFill>
                <a:ea typeface="ＭＳ Ｐゴシック" pitchFamily="-112" charset="-128"/>
                <a:cs typeface="ＭＳ Ｐゴシック" pitchFamily="-65" charset="-128"/>
              </a:rPr>
              <a:t>Effectiveness</a:t>
            </a:r>
            <a:r>
              <a:rPr lang="en-US" sz="2400" dirty="0" smtClean="0">
                <a:ea typeface="ＭＳ Ｐゴシック" pitchFamily="-112" charset="-128"/>
                <a:cs typeface="ＭＳ Ｐゴシック" pitchFamily="-65" charset="-128"/>
              </a:rPr>
              <a:t> (</a:t>
            </a:r>
            <a:r>
              <a:rPr lang="el-GR" sz="2400" dirty="0" smtClean="0">
                <a:ea typeface="ＭＳ Ｐゴシック" pitchFamily="-112" charset="-128"/>
                <a:cs typeface="ＭＳ Ｐゴシック" pitchFamily="-65" charset="-128"/>
              </a:rPr>
              <a:t>αποτελεσματικότητα) </a:t>
            </a:r>
            <a:r>
              <a:rPr lang="en-US" sz="2400" dirty="0" smtClean="0">
                <a:ea typeface="ＭＳ Ｐゴシック" pitchFamily="-112" charset="-128"/>
                <a:cs typeface="ＭＳ Ｐゴシック" pitchFamily="-65" charset="-128"/>
              </a:rPr>
              <a:t>vs </a:t>
            </a:r>
            <a:r>
              <a:rPr lang="en-US" sz="2400" dirty="0" smtClean="0">
                <a:solidFill>
                  <a:schemeClr val="accent2">
                    <a:lumMod val="75000"/>
                  </a:schemeClr>
                </a:solidFill>
                <a:ea typeface="ＭＳ Ｐゴシック" pitchFamily="-112" charset="-128"/>
                <a:cs typeface="ＭＳ Ｐゴシック" pitchFamily="-65" charset="-128"/>
              </a:rPr>
              <a:t>Efficiency</a:t>
            </a:r>
            <a:r>
              <a:rPr lang="en-US" sz="2400" dirty="0" smtClean="0">
                <a:ea typeface="ＭＳ Ｐゴシック" pitchFamily="-112" charset="-128"/>
                <a:cs typeface="ＭＳ Ｐゴシック" pitchFamily="-65" charset="-128"/>
              </a:rPr>
              <a:t> (</a:t>
            </a:r>
            <a:r>
              <a:rPr lang="el-GR" sz="2400" dirty="0" smtClean="0">
                <a:ea typeface="ＭＳ Ｐゴシック" pitchFamily="-112" charset="-128"/>
                <a:cs typeface="ＭＳ Ｐゴシック" pitchFamily="-65" charset="-128"/>
              </a:rPr>
              <a:t>αποδοτικότητα)</a:t>
            </a:r>
            <a:endParaRPr lang="el-GR" sz="2400" dirty="0">
              <a:ea typeface="ＭＳ Ｐゴシック" pitchFamily="-112" charset="-128"/>
              <a:cs typeface="ＭＳ Ｐゴシック" pitchFamily="-65"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a:t>
            </a:r>
            <a:endParaRPr lang="en-US" sz="1600" dirty="0"/>
          </a:p>
        </p:txBody>
      </p:sp>
    </p:spTree>
    <p:extLst>
      <p:ext uri="{BB962C8B-B14F-4D97-AF65-F5344CB8AC3E}">
        <p14:creationId xmlns:p14="http://schemas.microsoft.com/office/powerpoint/2010/main" val="2239513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 ΜΑ</a:t>
            </a:r>
            <a:r>
              <a:rPr lang="en-US" sz="4000" dirty="0" smtClean="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50</a:t>
            </a:fld>
            <a:endParaRPr lang="en-US" smtClean="0"/>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lang="el-GR" sz="2600" dirty="0" smtClean="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smtClean="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smtClean="0">
                <a:solidFill>
                  <a:srgbClr val="F79646">
                    <a:lumMod val="75000"/>
                  </a:srgbClr>
                </a:solidFill>
                <a:latin typeface="+mn-lt"/>
                <a:ea typeface="ＭＳ Ｐゴシック" charset="-128"/>
              </a:rPr>
              <a:t>Mean </a:t>
            </a:r>
            <a:r>
              <a:rPr lang="el-GR" dirty="0" smtClean="0">
                <a:solidFill>
                  <a:srgbClr val="F79646">
                    <a:lumMod val="75000"/>
                  </a:srgbClr>
                </a:solidFill>
                <a:latin typeface="+mn-lt"/>
                <a:ea typeface="ＭＳ Ｐゴシック" charset="-128"/>
              </a:rPr>
              <a:t>Α</a:t>
            </a:r>
            <a:r>
              <a:rPr lang="en-US" dirty="0" err="1" smtClean="0">
                <a:solidFill>
                  <a:srgbClr val="F79646">
                    <a:lumMod val="75000"/>
                  </a:srgbClr>
                </a:solidFill>
                <a:latin typeface="+mn-lt"/>
                <a:ea typeface="ＭＳ Ｐゴシック" charset="-128"/>
              </a:rPr>
              <a:t>verage</a:t>
            </a:r>
            <a:r>
              <a:rPr lang="en-US" dirty="0" smtClean="0">
                <a:solidFill>
                  <a:srgbClr val="F79646">
                    <a:lumMod val="75000"/>
                  </a:srgbClr>
                </a:solidFill>
                <a:latin typeface="+mn-lt"/>
                <a:ea typeface="ＭＳ Ｐゴシック" charset="-128"/>
              </a:rPr>
              <a:t> Precision (MAP) </a:t>
            </a:r>
            <a:r>
              <a:rPr lang="el-GR" i="1" dirty="0" smtClean="0">
                <a:solidFill>
                  <a:schemeClr val="accent6">
                    <a:lumMod val="75000"/>
                  </a:schemeClr>
                </a:solidFill>
                <a:latin typeface="+mn-lt"/>
                <a:ea typeface="ＭＳ Ｐゴシック" charset="-128"/>
              </a:rPr>
              <a:t>Μέση αντιπροσωπευτική ακρίβεια</a:t>
            </a:r>
            <a:r>
              <a:rPr lang="el-GR" dirty="0" smtClean="0">
                <a:solidFill>
                  <a:schemeClr val="accent6">
                    <a:lumMod val="75000"/>
                  </a:schemeClr>
                </a:solidFill>
                <a:latin typeface="+mn-lt"/>
                <a:ea typeface="ＭＳ Ｐゴシック" charset="-128"/>
              </a:rPr>
              <a:t>: </a:t>
            </a:r>
            <a:r>
              <a:rPr lang="el-GR" dirty="0" smtClean="0">
                <a:latin typeface="+mn-lt"/>
                <a:ea typeface="ＭＳ Ｐゴシック" charset="-128"/>
              </a:rPr>
              <a:t>η μέση ακρίβεια για πολλαπλά ερωτήματα</a:t>
            </a:r>
            <a:endParaRPr kumimoji="0" lang="en-US" i="0" u="none" strike="noStrike" kern="1200" cap="none" spc="0" normalizeH="0" baseline="0" noProof="0" dirty="0" smtClean="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252015" name="Equation" r:id="rId4" imgW="1307532" imgH="431613" progId="Equation.3">
                  <p:embed/>
                </p:oleObj>
              </mc:Choice>
              <mc:Fallback>
                <p:oleObj name="Equation" r:id="rId4" imgW="1307532" imgH="431613"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7" y="7620"/>
            <a:ext cx="7886700" cy="1325563"/>
          </a:xfrm>
        </p:spPr>
        <p:txBody>
          <a:bodyPr>
            <a:normAutofit/>
          </a:bodyPr>
          <a:lstStyle/>
          <a:p>
            <a:pPr algn="ctr"/>
            <a:r>
              <a:rPr lang="el-GR" sz="4000" dirty="0" smtClean="0">
                <a:solidFill>
                  <a:schemeClr val="accent2">
                    <a:lumMod val="75000"/>
                  </a:schemeClr>
                </a:solidFill>
              </a:rPr>
              <a:t>ΜΑ</a:t>
            </a:r>
            <a:r>
              <a:rPr lang="en-US" sz="4000" dirty="0" smtClean="0">
                <a:solidFill>
                  <a:schemeClr val="accent2">
                    <a:lumMod val="75000"/>
                  </a:schemeClr>
                </a:solidFill>
              </a:rPr>
              <a:t>P</a:t>
            </a: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0020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
        <p:nvSpPr>
          <p:cNvPr id="2" name="TextBox 1"/>
          <p:cNvSpPr txBox="1"/>
          <p:nvPr/>
        </p:nvSpPr>
        <p:spPr>
          <a:xfrm>
            <a:off x="228600" y="994866"/>
            <a:ext cx="2819400" cy="461665"/>
          </a:xfrm>
          <a:prstGeom prst="rect">
            <a:avLst/>
          </a:prstGeom>
          <a:noFill/>
        </p:spPr>
        <p:txBody>
          <a:bodyPr wrap="square" rtlCol="0">
            <a:spAutoFit/>
          </a:bodyPr>
          <a:lstStyle/>
          <a:p>
            <a:r>
              <a:rPr lang="el-GR" dirty="0" smtClean="0"/>
              <a:t>Σύγκριση διατάξεων</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60388" y="61277"/>
            <a:ext cx="7886700" cy="935673"/>
          </a:xfrm>
        </p:spPr>
        <p:txBody>
          <a:bodyPr>
            <a:normAutofit/>
          </a:bodyPr>
          <a:lstStyle/>
          <a:p>
            <a:pPr algn="ctr"/>
            <a:r>
              <a:rPr lang="el-GR" sz="4000" dirty="0" smtClean="0">
                <a:solidFill>
                  <a:schemeClr val="accent2">
                    <a:lumMod val="75000"/>
                  </a:schemeClr>
                </a:solidFill>
              </a:rPr>
              <a:t>ΜΑ</a:t>
            </a:r>
            <a:r>
              <a:rPr lang="en-US" sz="4000" dirty="0" smtClean="0">
                <a:solidFill>
                  <a:schemeClr val="accent2">
                    <a:lumMod val="75000"/>
                  </a:schemeClr>
                </a:solidFill>
              </a:rPr>
              <a:t>P</a:t>
            </a: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3716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
        <p:nvSpPr>
          <p:cNvPr id="5" name="TextBox 4"/>
          <p:cNvSpPr txBox="1"/>
          <p:nvPr/>
        </p:nvSpPr>
        <p:spPr>
          <a:xfrm>
            <a:off x="228600" y="722610"/>
            <a:ext cx="2819400" cy="461665"/>
          </a:xfrm>
          <a:prstGeom prst="rect">
            <a:avLst/>
          </a:prstGeom>
          <a:noFill/>
        </p:spPr>
        <p:txBody>
          <a:bodyPr wrap="square" rtlCol="0">
            <a:spAutoFit/>
          </a:bodyPr>
          <a:lstStyle/>
          <a:p>
            <a:r>
              <a:rPr lang="el-GR" dirty="0" smtClean="0"/>
              <a:t>Πολλά ερωτήματα:</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66750" y="76201"/>
            <a:ext cx="7886700" cy="1029076"/>
          </a:xfrm>
        </p:spPr>
        <p:txBody>
          <a:bodyPr>
            <a:normAutofit/>
          </a:bodyPr>
          <a:lstStyle/>
          <a:p>
            <a:pPr algn="ctr" eaLnBrk="1" hangingPunct="1"/>
            <a:r>
              <a:rPr lang="el-GR" sz="4000" dirty="0" smtClean="0">
                <a:solidFill>
                  <a:schemeClr val="accent2">
                    <a:lumMod val="75000"/>
                  </a:schemeClr>
                </a:solidFill>
                <a:ea typeface="ＭＳ Ｐゴシック" charset="-128"/>
              </a:rPr>
              <a:t> ΜΑ</a:t>
            </a:r>
            <a:r>
              <a:rPr lang="en-US" sz="4000" dirty="0" smtClean="0">
                <a:solidFill>
                  <a:schemeClr val="accent2">
                    <a:lumMod val="75000"/>
                  </a:schemeClr>
                </a:solidFill>
                <a:ea typeface="ＭＳ Ｐゴシック" charset="-128"/>
              </a:rPr>
              <a:t>P</a:t>
            </a:r>
            <a:r>
              <a:rPr lang="el-GR" sz="4000" dirty="0" smtClean="0">
                <a:solidFill>
                  <a:schemeClr val="accent2">
                    <a:lumMod val="75000"/>
                  </a:schemeClr>
                </a:solidFill>
                <a:ea typeface="ＭＳ Ｐゴシック" charset="-128"/>
              </a:rPr>
              <a:t> </a:t>
            </a:r>
            <a:endParaRPr lang="en-US" sz="4000" dirty="0" smtClean="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152400" y="1105276"/>
            <a:ext cx="8763000" cy="1450705"/>
          </a:xfrm>
        </p:spPr>
        <p:txBody>
          <a:bodyPr>
            <a:noAutofit/>
          </a:bodyPr>
          <a:lstStyle/>
          <a:p>
            <a:pPr lvl="1" eaLnBrk="1" hangingPunct="1"/>
            <a:r>
              <a:rPr lang="el-GR" sz="2400" dirty="0" smtClean="0">
                <a:ea typeface="ＭＳ Ｐゴシック" charset="-128"/>
              </a:rPr>
              <a:t>Μέσος όρος της τιμής της ακρίβειας των κορυφαίων </a:t>
            </a:r>
            <a:r>
              <a:rPr lang="en-US" sz="2400" i="1" dirty="0" smtClean="0">
                <a:ea typeface="ＭＳ Ｐゴシック" charset="-128"/>
              </a:rPr>
              <a:t>k</a:t>
            </a:r>
            <a:r>
              <a:rPr lang="en-US" sz="2400" dirty="0" smtClean="0">
                <a:ea typeface="ＭＳ Ｐゴシック" charset="-128"/>
              </a:rPr>
              <a:t> </a:t>
            </a:r>
            <a:r>
              <a:rPr lang="el-GR" sz="2400" dirty="0" smtClean="0">
                <a:ea typeface="ＭＳ Ｐゴシック" charset="-128"/>
              </a:rPr>
              <a:t>εγγράφων</a:t>
            </a:r>
            <a:r>
              <a:rPr lang="en-US" sz="2400" dirty="0" smtClean="0">
                <a:ea typeface="ＭＳ Ｐゴシック" charset="-128"/>
              </a:rPr>
              <a:t>, </a:t>
            </a:r>
            <a:r>
              <a:rPr lang="el-GR" sz="2400" dirty="0" smtClean="0">
                <a:ea typeface="ＭＳ Ｐゴシック" charset="-128"/>
              </a:rPr>
              <a:t>κάθε φορά που επιστρέφεται ένα σχετικό έγγραφο </a:t>
            </a:r>
          </a:p>
          <a:p>
            <a:pPr lvl="1" eaLnBrk="1" hangingPunct="1"/>
            <a:r>
              <a:rPr lang="el-GR" sz="2400" dirty="0" smtClean="0">
                <a:ea typeface="ＭＳ Ｐゴシック" charset="-128"/>
              </a:rPr>
              <a:t>Αποφεύγει την παρεμβολή και τη χρήση προκαθορισμένων επιπέδων ανάκλησης </a:t>
            </a:r>
          </a:p>
          <a:p>
            <a:pPr lvl="1" eaLnBrk="1" hangingPunct="1"/>
            <a:r>
              <a:rPr lang="en-US" sz="2400" dirty="0" smtClean="0">
                <a:ea typeface="ＭＳ Ｐゴシック" charset="-128"/>
              </a:rPr>
              <a:t>MAP </a:t>
            </a:r>
            <a:r>
              <a:rPr lang="el-GR" sz="2400" dirty="0" smtClean="0">
                <a:ea typeface="ＭＳ Ｐゴシック" charset="-128"/>
              </a:rPr>
              <a:t>για μια </a:t>
            </a:r>
            <a:r>
              <a:rPr lang="el-GR" sz="2400" i="1" dirty="0" smtClean="0">
                <a:solidFill>
                  <a:schemeClr val="accent2">
                    <a:lumMod val="75000"/>
                  </a:schemeClr>
                </a:solidFill>
                <a:ea typeface="ＭＳ Ｐゴシック" charset="-128"/>
              </a:rPr>
              <a:t>συλλογή ερωτημάτων </a:t>
            </a:r>
            <a:r>
              <a:rPr lang="el-GR" sz="2400" dirty="0" smtClean="0">
                <a:ea typeface="ＭＳ Ｐゴシック" charset="-128"/>
              </a:rPr>
              <a:t>είναι το </a:t>
            </a:r>
            <a:r>
              <a:rPr lang="el-GR" sz="2400" i="1" dirty="0" smtClean="0">
                <a:solidFill>
                  <a:schemeClr val="accent2">
                    <a:lumMod val="75000"/>
                  </a:schemeClr>
                </a:solidFill>
                <a:ea typeface="ＭＳ Ｐゴシック" charset="-128"/>
              </a:rPr>
              <a:t>αριθμητικό μέσο</a:t>
            </a:r>
            <a:r>
              <a:rPr lang="en-US" sz="2400" dirty="0" smtClean="0">
                <a:ea typeface="ＭＳ Ｐゴシック" charset="-128"/>
              </a:rPr>
              <a:t>.</a:t>
            </a:r>
          </a:p>
          <a:p>
            <a:pPr lvl="2" eaLnBrk="1" hangingPunct="1"/>
            <a:r>
              <a:rPr lang="en-US" sz="2400" dirty="0" smtClean="0">
                <a:ea typeface="ＭＳ Ｐゴシック" charset="-128"/>
              </a:rPr>
              <a:t>Macro-averaging: </a:t>
            </a:r>
            <a:r>
              <a:rPr lang="el-GR" sz="2400" dirty="0" smtClean="0">
                <a:ea typeface="ＭＳ Ｐゴシック" charset="-128"/>
              </a:rPr>
              <a:t>κάθε ερώτημα μετράει το ίδιο</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53</a:t>
            </a:fld>
            <a:endParaRPr lang="en-US" smtClean="0"/>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smtClean="0">
                <a:solidFill>
                  <a:srgbClr val="FBFCFF"/>
                </a:solidFill>
              </a:rPr>
              <a:t>Κεφ. </a:t>
            </a:r>
            <a:r>
              <a:rPr lang="en-US" sz="1600" dirty="0" smtClean="0">
                <a:solidFill>
                  <a:srgbClr val="FBFCFF"/>
                </a:solidFill>
              </a:rPr>
              <a:t>8.4</a:t>
            </a:r>
            <a:endParaRPr lang="en-US" sz="1600" dirty="0">
              <a:solidFill>
                <a:srgbClr val="FBFCFF"/>
              </a:solidFill>
            </a:endParaRP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3837752"/>
            <a:ext cx="3886200" cy="804512"/>
          </a:xfrm>
          <a:prstGeom prst="rect">
            <a:avLst/>
          </a:prstGeom>
          <a:noFill/>
        </p:spPr>
      </p:pic>
      <p:sp>
        <p:nvSpPr>
          <p:cNvPr id="7" name="TextBox 6"/>
          <p:cNvSpPr txBox="1"/>
          <p:nvPr/>
        </p:nvSpPr>
        <p:spPr>
          <a:xfrm>
            <a:off x="4533900" y="3965305"/>
            <a:ext cx="4495800" cy="1323439"/>
          </a:xfrm>
          <a:prstGeom prst="rect">
            <a:avLst/>
          </a:prstGeom>
          <a:noFill/>
        </p:spPr>
        <p:txBody>
          <a:bodyPr wrap="square" rtlCol="0">
            <a:spAutoFit/>
          </a:bodyPr>
          <a:lstStyle/>
          <a:p>
            <a:r>
              <a:rPr lang="en-US" sz="1600" b="1" dirty="0" smtClean="0">
                <a:latin typeface="+mn-lt"/>
              </a:rPr>
              <a:t>Q</a:t>
            </a:r>
            <a:r>
              <a:rPr lang="en-US" sz="1600" dirty="0" smtClean="0">
                <a:latin typeface="+mn-lt"/>
              </a:rPr>
              <a:t> </a:t>
            </a:r>
            <a:r>
              <a:rPr lang="el-GR" sz="1600" dirty="0" smtClean="0">
                <a:latin typeface="+mn-lt"/>
              </a:rPr>
              <a:t>σύνολο ερωτημάτων, </a:t>
            </a:r>
            <a:r>
              <a:rPr lang="en-US" sz="1600" b="1" dirty="0" err="1" smtClean="0">
                <a:latin typeface="+mn-lt"/>
              </a:rPr>
              <a:t>q</a:t>
            </a:r>
            <a:r>
              <a:rPr lang="en-US" sz="1600" b="1" baseline="-25000" dirty="0" err="1" smtClean="0">
                <a:latin typeface="+mn-lt"/>
              </a:rPr>
              <a:t>j</a:t>
            </a:r>
            <a:r>
              <a:rPr lang="en-US" sz="1600" baseline="-25000" dirty="0" smtClean="0">
                <a:latin typeface="+mn-lt"/>
              </a:rPr>
              <a:t> </a:t>
            </a:r>
            <a:r>
              <a:rPr lang="el-GR" sz="1600" dirty="0" smtClean="0">
                <a:latin typeface="+mn-lt"/>
              </a:rPr>
              <a:t>ένα από τα ερωτήματα, </a:t>
            </a:r>
            <a:r>
              <a:rPr lang="el-GR" sz="1600" b="1" dirty="0" smtClean="0">
                <a:latin typeface="+mn-lt"/>
              </a:rPr>
              <a:t>{</a:t>
            </a:r>
            <a:r>
              <a:rPr lang="en-US" sz="1600" b="1" dirty="0" smtClean="0">
                <a:latin typeface="+mn-lt"/>
              </a:rPr>
              <a:t>d</a:t>
            </a:r>
            <a:r>
              <a:rPr lang="en-US" sz="1600" b="1" baseline="-25000" dirty="0" smtClean="0">
                <a:latin typeface="+mn-lt"/>
              </a:rPr>
              <a:t>1</a:t>
            </a:r>
            <a:r>
              <a:rPr lang="en-US" sz="1600" b="1" dirty="0" smtClean="0">
                <a:latin typeface="+mn-lt"/>
              </a:rPr>
              <a:t>, d</a:t>
            </a:r>
            <a:r>
              <a:rPr lang="en-US" sz="1600" b="1" baseline="-25000" dirty="0" smtClean="0">
                <a:latin typeface="+mn-lt"/>
              </a:rPr>
              <a:t>2</a:t>
            </a:r>
            <a:r>
              <a:rPr lang="en-US" sz="1600" b="1" dirty="0" smtClean="0">
                <a:latin typeface="+mn-lt"/>
              </a:rPr>
              <a:t>, …, </a:t>
            </a:r>
            <a:r>
              <a:rPr lang="en-US" sz="1600" b="1" dirty="0" err="1" smtClean="0">
                <a:latin typeface="+mn-lt"/>
              </a:rPr>
              <a:t>d</a:t>
            </a:r>
            <a:r>
              <a:rPr lang="en-US" sz="1600" b="1" baseline="-25000" dirty="0" err="1" smtClean="0">
                <a:latin typeface="+mn-lt"/>
              </a:rPr>
              <a:t>mj</a:t>
            </a:r>
            <a:r>
              <a:rPr lang="en-US" sz="1600" b="1" dirty="0" smtClean="0">
                <a:latin typeface="+mn-lt"/>
              </a:rPr>
              <a:t>}  </a:t>
            </a:r>
            <a:r>
              <a:rPr lang="el-GR" sz="1600" dirty="0" smtClean="0">
                <a:latin typeface="+mn-lt"/>
              </a:rPr>
              <a:t>είναι τα συναφή έγγραφα και </a:t>
            </a:r>
            <a:r>
              <a:rPr lang="en-US" sz="1600" b="1" dirty="0" err="1" smtClean="0">
                <a:latin typeface="+mn-lt"/>
              </a:rPr>
              <a:t>R</a:t>
            </a:r>
            <a:r>
              <a:rPr lang="en-US" sz="1600" b="1" baseline="-25000" dirty="0" err="1" smtClean="0">
                <a:latin typeface="+mn-lt"/>
              </a:rPr>
              <a:t>jk</a:t>
            </a:r>
            <a:r>
              <a:rPr lang="en-US" sz="1600" b="1" dirty="0" smtClean="0">
                <a:latin typeface="+mn-lt"/>
              </a:rPr>
              <a:t> </a:t>
            </a:r>
            <a:r>
              <a:rPr lang="el-GR" sz="1600" dirty="0" smtClean="0">
                <a:latin typeface="+mn-lt"/>
              </a:rPr>
              <a:t>είναι ο αριθμός των εγγράφων στο αποτέλεσμα μέχρι να φτάσουμε στο </a:t>
            </a:r>
            <a:r>
              <a:rPr lang="en-US" sz="1600" dirty="0" err="1" smtClean="0">
                <a:latin typeface="+mn-lt"/>
              </a:rPr>
              <a:t>d</a:t>
            </a:r>
            <a:r>
              <a:rPr lang="en-US" sz="1600" b="1" baseline="-25000" dirty="0" err="1" smtClean="0">
                <a:latin typeface="+mn-lt"/>
              </a:rPr>
              <a:t>jk</a:t>
            </a:r>
            <a:r>
              <a:rPr lang="en-US" sz="1600" dirty="0" smtClean="0">
                <a:latin typeface="+mn-lt"/>
              </a:rPr>
              <a:t> (</a:t>
            </a:r>
            <a:r>
              <a:rPr lang="el-GR" sz="1600" dirty="0" smtClean="0">
                <a:latin typeface="+mn-lt"/>
              </a:rPr>
              <a:t>0 αν το </a:t>
            </a:r>
            <a:r>
              <a:rPr lang="en-US" sz="1600" dirty="0" err="1" smtClean="0">
                <a:latin typeface="+mn-lt"/>
              </a:rPr>
              <a:t>d</a:t>
            </a:r>
            <a:r>
              <a:rPr lang="en-US" sz="1600" baseline="-25000" dirty="0" err="1" smtClean="0">
                <a:latin typeface="+mn-lt"/>
              </a:rPr>
              <a:t>jk</a:t>
            </a:r>
            <a:r>
              <a:rPr lang="en-US" sz="1600" dirty="0" smtClean="0">
                <a:latin typeface="+mn-lt"/>
              </a:rPr>
              <a:t> </a:t>
            </a:r>
            <a:r>
              <a:rPr lang="el-GR" sz="1600" dirty="0" smtClean="0">
                <a:latin typeface="+mn-lt"/>
              </a:rPr>
              <a:t>δεν ανήκει στο αποτέλεσμα)</a:t>
            </a:r>
            <a:endParaRPr lang="el-GR" sz="1600" dirty="0">
              <a:latin typeface="+mn-lt"/>
            </a:endParaRPr>
          </a:p>
        </p:txBody>
      </p:sp>
    </p:spTree>
    <p:extLst>
      <p:ext uri="{BB962C8B-B14F-4D97-AF65-F5344CB8AC3E}">
        <p14:creationId xmlns:p14="http://schemas.microsoft.com/office/powerpoint/2010/main" val="2092415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70974" y="228600"/>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 ΜΑ</a:t>
            </a:r>
            <a:r>
              <a:rPr lang="en-US" sz="4000" dirty="0" smtClean="0">
                <a:solidFill>
                  <a:schemeClr val="accent2">
                    <a:lumMod val="75000"/>
                  </a:schemeClr>
                </a:solidFill>
                <a:ea typeface="ＭＳ Ｐゴシック" charset="-128"/>
              </a:rPr>
              <a:t>P</a:t>
            </a:r>
            <a:r>
              <a:rPr lang="el-GR" sz="4000" dirty="0" smtClean="0">
                <a:solidFill>
                  <a:schemeClr val="accent2">
                    <a:lumMod val="75000"/>
                  </a:schemeClr>
                </a:solidFill>
                <a:ea typeface="ＭＳ Ｐゴシック" charset="-128"/>
              </a:rPr>
              <a:t> </a:t>
            </a:r>
            <a:endParaRPr lang="en-US" sz="4000" dirty="0" smtClean="0">
              <a:solidFill>
                <a:schemeClr val="accent2">
                  <a:lumMod val="75000"/>
                </a:schemeClr>
              </a:solidFill>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54</a:t>
            </a:fld>
            <a:endParaRPr lang="en-US" smtClean="0"/>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smtClean="0">
                <a:solidFill>
                  <a:srgbClr val="FBFCFF"/>
                </a:solidFill>
              </a:rPr>
              <a:t>Κεφ. </a:t>
            </a:r>
            <a:r>
              <a:rPr lang="en-US" sz="1600" dirty="0" smtClean="0">
                <a:solidFill>
                  <a:srgbClr val="FBFCFF"/>
                </a:solidFill>
              </a:rPr>
              <a:t>8.4</a:t>
            </a:r>
            <a:endParaRPr lang="en-US" sz="1600" dirty="0">
              <a:solidFill>
                <a:srgbClr val="FBFCFF"/>
              </a:solidFill>
            </a:endParaRPr>
          </a:p>
        </p:txBody>
      </p:sp>
      <p:sp>
        <p:nvSpPr>
          <p:cNvPr id="2" name="TextBox 1"/>
          <p:cNvSpPr txBox="1"/>
          <p:nvPr/>
        </p:nvSpPr>
        <p:spPr>
          <a:xfrm>
            <a:off x="1066800" y="1752600"/>
            <a:ext cx="7338227" cy="2677656"/>
          </a:xfrm>
          <a:prstGeom prst="rect">
            <a:avLst/>
          </a:prstGeom>
          <a:noFill/>
        </p:spPr>
        <p:txBody>
          <a:bodyPr wrap="square" rtlCol="0">
            <a:spAutoFit/>
          </a:bodyPr>
          <a:lstStyle/>
          <a:p>
            <a:pPr marL="342900" indent="-342900">
              <a:buFont typeface="Wingdings" panose="05000000000000000000" pitchFamily="2" charset="2"/>
              <a:buChar char="§"/>
            </a:pPr>
            <a:r>
              <a:rPr lang="el-GR" dirty="0" smtClean="0">
                <a:latin typeface="+mn-lt"/>
              </a:rPr>
              <a:t>Συχνά οι τιμές της ΜΑ</a:t>
            </a:r>
            <a:r>
              <a:rPr lang="en-US" dirty="0" smtClean="0">
                <a:latin typeface="+mn-lt"/>
              </a:rPr>
              <a:t>P</a:t>
            </a:r>
            <a:r>
              <a:rPr lang="el-GR" dirty="0" smtClean="0">
                <a:latin typeface="+mn-lt"/>
              </a:rPr>
              <a:t> για το </a:t>
            </a:r>
            <a:r>
              <a:rPr lang="el-GR" i="1" dirty="0" smtClean="0">
                <a:latin typeface="+mn-lt"/>
              </a:rPr>
              <a:t>ίδιο ερώτημα </a:t>
            </a:r>
            <a:r>
              <a:rPr lang="el-GR" dirty="0" smtClean="0">
                <a:latin typeface="+mn-lt"/>
              </a:rPr>
              <a:t>σε διαφορετικά συστήματα διαφέρουν λιγότερο από τις τιμές τις ΜΑ</a:t>
            </a:r>
            <a:r>
              <a:rPr lang="en-US" dirty="0" smtClean="0">
                <a:latin typeface="+mn-lt"/>
              </a:rPr>
              <a:t>P</a:t>
            </a:r>
            <a:r>
              <a:rPr lang="el-GR" dirty="0" smtClean="0">
                <a:latin typeface="+mn-lt"/>
              </a:rPr>
              <a:t> για διαφορετικά ερωτήματα στο ίδιο σύστημα (υπάρχουν «δύσκολα» ερωτήματα)</a:t>
            </a:r>
            <a:endParaRPr lang="en-US" dirty="0" smtClean="0">
              <a:latin typeface="+mn-lt"/>
            </a:endParaRPr>
          </a:p>
          <a:p>
            <a:pPr marL="342900" indent="-342900">
              <a:buFont typeface="Wingdings" panose="05000000000000000000" pitchFamily="2" charset="2"/>
              <a:buChar char="§"/>
            </a:pPr>
            <a:endParaRPr lang="en-US" dirty="0">
              <a:latin typeface="+mn-lt"/>
            </a:endParaRPr>
          </a:p>
          <a:p>
            <a:pPr marL="342900" indent="-342900">
              <a:buFont typeface="Wingdings" panose="05000000000000000000" pitchFamily="2" charset="2"/>
              <a:buChar char="§"/>
            </a:pPr>
            <a:r>
              <a:rPr lang="en-US" dirty="0" smtClean="0">
                <a:latin typeface="+mn-lt"/>
              </a:rPr>
              <a:t>MAP </a:t>
            </a:r>
            <a:r>
              <a:rPr lang="el-GR" dirty="0" smtClean="0">
                <a:latin typeface="+mn-lt"/>
              </a:rPr>
              <a:t>δίνει μια προσέγγιση του </a:t>
            </a:r>
            <a:r>
              <a:rPr lang="en-US" dirty="0" smtClean="0">
                <a:latin typeface="+mn-lt"/>
              </a:rPr>
              <a:t>AUC </a:t>
            </a:r>
            <a:r>
              <a:rPr lang="el-GR" dirty="0" smtClean="0">
                <a:latin typeface="+mn-lt"/>
              </a:rPr>
              <a:t>της καμπύλης Ακρίβειας-Ανάκλησης</a:t>
            </a:r>
            <a:endParaRPr lang="en-US" dirty="0">
              <a:latin typeface="+mn-lt"/>
            </a:endParaRPr>
          </a:p>
        </p:txBody>
      </p:sp>
    </p:spTree>
    <p:extLst>
      <p:ext uri="{BB962C8B-B14F-4D97-AF65-F5344CB8AC3E}">
        <p14:creationId xmlns:p14="http://schemas.microsoft.com/office/powerpoint/2010/main" val="3720799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smtClean="0">
                <a:solidFill>
                  <a:schemeClr val="accent2">
                    <a:lumMod val="75000"/>
                  </a:schemeClr>
                </a:solidFill>
                <a:ea typeface="ＭＳ Ｐゴシック" charset="-128"/>
              </a:rPr>
              <a:t>R</a:t>
            </a:r>
            <a:r>
              <a:rPr lang="en-US" sz="4000" dirty="0" smtClean="0">
                <a:solidFill>
                  <a:schemeClr val="accent2">
                    <a:lumMod val="75000"/>
                  </a:schemeClr>
                </a:solidFill>
                <a:ea typeface="ＭＳ Ｐゴシック" charset="-128"/>
              </a:rPr>
              <a:t>-</a:t>
            </a:r>
            <a:r>
              <a:rPr lang="el-GR" sz="4000" dirty="0" smtClean="0">
                <a:solidFill>
                  <a:schemeClr val="accent2">
                    <a:lumMod val="75000"/>
                  </a:schemeClr>
                </a:solidFill>
                <a:ea typeface="ＭＳ Ｐゴシック" charset="-128"/>
              </a:rPr>
              <a:t>ακρίβεια</a:t>
            </a:r>
            <a:endParaRPr lang="en-US" sz="4000" dirty="0" smtClean="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smtClean="0">
                <a:ea typeface="ＭＳ Ｐゴシック" charset="-128"/>
              </a:rPr>
              <a:t> Αν έχουμε ένα γνωστό (πιθανών μη πλήρες) σύνολο από συναφή έγγραφα μεγέθους </a:t>
            </a:r>
            <a:r>
              <a:rPr lang="en-US" sz="2800" dirty="0" smtClean="0">
                <a:ea typeface="ＭＳ Ｐゴシック" charset="-128"/>
              </a:rPr>
              <a:t> </a:t>
            </a:r>
            <a:r>
              <a:rPr lang="en-US" sz="2800" i="1" dirty="0" err="1" smtClean="0">
                <a:ea typeface="ＭＳ Ｐゴシック" charset="-128"/>
              </a:rPr>
              <a:t>Rel</a:t>
            </a:r>
            <a:r>
              <a:rPr lang="en-US" sz="2800" i="1" dirty="0" smtClean="0">
                <a:ea typeface="ＭＳ Ｐゴシック" charset="-128"/>
              </a:rPr>
              <a:t>, </a:t>
            </a:r>
            <a:r>
              <a:rPr lang="el-GR" sz="2800" dirty="0" smtClean="0">
                <a:ea typeface="ＭＳ Ｐゴシック" charset="-128"/>
              </a:rPr>
              <a:t>τότε υπολογίζουμε </a:t>
            </a:r>
            <a:r>
              <a:rPr lang="el-GR" sz="2800" dirty="0" smtClean="0">
                <a:solidFill>
                  <a:schemeClr val="accent2">
                    <a:lumMod val="75000"/>
                  </a:schemeClr>
                </a:solidFill>
                <a:ea typeface="ＭＳ Ｐゴシック" charset="-128"/>
              </a:rPr>
              <a:t>την ακρίβεια των κορυφαίων</a:t>
            </a:r>
            <a:r>
              <a:rPr lang="el-GR" sz="2800" i="1" dirty="0" smtClean="0">
                <a:solidFill>
                  <a:schemeClr val="accent2">
                    <a:lumMod val="75000"/>
                  </a:schemeClr>
                </a:solidFill>
                <a:ea typeface="ＭＳ Ｐゴシック" charset="-128"/>
              </a:rPr>
              <a:t> </a:t>
            </a:r>
            <a:r>
              <a:rPr lang="en-US" sz="2800" i="1" dirty="0" err="1" smtClean="0">
                <a:solidFill>
                  <a:schemeClr val="accent2">
                    <a:lumMod val="75000"/>
                  </a:schemeClr>
                </a:solidFill>
                <a:ea typeface="ＭＳ Ｐゴシック" charset="-128"/>
              </a:rPr>
              <a:t>Rel</a:t>
            </a:r>
            <a:r>
              <a:rPr lang="en-US" sz="2800" i="1" dirty="0" smtClean="0">
                <a:solidFill>
                  <a:schemeClr val="accent2">
                    <a:lumMod val="75000"/>
                  </a:schemeClr>
                </a:solidFill>
                <a:ea typeface="ＭＳ Ｐゴシック" charset="-128"/>
              </a:rPr>
              <a:t> </a:t>
            </a:r>
            <a:r>
              <a:rPr lang="el-GR" sz="2800" dirty="0" smtClean="0">
                <a:solidFill>
                  <a:schemeClr val="accent2">
                    <a:lumMod val="75000"/>
                  </a:schemeClr>
                </a:solidFill>
                <a:ea typeface="ＭＳ Ｐゴシック" charset="-128"/>
              </a:rPr>
              <a:t>εγγράφων </a:t>
            </a:r>
            <a:r>
              <a:rPr lang="el-GR" sz="2800" dirty="0" smtClean="0">
                <a:ea typeface="ＭＳ Ｐゴシック" charset="-128"/>
              </a:rPr>
              <a:t>που επιστρέφει το σύστημα</a:t>
            </a:r>
            <a:r>
              <a:rPr lang="en-US" sz="2800" dirty="0" smtClean="0">
                <a:ea typeface="ＭＳ Ｐゴシック" charset="-128"/>
              </a:rPr>
              <a:t> (</a:t>
            </a:r>
            <a:r>
              <a:rPr lang="el-GR" sz="2800" dirty="0" smtClean="0">
                <a:ea typeface="ＭＳ Ｐゴシック" charset="-128"/>
              </a:rPr>
              <a:t>ακρίβεια@</a:t>
            </a:r>
            <a:r>
              <a:rPr lang="en-US" sz="2800" dirty="0" err="1" smtClean="0">
                <a:ea typeface="ＭＳ Ｐゴシック" charset="-128"/>
              </a:rPr>
              <a:t>Rel</a:t>
            </a:r>
            <a:r>
              <a:rPr lang="en-US" sz="2800" dirty="0" smtClean="0">
                <a:ea typeface="ＭＳ Ｐゴシック" charset="-128"/>
              </a:rPr>
              <a:t>)</a:t>
            </a:r>
          </a:p>
          <a:p>
            <a:pPr lvl="1" algn="just" eaLnBrk="1" hangingPunct="1">
              <a:buFont typeface="Wingdings" panose="05000000000000000000" pitchFamily="2" charset="2"/>
              <a:buChar char="§"/>
            </a:pPr>
            <a:r>
              <a:rPr lang="el-GR" sz="2800" dirty="0" smtClean="0">
                <a:ea typeface="ＭＳ Ｐゴシック" charset="-128"/>
              </a:rPr>
              <a:t> Το τέλειο σύστημα μπορεί να πετύχει βαθμό 1.0</a:t>
            </a:r>
            <a:endParaRPr lang="en-US" sz="2800" dirty="0" smtClean="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55</a:t>
            </a:fld>
            <a:endParaRPr lang="en-US" smtClean="0"/>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8.4</a:t>
            </a:r>
          </a:p>
        </p:txBody>
      </p:sp>
      <p:sp>
        <p:nvSpPr>
          <p:cNvPr id="6" name="TextBox 5"/>
          <p:cNvSpPr txBox="1"/>
          <p:nvPr/>
        </p:nvSpPr>
        <p:spPr>
          <a:xfrm>
            <a:off x="1143000" y="4615807"/>
            <a:ext cx="6858000" cy="461665"/>
          </a:xfrm>
          <a:prstGeom prst="rect">
            <a:avLst/>
          </a:prstGeom>
          <a:noFill/>
        </p:spPr>
        <p:txBody>
          <a:bodyPr wrap="square" rtlCol="0">
            <a:spAutoFit/>
          </a:bodyPr>
          <a:lstStyle/>
          <a:p>
            <a:r>
              <a:rPr lang="el-GR" dirty="0" smtClean="0">
                <a:latin typeface="+mn-lt"/>
              </a:rPr>
              <a:t>Αν υπάρχουν </a:t>
            </a:r>
            <a:r>
              <a:rPr lang="en-US" i="1" dirty="0" smtClean="0">
                <a:latin typeface="+mn-lt"/>
              </a:rPr>
              <a:t>r</a:t>
            </a:r>
            <a:r>
              <a:rPr lang="el-GR" dirty="0" smtClean="0">
                <a:latin typeface="+mn-lt"/>
              </a:rPr>
              <a:t> συναφή στα </a:t>
            </a:r>
            <a:r>
              <a:rPr lang="en-US" i="1" dirty="0" err="1" smtClean="0">
                <a:latin typeface="+mn-lt"/>
              </a:rPr>
              <a:t>Rel</a:t>
            </a:r>
            <a:r>
              <a:rPr lang="en-US" dirty="0" smtClean="0">
                <a:latin typeface="+mn-lt"/>
              </a:rPr>
              <a:t> </a:t>
            </a:r>
            <a:r>
              <a:rPr lang="el-GR" dirty="0" smtClean="0">
                <a:latin typeface="+mn-lt"/>
              </a:rPr>
              <a:t>κορυφαία</a:t>
            </a:r>
            <a:r>
              <a:rPr lang="en-US" dirty="0" smtClean="0">
                <a:latin typeface="+mn-lt"/>
              </a:rPr>
              <a:t>,  </a:t>
            </a:r>
            <a:r>
              <a:rPr lang="el-GR" dirty="0" smtClean="0">
                <a:latin typeface="+mn-lt"/>
              </a:rPr>
              <a:t>τότε </a:t>
            </a:r>
            <a:r>
              <a:rPr lang="en-US" i="1" dirty="0" smtClean="0">
                <a:latin typeface="+mn-lt"/>
              </a:rPr>
              <a:t>r/</a:t>
            </a:r>
            <a:r>
              <a:rPr lang="en-US" i="1" dirty="0" err="1" smtClean="0">
                <a:latin typeface="+mn-lt"/>
              </a:rPr>
              <a:t>Rel</a:t>
            </a:r>
            <a:endParaRPr lang="el-GR" i="1"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spid="_x0000_s253036" name="Worksheet" r:id="rId3" imgW="2241000" imgH="4872600" progId="Excel.Sheet.8">
                  <p:embed/>
                </p:oleObj>
              </mc:Choice>
              <mc:Fallback>
                <p:oleObj name="Worksheet" r:id="rId3" imgW="2241000" imgH="4872600" progId="Excel.Shee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5" name="Rectangle 5"/>
          <p:cNvSpPr>
            <a:spLocks noChangeArrowheads="1"/>
          </p:cNvSpPr>
          <p:nvPr/>
        </p:nvSpPr>
        <p:spPr bwMode="auto">
          <a:xfrm>
            <a:off x="3536215" y="2971800"/>
            <a:ext cx="337173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i="1" dirty="0">
                <a:solidFill>
                  <a:srgbClr val="FF5050"/>
                </a:solidFill>
                <a:latin typeface="Times New Roman" pitchFamily="18" charset="0"/>
                <a:ea typeface="新細明體" pitchFamily="2" charset="-120"/>
              </a:rPr>
              <a:t>R</a:t>
            </a:r>
            <a:r>
              <a:rPr kumimoji="1" lang="en-US" altLang="zh-TW" dirty="0">
                <a:solidFill>
                  <a:srgbClr val="FF5050"/>
                </a:solidFill>
                <a:latin typeface="Times New Roman" pitchFamily="18" charset="0"/>
                <a:ea typeface="新細明體" pitchFamily="2" charset="-120"/>
              </a:rPr>
              <a:t>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75137" y="4267200"/>
            <a:ext cx="320181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i="1" dirty="0">
                <a:solidFill>
                  <a:srgbClr val="0000CC"/>
                </a:solidFill>
                <a:latin typeface="Times New Roman" pitchFamily="18" charset="0"/>
              </a:rPr>
              <a:t>R</a:t>
            </a:r>
            <a:r>
              <a:rPr lang="en-US" dirty="0">
                <a:solidFill>
                  <a:srgbClr val="0000CC"/>
                </a:solidFill>
                <a:latin typeface="Times New Roman" pitchFamily="18" charset="0"/>
              </a:rPr>
              <a:t>-Precision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smtClean="0">
                <a:ea typeface="ＭＳ Ｐゴシック" charset="-128"/>
              </a:rPr>
              <a:t>Ακρίβεια-στο-</a:t>
            </a:r>
            <a:r>
              <a:rPr lang="en-US" i="1" dirty="0" err="1" smtClean="0">
                <a:ea typeface="ＭＳ Ｐゴシック" charset="-128"/>
              </a:rPr>
              <a:t>Rel</a:t>
            </a:r>
            <a:r>
              <a:rPr lang="en-US" dirty="0" smtClean="0">
                <a:ea typeface="ＭＳ Ｐゴシック" charset="-128"/>
              </a:rPr>
              <a:t>, </a:t>
            </a:r>
            <a:r>
              <a:rPr lang="el-GR" dirty="0" smtClean="0">
                <a:ea typeface="ＭＳ Ｐゴシック" charset="-128"/>
              </a:rPr>
              <a:t>όπου </a:t>
            </a:r>
            <a:r>
              <a:rPr lang="en-US" i="1" dirty="0" err="1" smtClean="0">
                <a:ea typeface="ＭＳ Ｐゴシック" charset="-128"/>
              </a:rPr>
              <a:t>Rel</a:t>
            </a:r>
            <a:r>
              <a:rPr lang="en-US" i="1" dirty="0" smtClean="0">
                <a:ea typeface="ＭＳ Ｐゴシック" charset="-128"/>
              </a:rPr>
              <a:t> </a:t>
            </a:r>
            <a:r>
              <a:rPr lang="en-US" dirty="0" smtClean="0">
                <a:ea typeface="ＭＳ Ｐゴシック" charset="-128"/>
              </a:rPr>
              <a:t>o </a:t>
            </a:r>
            <a:r>
              <a:rPr lang="el-GR" dirty="0" smtClean="0">
                <a:ea typeface="ＭＳ Ｐゴシック" charset="-128"/>
              </a:rPr>
              <a:t>αριθμός των συναφών εγγράφων της συλλογής</a:t>
            </a:r>
            <a:endParaRPr lang="en-US" dirty="0">
              <a:ea typeface="ＭＳ Ｐゴシック" charset="-128"/>
            </a:endParaRPr>
          </a:p>
        </p:txBody>
      </p:sp>
      <p:sp>
        <p:nvSpPr>
          <p:cNvPr id="10" name="Rectangle 2"/>
          <p:cNvSpPr>
            <a:spLocks noGrp="1" noChangeArrowheads="1"/>
          </p:cNvSpPr>
          <p:nvPr>
            <p:ph type="title"/>
          </p:nvPr>
        </p:nvSpPr>
        <p:spPr>
          <a:xfrm>
            <a:off x="539750" y="99219"/>
            <a:ext cx="7886700" cy="1325563"/>
          </a:xfrm>
        </p:spPr>
        <p:txBody>
          <a:bodyPr>
            <a:normAutofit/>
          </a:bodyPr>
          <a:lstStyle/>
          <a:p>
            <a:pPr algn="ctr" eaLnBrk="1" hangingPunct="1"/>
            <a:r>
              <a:rPr lang="en-US" sz="4000" i="1" dirty="0" smtClean="0">
                <a:solidFill>
                  <a:schemeClr val="accent2">
                    <a:lumMod val="75000"/>
                  </a:schemeClr>
                </a:solidFill>
                <a:ea typeface="ＭＳ Ｐゴシック" charset="-128"/>
              </a:rPr>
              <a:t>R</a:t>
            </a:r>
            <a:r>
              <a:rPr lang="en-US" sz="4000" dirty="0" smtClean="0">
                <a:solidFill>
                  <a:schemeClr val="accent2">
                    <a:lumMod val="75000"/>
                  </a:schemeClr>
                </a:solidFill>
                <a:ea typeface="ＭＳ Ｐゴシック" charset="-128"/>
              </a:rPr>
              <a:t>-</a:t>
            </a:r>
            <a:r>
              <a:rPr lang="el-GR" sz="4000" dirty="0" smtClean="0">
                <a:solidFill>
                  <a:schemeClr val="accent2">
                    <a:lumMod val="75000"/>
                  </a:schemeClr>
                </a:solidFill>
                <a:ea typeface="ＭＳ Ｐゴシック" charset="-128"/>
              </a:rPr>
              <a:t>ακρίβεια</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1563821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99281" y="533400"/>
            <a:ext cx="7793037" cy="762000"/>
          </a:xfrm>
        </p:spPr>
        <p:txBody>
          <a:bodyPr/>
          <a:lstStyle/>
          <a:p>
            <a:pPr algn="ctr"/>
            <a:r>
              <a:rPr lang="el-GR" sz="3600" dirty="0" smtClean="0">
                <a:solidFill>
                  <a:schemeClr val="accent2">
                    <a:lumMod val="75000"/>
                  </a:schemeClr>
                </a:solidFill>
              </a:rPr>
              <a:t>Μόνο ένα έγγραφο</a:t>
            </a:r>
            <a:endParaRPr lang="en-US" sz="3600" dirty="0">
              <a:solidFill>
                <a:schemeClr val="accent2">
                  <a:lumMod val="75000"/>
                </a:schemeClr>
              </a:solidFill>
            </a:endParaRPr>
          </a:p>
        </p:txBody>
      </p:sp>
      <p:sp>
        <p:nvSpPr>
          <p:cNvPr id="4" name="Rectangle 3"/>
          <p:cNvSpPr txBox="1">
            <a:spLocks noChangeArrowheads="1"/>
          </p:cNvSpPr>
          <p:nvPr/>
        </p:nvSpPr>
        <p:spPr bwMode="auto">
          <a:xfrm>
            <a:off x="457200" y="1828800"/>
            <a:ext cx="807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smtClean="0">
                <a:latin typeface="+mn-lt"/>
                <a:ea typeface="ＭＳ Ｐゴシック" pitchFamily="-65" charset="-128"/>
                <a:cs typeface="ＭＳ Ｐゴシック" pitchFamily="-65" charset="-128"/>
              </a:rPr>
              <a:t>Έστω ότι υπάρχει </a:t>
            </a:r>
            <a:r>
              <a:rPr lang="el-GR" sz="2800" i="1" dirty="0" smtClean="0">
                <a:solidFill>
                  <a:schemeClr val="accent1">
                    <a:lumMod val="75000"/>
                  </a:schemeClr>
                </a:solidFill>
                <a:latin typeface="+mn-lt"/>
                <a:ea typeface="ＭＳ Ｐゴシック" pitchFamily="-65" charset="-128"/>
                <a:cs typeface="ＭＳ Ｐゴシック" pitchFamily="-65" charset="-128"/>
              </a:rPr>
              <a:t>μόνο ένα συναφές </a:t>
            </a:r>
            <a:r>
              <a:rPr lang="el-GR" sz="2800" dirty="0" smtClean="0">
                <a:latin typeface="+mn-lt"/>
                <a:ea typeface="ＭＳ Ｐゴシック" pitchFamily="-65" charset="-128"/>
                <a:cs typeface="ＭＳ Ｐゴシック" pitchFamily="-65" charset="-128"/>
              </a:rPr>
              <a:t>έγγραφο</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smtClean="0">
                <a:latin typeface="+mn-lt"/>
                <a:ea typeface="ＭＳ Ｐゴシック" pitchFamily="-65" charset="-128"/>
                <a:cs typeface="+mn-cs"/>
              </a:rPr>
              <a:t>Αναζήτηση γεγονότος (</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1305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smtClean="0">
                <a:solidFill>
                  <a:schemeClr val="accent2">
                    <a:lumMod val="75000"/>
                  </a:schemeClr>
                </a:solidFill>
              </a:rPr>
              <a:t>MRR: Mean Reciprocal Rate</a:t>
            </a:r>
            <a:endParaRPr lang="en-US" sz="4000" dirty="0">
              <a:solidFill>
                <a:schemeClr val="accent2">
                  <a:lumMod val="75000"/>
                </a:schemeClr>
              </a:solidFill>
            </a:endParaRP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smtClean="0">
                <a:latin typeface="+mn-lt"/>
                <a:ea typeface="ＭＳ Ｐゴシック" pitchFamily="-65" charset="-128"/>
                <a:cs typeface="ＭＳ Ｐゴシック" pitchFamily="-65" charset="-128"/>
              </a:rPr>
              <a:t>ρούμε </a:t>
            </a:r>
            <a:r>
              <a:rPr lang="el-GR" sz="2600" i="1" noProof="0" dirty="0" smtClean="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smtClean="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smtClean="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smtClean="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smtClean="0">
                <a:ln>
                  <a:noFill/>
                </a:ln>
                <a:solidFill>
                  <a:schemeClr val="tx1"/>
                </a:solidFill>
                <a:effectLst/>
                <a:uLnTx/>
                <a:uFillTx/>
                <a:latin typeface="+mn-lt"/>
                <a:ea typeface="ＭＳ Ｐゴシック" pitchFamily="-65" charset="-128"/>
                <a:cs typeface="+mn-cs"/>
              </a:rPr>
              <a:t> που έκανε </a:t>
            </a:r>
            <a:r>
              <a:rPr lang="en-US" sz="2200" dirty="0" smtClean="0">
                <a:latin typeface="+mn-lt"/>
                <a:ea typeface="ＭＳ Ｐゴシック" pitchFamily="-65" charset="-128"/>
                <a:cs typeface="+mn-cs"/>
              </a:rPr>
              <a:t>click </a:t>
            </a:r>
            <a:r>
              <a:rPr lang="el-GR" sz="2200" dirty="0" smtClean="0">
                <a:latin typeface="+mn-lt"/>
                <a:ea typeface="ＭＳ Ｐゴシック" pitchFamily="-65" charset="-128"/>
                <a:cs typeface="+mn-cs"/>
              </a:rPr>
              <a:t>ο χρήστης</a:t>
            </a:r>
            <a:endPar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spid="_x0000_s254062" name="Equation" r:id="rId3" imgW="190417" imgH="393529" progId="Equation.3">
                  <p:embed/>
                </p:oleObj>
              </mc:Choice>
              <mc:Fallback>
                <p:oleObj name="Equation" r:id="rId3" imgW="190417" imgH="393529"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82632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59</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Επανάληψη</a:t>
            </a:r>
            <a:endParaRPr lang="en-US" sz="4000" dirty="0" smtClean="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310712578"/>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gridCol w="2311400"/>
                <a:gridCol w="2311400"/>
              </a:tblGrid>
              <a:tr h="144780">
                <a:tc>
                  <a:txBody>
                    <a:bodyPr/>
                    <a:lstStyle/>
                    <a:p>
                      <a:endParaRPr lang="el-GR" dirty="0"/>
                    </a:p>
                  </a:txBody>
                  <a:tcPr/>
                </a:tc>
                <a:tc>
                  <a:txBody>
                    <a:bodyPr/>
                    <a:lstStyle/>
                    <a:p>
                      <a:r>
                        <a:rPr lang="el-GR" dirty="0" smtClean="0"/>
                        <a:t>Όχι</a:t>
                      </a:r>
                      <a:r>
                        <a:rPr lang="el-GR" baseline="0" dirty="0" smtClean="0"/>
                        <a:t> διάταξη</a:t>
                      </a:r>
                      <a:endParaRPr lang="el-GR" dirty="0"/>
                    </a:p>
                  </a:txBody>
                  <a:tcPr/>
                </a:tc>
                <a:tc>
                  <a:txBody>
                    <a:bodyPr/>
                    <a:lstStyle/>
                    <a:p>
                      <a:r>
                        <a:rPr lang="el-GR" dirty="0" smtClean="0"/>
                        <a:t>Διάταξη</a:t>
                      </a:r>
                      <a:endParaRPr lang="el-GR" dirty="0"/>
                    </a:p>
                  </a:txBody>
                  <a:tcPr/>
                </a:tc>
              </a:tr>
              <a:tr h="370840">
                <a:tc>
                  <a:txBody>
                    <a:bodyPr/>
                    <a:lstStyle/>
                    <a:p>
                      <a:r>
                        <a:rPr lang="el-GR" dirty="0" smtClean="0"/>
                        <a:t>Δυαδικές</a:t>
                      </a:r>
                      <a:endParaRPr lang="el-GR" dirty="0"/>
                    </a:p>
                  </a:txBody>
                  <a:tcPr/>
                </a:tc>
                <a:tc>
                  <a:txBody>
                    <a:bodyPr/>
                    <a:lstStyle/>
                    <a:p>
                      <a:r>
                        <a:rPr lang="el-GR" dirty="0" smtClean="0"/>
                        <a:t>Ακρίβεια</a:t>
                      </a:r>
                      <a:r>
                        <a:rPr lang="en-US" dirty="0" smtClean="0"/>
                        <a:t> </a:t>
                      </a:r>
                      <a:r>
                        <a:rPr lang="el-GR" dirty="0" smtClean="0"/>
                        <a:t>(</a:t>
                      </a:r>
                      <a:r>
                        <a:rPr lang="en-US" dirty="0" smtClean="0"/>
                        <a:t>Precision)</a:t>
                      </a:r>
                    </a:p>
                    <a:p>
                      <a:r>
                        <a:rPr lang="el-GR" baseline="0" dirty="0" smtClean="0"/>
                        <a:t>Ανάκληση</a:t>
                      </a:r>
                      <a:r>
                        <a:rPr lang="en-US" baseline="0" dirty="0" smtClean="0"/>
                        <a:t> (Recall)</a:t>
                      </a:r>
                      <a:r>
                        <a:rPr lang="el-GR" baseline="0" dirty="0" smtClean="0"/>
                        <a:t> </a:t>
                      </a:r>
                      <a:endParaRPr lang="en-US" baseline="0" dirty="0" smtClean="0"/>
                    </a:p>
                    <a:p>
                      <a:r>
                        <a:rPr lang="en-US" baseline="0" dirty="0" smtClean="0"/>
                        <a:t>F1</a:t>
                      </a:r>
                      <a:endParaRPr lang="el-GR" baseline="0" dirty="0" smtClean="0"/>
                    </a:p>
                    <a:p>
                      <a:r>
                        <a:rPr lang="en-US" baseline="0" dirty="0" smtClean="0"/>
                        <a:t> </a:t>
                      </a:r>
                    </a:p>
                  </a:txBody>
                  <a:tcPr/>
                </a:tc>
                <a:tc>
                  <a:txBody>
                    <a:bodyPr/>
                    <a:lstStyle/>
                    <a:p>
                      <a:r>
                        <a:rPr lang="el-GR" dirty="0" smtClean="0"/>
                        <a:t>Καμπύλη</a:t>
                      </a:r>
                      <a:r>
                        <a:rPr lang="el-GR" baseline="0" dirty="0" smtClean="0"/>
                        <a:t> Ακρίβειας-Ανάκλησης (με παρεμβολή, 11-σημείων)</a:t>
                      </a:r>
                    </a:p>
                    <a:p>
                      <a:r>
                        <a:rPr lang="en-US" baseline="0" dirty="0" smtClean="0"/>
                        <a:t>A</a:t>
                      </a:r>
                      <a:r>
                        <a:rPr lang="el-GR" baseline="0" dirty="0" err="1" smtClean="0"/>
                        <a:t>κρίβεια</a:t>
                      </a:r>
                      <a:r>
                        <a:rPr lang="el-GR" baseline="0" dirty="0" smtClean="0"/>
                        <a:t>@</a:t>
                      </a:r>
                      <a:r>
                        <a:rPr lang="en-US" baseline="0" dirty="0" smtClean="0"/>
                        <a:t>k</a:t>
                      </a:r>
                    </a:p>
                    <a:p>
                      <a:r>
                        <a:rPr lang="en-US" baseline="0" dirty="0" smtClean="0"/>
                        <a:t>MAP</a:t>
                      </a:r>
                    </a:p>
                    <a:p>
                      <a:r>
                        <a:rPr lang="en-US" baseline="0" dirty="0" smtClean="0"/>
                        <a:t>R-Precision</a:t>
                      </a:r>
                    </a:p>
                    <a:p>
                      <a:r>
                        <a:rPr lang="en-US" dirty="0" smtClean="0"/>
                        <a:t>MRR</a:t>
                      </a:r>
                    </a:p>
                    <a:p>
                      <a:r>
                        <a:rPr lang="en-US" sz="1400" b="1" baseline="0" dirty="0" smtClean="0">
                          <a:solidFill>
                            <a:srgbClr val="FF0000"/>
                          </a:solidFill>
                        </a:rPr>
                        <a:t>ROC</a:t>
                      </a:r>
                      <a:endParaRPr lang="el-GR" sz="1400" dirty="0" smtClean="0"/>
                    </a:p>
                  </a:txBody>
                  <a:tcPr/>
                </a:tc>
              </a:tr>
              <a:tr h="370840">
                <a:tc>
                  <a:txBody>
                    <a:bodyPr/>
                    <a:lstStyle/>
                    <a:p>
                      <a:r>
                        <a:rPr lang="el-GR" dirty="0" smtClean="0"/>
                        <a:t>Μη δυαδικές</a:t>
                      </a:r>
                      <a:endParaRPr lang="el-GR" dirty="0"/>
                    </a:p>
                  </a:txBody>
                  <a:tcPr/>
                </a:tc>
                <a:tc>
                  <a:txBody>
                    <a:bodyPr/>
                    <a:lstStyle/>
                    <a:p>
                      <a:r>
                        <a:rPr lang="en-US" sz="1400" b="1" kern="1200" baseline="0" dirty="0" smtClean="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smtClean="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smtClean="0"/>
              <a:t>Μετρικές για την αξιολόγηση της συνάφειας</a:t>
            </a:r>
            <a:endParaRPr lang="el-GR" dirty="0"/>
          </a:p>
        </p:txBody>
      </p:sp>
    </p:spTree>
    <p:extLst>
      <p:ext uri="{BB962C8B-B14F-4D97-AF65-F5344CB8AC3E}">
        <p14:creationId xmlns:p14="http://schemas.microsoft.com/office/powerpoint/2010/main" val="71829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884238"/>
          </a:xfrm>
        </p:spPr>
        <p:txBody>
          <a:bodyPr>
            <a:noAutofit/>
          </a:bodyPr>
          <a:lstStyle/>
          <a:p>
            <a:pPr eaLnBrk="1" hangingPunct="1"/>
            <a:r>
              <a:rPr lang="el-GR" sz="3600" dirty="0" smtClean="0">
                <a:solidFill>
                  <a:schemeClr val="accent2">
                    <a:lumMod val="75000"/>
                  </a:schemeClr>
                </a:solidFill>
                <a:ea typeface="ＭＳ Ｐゴシック" pitchFamily="-112" charset="-128"/>
              </a:rPr>
              <a:t>Ποιοι είναι οι χρήστες σε μια μηχανή αναζήτησης;</a:t>
            </a:r>
            <a:endParaRPr lang="en-US" sz="36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04800" y="1752600"/>
            <a:ext cx="8610600" cy="2819400"/>
          </a:xfrm>
        </p:spPr>
        <p:txBody>
          <a:bodyPr>
            <a:noAutofit/>
          </a:bodyPr>
          <a:lstStyle/>
          <a:p>
            <a:pPr marL="0" indent="0" eaLnBrk="1" hangingPunct="1">
              <a:buNone/>
            </a:pPr>
            <a:r>
              <a:rPr lang="el-GR" sz="2400" dirty="0" smtClean="0">
                <a:solidFill>
                  <a:schemeClr val="accent2">
                    <a:lumMod val="75000"/>
                  </a:schemeClr>
                </a:solidFill>
                <a:ea typeface="ＭＳ Ｐゴシック" pitchFamily="-112" charset="-128"/>
              </a:rPr>
              <a:t>Ποιος είναι ο χρήστης </a:t>
            </a:r>
            <a:r>
              <a:rPr lang="el-GR" sz="2400" dirty="0" smtClean="0">
                <a:ea typeface="ＭＳ Ｐゴシック" pitchFamily="-112" charset="-128"/>
              </a:rPr>
              <a:t>που προσπαθούμε να ικανοποιήσουμε; </a:t>
            </a:r>
            <a:endParaRPr lang="en-US" sz="2400" dirty="0" smtClean="0">
              <a:ea typeface="ＭＳ Ｐゴシック" pitchFamily="-112" charset="-128"/>
            </a:endParaRPr>
          </a:p>
          <a:p>
            <a:pPr marL="0" indent="0" eaLnBrk="1" hangingPunct="1">
              <a:buNone/>
            </a:pPr>
            <a:endParaRPr lang="el-GR" sz="500" dirty="0" smtClean="0">
              <a:ea typeface="ＭＳ Ｐゴシック" pitchFamily="-112" charset="-128"/>
            </a:endParaRPr>
          </a:p>
          <a:p>
            <a:pPr marL="0" indent="0" eaLnBrk="1" hangingPunct="1">
              <a:buNone/>
            </a:pPr>
            <a:r>
              <a:rPr lang="el-GR" sz="2400" dirty="0" smtClean="0">
                <a:ea typeface="ＭＳ Ｐゴシック" pitchFamily="-112" charset="-128"/>
              </a:rPr>
              <a:t>Εξαρτάται από την εφαρμογή</a:t>
            </a:r>
            <a:endParaRPr lang="en-US" sz="800" b="1" i="1" dirty="0">
              <a:ea typeface="ＭＳ Ｐゴシック" pitchFamily="-112" charset="-128"/>
            </a:endParaRPr>
          </a:p>
          <a:p>
            <a:pPr eaLnBrk="1" hangingPunct="1">
              <a:buFont typeface="Wingdings" pitchFamily="2" charset="2"/>
              <a:buChar char="§"/>
            </a:pPr>
            <a:r>
              <a:rPr lang="el-GR" sz="2000" i="1" dirty="0" smtClean="0">
                <a:ea typeface="ＭＳ Ｐゴシック" pitchFamily="-112" charset="-128"/>
              </a:rPr>
              <a:t>Μηχανές αναζήτησης στο </a:t>
            </a:r>
            <a:r>
              <a:rPr lang="en-US" sz="2000" i="1" dirty="0" smtClean="0">
                <a:solidFill>
                  <a:schemeClr val="accent2">
                    <a:lumMod val="75000"/>
                  </a:schemeClr>
                </a:solidFill>
                <a:ea typeface="ＭＳ Ｐゴシック" pitchFamily="-112" charset="-128"/>
              </a:rPr>
              <a:t>Web</a:t>
            </a:r>
            <a:r>
              <a:rPr lang="en-US" sz="2000" i="1" dirty="0" smtClean="0">
                <a:ea typeface="ＭＳ Ｐゴシック" pitchFamily="-112" charset="-128"/>
              </a:rPr>
              <a:t>: </a:t>
            </a:r>
            <a:r>
              <a:rPr lang="en-US" sz="2000" i="1" dirty="0" smtClean="0">
                <a:solidFill>
                  <a:schemeClr val="accent2">
                    <a:lumMod val="75000"/>
                  </a:schemeClr>
                </a:solidFill>
                <a:ea typeface="ＭＳ Ｐゴシック" pitchFamily="-112" charset="-128"/>
              </a:rPr>
              <a:t>Searcher</a:t>
            </a:r>
            <a:r>
              <a:rPr lang="en-US" sz="2000" i="1" dirty="0">
                <a:solidFill>
                  <a:schemeClr val="accent2">
                    <a:lumMod val="75000"/>
                  </a:schemeClr>
                </a:solidFill>
                <a:ea typeface="ＭＳ Ｐゴシック" pitchFamily="-112" charset="-128"/>
              </a:rPr>
              <a:t>.</a:t>
            </a:r>
            <a:r>
              <a:rPr lang="en-US" sz="2000" i="1" dirty="0">
                <a:ea typeface="ＭＳ Ｐゴシック" pitchFamily="-112" charset="-128"/>
              </a:rPr>
              <a:t> </a:t>
            </a:r>
            <a:r>
              <a:rPr lang="el-GR" sz="2000" dirty="0" smtClean="0">
                <a:ea typeface="ＭＳ Ｐゴシック" pitchFamily="-112" charset="-128"/>
              </a:rPr>
              <a:t>Επιτυχία</a:t>
            </a:r>
            <a:r>
              <a:rPr lang="en-US" sz="2000" dirty="0" smtClean="0">
                <a:ea typeface="ＭＳ Ｐゴシック" pitchFamily="-112" charset="-128"/>
              </a:rPr>
              <a:t>: </a:t>
            </a:r>
            <a:r>
              <a:rPr lang="el-GR" sz="2000" dirty="0" smtClean="0">
                <a:ea typeface="ＭＳ Ｐゴシック" pitchFamily="-112" charset="-128"/>
              </a:rPr>
              <a:t>Ο χρήστης βρίσκει αυτό που ψάχνει. Μέτρο</a:t>
            </a:r>
            <a:r>
              <a:rPr lang="en-US" sz="2000" dirty="0" smtClean="0">
                <a:ea typeface="ＭＳ Ｐゴシック" pitchFamily="-112" charset="-128"/>
              </a:rPr>
              <a:t>: </a:t>
            </a:r>
            <a:r>
              <a:rPr lang="el-GR" sz="2000" dirty="0" smtClean="0">
                <a:ea typeface="ＭＳ Ｐゴシック" pitchFamily="-112" charset="-128"/>
              </a:rPr>
              <a:t>ρυθμός επιστροφής στη συγκεκριμένη μηχανή αναζήτησης</a:t>
            </a:r>
            <a:endParaRPr lang="en-US" sz="2000" dirty="0">
              <a:ea typeface="ＭＳ Ｐゴシック" pitchFamily="-112" charset="-128"/>
            </a:endParaRPr>
          </a:p>
          <a:p>
            <a:pPr eaLnBrk="1" hangingPunct="1">
              <a:buFont typeface="Wingdings" pitchFamily="2" charset="2"/>
              <a:buChar char="§"/>
            </a:pPr>
            <a:r>
              <a:rPr lang="el-GR" sz="2000" i="1" dirty="0">
                <a:ea typeface="ＭＳ Ｐゴシック" pitchFamily="-112" charset="-128"/>
              </a:rPr>
              <a:t>Μηχανές αναζήτησης στο </a:t>
            </a:r>
            <a:r>
              <a:rPr lang="en-US" sz="2000" i="1" dirty="0">
                <a:solidFill>
                  <a:schemeClr val="accent2">
                    <a:lumMod val="75000"/>
                  </a:schemeClr>
                </a:solidFill>
                <a:ea typeface="ＭＳ Ｐゴシック" pitchFamily="-112" charset="-128"/>
              </a:rPr>
              <a:t>Web</a:t>
            </a:r>
            <a:r>
              <a:rPr lang="en-US" sz="2000" i="1" dirty="0">
                <a:ea typeface="ＭＳ Ｐゴシック" pitchFamily="-112" charset="-128"/>
              </a:rPr>
              <a:t>: </a:t>
            </a:r>
            <a:r>
              <a:rPr lang="el-GR" sz="2000" i="1" dirty="0" smtClean="0">
                <a:solidFill>
                  <a:schemeClr val="accent2">
                    <a:lumMod val="75000"/>
                  </a:schemeClr>
                </a:solidFill>
                <a:ea typeface="ＭＳ Ｐゴシック" pitchFamily="-112" charset="-128"/>
              </a:rPr>
              <a:t>Διαφημιστής</a:t>
            </a:r>
            <a:r>
              <a:rPr lang="en-US" sz="2000" dirty="0" smtClean="0">
                <a:ea typeface="ＭＳ Ｐゴシック" pitchFamily="-112" charset="-128"/>
              </a:rPr>
              <a:t>. </a:t>
            </a:r>
            <a:r>
              <a:rPr lang="el-GR" sz="2000" dirty="0" smtClean="0">
                <a:ea typeface="ＭＳ Ｐゴシック" pitchFamily="-112" charset="-128"/>
              </a:rPr>
              <a:t>Επιτυχία</a:t>
            </a:r>
            <a:r>
              <a:rPr lang="en-US" sz="2000" dirty="0" smtClean="0">
                <a:ea typeface="ＭＳ Ｐゴシック" pitchFamily="-112" charset="-128"/>
              </a:rPr>
              <a:t>: </a:t>
            </a:r>
            <a:r>
              <a:rPr lang="en-US" sz="2000" dirty="0">
                <a:ea typeface="ＭＳ Ｐゴシック" pitchFamily="-112" charset="-128"/>
              </a:rPr>
              <a:t>Searcher </a:t>
            </a:r>
            <a:r>
              <a:rPr lang="el-GR" sz="2000" dirty="0" smtClean="0">
                <a:ea typeface="ＭＳ Ｐゴシック" pitchFamily="-112" charset="-128"/>
              </a:rPr>
              <a:t>«</a:t>
            </a:r>
            <a:r>
              <a:rPr lang="el-GR" sz="2000" dirty="0" err="1" smtClean="0">
                <a:ea typeface="ＭＳ Ｐゴシック" pitchFamily="-112" charset="-128"/>
              </a:rPr>
              <a:t>κλικάρει</a:t>
            </a:r>
            <a:r>
              <a:rPr lang="el-GR" sz="2000" dirty="0" smtClean="0">
                <a:ea typeface="ＭＳ Ｐゴシック" pitchFamily="-112" charset="-128"/>
              </a:rPr>
              <a:t>» στη διαφήμιση</a:t>
            </a:r>
            <a:r>
              <a:rPr lang="en-US" sz="2000" dirty="0" smtClean="0">
                <a:ea typeface="ＭＳ Ｐゴシック" pitchFamily="-112" charset="-128"/>
              </a:rPr>
              <a:t>. </a:t>
            </a:r>
            <a:r>
              <a:rPr lang="el-GR" sz="2000" dirty="0" smtClean="0">
                <a:ea typeface="ＭＳ Ｐゴシック" pitchFamily="-112" charset="-128"/>
              </a:rPr>
              <a:t>Μέτρο</a:t>
            </a:r>
            <a:r>
              <a:rPr lang="en-US" sz="2000" dirty="0" smtClean="0">
                <a:ea typeface="ＭＳ Ｐゴシック" pitchFamily="-112" charset="-128"/>
              </a:rPr>
              <a:t>: click</a:t>
            </a:r>
            <a:r>
              <a:rPr lang="el-GR" sz="2000" dirty="0" smtClean="0">
                <a:ea typeface="ＭＳ Ｐゴシック" pitchFamily="-112" charset="-128"/>
              </a:rPr>
              <a:t>-</a:t>
            </a:r>
            <a:r>
              <a:rPr lang="en-US" sz="2000" dirty="0" smtClean="0">
                <a:ea typeface="ＭＳ Ｐゴシック" pitchFamily="-112" charset="-128"/>
              </a:rPr>
              <a:t>through </a:t>
            </a:r>
            <a:r>
              <a:rPr lang="en-US" sz="2000" dirty="0">
                <a:ea typeface="ＭＳ Ｐゴシック" pitchFamily="-112" charset="-128"/>
              </a:rPr>
              <a:t>rate</a:t>
            </a:r>
          </a:p>
          <a:p>
            <a:pPr eaLnBrk="1" hangingPunct="1">
              <a:buFont typeface="Wingdings" pitchFamily="2" charset="2"/>
              <a:buChar char="§"/>
            </a:pPr>
            <a:r>
              <a:rPr lang="en-US" sz="2000" i="1" dirty="0">
                <a:ea typeface="ＭＳ Ｐゴシック" pitchFamily="-112" charset="-128"/>
              </a:rPr>
              <a:t>Ecommerce: </a:t>
            </a:r>
            <a:r>
              <a:rPr lang="el-GR" sz="2000" i="1" dirty="0" smtClean="0">
                <a:solidFill>
                  <a:schemeClr val="accent2">
                    <a:lumMod val="75000"/>
                  </a:schemeClr>
                </a:solidFill>
                <a:ea typeface="ＭＳ Ｐゴシック" pitchFamily="-112" charset="-128"/>
              </a:rPr>
              <a:t>Αγοραστής</a:t>
            </a:r>
            <a:r>
              <a:rPr lang="en-US" sz="2000" i="1" dirty="0" smtClean="0">
                <a:solidFill>
                  <a:schemeClr val="accent2">
                    <a:lumMod val="75000"/>
                  </a:schemeClr>
                </a:solidFill>
                <a:ea typeface="ＭＳ Ｐゴシック" pitchFamily="-112" charset="-128"/>
              </a:rPr>
              <a:t>.</a:t>
            </a:r>
            <a:r>
              <a:rPr lang="en-US" sz="2000" i="1" dirty="0" smtClean="0">
                <a:ea typeface="ＭＳ Ｐゴシック" pitchFamily="-112" charset="-128"/>
              </a:rPr>
              <a:t> </a:t>
            </a:r>
            <a:r>
              <a:rPr lang="el-GR" sz="2000" dirty="0" smtClean="0">
                <a:ea typeface="ＭＳ Ｐゴシック" pitchFamily="-112" charset="-128"/>
              </a:rPr>
              <a:t>Επιτυχία: Ο αγοραστής αγοράζει κάτι. Μέτρο</a:t>
            </a:r>
            <a:r>
              <a:rPr lang="en-US" sz="2000" dirty="0" smtClean="0">
                <a:ea typeface="ＭＳ Ｐゴシック" pitchFamily="-112" charset="-128"/>
              </a:rPr>
              <a:t>: </a:t>
            </a:r>
            <a:r>
              <a:rPr lang="el-GR" sz="2000" dirty="0" smtClean="0">
                <a:ea typeface="ＭＳ Ｐゴシック" pitchFamily="-112" charset="-128"/>
              </a:rPr>
              <a:t>χρόνος για την αγορά, ποσοστό των </a:t>
            </a:r>
            <a:r>
              <a:rPr lang="en-US" sz="2000" dirty="0" smtClean="0">
                <a:ea typeface="ＭＳ Ｐゴシック" pitchFamily="-112" charset="-128"/>
              </a:rPr>
              <a:t>searchers </a:t>
            </a:r>
            <a:r>
              <a:rPr lang="el-GR" sz="2000" dirty="0" smtClean="0">
                <a:ea typeface="ＭＳ Ｐゴシック" pitchFamily="-112" charset="-128"/>
              </a:rPr>
              <a:t>που γίνονται αγοραστές</a:t>
            </a:r>
            <a:endParaRPr lang="en-US" sz="2000" dirty="0">
              <a:ea typeface="ＭＳ Ｐゴシック" pitchFamily="-112" charset="-128"/>
            </a:endParaRPr>
          </a:p>
          <a:p>
            <a:pPr eaLnBrk="1" hangingPunct="1">
              <a:buFont typeface="Wingdings" pitchFamily="2" charset="2"/>
              <a:buChar char="§"/>
            </a:pPr>
            <a:r>
              <a:rPr lang="en-US" sz="2000" i="1" dirty="0">
                <a:ea typeface="ＭＳ Ｐゴシック" pitchFamily="-112" charset="-128"/>
              </a:rPr>
              <a:t>Ecommerce: </a:t>
            </a:r>
            <a:r>
              <a:rPr lang="el-GR" sz="2000" i="1" dirty="0" smtClean="0">
                <a:solidFill>
                  <a:schemeClr val="accent2">
                    <a:lumMod val="75000"/>
                  </a:schemeClr>
                </a:solidFill>
                <a:ea typeface="ＭＳ Ｐゴシック" pitchFamily="-112" charset="-128"/>
              </a:rPr>
              <a:t>Πωλητής</a:t>
            </a:r>
            <a:r>
              <a:rPr lang="en-US" sz="2000" i="1" dirty="0" smtClean="0">
                <a:ea typeface="ＭＳ Ｐゴシック" pitchFamily="-112" charset="-128"/>
              </a:rPr>
              <a:t>.</a:t>
            </a:r>
            <a:r>
              <a:rPr lang="en-US" sz="2000" dirty="0" smtClean="0">
                <a:ea typeface="ＭＳ Ｐゴシック" pitchFamily="-112" charset="-128"/>
              </a:rPr>
              <a:t> </a:t>
            </a:r>
            <a:r>
              <a:rPr lang="el-GR" sz="2000" dirty="0" smtClean="0">
                <a:ea typeface="ＭＳ Ｐゴシック" pitchFamily="-112" charset="-128"/>
              </a:rPr>
              <a:t>Επιτυχία: Ο πωλητής πουλάει κάτι. Μέτρο: κέρδος ανά πώληση</a:t>
            </a:r>
            <a:r>
              <a:rPr lang="en-US" sz="2000" dirty="0" smtClean="0">
                <a:ea typeface="ＭＳ Ｐゴシック" pitchFamily="-112" charset="-128"/>
              </a:rPr>
              <a:t>. </a:t>
            </a:r>
            <a:endParaRPr lang="en-US" sz="2000" dirty="0">
              <a:ea typeface="ＭＳ Ｐゴシック" pitchFamily="-112" charset="-128"/>
            </a:endParaRPr>
          </a:p>
          <a:p>
            <a:pPr eaLnBrk="1" hangingPunct="1">
              <a:buFont typeface="Wingdings" pitchFamily="2" charset="2"/>
              <a:buChar char="§"/>
            </a:pPr>
            <a:r>
              <a:rPr lang="el-GR" sz="2000" i="1" dirty="0" smtClean="0">
                <a:ea typeface="ＭＳ Ｐゴシック" pitchFamily="-112" charset="-128"/>
              </a:rPr>
              <a:t>Επιχείρηση</a:t>
            </a:r>
            <a:r>
              <a:rPr lang="en-US" sz="2000" i="1" dirty="0" smtClean="0">
                <a:ea typeface="ＭＳ Ｐゴシック" pitchFamily="-112" charset="-128"/>
              </a:rPr>
              <a:t>: </a:t>
            </a:r>
            <a:r>
              <a:rPr lang="en-US" sz="2000" i="1" dirty="0">
                <a:solidFill>
                  <a:schemeClr val="accent2">
                    <a:lumMod val="75000"/>
                  </a:schemeClr>
                </a:solidFill>
                <a:ea typeface="ＭＳ Ｐゴシック" pitchFamily="-112" charset="-128"/>
              </a:rPr>
              <a:t>CEO.</a:t>
            </a:r>
            <a:r>
              <a:rPr lang="en-US" sz="2000" i="1" dirty="0">
                <a:ea typeface="ＭＳ Ｐゴシック" pitchFamily="-112" charset="-128"/>
              </a:rPr>
              <a:t> </a:t>
            </a:r>
            <a:r>
              <a:rPr lang="el-GR" sz="2000" dirty="0" smtClean="0">
                <a:ea typeface="ＭＳ Ｐゴシック" pitchFamily="-112" charset="-128"/>
              </a:rPr>
              <a:t>Επιτυχία: Οι εργαζόμενοι γίνονται πιο αποδοτικοί (λόγω αποτελεσματικής αναζήτησης). Μέτρο: κέρδος της εταιρείας. </a:t>
            </a:r>
          </a:p>
          <a:p>
            <a:pPr marL="0" indent="0" eaLnBrk="1" hangingPunct="1">
              <a:buNone/>
            </a:pPr>
            <a:endParaRPr lang="en-US" sz="2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8.6.2</a:t>
            </a:r>
            <a:endParaRPr lang="en-US" sz="1600" dirty="0"/>
          </a:p>
        </p:txBody>
      </p:sp>
    </p:spTree>
    <p:extLst>
      <p:ext uri="{BB962C8B-B14F-4D97-AF65-F5344CB8AC3E}">
        <p14:creationId xmlns:p14="http://schemas.microsoft.com/office/powerpoint/2010/main" val="17076046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60</a:t>
            </a:fld>
            <a:endParaRPr lang="en-US"/>
          </a:p>
        </p:txBody>
      </p:sp>
      <p:sp>
        <p:nvSpPr>
          <p:cNvPr id="4" name="TextBox 3"/>
          <p:cNvSpPr txBox="1"/>
          <p:nvPr/>
        </p:nvSpPr>
        <p:spPr>
          <a:xfrm>
            <a:off x="838200" y="2057400"/>
            <a:ext cx="6858000" cy="2308324"/>
          </a:xfrm>
          <a:prstGeom prst="rect">
            <a:avLst/>
          </a:prstGeom>
          <a:noFill/>
        </p:spPr>
        <p:txBody>
          <a:bodyPr wrap="square" rtlCol="0">
            <a:spAutoFit/>
          </a:bodyPr>
          <a:lstStyle/>
          <a:p>
            <a:r>
              <a:rPr lang="el-GR" b="1" dirty="0" smtClean="0">
                <a:latin typeface="+mn-lt"/>
              </a:rPr>
              <a:t>Άσκηση 8.1 (παραλλαγή)</a:t>
            </a:r>
          </a:p>
          <a:p>
            <a:r>
              <a:rPr lang="el-GR" dirty="0" smtClean="0">
                <a:latin typeface="+mn-lt"/>
              </a:rPr>
              <a:t>Ένα ΣΑΠ επιστρέφει 15</a:t>
            </a:r>
            <a:r>
              <a:rPr lang="en-US" dirty="0" smtClean="0">
                <a:latin typeface="+mn-lt"/>
              </a:rPr>
              <a:t> </a:t>
            </a:r>
            <a:r>
              <a:rPr lang="el-GR" dirty="0" smtClean="0">
                <a:latin typeface="+mn-lt"/>
              </a:rPr>
              <a:t>συναφή και 5 μη συναφή έγγραφα.</a:t>
            </a:r>
          </a:p>
          <a:p>
            <a:r>
              <a:rPr lang="el-GR" dirty="0" smtClean="0">
                <a:latin typeface="+mn-lt"/>
              </a:rPr>
              <a:t>Συνολικά υπάρχουν 30 συναφή έγγραφα και 270 μη συναφή έγγραφα.</a:t>
            </a:r>
          </a:p>
          <a:p>
            <a:r>
              <a:rPr lang="el-GR" i="1" dirty="0" smtClean="0">
                <a:latin typeface="+mn-lt"/>
              </a:rPr>
              <a:t>Πίνακας ενδεχομένων</a:t>
            </a:r>
            <a:endParaRPr lang="en-US" i="1" dirty="0" smtClean="0">
              <a:latin typeface="+mn-lt"/>
            </a:endParaRPr>
          </a:p>
        </p:txBody>
      </p:sp>
      <p:sp>
        <p:nvSpPr>
          <p:cNvPr id="7" name="Rectangle 2"/>
          <p:cNvSpPr>
            <a:spLocks noGrp="1" noChangeArrowheads="1"/>
          </p:cNvSpPr>
          <p:nvPr>
            <p:ph type="title"/>
          </p:nvPr>
        </p:nvSpPr>
        <p:spPr>
          <a:xfrm>
            <a:off x="323850" y="399305"/>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1030840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61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
        <p:nvSpPr>
          <p:cNvPr id="4" name="TextBox 3"/>
          <p:cNvSpPr txBox="1"/>
          <p:nvPr/>
        </p:nvSpPr>
        <p:spPr>
          <a:xfrm>
            <a:off x="685800" y="2286000"/>
            <a:ext cx="6858000" cy="1938992"/>
          </a:xfrm>
          <a:prstGeom prst="rect">
            <a:avLst/>
          </a:prstGeom>
          <a:noFill/>
        </p:spPr>
        <p:txBody>
          <a:bodyPr wrap="square" rtlCol="0">
            <a:spAutoFit/>
          </a:bodyPr>
          <a:lstStyle/>
          <a:p>
            <a:r>
              <a:rPr lang="el-GR" b="1" dirty="0" smtClean="0">
                <a:latin typeface="+mn-lt"/>
              </a:rPr>
              <a:t>Άσκηση 8.1</a:t>
            </a:r>
          </a:p>
          <a:p>
            <a:r>
              <a:rPr lang="el-GR" dirty="0" smtClean="0">
                <a:latin typeface="+mn-lt"/>
              </a:rPr>
              <a:t>Ένα ΣΑΠ επιστρέφει </a:t>
            </a:r>
            <a:r>
              <a:rPr lang="en-US" dirty="0" smtClean="0">
                <a:latin typeface="+mn-lt"/>
              </a:rPr>
              <a:t>8 </a:t>
            </a:r>
            <a:r>
              <a:rPr lang="el-GR" dirty="0" smtClean="0">
                <a:latin typeface="+mn-lt"/>
              </a:rPr>
              <a:t>συναφή και 10 μη συναφή έγγραφα.</a:t>
            </a:r>
          </a:p>
          <a:p>
            <a:r>
              <a:rPr lang="el-GR" dirty="0" smtClean="0">
                <a:latin typeface="+mn-lt"/>
              </a:rPr>
              <a:t>Συνολικά υπάρχουν 20 συναφή έγγραφα.</a:t>
            </a:r>
            <a:endParaRPr lang="en-US" dirty="0" smtClean="0">
              <a:latin typeface="+mn-lt"/>
            </a:endParaRPr>
          </a:p>
          <a:p>
            <a:r>
              <a:rPr lang="el-GR" dirty="0" smtClean="0">
                <a:latin typeface="+mn-lt"/>
              </a:rPr>
              <a:t>Υπολογίστε την ακρίβεια και την ανάκληση.</a:t>
            </a:r>
            <a:endParaRPr lang="en-US" dirty="0">
              <a:latin typeface="+mn-lt"/>
            </a:endParaRPr>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18558704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81000" y="2057400"/>
            <a:ext cx="8382000" cy="1143000"/>
          </a:xfrm>
        </p:spPr>
        <p:txBody>
          <a:bodyPr>
            <a:noAutofit/>
          </a:bodyPr>
          <a:lstStyle/>
          <a:p>
            <a:pPr>
              <a:buNone/>
            </a:pPr>
            <a:r>
              <a:rPr lang="el-GR" b="1" dirty="0"/>
              <a:t>Άσκηση </a:t>
            </a:r>
            <a:r>
              <a:rPr lang="el-GR" b="1" dirty="0" smtClean="0"/>
              <a:t>8.4</a:t>
            </a:r>
            <a:endParaRPr lang="el-GR" b="1" dirty="0"/>
          </a:p>
          <a:p>
            <a:pPr marL="0" indent="0">
              <a:buNone/>
            </a:pPr>
            <a:r>
              <a:rPr lang="el-GR" dirty="0" smtClean="0"/>
              <a:t>Ποιες είναι οι πιθανές τιμές της ακρίβειας με παρεμβολή στο επίπεδο ανάκλησης 0; </a:t>
            </a:r>
          </a:p>
          <a:p>
            <a:pPr marL="0" indent="0">
              <a:buNone/>
            </a:pPr>
            <a:r>
              <a:rPr lang="el-GR" sz="2000" dirty="0"/>
              <a:t>	</a:t>
            </a:r>
            <a:r>
              <a:rPr lang="el-GR" sz="2000" dirty="0" smtClean="0"/>
              <a:t>πότε παίρνει την τιμή 1 και πότε την τιμή 0;</a:t>
            </a:r>
            <a:endParaRPr lang="en-US" sz="2000" dirty="0" smtClean="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62</a:t>
            </a:fld>
            <a:endParaRPr lang="en-US"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8.5.1</a:t>
            </a:r>
          </a:p>
        </p:txBody>
      </p:sp>
    </p:spTree>
    <p:extLst>
      <p:ext uri="{BB962C8B-B14F-4D97-AF65-F5344CB8AC3E}">
        <p14:creationId xmlns:p14="http://schemas.microsoft.com/office/powerpoint/2010/main" val="2339276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81000" y="2057400"/>
            <a:ext cx="8382000" cy="3200400"/>
          </a:xfrm>
        </p:spPr>
        <p:txBody>
          <a:bodyPr/>
          <a:lstStyle/>
          <a:p>
            <a:pPr>
              <a:buNone/>
            </a:pPr>
            <a:r>
              <a:rPr lang="el-GR" b="1" dirty="0" smtClean="0"/>
              <a:t>Άσκηση</a:t>
            </a:r>
            <a:r>
              <a:rPr lang="en-GB" b="1" dirty="0" smtClean="0"/>
              <a:t> 8.5</a:t>
            </a:r>
          </a:p>
          <a:p>
            <a:pPr marL="0" indent="0">
              <a:buNone/>
              <a:tabLst>
                <a:tab pos="0" algn="l"/>
              </a:tabLst>
            </a:pPr>
            <a:r>
              <a:rPr lang="el-GR" sz="2000" dirty="0" smtClean="0"/>
              <a:t>Υπάρχει ή όχι πάντα ένα σημείο (θέση στη διάταξη) στο οποίο </a:t>
            </a:r>
            <a:r>
              <a:rPr lang="el-GR" sz="2000" i="1" dirty="0" smtClean="0">
                <a:solidFill>
                  <a:schemeClr val="accent1">
                    <a:lumMod val="75000"/>
                  </a:schemeClr>
                </a:solidFill>
              </a:rPr>
              <a:t>η ακρίβεια είναι ίση με την ανάκληση</a:t>
            </a:r>
            <a:r>
              <a:rPr lang="el-GR" sz="2000" dirty="0" smtClean="0"/>
              <a:t> </a:t>
            </a:r>
            <a:r>
              <a:rPr lang="en-US" sz="2000" dirty="0" smtClean="0"/>
              <a:t>(</a:t>
            </a:r>
            <a:r>
              <a:rPr lang="en-US" sz="2000" dirty="0" smtClean="0">
                <a:solidFill>
                  <a:schemeClr val="accent2">
                    <a:lumMod val="75000"/>
                  </a:schemeClr>
                </a:solidFill>
              </a:rPr>
              <a:t>break-even</a:t>
            </a:r>
            <a:r>
              <a:rPr lang="el-GR" sz="2000" dirty="0" smtClean="0">
                <a:solidFill>
                  <a:schemeClr val="accent2">
                    <a:lumMod val="75000"/>
                  </a:schemeClr>
                </a:solidFill>
              </a:rPr>
              <a:t> </a:t>
            </a:r>
            <a:r>
              <a:rPr lang="en-US" sz="2000" dirty="0" smtClean="0">
                <a:solidFill>
                  <a:schemeClr val="accent2">
                    <a:lumMod val="75000"/>
                  </a:schemeClr>
                </a:solidFill>
              </a:rPr>
              <a:t>point</a:t>
            </a:r>
            <a:r>
              <a:rPr lang="el-GR" sz="2000" dirty="0" smtClean="0">
                <a:solidFill>
                  <a:schemeClr val="accent2">
                    <a:lumMod val="75000"/>
                  </a:schemeClr>
                </a:solidFill>
              </a:rPr>
              <a:t> – σημείο εξισορρόπησης</a:t>
            </a:r>
            <a:r>
              <a:rPr lang="en-US" sz="2000" dirty="0" smtClean="0"/>
              <a:t>)</a:t>
            </a:r>
            <a:r>
              <a:rPr lang="el-GR" sz="2000" dirty="0" smtClean="0"/>
              <a:t>. </a:t>
            </a:r>
          </a:p>
          <a:p>
            <a:pPr marL="0" indent="0">
              <a:buNone/>
              <a:tabLst>
                <a:tab pos="0" algn="l"/>
              </a:tabLst>
            </a:pPr>
            <a:r>
              <a:rPr lang="el-GR" sz="2000" dirty="0" smtClean="0"/>
              <a:t>Αν ναι, αποδείξτε το, αν  όχι, δώστε αντιπαράδειγμα</a:t>
            </a:r>
          </a:p>
          <a:p>
            <a:pPr marL="0" indent="0">
              <a:buNone/>
              <a:tabLst>
                <a:tab pos="0" algn="l"/>
              </a:tabLst>
            </a:pPr>
            <a:r>
              <a:rPr lang="el-GR" sz="2000" dirty="0" smtClean="0"/>
              <a:t>Με ποιο μέτρο έχει σχέση;</a:t>
            </a:r>
          </a:p>
          <a:p>
            <a:endParaRPr lang="el-GR" sz="1600" dirty="0" smtClean="0"/>
          </a:p>
          <a:p>
            <a:pPr>
              <a:buNone/>
            </a:pPr>
            <a:r>
              <a:rPr lang="el-GR" b="1" dirty="0" smtClean="0"/>
              <a:t>Άσκηση</a:t>
            </a:r>
            <a:r>
              <a:rPr lang="en-GB" b="1" dirty="0" smtClean="0"/>
              <a:t> 8.6</a:t>
            </a:r>
          </a:p>
          <a:p>
            <a:pPr>
              <a:buNone/>
            </a:pPr>
            <a:r>
              <a:rPr lang="el-GR" sz="2000" dirty="0" smtClean="0"/>
              <a:t>Ποια είναι η σχέση της τιμής του </a:t>
            </a:r>
            <a:r>
              <a:rPr lang="en-US" sz="2000" dirty="0" smtClean="0"/>
              <a:t>F</a:t>
            </a:r>
            <a:r>
              <a:rPr lang="en-US" sz="2000" baseline="-25000" dirty="0" smtClean="0"/>
              <a:t>1</a:t>
            </a:r>
            <a:r>
              <a:rPr lang="el-GR" sz="2000" dirty="0" smtClean="0"/>
              <a:t> και του</a:t>
            </a:r>
            <a:r>
              <a:rPr lang="en-US" sz="2000" dirty="0" smtClean="0"/>
              <a:t> break-even point</a:t>
            </a:r>
            <a:r>
              <a:rPr lang="el-GR" sz="2000" dirty="0" smtClean="0"/>
              <a:t>;</a:t>
            </a:r>
            <a:endParaRPr lang="en-US" sz="2000" dirty="0" smtClean="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63</a:t>
            </a:fld>
            <a:endParaRPr lang="en-US"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8.5.1</a:t>
            </a:r>
          </a:p>
        </p:txBody>
      </p:sp>
    </p:spTree>
    <p:extLst>
      <p:ext uri="{BB962C8B-B14F-4D97-AF65-F5344CB8AC3E}">
        <p14:creationId xmlns:p14="http://schemas.microsoft.com/office/powerpoint/2010/main" val="3648325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676400"/>
            <a:ext cx="8382000" cy="1752600"/>
          </a:xfrm>
        </p:spPr>
        <p:txBody>
          <a:bodyPr>
            <a:noAutofit/>
          </a:bodyPr>
          <a:lstStyle/>
          <a:p>
            <a:pPr>
              <a:buNone/>
            </a:pPr>
            <a:r>
              <a:rPr lang="en-US" sz="2400" dirty="0" smtClean="0">
                <a:solidFill>
                  <a:schemeClr val="accent6">
                    <a:lumMod val="75000"/>
                  </a:schemeClr>
                </a:solidFill>
              </a:rPr>
              <a:t>DICE COEFFICIENT </a:t>
            </a:r>
            <a:endParaRPr lang="el-GR" sz="2400" dirty="0" smtClean="0">
              <a:solidFill>
                <a:schemeClr val="accent6">
                  <a:lumMod val="75000"/>
                </a:schemeClr>
              </a:solidFill>
            </a:endParaRPr>
          </a:p>
          <a:p>
            <a:pPr>
              <a:buNone/>
            </a:pPr>
            <a:r>
              <a:rPr lang="el-GR" sz="2400" dirty="0" smtClean="0"/>
              <a:t>Ο συντελεστής </a:t>
            </a:r>
            <a:r>
              <a:rPr lang="en-US" sz="2400" dirty="0" smtClean="0"/>
              <a:t>Dice </a:t>
            </a:r>
            <a:r>
              <a:rPr lang="el-GR" sz="2400" dirty="0" smtClean="0"/>
              <a:t>δυο συνόλων είναι μια μέτρηση της τομής του σε σχέση με το μέγεθος τους </a:t>
            </a:r>
          </a:p>
          <a:p>
            <a:pPr>
              <a:buNone/>
            </a:pPr>
            <a:r>
              <a:rPr lang="el-GR" sz="2400" dirty="0" smtClean="0"/>
              <a:t>			</a:t>
            </a:r>
            <a:r>
              <a:rPr lang="en-GB" sz="2400" dirty="0" smtClean="0"/>
              <a:t>Dice(X, Y) =</a:t>
            </a:r>
            <a:r>
              <a:rPr lang="el-GR" sz="2400" dirty="0" smtClean="0"/>
              <a:t>   </a:t>
            </a:r>
            <a:r>
              <a:rPr lang="en-GB" sz="2400" dirty="0" smtClean="0"/>
              <a:t>2|X ∩ Y|</a:t>
            </a:r>
            <a:r>
              <a:rPr lang="el-GR" sz="2400" dirty="0" smtClean="0"/>
              <a:t> /  (</a:t>
            </a:r>
            <a:r>
              <a:rPr lang="en-GB" sz="2400" dirty="0" smtClean="0"/>
              <a:t>|X| + |Y|</a:t>
            </a:r>
            <a:r>
              <a:rPr lang="el-GR" sz="2400" dirty="0" smtClean="0"/>
              <a:t>)</a:t>
            </a:r>
          </a:p>
          <a:p>
            <a:endParaRPr lang="en-GB" sz="2400" i="1" dirty="0" smtClean="0"/>
          </a:p>
          <a:p>
            <a:pPr marL="0" indent="0">
              <a:buNone/>
            </a:pPr>
            <a:r>
              <a:rPr lang="el-GR" sz="2400" b="1" dirty="0"/>
              <a:t>Άσκηση</a:t>
            </a:r>
            <a:r>
              <a:rPr lang="en-GB" sz="2400" b="1" dirty="0"/>
              <a:t> </a:t>
            </a:r>
            <a:r>
              <a:rPr lang="en-GB" sz="2400" b="1" dirty="0" smtClean="0"/>
              <a:t>8.</a:t>
            </a:r>
            <a:r>
              <a:rPr lang="el-GR" sz="2400" b="1" dirty="0" smtClean="0"/>
              <a:t>7</a:t>
            </a:r>
            <a:endParaRPr lang="en-GB" sz="2400" b="1" dirty="0"/>
          </a:p>
          <a:p>
            <a:pPr marL="0" indent="0">
              <a:buNone/>
            </a:pPr>
            <a:r>
              <a:rPr lang="el-GR" sz="2400" dirty="0" smtClean="0"/>
              <a:t>Δείξτε ότι το </a:t>
            </a:r>
            <a:r>
              <a:rPr lang="en-US" sz="2400" dirty="0" smtClean="0"/>
              <a:t>F </a:t>
            </a:r>
            <a:r>
              <a:rPr lang="el-GR" sz="2400" dirty="0" smtClean="0"/>
              <a:t>ισούται με το συντελεστή </a:t>
            </a:r>
            <a:r>
              <a:rPr lang="en-US" sz="2400" dirty="0" smtClean="0"/>
              <a:t>Dice </a:t>
            </a:r>
            <a:r>
              <a:rPr lang="el-GR" sz="2400" dirty="0" smtClean="0">
                <a:solidFill>
                  <a:schemeClr val="accent4">
                    <a:lumMod val="75000"/>
                  </a:schemeClr>
                </a:solidFill>
              </a:rPr>
              <a:t>του συνόλου των ανακτημένων εγγράφων</a:t>
            </a:r>
            <a:r>
              <a:rPr lang="el-GR" sz="2400" dirty="0" smtClean="0"/>
              <a:t> και του </a:t>
            </a:r>
            <a:r>
              <a:rPr lang="el-GR" sz="2400" dirty="0" smtClean="0">
                <a:solidFill>
                  <a:schemeClr val="accent4">
                    <a:lumMod val="75000"/>
                  </a:schemeClr>
                </a:solidFill>
              </a:rPr>
              <a:t>συνόλου των συναφών εγγράφων</a:t>
            </a:r>
          </a:p>
          <a:p>
            <a:endParaRPr lang="el-GR" sz="2400" dirty="0" smtClean="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64</a:t>
            </a:fld>
            <a:endParaRPr lang="en-US" smtClean="0"/>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925125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981200"/>
            <a:ext cx="8001000" cy="2667000"/>
          </a:xfrm>
        </p:spPr>
        <p:txBody>
          <a:bodyPr>
            <a:noAutofit/>
          </a:bodyPr>
          <a:lstStyle/>
          <a:p>
            <a:pPr>
              <a:buNone/>
            </a:pPr>
            <a:r>
              <a:rPr lang="el-GR" b="1" dirty="0" smtClean="0"/>
              <a:t>Άσκηση 8.8</a:t>
            </a:r>
          </a:p>
          <a:p>
            <a:pPr>
              <a:buNone/>
            </a:pPr>
            <a:r>
              <a:rPr lang="el-GR" b="1" dirty="0" smtClean="0"/>
              <a:t> </a:t>
            </a:r>
            <a:r>
              <a:rPr lang="el-GR" dirty="0" smtClean="0"/>
              <a:t>Έστω μια ανάγκη πληροφόρησης για την οποία υπάρχουν 4 συναφή έγγραφα. Δύο ΣΑΠ δίνουν τα παρακάτω αποτελέσματα:</a:t>
            </a:r>
          </a:p>
          <a:p>
            <a:pPr>
              <a:buNone/>
            </a:pPr>
            <a:endParaRPr lang="en-US" dirty="0" smtClean="0"/>
          </a:p>
          <a:p>
            <a:pPr marL="342900" lvl="1" indent="0">
              <a:buNone/>
            </a:pPr>
            <a:r>
              <a:rPr lang="el-GR" sz="2800" dirty="0" smtClean="0"/>
              <a:t>	ΣΥΣΤΗΜΑ </a:t>
            </a:r>
            <a:r>
              <a:rPr lang="pt-BR" sz="2800" dirty="0" smtClean="0"/>
              <a:t>1</a:t>
            </a:r>
            <a:r>
              <a:rPr lang="el-GR" sz="2800" dirty="0" smtClean="0"/>
              <a:t>:</a:t>
            </a:r>
            <a:r>
              <a:rPr lang="pt-BR" sz="2800" dirty="0" smtClean="0"/>
              <a:t> </a:t>
            </a:r>
            <a:r>
              <a:rPr lang="el-GR" sz="2800" dirty="0" smtClean="0"/>
              <a:t> </a:t>
            </a:r>
            <a:r>
              <a:rPr lang="pt-BR" sz="2800" b="1" dirty="0" smtClean="0">
                <a:solidFill>
                  <a:srgbClr val="FF0000"/>
                </a:solidFill>
              </a:rPr>
              <a:t>R</a:t>
            </a:r>
            <a:r>
              <a:rPr lang="pt-BR" sz="2800" dirty="0" smtClean="0"/>
              <a:t> N </a:t>
            </a:r>
            <a:r>
              <a:rPr lang="pt-BR" sz="2800" b="1" dirty="0" smtClean="0">
                <a:solidFill>
                  <a:srgbClr val="FF0000"/>
                </a:solidFill>
              </a:rPr>
              <a:t>R</a:t>
            </a:r>
            <a:r>
              <a:rPr lang="pt-BR" sz="2800" dirty="0" smtClean="0"/>
              <a:t> N N N N N </a:t>
            </a:r>
            <a:r>
              <a:rPr lang="pt-BR" sz="2800" b="1" dirty="0" smtClean="0">
                <a:solidFill>
                  <a:srgbClr val="FF0000"/>
                </a:solidFill>
              </a:rPr>
              <a:t>R</a:t>
            </a:r>
            <a:r>
              <a:rPr lang="pt-BR" sz="2800" dirty="0" smtClean="0"/>
              <a:t> </a:t>
            </a:r>
            <a:r>
              <a:rPr lang="pt-BR" sz="2800" b="1" dirty="0" smtClean="0">
                <a:solidFill>
                  <a:srgbClr val="FF0000"/>
                </a:solidFill>
              </a:rPr>
              <a:t>R</a:t>
            </a:r>
          </a:p>
          <a:p>
            <a:pPr marL="342900" lvl="1" indent="0">
              <a:buNone/>
            </a:pPr>
            <a:r>
              <a:rPr lang="el-GR" sz="2800" dirty="0" smtClean="0"/>
              <a:t>	ΣΥΣΤΗΜΑ 2: </a:t>
            </a:r>
            <a:r>
              <a:rPr lang="pt-BR" sz="2800" dirty="0" smtClean="0"/>
              <a:t> N </a:t>
            </a:r>
            <a:r>
              <a:rPr lang="pt-BR" sz="2800" b="1" dirty="0" smtClean="0">
                <a:solidFill>
                  <a:srgbClr val="FF0000"/>
                </a:solidFill>
              </a:rPr>
              <a:t>R</a:t>
            </a:r>
            <a:r>
              <a:rPr lang="pt-BR" sz="2800" dirty="0" smtClean="0"/>
              <a:t> N N </a:t>
            </a:r>
            <a:r>
              <a:rPr lang="pt-BR" sz="2800" b="1" dirty="0" smtClean="0">
                <a:solidFill>
                  <a:srgbClr val="FF0000"/>
                </a:solidFill>
              </a:rPr>
              <a:t>R</a:t>
            </a:r>
            <a:r>
              <a:rPr lang="pt-BR" sz="2800" b="1" dirty="0" smtClean="0"/>
              <a:t> </a:t>
            </a:r>
            <a:r>
              <a:rPr lang="pt-BR" sz="2800" b="1" dirty="0" smtClean="0">
                <a:solidFill>
                  <a:srgbClr val="FF0000"/>
                </a:solidFill>
              </a:rPr>
              <a:t>R</a:t>
            </a:r>
            <a:r>
              <a:rPr lang="pt-BR" sz="2800" b="1" dirty="0" smtClean="0"/>
              <a:t> </a:t>
            </a:r>
            <a:r>
              <a:rPr lang="pt-BR" sz="2800" b="1" dirty="0" smtClean="0">
                <a:solidFill>
                  <a:srgbClr val="FF0000"/>
                </a:solidFill>
              </a:rPr>
              <a:t>R</a:t>
            </a:r>
            <a:r>
              <a:rPr lang="pt-BR" sz="2800" b="1" dirty="0" smtClean="0"/>
              <a:t> </a:t>
            </a:r>
            <a:r>
              <a:rPr lang="pt-BR" sz="2800" dirty="0" smtClean="0"/>
              <a:t>N N N</a:t>
            </a:r>
            <a:endParaRPr lang="el-GR" sz="2800" dirty="0" smtClean="0"/>
          </a:p>
          <a:p>
            <a:pPr lvl="1"/>
            <a:endParaRPr lang="pt-BR" sz="800" dirty="0" smtClean="0"/>
          </a:p>
          <a:p>
            <a:r>
              <a:rPr lang="el-GR" dirty="0" smtClean="0"/>
              <a:t>Υπολογίστε το </a:t>
            </a:r>
            <a:r>
              <a:rPr lang="en-US" dirty="0" smtClean="0"/>
              <a:t>MAP</a:t>
            </a:r>
            <a:r>
              <a:rPr lang="el-GR" dirty="0" smtClean="0"/>
              <a:t>. Ποιο σύστημα είναι καλύτερο; Είναι διαισθητικά σωστό; Τι μας λέει για το τι είναι σημαντικό για ένα καλό </a:t>
            </a:r>
            <a:r>
              <a:rPr lang="en-US" dirty="0" smtClean="0"/>
              <a:t>MAP</a:t>
            </a:r>
            <a:r>
              <a:rPr lang="el-GR" dirty="0" smtClean="0"/>
              <a:t>;</a:t>
            </a:r>
            <a:endParaRPr lang="en-US" dirty="0" smtClean="0"/>
          </a:p>
          <a:p>
            <a:r>
              <a:rPr lang="el-GR" dirty="0" smtClean="0"/>
              <a:t>Υπολογίστε την </a:t>
            </a:r>
            <a:r>
              <a:rPr lang="en-US" dirty="0" smtClean="0"/>
              <a:t>R-</a:t>
            </a:r>
            <a:r>
              <a:rPr lang="el-GR" dirty="0" smtClean="0"/>
              <a:t>ακρίβεια. Ποιο σύστημα είναι καλύτερο; </a:t>
            </a:r>
          </a:p>
          <a:p>
            <a:pPr>
              <a:buNone/>
            </a:pPr>
            <a:endParaRPr lang="en-US" dirty="0" smtClean="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65</a:t>
            </a:fld>
            <a:endParaRPr lang="en-US" smtClean="0"/>
          </a:p>
        </p:txBody>
      </p:sp>
      <p:sp>
        <p:nvSpPr>
          <p:cNvPr id="6"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9538270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676400"/>
            <a:ext cx="8001000" cy="2667000"/>
          </a:xfrm>
        </p:spPr>
        <p:txBody>
          <a:bodyPr>
            <a:noAutofit/>
          </a:bodyPr>
          <a:lstStyle/>
          <a:p>
            <a:pPr>
              <a:buNone/>
            </a:pPr>
            <a:r>
              <a:rPr lang="el-GR" b="1" dirty="0"/>
              <a:t>Άσκηση </a:t>
            </a:r>
            <a:r>
              <a:rPr lang="el-GR" b="1" dirty="0" smtClean="0"/>
              <a:t>8.8 (επέκταση)</a:t>
            </a:r>
            <a:endParaRPr lang="el-GR" b="1" dirty="0"/>
          </a:p>
          <a:p>
            <a:pPr>
              <a:buNone/>
            </a:pPr>
            <a:r>
              <a:rPr lang="el-GR" sz="2400" dirty="0" smtClean="0"/>
              <a:t>Έστω μια ανάγκη πληροφόρησης για την οποία υπάρχουν 2 συναφή έγγραφα.  Έχετε την αρχή της απάντησης δύο συστημάτων</a:t>
            </a:r>
            <a:endParaRPr lang="en-US" sz="2400" dirty="0" smtClean="0"/>
          </a:p>
          <a:p>
            <a:pPr marL="342900" lvl="1" indent="0">
              <a:buNone/>
            </a:pPr>
            <a:r>
              <a:rPr lang="el-GR" sz="2400" dirty="0" smtClean="0"/>
              <a:t>		ΣΥΣΤΗΜΑ </a:t>
            </a:r>
            <a:r>
              <a:rPr lang="pt-BR" sz="2400" dirty="0" smtClean="0"/>
              <a:t>1</a:t>
            </a:r>
            <a:r>
              <a:rPr lang="el-GR" sz="2400" dirty="0" smtClean="0"/>
              <a:t>:</a:t>
            </a:r>
            <a:r>
              <a:rPr lang="pt-BR" sz="2400" dirty="0" smtClean="0"/>
              <a:t> </a:t>
            </a:r>
            <a:r>
              <a:rPr lang="el-GR" sz="2400" dirty="0" smtClean="0"/>
              <a:t> </a:t>
            </a:r>
            <a:r>
              <a:rPr lang="pt-BR" sz="2400" b="1" dirty="0" smtClean="0">
                <a:solidFill>
                  <a:srgbClr val="FF0000"/>
                </a:solidFill>
              </a:rPr>
              <a:t>R</a:t>
            </a:r>
            <a:r>
              <a:rPr lang="pt-BR" sz="2400" dirty="0" smtClean="0"/>
              <a:t> </a:t>
            </a:r>
            <a:r>
              <a:rPr lang="el-GR" sz="2400" dirty="0" smtClean="0"/>
              <a:t>…</a:t>
            </a:r>
            <a:endParaRPr lang="pt-BR" sz="2400" b="1" dirty="0" smtClean="0">
              <a:solidFill>
                <a:srgbClr val="FF0000"/>
              </a:solidFill>
            </a:endParaRPr>
          </a:p>
          <a:p>
            <a:pPr marL="342900" lvl="1" indent="0">
              <a:buNone/>
            </a:pPr>
            <a:r>
              <a:rPr lang="el-GR" sz="2400" dirty="0" smtClean="0"/>
              <a:t>		ΣΥΣΤΗΜΑ 2: </a:t>
            </a:r>
            <a:r>
              <a:rPr lang="pt-BR" sz="2400" dirty="0" smtClean="0"/>
              <a:t> </a:t>
            </a:r>
            <a:r>
              <a:rPr lang="en-US" sz="2400" dirty="0" smtClean="0"/>
              <a:t>N </a:t>
            </a:r>
            <a:r>
              <a:rPr lang="pt-BR" sz="2400" b="1" dirty="0" smtClean="0">
                <a:solidFill>
                  <a:srgbClr val="FF0000"/>
                </a:solidFill>
              </a:rPr>
              <a:t>R</a:t>
            </a:r>
            <a:r>
              <a:rPr lang="pt-BR" sz="2400" dirty="0" smtClean="0"/>
              <a:t> </a:t>
            </a:r>
            <a:r>
              <a:rPr lang="pt-BR" sz="2400" b="1" dirty="0" smtClean="0">
                <a:solidFill>
                  <a:srgbClr val="FF0000"/>
                </a:solidFill>
              </a:rPr>
              <a:t>R </a:t>
            </a:r>
            <a:r>
              <a:rPr lang="pt-BR" sz="2400" dirty="0" smtClean="0"/>
              <a:t>...</a:t>
            </a:r>
          </a:p>
          <a:p>
            <a:r>
              <a:rPr lang="el-GR" sz="2400" dirty="0" smtClean="0"/>
              <a:t>Για να είναι το Σύστημα 2 καλύτερο (ως αναφορά το </a:t>
            </a:r>
            <a:r>
              <a:rPr lang="en-US" sz="2400" dirty="0" smtClean="0"/>
              <a:t>MAP</a:t>
            </a:r>
            <a:r>
              <a:rPr lang="el-GR" sz="2400" dirty="0" smtClean="0"/>
              <a:t>) σε ποια θέση θα πρέπει να εμφανίζεται το επόμενο συναφές έγγραφο στο Σύστημα 1;</a:t>
            </a:r>
            <a:endParaRPr lang="en-US" sz="2400" dirty="0" smtClean="0"/>
          </a:p>
          <a:p>
            <a:r>
              <a:rPr lang="el-GR" sz="2400" dirty="0" smtClean="0"/>
              <a:t>Τι ισχύει για την </a:t>
            </a:r>
            <a:r>
              <a:rPr lang="en-US" sz="2400" dirty="0" smtClean="0"/>
              <a:t>R-</a:t>
            </a:r>
            <a:r>
              <a:rPr lang="el-GR" sz="2400" dirty="0" smtClean="0"/>
              <a:t>ακρίβεια;</a:t>
            </a:r>
          </a:p>
          <a:p>
            <a:pPr>
              <a:buNone/>
            </a:pPr>
            <a:endParaRPr lang="en-US" dirty="0" smtClean="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66</a:t>
            </a:fld>
            <a:endParaRPr lang="en-US"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8.5.1</a:t>
            </a:r>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5411468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889920"/>
            <a:ext cx="8001000" cy="4267200"/>
          </a:xfrm>
        </p:spPr>
        <p:txBody>
          <a:bodyPr>
            <a:noAutofit/>
          </a:bodyPr>
          <a:lstStyle/>
          <a:p>
            <a:pPr>
              <a:buNone/>
            </a:pPr>
            <a:r>
              <a:rPr lang="el-GR" b="1" dirty="0" smtClean="0"/>
              <a:t>Άσκηση 8.9</a:t>
            </a:r>
          </a:p>
          <a:p>
            <a:pPr>
              <a:buNone/>
            </a:pPr>
            <a:r>
              <a:rPr lang="el-GR" sz="2000" dirty="0" smtClean="0"/>
              <a:t>Συλλογή από </a:t>
            </a:r>
            <a:r>
              <a:rPr lang="el-GR" sz="2000" i="1" dirty="0" smtClean="0"/>
              <a:t>10.000 έγγραφα</a:t>
            </a:r>
          </a:p>
          <a:p>
            <a:pPr>
              <a:buNone/>
            </a:pPr>
            <a:r>
              <a:rPr lang="el-GR" sz="2000" dirty="0" smtClean="0"/>
              <a:t>Μια ερώτηση για την οποία υπάρχουν συνολικά </a:t>
            </a:r>
            <a:r>
              <a:rPr lang="el-GR" sz="2000" i="1" dirty="0" smtClean="0"/>
              <a:t>8 συναφή έγγραφα</a:t>
            </a:r>
          </a:p>
          <a:p>
            <a:pPr>
              <a:buNone/>
            </a:pPr>
            <a:r>
              <a:rPr lang="el-GR" sz="2000" dirty="0" smtClean="0"/>
              <a:t>Τα πρώτα 20 αποτελέσματα:</a:t>
            </a:r>
          </a:p>
          <a:p>
            <a:pPr>
              <a:buNone/>
            </a:pPr>
            <a:r>
              <a:rPr lang="el-GR" sz="2000" dirty="0" smtClean="0"/>
              <a:t>			</a:t>
            </a:r>
            <a:r>
              <a:rPr lang="pt-BR" sz="2000" b="1" dirty="0" smtClean="0">
                <a:solidFill>
                  <a:srgbClr val="FF0000"/>
                </a:solidFill>
              </a:rPr>
              <a:t>R</a:t>
            </a:r>
            <a:r>
              <a:rPr lang="pt-BR" sz="2000" dirty="0" smtClean="0"/>
              <a:t> </a:t>
            </a:r>
            <a:r>
              <a:rPr lang="pt-BR" sz="2000" b="1" dirty="0" smtClean="0">
                <a:solidFill>
                  <a:srgbClr val="FF0000"/>
                </a:solidFill>
              </a:rPr>
              <a:t>R</a:t>
            </a:r>
            <a:r>
              <a:rPr lang="pt-BR" sz="2000" dirty="0" smtClean="0"/>
              <a:t> N N N N N N </a:t>
            </a:r>
            <a:r>
              <a:rPr lang="pt-BR" sz="2000" b="1" dirty="0" smtClean="0">
                <a:solidFill>
                  <a:srgbClr val="FF0000"/>
                </a:solidFill>
              </a:rPr>
              <a:t>R</a:t>
            </a:r>
            <a:r>
              <a:rPr lang="pt-BR" sz="2000" dirty="0" smtClean="0"/>
              <a:t> N </a:t>
            </a:r>
            <a:r>
              <a:rPr lang="pt-BR" sz="2000" b="1" dirty="0" smtClean="0">
                <a:solidFill>
                  <a:srgbClr val="FF0000"/>
                </a:solidFill>
              </a:rPr>
              <a:t>R</a:t>
            </a:r>
            <a:r>
              <a:rPr lang="pt-BR" sz="2000" dirty="0" smtClean="0"/>
              <a:t> N N N </a:t>
            </a:r>
            <a:r>
              <a:rPr lang="pt-BR" sz="2000" b="1" dirty="0" smtClean="0">
                <a:solidFill>
                  <a:srgbClr val="FF0000"/>
                </a:solidFill>
              </a:rPr>
              <a:t>R</a:t>
            </a:r>
            <a:r>
              <a:rPr lang="pt-BR" sz="2000" dirty="0" smtClean="0"/>
              <a:t> N N N N </a:t>
            </a:r>
            <a:r>
              <a:rPr lang="pt-BR" sz="2000" b="1" dirty="0" smtClean="0">
                <a:solidFill>
                  <a:srgbClr val="FF0000"/>
                </a:solidFill>
              </a:rPr>
              <a:t>R</a:t>
            </a:r>
          </a:p>
          <a:p>
            <a:pPr>
              <a:buNone/>
            </a:pPr>
            <a:r>
              <a:rPr lang="el-GR" sz="2000" dirty="0" smtClean="0"/>
              <a:t>Υπολογίστε:</a:t>
            </a:r>
            <a:endParaRPr lang="en-US" sz="2000" dirty="0" smtClean="0"/>
          </a:p>
          <a:p>
            <a:r>
              <a:rPr lang="el-GR" sz="2000" dirty="0" smtClean="0"/>
              <a:t>Την ακρίβεια στα πρώτα 20</a:t>
            </a:r>
          </a:p>
          <a:p>
            <a:r>
              <a:rPr lang="el-GR" sz="2000" dirty="0" smtClean="0"/>
              <a:t>Το </a:t>
            </a:r>
            <a:r>
              <a:rPr lang="en-US" sz="2000" dirty="0" smtClean="0"/>
              <a:t>F1 </a:t>
            </a:r>
            <a:r>
              <a:rPr lang="el-GR" sz="2000" dirty="0" smtClean="0"/>
              <a:t>στα πρώτα </a:t>
            </a:r>
            <a:r>
              <a:rPr lang="en-US" sz="2000" dirty="0" smtClean="0"/>
              <a:t>20?</a:t>
            </a:r>
            <a:endParaRPr lang="el-GR" sz="2000" dirty="0" smtClean="0"/>
          </a:p>
          <a:p>
            <a:r>
              <a:rPr lang="el-GR" sz="2000" dirty="0" smtClean="0"/>
              <a:t>Ποια είναι η ακρίβεια χωρίς παρεμβολή για 25% ανάκληση;</a:t>
            </a:r>
          </a:p>
          <a:p>
            <a:r>
              <a:rPr lang="el-GR" sz="2000" dirty="0" smtClean="0"/>
              <a:t>Ποια είναι η ακρίβεια με παρεμβολή για 33% ανάκληση;</a:t>
            </a:r>
            <a:endParaRPr lang="en-US" sz="2000" dirty="0" smtClean="0"/>
          </a:p>
          <a:p>
            <a:r>
              <a:rPr lang="el-GR" sz="2000" dirty="0" smtClean="0"/>
              <a:t>Υπολογίστε το ΜΑΠ</a:t>
            </a:r>
          </a:p>
          <a:p>
            <a:pPr>
              <a:buNone/>
            </a:pPr>
            <a:endParaRPr lang="en-US" sz="2000" dirty="0" smtClean="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67</a:t>
            </a:fld>
            <a:endParaRPr lang="en-US"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8.5.1</a:t>
            </a:r>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20997018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981200"/>
            <a:ext cx="8001000" cy="2514600"/>
          </a:xfrm>
        </p:spPr>
        <p:txBody>
          <a:bodyPr>
            <a:noAutofit/>
          </a:bodyPr>
          <a:lstStyle/>
          <a:p>
            <a:pPr>
              <a:buNone/>
            </a:pPr>
            <a:r>
              <a:rPr lang="el-GR" b="1" dirty="0"/>
              <a:t>Άσκηση 8.9</a:t>
            </a:r>
          </a:p>
          <a:p>
            <a:pPr>
              <a:buNone/>
            </a:pPr>
            <a:r>
              <a:rPr lang="el-GR" dirty="0" smtClean="0"/>
              <a:t>Επιστρέφει </a:t>
            </a:r>
            <a:r>
              <a:rPr lang="el-GR" b="1" i="1" dirty="0" smtClean="0">
                <a:solidFill>
                  <a:schemeClr val="tx2">
                    <a:lumMod val="60000"/>
                    <a:lumOff val="40000"/>
                  </a:schemeClr>
                </a:solidFill>
              </a:rPr>
              <a:t>όλα τα 10.000 </a:t>
            </a:r>
            <a:r>
              <a:rPr lang="el-GR" dirty="0" smtClean="0"/>
              <a:t>έγγραφα και αυτά (όπως πριν) είναι </a:t>
            </a:r>
            <a:r>
              <a:rPr lang="el-GR" i="1" dirty="0" smtClean="0"/>
              <a:t>τα πρώτα 20 </a:t>
            </a:r>
            <a:r>
              <a:rPr lang="el-GR" dirty="0" smtClean="0"/>
              <a:t>αποτελέσματα:</a:t>
            </a:r>
          </a:p>
          <a:p>
            <a:pPr>
              <a:buNone/>
            </a:pPr>
            <a:r>
              <a:rPr lang="el-GR" dirty="0" smtClean="0"/>
              <a:t>			</a:t>
            </a:r>
            <a:r>
              <a:rPr lang="pt-BR" b="1" dirty="0" smtClean="0">
                <a:solidFill>
                  <a:srgbClr val="FF0000"/>
                </a:solidFill>
              </a:rPr>
              <a:t>R</a:t>
            </a:r>
            <a:r>
              <a:rPr lang="pt-BR" dirty="0" smtClean="0"/>
              <a:t> </a:t>
            </a:r>
            <a:r>
              <a:rPr lang="pt-BR" b="1" dirty="0" smtClean="0">
                <a:solidFill>
                  <a:srgbClr val="FF0000"/>
                </a:solidFill>
              </a:rPr>
              <a:t>R</a:t>
            </a:r>
            <a:r>
              <a:rPr lang="pt-BR" dirty="0" smtClean="0"/>
              <a:t> N N N N N N </a:t>
            </a:r>
            <a:r>
              <a:rPr lang="pt-BR" b="1" dirty="0" smtClean="0">
                <a:solidFill>
                  <a:srgbClr val="FF0000"/>
                </a:solidFill>
              </a:rPr>
              <a:t>R</a:t>
            </a:r>
            <a:r>
              <a:rPr lang="pt-BR" dirty="0" smtClean="0"/>
              <a:t> N </a:t>
            </a:r>
            <a:r>
              <a:rPr lang="pt-BR" b="1" dirty="0" smtClean="0">
                <a:solidFill>
                  <a:srgbClr val="FF0000"/>
                </a:solidFill>
              </a:rPr>
              <a:t>R</a:t>
            </a:r>
            <a:r>
              <a:rPr lang="pt-BR" dirty="0" smtClean="0"/>
              <a:t> N N N </a:t>
            </a:r>
            <a:r>
              <a:rPr lang="pt-BR" b="1" dirty="0" smtClean="0">
                <a:solidFill>
                  <a:srgbClr val="FF0000"/>
                </a:solidFill>
              </a:rPr>
              <a:t>R</a:t>
            </a:r>
            <a:r>
              <a:rPr lang="pt-BR" dirty="0" smtClean="0"/>
              <a:t> N N N N </a:t>
            </a:r>
            <a:r>
              <a:rPr lang="pt-BR" b="1" dirty="0" smtClean="0">
                <a:solidFill>
                  <a:srgbClr val="FF0000"/>
                </a:solidFill>
              </a:rPr>
              <a:t>R</a:t>
            </a:r>
            <a:endParaRPr lang="el-GR" b="1" dirty="0" smtClean="0">
              <a:solidFill>
                <a:srgbClr val="FF0000"/>
              </a:solidFill>
            </a:endParaRPr>
          </a:p>
          <a:p>
            <a:pPr>
              <a:buNone/>
            </a:pPr>
            <a:endParaRPr lang="pt-BR" b="1" dirty="0" smtClean="0">
              <a:solidFill>
                <a:srgbClr val="FF0000"/>
              </a:solidFill>
            </a:endParaRPr>
          </a:p>
          <a:p>
            <a:r>
              <a:rPr lang="el-GR" dirty="0" smtClean="0"/>
              <a:t>Ποια είναι η μεγαλύτερη δυνατή </a:t>
            </a:r>
            <a:r>
              <a:rPr lang="en-US" dirty="0" smtClean="0"/>
              <a:t>MAP </a:t>
            </a:r>
            <a:r>
              <a:rPr lang="el-GR" dirty="0" smtClean="0"/>
              <a:t>τιμή και ποια η μικρότερη δυνατή </a:t>
            </a:r>
            <a:r>
              <a:rPr lang="en-US" dirty="0" smtClean="0"/>
              <a:t>MAP </a:t>
            </a:r>
            <a:r>
              <a:rPr lang="el-GR" dirty="0" smtClean="0"/>
              <a:t>τιμή </a:t>
            </a:r>
            <a:endParaRPr lang="en-US" dirty="0" smtClean="0"/>
          </a:p>
          <a:p>
            <a:r>
              <a:rPr lang="el-GR" dirty="0" smtClean="0"/>
              <a:t>Υποθέστε ότι σε κάποιο πείραμα αξιολογούμε μόνο τα 20 πρώτα αποτελέσματα. Φράξτε το λάθος στον υπολογισμό. </a:t>
            </a:r>
            <a:endParaRPr lang="en-US" sz="2000" dirty="0" smtClean="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68</a:t>
            </a:fld>
            <a:endParaRPr lang="en-US" smtClean="0"/>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smtClean="0">
                <a:solidFill>
                  <a:schemeClr val="accent2">
                    <a:lumMod val="75000"/>
                  </a:schemeClr>
                </a:solidFill>
                <a:ea typeface="ＭＳ Ｐゴシック" charset="-128"/>
              </a:rPr>
              <a:t>Ασκήσεις</a:t>
            </a:r>
            <a:endParaRPr lang="en-US" sz="4000" dirty="0" smtClean="0">
              <a:solidFill>
                <a:schemeClr val="accent2">
                  <a:lumMod val="75000"/>
                </a:schemeClr>
              </a:solidFill>
              <a:ea typeface="ＭＳ Ｐゴシック" charset="-128"/>
            </a:endParaRPr>
          </a:p>
        </p:txBody>
      </p:sp>
    </p:spTree>
    <p:extLst>
      <p:ext uri="{BB962C8B-B14F-4D97-AF65-F5344CB8AC3E}">
        <p14:creationId xmlns:p14="http://schemas.microsoft.com/office/powerpoint/2010/main" val="2842069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69</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smtClean="0">
                <a:solidFill>
                  <a:schemeClr val="accent2">
                    <a:lumMod val="75000"/>
                  </a:schemeClr>
                </a:solidFill>
                <a:ea typeface="ＭＳ Ｐゴシック" charset="-128"/>
              </a:rPr>
              <a:t>Επανάληψη</a:t>
            </a:r>
            <a:endParaRPr lang="en-US" sz="4000" dirty="0" smtClean="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74830279"/>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gridCol w="2311400"/>
                <a:gridCol w="2311400"/>
              </a:tblGrid>
              <a:tr h="144780">
                <a:tc>
                  <a:txBody>
                    <a:bodyPr/>
                    <a:lstStyle/>
                    <a:p>
                      <a:endParaRPr lang="el-GR" dirty="0"/>
                    </a:p>
                  </a:txBody>
                  <a:tcPr/>
                </a:tc>
                <a:tc>
                  <a:txBody>
                    <a:bodyPr/>
                    <a:lstStyle/>
                    <a:p>
                      <a:r>
                        <a:rPr lang="el-GR" dirty="0" smtClean="0"/>
                        <a:t>Όχι</a:t>
                      </a:r>
                      <a:r>
                        <a:rPr lang="el-GR" baseline="0" dirty="0" smtClean="0"/>
                        <a:t> διάταξη</a:t>
                      </a:r>
                      <a:endParaRPr lang="el-GR" dirty="0"/>
                    </a:p>
                  </a:txBody>
                  <a:tcPr/>
                </a:tc>
                <a:tc>
                  <a:txBody>
                    <a:bodyPr/>
                    <a:lstStyle/>
                    <a:p>
                      <a:r>
                        <a:rPr lang="el-GR" dirty="0" smtClean="0"/>
                        <a:t>Διάταξη</a:t>
                      </a:r>
                      <a:endParaRPr lang="el-GR" dirty="0"/>
                    </a:p>
                  </a:txBody>
                  <a:tcPr/>
                </a:tc>
              </a:tr>
              <a:tr h="370840">
                <a:tc>
                  <a:txBody>
                    <a:bodyPr/>
                    <a:lstStyle/>
                    <a:p>
                      <a:r>
                        <a:rPr lang="el-GR" dirty="0" smtClean="0"/>
                        <a:t>Δυαδικές</a:t>
                      </a:r>
                      <a:endParaRPr lang="el-GR" dirty="0"/>
                    </a:p>
                  </a:txBody>
                  <a:tcPr/>
                </a:tc>
                <a:tc>
                  <a:txBody>
                    <a:bodyPr/>
                    <a:lstStyle/>
                    <a:p>
                      <a:r>
                        <a:rPr lang="el-GR" dirty="0" smtClean="0"/>
                        <a:t>Ακρίβεια</a:t>
                      </a:r>
                      <a:r>
                        <a:rPr lang="en-US" dirty="0" smtClean="0"/>
                        <a:t> </a:t>
                      </a:r>
                      <a:r>
                        <a:rPr lang="el-GR" dirty="0" smtClean="0"/>
                        <a:t>(</a:t>
                      </a:r>
                      <a:r>
                        <a:rPr lang="en-US" dirty="0" smtClean="0"/>
                        <a:t>Precision)</a:t>
                      </a:r>
                    </a:p>
                    <a:p>
                      <a:r>
                        <a:rPr lang="el-GR" baseline="0" dirty="0" smtClean="0"/>
                        <a:t>Ανάκληση</a:t>
                      </a:r>
                      <a:r>
                        <a:rPr lang="en-US" baseline="0" dirty="0" smtClean="0"/>
                        <a:t> (Recall)</a:t>
                      </a:r>
                      <a:r>
                        <a:rPr lang="el-GR" baseline="0" dirty="0" smtClean="0"/>
                        <a:t> </a:t>
                      </a:r>
                      <a:endParaRPr lang="en-US" baseline="0" dirty="0" smtClean="0"/>
                    </a:p>
                    <a:p>
                      <a:r>
                        <a:rPr lang="en-US" baseline="0" dirty="0" smtClean="0"/>
                        <a:t>F1</a:t>
                      </a:r>
                      <a:endParaRPr lang="el-GR" baseline="0" dirty="0" smtClean="0"/>
                    </a:p>
                  </a:txBody>
                  <a:tcPr/>
                </a:tc>
                <a:tc>
                  <a:txBody>
                    <a:bodyPr/>
                    <a:lstStyle/>
                    <a:p>
                      <a:r>
                        <a:rPr lang="el-GR" dirty="0" smtClean="0"/>
                        <a:t>Καμπύλη</a:t>
                      </a:r>
                      <a:r>
                        <a:rPr lang="el-GR" baseline="0" dirty="0" smtClean="0"/>
                        <a:t> Ακρίβειας-Ανάκλησης (με παρεμβολή, 11-σημείων)</a:t>
                      </a:r>
                    </a:p>
                    <a:p>
                      <a:r>
                        <a:rPr lang="en-US" baseline="0" dirty="0" smtClean="0"/>
                        <a:t>A</a:t>
                      </a:r>
                      <a:r>
                        <a:rPr lang="el-GR" baseline="0" dirty="0" err="1" smtClean="0"/>
                        <a:t>κρίβεια</a:t>
                      </a:r>
                      <a:r>
                        <a:rPr lang="el-GR" baseline="0" dirty="0" smtClean="0"/>
                        <a:t>@</a:t>
                      </a:r>
                      <a:r>
                        <a:rPr lang="en-US" baseline="0" dirty="0" smtClean="0"/>
                        <a:t>k</a:t>
                      </a:r>
                    </a:p>
                    <a:p>
                      <a:r>
                        <a:rPr lang="en-US" baseline="0" dirty="0" smtClean="0"/>
                        <a:t>MAP</a:t>
                      </a:r>
                    </a:p>
                    <a:p>
                      <a:r>
                        <a:rPr lang="en-US" baseline="0" dirty="0" smtClean="0"/>
                        <a:t>R-Precision</a:t>
                      </a:r>
                    </a:p>
                    <a:p>
                      <a:r>
                        <a:rPr lang="en-US" dirty="0" smtClean="0"/>
                        <a:t>MRR</a:t>
                      </a:r>
                    </a:p>
                    <a:p>
                      <a:pPr marL="0" algn="l" defTabSz="685800" rtl="0" eaLnBrk="1" latinLnBrk="0" hangingPunct="1"/>
                      <a:r>
                        <a:rPr lang="en-US" sz="1400" b="1" i="1" kern="1200" baseline="0" dirty="0" smtClean="0">
                          <a:solidFill>
                            <a:srgbClr val="FF0000"/>
                          </a:solidFill>
                          <a:latin typeface="+mn-lt"/>
                          <a:ea typeface="+mn-ea"/>
                          <a:cs typeface="+mn-cs"/>
                        </a:rPr>
                        <a:t>ROC</a:t>
                      </a:r>
                      <a:endParaRPr lang="el-GR" sz="1400" b="1" i="1" kern="1200" baseline="0" dirty="0" smtClean="0">
                        <a:solidFill>
                          <a:srgbClr val="FF0000"/>
                        </a:solidFill>
                        <a:latin typeface="+mn-lt"/>
                        <a:ea typeface="+mn-ea"/>
                        <a:cs typeface="+mn-cs"/>
                      </a:endParaRPr>
                    </a:p>
                  </a:txBody>
                  <a:tcPr/>
                </a:tc>
              </a:tr>
              <a:tr h="370840">
                <a:tc>
                  <a:txBody>
                    <a:bodyPr/>
                    <a:lstStyle/>
                    <a:p>
                      <a:r>
                        <a:rPr lang="el-GR" dirty="0" smtClean="0"/>
                        <a:t>Μη δυαδικές</a:t>
                      </a:r>
                      <a:endParaRPr lang="el-GR" dirty="0"/>
                    </a:p>
                  </a:txBody>
                  <a:tcPr/>
                </a:tc>
                <a:tc>
                  <a:txBody>
                    <a:bodyPr/>
                    <a:lstStyle/>
                    <a:p>
                      <a:r>
                        <a:rPr lang="en-US" sz="1400" b="1" kern="1200" baseline="0" dirty="0" smtClean="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smtClean="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smtClean="0"/>
              <a:t>Μετρικές για την αξιολόγηση της συνάφειας</a:t>
            </a:r>
            <a:endParaRPr lang="el-GR" dirty="0"/>
          </a:p>
        </p:txBody>
      </p:sp>
    </p:spTree>
    <p:extLst>
      <p:ext uri="{BB962C8B-B14F-4D97-AF65-F5344CB8AC3E}">
        <p14:creationId xmlns:p14="http://schemas.microsoft.com/office/powerpoint/2010/main" val="398350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8218" y="457200"/>
            <a:ext cx="7886700" cy="1325563"/>
          </a:xfrm>
        </p:spPr>
        <p:txBody>
          <a:bodyPr>
            <a:normAutofit/>
          </a:bodyPr>
          <a:lstStyle/>
          <a:p>
            <a:pPr algn="ctr" eaLnBrk="1" hangingPunct="1"/>
            <a:r>
              <a:rPr lang="el-GR" sz="4000" dirty="0" smtClean="0">
                <a:solidFill>
                  <a:schemeClr val="accent2">
                    <a:lumMod val="75000"/>
                  </a:schemeClr>
                </a:solidFill>
                <a:ea typeface="ＭＳ Ｐゴシック" pitchFamily="-112" charset="-128"/>
              </a:rPr>
              <a:t>Βασικό κριτήριο: Συνάφεια</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smtClean="0">
                <a:ea typeface="ＭＳ Ｐゴシック" pitchFamily="-112" charset="-128"/>
              </a:rPr>
              <a:t>Η ικανοποίηση του χρήστη συνήθως εξισώνεται με τη </a:t>
            </a:r>
            <a:r>
              <a:rPr lang="el-GR" sz="2400" dirty="0" smtClean="0">
                <a:solidFill>
                  <a:schemeClr val="accent2">
                    <a:lumMod val="75000"/>
                  </a:schemeClr>
                </a:solidFill>
                <a:ea typeface="ＭＳ Ｐゴシック" pitchFamily="-112" charset="-128"/>
              </a:rPr>
              <a:t>συνάφεια </a:t>
            </a:r>
            <a:r>
              <a:rPr lang="el-GR" sz="2400" dirty="0">
                <a:solidFill>
                  <a:schemeClr val="accent2">
                    <a:lumMod val="75000"/>
                  </a:schemeClr>
                </a:solidFill>
                <a:ea typeface="ＭＳ Ｐゴシック" pitchFamily="-112" charset="-128"/>
              </a:rPr>
              <a:t>(</a:t>
            </a:r>
            <a:r>
              <a:rPr lang="en-US" sz="2400" dirty="0">
                <a:solidFill>
                  <a:schemeClr val="accent2">
                    <a:lumMod val="75000"/>
                  </a:schemeClr>
                </a:solidFill>
                <a:ea typeface="ＭＳ Ｐゴシック" pitchFamily="-112" charset="-128"/>
              </a:rPr>
              <a:t>relevance) </a:t>
            </a:r>
            <a:r>
              <a:rPr lang="el-GR" sz="2400" dirty="0" smtClean="0">
                <a:ea typeface="ＭＳ Ｐゴシック" pitchFamily="-112" charset="-128"/>
              </a:rPr>
              <a:t>των αποτελεσμάτων της αναζήτησης με το ερώτημα </a:t>
            </a:r>
            <a:endParaRPr lang="el-GR" sz="2400" dirty="0">
              <a:ea typeface="ＭＳ Ｐゴシック" pitchFamily="-112" charset="-128"/>
            </a:endParaRPr>
          </a:p>
          <a:p>
            <a:pPr marL="0" indent="0" eaLnBrk="1" hangingPunct="1">
              <a:buNone/>
            </a:pPr>
            <a:endParaRPr lang="en-US" sz="900" dirty="0">
              <a:ea typeface="ＭＳ Ｐゴシック" pitchFamily="-112" charset="-128"/>
            </a:endParaRPr>
          </a:p>
          <a:p>
            <a:pPr marL="0" indent="0" eaLnBrk="1" hangingPunct="1">
              <a:buNone/>
            </a:pPr>
            <a:r>
              <a:rPr lang="el-GR" sz="2400" i="1" dirty="0" smtClean="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8.6.2</a:t>
            </a:r>
            <a:endParaRPr lang="en-US" sz="1600" dirty="0"/>
          </a:p>
        </p:txBody>
      </p:sp>
    </p:spTree>
    <p:extLst>
      <p:ext uri="{BB962C8B-B14F-4D97-AF65-F5344CB8AC3E}">
        <p14:creationId xmlns:p14="http://schemas.microsoft.com/office/powerpoint/2010/main" val="2025513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211327" y="104526"/>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867203" name="Rectangle 3"/>
          <p:cNvSpPr>
            <a:spLocks noGrp="1" noChangeArrowheads="1"/>
          </p:cNvSpPr>
          <p:nvPr>
            <p:ph idx="1"/>
          </p:nvPr>
        </p:nvSpPr>
        <p:spPr>
          <a:xfrm>
            <a:off x="435356" y="1536543"/>
            <a:ext cx="8077200" cy="4475490"/>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t>
            </a:r>
            <a:r>
              <a:rPr lang="en-US" altLang="en-US" sz="2000" dirty="0" smtClean="0">
                <a:latin typeface="Calibri" pitchFamily="34" charset="0"/>
              </a:rPr>
              <a:t>alarms</a:t>
            </a:r>
            <a:endParaRPr lang="el-GR" altLang="en-US" sz="2000" dirty="0" smtClean="0">
              <a:latin typeface="Calibri" pitchFamily="34" charset="0"/>
            </a:endParaRPr>
          </a:p>
          <a:p>
            <a:pPr marL="800100" lvl="1" indent="-342900" algn="just">
              <a:buClr>
                <a:schemeClr val="tx1"/>
              </a:buClr>
              <a:buSzTx/>
              <a:buFont typeface="Wingdings" pitchFamily="2" charset="2"/>
              <a:buChar char="§"/>
            </a:pPr>
            <a:r>
              <a:rPr lang="el-GR" altLang="en-US" sz="2000" dirty="0" smtClean="0">
                <a:latin typeface="Calibri" pitchFamily="34" charset="0"/>
              </a:rPr>
              <a:t>Συχνά σε </a:t>
            </a:r>
            <a:r>
              <a:rPr lang="el-GR" altLang="en-US" sz="2000" dirty="0" err="1" smtClean="0">
                <a:latin typeface="Calibri" pitchFamily="34" charset="0"/>
              </a:rPr>
              <a:t>ταξινομητές</a:t>
            </a:r>
            <a:r>
              <a:rPr lang="el-GR" altLang="en-US" sz="2000" dirty="0" smtClean="0">
                <a:latin typeface="Calibri" pitchFamily="34" charset="0"/>
              </a:rPr>
              <a:t> (</a:t>
            </a:r>
            <a:r>
              <a:rPr lang="en-US" altLang="en-US" sz="2000" dirty="0" smtClean="0">
                <a:latin typeface="Calibri" pitchFamily="34" charset="0"/>
              </a:rPr>
              <a:t>classifiers)</a:t>
            </a: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smtClean="0">
                <a:latin typeface="Calibri" pitchFamily="34" charset="0"/>
              </a:rPr>
              <a:t>Η </a:t>
            </a:r>
            <a:r>
              <a:rPr lang="el-GR" altLang="en-US" sz="2000" dirty="0">
                <a:latin typeface="Calibri" pitchFamily="34" charset="0"/>
              </a:rPr>
              <a:t>καμπύλη </a:t>
            </a:r>
            <a:r>
              <a:rPr lang="en-US" altLang="en-US" sz="2000" dirty="0">
                <a:latin typeface="Calibri" pitchFamily="34" charset="0"/>
              </a:rPr>
              <a:t>ROC </a:t>
            </a:r>
            <a:endParaRPr lang="el-GR" altLang="en-US" sz="2000" dirty="0" smtClean="0">
              <a:latin typeface="Calibri" pitchFamily="34" charset="0"/>
            </a:endParaRPr>
          </a:p>
          <a:p>
            <a:pPr marL="692150" lvl="1" indent="-292100" algn="just">
              <a:buClr>
                <a:schemeClr val="tx1"/>
              </a:buClr>
              <a:buFont typeface="Wingdings" pitchFamily="2" charset="2"/>
              <a:buChar char="§"/>
            </a:pPr>
            <a:r>
              <a:rPr lang="el-GR" altLang="en-US" dirty="0" smtClean="0">
                <a:latin typeface="Calibri" pitchFamily="34" charset="0"/>
              </a:rPr>
              <a:t>(</a:t>
            </a:r>
            <a:r>
              <a:rPr lang="en-US" altLang="en-US" dirty="0" smtClean="0">
                <a:latin typeface="Calibri" pitchFamily="34" charset="0"/>
              </a:rPr>
              <a:t>y-</a:t>
            </a:r>
            <a:r>
              <a:rPr lang="el-GR" altLang="en-US" dirty="0" smtClean="0">
                <a:latin typeface="Calibri" pitchFamily="34" charset="0"/>
              </a:rPr>
              <a:t>άξονας) </a:t>
            </a:r>
            <a:r>
              <a:rPr lang="en-US" altLang="en-US" dirty="0" smtClean="0">
                <a:latin typeface="Calibri" pitchFamily="34" charset="0"/>
              </a:rPr>
              <a:t>TPR </a:t>
            </a:r>
            <a:r>
              <a:rPr lang="en-US" altLang="en-US" dirty="0" smtClean="0">
                <a:solidFill>
                  <a:srgbClr val="CC3300"/>
                </a:solidFill>
                <a:latin typeface="Calibri" pitchFamily="34" charset="0"/>
              </a:rPr>
              <a:t>[</a:t>
            </a:r>
            <a:r>
              <a:rPr lang="en-US" altLang="en-US" dirty="0" err="1" smtClean="0">
                <a:solidFill>
                  <a:srgbClr val="CC3300"/>
                </a:solidFill>
                <a:latin typeface="Calibri" pitchFamily="34" charset="0"/>
              </a:rPr>
              <a:t>TruePositiveRate</a:t>
            </a:r>
            <a:r>
              <a:rPr lang="en-US" altLang="en-US" dirty="0" smtClean="0">
                <a:solidFill>
                  <a:srgbClr val="CC3300"/>
                </a:solidFill>
                <a:latin typeface="Calibri" pitchFamily="34" charset="0"/>
              </a:rPr>
              <a:t>]</a:t>
            </a:r>
            <a:r>
              <a:rPr lang="en-US" altLang="en-US" dirty="0" smtClean="0">
                <a:latin typeface="Calibri" pitchFamily="34" charset="0"/>
              </a:rPr>
              <a:t> </a:t>
            </a:r>
            <a:r>
              <a:rPr lang="el-GR" altLang="en-US" dirty="0" smtClean="0">
                <a:latin typeface="Calibri" pitchFamily="34" charset="0"/>
              </a:rPr>
              <a:t>ή </a:t>
            </a:r>
            <a:r>
              <a:rPr lang="el-GR" altLang="en-US" dirty="0" smtClean="0">
                <a:solidFill>
                  <a:schemeClr val="tx2">
                    <a:lumMod val="60000"/>
                    <a:lumOff val="40000"/>
                  </a:schemeClr>
                </a:solidFill>
                <a:latin typeface="Calibri" pitchFamily="34" charset="0"/>
              </a:rPr>
              <a:t>ευαισθησία (</a:t>
            </a:r>
            <a:r>
              <a:rPr lang="en-US" altLang="en-US" dirty="0" smtClean="0">
                <a:solidFill>
                  <a:schemeClr val="tx2">
                    <a:lumMod val="60000"/>
                    <a:lumOff val="40000"/>
                  </a:schemeClr>
                </a:solidFill>
                <a:latin typeface="Calibri" pitchFamily="34" charset="0"/>
              </a:rPr>
              <a:t>sensitivity</a:t>
            </a:r>
            <a:r>
              <a:rPr lang="el-GR" altLang="en-US" dirty="0" smtClean="0">
                <a:solidFill>
                  <a:schemeClr val="tx2">
                    <a:lumMod val="60000"/>
                    <a:lumOff val="40000"/>
                  </a:schemeClr>
                </a:solidFill>
                <a:latin typeface="Calibri" pitchFamily="34" charset="0"/>
              </a:rPr>
              <a:t>)</a:t>
            </a:r>
            <a:r>
              <a:rPr lang="en-US" altLang="en-US" dirty="0" smtClean="0">
                <a:latin typeface="Calibri" pitchFamily="34" charset="0"/>
              </a:rPr>
              <a:t> </a:t>
            </a:r>
            <a:r>
              <a:rPr lang="el-GR" altLang="en-US" dirty="0" smtClean="0">
                <a:latin typeface="Calibri" pitchFamily="34" charset="0"/>
              </a:rPr>
              <a:t>(άλλο όνομα του </a:t>
            </a:r>
            <a:r>
              <a:rPr lang="en-US" altLang="en-US" dirty="0" smtClean="0">
                <a:latin typeface="Calibri" pitchFamily="34" charset="0"/>
              </a:rPr>
              <a:t>recall) </a:t>
            </a:r>
          </a:p>
          <a:p>
            <a:pPr marL="692150" lvl="1" indent="-292100" algn="just">
              <a:buClr>
                <a:schemeClr val="tx1"/>
              </a:buClr>
              <a:buFont typeface="Wingdings" pitchFamily="2" charset="2"/>
              <a:buChar char="§"/>
            </a:pPr>
            <a:r>
              <a:rPr lang="el-GR" altLang="en-US" dirty="0" smtClean="0">
                <a:latin typeface="Calibri" pitchFamily="34" charset="0"/>
              </a:rPr>
              <a:t>(</a:t>
            </a:r>
            <a:r>
              <a:rPr lang="en-US" altLang="en-US" dirty="0" smtClean="0">
                <a:latin typeface="Calibri" pitchFamily="34" charset="0"/>
              </a:rPr>
              <a:t>x-</a:t>
            </a:r>
            <a:r>
              <a:rPr lang="el-GR" altLang="en-US" dirty="0" smtClean="0">
                <a:latin typeface="Calibri" pitchFamily="34" charset="0"/>
              </a:rPr>
              <a:t>άξονας) </a:t>
            </a:r>
            <a:r>
              <a:rPr lang="en-US" altLang="en-US" dirty="0" smtClean="0">
                <a:latin typeface="Calibri" pitchFamily="34" charset="0"/>
              </a:rPr>
              <a:t>FPR </a:t>
            </a:r>
            <a:r>
              <a:rPr lang="en-US" altLang="en-US" dirty="0">
                <a:latin typeface="Calibri" pitchFamily="34" charset="0"/>
              </a:rPr>
              <a:t>[</a:t>
            </a:r>
            <a:r>
              <a:rPr lang="en-US" altLang="en-US" dirty="0" err="1">
                <a:solidFill>
                  <a:srgbClr val="CC3300"/>
                </a:solidFill>
                <a:latin typeface="Calibri" pitchFamily="34" charset="0"/>
              </a:rPr>
              <a:t>FalsePositiveRate</a:t>
            </a:r>
            <a:r>
              <a:rPr lang="en-US" altLang="en-US" dirty="0" smtClean="0">
                <a:solidFill>
                  <a:srgbClr val="CC3300"/>
                </a:solidFill>
                <a:latin typeface="Calibri" pitchFamily="34" charset="0"/>
              </a:rPr>
              <a:t>] </a:t>
            </a:r>
            <a:r>
              <a:rPr lang="el-GR" altLang="en-US" dirty="0" smtClean="0">
                <a:latin typeface="Calibri" pitchFamily="34" charset="0"/>
              </a:rPr>
              <a:t>ή </a:t>
            </a:r>
            <a:r>
              <a:rPr lang="en-US" altLang="en-US" dirty="0">
                <a:solidFill>
                  <a:schemeClr val="tx2">
                    <a:lumMod val="60000"/>
                    <a:lumOff val="40000"/>
                  </a:schemeClr>
                </a:solidFill>
                <a:latin typeface="Calibri" pitchFamily="34" charset="0"/>
              </a:rPr>
              <a:t>fall out</a:t>
            </a:r>
            <a:r>
              <a:rPr lang="el-GR" altLang="en-US" dirty="0">
                <a:solidFill>
                  <a:schemeClr val="tx2">
                    <a:lumMod val="60000"/>
                    <a:lumOff val="40000"/>
                  </a:schemeClr>
                </a:solidFill>
                <a:latin typeface="Calibri" pitchFamily="34" charset="0"/>
              </a:rPr>
              <a:t> </a:t>
            </a:r>
            <a:r>
              <a:rPr lang="el-GR" altLang="en-US" dirty="0">
                <a:latin typeface="Calibri" pitchFamily="34" charset="0"/>
              </a:rPr>
              <a:t>ή</a:t>
            </a:r>
            <a:r>
              <a:rPr lang="en-US" altLang="en-US" dirty="0" smtClean="0">
                <a:latin typeface="Calibri" pitchFamily="34" charset="0"/>
              </a:rPr>
              <a:t> </a:t>
            </a:r>
            <a:r>
              <a:rPr lang="en-US" altLang="en-US" dirty="0" smtClean="0">
                <a:solidFill>
                  <a:schemeClr val="tx2">
                    <a:lumMod val="60000"/>
                    <a:lumOff val="40000"/>
                  </a:schemeClr>
                </a:solidFill>
                <a:latin typeface="Calibri" pitchFamily="34" charset="0"/>
              </a:rPr>
              <a:t>1 – specificity (</a:t>
            </a:r>
            <a:r>
              <a:rPr lang="el-GR" altLang="en-US" dirty="0" err="1" smtClean="0">
                <a:solidFill>
                  <a:schemeClr val="tx2">
                    <a:lumMod val="60000"/>
                    <a:lumOff val="40000"/>
                  </a:schemeClr>
                </a:solidFill>
                <a:latin typeface="Calibri" pitchFamily="34" charset="0"/>
              </a:rPr>
              <a:t>προσδιοριστικότητα</a:t>
            </a:r>
            <a:r>
              <a:rPr lang="el-GR" altLang="en-US" dirty="0" smtClean="0">
                <a:solidFill>
                  <a:schemeClr val="tx2">
                    <a:lumMod val="60000"/>
                    <a:lumOff val="40000"/>
                  </a:schemeClr>
                </a:solidFill>
                <a:latin typeface="Calibri" pitchFamily="34" charset="0"/>
              </a:rPr>
              <a:t>) </a:t>
            </a:r>
            <a:r>
              <a:rPr lang="en-US" altLang="en-US" dirty="0" smtClean="0">
                <a:solidFill>
                  <a:schemeClr val="tx2">
                    <a:lumMod val="60000"/>
                    <a:lumOff val="40000"/>
                  </a:schemeClr>
                </a:solidFill>
                <a:latin typeface="Calibri" pitchFamily="34" charset="0"/>
              </a:rPr>
              <a:t>(true negative rate) </a:t>
            </a:r>
          </a:p>
          <a:p>
            <a:pPr marL="692150" lvl="1" indent="-292100" algn="just">
              <a:buClr>
                <a:schemeClr val="tx1"/>
              </a:buClr>
              <a:buFont typeface="Wingdings" pitchFamily="2" charset="2"/>
              <a:buChar char="§"/>
            </a:pPr>
            <a:r>
              <a:rPr lang="el-GR" altLang="en-US" sz="2000" dirty="0" smtClean="0">
                <a:latin typeface="Calibri" pitchFamily="34" charset="0"/>
              </a:rPr>
              <a:t>Η </a:t>
            </a:r>
            <a:r>
              <a:rPr lang="el-GR" altLang="en-US" sz="2000" dirty="0">
                <a:latin typeface="Calibri" pitchFamily="34" charset="0"/>
              </a:rPr>
              <a:t>απόδοση </a:t>
            </a:r>
            <a:r>
              <a:rPr lang="el-GR" altLang="en-US" sz="2000" dirty="0" smtClean="0">
                <a:latin typeface="Calibri" pitchFamily="34" charset="0"/>
              </a:rPr>
              <a:t>αναπαρίσταται </a:t>
            </a:r>
            <a:r>
              <a:rPr lang="el-GR" altLang="en-US" sz="2000" dirty="0">
                <a:latin typeface="Calibri" pitchFamily="34" charset="0"/>
              </a:rPr>
              <a:t>ως ένα σημείο στην καμπύλη </a:t>
            </a:r>
            <a:r>
              <a:rPr lang="en-US" altLang="en-US" sz="2000" dirty="0">
                <a:latin typeface="Calibri" pitchFamily="34" charset="0"/>
              </a:rPr>
              <a:t>ROC </a:t>
            </a:r>
          </a:p>
        </p:txBody>
      </p:sp>
      <p:graphicFrame>
        <p:nvGraphicFramePr>
          <p:cNvPr id="2867205" name="Object 5"/>
          <p:cNvGraphicFramePr>
            <a:graphicFrameLocks noChangeAspect="1"/>
          </p:cNvGraphicFramePr>
          <p:nvPr>
            <p:extLst>
              <p:ext uri="{D42A27DB-BD31-4B8C-83A1-F6EECF244321}">
                <p14:modId xmlns:p14="http://schemas.microsoft.com/office/powerpoint/2010/main" val="1328926627"/>
              </p:ext>
            </p:extLst>
          </p:nvPr>
        </p:nvGraphicFramePr>
        <p:xfrm>
          <a:off x="467883" y="5231862"/>
          <a:ext cx="1670050" cy="631825"/>
        </p:xfrm>
        <a:graphic>
          <a:graphicData uri="http://schemas.openxmlformats.org/presentationml/2006/ole">
            <mc:AlternateContent xmlns:mc="http://schemas.openxmlformats.org/markup-compatibility/2006">
              <mc:Choice xmlns:v="urn:schemas-microsoft-com:vml" Requires="v">
                <p:oleObj spid="_x0000_s257076" name="Equation" r:id="rId4" imgW="1040948" imgH="393529" progId="Equation.3">
                  <p:embed/>
                </p:oleObj>
              </mc:Choice>
              <mc:Fallback>
                <p:oleObj name="Equation" r:id="rId4" imgW="104094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83" y="5231862"/>
                        <a:ext cx="16700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206" name="Object 6"/>
          <p:cNvGraphicFramePr>
            <a:graphicFrameLocks noChangeAspect="1"/>
          </p:cNvGraphicFramePr>
          <p:nvPr>
            <p:extLst>
              <p:ext uri="{D42A27DB-BD31-4B8C-83A1-F6EECF244321}">
                <p14:modId xmlns:p14="http://schemas.microsoft.com/office/powerpoint/2010/main" val="3328496188"/>
              </p:ext>
            </p:extLst>
          </p:nvPr>
        </p:nvGraphicFramePr>
        <p:xfrm>
          <a:off x="3276600" y="5231862"/>
          <a:ext cx="1543050" cy="590550"/>
        </p:xfrm>
        <a:graphic>
          <a:graphicData uri="http://schemas.openxmlformats.org/presentationml/2006/ole">
            <mc:AlternateContent xmlns:mc="http://schemas.openxmlformats.org/markup-compatibility/2006">
              <mc:Choice xmlns:v="urn:schemas-microsoft-com:vml" Requires="v">
                <p:oleObj spid="_x0000_s257077" name="Equation" r:id="rId6" imgW="1028254" imgH="393529" progId="Equation.3">
                  <p:embed/>
                </p:oleObj>
              </mc:Choice>
              <mc:Fallback>
                <p:oleObj name="Equation" r:id="rId6" imgW="1028254"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231862"/>
                        <a:ext cx="15430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207" name="Text Box 7"/>
          <p:cNvSpPr txBox="1">
            <a:spLocks noChangeArrowheads="1"/>
          </p:cNvSpPr>
          <p:nvPr/>
        </p:nvSpPr>
        <p:spPr bwMode="auto">
          <a:xfrm>
            <a:off x="256032" y="4479558"/>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chemeClr val="accent2">
                    <a:lumMod val="75000"/>
                  </a:schemeClr>
                </a:solidFill>
                <a:latin typeface="Calibri" pitchFamily="34" charset="0"/>
              </a:rPr>
              <a:t>True Positive </a:t>
            </a:r>
            <a:r>
              <a:rPr lang="en-US" altLang="en-US" sz="1200" b="1" dirty="0" smtClean="0">
                <a:solidFill>
                  <a:schemeClr val="accent2">
                    <a:lumMod val="75000"/>
                  </a:schemeClr>
                </a:solidFill>
                <a:latin typeface="Calibri" pitchFamily="34" charset="0"/>
              </a:rPr>
              <a:t>Rate (recall, sensitivity)</a:t>
            </a:r>
            <a:endParaRPr lang="el-GR" altLang="en-US" sz="1200" b="1" dirty="0">
              <a:solidFill>
                <a:schemeClr val="accent2">
                  <a:lumMod val="75000"/>
                </a:schemeClr>
              </a:solidFill>
              <a:latin typeface="Calibri" pitchFamily="34" charset="0"/>
            </a:endParaRPr>
          </a:p>
          <a:p>
            <a:r>
              <a:rPr lang="el-GR" altLang="en-US" sz="1200" b="1" dirty="0" smtClean="0">
                <a:solidFill>
                  <a:srgbClr val="0066CC"/>
                </a:solidFill>
                <a:latin typeface="Calibri" pitchFamily="34" charset="0"/>
              </a:rPr>
              <a:t>Το ποσοστό των «σωστών» συναφών</a:t>
            </a:r>
            <a:endParaRPr lang="el-GR" altLang="en-US" sz="1200" b="1" dirty="0">
              <a:solidFill>
                <a:srgbClr val="0066CC"/>
              </a:solidFill>
              <a:latin typeface="Calibri" pitchFamily="34" charset="0"/>
            </a:endParaRPr>
          </a:p>
          <a:p>
            <a:r>
              <a:rPr lang="el-GR" altLang="en-US" sz="1200" b="1" dirty="0">
                <a:latin typeface="Calibri" pitchFamily="34" charset="0"/>
              </a:rPr>
              <a:t>[πόσα από τα θετικά </a:t>
            </a:r>
            <a:r>
              <a:rPr lang="el-GR" altLang="en-US" sz="1200" b="1" dirty="0" smtClean="0">
                <a:latin typeface="Calibri" pitchFamily="34" charset="0"/>
              </a:rPr>
              <a:t>ταξινομεί </a:t>
            </a:r>
          </a:p>
          <a:p>
            <a:r>
              <a:rPr lang="el-GR" altLang="en-US" sz="1200" b="1" dirty="0" smtClean="0">
                <a:latin typeface="Calibri" pitchFamily="34" charset="0"/>
              </a:rPr>
              <a:t>σωστά</a:t>
            </a:r>
            <a:r>
              <a:rPr lang="el-GR" altLang="en-US" sz="1200" b="1" dirty="0">
                <a:latin typeface="Calibri" pitchFamily="34" charset="0"/>
              </a:rPr>
              <a:t>]</a:t>
            </a:r>
          </a:p>
        </p:txBody>
      </p:sp>
      <p:sp>
        <p:nvSpPr>
          <p:cNvPr id="2867208" name="Text Box 8"/>
          <p:cNvSpPr txBox="1">
            <a:spLocks noChangeArrowheads="1"/>
          </p:cNvSpPr>
          <p:nvPr/>
        </p:nvSpPr>
        <p:spPr bwMode="auto">
          <a:xfrm>
            <a:off x="3008312" y="4503841"/>
            <a:ext cx="29495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solidFill>
                  <a:schemeClr val="accent2">
                    <a:lumMod val="75000"/>
                  </a:schemeClr>
                </a:solidFill>
                <a:latin typeface="Calibri" pitchFamily="34" charset="0"/>
              </a:rPr>
              <a:t>False Positive </a:t>
            </a:r>
            <a:r>
              <a:rPr lang="en-US" altLang="en-US" sz="1200" b="1" dirty="0" smtClean="0">
                <a:solidFill>
                  <a:schemeClr val="accent2">
                    <a:lumMod val="75000"/>
                  </a:schemeClr>
                </a:solidFill>
                <a:latin typeface="Calibri" pitchFamily="34" charset="0"/>
              </a:rPr>
              <a:t>Rate (fall out)</a:t>
            </a:r>
            <a:endParaRPr lang="en-US" altLang="en-US" sz="1200" b="1" dirty="0">
              <a:solidFill>
                <a:schemeClr val="accent2">
                  <a:lumMod val="75000"/>
                </a:schemeClr>
              </a:solidFill>
              <a:latin typeface="Calibri" pitchFamily="34" charset="0"/>
            </a:endParaRPr>
          </a:p>
          <a:p>
            <a:r>
              <a:rPr lang="el-GR" altLang="en-US" sz="1200" b="1" dirty="0">
                <a:solidFill>
                  <a:srgbClr val="0066CC"/>
                </a:solidFill>
                <a:latin typeface="Calibri" pitchFamily="34" charset="0"/>
              </a:rPr>
              <a:t>Πόσα από τα αρνητικά θεωρεί θετικά</a:t>
            </a:r>
          </a:p>
          <a:p>
            <a:r>
              <a:rPr lang="el-GR" altLang="en-US" sz="1200" b="1" dirty="0">
                <a:latin typeface="Calibri" pitchFamily="34" charset="0"/>
              </a:rPr>
              <a:t>[πόσα από τα αρνητικά </a:t>
            </a:r>
            <a:r>
              <a:rPr lang="el-GR" altLang="en-US" sz="1200" b="1" dirty="0" smtClean="0">
                <a:latin typeface="Calibri" pitchFamily="34" charset="0"/>
              </a:rPr>
              <a:t>ταξινομεί </a:t>
            </a:r>
            <a:r>
              <a:rPr lang="el-GR" altLang="en-US" sz="1200" b="1" dirty="0">
                <a:latin typeface="Calibri" pitchFamily="34" charset="0"/>
              </a:rPr>
              <a:t>λάθος</a:t>
            </a:r>
            <a:r>
              <a:rPr lang="el-GR" altLang="en-US" sz="1400" b="1" dirty="0">
                <a:latin typeface="Calibri" pitchFamily="34" charset="0"/>
              </a:rPr>
              <a:t>]</a:t>
            </a:r>
          </a:p>
        </p:txBody>
      </p:sp>
      <p:sp>
        <p:nvSpPr>
          <p:cNvPr id="2867211" name="Text Box 11"/>
          <p:cNvSpPr txBox="1">
            <a:spLocks noChangeArrowheads="1"/>
          </p:cNvSpPr>
          <p:nvPr/>
        </p:nvSpPr>
        <p:spPr bwMode="auto">
          <a:xfrm>
            <a:off x="444500" y="93511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2">
                    <a:lumMod val="75000"/>
                  </a:schemeClr>
                </a:solidFill>
                <a:latin typeface="+mn-lt"/>
              </a:rPr>
              <a:t>Καμπύλη χαρακτηριστικής λειτουργίας δέκτη</a:t>
            </a:r>
          </a:p>
        </p:txBody>
      </p:sp>
      <p:sp>
        <p:nvSpPr>
          <p:cNvPr id="5" name="Right Brace 4"/>
          <p:cNvSpPr/>
          <p:nvPr/>
        </p:nvSpPr>
        <p:spPr>
          <a:xfrm rot="5400000">
            <a:off x="4257945" y="5541454"/>
            <a:ext cx="220822" cy="81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3830827" y="6060170"/>
            <a:ext cx="1447800" cy="276999"/>
          </a:xfrm>
          <a:prstGeom prst="rect">
            <a:avLst/>
          </a:prstGeom>
          <a:noFill/>
        </p:spPr>
        <p:txBody>
          <a:bodyPr wrap="square" rtlCol="0">
            <a:spAutoFit/>
          </a:bodyPr>
          <a:lstStyle/>
          <a:p>
            <a:r>
              <a:rPr lang="el-GR" sz="1200" dirty="0" smtClean="0">
                <a:solidFill>
                  <a:schemeClr val="accent1">
                    <a:lumMod val="75000"/>
                  </a:schemeClr>
                </a:solidFill>
              </a:rPr>
              <a:t>Μη συναφή</a:t>
            </a:r>
            <a:endParaRPr lang="el-GR" sz="1200" dirty="0">
              <a:solidFill>
                <a:schemeClr val="accent1">
                  <a:lumMod val="75000"/>
                </a:schemeClr>
              </a:solidFill>
            </a:endParaRPr>
          </a:p>
        </p:txBody>
      </p:sp>
      <p:sp>
        <p:nvSpPr>
          <p:cNvPr id="16" name="Right Brace 15"/>
          <p:cNvSpPr/>
          <p:nvPr/>
        </p:nvSpPr>
        <p:spPr>
          <a:xfrm rot="5400000">
            <a:off x="1575679" y="5414135"/>
            <a:ext cx="162862" cy="992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TextBox 16"/>
          <p:cNvSpPr txBox="1"/>
          <p:nvPr/>
        </p:nvSpPr>
        <p:spPr>
          <a:xfrm>
            <a:off x="1219200" y="6050919"/>
            <a:ext cx="1192912" cy="276999"/>
          </a:xfrm>
          <a:prstGeom prst="rect">
            <a:avLst/>
          </a:prstGeom>
          <a:noFill/>
        </p:spPr>
        <p:txBody>
          <a:bodyPr wrap="square" rtlCol="0">
            <a:spAutoFit/>
          </a:bodyPr>
          <a:lstStyle/>
          <a:p>
            <a:r>
              <a:rPr lang="el-GR" sz="1200" dirty="0" smtClean="0">
                <a:solidFill>
                  <a:schemeClr val="accent1">
                    <a:lumMod val="75000"/>
                  </a:schemeClr>
                </a:solidFill>
              </a:rPr>
              <a:t>Συναφή</a:t>
            </a:r>
            <a:endParaRPr lang="el-GR" sz="1200" dirty="0">
              <a:solidFill>
                <a:schemeClr val="accent1">
                  <a:lumMod val="75000"/>
                </a:schemeClr>
              </a:solidFill>
            </a:endParaRPr>
          </a:p>
        </p:txBody>
      </p:sp>
      <p:graphicFrame>
        <p:nvGraphicFramePr>
          <p:cNvPr id="18" name="Object 6"/>
          <p:cNvGraphicFramePr>
            <a:graphicFrameLocks noChangeAspect="1"/>
          </p:cNvGraphicFramePr>
          <p:nvPr>
            <p:extLst>
              <p:ext uri="{D42A27DB-BD31-4B8C-83A1-F6EECF244321}">
                <p14:modId xmlns:p14="http://schemas.microsoft.com/office/powerpoint/2010/main" val="2376195058"/>
              </p:ext>
            </p:extLst>
          </p:nvPr>
        </p:nvGraphicFramePr>
        <p:xfrm>
          <a:off x="6828266" y="5296662"/>
          <a:ext cx="1600200" cy="590550"/>
        </p:xfrm>
        <a:graphic>
          <a:graphicData uri="http://schemas.openxmlformats.org/presentationml/2006/ole">
            <mc:AlternateContent xmlns:mc="http://schemas.openxmlformats.org/markup-compatibility/2006">
              <mc:Choice xmlns:v="urn:schemas-microsoft-com:vml" Requires="v">
                <p:oleObj spid="_x0000_s257078" name="Equation" r:id="rId8" imgW="1066680" imgH="393480" progId="Equation.3">
                  <p:embed/>
                </p:oleObj>
              </mc:Choice>
              <mc:Fallback>
                <p:oleObj name="Equation" r:id="rId8" imgW="1066680" imgH="393480" progId="Equation.3">
                  <p:embed/>
                  <p:pic>
                    <p:nvPicPr>
                      <p:cNvPr id="0" name=""/>
                      <p:cNvPicPr>
                        <a:picLocks noChangeAspect="1" noChangeArrowheads="1"/>
                      </p:cNvPicPr>
                      <p:nvPr/>
                    </p:nvPicPr>
                    <p:blipFill>
                      <a:blip r:embed="rId9"/>
                      <a:srcRect/>
                      <a:stretch>
                        <a:fillRect/>
                      </a:stretch>
                    </p:blipFill>
                    <p:spPr bwMode="auto">
                      <a:xfrm>
                        <a:off x="6828266" y="5296662"/>
                        <a:ext cx="16002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8"/>
          <p:cNvSpPr txBox="1">
            <a:spLocks noChangeArrowheads="1"/>
          </p:cNvSpPr>
          <p:nvPr/>
        </p:nvSpPr>
        <p:spPr bwMode="auto">
          <a:xfrm>
            <a:off x="5924550" y="4475194"/>
            <a:ext cx="30670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smtClean="0">
                <a:solidFill>
                  <a:schemeClr val="accent2">
                    <a:lumMod val="75000"/>
                  </a:schemeClr>
                </a:solidFill>
                <a:latin typeface="Calibri" pitchFamily="34" charset="0"/>
              </a:rPr>
              <a:t>True Negative Rate (specificity)</a:t>
            </a:r>
            <a:endParaRPr lang="en-US" altLang="en-US" sz="1200" b="1" dirty="0">
              <a:solidFill>
                <a:schemeClr val="accent2">
                  <a:lumMod val="75000"/>
                </a:schemeClr>
              </a:solidFill>
              <a:latin typeface="Calibri" pitchFamily="34" charset="0"/>
            </a:endParaRPr>
          </a:p>
          <a:p>
            <a:r>
              <a:rPr lang="el-GR" altLang="en-US" sz="1200" b="1" dirty="0" smtClean="0">
                <a:solidFill>
                  <a:srgbClr val="0066CC"/>
                </a:solidFill>
                <a:latin typeface="Calibri" pitchFamily="34" charset="0"/>
              </a:rPr>
              <a:t>Το ποσοστό των «σωστών μη συναφών)</a:t>
            </a:r>
            <a:endParaRPr lang="el-GR" altLang="en-US" sz="1200" b="1" dirty="0">
              <a:solidFill>
                <a:srgbClr val="0066CC"/>
              </a:solidFill>
              <a:latin typeface="Calibri" pitchFamily="34" charset="0"/>
            </a:endParaRPr>
          </a:p>
          <a:p>
            <a:r>
              <a:rPr lang="el-GR" altLang="en-US" sz="1200" b="1" dirty="0">
                <a:latin typeface="Calibri" pitchFamily="34" charset="0"/>
              </a:rPr>
              <a:t>[πόσα από τα αρνητικά </a:t>
            </a:r>
            <a:r>
              <a:rPr lang="el-GR" altLang="en-US" sz="1200" b="1" dirty="0" smtClean="0">
                <a:latin typeface="Calibri" pitchFamily="34" charset="0"/>
              </a:rPr>
              <a:t>ταξινομεί σωστ</a:t>
            </a:r>
            <a:r>
              <a:rPr lang="el-GR" altLang="en-US" sz="1200" b="1" dirty="0">
                <a:latin typeface="Calibri" pitchFamily="34" charset="0"/>
              </a:rPr>
              <a:t>ά</a:t>
            </a:r>
            <a:r>
              <a:rPr lang="el-GR" altLang="en-US" sz="1400" b="1" dirty="0" smtClean="0">
                <a:latin typeface="Calibri" pitchFamily="34" charset="0"/>
              </a:rPr>
              <a:t>]</a:t>
            </a:r>
            <a:endParaRPr lang="el-GR" altLang="en-US" sz="1400" b="1" dirty="0">
              <a:latin typeface="Calibri" pitchFamily="34" charset="0"/>
            </a:endParaRPr>
          </a:p>
        </p:txBody>
      </p:sp>
      <p:sp>
        <p:nvSpPr>
          <p:cNvPr id="2" name="TextBox 1"/>
          <p:cNvSpPr txBox="1"/>
          <p:nvPr/>
        </p:nvSpPr>
        <p:spPr>
          <a:xfrm>
            <a:off x="6324600" y="6050919"/>
            <a:ext cx="2428876"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FPR = 1 - TNR</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6078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71</a:t>
            </a:fld>
            <a:endParaRPr lang="el-GR" altLang="en-US"/>
          </a:p>
        </p:txBody>
      </p:sp>
      <p:pic>
        <p:nvPicPr>
          <p:cNvPr id="2868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b="1" dirty="0">
                <a:latin typeface="Calibri" pitchFamily="34" charset="0"/>
              </a:rPr>
              <a:t>(</a:t>
            </a:r>
            <a:r>
              <a:rPr lang="el-GR" altLang="en-US" sz="1600" b="1" dirty="0">
                <a:latin typeface="Calibri" pitchFamily="34" charset="0"/>
              </a:rPr>
              <a:t>0</a:t>
            </a:r>
            <a:r>
              <a:rPr lang="en-US" altLang="en-US" sz="1600" b="1" dirty="0">
                <a:latin typeface="Calibri" pitchFamily="34" charset="0"/>
              </a:rPr>
              <a:t>,</a:t>
            </a:r>
            <a:r>
              <a:rPr lang="el-GR" altLang="en-US" sz="1600" b="1" dirty="0">
                <a:latin typeface="Calibri" pitchFamily="34" charset="0"/>
              </a:rPr>
              <a:t>1</a:t>
            </a:r>
            <a:r>
              <a:rPr lang="en-US" altLang="en-US" sz="1600" b="1" dirty="0">
                <a:latin typeface="Calibri" pitchFamily="34" charset="0"/>
              </a:rPr>
              <a:t>)</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a:t>
            </a:r>
            <a:r>
              <a:rPr lang="en-US" altLang="en-US" sz="1600" dirty="0" smtClean="0">
                <a:latin typeface="Calibri" pitchFamily="34" charset="0"/>
              </a:rPr>
              <a:t>guessing</a:t>
            </a:r>
            <a:endParaRPr lang="el-GR" altLang="en-US" sz="1600" dirty="0">
              <a:latin typeface="Calibri" pitchFamily="34" charset="0"/>
            </a:endParaRPr>
          </a:p>
        </p:txBody>
      </p:sp>
      <p:sp>
        <p:nvSpPr>
          <p:cNvPr id="7"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 name="TextBox 1"/>
          <p:cNvSpPr txBox="1"/>
          <p:nvPr/>
        </p:nvSpPr>
        <p:spPr>
          <a:xfrm>
            <a:off x="381000" y="1219200"/>
            <a:ext cx="3733800" cy="584775"/>
          </a:xfrm>
          <a:prstGeom prst="rect">
            <a:avLst/>
          </a:prstGeom>
          <a:noFill/>
        </p:spPr>
        <p:txBody>
          <a:bodyPr wrap="square" rtlCol="0">
            <a:spAutoFit/>
          </a:bodyPr>
          <a:lstStyle/>
          <a:p>
            <a:r>
              <a:rPr lang="el-GR" sz="1600" dirty="0" smtClean="0">
                <a:solidFill>
                  <a:schemeClr val="accent1">
                    <a:lumMod val="75000"/>
                  </a:schemeClr>
                </a:solidFill>
                <a:latin typeface="+mn-lt"/>
              </a:rPr>
              <a:t>Συναφή -&gt; κατηγορία +</a:t>
            </a:r>
          </a:p>
          <a:p>
            <a:r>
              <a:rPr lang="el-GR" sz="1600" dirty="0" smtClean="0">
                <a:solidFill>
                  <a:schemeClr val="accent1">
                    <a:lumMod val="75000"/>
                  </a:schemeClr>
                </a:solidFill>
                <a:latin typeface="+mn-lt"/>
              </a:rPr>
              <a:t>Μη συναφή -&gt; κατηγορία -</a:t>
            </a:r>
            <a:endParaRPr lang="el-GR" sz="1600" dirty="0">
              <a:solidFill>
                <a:schemeClr val="accent1">
                  <a:lumMod val="75000"/>
                </a:schemeClr>
              </a:solidFill>
              <a:latin typeface="+mn-lt"/>
            </a:endParaRPr>
          </a:p>
        </p:txBody>
      </p:sp>
    </p:spTree>
    <p:extLst>
      <p:ext uri="{BB962C8B-B14F-4D97-AF65-F5344CB8AC3E}">
        <p14:creationId xmlns:p14="http://schemas.microsoft.com/office/powerpoint/2010/main" val="1373353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72</a:t>
            </a:fld>
            <a:endParaRPr lang="el-GR" altLang="en-US"/>
          </a:p>
        </p:txBody>
      </p:sp>
      <p:pic>
        <p:nvPicPr>
          <p:cNvPr id="284674" name="Picture 2"/>
          <p:cNvPicPr>
            <a:picLocks noChangeAspect="1" noChangeArrowheads="1"/>
          </p:cNvPicPr>
          <p:nvPr/>
        </p:nvPicPr>
        <p:blipFill>
          <a:blip r:embed="rId3"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4"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3" name="TextBox 2"/>
          <p:cNvSpPr txBox="1"/>
          <p:nvPr/>
        </p:nvSpPr>
        <p:spPr>
          <a:xfrm>
            <a:off x="5105400" y="2171839"/>
            <a:ext cx="3505200" cy="769441"/>
          </a:xfrm>
          <a:prstGeom prst="rect">
            <a:avLst/>
          </a:prstGeom>
          <a:noFill/>
        </p:spPr>
        <p:txBody>
          <a:bodyPr wrap="square" rtlCol="0">
            <a:spAutoFit/>
          </a:bodyPr>
          <a:lstStyle/>
          <a:p>
            <a:r>
              <a:rPr lang="en-US" dirty="0" smtClean="0">
                <a:solidFill>
                  <a:schemeClr val="accent2">
                    <a:lumMod val="75000"/>
                  </a:schemeClr>
                </a:solidFill>
                <a:latin typeface="+mn-lt"/>
              </a:rPr>
              <a:t>AUC </a:t>
            </a:r>
            <a:r>
              <a:rPr lang="en-US" sz="2000" dirty="0" smtClean="0">
                <a:latin typeface="+mn-lt"/>
              </a:rPr>
              <a:t>measure (area under the ROC curve)</a:t>
            </a:r>
            <a:endParaRPr lang="el-GR" sz="2000" dirty="0">
              <a:latin typeface="+mn-lt"/>
            </a:endParaRPr>
          </a:p>
        </p:txBody>
      </p:sp>
      <p:sp>
        <p:nvSpPr>
          <p:cNvPr id="4" name="TextBox 3"/>
          <p:cNvSpPr txBox="1"/>
          <p:nvPr/>
        </p:nvSpPr>
        <p:spPr>
          <a:xfrm>
            <a:off x="457200" y="4592301"/>
            <a:ext cx="3276600"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latin typeface="+mn-lt"/>
              </a:rPr>
              <a:t>Συχνά </a:t>
            </a:r>
            <a:r>
              <a:rPr lang="en-US" sz="2000" dirty="0">
                <a:latin typeface="+mn-lt"/>
              </a:rPr>
              <a:t>TN </a:t>
            </a:r>
            <a:r>
              <a:rPr lang="el-GR" sz="2000" dirty="0">
                <a:latin typeface="+mn-lt"/>
              </a:rPr>
              <a:t>μεγάλη τιμή (</a:t>
            </a:r>
            <a:r>
              <a:rPr lang="en-US" sz="2000" dirty="0">
                <a:latin typeface="+mn-lt"/>
              </a:rPr>
              <a:t>FPR </a:t>
            </a:r>
            <a:r>
              <a:rPr lang="el-GR" sz="2000" dirty="0">
                <a:latin typeface="+mn-lt"/>
              </a:rPr>
              <a:t>κοντά στο 0)</a:t>
            </a:r>
          </a:p>
          <a:p>
            <a:pPr marL="342900" indent="-342900">
              <a:buFont typeface="Wingdings" panose="05000000000000000000" pitchFamily="2" charset="2"/>
              <a:buChar char="§"/>
            </a:pPr>
            <a:r>
              <a:rPr lang="el-GR" sz="2000" dirty="0">
                <a:latin typeface="+mn-lt"/>
              </a:rPr>
              <a:t>Επίσης, συχνά μικρό </a:t>
            </a:r>
            <a:r>
              <a:rPr lang="en-US" sz="2000" dirty="0">
                <a:latin typeface="+mn-lt"/>
              </a:rPr>
              <a:t>recall</a:t>
            </a:r>
            <a:endParaRPr lang="el-GR" sz="2000" dirty="0">
              <a:latin typeface="+mn-lt"/>
            </a:endParaRPr>
          </a:p>
        </p:txBody>
      </p:sp>
      <p:cxnSp>
        <p:nvCxnSpPr>
          <p:cNvPr id="6" name="Straight Connector 5"/>
          <p:cNvCxnSpPr/>
          <p:nvPr/>
        </p:nvCxnSpPr>
        <p:spPr>
          <a:xfrm>
            <a:off x="2667000" y="5592508"/>
            <a:ext cx="1828800" cy="10703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3532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1" y="2286000"/>
            <a:ext cx="7467600" cy="2971800"/>
          </a:xfrm>
          <a:prstGeom prst="rect">
            <a:avLst/>
          </a:prstGeom>
          <a:noFill/>
          <a:ln w="9525">
            <a:noFill/>
            <a:round/>
            <a:headEnd/>
            <a:tailEnd/>
          </a:ln>
        </p:spPr>
        <p:txBody>
          <a:bodyPr/>
          <a:lstStyle/>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smtClean="0">
                <a:latin typeface="Calibri" charset="0"/>
              </a:rPr>
              <a:t> </a:t>
            </a:r>
            <a:r>
              <a:rPr lang="el-GR" dirty="0">
                <a:latin typeface="Calibri" pitchFamily="34" charset="0"/>
                <a:cs typeface="+mn-cs"/>
              </a:rPr>
              <a:t>Μέχρι στιγμής δυαδικές αποτιμήσεις συνάφειας (συναφές ή μη συναφές)</a:t>
            </a:r>
          </a:p>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pitchFamily="34" charset="0"/>
                <a:cs typeface="+mn-cs"/>
              </a:rPr>
              <a:t> Ας υποθέσουμε ότι τα έγραφα βαθμολογούνται για το «πόσο» συναφή είναι σε κάποια βαθμολογική κλίμακα </a:t>
            </a:r>
            <a:r>
              <a:rPr lang="en-US" dirty="0">
                <a:latin typeface="Calibri" pitchFamily="34" charset="0"/>
                <a:cs typeface="+mn-cs"/>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smtClean="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smtClean="0">
              <a:latin typeface="+mn-lt"/>
            </a:endParaRPr>
          </a:p>
        </p:txBody>
      </p:sp>
      <p:sp>
        <p:nvSpPr>
          <p:cNvPr id="5" name="Rectangle 2"/>
          <p:cNvSpPr>
            <a:spLocks noGrp="1" noChangeArrowheads="1"/>
          </p:cNvSpPr>
          <p:nvPr>
            <p:ph type="title"/>
          </p:nvPr>
        </p:nvSpPr>
        <p:spPr>
          <a:xfrm>
            <a:off x="457200" y="685800"/>
            <a:ext cx="7793037" cy="762000"/>
          </a:xfrm>
        </p:spPr>
        <p:txBody>
          <a:bodyPr>
            <a:normAutofit/>
          </a:bodyPr>
          <a:lstStyle/>
          <a:p>
            <a:pPr algn="ctr"/>
            <a:r>
              <a:rPr lang="el-GR" sz="3600" dirty="0" smtClean="0">
                <a:solidFill>
                  <a:schemeClr val="accent2">
                    <a:lumMod val="75000"/>
                  </a:schemeClr>
                </a:solidFill>
              </a:rPr>
              <a:t>Μη δυαδικές αποτιμήσεις</a:t>
            </a:r>
            <a:endParaRPr lang="en-US" sz="3600" dirty="0">
              <a:solidFill>
                <a:schemeClr val="accent2">
                  <a:lumMod val="75000"/>
                </a:schemeClr>
              </a:solidFill>
            </a:endParaRPr>
          </a:p>
        </p:txBody>
      </p:sp>
      <p:sp>
        <p:nvSpPr>
          <p:cNvPr id="4" name="Slide Number Placeholder 3"/>
          <p:cNvSpPr>
            <a:spLocks noGrp="1"/>
          </p:cNvSpPr>
          <p:nvPr>
            <p:ph type="sldNum" sz="quarter" idx="12"/>
          </p:nvPr>
        </p:nvSpPr>
        <p:spPr>
          <a:xfrm>
            <a:off x="6781800" y="6400800"/>
            <a:ext cx="2133600" cy="244475"/>
          </a:xfrm>
        </p:spPr>
        <p:txBody>
          <a:bodyPr/>
          <a:lstStyle/>
          <a:p>
            <a:pPr algn="r">
              <a:defRPr/>
            </a:pPr>
            <a:fld id="{6231DFBC-2454-451B-9C42-04D7F724382E}" type="slidenum">
              <a:rPr lang="en-US" smtClean="0"/>
              <a:pPr algn="r">
                <a:defRPr/>
              </a:pPr>
              <a:t>73</a:t>
            </a:fld>
            <a:endParaRPr lang="en-US"/>
          </a:p>
        </p:txBody>
      </p:sp>
    </p:spTree>
    <p:extLst>
      <p:ext uri="{BB962C8B-B14F-4D97-AF65-F5344CB8AC3E}">
        <p14:creationId xmlns:p14="http://schemas.microsoft.com/office/powerpoint/2010/main" val="210485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475455"/>
            <a:ext cx="6451600" cy="5973763"/>
          </a:xfrm>
        </p:spPr>
      </p:pic>
      <p:sp>
        <p:nvSpPr>
          <p:cNvPr id="33795" name="TextBox 4"/>
          <p:cNvSpPr txBox="1">
            <a:spLocks noChangeArrowheads="1"/>
          </p:cNvSpPr>
          <p:nvPr/>
        </p:nvSpPr>
        <p:spPr bwMode="auto">
          <a:xfrm>
            <a:off x="4610100" y="220186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5257800" y="33099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Good</a:t>
            </a:r>
          </a:p>
        </p:txBody>
      </p:sp>
      <p:cxnSp>
        <p:nvCxnSpPr>
          <p:cNvPr id="12" name="Straight Arrow Connector 11"/>
          <p:cNvCxnSpPr/>
          <p:nvPr/>
        </p:nvCxnSpPr>
        <p:spPr>
          <a:xfrm rot="10800000" flipV="1">
            <a:off x="5486400" y="34623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9833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6270" y="228600"/>
            <a:ext cx="7886700" cy="1325563"/>
          </a:xfrm>
        </p:spPr>
        <p:txBody>
          <a:bodyPr>
            <a:normAutofit/>
          </a:bodyPr>
          <a:lstStyle/>
          <a:p>
            <a:pPr algn="ctr"/>
            <a:r>
              <a:rPr lang="en-US" altLang="en-US" sz="3600" dirty="0" smtClean="0">
                <a:solidFill>
                  <a:schemeClr val="accent2">
                    <a:lumMod val="75000"/>
                  </a:schemeClr>
                </a:solidFill>
              </a:rPr>
              <a:t>Discounted Cumulative Gain (DCG)</a:t>
            </a:r>
          </a:p>
        </p:txBody>
      </p:sp>
      <p:sp>
        <p:nvSpPr>
          <p:cNvPr id="34819" name="Content Placeholder 2"/>
          <p:cNvSpPr>
            <a:spLocks noGrp="1"/>
          </p:cNvSpPr>
          <p:nvPr>
            <p:ph idx="1"/>
          </p:nvPr>
        </p:nvSpPr>
        <p:spPr>
          <a:xfrm>
            <a:off x="628650" y="1825625"/>
            <a:ext cx="7886700" cy="2822575"/>
          </a:xfrm>
        </p:spPr>
        <p:txBody>
          <a:bodyPr>
            <a:noAutofit/>
          </a:bodyPr>
          <a:lstStyle/>
          <a:p>
            <a:pPr>
              <a:buFont typeface="Wingdings" panose="05000000000000000000" pitchFamily="2" charset="2"/>
              <a:buChar char="§"/>
            </a:pPr>
            <a:r>
              <a:rPr lang="el-GR" altLang="en-US" sz="2400" dirty="0" smtClean="0"/>
              <a:t>Δημοφιλές μέτρο για αποτίμηση της αναζήτησης στο </a:t>
            </a:r>
            <a:r>
              <a:rPr lang="en-US" altLang="en-US" sz="2400" dirty="0" smtClean="0"/>
              <a:t>web </a:t>
            </a:r>
            <a:r>
              <a:rPr lang="el-GR" altLang="en-US" sz="2400" dirty="0" smtClean="0"/>
              <a:t>και σε παρόμοιες εφαρμογές</a:t>
            </a:r>
            <a:endParaRPr lang="en-US" altLang="en-US" sz="2400" dirty="0" smtClean="0"/>
          </a:p>
          <a:p>
            <a:pPr>
              <a:buFont typeface="Wingdings" panose="05000000000000000000" pitchFamily="2" charset="2"/>
              <a:buChar char="§"/>
            </a:pPr>
            <a:endParaRPr lang="en-US" altLang="en-US" sz="2400" dirty="0" smtClean="0"/>
          </a:p>
          <a:p>
            <a:pPr>
              <a:buFont typeface="Wingdings" panose="05000000000000000000" pitchFamily="2" charset="2"/>
              <a:buChar char="§"/>
            </a:pPr>
            <a:r>
              <a:rPr lang="el-GR" altLang="en-US" sz="2400" dirty="0" smtClean="0"/>
              <a:t>Δύο κριτήρια</a:t>
            </a:r>
            <a:r>
              <a:rPr lang="en-US" altLang="en-US" sz="2400" dirty="0" smtClean="0"/>
              <a:t>:</a:t>
            </a:r>
          </a:p>
          <a:p>
            <a:pPr lvl="1">
              <a:buFont typeface="Wingdings" panose="05000000000000000000" pitchFamily="2" charset="2"/>
              <a:buChar char="§"/>
            </a:pPr>
            <a:r>
              <a:rPr lang="el-GR" altLang="en-US" sz="2400" dirty="0" smtClean="0">
                <a:solidFill>
                  <a:schemeClr val="accent2">
                    <a:lumMod val="75000"/>
                  </a:schemeClr>
                </a:solidFill>
              </a:rPr>
              <a:t>(βαθμός συνάφειας) </a:t>
            </a:r>
            <a:r>
              <a:rPr lang="el-GR" altLang="en-US" sz="2400" dirty="0" smtClean="0"/>
              <a:t>Έγγραφα με μεγάλη συνάφεια είναι πιο χρήσιμα από οριακά συναφή έγγραφα </a:t>
            </a:r>
          </a:p>
          <a:p>
            <a:pPr lvl="1">
              <a:buFont typeface="Wingdings" panose="05000000000000000000" pitchFamily="2" charset="2"/>
              <a:buChar char="§"/>
            </a:pPr>
            <a:r>
              <a:rPr lang="el-GR" altLang="en-US" sz="2400" dirty="0" smtClean="0">
                <a:solidFill>
                  <a:schemeClr val="accent2">
                    <a:lumMod val="75000"/>
                  </a:schemeClr>
                </a:solidFill>
              </a:rPr>
              <a:t>(θέση στη διάταξη) </a:t>
            </a:r>
            <a:r>
              <a:rPr lang="el-GR" altLang="en-US" sz="2400" dirty="0" smtClean="0"/>
              <a:t>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sz="2400" dirty="0" smtClean="0"/>
          </a:p>
        </p:txBody>
      </p:sp>
    </p:spTree>
    <p:extLst>
      <p:ext uri="{BB962C8B-B14F-4D97-AF65-F5344CB8AC3E}">
        <p14:creationId xmlns:p14="http://schemas.microsoft.com/office/powerpoint/2010/main" val="13658218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smtClean="0">
                <a:solidFill>
                  <a:schemeClr val="accent2">
                    <a:lumMod val="75000"/>
                  </a:schemeClr>
                </a:solidFill>
              </a:rPr>
              <a:t>Discounted Cumulative Gain</a:t>
            </a:r>
          </a:p>
        </p:txBody>
      </p:sp>
      <p:sp>
        <p:nvSpPr>
          <p:cNvPr id="3" name="TextBox 2"/>
          <p:cNvSpPr txBox="1"/>
          <p:nvPr/>
        </p:nvSpPr>
        <p:spPr>
          <a:xfrm>
            <a:off x="274320" y="1066800"/>
            <a:ext cx="8610600" cy="5109091"/>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dirty="0" smtClean="0">
                <a:latin typeface="+mn-lt"/>
              </a:rPr>
              <a:t> </a:t>
            </a:r>
            <a:r>
              <a:rPr lang="el-GR" altLang="en-US" sz="2000" dirty="0" smtClean="0">
                <a:latin typeface="+mn-lt"/>
              </a:rPr>
              <a:t>Έστω </a:t>
            </a:r>
            <a:r>
              <a:rPr lang="el-GR" altLang="en-US" sz="2000" dirty="0">
                <a:latin typeface="+mn-lt"/>
              </a:rPr>
              <a:t>αξιολογήσεις συνάφειας στην κλίμακα </a:t>
            </a:r>
            <a:r>
              <a:rPr lang="en-US" altLang="en-US" sz="2000" dirty="0">
                <a:latin typeface="+mn-lt"/>
              </a:rPr>
              <a:t>[0,</a:t>
            </a:r>
            <a:r>
              <a:rPr lang="el-GR" altLang="en-US" sz="2000" dirty="0">
                <a:latin typeface="+mn-lt"/>
              </a:rPr>
              <a:t> </a:t>
            </a:r>
            <a:r>
              <a:rPr lang="en-US" altLang="en-US" sz="2000" dirty="0">
                <a:latin typeface="+mn-lt"/>
              </a:rPr>
              <a:t>r]</a:t>
            </a:r>
            <a:r>
              <a:rPr lang="el-GR" altLang="en-US" sz="2000" dirty="0">
                <a:latin typeface="+mn-lt"/>
              </a:rPr>
              <a:t>, </a:t>
            </a:r>
            <a:r>
              <a:rPr lang="en-US" altLang="en-US" sz="2000" dirty="0">
                <a:latin typeface="+mn-lt"/>
              </a:rPr>
              <a:t> r&gt;2</a:t>
            </a:r>
            <a:r>
              <a:rPr lang="el-GR" altLang="en-US" sz="2000" dirty="0">
                <a:latin typeface="+mn-lt"/>
              </a:rPr>
              <a:t> και ότι οι αξιολογήσεις των </a:t>
            </a:r>
            <a:r>
              <a:rPr lang="en-US" altLang="en-US" sz="2000" i="1" dirty="0">
                <a:latin typeface="+mn-lt"/>
              </a:rPr>
              <a:t>n</a:t>
            </a:r>
            <a:r>
              <a:rPr lang="en-US" altLang="en-US" sz="2000" dirty="0">
                <a:latin typeface="+mn-lt"/>
              </a:rPr>
              <a:t> </a:t>
            </a:r>
            <a:r>
              <a:rPr lang="el-GR" altLang="en-US" sz="2000" dirty="0">
                <a:latin typeface="+mn-lt"/>
              </a:rPr>
              <a:t>πρώτων εγγράφων είναι </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 …</a:t>
            </a:r>
            <a:r>
              <a:rPr lang="el-GR" altLang="en-US" sz="2000" dirty="0">
                <a:solidFill>
                  <a:schemeClr val="accent5">
                    <a:lumMod val="75000"/>
                  </a:schemeClr>
                </a:solidFill>
                <a:latin typeface="+mn-lt"/>
              </a:rPr>
              <a:t>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 </a:t>
            </a:r>
            <a:r>
              <a:rPr lang="en-US" altLang="en-US" sz="2000" dirty="0">
                <a:latin typeface="+mn-lt"/>
              </a:rPr>
              <a:t>(</a:t>
            </a:r>
            <a:r>
              <a:rPr lang="el-GR" altLang="en-US" sz="2000" dirty="0">
                <a:latin typeface="+mn-lt"/>
              </a:rPr>
              <a:t>σε σειρά διάταξης) </a:t>
            </a:r>
            <a:endParaRPr lang="en-US" altLang="en-US" sz="2000" dirty="0">
              <a:latin typeface="+mn-lt"/>
            </a:endParaRPr>
          </a:p>
          <a:p>
            <a:pPr fontAlgn="auto">
              <a:spcAft>
                <a:spcPts val="0"/>
              </a:spcAft>
              <a:buFont typeface="Wingdings" panose="05000000000000000000" pitchFamily="2" charset="2"/>
              <a:buChar char="§"/>
            </a:pPr>
            <a:endParaRPr lang="en-US" altLang="en-US" sz="2000" dirty="0">
              <a:latin typeface="+mn-lt"/>
            </a:endParaRPr>
          </a:p>
          <a:p>
            <a:pPr fontAlgn="auto">
              <a:spcAft>
                <a:spcPts val="0"/>
              </a:spcAft>
              <a:buFont typeface="Wingdings" panose="05000000000000000000" pitchFamily="2" charset="2"/>
              <a:buChar char="§"/>
            </a:pPr>
            <a:r>
              <a:rPr lang="en-US" altLang="en-US" sz="2000" dirty="0" smtClean="0">
                <a:latin typeface="+mn-lt"/>
              </a:rPr>
              <a:t> </a:t>
            </a:r>
            <a:r>
              <a:rPr lang="el-GR" altLang="en-US" sz="2000" dirty="0" smtClean="0">
                <a:latin typeface="+mn-lt"/>
              </a:rPr>
              <a:t>Χρήση </a:t>
            </a:r>
            <a:r>
              <a:rPr lang="el-GR" altLang="en-US" sz="2000" dirty="0">
                <a:latin typeface="+mn-lt"/>
              </a:rPr>
              <a:t>βαθμιδωτής (</a:t>
            </a:r>
            <a:r>
              <a:rPr lang="en-US" altLang="en-US" sz="2000" dirty="0">
                <a:latin typeface="+mn-lt"/>
              </a:rPr>
              <a:t>graded</a:t>
            </a:r>
            <a:r>
              <a:rPr lang="el-GR" altLang="en-US" sz="2000" dirty="0">
                <a:latin typeface="+mn-lt"/>
              </a:rPr>
              <a:t>) συνάφειας ως μέτρου της χρησιμότητας ή του </a:t>
            </a:r>
            <a:r>
              <a:rPr lang="el-GR" altLang="en-US" sz="2000" dirty="0">
                <a:solidFill>
                  <a:schemeClr val="accent2">
                    <a:lumMod val="75000"/>
                  </a:schemeClr>
                </a:solidFill>
                <a:latin typeface="+mn-lt"/>
              </a:rPr>
              <a:t>κέρδους (</a:t>
            </a:r>
            <a:r>
              <a:rPr lang="en-US" altLang="en-US" sz="2000" dirty="0">
                <a:solidFill>
                  <a:schemeClr val="accent2">
                    <a:lumMod val="75000"/>
                  </a:schemeClr>
                </a:solidFill>
                <a:latin typeface="+mn-lt"/>
              </a:rPr>
              <a:t>gain) </a:t>
            </a:r>
            <a:r>
              <a:rPr lang="el-GR" altLang="en-US" sz="2000" dirty="0">
                <a:latin typeface="+mn-lt"/>
              </a:rPr>
              <a:t>από την εξέταση ενός εγγράφου</a:t>
            </a:r>
            <a:endParaRPr lang="en-US" altLang="en-US" sz="2000" dirty="0">
              <a:latin typeface="+mn-lt"/>
            </a:endParaRPr>
          </a:p>
          <a:p>
            <a:pPr fontAlgn="auto">
              <a:spcAft>
                <a:spcPts val="0"/>
              </a:spcAft>
              <a:buFont typeface="Wingdings" panose="05000000000000000000" pitchFamily="2" charset="2"/>
              <a:buChar char="§"/>
            </a:pPr>
            <a:r>
              <a:rPr lang="en-US" altLang="en-US" dirty="0" smtClean="0">
                <a:latin typeface="+mn-lt"/>
              </a:rPr>
              <a:t> </a:t>
            </a:r>
            <a:r>
              <a:rPr lang="el-GR" altLang="en-US" sz="2000" dirty="0" smtClean="0">
                <a:latin typeface="+mn-lt"/>
              </a:rPr>
              <a:t>Το </a:t>
            </a:r>
            <a:r>
              <a:rPr lang="el-GR" altLang="en-US" sz="2000" dirty="0">
                <a:latin typeface="+mn-lt"/>
              </a:rPr>
              <a:t>κέρδος </a:t>
            </a:r>
            <a:endParaRPr lang="en-US" altLang="en-US" sz="2000" dirty="0" smtClean="0">
              <a:latin typeface="+mn-lt"/>
            </a:endParaRPr>
          </a:p>
          <a:p>
            <a:pPr lvl="1" fontAlgn="auto">
              <a:spcAft>
                <a:spcPts val="0"/>
              </a:spcAft>
              <a:buFont typeface="Wingdings" panose="05000000000000000000" pitchFamily="2" charset="2"/>
              <a:buChar char="§"/>
            </a:pPr>
            <a:r>
              <a:rPr lang="en-US" altLang="en-US" sz="2000" dirty="0" smtClean="0">
                <a:solidFill>
                  <a:schemeClr val="accent6">
                    <a:lumMod val="75000"/>
                  </a:schemeClr>
                </a:solidFill>
                <a:latin typeface="+mn-lt"/>
              </a:rPr>
              <a:t> </a:t>
            </a:r>
            <a:r>
              <a:rPr lang="el-GR" altLang="en-US" sz="2000" dirty="0" smtClean="0">
                <a:solidFill>
                  <a:schemeClr val="accent6">
                    <a:lumMod val="75000"/>
                  </a:schemeClr>
                </a:solidFill>
                <a:latin typeface="+mn-lt"/>
              </a:rPr>
              <a:t>συγκεντρώνεται</a:t>
            </a:r>
            <a:r>
              <a:rPr lang="en-US" altLang="en-US" sz="2000" dirty="0">
                <a:solidFill>
                  <a:schemeClr val="accent6">
                    <a:lumMod val="75000"/>
                  </a:schemeClr>
                </a:solidFill>
                <a:latin typeface="+mn-lt"/>
              </a:rPr>
              <a:t>/</a:t>
            </a:r>
            <a:r>
              <a:rPr lang="el-GR" altLang="en-US" sz="2000" dirty="0">
                <a:solidFill>
                  <a:schemeClr val="accent6">
                    <a:lumMod val="75000"/>
                  </a:schemeClr>
                </a:solidFill>
                <a:latin typeface="+mn-lt"/>
              </a:rPr>
              <a:t>αθροίζεται ξεκινώντας από την κορυφή της διάταξης </a:t>
            </a:r>
            <a:endParaRPr lang="en-US" altLang="en-US" sz="2000" dirty="0">
              <a:solidFill>
                <a:schemeClr val="accent6">
                  <a:lumMod val="75000"/>
                </a:schemeClr>
              </a:solidFill>
              <a:latin typeface="+mn-lt"/>
            </a:endParaRPr>
          </a:p>
          <a:p>
            <a:pPr lvl="2"/>
            <a:r>
              <a:rPr lang="en-US" altLang="en-US" sz="2000" dirty="0">
                <a:solidFill>
                  <a:schemeClr val="accent2">
                    <a:lumMod val="75000"/>
                  </a:schemeClr>
                </a:solidFill>
                <a:latin typeface="+mn-lt"/>
              </a:rPr>
              <a:t>Cumulative Gain (CG) </a:t>
            </a:r>
            <a:r>
              <a:rPr lang="el-GR" altLang="en-US" sz="2000" dirty="0">
                <a:latin typeface="+mn-lt"/>
              </a:rPr>
              <a:t>στη θέση διάταξης (</a:t>
            </a:r>
            <a:r>
              <a:rPr lang="en-US" altLang="en-US" sz="2000" dirty="0">
                <a:latin typeface="+mn-lt"/>
              </a:rPr>
              <a:t>rank</a:t>
            </a:r>
            <a:r>
              <a:rPr lang="el-GR" altLang="en-US" sz="2000" dirty="0">
                <a:latin typeface="+mn-lt"/>
              </a:rPr>
              <a:t>)</a:t>
            </a:r>
            <a:r>
              <a:rPr lang="en-US" altLang="en-US" sz="2000" dirty="0">
                <a:latin typeface="+mn-lt"/>
              </a:rPr>
              <a:t> </a:t>
            </a:r>
            <a:r>
              <a:rPr lang="en-US" altLang="en-US" sz="2000" i="1" dirty="0">
                <a:solidFill>
                  <a:schemeClr val="accent2">
                    <a:lumMod val="75000"/>
                  </a:schemeClr>
                </a:solidFill>
                <a:latin typeface="+mn-lt"/>
              </a:rPr>
              <a:t>n</a:t>
            </a:r>
          </a:p>
          <a:p>
            <a:pPr lvl="1"/>
            <a:r>
              <a:rPr lang="en-US" altLang="en-US" sz="2000" dirty="0" smtClean="0">
                <a:latin typeface="+mn-lt"/>
              </a:rPr>
              <a:t>			</a:t>
            </a:r>
            <a:r>
              <a:rPr lang="en-US" altLang="en-US" sz="2000" dirty="0" smtClean="0">
                <a:solidFill>
                  <a:schemeClr val="accent5">
                    <a:lumMod val="75000"/>
                  </a:schemeClr>
                </a:solidFill>
                <a:latin typeface="+mn-lt"/>
              </a:rPr>
              <a:t>CG </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endParaRPr lang="en-US" altLang="en-US" sz="2000" baseline="-25000" dirty="0">
              <a:solidFill>
                <a:schemeClr val="accent5">
                  <a:lumMod val="75000"/>
                </a:schemeClr>
              </a:solidFill>
              <a:latin typeface="+mn-lt"/>
            </a:endParaRPr>
          </a:p>
          <a:p>
            <a:pPr lvl="1" fontAlgn="auto">
              <a:spcAft>
                <a:spcPts val="0"/>
              </a:spcAft>
              <a:buClr>
                <a:schemeClr val="accent6">
                  <a:lumMod val="75000"/>
                </a:schemeClr>
              </a:buClr>
              <a:buFont typeface="Wingdings" panose="05000000000000000000" pitchFamily="2" charset="2"/>
              <a:buChar char="§"/>
            </a:pPr>
            <a:r>
              <a:rPr lang="en-US" altLang="en-US" dirty="0" smtClean="0">
                <a:solidFill>
                  <a:schemeClr val="accent2">
                    <a:lumMod val="75000"/>
                  </a:schemeClr>
                </a:solidFill>
                <a:latin typeface="+mn-lt"/>
              </a:rPr>
              <a:t> </a:t>
            </a:r>
            <a:r>
              <a:rPr lang="el-GR" altLang="en-US" sz="2000" dirty="0">
                <a:solidFill>
                  <a:schemeClr val="accent6">
                    <a:lumMod val="75000"/>
                  </a:schemeClr>
                </a:solidFill>
                <a:latin typeface="+mn-lt"/>
              </a:rPr>
              <a:t>μειώνεται</a:t>
            </a:r>
            <a:r>
              <a:rPr lang="el-GR" altLang="en-US" sz="2000" dirty="0" smtClean="0">
                <a:latin typeface="+mn-lt"/>
              </a:rPr>
              <a:t> </a:t>
            </a:r>
            <a:r>
              <a:rPr lang="el-GR" altLang="en-US" sz="2000" dirty="0">
                <a:solidFill>
                  <a:schemeClr val="accent6">
                    <a:lumMod val="75000"/>
                  </a:schemeClr>
                </a:solidFill>
                <a:latin typeface="+mn-lt"/>
              </a:rPr>
              <a:t>ή γίνεται έκπτωση </a:t>
            </a:r>
            <a:r>
              <a:rPr lang="el-GR" altLang="en-US" sz="2000" dirty="0">
                <a:latin typeface="+mn-lt"/>
              </a:rPr>
              <a:t>(</a:t>
            </a:r>
            <a:r>
              <a:rPr lang="en-US" altLang="en-US" sz="2000" dirty="0">
                <a:latin typeface="+mn-lt"/>
              </a:rPr>
              <a:t>discounted</a:t>
            </a:r>
            <a:r>
              <a:rPr lang="el-GR" altLang="en-US" sz="2000" dirty="0">
                <a:latin typeface="+mn-lt"/>
              </a:rPr>
              <a:t>) στα χαμηλότερα επίπεδα</a:t>
            </a:r>
            <a:endParaRPr lang="en-US" altLang="en-US" sz="2000" dirty="0">
              <a:latin typeface="+mn-lt"/>
            </a:endParaRPr>
          </a:p>
          <a:p>
            <a:r>
              <a:rPr lang="en-US" altLang="en-US" sz="2000" dirty="0" smtClean="0">
                <a:solidFill>
                  <a:schemeClr val="accent2">
                    <a:lumMod val="75000"/>
                  </a:schemeClr>
                </a:solidFill>
                <a:latin typeface="+mn-lt"/>
              </a:rPr>
              <a:t>	Discounted </a:t>
            </a:r>
            <a:r>
              <a:rPr lang="en-US" altLang="en-US" sz="2000" dirty="0">
                <a:solidFill>
                  <a:schemeClr val="accent2">
                    <a:lumMod val="75000"/>
                  </a:schemeClr>
                </a:solidFill>
                <a:latin typeface="+mn-lt"/>
              </a:rPr>
              <a:t>Cumulative Gain (DCG) </a:t>
            </a:r>
            <a:r>
              <a:rPr lang="el-GR" altLang="en-US" sz="2000" dirty="0">
                <a:latin typeface="+mn-lt"/>
              </a:rPr>
              <a:t>στη θέση διάταξης </a:t>
            </a:r>
            <a:r>
              <a:rPr lang="en-US" altLang="en-US" sz="2000" i="1" dirty="0">
                <a:solidFill>
                  <a:schemeClr val="accent2">
                    <a:lumMod val="75000"/>
                  </a:schemeClr>
                </a:solidFill>
                <a:latin typeface="+mn-lt"/>
              </a:rPr>
              <a:t>n</a:t>
            </a:r>
          </a:p>
          <a:p>
            <a:pPr lvl="5"/>
            <a:r>
              <a:rPr lang="en-US" altLang="en-US" sz="2000" dirty="0">
                <a:solidFill>
                  <a:schemeClr val="accent5">
                    <a:lumMod val="75000"/>
                  </a:schemeClr>
                </a:solidFill>
                <a:latin typeface="+mn-lt"/>
              </a:rPr>
              <a:t>DCG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2 + r</a:t>
            </a:r>
            <a:r>
              <a:rPr lang="en-US" altLang="en-US" sz="2000" baseline="-25000" dirty="0">
                <a:solidFill>
                  <a:schemeClr val="accent5">
                    <a:lumMod val="75000"/>
                  </a:schemeClr>
                </a:solidFill>
                <a:latin typeface="+mn-lt"/>
              </a:rPr>
              <a:t>3</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3 + … </a:t>
            </a:r>
            <a:r>
              <a:rPr lang="en-US" altLang="en-US" sz="2000" dirty="0" err="1" smtClean="0">
                <a:solidFill>
                  <a:schemeClr val="accent5">
                    <a:lumMod val="75000"/>
                  </a:schemeClr>
                </a:solidFill>
                <a:latin typeface="+mn-lt"/>
              </a:rPr>
              <a:t>r</a:t>
            </a:r>
            <a:r>
              <a:rPr lang="en-US" altLang="en-US" sz="2000" baseline="-25000" dirty="0" err="1" smtClean="0">
                <a:solidFill>
                  <a:schemeClr val="accent5">
                    <a:lumMod val="75000"/>
                  </a:schemeClr>
                </a:solidFill>
                <a:latin typeface="+mn-lt"/>
              </a:rPr>
              <a:t>n</a:t>
            </a:r>
            <a:r>
              <a:rPr lang="en-US" altLang="en-US" sz="2000" dirty="0" smtClean="0">
                <a:solidFill>
                  <a:schemeClr val="accent5">
                    <a:lumMod val="75000"/>
                  </a:schemeClr>
                </a:solidFill>
                <a:latin typeface="+mn-lt"/>
              </a:rPr>
              <a:t>/log</a:t>
            </a:r>
            <a:r>
              <a:rPr lang="en-US" altLang="en-US" sz="2000" baseline="-25000" dirty="0" smtClean="0">
                <a:solidFill>
                  <a:schemeClr val="accent5">
                    <a:lumMod val="75000"/>
                  </a:schemeClr>
                </a:solidFill>
                <a:latin typeface="+mn-lt"/>
              </a:rPr>
              <a:t>2</a:t>
            </a:r>
            <a:r>
              <a:rPr lang="en-US" altLang="en-US" sz="2000" dirty="0" smtClean="0">
                <a:solidFill>
                  <a:schemeClr val="accent5">
                    <a:lumMod val="75000"/>
                  </a:schemeClr>
                </a:solidFill>
                <a:latin typeface="+mn-lt"/>
              </a:rPr>
              <a:t>n</a:t>
            </a:r>
          </a:p>
          <a:p>
            <a:pPr lvl="5"/>
            <a:endParaRPr lang="el-GR" altLang="en-US" sz="800" dirty="0">
              <a:latin typeface="+mn-lt"/>
            </a:endParaRPr>
          </a:p>
          <a:p>
            <a:pPr lvl="3" fontAlgn="auto">
              <a:spcAft>
                <a:spcPts val="0"/>
              </a:spcAft>
              <a:buFont typeface="Wingdings" panose="05000000000000000000" pitchFamily="2" charset="2"/>
              <a:buChar char="§"/>
            </a:pPr>
            <a:r>
              <a:rPr lang="en-US" altLang="en-US" sz="1800" dirty="0" smtClean="0">
                <a:latin typeface="+mn-lt"/>
              </a:rPr>
              <a:t> </a:t>
            </a:r>
            <a:r>
              <a:rPr lang="el-GR" altLang="en-US" sz="1600" dirty="0" smtClean="0">
                <a:latin typeface="+mn-lt"/>
              </a:rPr>
              <a:t>Η </a:t>
            </a:r>
            <a:r>
              <a:rPr lang="el-GR" altLang="en-US" sz="1600" dirty="0">
                <a:latin typeface="+mn-lt"/>
              </a:rPr>
              <a:t>σχετική μείωση είναι </a:t>
            </a:r>
            <a:r>
              <a:rPr lang="en-US" altLang="en-US" sz="1600" i="1" dirty="0">
                <a:solidFill>
                  <a:schemeClr val="accent2">
                    <a:lumMod val="75000"/>
                  </a:schemeClr>
                </a:solidFill>
                <a:latin typeface="+mn-lt"/>
              </a:rPr>
              <a:t>1/log (rank)</a:t>
            </a:r>
            <a:endParaRPr lang="el-GR" altLang="en-US" sz="1600" i="1" dirty="0">
              <a:solidFill>
                <a:schemeClr val="accent2">
                  <a:lumMod val="75000"/>
                </a:schemeClr>
              </a:solidFill>
              <a:latin typeface="+mn-lt"/>
            </a:endParaRPr>
          </a:p>
          <a:p>
            <a:pPr lvl="4" fontAlgn="auto">
              <a:spcAft>
                <a:spcPts val="0"/>
              </a:spcAft>
              <a:buFont typeface="Wingdings" panose="05000000000000000000" pitchFamily="2" charset="2"/>
              <a:buChar char="§"/>
            </a:pPr>
            <a:r>
              <a:rPr lang="en-US" altLang="en-US" sz="1600" dirty="0" smtClean="0">
                <a:latin typeface="+mn-lt"/>
              </a:rPr>
              <a:t> </a:t>
            </a:r>
            <a:r>
              <a:rPr lang="el-GR" altLang="en-US" sz="1600" dirty="0" smtClean="0">
                <a:latin typeface="+mn-lt"/>
              </a:rPr>
              <a:t>Για </a:t>
            </a:r>
            <a:r>
              <a:rPr lang="el-GR" altLang="en-US" sz="1600" dirty="0">
                <a:latin typeface="+mn-lt"/>
              </a:rPr>
              <a:t>βάση 2, η μείωση του κέρδους στο επίπεδο 4 είναι 1/2 και στο επίπεδο 8 είναι 1/3</a:t>
            </a:r>
          </a:p>
          <a:p>
            <a:pPr lvl="4" fontAlgn="auto">
              <a:spcAft>
                <a:spcPts val="0"/>
              </a:spcAft>
              <a:buFont typeface="Wingdings" panose="05000000000000000000" pitchFamily="2" charset="2"/>
              <a:buChar char="§"/>
            </a:pPr>
            <a:r>
              <a:rPr lang="el-GR" altLang="en-US" sz="1600" dirty="0">
                <a:latin typeface="+mn-lt"/>
              </a:rPr>
              <a:t>Χρησιμοποιούνται και άλλες βάσεις εκτός του 2 για το λογάριθμο</a:t>
            </a:r>
            <a:endParaRPr lang="en-US" altLang="en-US" sz="1600" dirty="0">
              <a:latin typeface="+mn-lt"/>
            </a:endParaRPr>
          </a:p>
        </p:txBody>
      </p:sp>
    </p:spTree>
    <p:extLst>
      <p:ext uri="{BB962C8B-B14F-4D97-AF65-F5344CB8AC3E}">
        <p14:creationId xmlns:p14="http://schemas.microsoft.com/office/powerpoint/2010/main" val="31338508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2514600"/>
            <a:ext cx="7353300" cy="2590800"/>
          </a:xfrm>
        </p:spPr>
        <p:txBody>
          <a:bodyPr>
            <a:noAutofit/>
          </a:bodyPr>
          <a:lstStyle/>
          <a:p>
            <a:r>
              <a:rPr lang="en-US" altLang="en-US" dirty="0" smtClean="0"/>
              <a:t>10 </a:t>
            </a:r>
            <a:r>
              <a:rPr lang="el-GR" altLang="en-US" dirty="0" smtClean="0"/>
              <a:t>διατεταγμένα έγγραφα σε κλίμακα συνάφειας </a:t>
            </a:r>
            <a:r>
              <a:rPr lang="en-US" altLang="en-US" dirty="0" smtClean="0"/>
              <a:t>0-3: </a:t>
            </a:r>
          </a:p>
          <a:p>
            <a:pPr lvl="1">
              <a:buFont typeface="Wingdings" pitchFamily="2" charset="2"/>
              <a:buNone/>
            </a:pPr>
            <a:r>
              <a:rPr lang="en-US" altLang="en-US" dirty="0" smtClean="0"/>
              <a:t>3, 2, 3, 0, 0, 1, 2, 2, 3, 0</a:t>
            </a:r>
          </a:p>
          <a:p>
            <a:pPr marL="285750" lvl="1" indent="-285750"/>
            <a:r>
              <a:rPr lang="en-US" altLang="en-US" dirty="0" smtClean="0"/>
              <a:t>Cumulative gain</a:t>
            </a:r>
          </a:p>
          <a:p>
            <a:pPr marL="0" lvl="1" indent="0">
              <a:buNone/>
            </a:pPr>
            <a:r>
              <a:rPr lang="en-US" altLang="en-US" dirty="0"/>
              <a:t> </a:t>
            </a:r>
            <a:r>
              <a:rPr lang="en-US" altLang="en-US" dirty="0" smtClean="0"/>
              <a:t>     3,  5, 8, 8, 8, 9, 11, 11, 14, 14 </a:t>
            </a:r>
          </a:p>
          <a:p>
            <a:r>
              <a:rPr lang="en-US" altLang="en-US" dirty="0" smtClean="0"/>
              <a:t>Discounted gain: </a:t>
            </a:r>
          </a:p>
          <a:p>
            <a:pPr lvl="1">
              <a:buFont typeface="Wingdings" pitchFamily="2" charset="2"/>
              <a:buNone/>
            </a:pPr>
            <a:r>
              <a:rPr lang="en-US" altLang="en-US" dirty="0" smtClean="0"/>
              <a:t>3, 2/1, 3/1.59, 0, 0, 1/2.59, 2/2.81, 2/3, 3/3.17, 0 </a:t>
            </a:r>
          </a:p>
          <a:p>
            <a:pPr lvl="1">
              <a:buFont typeface="Wingdings" pitchFamily="2" charset="2"/>
              <a:buNone/>
            </a:pPr>
            <a:r>
              <a:rPr lang="en-US" altLang="en-US" dirty="0" smtClean="0"/>
              <a:t>= 3, 2, 1.89, 0, 0, 0.39, 0.71, 0.67, 0.95, 0</a:t>
            </a:r>
          </a:p>
          <a:p>
            <a:r>
              <a:rPr lang="en-US" altLang="en-US" dirty="0" smtClean="0"/>
              <a:t>DCG:</a:t>
            </a:r>
          </a:p>
          <a:p>
            <a:pPr lvl="1">
              <a:buFont typeface="Wingdings" pitchFamily="2" charset="2"/>
              <a:buNone/>
            </a:pPr>
            <a:r>
              <a:rPr lang="en-US" altLang="en-US" dirty="0" smtClean="0"/>
              <a:t>3, 5, 6.89, 6.89, 6.89, 7.28, 7.99, 8.66, 9.61, 9.61</a:t>
            </a:r>
          </a:p>
          <a:p>
            <a:endParaRPr lang="en-US" altLang="en-US" dirty="0" smtClean="0"/>
          </a:p>
          <a:p>
            <a:pPr lvl="2">
              <a:buFont typeface="Wingdings" pitchFamily="2" charset="2"/>
              <a:buNone/>
            </a:pPr>
            <a:endParaRPr lang="en-US" altLang="en-US" dirty="0" smtClean="0"/>
          </a:p>
        </p:txBody>
      </p:sp>
      <p:sp>
        <p:nvSpPr>
          <p:cNvPr id="5" name="Title 1"/>
          <p:cNvSpPr>
            <a:spLocks noGrp="1"/>
          </p:cNvSpPr>
          <p:nvPr>
            <p:ph type="title"/>
          </p:nvPr>
        </p:nvSpPr>
        <p:spPr>
          <a:xfrm>
            <a:off x="636270" y="228600"/>
            <a:ext cx="7886700" cy="1325563"/>
          </a:xfrm>
        </p:spPr>
        <p:txBody>
          <a:bodyPr>
            <a:normAutofit/>
          </a:bodyPr>
          <a:lstStyle/>
          <a:p>
            <a:pPr algn="ctr"/>
            <a:r>
              <a:rPr lang="en-US" altLang="en-US" sz="3600" dirty="0" smtClean="0">
                <a:solidFill>
                  <a:schemeClr val="accent2">
                    <a:lumMod val="75000"/>
                  </a:schemeClr>
                </a:solidFill>
              </a:rPr>
              <a:t>Discounted Cumulative Gain</a:t>
            </a:r>
          </a:p>
        </p:txBody>
      </p:sp>
      <p:sp>
        <p:nvSpPr>
          <p:cNvPr id="3" name="TextBox 2"/>
          <p:cNvSpPr txBox="1"/>
          <p:nvPr/>
        </p:nvSpPr>
        <p:spPr>
          <a:xfrm>
            <a:off x="457200" y="1646684"/>
            <a:ext cx="5486400" cy="461665"/>
          </a:xfrm>
          <a:prstGeom prst="rect">
            <a:avLst/>
          </a:prstGeom>
          <a:noFill/>
        </p:spPr>
        <p:txBody>
          <a:bodyPr wrap="square" rtlCol="0">
            <a:spAutoFit/>
          </a:bodyPr>
          <a:lstStyle/>
          <a:p>
            <a:r>
              <a:rPr lang="el-GR" dirty="0" smtClean="0">
                <a:latin typeface="+mn-lt"/>
              </a:rPr>
              <a:t>Παράδειγμα</a:t>
            </a:r>
            <a:endParaRPr lang="el-GR" dirty="0">
              <a:latin typeface="+mn-lt"/>
            </a:endParaRPr>
          </a:p>
        </p:txBody>
      </p:sp>
    </p:spTree>
    <p:extLst>
      <p:ext uri="{BB962C8B-B14F-4D97-AF65-F5344CB8AC3E}">
        <p14:creationId xmlns:p14="http://schemas.microsoft.com/office/powerpoint/2010/main" val="2452594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smtClean="0"/>
              <a:t>DCG</a:t>
            </a:r>
            <a:r>
              <a:rPr lang="el-GR" altLang="en-US" dirty="0" smtClean="0"/>
              <a:t> το ολικό κέρδος που συγκεντρώνεται σε μια συγκεκριμένη θέση διάταξης</a:t>
            </a:r>
            <a:r>
              <a:rPr lang="en-US" altLang="en-US" dirty="0" smtClean="0"/>
              <a:t>  </a:t>
            </a:r>
            <a:r>
              <a:rPr lang="en-US" altLang="en-US" b="1" i="1" dirty="0" smtClean="0">
                <a:solidFill>
                  <a:schemeClr val="accent5">
                    <a:lumMod val="75000"/>
                  </a:schemeClr>
                </a:solidFill>
              </a:rPr>
              <a:t>p</a:t>
            </a:r>
            <a:r>
              <a:rPr lang="en-US" altLang="en-US" dirty="0" smtClean="0"/>
              <a:t>:</a:t>
            </a:r>
          </a:p>
          <a:p>
            <a:pPr>
              <a:buFont typeface="Wingdings" panose="05000000000000000000" pitchFamily="2" charset="2"/>
              <a:buChar char="§"/>
            </a:pPr>
            <a:endParaRPr lang="en-US" altLang="en-US" dirty="0" smtClean="0"/>
          </a:p>
          <a:p>
            <a:pPr>
              <a:buFont typeface="Wingdings" panose="05000000000000000000" pitchFamily="2" charset="2"/>
              <a:buChar char="§"/>
            </a:pPr>
            <a:endParaRPr lang="el-GR" altLang="en-US" sz="2400" dirty="0" smtClean="0"/>
          </a:p>
          <a:p>
            <a:pPr>
              <a:buFont typeface="Wingdings" panose="05000000000000000000" pitchFamily="2" charset="2"/>
              <a:buChar char="§"/>
            </a:pPr>
            <a:endParaRPr lang="el-GR" altLang="en-US" sz="2400" dirty="0" smtClean="0"/>
          </a:p>
          <a:p>
            <a:pPr>
              <a:buFont typeface="Wingdings" panose="05000000000000000000" pitchFamily="2" charset="2"/>
              <a:buChar char="§"/>
            </a:pPr>
            <a:endParaRPr lang="en-US" altLang="en-US" sz="800" dirty="0" smtClean="0"/>
          </a:p>
          <a:p>
            <a:pPr>
              <a:buFont typeface="Wingdings" panose="05000000000000000000" pitchFamily="2" charset="2"/>
              <a:buChar char="§"/>
            </a:pPr>
            <a:r>
              <a:rPr lang="el-GR" altLang="en-US" dirty="0" smtClean="0"/>
              <a:t>Εναλλακτική διατύπωση</a:t>
            </a:r>
            <a:r>
              <a:rPr lang="en-US" altLang="en-US" dirty="0" smtClean="0"/>
              <a:t>:</a:t>
            </a:r>
          </a:p>
          <a:p>
            <a:pPr>
              <a:buFont typeface="Wingdings" panose="05000000000000000000" pitchFamily="2" charset="2"/>
              <a:buChar char="§"/>
            </a:pPr>
            <a:endParaRPr lang="en-US" altLang="en-US" dirty="0" smtClean="0"/>
          </a:p>
          <a:p>
            <a:pPr>
              <a:buFont typeface="Wingdings" panose="05000000000000000000" pitchFamily="2" charset="2"/>
              <a:buChar char="§"/>
            </a:pPr>
            <a:endParaRPr lang="en-US" altLang="en-US" sz="2400" dirty="0" smtClean="0"/>
          </a:p>
          <a:p>
            <a:pPr lvl="1">
              <a:buFont typeface="Wingdings" panose="05000000000000000000" pitchFamily="2" charset="2"/>
              <a:buChar char="§"/>
            </a:pPr>
            <a:r>
              <a:rPr lang="el-GR" altLang="en-US" dirty="0" smtClean="0"/>
              <a:t>Χρησιμοποιείται από κάποιες μηχανές</a:t>
            </a:r>
          </a:p>
          <a:p>
            <a:pPr lvl="1">
              <a:buFont typeface="Wingdings" panose="05000000000000000000" pitchFamily="2" charset="2"/>
              <a:buChar char="§"/>
            </a:pPr>
            <a:r>
              <a:rPr lang="el-GR" altLang="en-US" dirty="0" smtClean="0"/>
              <a:t>Μεγαλύτερη έμφαση στην ανάκτηση </a:t>
            </a:r>
            <a:r>
              <a:rPr lang="el-GR" altLang="en-US" i="1" dirty="0" smtClean="0">
                <a:solidFill>
                  <a:schemeClr val="accent6">
                    <a:lumMod val="75000"/>
                  </a:schemeClr>
                </a:solidFill>
              </a:rPr>
              <a:t>πολύ σχετικών </a:t>
            </a:r>
            <a:r>
              <a:rPr lang="el-GR" altLang="en-US" dirty="0" smtClean="0"/>
              <a:t>εγγράφων</a:t>
            </a:r>
            <a:endParaRPr lang="en-US" altLang="en-US" dirty="0" smtClean="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65120" y="4346575"/>
            <a:ext cx="3429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smtClean="0">
                <a:solidFill>
                  <a:schemeClr val="accent2">
                    <a:lumMod val="75000"/>
                  </a:schemeClr>
                </a:solidFill>
              </a:rPr>
              <a:t>Discounted Cumulative Gain</a:t>
            </a:r>
          </a:p>
        </p:txBody>
      </p:sp>
    </p:spTree>
    <p:extLst>
      <p:ext uri="{BB962C8B-B14F-4D97-AF65-F5344CB8AC3E}">
        <p14:creationId xmlns:p14="http://schemas.microsoft.com/office/powerpoint/2010/main" val="2466420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571500" y="1447800"/>
            <a:ext cx="8039100" cy="1371600"/>
          </a:xfrm>
        </p:spPr>
        <p:txBody>
          <a:bodyPr>
            <a:noAutofit/>
          </a:bodyPr>
          <a:lstStyle/>
          <a:p>
            <a:pPr>
              <a:spcBef>
                <a:spcPts val="0"/>
              </a:spcBef>
              <a:buFont typeface="Wingdings" panose="05000000000000000000" pitchFamily="2" charset="2"/>
              <a:buChar char="§"/>
            </a:pPr>
            <a:r>
              <a:rPr lang="en-US" altLang="en-US" sz="2000" dirty="0" smtClean="0">
                <a:solidFill>
                  <a:schemeClr val="accent2">
                    <a:lumMod val="75000"/>
                  </a:schemeClr>
                </a:solidFill>
              </a:rPr>
              <a:t>Normalized Discounted Cumulative Gain (NDCG) </a:t>
            </a:r>
            <a:r>
              <a:rPr lang="el-GR" altLang="en-US" sz="2000" dirty="0" smtClean="0"/>
              <a:t>στη θέση διάταξης </a:t>
            </a:r>
            <a:r>
              <a:rPr lang="en-US" altLang="en-US" sz="2000" i="1" dirty="0" smtClean="0">
                <a:solidFill>
                  <a:schemeClr val="accent2">
                    <a:lumMod val="75000"/>
                  </a:schemeClr>
                </a:solidFill>
              </a:rPr>
              <a:t>n</a:t>
            </a:r>
            <a:endParaRPr lang="el-GR" altLang="en-US" sz="2000" i="1" dirty="0" smtClean="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smtClean="0"/>
          </a:p>
          <a:p>
            <a:pPr marL="342900" lvl="1" indent="0">
              <a:spcBef>
                <a:spcPts val="0"/>
              </a:spcBef>
              <a:buNone/>
            </a:pPr>
            <a:r>
              <a:rPr lang="el-GR" altLang="en-US" sz="2000" dirty="0" err="1" smtClean="0"/>
              <a:t>Κανονικοποιούμε</a:t>
            </a:r>
            <a:r>
              <a:rPr lang="el-GR" altLang="en-US" sz="2000" dirty="0" smtClean="0"/>
              <a:t> το </a:t>
            </a:r>
            <a:r>
              <a:rPr lang="en-US" altLang="en-US" sz="2000" dirty="0" smtClean="0"/>
              <a:t>DCG </a:t>
            </a:r>
            <a:r>
              <a:rPr lang="el-GR" altLang="en-US" sz="2000" dirty="0" smtClean="0"/>
              <a:t>στη θέση διάταξης</a:t>
            </a:r>
            <a:r>
              <a:rPr lang="en-US" altLang="en-US" sz="2000" dirty="0" smtClean="0"/>
              <a:t> </a:t>
            </a:r>
            <a:r>
              <a:rPr lang="en-US" altLang="en-US" sz="2000" i="1" dirty="0" smtClean="0"/>
              <a:t>n</a:t>
            </a:r>
            <a:r>
              <a:rPr lang="en-US" altLang="en-US" sz="2000" dirty="0" smtClean="0"/>
              <a:t> </a:t>
            </a:r>
            <a:r>
              <a:rPr lang="el-GR" altLang="en-US" sz="2000" dirty="0" smtClean="0"/>
              <a:t>με την </a:t>
            </a:r>
            <a:r>
              <a:rPr lang="en-US" altLang="en-US" sz="2000" dirty="0" smtClean="0"/>
              <a:t>DGG </a:t>
            </a:r>
            <a:r>
              <a:rPr lang="el-GR" altLang="en-US" sz="2000" dirty="0" smtClean="0"/>
              <a:t>τιμή στη θέση διάταξης</a:t>
            </a:r>
            <a:r>
              <a:rPr lang="en-US" altLang="en-US" sz="2000" dirty="0" smtClean="0"/>
              <a:t> </a:t>
            </a:r>
            <a:r>
              <a:rPr lang="en-US" altLang="en-US" sz="2000" i="1" dirty="0" smtClean="0"/>
              <a:t>n</a:t>
            </a:r>
            <a:r>
              <a:rPr lang="en-US" altLang="en-US" sz="2000" dirty="0" smtClean="0"/>
              <a:t> </a:t>
            </a:r>
            <a:r>
              <a:rPr lang="el-GR" altLang="en-US" sz="2000" i="1" dirty="0" smtClean="0">
                <a:solidFill>
                  <a:schemeClr val="accent2">
                    <a:lumMod val="75000"/>
                  </a:schemeClr>
                </a:solidFill>
              </a:rPr>
              <a:t>για την ιδανική διάταξη </a:t>
            </a:r>
            <a:endParaRPr lang="en-US" altLang="en-US" sz="2000" i="1" dirty="0" smtClean="0">
              <a:solidFill>
                <a:schemeClr val="accent2">
                  <a:lumMod val="75000"/>
                </a:schemeClr>
              </a:solidFill>
            </a:endParaRPr>
          </a:p>
          <a:p>
            <a:pPr marL="342900" lvl="1" indent="0">
              <a:spcBef>
                <a:spcPts val="0"/>
              </a:spcBef>
              <a:buNone/>
            </a:pPr>
            <a:endParaRPr lang="el-GR" altLang="en-US" sz="600" i="1" dirty="0" smtClean="0">
              <a:solidFill>
                <a:srgbClr val="FF0000"/>
              </a:solidFill>
            </a:endParaRPr>
          </a:p>
          <a:p>
            <a:pPr lvl="2">
              <a:spcBef>
                <a:spcPts val="0"/>
              </a:spcBef>
              <a:buFont typeface="Wingdings" panose="05000000000000000000" pitchFamily="2" charset="2"/>
              <a:buChar char="§"/>
            </a:pPr>
            <a:r>
              <a:rPr lang="el-GR" altLang="en-US" sz="2000" i="1" dirty="0" smtClean="0">
                <a:solidFill>
                  <a:schemeClr val="accent2">
                    <a:lumMod val="75000"/>
                  </a:schemeClr>
                </a:solidFill>
              </a:rPr>
              <a:t>Ιδανική διάταξη</a:t>
            </a:r>
            <a:r>
              <a:rPr lang="el-GR" altLang="en-US" sz="2000" dirty="0" smtClean="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buFont typeface="Wingdings" panose="05000000000000000000" pitchFamily="2" charset="2"/>
              <a:buChar char="§"/>
            </a:pPr>
            <a:endParaRPr lang="en-US" altLang="en-US" sz="2000" dirty="0" smtClean="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smtClean="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smtClean="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cs typeface="ＭＳ Ｐゴシック" pitchFamily="-65" charset="-128"/>
              </a:rPr>
              <a:t>Χρήσιμο για αντιπαράθεση ερωτημάτων  με διαφορετικό αριθμό συναφών </a:t>
            </a:r>
            <a:r>
              <a:rPr lang="el-GR" altLang="en-US" sz="2000" dirty="0" smtClean="0">
                <a:cs typeface="ＭＳ Ｐゴシック" pitchFamily="-65" charset="-128"/>
              </a:rPr>
              <a:t>αποτελεσμάτων</a:t>
            </a: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smtClean="0"/>
              <a:t>Ιδιαίτερα </a:t>
            </a:r>
            <a:r>
              <a:rPr lang="el-GR" altLang="en-US" sz="2000" dirty="0"/>
              <a:t>δημοφιλές μέτρο στην αναζήτηση στο </a:t>
            </a:r>
            <a:r>
              <a:rPr lang="en-US" altLang="en-US" sz="2000" dirty="0"/>
              <a:t>web</a:t>
            </a:r>
          </a:p>
        </p:txBody>
      </p:sp>
      <p:sp>
        <p:nvSpPr>
          <p:cNvPr id="5" name="Title 1"/>
          <p:cNvSpPr>
            <a:spLocks noGrp="1"/>
          </p:cNvSpPr>
          <p:nvPr>
            <p:ph type="title"/>
          </p:nvPr>
        </p:nvSpPr>
        <p:spPr>
          <a:xfrm>
            <a:off x="571500" y="-76200"/>
            <a:ext cx="7886700" cy="1325563"/>
          </a:xfrm>
        </p:spPr>
        <p:txBody>
          <a:bodyPr>
            <a:normAutofit/>
          </a:bodyPr>
          <a:lstStyle/>
          <a:p>
            <a:pPr algn="ctr"/>
            <a:r>
              <a:rPr lang="el-GR" altLang="en-US" sz="3600" dirty="0" err="1" smtClean="0">
                <a:solidFill>
                  <a:schemeClr val="accent2">
                    <a:lumMod val="75000"/>
                  </a:schemeClr>
                </a:solidFill>
              </a:rPr>
              <a:t>Κανονικοπο</a:t>
            </a:r>
            <a:r>
              <a:rPr lang="el-GR" altLang="en-US" sz="3600" dirty="0" err="1">
                <a:solidFill>
                  <a:schemeClr val="accent2">
                    <a:lumMod val="75000"/>
                  </a:schemeClr>
                </a:solidFill>
              </a:rPr>
              <a:t>ι</a:t>
            </a:r>
            <a:r>
              <a:rPr lang="el-GR" altLang="en-US" sz="3600" dirty="0" err="1" smtClean="0">
                <a:solidFill>
                  <a:schemeClr val="accent2">
                    <a:lumMod val="75000"/>
                  </a:schemeClr>
                </a:solidFill>
              </a:rPr>
              <a:t>ημένο</a:t>
            </a:r>
            <a:r>
              <a:rPr lang="el-GR" altLang="en-US" sz="3600" dirty="0" smtClean="0">
                <a:solidFill>
                  <a:schemeClr val="accent2">
                    <a:lumMod val="75000"/>
                  </a:schemeClr>
                </a:solidFill>
              </a:rPr>
              <a:t> </a:t>
            </a:r>
            <a:r>
              <a:rPr lang="en-US" altLang="en-US" sz="3600" dirty="0" smtClean="0">
                <a:solidFill>
                  <a:schemeClr val="accent2">
                    <a:lumMod val="75000"/>
                  </a:schemeClr>
                </a:solidFill>
              </a:rPr>
              <a:t>DCG</a:t>
            </a:r>
            <a:r>
              <a:rPr lang="el-GR" altLang="en-US" sz="3600" dirty="0" smtClean="0">
                <a:solidFill>
                  <a:schemeClr val="accent2">
                    <a:lumMod val="75000"/>
                  </a:schemeClr>
                </a:solidFill>
              </a:rPr>
              <a:t> (</a:t>
            </a:r>
            <a:r>
              <a:rPr lang="en-US" altLang="en-US" sz="3600" dirty="0" smtClean="0">
                <a:solidFill>
                  <a:schemeClr val="accent2">
                    <a:lumMod val="75000"/>
                  </a:schemeClr>
                </a:solidFill>
              </a:rPr>
              <a:t>NDCG)</a:t>
            </a:r>
          </a:p>
        </p:txBody>
      </p:sp>
    </p:spTree>
    <p:extLst>
      <p:ext uri="{BB962C8B-B14F-4D97-AF65-F5344CB8AC3E}">
        <p14:creationId xmlns:p14="http://schemas.microsoft.com/office/powerpoint/2010/main" val="1789543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05459"/>
            <a:ext cx="7886700" cy="1325563"/>
          </a:xfrm>
        </p:spPr>
        <p:txBody>
          <a:bodyPr>
            <a:normAutofit/>
          </a:bodyPr>
          <a:lstStyle/>
          <a:p>
            <a:pPr algn="ctr" eaLnBrk="1" hangingPunct="1"/>
            <a:r>
              <a:rPr lang="el-GR" dirty="0" smtClean="0">
                <a:solidFill>
                  <a:schemeClr val="accent2">
                    <a:lumMod val="75000"/>
                  </a:schemeClr>
                </a:solidFill>
                <a:ea typeface="ＭＳ Ｐゴシック" pitchFamily="-112" charset="-128"/>
              </a:rPr>
              <a:t>Συνάφεια και Ανάγκη Πληροφόρησης</a:t>
            </a:r>
            <a:endParaRPr lang="en-US"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39257" y="1675449"/>
            <a:ext cx="8305800" cy="4495800"/>
          </a:xfrm>
        </p:spPr>
        <p:txBody>
          <a:bodyPr>
            <a:noAutofit/>
          </a:bodyPr>
          <a:lstStyle/>
          <a:p>
            <a:pPr marL="449263" lvl="1" indent="-357188">
              <a:buFont typeface="Wingdings" panose="05000000000000000000" pitchFamily="2" charset="2"/>
              <a:buChar char="§"/>
            </a:pPr>
            <a:r>
              <a:rPr lang="el-GR" sz="2800" dirty="0" smtClean="0"/>
              <a:t> Συνάφεια ως προς τι;</a:t>
            </a:r>
          </a:p>
          <a:p>
            <a:pPr marL="792163" lvl="2" indent="-357188">
              <a:buFont typeface="Wingdings" panose="05000000000000000000" pitchFamily="2" charset="2"/>
              <a:buChar char="§"/>
            </a:pPr>
            <a:r>
              <a:rPr lang="el-GR" sz="2100" dirty="0" smtClean="0"/>
              <a:t>Συνάφεια ως προς το </a:t>
            </a:r>
            <a:r>
              <a:rPr lang="el-GR" sz="2100" dirty="0" smtClean="0">
                <a:solidFill>
                  <a:schemeClr val="accent2">
                    <a:lumMod val="75000"/>
                  </a:schemeClr>
                </a:solidFill>
              </a:rPr>
              <a:t>ερώτημα</a:t>
            </a:r>
            <a:r>
              <a:rPr lang="en-US" sz="2100" dirty="0" smtClean="0"/>
              <a:t> </a:t>
            </a:r>
            <a:r>
              <a:rPr lang="el-GR" sz="2100" u="sng" dirty="0" smtClean="0"/>
              <a:t>ή</a:t>
            </a:r>
            <a:r>
              <a:rPr lang="el-GR" sz="2100" dirty="0" smtClean="0"/>
              <a:t> ως προς </a:t>
            </a:r>
            <a:r>
              <a:rPr lang="el-GR" sz="2100" dirty="0" smtClean="0">
                <a:solidFill>
                  <a:schemeClr val="accent2">
                    <a:lumMod val="75000"/>
                  </a:schemeClr>
                </a:solidFill>
              </a:rPr>
              <a:t>την ανάγκη πληροφόρησης (</a:t>
            </a:r>
            <a:r>
              <a:rPr lang="en-US" sz="2100" dirty="0" smtClean="0">
                <a:solidFill>
                  <a:schemeClr val="accent2">
                    <a:lumMod val="75000"/>
                  </a:schemeClr>
                </a:solidFill>
              </a:rPr>
              <a:t>information need)</a:t>
            </a:r>
            <a:endParaRPr lang="el-GR" sz="2100" dirty="0" smtClean="0">
              <a:solidFill>
                <a:schemeClr val="accent2">
                  <a:lumMod val="75000"/>
                </a:schemeClr>
              </a:solidFill>
            </a:endParaRPr>
          </a:p>
          <a:p>
            <a:pPr marL="92075" lvl="1" indent="0">
              <a:buNone/>
            </a:pPr>
            <a:endParaRPr lang="en-US" sz="2400" dirty="0" smtClean="0"/>
          </a:p>
          <a:p>
            <a:pPr marL="92075" lvl="1" indent="0">
              <a:buNone/>
            </a:pPr>
            <a:r>
              <a:rPr lang="el-GR" sz="2400" dirty="0" smtClean="0"/>
              <a:t>Παράδειγμα</a:t>
            </a:r>
            <a:endParaRPr lang="en-US" sz="2400" dirty="0"/>
          </a:p>
          <a:p>
            <a:pPr marL="92075" lvl="1" indent="0">
              <a:buNone/>
            </a:pPr>
            <a:r>
              <a:rPr lang="el-GR" u="sng" dirty="0" smtClean="0">
                <a:solidFill>
                  <a:schemeClr val="accent1">
                    <a:lumMod val="75000"/>
                  </a:schemeClr>
                </a:solidFill>
              </a:rPr>
              <a:t>Ανάγκη Πληροφόρησης </a:t>
            </a:r>
            <a:r>
              <a:rPr lang="en-US" dirty="0"/>
              <a:t> </a:t>
            </a:r>
            <a:r>
              <a:rPr lang="en-US" i="1" dirty="0" smtClean="0"/>
              <a:t>i</a:t>
            </a:r>
            <a:r>
              <a:rPr lang="en-US" dirty="0" smtClean="0"/>
              <a:t>: </a:t>
            </a:r>
            <a:r>
              <a:rPr lang="el-GR" dirty="0" smtClean="0"/>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marL="92075" lvl="1" indent="0">
              <a:buNone/>
            </a:pPr>
            <a:r>
              <a:rPr lang="el-GR" dirty="0" smtClean="0"/>
              <a:t>Μεταφράζεται στην ερώτημα:</a:t>
            </a:r>
          </a:p>
          <a:p>
            <a:pPr marL="92075" lvl="1" indent="0">
              <a:buNone/>
            </a:pPr>
            <a:r>
              <a:rPr lang="el-GR" u="sng" dirty="0" smtClean="0">
                <a:solidFill>
                  <a:schemeClr val="accent1">
                    <a:lumMod val="75000"/>
                  </a:schemeClr>
                </a:solidFill>
              </a:rPr>
              <a:t>Ερώτημα</a:t>
            </a:r>
            <a:r>
              <a:rPr lang="en-US" dirty="0" smtClean="0"/>
              <a:t> </a:t>
            </a:r>
            <a:r>
              <a:rPr lang="en-US" i="1" dirty="0"/>
              <a:t>q</a:t>
            </a:r>
            <a:r>
              <a:rPr lang="en-US" dirty="0"/>
              <a:t>: [red wine white wine heart attack]</a:t>
            </a:r>
          </a:p>
          <a:p>
            <a:pPr marL="92075" lvl="1" indent="0">
              <a:buNone/>
            </a:pPr>
            <a:r>
              <a:rPr lang="el-GR" u="sng" dirty="0" smtClean="0">
                <a:solidFill>
                  <a:schemeClr val="accent1">
                    <a:lumMod val="75000"/>
                  </a:schemeClr>
                </a:solidFill>
              </a:rPr>
              <a:t>Έγγραφο</a:t>
            </a:r>
            <a:r>
              <a:rPr lang="el-GR" dirty="0" smtClean="0"/>
              <a:t> </a:t>
            </a:r>
            <a:r>
              <a:rPr lang="en-US" i="1" dirty="0" smtClean="0"/>
              <a:t>d</a:t>
            </a:r>
            <a:r>
              <a:rPr lang="en-US" dirty="0" smtClean="0"/>
              <a:t>: </a:t>
            </a:r>
            <a:r>
              <a:rPr lang="en-US" sz="2000" dirty="0" smtClean="0"/>
              <a:t>At </a:t>
            </a:r>
            <a:r>
              <a:rPr lang="en-US" sz="2000" dirty="0">
                <a:solidFill>
                  <a:schemeClr val="accent1">
                    <a:lumMod val="75000"/>
                  </a:schemeClr>
                </a:solidFill>
              </a:rPr>
              <a:t>heart</a:t>
            </a:r>
            <a:r>
              <a:rPr lang="en-US" sz="2000" dirty="0"/>
              <a:t> of his speech was an </a:t>
            </a:r>
            <a:r>
              <a:rPr lang="en-US" sz="2000" dirty="0">
                <a:solidFill>
                  <a:schemeClr val="accent1">
                    <a:lumMod val="75000"/>
                  </a:schemeClr>
                </a:solidFill>
              </a:rPr>
              <a:t>attack</a:t>
            </a:r>
            <a:r>
              <a:rPr lang="en-US" sz="2000" dirty="0"/>
              <a:t> on the </a:t>
            </a:r>
            <a:r>
              <a:rPr lang="en-US" sz="2000" dirty="0">
                <a:solidFill>
                  <a:schemeClr val="accent1">
                    <a:lumMod val="75000"/>
                  </a:schemeClr>
                </a:solidFill>
              </a:rPr>
              <a:t>wine</a:t>
            </a:r>
            <a:r>
              <a:rPr lang="en-US" sz="2000" dirty="0"/>
              <a:t> industry lobby for downplaying the role of </a:t>
            </a:r>
            <a:r>
              <a:rPr lang="en-US" sz="2000" dirty="0">
                <a:solidFill>
                  <a:schemeClr val="accent1">
                    <a:lumMod val="75000"/>
                  </a:schemeClr>
                </a:solidFill>
              </a:rPr>
              <a:t>red</a:t>
            </a:r>
            <a:r>
              <a:rPr lang="en-US" sz="2000" dirty="0"/>
              <a:t> and </a:t>
            </a:r>
            <a:r>
              <a:rPr lang="en-US" sz="2000" dirty="0">
                <a:solidFill>
                  <a:schemeClr val="accent1">
                    <a:lumMod val="75000"/>
                  </a:schemeClr>
                </a:solidFill>
              </a:rPr>
              <a:t>white</a:t>
            </a:r>
            <a:r>
              <a:rPr lang="en-US" sz="2000" dirty="0"/>
              <a:t> </a:t>
            </a:r>
            <a:r>
              <a:rPr lang="en-US" sz="2000" dirty="0">
                <a:solidFill>
                  <a:schemeClr val="accent1">
                    <a:lumMod val="75000"/>
                  </a:schemeClr>
                </a:solidFill>
              </a:rPr>
              <a:t>wine</a:t>
            </a:r>
            <a:r>
              <a:rPr lang="en-US" sz="2000" dirty="0"/>
              <a:t> in drunk driving.</a:t>
            </a:r>
          </a:p>
          <a:p>
            <a:pPr marL="625475" lvl="2" indent="-176213">
              <a:buFont typeface="Wingdings" panose="05000000000000000000" pitchFamily="2" charset="2"/>
              <a:buChar char="§"/>
            </a:pPr>
            <a:r>
              <a:rPr lang="en-US" sz="1800" i="1" dirty="0" smtClean="0"/>
              <a:t>d</a:t>
            </a:r>
            <a:r>
              <a:rPr lang="en-US" sz="1800" dirty="0" smtClean="0"/>
              <a:t> </a:t>
            </a:r>
            <a:r>
              <a:rPr lang="el-GR" sz="1800" dirty="0" smtClean="0"/>
              <a:t>άριστο ταίριασμα στο ερώτημα </a:t>
            </a:r>
            <a:r>
              <a:rPr lang="en-US" sz="1800" i="1" dirty="0" smtClean="0"/>
              <a:t>q</a:t>
            </a:r>
            <a:r>
              <a:rPr lang="en-US" sz="1800" dirty="0" smtClean="0"/>
              <a:t> </a:t>
            </a:r>
            <a:endParaRPr lang="en-US" sz="1800" dirty="0"/>
          </a:p>
          <a:p>
            <a:pPr marL="625475" lvl="2" indent="-176213">
              <a:buFont typeface="Wingdings" panose="05000000000000000000" pitchFamily="2" charset="2"/>
              <a:buChar char="§"/>
            </a:pPr>
            <a:r>
              <a:rPr lang="en-US" sz="1800" i="1" dirty="0" smtClean="0"/>
              <a:t>d</a:t>
            </a:r>
            <a:r>
              <a:rPr lang="el-GR" sz="1800" i="1" dirty="0" smtClean="0"/>
              <a:t> </a:t>
            </a:r>
            <a:r>
              <a:rPr lang="el-GR" sz="1800" dirty="0" smtClean="0"/>
              <a:t>δεν είναι συναφές με την ανάγκη πληροφόρησης </a:t>
            </a:r>
            <a:r>
              <a:rPr lang="en-US" sz="1800" i="1" dirty="0" err="1" smtClean="0"/>
              <a:t>i</a:t>
            </a:r>
            <a:endParaRPr lang="en-US" sz="1800" i="1" dirty="0"/>
          </a:p>
          <a:p>
            <a:pPr marL="742950" lvl="1" indent="-285750">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8.2</a:t>
            </a:r>
            <a:endParaRPr lang="en-US" sz="1600" dirty="0"/>
          </a:p>
        </p:txBody>
      </p:sp>
    </p:spTree>
    <p:extLst>
      <p:ext uri="{BB962C8B-B14F-4D97-AF65-F5344CB8AC3E}">
        <p14:creationId xmlns:p14="http://schemas.microsoft.com/office/powerpoint/2010/main" val="16503799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488873"/>
              </p:ext>
            </p:extLst>
          </p:nvPr>
        </p:nvGraphicFramePr>
        <p:xfrm>
          <a:off x="1295400" y="2133600"/>
          <a:ext cx="6934200" cy="2362200"/>
        </p:xfrm>
        <a:graphic>
          <a:graphicData uri="http://schemas.openxmlformats.org/drawingml/2006/table">
            <a:tbl>
              <a:tblPr/>
              <a:tblGrid>
                <a:gridCol w="990600"/>
                <a:gridCol w="990600"/>
                <a:gridCol w="990600"/>
                <a:gridCol w="990600"/>
                <a:gridCol w="990600"/>
                <a:gridCol w="990600"/>
                <a:gridCol w="990600"/>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a:t>
                      </a:r>
                      <a:r>
                        <a:rPr kumimoji="0" lang="en-US"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Truth</a:t>
                      </a:r>
                      <a:r>
                        <a:rPr kumimoji="0" lang="el-GR"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optimal)</a:t>
                      </a:r>
                      <a:endPar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mc:AlternateContent xmlns:mc="http://schemas.openxmlformats.org/markup-compatibility/2006">
              <mc:Choice xmlns:v="urn:schemas-microsoft-com:vml" Requires="v">
                <p:oleObj spid="_x0000_s255398" name="Equation" r:id="rId3" imgW="3009900" imgH="482600" progId="Equation.3">
                  <p:embed/>
                </p:oleObj>
              </mc:Choice>
              <mc:Fallback>
                <p:oleObj name="Equation" r:id="rId3" imgW="3009900" imgH="482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649788"/>
                        <a:ext cx="30099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mc:AlternateContent xmlns:mc="http://schemas.openxmlformats.org/markup-compatibility/2006">
              <mc:Choice xmlns:v="urn:schemas-microsoft-com:vml" Requires="v">
                <p:oleObj spid="_x0000_s255399" name="Equation" r:id="rId5" imgW="3035300" imgH="482600" progId="Equation.3">
                  <p:embed/>
                </p:oleObj>
              </mc:Choice>
              <mc:Fallback>
                <p:oleObj name="Equation" r:id="rId5" imgW="3035300" imgH="48260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157788"/>
                        <a:ext cx="30353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mc:AlternateContent xmlns:mc="http://schemas.openxmlformats.org/markup-compatibility/2006">
              <mc:Choice xmlns:v="urn:schemas-microsoft-com:vml" Requires="v">
                <p:oleObj spid="_x0000_s255400" name="Equation" r:id="rId7" imgW="3048000" imgH="482600" progId="Equation.3">
                  <p:embed/>
                </p:oleObj>
              </mc:Choice>
              <mc:Fallback>
                <p:oleObj name="Equation" r:id="rId7" imgW="3048000" imgH="48260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5640388"/>
                        <a:ext cx="30480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mc:AlternateContent xmlns:mc="http://schemas.openxmlformats.org/markup-compatibility/2006">
              <mc:Choice xmlns:v="urn:schemas-microsoft-com:vml" Requires="v">
                <p:oleObj spid="_x0000_s255401" name="Equation" r:id="rId9" imgW="1841500" imgH="228600" progId="Equation.3">
                  <p:embed/>
                </p:oleObj>
              </mc:Choice>
              <mc:Fallback>
                <p:oleObj name="Equation" r:id="rId9" imgW="1841500" imgH="22860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900" y="6248400"/>
                        <a:ext cx="1841500" cy="228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35" name="TextBox 10"/>
          <p:cNvSpPr txBox="1">
            <a:spLocks noChangeArrowheads="1"/>
          </p:cNvSpPr>
          <p:nvPr/>
        </p:nvSpPr>
        <p:spPr bwMode="auto">
          <a:xfrm>
            <a:off x="2981856" y="1600200"/>
            <a:ext cx="31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latin typeface="+mn-lt"/>
              </a:rPr>
              <a:t>4 </a:t>
            </a:r>
            <a:r>
              <a:rPr lang="el-GR" altLang="en-US" dirty="0" smtClean="0">
                <a:latin typeface="+mn-lt"/>
              </a:rPr>
              <a:t>έγγραφα</a:t>
            </a:r>
            <a:r>
              <a:rPr lang="en-US" altLang="en-US" dirty="0" smtClean="0">
                <a:latin typeface="+mn-lt"/>
              </a:rPr>
              <a:t>: </a:t>
            </a:r>
            <a:r>
              <a:rPr lang="en-US" altLang="en-US" dirty="0">
                <a:latin typeface="+mn-lt"/>
              </a:rPr>
              <a:t>d</a:t>
            </a:r>
            <a:r>
              <a:rPr lang="en-US" altLang="en-US" baseline="-25000" dirty="0">
                <a:latin typeface="+mn-lt"/>
              </a:rPr>
              <a:t>1</a:t>
            </a:r>
            <a:r>
              <a:rPr lang="en-US" altLang="en-US" dirty="0">
                <a:latin typeface="+mn-lt"/>
              </a:rPr>
              <a:t>, d</a:t>
            </a:r>
            <a:r>
              <a:rPr lang="en-US" altLang="en-US" baseline="-25000" dirty="0">
                <a:latin typeface="+mn-lt"/>
              </a:rPr>
              <a:t>2</a:t>
            </a:r>
            <a:r>
              <a:rPr lang="en-US" altLang="en-US" dirty="0">
                <a:latin typeface="+mn-lt"/>
              </a:rPr>
              <a:t>, d</a:t>
            </a:r>
            <a:r>
              <a:rPr lang="en-US" altLang="en-US" baseline="-25000" dirty="0">
                <a:latin typeface="+mn-lt"/>
              </a:rPr>
              <a:t>3</a:t>
            </a:r>
            <a:r>
              <a:rPr lang="en-US" altLang="en-US" dirty="0">
                <a:latin typeface="+mn-lt"/>
              </a:rPr>
              <a:t>, d</a:t>
            </a:r>
            <a:r>
              <a:rPr lang="en-US" altLang="en-US" baseline="-25000" dirty="0">
                <a:latin typeface="+mn-lt"/>
              </a:rPr>
              <a:t>4</a:t>
            </a:r>
          </a:p>
        </p:txBody>
      </p:sp>
      <p:sp>
        <p:nvSpPr>
          <p:cNvPr id="10" name="Title 1"/>
          <p:cNvSpPr>
            <a:spLocks noGrp="1"/>
          </p:cNvSpPr>
          <p:nvPr>
            <p:ph type="title"/>
          </p:nvPr>
        </p:nvSpPr>
        <p:spPr>
          <a:xfrm>
            <a:off x="571500" y="-76200"/>
            <a:ext cx="7886700" cy="1325563"/>
          </a:xfrm>
        </p:spPr>
        <p:txBody>
          <a:bodyPr>
            <a:normAutofit/>
          </a:bodyPr>
          <a:lstStyle/>
          <a:p>
            <a:pPr algn="ctr"/>
            <a:r>
              <a:rPr lang="el-GR" altLang="en-US" sz="3600" dirty="0" err="1" smtClean="0">
                <a:solidFill>
                  <a:schemeClr val="accent2">
                    <a:lumMod val="75000"/>
                  </a:schemeClr>
                </a:solidFill>
              </a:rPr>
              <a:t>Κανονικοπο</a:t>
            </a:r>
            <a:r>
              <a:rPr lang="el-GR" altLang="en-US" sz="3600" dirty="0" err="1">
                <a:solidFill>
                  <a:schemeClr val="accent2">
                    <a:lumMod val="75000"/>
                  </a:schemeClr>
                </a:solidFill>
              </a:rPr>
              <a:t>ι</a:t>
            </a:r>
            <a:r>
              <a:rPr lang="el-GR" altLang="en-US" sz="3600" dirty="0" err="1" smtClean="0">
                <a:solidFill>
                  <a:schemeClr val="accent2">
                    <a:lumMod val="75000"/>
                  </a:schemeClr>
                </a:solidFill>
              </a:rPr>
              <a:t>ημένο</a:t>
            </a:r>
            <a:r>
              <a:rPr lang="el-GR" altLang="en-US" sz="3600" dirty="0" smtClean="0">
                <a:solidFill>
                  <a:schemeClr val="accent2">
                    <a:lumMod val="75000"/>
                  </a:schemeClr>
                </a:solidFill>
              </a:rPr>
              <a:t> </a:t>
            </a:r>
            <a:r>
              <a:rPr lang="en-US" altLang="en-US" sz="3600" dirty="0" smtClean="0">
                <a:solidFill>
                  <a:schemeClr val="accent2">
                    <a:lumMod val="75000"/>
                  </a:schemeClr>
                </a:solidFill>
              </a:rPr>
              <a:t>DCG (NDCG)</a:t>
            </a:r>
          </a:p>
        </p:txBody>
      </p:sp>
      <p:sp>
        <p:nvSpPr>
          <p:cNvPr id="12" name="TextBox 11"/>
          <p:cNvSpPr txBox="1"/>
          <p:nvPr/>
        </p:nvSpPr>
        <p:spPr>
          <a:xfrm>
            <a:off x="298450" y="1013123"/>
            <a:ext cx="5486400" cy="461665"/>
          </a:xfrm>
          <a:prstGeom prst="rect">
            <a:avLst/>
          </a:prstGeom>
          <a:noFill/>
        </p:spPr>
        <p:txBody>
          <a:bodyPr wrap="square" rtlCol="0">
            <a:spAutoFit/>
          </a:bodyPr>
          <a:lstStyle/>
          <a:p>
            <a:r>
              <a:rPr lang="el-GR" dirty="0" smtClean="0">
                <a:latin typeface="+mn-lt"/>
              </a:rPr>
              <a:t>Παράδειγμα</a:t>
            </a:r>
            <a:endParaRPr lang="el-GR" dirty="0">
              <a:latin typeface="+mn-lt"/>
            </a:endParaRPr>
          </a:p>
        </p:txBody>
      </p:sp>
    </p:spTree>
    <p:extLst>
      <p:ext uri="{BB962C8B-B14F-4D97-AF65-F5344CB8AC3E}">
        <p14:creationId xmlns:p14="http://schemas.microsoft.com/office/powerpoint/2010/main" val="3890151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eaLnBrk="1" hangingPunct="1"/>
            <a:r>
              <a:rPr lang="el-GR" sz="3600" dirty="0" smtClean="0">
                <a:solidFill>
                  <a:schemeClr val="accent2">
                    <a:lumMod val="75000"/>
                  </a:schemeClr>
                </a:solidFill>
                <a:ea typeface="ＭＳ Ｐゴシック" charset="-128"/>
              </a:rPr>
              <a:t>Παρατήρηση: Διασπορά (</a:t>
            </a:r>
            <a:r>
              <a:rPr lang="en-US" sz="3600" dirty="0" smtClean="0">
                <a:solidFill>
                  <a:schemeClr val="accent2">
                    <a:lumMod val="75000"/>
                  </a:schemeClr>
                </a:solidFill>
                <a:ea typeface="ＭＳ Ｐゴシック" charset="-128"/>
              </a:rPr>
              <a:t>Variance</a:t>
            </a:r>
            <a:r>
              <a:rPr lang="el-GR" sz="3600" dirty="0" smtClean="0">
                <a:solidFill>
                  <a:schemeClr val="accent2">
                    <a:lumMod val="75000"/>
                  </a:schemeClr>
                </a:solidFill>
                <a:ea typeface="ＭＳ Ｐゴシック" charset="-128"/>
              </a:rPr>
              <a:t>)</a:t>
            </a:r>
            <a:endParaRPr lang="en-US" sz="3600" dirty="0" smtClean="0">
              <a:solidFill>
                <a:schemeClr val="accent2">
                  <a:lumMod val="75000"/>
                </a:schemeClr>
              </a:solidFill>
              <a:ea typeface="ＭＳ Ｐゴシック" charset="-128"/>
            </a:endParaRPr>
          </a:p>
        </p:txBody>
      </p:sp>
      <p:sp>
        <p:nvSpPr>
          <p:cNvPr id="33796" name="Rectangle 3"/>
          <p:cNvSpPr>
            <a:spLocks noGrp="1" noChangeArrowheads="1"/>
          </p:cNvSpPr>
          <p:nvPr>
            <p:ph idx="1"/>
          </p:nvPr>
        </p:nvSpPr>
        <p:spPr/>
        <p:txBody>
          <a:bodyPr/>
          <a:lstStyle/>
          <a:p>
            <a:pPr eaLnBrk="1" hangingPunct="1"/>
            <a:r>
              <a:rPr lang="el-GR" dirty="0" smtClean="0">
                <a:ea typeface="ＭＳ Ｐゴシック" charset="-128"/>
              </a:rPr>
              <a:t>Για μια συλλογή ελέγχου, συχνά ένα σύστημα έχει </a:t>
            </a:r>
            <a:r>
              <a:rPr lang="el-GR" i="1" dirty="0" smtClean="0">
                <a:solidFill>
                  <a:schemeClr val="accent1">
                    <a:lumMod val="75000"/>
                  </a:schemeClr>
                </a:solidFill>
                <a:ea typeface="ＭＳ Ｐゴシック" charset="-128"/>
              </a:rPr>
              <a:t>κακή</a:t>
            </a:r>
            <a:r>
              <a:rPr lang="el-GR" dirty="0" smtClean="0">
                <a:solidFill>
                  <a:srgbClr val="FF0000"/>
                </a:solidFill>
                <a:ea typeface="ＭＳ Ｐゴシック" charset="-128"/>
              </a:rPr>
              <a:t> </a:t>
            </a:r>
            <a:r>
              <a:rPr lang="el-GR" dirty="0" smtClean="0">
                <a:ea typeface="ＭＳ Ｐゴシック" charset="-128"/>
              </a:rPr>
              <a:t>απόδοση </a:t>
            </a:r>
            <a:r>
              <a:rPr lang="el-GR" i="1" dirty="0" smtClean="0">
                <a:ea typeface="ＭＳ Ｐゴシック" charset="-128"/>
              </a:rPr>
              <a:t>σε κάποιες </a:t>
            </a:r>
            <a:r>
              <a:rPr lang="el-GR" dirty="0" smtClean="0">
                <a:ea typeface="ＭＳ Ｐゴシック" charset="-128"/>
              </a:rPr>
              <a:t>πληροφοριακές ανάγκες </a:t>
            </a:r>
            <a:r>
              <a:rPr lang="en-US" dirty="0" smtClean="0">
                <a:ea typeface="ＭＳ Ｐゴシック" charset="-128"/>
              </a:rPr>
              <a:t>(</a:t>
            </a:r>
            <a:r>
              <a:rPr lang="el-GR" dirty="0">
                <a:ea typeface="ＭＳ Ｐゴシック" charset="-128"/>
              </a:rPr>
              <a:t>π</a:t>
            </a:r>
            <a:r>
              <a:rPr lang="en-US" dirty="0" smtClean="0">
                <a:ea typeface="ＭＳ Ｐゴシック" charset="-128"/>
              </a:rPr>
              <a:t>.</a:t>
            </a:r>
            <a:r>
              <a:rPr lang="el-GR" dirty="0" smtClean="0">
                <a:ea typeface="ＭＳ Ｐゴシック" charset="-128"/>
              </a:rPr>
              <a:t>χ</a:t>
            </a:r>
            <a:r>
              <a:rPr lang="en-US" dirty="0" smtClean="0">
                <a:ea typeface="ＭＳ Ｐゴシック" charset="-128"/>
              </a:rPr>
              <a:t>., MAP = 0.1) </a:t>
            </a:r>
            <a:r>
              <a:rPr lang="el-GR" dirty="0" smtClean="0">
                <a:ea typeface="ＭＳ Ｐゴシック" charset="-128"/>
              </a:rPr>
              <a:t>και </a:t>
            </a:r>
            <a:r>
              <a:rPr lang="el-GR" i="1" dirty="0" smtClean="0">
                <a:solidFill>
                  <a:schemeClr val="accent1">
                    <a:lumMod val="75000"/>
                  </a:schemeClr>
                </a:solidFill>
                <a:ea typeface="ＭＳ Ｐゴシック" charset="-128"/>
              </a:rPr>
              <a:t>άριστη</a:t>
            </a:r>
            <a:r>
              <a:rPr lang="el-GR" dirty="0" smtClean="0">
                <a:ea typeface="ＭＳ Ｐゴシック" charset="-128"/>
              </a:rPr>
              <a:t> σε άλλες </a:t>
            </a:r>
            <a:r>
              <a:rPr lang="en-US" dirty="0" smtClean="0">
                <a:ea typeface="ＭＳ Ｐゴシック" charset="-128"/>
              </a:rPr>
              <a:t> (</a:t>
            </a:r>
            <a:r>
              <a:rPr lang="el-GR" dirty="0" smtClean="0">
                <a:ea typeface="ＭＳ Ｐゴシック" charset="-128"/>
              </a:rPr>
              <a:t>π</a:t>
            </a:r>
            <a:r>
              <a:rPr lang="en-US" dirty="0" smtClean="0">
                <a:ea typeface="ＭＳ Ｐゴシック" charset="-128"/>
              </a:rPr>
              <a:t>.</a:t>
            </a:r>
            <a:r>
              <a:rPr lang="el-GR" dirty="0" smtClean="0">
                <a:ea typeface="ＭＳ Ｐゴシック" charset="-128"/>
              </a:rPr>
              <a:t>χ</a:t>
            </a:r>
            <a:r>
              <a:rPr lang="en-US" dirty="0" smtClean="0">
                <a:ea typeface="ＭＳ Ｐゴシック" charset="-128"/>
              </a:rPr>
              <a:t>., MAP = 0.7)</a:t>
            </a:r>
          </a:p>
          <a:p>
            <a:pPr eaLnBrk="1" hangingPunct="1"/>
            <a:r>
              <a:rPr lang="el-GR" dirty="0" smtClean="0">
                <a:ea typeface="ＭＳ Ｐゴシック" charset="-128"/>
              </a:rPr>
              <a:t>Συχνά, η διασπορά</a:t>
            </a:r>
            <a:r>
              <a:rPr lang="en-US" dirty="0" smtClean="0">
                <a:ea typeface="ＭＳ Ｐゴシック" charset="-128"/>
              </a:rPr>
              <a:t> </a:t>
            </a:r>
            <a:r>
              <a:rPr lang="el-GR" dirty="0" smtClean="0">
                <a:ea typeface="ＭＳ Ｐゴシック" charset="-128"/>
              </a:rPr>
              <a:t>στην απόδοση είναι πιο μεγάλη για </a:t>
            </a:r>
            <a:r>
              <a:rPr lang="el-GR" i="1" dirty="0" smtClean="0">
                <a:solidFill>
                  <a:schemeClr val="accent1">
                    <a:lumMod val="75000"/>
                  </a:schemeClr>
                </a:solidFill>
                <a:ea typeface="ＭＳ Ｐゴシック" charset="-128"/>
              </a:rPr>
              <a:t>διαφορετικά ερωτήματα</a:t>
            </a:r>
            <a:r>
              <a:rPr lang="el-GR" i="1" dirty="0" smtClean="0">
                <a:solidFill>
                  <a:schemeClr val="tx2">
                    <a:lumMod val="60000"/>
                    <a:lumOff val="40000"/>
                  </a:schemeClr>
                </a:solidFill>
                <a:ea typeface="ＭＳ Ｐゴシック" charset="-128"/>
              </a:rPr>
              <a:t> </a:t>
            </a:r>
            <a:r>
              <a:rPr lang="el-GR" dirty="0" smtClean="0">
                <a:ea typeface="ＭＳ Ｐゴシック" charset="-128"/>
              </a:rPr>
              <a:t>του ίδιου συστήματος παρά η διασπορά στην απόδοση διαφορετικών συστημάτων στην ίδια ερώτηση</a:t>
            </a:r>
          </a:p>
          <a:p>
            <a:pPr eaLnBrk="1" hangingPunct="1"/>
            <a:endParaRPr lang="en-US" sz="800" dirty="0" smtClean="0">
              <a:ea typeface="ＭＳ Ｐゴシック" charset="-128"/>
            </a:endParaRPr>
          </a:p>
          <a:p>
            <a:pPr eaLnBrk="1" hangingPunct="1"/>
            <a:r>
              <a:rPr lang="el-GR" dirty="0" smtClean="0">
                <a:ea typeface="ＭＳ Ｐゴシック" charset="-128"/>
              </a:rPr>
              <a:t>Δηλαδή, υπάρχουν εύκολες ανάγκες πληροφόρηση και δύσκολες ανάγκες πληροφόρησης! </a:t>
            </a:r>
            <a:endParaRPr lang="en-US" dirty="0" smtClean="0">
              <a:ea typeface="ＭＳ Ｐゴシック" charset="-128"/>
            </a:endParaRPr>
          </a:p>
        </p:txBody>
      </p:sp>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81</a:t>
            </a:fld>
            <a:endParaRPr lang="en-US" smtClean="0"/>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chemeClr val="tx2">
                    <a:lumMod val="75000"/>
                  </a:schemeClr>
                </a:solidFill>
                <a:latin typeface="Calibri" charset="0"/>
              </a:rPr>
              <a:t>Με χρήση </a:t>
            </a:r>
            <a:r>
              <a:rPr lang="en-US" sz="3200" dirty="0" err="1" smtClean="0">
                <a:solidFill>
                  <a:schemeClr val="tx2">
                    <a:lumMod val="75000"/>
                  </a:schemeClr>
                </a:solidFill>
                <a:latin typeface="Calibri" charset="0"/>
              </a:rPr>
              <a:t>clickthrough</a:t>
            </a: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82</a:t>
            </a:fld>
            <a:endParaRPr lang="en-US"/>
          </a:p>
        </p:txBody>
      </p:sp>
    </p:spTree>
    <p:extLst>
      <p:ext uri="{BB962C8B-B14F-4D97-AF65-F5344CB8AC3E}">
        <p14:creationId xmlns:p14="http://schemas.microsoft.com/office/powerpoint/2010/main" val="126643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7886700" cy="1325563"/>
          </a:xfrm>
        </p:spPr>
        <p:txBody>
          <a:bodyPr>
            <a:normAutofit/>
          </a:bodyPr>
          <a:lstStyle/>
          <a:p>
            <a:pPr algn="ctr"/>
            <a:r>
              <a:rPr lang="el-GR" altLang="en-US" sz="4000" dirty="0" smtClean="0">
                <a:solidFill>
                  <a:schemeClr val="accent2">
                    <a:lumMod val="75000"/>
                  </a:schemeClr>
                </a:solidFill>
              </a:rPr>
              <a:t>Χρήση δεδομένων </a:t>
            </a:r>
            <a:r>
              <a:rPr lang="en-US" altLang="en-US" sz="4000" dirty="0" err="1" smtClean="0">
                <a:solidFill>
                  <a:schemeClr val="accent2">
                    <a:lumMod val="75000"/>
                  </a:schemeClr>
                </a:solidFill>
              </a:rPr>
              <a:t>clickthrough</a:t>
            </a:r>
            <a:endParaRPr lang="en-US" altLang="en-US" sz="4000" dirty="0" smtClean="0">
              <a:solidFill>
                <a:schemeClr val="accent2">
                  <a:lumMod val="75000"/>
                </a:schemeClr>
              </a:solidFill>
            </a:endParaRPr>
          </a:p>
        </p:txBody>
      </p:sp>
      <p:sp>
        <p:nvSpPr>
          <p:cNvPr id="12" name="TextBox 11"/>
          <p:cNvSpPr txBox="1"/>
          <p:nvPr/>
        </p:nvSpPr>
        <p:spPr>
          <a:xfrm>
            <a:off x="746760" y="1905000"/>
            <a:ext cx="7536180" cy="3416320"/>
          </a:xfrm>
          <a:prstGeom prst="rect">
            <a:avLst/>
          </a:prstGeom>
          <a:noFill/>
        </p:spPr>
        <p:txBody>
          <a:bodyPr wrap="square" rtlCol="0">
            <a:spAutoFit/>
          </a:bodyPr>
          <a:lstStyle/>
          <a:p>
            <a:pPr marL="342900" indent="-342900">
              <a:buFont typeface="Wingdings" panose="05000000000000000000" pitchFamily="2" charset="2"/>
              <a:buChar char="§"/>
            </a:pPr>
            <a:r>
              <a:rPr lang="el-GR" dirty="0" smtClean="0">
                <a:latin typeface="+mn-lt"/>
              </a:rPr>
              <a:t>Περιορισμένος αριθμός αξιολογήσεων συνάφειας</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smtClean="0">
                <a:latin typeface="+mn-lt"/>
              </a:rPr>
              <a:t>Χρήση του </a:t>
            </a:r>
            <a:r>
              <a:rPr lang="en-US" dirty="0" smtClean="0">
                <a:latin typeface="+mn-lt"/>
              </a:rPr>
              <a:t>log </a:t>
            </a:r>
            <a:r>
              <a:rPr lang="el-GR" dirty="0" smtClean="0">
                <a:latin typeface="+mn-lt"/>
              </a:rPr>
              <a:t>(ιστορίας) των ερωτήσεων -δισεκατομμύρια από ερωτήσεις και αποτελέσματα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smtClean="0">
                <a:latin typeface="+mn-lt"/>
              </a:rPr>
              <a:t>Ανάλυση της πληροφορίας από το </a:t>
            </a:r>
            <a:r>
              <a:rPr lang="en-US" dirty="0" err="1" smtClean="0">
                <a:latin typeface="+mn-lt"/>
              </a:rPr>
              <a:t>clickthrough</a:t>
            </a:r>
            <a:r>
              <a:rPr lang="en-US" dirty="0" smtClean="0">
                <a:latin typeface="+mn-lt"/>
              </a:rPr>
              <a:t> data: </a:t>
            </a:r>
            <a:r>
              <a:rPr lang="el-GR" dirty="0" smtClean="0">
                <a:latin typeface="+mn-lt"/>
              </a:rPr>
              <a:t>πόσο συχνά κάποιος χρήστης επιλέγει </a:t>
            </a:r>
            <a:r>
              <a:rPr lang="en-US" dirty="0" smtClean="0">
                <a:latin typeface="+mn-lt"/>
              </a:rPr>
              <a:t>(clicks) </a:t>
            </a:r>
            <a:r>
              <a:rPr lang="el-GR" dirty="0" smtClean="0">
                <a:latin typeface="+mn-lt"/>
              </a:rPr>
              <a:t>σε ένα συγκεκριμένο έγγραφο, όταν αυτό εμφανίζεται στο αποτέλεσμα μιας ερώτησης</a:t>
            </a:r>
            <a:endParaRPr lang="el-GR" dirty="0">
              <a:latin typeface="+mn-lt"/>
            </a:endParaRPr>
          </a:p>
        </p:txBody>
      </p:sp>
    </p:spTree>
    <p:extLst>
      <p:ext uri="{BB962C8B-B14F-4D97-AF65-F5344CB8AC3E}">
        <p14:creationId xmlns:p14="http://schemas.microsoft.com/office/powerpoint/2010/main" val="13470652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994"/>
            <a:ext cx="2647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320" y="59263"/>
            <a:ext cx="7886700" cy="981344"/>
          </a:xfrm>
        </p:spPr>
        <p:txBody>
          <a:bodyPr>
            <a:normAutofit/>
          </a:bodyPr>
          <a:lstStyle/>
          <a:p>
            <a:pPr algn="ctr" eaLnBrk="1" fontAlgn="auto" hangingPunct="1">
              <a:spcAft>
                <a:spcPts val="0"/>
              </a:spcAft>
              <a:defRPr/>
            </a:pPr>
            <a:r>
              <a:rPr lang="el-GR" sz="3600" dirty="0" smtClean="0">
                <a:solidFill>
                  <a:schemeClr val="accent2">
                    <a:lumMod val="75000"/>
                  </a:schemeClr>
                </a:solidFill>
                <a:ea typeface="+mj-ea"/>
                <a:cs typeface="+mj-cs"/>
              </a:rPr>
              <a:t>Τι μας λένε οι αριθμοί;</a:t>
            </a:r>
            <a:endParaRPr lang="en-US" sz="3600" dirty="0">
              <a:solidFill>
                <a:schemeClr val="accent2">
                  <a:lumMod val="75000"/>
                </a:schemeClr>
              </a:solidFill>
              <a:ea typeface="+mj-ea"/>
              <a:cs typeface="+mj-cs"/>
            </a:endParaRPr>
          </a:p>
        </p:txBody>
      </p:sp>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84</a:t>
            </a:fld>
            <a:endParaRPr lang="en-US" altLang="en-US" sz="1200">
              <a:solidFill>
                <a:srgbClr val="3F3F3F"/>
              </a:solidFill>
              <a:latin typeface="Corbel" pitchFamily="34" charset="0"/>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Box 11"/>
          <p:cNvSpPr txBox="1">
            <a:spLocks noChangeArrowheads="1"/>
          </p:cNvSpPr>
          <p:nvPr/>
        </p:nvSpPr>
        <p:spPr bwMode="auto">
          <a:xfrm>
            <a:off x="6126321" y="723583"/>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478779"/>
            <a:ext cx="808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sz="2000" dirty="0" smtClean="0">
                <a:latin typeface="+mn-lt"/>
              </a:rPr>
              <a:t>Έχει μεγάλη σημασία η θέση, απόλυτοι αριθμοί</a:t>
            </a:r>
            <a:r>
              <a:rPr lang="el-GR" altLang="en-US" sz="2000" dirty="0">
                <a:latin typeface="+mn-lt"/>
              </a:rPr>
              <a:t> </a:t>
            </a:r>
            <a:r>
              <a:rPr lang="el-GR" altLang="en-US" sz="2000" dirty="0" smtClean="0">
                <a:latin typeface="+mn-lt"/>
              </a:rPr>
              <a:t>όχι ιδιαίτερα αξιόπιστοι</a:t>
            </a:r>
          </a:p>
          <a:p>
            <a:pPr algn="just" eaLnBrk="1" hangingPunct="1"/>
            <a:r>
              <a:rPr lang="el-GR" altLang="en-US" sz="2000" dirty="0" smtClean="0">
                <a:latin typeface="+mn-lt"/>
              </a:rPr>
              <a:t>Επηρεάζει η </a:t>
            </a:r>
            <a:r>
              <a:rPr lang="el-GR" altLang="en-US" sz="2000" dirty="0" smtClean="0">
                <a:solidFill>
                  <a:schemeClr val="accent2">
                    <a:lumMod val="75000"/>
                  </a:schemeClr>
                </a:solidFill>
                <a:latin typeface="+mn-lt"/>
              </a:rPr>
              <a:t>διάταξη</a:t>
            </a:r>
            <a:r>
              <a:rPr lang="el-GR" altLang="en-US" sz="2000" dirty="0" smtClean="0">
                <a:latin typeface="+mn-lt"/>
              </a:rPr>
              <a:t> (πόσα </a:t>
            </a:r>
            <a:r>
              <a:rPr lang="en-US" altLang="en-US" sz="2000" dirty="0" smtClean="0">
                <a:latin typeface="+mn-lt"/>
              </a:rPr>
              <a:t>clicks</a:t>
            </a:r>
            <a:r>
              <a:rPr lang="el-GR" altLang="en-US" sz="2000" dirty="0" smtClean="0">
                <a:latin typeface="+mn-lt"/>
              </a:rPr>
              <a:t> ένα έγγραφο στη θέση 10,000;)</a:t>
            </a:r>
            <a:r>
              <a:rPr lang="en-US" altLang="en-US" sz="2000" dirty="0" smtClean="0">
                <a:latin typeface="+mn-lt"/>
              </a:rPr>
              <a:t> </a:t>
            </a:r>
            <a:endParaRPr lang="en-US" altLang="en-US" sz="2000" dirty="0">
              <a:latin typeface="+mn-lt"/>
            </a:endParaRPr>
          </a:p>
        </p:txBody>
      </p:sp>
    </p:spTree>
    <p:extLst>
      <p:ext uri="{BB962C8B-B14F-4D97-AF65-F5344CB8AC3E}">
        <p14:creationId xmlns:p14="http://schemas.microsoft.com/office/powerpoint/2010/main" val="41494428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6760" y="34926"/>
            <a:ext cx="7886700" cy="1325563"/>
          </a:xfrm>
        </p:spPr>
        <p:txBody>
          <a:bodyPr>
            <a:normAutofit/>
          </a:bodyPr>
          <a:lstStyle/>
          <a:p>
            <a:pPr algn="ctr"/>
            <a:r>
              <a:rPr lang="el-GR" altLang="en-US" sz="3600" dirty="0" smtClean="0">
                <a:solidFill>
                  <a:schemeClr val="accent2">
                    <a:lumMod val="75000"/>
                  </a:schemeClr>
                </a:solidFill>
              </a:rPr>
              <a:t>Σχετική</a:t>
            </a:r>
            <a:r>
              <a:rPr lang="en-US" altLang="en-US" sz="3600" dirty="0" smtClean="0">
                <a:solidFill>
                  <a:schemeClr val="accent2">
                    <a:lumMod val="75000"/>
                  </a:schemeClr>
                </a:solidFill>
              </a:rPr>
              <a:t> </a:t>
            </a:r>
            <a:r>
              <a:rPr lang="el-GR" altLang="en-US" sz="3600" dirty="0" smtClean="0">
                <a:solidFill>
                  <a:schemeClr val="accent2">
                    <a:lumMod val="75000"/>
                  </a:schemeClr>
                </a:solidFill>
              </a:rPr>
              <a:t>και</a:t>
            </a:r>
            <a:r>
              <a:rPr lang="en-US" altLang="en-US" sz="3600" dirty="0" smtClean="0">
                <a:solidFill>
                  <a:schemeClr val="accent2">
                    <a:lumMod val="75000"/>
                  </a:schemeClr>
                </a:solidFill>
              </a:rPr>
              <a:t> </a:t>
            </a:r>
            <a:r>
              <a:rPr lang="el-GR" altLang="en-US" sz="3600" dirty="0" smtClean="0">
                <a:solidFill>
                  <a:schemeClr val="accent2">
                    <a:lumMod val="75000"/>
                  </a:schemeClr>
                </a:solidFill>
              </a:rPr>
              <a:t>απόλυτη διάταξη</a:t>
            </a:r>
            <a:endParaRPr lang="en-US" altLang="en-US" sz="3600" dirty="0" smtClean="0">
              <a:solidFill>
                <a:schemeClr val="accent2">
                  <a:lumMod val="75000"/>
                </a:schemeClr>
              </a:solidFill>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85</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smtClean="0">
                <a:latin typeface="+mn-lt"/>
              </a:rPr>
              <a:t>Δύσκολο να αποφασίσουμε αν </a:t>
            </a:r>
            <a:r>
              <a:rPr lang="en-US" altLang="en-US" u="sng" dirty="0" smtClean="0">
                <a:latin typeface="+mn-lt"/>
              </a:rPr>
              <a:t>Result1 </a:t>
            </a:r>
            <a:r>
              <a:rPr lang="en-US" altLang="en-US" u="sng" dirty="0">
                <a:latin typeface="+mn-lt"/>
              </a:rPr>
              <a:t>&gt; Result3</a:t>
            </a:r>
          </a:p>
          <a:p>
            <a:pPr eaLnBrk="1" hangingPunct="1"/>
            <a:r>
              <a:rPr lang="el-GR" altLang="en-US" dirty="0" smtClean="0">
                <a:latin typeface="+mn-lt"/>
              </a:rPr>
              <a:t>Πιθανών να μπορούμε να πούμε ότι </a:t>
            </a:r>
            <a:r>
              <a:rPr lang="en-US" altLang="en-US" u="sng" dirty="0" smtClean="0">
                <a:latin typeface="+mn-lt"/>
              </a:rPr>
              <a:t>Result3 </a:t>
            </a:r>
            <a:r>
              <a:rPr lang="en-US" altLang="en-US" u="sng" dirty="0">
                <a:latin typeface="+mn-lt"/>
              </a:rPr>
              <a:t>&gt;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dirty="0">
                <a:solidFill>
                  <a:schemeClr val="accent1">
                    <a:lumMod val="75000"/>
                  </a:schemeClr>
                </a:solidFill>
              </a:rPr>
              <a:t>User’s click</a:t>
            </a:r>
          </a:p>
          <a:p>
            <a:pPr eaLnBrk="1" hangingPunct="1"/>
            <a:r>
              <a:rPr lang="en-US" altLang="en-US" dirty="0">
                <a:solidFill>
                  <a:schemeClr val="accent1">
                    <a:lumMod val="75000"/>
                  </a:schemeClr>
                </a:solidFill>
              </a:rPr>
              <a:t>sequence</a:t>
            </a:r>
          </a:p>
        </p:txBody>
      </p:sp>
    </p:spTree>
    <p:extLst>
      <p:ext uri="{BB962C8B-B14F-4D97-AF65-F5344CB8AC3E}">
        <p14:creationId xmlns:p14="http://schemas.microsoft.com/office/powerpoint/2010/main" val="2202025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76200"/>
            <a:ext cx="7886700" cy="1325563"/>
          </a:xfrm>
        </p:spPr>
        <p:txBody>
          <a:bodyPr>
            <a:normAutofit/>
          </a:bodyPr>
          <a:lstStyle/>
          <a:p>
            <a:pPr algn="ctr"/>
            <a:r>
              <a:rPr lang="en-US" altLang="en-US" sz="3600" dirty="0" smtClean="0">
                <a:solidFill>
                  <a:schemeClr val="accent2">
                    <a:lumMod val="75000"/>
                  </a:schemeClr>
                </a:solidFill>
              </a:rPr>
              <a:t>Pairwise relative ratings</a:t>
            </a:r>
          </a:p>
        </p:txBody>
      </p:sp>
      <p:sp>
        <p:nvSpPr>
          <p:cNvPr id="46083" name="Content Placeholder 2"/>
          <p:cNvSpPr>
            <a:spLocks noGrp="1"/>
          </p:cNvSpPr>
          <p:nvPr>
            <p:ph idx="1"/>
          </p:nvPr>
        </p:nvSpPr>
        <p:spPr>
          <a:xfrm>
            <a:off x="628650" y="1524000"/>
            <a:ext cx="7886700" cy="2485071"/>
          </a:xfrm>
        </p:spPr>
        <p:txBody>
          <a:bodyPr>
            <a:noAutofit/>
          </a:bodyPr>
          <a:lstStyle/>
          <a:p>
            <a:pPr>
              <a:buFont typeface="Wingdings" panose="05000000000000000000" pitchFamily="2" charset="2"/>
              <a:buChar char="§"/>
            </a:pPr>
            <a:r>
              <a:rPr lang="el-GR" altLang="en-US" sz="2400" i="1" dirty="0" smtClean="0">
                <a:solidFill>
                  <a:schemeClr val="accent2">
                    <a:lumMod val="75000"/>
                  </a:schemeClr>
                </a:solidFill>
              </a:rPr>
              <a:t>Ζεύγη</a:t>
            </a:r>
            <a:r>
              <a:rPr lang="el-GR" altLang="en-US" sz="2400" i="1" dirty="0" smtClean="0">
                <a:solidFill>
                  <a:schemeClr val="tx2">
                    <a:lumMod val="60000"/>
                    <a:lumOff val="40000"/>
                  </a:schemeClr>
                </a:solidFill>
              </a:rPr>
              <a:t> </a:t>
            </a:r>
            <a:r>
              <a:rPr lang="el-GR" altLang="en-US" sz="2400" dirty="0" smtClean="0"/>
              <a:t>της μορφής</a:t>
            </a:r>
            <a:r>
              <a:rPr lang="en-US" altLang="en-US" sz="2400" dirty="0" smtClean="0"/>
              <a:t>: </a:t>
            </a:r>
            <a:r>
              <a:rPr lang="en-US" altLang="en-US" sz="2400" dirty="0" err="1" smtClean="0"/>
              <a:t>DocA</a:t>
            </a:r>
            <a:r>
              <a:rPr lang="en-US" altLang="en-US" sz="2400" dirty="0" smtClean="0"/>
              <a:t> </a:t>
            </a:r>
            <a:r>
              <a:rPr lang="el-GR" altLang="en-US" sz="2400" u="sng" dirty="0" smtClean="0"/>
              <a:t>καλύτερο του</a:t>
            </a:r>
            <a:r>
              <a:rPr lang="en-US" altLang="en-US" sz="2400" dirty="0" smtClean="0"/>
              <a:t> </a:t>
            </a:r>
            <a:r>
              <a:rPr lang="en-US" altLang="en-US" sz="2400" dirty="0" err="1" smtClean="0"/>
              <a:t>DocB</a:t>
            </a:r>
            <a:r>
              <a:rPr lang="en-US" altLang="en-US" sz="2400" dirty="0" smtClean="0"/>
              <a:t> </a:t>
            </a:r>
            <a:r>
              <a:rPr lang="el-GR" altLang="en-US" sz="2400" dirty="0" smtClean="0"/>
              <a:t>για μια ερώτηση</a:t>
            </a:r>
            <a:endParaRPr lang="en-US" altLang="en-US" sz="2400" dirty="0" smtClean="0"/>
          </a:p>
          <a:p>
            <a:pPr lvl="1">
              <a:buFont typeface="Wingdings" panose="05000000000000000000" pitchFamily="2" charset="2"/>
              <a:buChar char="§"/>
            </a:pPr>
            <a:r>
              <a:rPr lang="el-GR" altLang="en-US" sz="2000" dirty="0" smtClean="0"/>
              <a:t>Δε σημαίνει (απαραίτητα) ότι το </a:t>
            </a:r>
            <a:r>
              <a:rPr lang="en-US" altLang="en-US" sz="2000" dirty="0" err="1" smtClean="0"/>
              <a:t>DocA</a:t>
            </a:r>
            <a:r>
              <a:rPr lang="en-US" altLang="en-US" sz="2000" dirty="0" smtClean="0"/>
              <a:t> </a:t>
            </a:r>
            <a:r>
              <a:rPr lang="el-GR" altLang="en-US" sz="2000" u="sng" dirty="0" smtClean="0"/>
              <a:t>είναι συναφές </a:t>
            </a:r>
            <a:r>
              <a:rPr lang="en-US" altLang="en-US" sz="2000" dirty="0" smtClean="0"/>
              <a:t> </a:t>
            </a:r>
            <a:r>
              <a:rPr lang="el-GR" altLang="en-US" sz="2000" dirty="0" smtClean="0"/>
              <a:t>με το ερώτημα</a:t>
            </a:r>
            <a:r>
              <a:rPr lang="en-US" altLang="en-US" sz="2000" dirty="0" smtClean="0"/>
              <a:t> </a:t>
            </a:r>
          </a:p>
          <a:p>
            <a:pPr>
              <a:buFont typeface="Wingdings" panose="05000000000000000000" pitchFamily="2" charset="2"/>
              <a:buChar char="§"/>
            </a:pPr>
            <a:r>
              <a:rPr lang="el-GR" altLang="en-US" sz="2400" dirty="0" smtClean="0"/>
              <a:t>Αντί για αξιολογήσεις μιας διάταξης εγγράφων συγκεντρώνουμε ένα </a:t>
            </a:r>
            <a:r>
              <a:rPr lang="el-GR" altLang="en-US" sz="2400" i="1" dirty="0" smtClean="0">
                <a:solidFill>
                  <a:schemeClr val="accent2">
                    <a:lumMod val="75000"/>
                  </a:schemeClr>
                </a:solidFill>
              </a:rPr>
              <a:t>ιστορικό από ζεύγη προτιμήσεων</a:t>
            </a:r>
            <a:r>
              <a:rPr lang="el-GR" altLang="en-US" sz="2400" dirty="0" smtClean="0">
                <a:solidFill>
                  <a:schemeClr val="accent2">
                    <a:lumMod val="75000"/>
                  </a:schemeClr>
                </a:solidFill>
              </a:rPr>
              <a:t> </a:t>
            </a:r>
            <a:r>
              <a:rPr lang="el-GR" altLang="en-US" sz="2400" dirty="0" smtClean="0"/>
              <a:t>με βάση τα </a:t>
            </a:r>
            <a:r>
              <a:rPr lang="en-US" altLang="en-US" sz="2400" dirty="0" smtClean="0"/>
              <a:t>clicks </a:t>
            </a:r>
            <a:r>
              <a:rPr lang="el-GR" altLang="en-US" sz="2400" dirty="0" smtClean="0"/>
              <a:t>των χρηστών  </a:t>
            </a:r>
          </a:p>
          <a:p>
            <a:pPr>
              <a:buFont typeface="Wingdings" panose="05000000000000000000" pitchFamily="2" charset="2"/>
              <a:buChar char="§"/>
            </a:pPr>
            <a:r>
              <a:rPr lang="el-GR" altLang="en-US" sz="2400" dirty="0" smtClean="0"/>
              <a:t>Αξιολόγηση με βάση το πόσο </a:t>
            </a:r>
            <a:r>
              <a:rPr lang="el-GR" altLang="en-US" sz="2400" i="1" dirty="0" smtClean="0">
                <a:solidFill>
                  <a:schemeClr val="accent2">
                    <a:lumMod val="75000"/>
                  </a:schemeClr>
                </a:solidFill>
              </a:rPr>
              <a:t>«συμφωνεί</a:t>
            </a:r>
            <a:r>
              <a:rPr lang="el-GR" altLang="en-US" sz="2400" i="1" dirty="0">
                <a:solidFill>
                  <a:schemeClr val="accent2">
                    <a:lumMod val="75000"/>
                  </a:schemeClr>
                </a:solidFill>
              </a:rPr>
              <a:t>»</a:t>
            </a:r>
            <a:r>
              <a:rPr lang="el-GR" altLang="en-US" sz="2400" i="1" dirty="0" smtClean="0">
                <a:solidFill>
                  <a:schemeClr val="accent6">
                    <a:lumMod val="75000"/>
                  </a:schemeClr>
                </a:solidFill>
              </a:rPr>
              <a:t> </a:t>
            </a:r>
            <a:r>
              <a:rPr lang="el-GR" altLang="en-US" sz="2400" dirty="0" smtClean="0"/>
              <a:t>το αποτέλεσμα με τα ζεύγη των διατάξεων </a:t>
            </a:r>
            <a:endParaRPr lang="en-US" altLang="en-US" sz="2400" dirty="0" smtClean="0"/>
          </a:p>
          <a:p>
            <a:pPr lvl="1">
              <a:buFont typeface="Wingdings" panose="05000000000000000000" pitchFamily="2" charset="2"/>
              <a:buChar char="§"/>
            </a:pPr>
            <a:r>
              <a:rPr lang="en-US" altLang="en-US" sz="2400" dirty="0" smtClean="0"/>
              <a:t>(</a:t>
            </a:r>
            <a:r>
              <a:rPr lang="el-GR" altLang="en-US" sz="2400" dirty="0" smtClean="0"/>
              <a:t>επίσης) χρήση για </a:t>
            </a:r>
            <a:r>
              <a:rPr lang="el-GR" altLang="en-US" sz="2400" dirty="0" smtClean="0">
                <a:solidFill>
                  <a:schemeClr val="accent1">
                    <a:lumMod val="75000"/>
                  </a:schemeClr>
                </a:solidFill>
              </a:rPr>
              <a:t>μάθηση</a:t>
            </a:r>
            <a:r>
              <a:rPr lang="el-GR" altLang="en-US" sz="2400" dirty="0" smtClean="0"/>
              <a:t> διάταξης (</a:t>
            </a:r>
            <a:r>
              <a:rPr lang="en-US" altLang="en-US" sz="2400" dirty="0" smtClean="0"/>
              <a:t>learn to rank)</a:t>
            </a:r>
            <a:endParaRPr lang="el-GR" altLang="en-US" sz="2400" dirty="0" smtClean="0"/>
          </a:p>
          <a:p>
            <a:pPr>
              <a:buFont typeface="Wingdings" panose="05000000000000000000" pitchFamily="2" charset="2"/>
              <a:buChar char="§"/>
            </a:pPr>
            <a:r>
              <a:rPr lang="el-GR" altLang="en-US" sz="2400" dirty="0" smtClean="0"/>
              <a:t>Με βάση διαφορετικές μηχανές-αλγορίθμους διάταξης</a:t>
            </a:r>
            <a:endParaRPr lang="en-US" altLang="en-US" sz="2400" dirty="0" smtClean="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86</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40008680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n-US" sz="3600" dirty="0" smtClean="0">
                <a:solidFill>
                  <a:schemeClr val="accent2">
                    <a:lumMod val="75000"/>
                  </a:schemeClr>
                </a:solidFill>
              </a:rPr>
              <a:t>Πως θα συγκρίνουμε ζεύγη προτιμήσεων;</a:t>
            </a:r>
            <a:endParaRPr lang="en-US" altLang="en-US" sz="3600" dirty="0" smtClean="0">
              <a:solidFill>
                <a:schemeClr val="accent2">
                  <a:lumMod val="75000"/>
                </a:schemeClr>
              </a:solidFill>
            </a:endParaRPr>
          </a:p>
        </p:txBody>
      </p:sp>
      <p:sp>
        <p:nvSpPr>
          <p:cNvPr id="48131" name="Content Placeholder 2"/>
          <p:cNvSpPr>
            <a:spLocks noGrp="1"/>
          </p:cNvSpPr>
          <p:nvPr>
            <p:ph idx="1"/>
          </p:nvPr>
        </p:nvSpPr>
        <p:spPr>
          <a:xfrm>
            <a:off x="457200" y="2057400"/>
            <a:ext cx="8229600" cy="3733800"/>
          </a:xfrm>
        </p:spPr>
        <p:txBody>
          <a:bodyPr/>
          <a:lstStyle/>
          <a:p>
            <a:pPr marL="0" indent="0">
              <a:buNone/>
            </a:pPr>
            <a:r>
              <a:rPr lang="el-GR" altLang="en-US" dirty="0" smtClean="0"/>
              <a:t>Έστω δύο σύνολα </a:t>
            </a:r>
            <a:r>
              <a:rPr lang="en-US" altLang="en-US" i="1" dirty="0" smtClean="0"/>
              <a:t>P</a:t>
            </a:r>
            <a:r>
              <a:rPr lang="el-GR" altLang="en-US" i="1" dirty="0" smtClean="0"/>
              <a:t> </a:t>
            </a:r>
            <a:r>
              <a:rPr lang="el-GR" altLang="en-US" dirty="0" smtClean="0"/>
              <a:t>και</a:t>
            </a:r>
            <a:r>
              <a:rPr lang="el-GR" altLang="en-US" i="1" dirty="0" smtClean="0"/>
              <a:t> Α </a:t>
            </a:r>
            <a:r>
              <a:rPr lang="el-GR" altLang="en-US" dirty="0" smtClean="0"/>
              <a:t>από ζεύγη προτιμήσεων. Θέλουμε ένα μέτρο εγγύτητας </a:t>
            </a:r>
            <a:r>
              <a:rPr lang="en-US" altLang="en-US" dirty="0" smtClean="0"/>
              <a:t>(proximity measure)</a:t>
            </a:r>
            <a:r>
              <a:rPr lang="el-GR" altLang="en-US" dirty="0" smtClean="0"/>
              <a:t> που να λέει πόσο μοιάζουν</a:t>
            </a:r>
          </a:p>
          <a:p>
            <a:pPr marL="0" indent="0">
              <a:buNone/>
            </a:pPr>
            <a:endParaRPr lang="en-US" altLang="en-US" i="1" dirty="0" smtClean="0"/>
          </a:p>
          <a:p>
            <a:r>
              <a:rPr lang="el-GR" altLang="en-US" dirty="0" smtClean="0"/>
              <a:t>Το μέτρο πρέπει να ανταμείβει τις συμφωνίες και να τιμωρεί τις διαφωνίες</a:t>
            </a:r>
            <a:endParaRPr lang="en-US" altLang="en-US" dirty="0" smtClean="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87</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27651736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smtClean="0">
                <a:solidFill>
                  <a:schemeClr val="accent2">
                    <a:lumMod val="75000"/>
                  </a:schemeClr>
                </a:solidFill>
              </a:rPr>
              <a:t>Απόσταση </a:t>
            </a:r>
            <a:r>
              <a:rPr lang="en-US" altLang="en-US" sz="3600" dirty="0" smtClean="0">
                <a:solidFill>
                  <a:schemeClr val="accent2">
                    <a:lumMod val="75000"/>
                  </a:schemeClr>
                </a:solidFill>
              </a:rPr>
              <a:t>Kendall tau</a:t>
            </a:r>
          </a:p>
        </p:txBody>
      </p:sp>
      <p:sp>
        <p:nvSpPr>
          <p:cNvPr id="49155" name="Content Placeholder 2"/>
          <p:cNvSpPr>
            <a:spLocks noGrp="1"/>
          </p:cNvSpPr>
          <p:nvPr>
            <p:ph idx="1"/>
          </p:nvPr>
        </p:nvSpPr>
        <p:spPr/>
        <p:txBody>
          <a:bodyPr/>
          <a:lstStyle/>
          <a:p>
            <a:r>
              <a:rPr lang="el-GR" altLang="en-US" dirty="0" smtClean="0"/>
              <a:t>Έστω </a:t>
            </a:r>
            <a:r>
              <a:rPr lang="en-US" altLang="en-US" dirty="0" smtClean="0">
                <a:solidFill>
                  <a:srgbClr val="00A000"/>
                </a:solidFill>
              </a:rPr>
              <a:t>X</a:t>
            </a:r>
            <a:r>
              <a:rPr lang="en-US" altLang="en-US" dirty="0" smtClean="0"/>
              <a:t> </a:t>
            </a:r>
            <a:r>
              <a:rPr lang="el-GR" altLang="en-US" dirty="0" smtClean="0"/>
              <a:t>ο αριθμός των συμφωνιών και </a:t>
            </a:r>
            <a:r>
              <a:rPr lang="en-US" altLang="en-US" dirty="0" smtClean="0">
                <a:solidFill>
                  <a:srgbClr val="FF0000"/>
                </a:solidFill>
              </a:rPr>
              <a:t>Y</a:t>
            </a:r>
            <a:r>
              <a:rPr lang="en-US" altLang="en-US" dirty="0" smtClean="0"/>
              <a:t> o </a:t>
            </a:r>
            <a:r>
              <a:rPr lang="el-GR" altLang="en-US" dirty="0" smtClean="0"/>
              <a:t>αριθμός των διαφωνιών η </a:t>
            </a:r>
            <a:r>
              <a:rPr lang="en-US" altLang="en-US" dirty="0" smtClean="0">
                <a:solidFill>
                  <a:schemeClr val="accent2">
                    <a:lumMod val="75000"/>
                  </a:schemeClr>
                </a:solidFill>
              </a:rPr>
              <a:t>Kendall tau </a:t>
            </a:r>
            <a:r>
              <a:rPr lang="en-US" altLang="en-US" dirty="0" smtClean="0"/>
              <a:t>distance </a:t>
            </a:r>
            <a:r>
              <a:rPr lang="el-GR" altLang="en-US" dirty="0" smtClean="0"/>
              <a:t>μεταξύ</a:t>
            </a:r>
            <a:r>
              <a:rPr lang="en-US" altLang="en-US" dirty="0" smtClean="0"/>
              <a:t> </a:t>
            </a:r>
            <a:r>
              <a:rPr lang="en-US" altLang="en-US" i="1" dirty="0" smtClean="0"/>
              <a:t>A </a:t>
            </a:r>
            <a:r>
              <a:rPr lang="el-GR" altLang="en-US" dirty="0" smtClean="0"/>
              <a:t>και </a:t>
            </a:r>
            <a:r>
              <a:rPr lang="en-US" altLang="en-US" i="1" dirty="0" smtClean="0"/>
              <a:t>P</a:t>
            </a:r>
            <a:r>
              <a:rPr lang="en-US" altLang="en-US" dirty="0" smtClean="0"/>
              <a:t> </a:t>
            </a:r>
            <a:r>
              <a:rPr lang="el-GR" altLang="en-US" dirty="0" smtClean="0"/>
              <a:t>είναι</a:t>
            </a:r>
            <a:r>
              <a:rPr lang="el-GR" altLang="en-US" dirty="0"/>
              <a:t> </a:t>
            </a:r>
            <a:r>
              <a:rPr lang="el-GR" altLang="en-US" dirty="0" smtClean="0"/>
              <a:t> </a:t>
            </a:r>
            <a:r>
              <a:rPr lang="en-US" altLang="en-US" dirty="0" smtClean="0"/>
              <a:t>(X-Y)/(X+Y)</a:t>
            </a:r>
            <a:endParaRPr lang="el-GR" altLang="en-US" dirty="0"/>
          </a:p>
          <a:p>
            <a:pPr>
              <a:buFont typeface="Wingdings" pitchFamily="2" charset="2"/>
              <a:buNone/>
            </a:pPr>
            <a:endParaRPr lang="el-GR" altLang="en-US" dirty="0" smtClean="0"/>
          </a:p>
          <a:p>
            <a:pPr>
              <a:buFont typeface="Wingdings" pitchFamily="2" charset="2"/>
              <a:buNone/>
            </a:pPr>
            <a:r>
              <a:rPr lang="el-GR" altLang="en-US" dirty="0" smtClean="0"/>
              <a:t>Παράδειγμα </a:t>
            </a:r>
          </a:p>
          <a:p>
            <a:pPr>
              <a:buFont typeface="Wingdings" pitchFamily="2" charset="2"/>
              <a:buNone/>
            </a:pPr>
            <a:r>
              <a:rPr lang="en-US" altLang="en-US" dirty="0" smtClean="0"/>
              <a:t>P = {(1,2), (1,3), (1,4), (2,3), (2,4), (3,4)} </a:t>
            </a:r>
            <a:endParaRPr lang="el-GR" altLang="en-US" dirty="0"/>
          </a:p>
          <a:p>
            <a:pPr>
              <a:buFont typeface="Wingdings" pitchFamily="2" charset="2"/>
              <a:buNone/>
            </a:pPr>
            <a:r>
              <a:rPr lang="en-US" altLang="en-US" dirty="0" smtClean="0"/>
              <a:t>A</a:t>
            </a:r>
            <a:r>
              <a:rPr lang="el-GR" altLang="en-US" dirty="0" smtClean="0"/>
              <a:t> </a:t>
            </a:r>
            <a:r>
              <a:rPr lang="en-US" altLang="en-US" dirty="0" smtClean="0"/>
              <a:t>=</a:t>
            </a:r>
            <a:r>
              <a:rPr lang="el-GR" altLang="en-US" dirty="0" smtClean="0"/>
              <a:t> </a:t>
            </a:r>
            <a:r>
              <a:rPr lang="en-US" altLang="en-US" dirty="0" smtClean="0"/>
              <a:t>(1,</a:t>
            </a:r>
            <a:r>
              <a:rPr lang="el-GR" altLang="en-US" dirty="0" smtClean="0"/>
              <a:t> </a:t>
            </a:r>
            <a:r>
              <a:rPr lang="en-US" altLang="en-US" dirty="0" smtClean="0"/>
              <a:t>3</a:t>
            </a:r>
            <a:r>
              <a:rPr lang="el-GR" altLang="en-US" dirty="0" smtClean="0"/>
              <a:t>, </a:t>
            </a:r>
            <a:r>
              <a:rPr lang="en-US" altLang="en-US" dirty="0" smtClean="0"/>
              <a:t>2,</a:t>
            </a:r>
            <a:r>
              <a:rPr lang="el-GR" altLang="en-US" dirty="0" smtClean="0"/>
              <a:t> </a:t>
            </a:r>
            <a:r>
              <a:rPr lang="en-US" altLang="en-US" dirty="0" smtClean="0"/>
              <a:t>4)</a:t>
            </a:r>
          </a:p>
          <a:p>
            <a:pPr lvl="1"/>
            <a:r>
              <a:rPr lang="en-US" altLang="en-US" dirty="0" smtClean="0"/>
              <a:t> X=5, Y=1</a:t>
            </a:r>
            <a:endParaRPr lang="el-GR" altLang="en-US" dirty="0" smtClean="0"/>
          </a:p>
          <a:p>
            <a:pPr marL="0" indent="0">
              <a:buNone/>
            </a:pPr>
            <a:r>
              <a:rPr lang="el-GR" altLang="en-US" dirty="0" smtClean="0"/>
              <a:t>Ποια είναι η μέγιστη και ποια η ελάχιστη τιμή; </a:t>
            </a:r>
            <a:endParaRPr lang="en-US" altLang="en-US" dirty="0" smtClean="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88</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2826768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smtClean="0">
                <a:solidFill>
                  <a:schemeClr val="accent2">
                    <a:lumMod val="75000"/>
                  </a:schemeClr>
                </a:solidFill>
              </a:rPr>
              <a:t>Χρήση </a:t>
            </a:r>
            <a:r>
              <a:rPr lang="en-US" altLang="en-US" sz="3600" dirty="0" err="1" smtClean="0">
                <a:solidFill>
                  <a:schemeClr val="accent2">
                    <a:lumMod val="75000"/>
                  </a:schemeClr>
                </a:solidFill>
              </a:rPr>
              <a:t>clicktrough</a:t>
            </a:r>
            <a:r>
              <a:rPr lang="en-US" altLang="en-US" sz="3600" dirty="0" smtClean="0">
                <a:solidFill>
                  <a:schemeClr val="accent2">
                    <a:lumMod val="75000"/>
                  </a:schemeClr>
                </a:solidFill>
              </a:rPr>
              <a:t> </a:t>
            </a:r>
            <a:r>
              <a:rPr lang="el-GR" altLang="en-US" sz="3600" dirty="0" smtClean="0">
                <a:solidFill>
                  <a:schemeClr val="accent2">
                    <a:lumMod val="75000"/>
                  </a:schemeClr>
                </a:solidFill>
              </a:rPr>
              <a:t>για σύγκριση ΣΑΠ</a:t>
            </a:r>
            <a:endParaRPr lang="en-US" altLang="en-US" sz="3600" dirty="0" smtClean="0">
              <a:solidFill>
                <a:schemeClr val="accent2">
                  <a:lumMod val="75000"/>
                </a:schemeClr>
              </a:solidFill>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89</a:t>
            </a:fld>
            <a:endParaRPr lang="en-US" altLang="en-US" sz="1200">
              <a:solidFill>
                <a:srgbClr val="898989"/>
              </a:solidFill>
              <a:latin typeface="Calibri" pitchFamily="34" charset="0"/>
            </a:endParaRPr>
          </a:p>
        </p:txBody>
      </p:sp>
      <p:sp>
        <p:nvSpPr>
          <p:cNvPr id="2" name="TextBox 1"/>
          <p:cNvSpPr txBox="1"/>
          <p:nvPr/>
        </p:nvSpPr>
        <p:spPr>
          <a:xfrm>
            <a:off x="533400" y="1295400"/>
            <a:ext cx="7620000" cy="5262979"/>
          </a:xfrm>
          <a:prstGeom prst="rect">
            <a:avLst/>
          </a:prstGeom>
          <a:noFill/>
        </p:spPr>
        <p:txBody>
          <a:bodyPr wrap="square" rtlCol="0">
            <a:spAutoFit/>
          </a:bodyPr>
          <a:lstStyle/>
          <a:p>
            <a:r>
              <a:rPr lang="el-GR" dirty="0" smtClean="0">
                <a:latin typeface="+mn-lt"/>
              </a:rPr>
              <a:t>Έστω δύο μηχανές αναζήτησης (ή αλγόριθμοι διάταξης) που θέλουμε να συγκρίνουμε με χρήση </a:t>
            </a:r>
            <a:r>
              <a:rPr lang="en-US" dirty="0" err="1" smtClean="0">
                <a:latin typeface="+mn-lt"/>
              </a:rPr>
              <a:t>clickthrough</a:t>
            </a:r>
            <a:endParaRPr lang="en-US" dirty="0" smtClean="0">
              <a:latin typeface="+mn-lt"/>
            </a:endParaRPr>
          </a:p>
          <a:p>
            <a:endParaRPr lang="el-GR" dirty="0" smtClean="0">
              <a:latin typeface="+mn-lt"/>
            </a:endParaRPr>
          </a:p>
          <a:p>
            <a:r>
              <a:rPr lang="en-US" dirty="0" smtClean="0">
                <a:latin typeface="+mn-lt"/>
              </a:rPr>
              <a:t>R</a:t>
            </a:r>
            <a:r>
              <a:rPr lang="en-US" baseline="-25000" dirty="0" smtClean="0">
                <a:latin typeface="+mn-lt"/>
              </a:rPr>
              <a:t>A</a:t>
            </a:r>
          </a:p>
          <a:p>
            <a:r>
              <a:rPr lang="en-US" dirty="0" smtClean="0">
                <a:latin typeface="+mn-lt"/>
              </a:rPr>
              <a:t>Clicks </a:t>
            </a:r>
            <a:r>
              <a:rPr lang="el-GR" dirty="0" smtClean="0">
                <a:latin typeface="+mn-lt"/>
              </a:rPr>
              <a:t>στο 2, 3, 4</a:t>
            </a:r>
          </a:p>
          <a:p>
            <a:r>
              <a:rPr lang="en-US" dirty="0" smtClean="0">
                <a:latin typeface="+mn-lt"/>
              </a:rPr>
              <a:t>R</a:t>
            </a:r>
            <a:r>
              <a:rPr lang="en-US" baseline="-25000" dirty="0">
                <a:latin typeface="+mn-lt"/>
              </a:rPr>
              <a:t>B</a:t>
            </a:r>
          </a:p>
          <a:p>
            <a:r>
              <a:rPr lang="en-US" dirty="0" smtClean="0">
                <a:latin typeface="+mn-lt"/>
              </a:rPr>
              <a:t>Clicks </a:t>
            </a:r>
            <a:r>
              <a:rPr lang="el-GR" dirty="0" smtClean="0">
                <a:latin typeface="+mn-lt"/>
              </a:rPr>
              <a:t>στο 1 και 5</a:t>
            </a:r>
          </a:p>
          <a:p>
            <a:r>
              <a:rPr lang="el-GR" dirty="0" smtClean="0">
                <a:latin typeface="+mn-lt"/>
              </a:rPr>
              <a:t>Καλύτερο?</a:t>
            </a:r>
          </a:p>
          <a:p>
            <a:endParaRPr lang="el-GR" dirty="0">
              <a:latin typeface="+mn-lt"/>
            </a:endParaRPr>
          </a:p>
          <a:p>
            <a:pPr marL="342900" indent="-342900">
              <a:buFont typeface="Wingdings" panose="05000000000000000000" pitchFamily="2" charset="2"/>
              <a:buChar char="§"/>
            </a:pPr>
            <a:r>
              <a:rPr lang="el-GR" sz="1800" dirty="0" smtClean="0">
                <a:latin typeface="+mn-lt"/>
              </a:rPr>
              <a:t>Τα έγγραφα στις απαντήσεις μπορεί να είναι διαφορετικά</a:t>
            </a:r>
          </a:p>
          <a:p>
            <a:pPr marL="342900" indent="-342900">
              <a:buFont typeface="Wingdings" panose="05000000000000000000" pitchFamily="2" charset="2"/>
              <a:buChar char="§"/>
            </a:pPr>
            <a:r>
              <a:rPr lang="en-US" sz="1800" dirty="0" smtClean="0">
                <a:latin typeface="+mn-lt"/>
              </a:rPr>
              <a:t>Click </a:t>
            </a:r>
            <a:r>
              <a:rPr lang="el-GR" sz="1800" dirty="0" smtClean="0">
                <a:latin typeface="+mn-lt"/>
              </a:rPr>
              <a:t>σε ένα έγγραφο μπορεί να σημαίνει καλύτερο από τα άλλα στην απάντηση</a:t>
            </a:r>
          </a:p>
          <a:p>
            <a:pPr marL="342900" indent="-342900">
              <a:buFont typeface="Wingdings" panose="05000000000000000000" pitchFamily="2" charset="2"/>
              <a:buChar char="§"/>
            </a:pPr>
            <a:endParaRPr lang="el-GR" sz="1800" dirty="0" smtClean="0">
              <a:latin typeface="+mn-lt"/>
            </a:endParaRPr>
          </a:p>
          <a:p>
            <a:r>
              <a:rPr lang="en-US" dirty="0" smtClean="0">
                <a:latin typeface="+mn-lt"/>
              </a:rPr>
              <a:t>Mix </a:t>
            </a:r>
            <a:r>
              <a:rPr lang="el-GR" dirty="0" smtClean="0">
                <a:latin typeface="+mn-lt"/>
              </a:rPr>
              <a:t>των αποτελεσμάτων: δημιούργησε μια απάντηση που να περιέχει και τα δυο, μέτρα </a:t>
            </a:r>
            <a:r>
              <a:rPr lang="en-US" dirty="0" smtClean="0">
                <a:latin typeface="+mn-lt"/>
              </a:rPr>
              <a:t>clicks </a:t>
            </a:r>
            <a:r>
              <a:rPr lang="el-GR" dirty="0" smtClean="0">
                <a:latin typeface="+mn-lt"/>
              </a:rPr>
              <a:t>για το Α και το Β</a:t>
            </a:r>
          </a:p>
        </p:txBody>
      </p:sp>
    </p:spTree>
    <p:extLst>
      <p:ext uri="{BB962C8B-B14F-4D97-AF65-F5344CB8AC3E}">
        <p14:creationId xmlns:p14="http://schemas.microsoft.com/office/powerpoint/2010/main" val="394285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pitchFamily="-112" charset="-128"/>
              </a:rPr>
              <a:t>Συνάφεια και Ανάγκη Πληροφόρησης</a:t>
            </a:r>
            <a:endParaRPr lang="en-US" sz="4000" dirty="0" smtClean="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286000"/>
            <a:ext cx="7924800" cy="1905000"/>
          </a:xfrm>
        </p:spPr>
        <p:txBody>
          <a:bodyPr>
            <a:noAutofit/>
          </a:bodyPr>
          <a:lstStyle/>
          <a:p>
            <a:pPr lvl="1">
              <a:buFont typeface="Wingdings" pitchFamily="2" charset="2"/>
              <a:buChar char="§"/>
            </a:pPr>
            <a:r>
              <a:rPr lang="el-GR" sz="2800" dirty="0" smtClean="0"/>
              <a:t>Η ικανοποίηση του χρήστη μπορεί να μετρηθεί μόνο με τη συνάφεια </a:t>
            </a:r>
            <a:r>
              <a:rPr lang="el-GR" sz="2800" dirty="0" smtClean="0">
                <a:solidFill>
                  <a:schemeClr val="accent2">
                    <a:lumMod val="75000"/>
                  </a:schemeClr>
                </a:solidFill>
              </a:rPr>
              <a:t>ως </a:t>
            </a:r>
            <a:r>
              <a:rPr lang="el-GR" sz="2800" i="1" dirty="0" smtClean="0">
                <a:solidFill>
                  <a:schemeClr val="accent2">
                    <a:lumMod val="75000"/>
                  </a:schemeClr>
                </a:solidFill>
              </a:rPr>
              <a:t>προς την ανάγκη πληροφόρησης</a:t>
            </a:r>
            <a:r>
              <a:rPr lang="el-GR" sz="2800" i="1" dirty="0" smtClean="0"/>
              <a:t> </a:t>
            </a:r>
            <a:r>
              <a:rPr lang="el-GR" sz="2800" dirty="0" smtClean="0"/>
              <a:t>και όχι ως προς το </a:t>
            </a:r>
            <a:r>
              <a:rPr lang="el-GR" sz="2800" i="1" dirty="0" smtClean="0"/>
              <a:t>ερώτημα</a:t>
            </a:r>
            <a:r>
              <a:rPr lang="el-GR" sz="2800" dirty="0" smtClean="0"/>
              <a:t> </a:t>
            </a:r>
          </a:p>
          <a:p>
            <a:pPr lvl="1">
              <a:buFont typeface="Wingdings" pitchFamily="2" charset="2"/>
              <a:buChar char="§"/>
            </a:pPr>
            <a:endParaRPr lang="el-GR" sz="2800" dirty="0" smtClean="0"/>
          </a:p>
          <a:p>
            <a:pPr lvl="1">
              <a:buFont typeface="Wingdings" pitchFamily="2" charset="2"/>
              <a:buChar char="§"/>
            </a:pPr>
            <a:r>
              <a:rPr lang="el-GR" sz="2800" dirty="0" smtClean="0"/>
              <a:t>Το ακριβές είναι </a:t>
            </a:r>
            <a:r>
              <a:rPr lang="el-GR" sz="2800" i="1" dirty="0" smtClean="0"/>
              <a:t>συνάφεια έγγραφου-ανάγκης πληροφόρησης</a:t>
            </a:r>
            <a:r>
              <a:rPr lang="el-GR" sz="2800" dirty="0" smtClean="0"/>
              <a:t> αν και </a:t>
            </a:r>
            <a:r>
              <a:rPr lang="el-GR" sz="2800" dirty="0" smtClean="0">
                <a:solidFill>
                  <a:schemeClr val="accent2">
                    <a:lumMod val="75000"/>
                  </a:schemeClr>
                </a:solidFill>
              </a:rPr>
              <a:t>συνήθως</a:t>
            </a:r>
            <a:r>
              <a:rPr lang="el-GR" sz="2800" dirty="0" smtClean="0"/>
              <a:t> χρησιμοποιούμε </a:t>
            </a:r>
            <a:r>
              <a:rPr lang="el-GR" sz="2800" i="1" dirty="0" smtClean="0"/>
              <a:t>συνάφεια εγγράφου-ερωτήματος</a:t>
            </a:r>
            <a:r>
              <a:rPr lang="en-US" sz="2800" dirty="0" smtClean="0"/>
              <a:t>.</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l-GR" sz="1600" dirty="0" smtClean="0"/>
              <a:t>8.2</a:t>
            </a:r>
            <a:endParaRPr lang="en-US" sz="1600" dirty="0"/>
          </a:p>
        </p:txBody>
      </p:sp>
    </p:spTree>
    <p:extLst>
      <p:ext uri="{BB962C8B-B14F-4D97-AF65-F5344CB8AC3E}">
        <p14:creationId xmlns:p14="http://schemas.microsoft.com/office/powerpoint/2010/main" val="4224127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lgn="ctr"/>
            <a:r>
              <a:rPr lang="el-GR" altLang="en-US" sz="3600" dirty="0" smtClean="0">
                <a:solidFill>
                  <a:schemeClr val="accent2">
                    <a:lumMod val="75000"/>
                  </a:schemeClr>
                </a:solidFill>
              </a:rPr>
              <a:t>Αξιολογήσεις από ανθρώπους</a:t>
            </a:r>
            <a:endParaRPr lang="en-US" altLang="en-US" sz="3600" dirty="0" smtClean="0">
              <a:solidFill>
                <a:schemeClr val="accent2">
                  <a:lumMod val="75000"/>
                </a:schemeClr>
              </a:solidFill>
            </a:endParaRPr>
          </a:p>
        </p:txBody>
      </p:sp>
      <p:sp>
        <p:nvSpPr>
          <p:cNvPr id="41987" name="Content Placeholder 5"/>
          <p:cNvSpPr>
            <a:spLocks noGrp="1"/>
          </p:cNvSpPr>
          <p:nvPr>
            <p:ph idx="1"/>
          </p:nvPr>
        </p:nvSpPr>
        <p:spPr>
          <a:xfrm>
            <a:off x="610362" y="1905000"/>
            <a:ext cx="7886700" cy="2441575"/>
          </a:xfrm>
        </p:spPr>
        <p:txBody>
          <a:bodyPr>
            <a:noAutofit/>
          </a:bodyPr>
          <a:lstStyle/>
          <a:p>
            <a:pPr>
              <a:buFont typeface="Wingdings" panose="05000000000000000000" pitchFamily="2" charset="2"/>
              <a:buChar char="§"/>
            </a:pPr>
            <a:r>
              <a:rPr lang="en-US" altLang="en-US" sz="2400" dirty="0" smtClean="0"/>
              <a:t> </a:t>
            </a:r>
            <a:r>
              <a:rPr lang="el-GR" altLang="en-US" sz="2400" dirty="0" smtClean="0"/>
              <a:t>Ακριβές </a:t>
            </a:r>
          </a:p>
          <a:p>
            <a:pPr>
              <a:buFont typeface="Wingdings" panose="05000000000000000000" pitchFamily="2" charset="2"/>
              <a:buChar char="§"/>
            </a:pPr>
            <a:r>
              <a:rPr lang="en-US" altLang="en-US" sz="2400" dirty="0" smtClean="0"/>
              <a:t> </a:t>
            </a:r>
            <a:r>
              <a:rPr lang="el-GR" altLang="en-US" sz="2400" dirty="0" smtClean="0"/>
              <a:t>Μη συνεπείς</a:t>
            </a:r>
            <a:endParaRPr lang="en-US" altLang="en-US" sz="2400" dirty="0" smtClean="0"/>
          </a:p>
          <a:p>
            <a:pPr lvl="1">
              <a:buFont typeface="Wingdings" panose="05000000000000000000" pitchFamily="2" charset="2"/>
              <a:buChar char="§"/>
            </a:pPr>
            <a:r>
              <a:rPr lang="el-GR" altLang="en-US" sz="2400" dirty="0" smtClean="0"/>
              <a:t>Ανάμεσα στους αξιολογητές, ή</a:t>
            </a:r>
          </a:p>
          <a:p>
            <a:pPr lvl="1">
              <a:buFont typeface="Wingdings" panose="05000000000000000000" pitchFamily="2" charset="2"/>
              <a:buChar char="§"/>
            </a:pPr>
            <a:r>
              <a:rPr lang="el-GR" altLang="en-US" sz="2400" dirty="0" smtClean="0"/>
              <a:t>Και σε διαφορετικές χρονικές στιγμές </a:t>
            </a:r>
            <a:endParaRPr lang="en-US" altLang="en-US" sz="2400" dirty="0" smtClean="0"/>
          </a:p>
          <a:p>
            <a:pPr>
              <a:buFont typeface="Wingdings" panose="05000000000000000000" pitchFamily="2" charset="2"/>
              <a:buChar char="§"/>
            </a:pPr>
            <a:r>
              <a:rPr lang="en-US" altLang="en-US" sz="2400" dirty="0" smtClean="0"/>
              <a:t> </a:t>
            </a:r>
            <a:r>
              <a:rPr lang="el-GR" altLang="en-US" sz="2400" dirty="0" smtClean="0"/>
              <a:t>Όχι πάντα αντιπροσωπευτικές των πραγματικών χρηστών</a:t>
            </a:r>
            <a:endParaRPr lang="en-US" altLang="en-US" sz="2400" dirty="0" smtClean="0"/>
          </a:p>
          <a:p>
            <a:pPr lvl="1">
              <a:buFont typeface="Wingdings" panose="05000000000000000000" pitchFamily="2" charset="2"/>
              <a:buChar char="§"/>
            </a:pPr>
            <a:r>
              <a:rPr lang="el-GR" altLang="en-US" sz="2400" dirty="0" smtClean="0"/>
              <a:t>Αξιολόγηση με βάση το ερώτημα και όχι την ανάγκη </a:t>
            </a:r>
            <a:endParaRPr lang="en-US" altLang="en-US" sz="2400" dirty="0" smtClean="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90</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136884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chemeClr val="tx2">
                    <a:lumMod val="75000"/>
                  </a:schemeClr>
                </a:solidFill>
                <a:latin typeface="Calibri" charset="0"/>
              </a:rPr>
              <a:t>Αξιοπιστία χρηστών</a:t>
            </a: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91</a:t>
            </a:fld>
            <a:endParaRPr lang="en-US"/>
          </a:p>
        </p:txBody>
      </p:sp>
    </p:spTree>
    <p:extLst>
      <p:ext uri="{BB962C8B-B14F-4D97-AF65-F5344CB8AC3E}">
        <p14:creationId xmlns:p14="http://schemas.microsoft.com/office/powerpoint/2010/main" val="304624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eaLnBrk="1" hangingPunct="1"/>
            <a:r>
              <a:rPr lang="el-GR" sz="3600" dirty="0" smtClean="0">
                <a:solidFill>
                  <a:schemeClr val="accent2">
                    <a:lumMod val="75000"/>
                  </a:schemeClr>
                </a:solidFill>
                <a:ea typeface="ＭＳ Ｐゴシック" charset="-128"/>
              </a:rPr>
              <a:t>Αξιοπιστία των αξιολογήσεων των κριτών</a:t>
            </a:r>
            <a:endParaRPr lang="en-US" sz="3600" dirty="0" smtClean="0">
              <a:solidFill>
                <a:schemeClr val="accent2">
                  <a:lumMod val="75000"/>
                </a:schemeClr>
              </a:solidFill>
              <a:ea typeface="ＭＳ Ｐゴシック" charset="-128"/>
            </a:endParaRPr>
          </a:p>
        </p:txBody>
      </p:sp>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92</a:t>
            </a:fld>
            <a:endParaRPr lang="en-US" smtClean="0"/>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357188" lvl="1" indent="-174625">
              <a:spcBef>
                <a:spcPts val="700"/>
              </a:spcBef>
              <a:buFont typeface="Wingdings" pitchFamily="2" charset="2"/>
              <a:buChar char="§"/>
            </a:pPr>
            <a:r>
              <a:rPr lang="en-US" sz="2800" dirty="0" smtClean="0">
                <a:latin typeface="+mn-lt"/>
              </a:rPr>
              <a:t> </a:t>
            </a:r>
            <a:r>
              <a:rPr lang="el-GR" sz="2800" dirty="0" smtClean="0">
                <a:latin typeface="+mn-lt"/>
              </a:rPr>
              <a:t>Οι </a:t>
            </a:r>
            <a:r>
              <a:rPr lang="el-GR" sz="2800" dirty="0" smtClean="0">
                <a:latin typeface="+mn-lt"/>
              </a:rPr>
              <a:t>αξιολογήσεις συνάφειας είναι χρήσιμες αν είναι συνεπής </a:t>
            </a:r>
            <a:r>
              <a:rPr lang="el-GR" sz="2800" dirty="0" smtClean="0">
                <a:solidFill>
                  <a:schemeClr val="accent2">
                    <a:lumMod val="75000"/>
                  </a:schemeClr>
                </a:solidFill>
                <a:latin typeface="+mn-lt"/>
              </a:rPr>
              <a:t>(</a:t>
            </a:r>
            <a:r>
              <a:rPr lang="en-US" sz="2800" dirty="0" smtClean="0">
                <a:solidFill>
                  <a:schemeClr val="accent2">
                    <a:lumMod val="75000"/>
                  </a:schemeClr>
                </a:solidFill>
                <a:latin typeface="+mn-lt"/>
              </a:rPr>
              <a:t>consistent</a:t>
            </a:r>
            <a:r>
              <a:rPr lang="el-GR" sz="2800" dirty="0" smtClean="0">
                <a:solidFill>
                  <a:schemeClr val="accent2">
                    <a:lumMod val="75000"/>
                  </a:schemeClr>
                </a:solidFill>
                <a:latin typeface="+mn-lt"/>
              </a:rPr>
              <a:t>)</a:t>
            </a:r>
            <a:r>
              <a:rPr lang="en-US" sz="2800" dirty="0">
                <a:latin typeface="+mn-lt"/>
              </a:rPr>
              <a:t>.</a:t>
            </a:r>
          </a:p>
          <a:p>
            <a:pPr marL="357188" lvl="1" indent="-174625">
              <a:spcBef>
                <a:spcPts val="700"/>
              </a:spcBef>
              <a:buFont typeface="Wingdings" pitchFamily="2" charset="2"/>
              <a:buChar char="§"/>
            </a:pPr>
            <a:r>
              <a:rPr lang="en-US" sz="2800" dirty="0" smtClean="0">
                <a:latin typeface="+mn-lt"/>
              </a:rPr>
              <a:t> </a:t>
            </a:r>
            <a:r>
              <a:rPr lang="el-GR" sz="2800" dirty="0" smtClean="0">
                <a:latin typeface="+mn-lt"/>
              </a:rPr>
              <a:t>Πως </a:t>
            </a:r>
            <a:r>
              <a:rPr lang="el-GR" sz="2800" dirty="0" smtClean="0">
                <a:latin typeface="+mn-lt"/>
              </a:rPr>
              <a:t>μπορούμε να μετρήσουμε τη συνέπεια ή τη </a:t>
            </a:r>
            <a:r>
              <a:rPr lang="el-GR" sz="2800" i="1" dirty="0" smtClean="0">
                <a:solidFill>
                  <a:schemeClr val="accent2">
                    <a:lumMod val="75000"/>
                  </a:schemeClr>
                </a:solidFill>
                <a:latin typeface="+mn-lt"/>
              </a:rPr>
              <a:t>συμφωνία ανάμεσα στους κριτές</a:t>
            </a:r>
            <a:endParaRPr lang="de-DE" sz="2800" i="1" dirty="0" smtClean="0">
              <a:solidFill>
                <a:schemeClr val="accent2">
                  <a:lumMod val="75000"/>
                </a:schemeClr>
              </a:solidFill>
              <a:latin typeface="+mn-lt"/>
            </a:endParaRPr>
          </a:p>
        </p:txBody>
      </p:sp>
    </p:spTree>
    <p:extLst>
      <p:ext uri="{BB962C8B-B14F-4D97-AF65-F5344CB8AC3E}">
        <p14:creationId xmlns:p14="http://schemas.microsoft.com/office/powerpoint/2010/main" val="12406539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charset="-128"/>
              </a:rPr>
              <a:t>Μέτρο </a:t>
            </a:r>
            <a:r>
              <a:rPr lang="en-US" dirty="0" smtClean="0">
                <a:solidFill>
                  <a:schemeClr val="accent2">
                    <a:lumMod val="75000"/>
                  </a:schemeClr>
                </a:solidFill>
                <a:ea typeface="ＭＳ Ｐゴシック" charset="-128"/>
              </a:rPr>
              <a:t>Kappa </a:t>
            </a:r>
            <a:r>
              <a:rPr lang="el-GR" dirty="0" smtClean="0">
                <a:solidFill>
                  <a:schemeClr val="accent2">
                    <a:lumMod val="75000"/>
                  </a:schemeClr>
                </a:solidFill>
                <a:ea typeface="ＭＳ Ｐゴシック" charset="-128"/>
              </a:rPr>
              <a:t>της διαφωνίας (συμφωνίας) (</a:t>
            </a:r>
            <a:r>
              <a:rPr lang="en-US" dirty="0" smtClean="0">
                <a:solidFill>
                  <a:schemeClr val="accent2">
                    <a:lumMod val="75000"/>
                  </a:schemeClr>
                </a:solidFill>
                <a:ea typeface="ＭＳ Ｐゴシック" charset="-128"/>
              </a:rPr>
              <a:t>dis-agreement) </a:t>
            </a:r>
            <a:r>
              <a:rPr lang="el-GR" dirty="0" smtClean="0">
                <a:solidFill>
                  <a:schemeClr val="accent2">
                    <a:lumMod val="75000"/>
                  </a:schemeClr>
                </a:solidFill>
                <a:ea typeface="ＭＳ Ｐゴシック" charset="-128"/>
              </a:rPr>
              <a:t>μεταξύ των κριτών</a:t>
            </a:r>
            <a:endParaRPr lang="en-US" dirty="0" smtClean="0">
              <a:solidFill>
                <a:schemeClr val="accent2">
                  <a:lumMod val="75000"/>
                </a:schemeClr>
              </a:solidFill>
              <a:ea typeface="ＭＳ Ｐゴシック" charset="-128"/>
            </a:endParaRPr>
          </a:p>
        </p:txBody>
      </p:sp>
      <p:sp>
        <p:nvSpPr>
          <p:cNvPr id="37892" name="Rectangle 3"/>
          <p:cNvSpPr>
            <a:spLocks noGrp="1" noChangeArrowheads="1"/>
          </p:cNvSpPr>
          <p:nvPr>
            <p:ph idx="1"/>
          </p:nvPr>
        </p:nvSpPr>
        <p:spPr>
          <a:xfrm>
            <a:off x="304800" y="1679575"/>
            <a:ext cx="8077200" cy="4718050"/>
          </a:xfrm>
        </p:spPr>
        <p:txBody>
          <a:bodyPr>
            <a:noAutofit/>
          </a:bodyPr>
          <a:lstStyle/>
          <a:p>
            <a:pPr eaLnBrk="1" hangingPunct="1">
              <a:buFont typeface="Wingdings" pitchFamily="2" charset="2"/>
              <a:buChar char="§"/>
            </a:pPr>
            <a:r>
              <a:rPr lang="el-GR" sz="2200" dirty="0" smtClean="0">
                <a:ea typeface="ＭＳ Ｐゴシック" charset="-128"/>
              </a:rPr>
              <a:t>Συμφωνία μεταξύ των κριτών</a:t>
            </a:r>
          </a:p>
          <a:p>
            <a:pPr eaLnBrk="1" hangingPunct="1">
              <a:buFont typeface="Wingdings" pitchFamily="2" charset="2"/>
              <a:buChar char="§"/>
            </a:pPr>
            <a:r>
              <a:rPr lang="el-GR" sz="2200" dirty="0" smtClean="0">
                <a:ea typeface="ＭＳ Ｐゴシック" charset="-128"/>
              </a:rPr>
              <a:t>Αφορά κατηγορική κρίση </a:t>
            </a:r>
          </a:p>
          <a:p>
            <a:pPr eaLnBrk="1" hangingPunct="1">
              <a:buFont typeface="Wingdings" pitchFamily="2" charset="2"/>
              <a:buChar char="§"/>
            </a:pPr>
            <a:r>
              <a:rPr lang="el-GR" sz="2200" dirty="0" smtClean="0">
                <a:ea typeface="ＭＳ Ｐゴシック" charset="-128"/>
              </a:rPr>
              <a:t>Λαμβάνει υπό όψιν την συμφωνία από τύχη </a:t>
            </a:r>
          </a:p>
          <a:p>
            <a:pPr eaLnBrk="1" hangingPunct="1">
              <a:buFont typeface="Wingdings" pitchFamily="2" charset="2"/>
              <a:buChar char="§"/>
            </a:pPr>
            <a:endParaRPr lang="el-GR" sz="2200" dirty="0" smtClean="0">
              <a:ea typeface="ＭＳ Ｐゴシック" charset="-128"/>
            </a:endParaRPr>
          </a:p>
          <a:p>
            <a:pPr marL="0" indent="0" eaLnBrk="1" hangingPunct="1">
              <a:buNone/>
            </a:pPr>
            <a:endParaRPr lang="el-GR" sz="2400" dirty="0" smtClean="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smtClean="0">
                <a:ea typeface="ＭＳ Ｐゴシック" charset="-128"/>
              </a:rPr>
              <a:t>P(A): </a:t>
            </a:r>
            <a:r>
              <a:rPr lang="el-GR" sz="2400" dirty="0" smtClean="0">
                <a:ea typeface="ＭＳ Ｐゴシック" charset="-128"/>
              </a:rPr>
              <a:t>ποσο</a:t>
            </a:r>
            <a:r>
              <a:rPr lang="el-GR" sz="2400" dirty="0">
                <a:ea typeface="ＭＳ Ｐゴシック" charset="-128"/>
              </a:rPr>
              <a:t>σ</a:t>
            </a:r>
            <a:r>
              <a:rPr lang="el-GR" sz="2400" dirty="0" smtClean="0">
                <a:ea typeface="ＭＳ Ｐゴシック" charset="-128"/>
              </a:rPr>
              <a:t>τό των περιπτώσεων που οι κριτές συμφωνούν </a:t>
            </a:r>
            <a:r>
              <a:rPr lang="el-GR" sz="2400" i="1" dirty="0" smtClean="0">
                <a:ea typeface="ＭＳ Ｐゴシック" charset="-128"/>
              </a:rPr>
              <a:t>(</a:t>
            </a:r>
            <a:r>
              <a:rPr lang="en-US" sz="2400" i="1" dirty="0" smtClean="0">
                <a:ea typeface="ＭＳ Ｐゴシック" charset="-128"/>
              </a:rPr>
              <a:t>observed agreement)</a:t>
            </a:r>
            <a:endParaRPr lang="el-GR" sz="2400" i="1" dirty="0" smtClean="0">
              <a:ea typeface="ＭＳ Ｐゴシック" charset="-128"/>
            </a:endParaRPr>
          </a:p>
          <a:p>
            <a:pPr marL="0" indent="0" eaLnBrk="1" hangingPunct="1">
              <a:buNone/>
            </a:pPr>
            <a:r>
              <a:rPr lang="en-US" sz="2400" dirty="0" smtClean="0">
                <a:ea typeface="ＭＳ Ｐゴシック" charset="-128"/>
              </a:rPr>
              <a:t>P(E)</a:t>
            </a:r>
            <a:r>
              <a:rPr lang="el-GR" sz="2400" dirty="0" smtClean="0">
                <a:ea typeface="ＭＳ Ｐゴシック" charset="-128"/>
              </a:rPr>
              <a:t>: τ</a:t>
            </a:r>
            <a:r>
              <a:rPr lang="el-GR" sz="2400" dirty="0">
                <a:ea typeface="ＭＳ Ｐゴシック" charset="-128"/>
              </a:rPr>
              <a:t>ι</a:t>
            </a:r>
            <a:r>
              <a:rPr lang="el-GR" sz="2400" dirty="0" smtClean="0">
                <a:ea typeface="ＭＳ Ｐゴシック" charset="-128"/>
              </a:rPr>
              <a:t> συμφωνία </a:t>
            </a:r>
            <a:r>
              <a:rPr lang="en-US" sz="2400" dirty="0" smtClean="0">
                <a:ea typeface="ＭＳ Ｐゴシック" charset="-128"/>
              </a:rPr>
              <a:t> </a:t>
            </a:r>
            <a:r>
              <a:rPr lang="el-GR" sz="2400" dirty="0" smtClean="0">
                <a:ea typeface="ＭＳ Ｐゴシック" charset="-128"/>
              </a:rPr>
              <a:t>θα είχαμε από τύχη </a:t>
            </a:r>
            <a:r>
              <a:rPr lang="en-US" sz="2400" i="1" dirty="0" smtClean="0">
                <a:ea typeface="ＭＳ Ｐゴシック" charset="-128"/>
              </a:rPr>
              <a:t>(expected agreement)</a:t>
            </a:r>
            <a:endParaRPr lang="el-GR" sz="2400" i="1" dirty="0" smtClean="0">
              <a:ea typeface="ＭＳ Ｐゴシック" charset="-128"/>
            </a:endParaRPr>
          </a:p>
          <a:p>
            <a:pPr marL="0" indent="0" eaLnBrk="1" hangingPunct="1">
              <a:buNone/>
            </a:pPr>
            <a:endParaRPr lang="el-GR" sz="1200" dirty="0" smtClean="0">
              <a:ea typeface="ＭＳ Ｐゴシック" charset="-128"/>
            </a:endParaRPr>
          </a:p>
          <a:p>
            <a:pPr marL="0" indent="0" eaLnBrk="1" hangingPunct="1">
              <a:buNone/>
            </a:pPr>
            <a:r>
              <a:rPr lang="el-GR" sz="2400" i="1" dirty="0" smtClean="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smtClean="0">
              <a:solidFill>
                <a:schemeClr val="tx2">
                  <a:lumMod val="60000"/>
                  <a:lumOff val="40000"/>
                </a:schemeClr>
              </a:solidFill>
              <a:ea typeface="ＭＳ Ｐゴシック" charset="-128"/>
            </a:endParaRPr>
          </a:p>
          <a:p>
            <a:pPr eaLnBrk="1" hangingPunct="1"/>
            <a:endParaRPr lang="en-US" sz="2400" dirty="0" smtClean="0">
              <a:ea typeface="ＭＳ Ｐゴシック" charset="-128"/>
            </a:endParaRPr>
          </a:p>
        </p:txBody>
      </p:sp>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93</a:t>
            </a:fld>
            <a:endParaRPr lang="en-US" smtClean="0"/>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pic>
        <p:nvPicPr>
          <p:cNvPr id="6" name="Picture 5" descr="4208.png"/>
          <p:cNvPicPr>
            <a:picLocks noChangeAspect="1"/>
          </p:cNvPicPr>
          <p:nvPr/>
        </p:nvPicPr>
        <p:blipFill>
          <a:blip r:embed="rId3" cstate="print"/>
          <a:stretch>
            <a:fillRect/>
          </a:stretch>
        </p:blipFill>
        <p:spPr>
          <a:xfrm>
            <a:off x="2075097" y="3005138"/>
            <a:ext cx="2496903" cy="915532"/>
          </a:xfrm>
          <a:prstGeom prst="rect">
            <a:avLst/>
          </a:prstGeom>
        </p:spPr>
      </p:pic>
    </p:spTree>
    <p:extLst>
      <p:ext uri="{BB962C8B-B14F-4D97-AF65-F5344CB8AC3E}">
        <p14:creationId xmlns:p14="http://schemas.microsoft.com/office/powerpoint/2010/main" val="19330262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smtClean="0">
                <a:solidFill>
                  <a:schemeClr val="accent2">
                    <a:lumMod val="75000"/>
                  </a:schemeClr>
                </a:solidFill>
                <a:ea typeface="ＭＳ Ｐゴシック" charset="-128"/>
              </a:rPr>
              <a:t>Kappa</a:t>
            </a:r>
            <a:r>
              <a:rPr lang="el-GR" dirty="0" smtClean="0">
                <a:solidFill>
                  <a:schemeClr val="accent2">
                    <a:lumMod val="75000"/>
                  </a:schemeClr>
                </a:solidFill>
                <a:ea typeface="ＭＳ Ｐゴシック" charset="-128"/>
              </a:rPr>
              <a:t>: παράδειγμα</a:t>
            </a:r>
            <a:endParaRPr lang="en-US" dirty="0" smtClean="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94</a:t>
            </a:fld>
            <a:endParaRPr lang="en-US" smtClean="0"/>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graphicFrame>
        <p:nvGraphicFramePr>
          <p:cNvPr id="6" name="Group 3"/>
          <p:cNvGraphicFramePr>
            <a:graphicFrameLocks/>
          </p:cNvGraphicFramePr>
          <p:nvPr>
            <p:extLst>
              <p:ext uri="{D42A27DB-BD31-4B8C-83A1-F6EECF244321}">
                <p14:modId xmlns:p14="http://schemas.microsoft.com/office/powerpoint/2010/main" val="593641015"/>
              </p:ext>
            </p:extLst>
          </p:nvPr>
        </p:nvGraphicFramePr>
        <p:xfrm>
          <a:off x="1600200" y="1981200"/>
          <a:ext cx="5257800" cy="2572188"/>
        </p:xfrm>
        <a:graphic>
          <a:graphicData uri="http://schemas.openxmlformats.org/drawingml/2006/table">
            <a:tbl>
              <a:tblPr/>
              <a:tblGrid>
                <a:gridCol w="1752600"/>
                <a:gridCol w="1752600"/>
                <a:gridCol w="1752600"/>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Number of docs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smtClean="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smtClean="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TextBox 1"/>
          <p:cNvSpPr txBox="1"/>
          <p:nvPr/>
        </p:nvSpPr>
        <p:spPr>
          <a:xfrm>
            <a:off x="762000" y="5029200"/>
            <a:ext cx="5257800" cy="830997"/>
          </a:xfrm>
          <a:prstGeom prst="rect">
            <a:avLst/>
          </a:prstGeom>
          <a:noFill/>
        </p:spPr>
        <p:txBody>
          <a:bodyPr wrap="square" rtlCol="0">
            <a:spAutoFit/>
          </a:bodyPr>
          <a:lstStyle/>
          <a:p>
            <a:r>
              <a:rPr lang="el-GR" dirty="0" smtClean="0">
                <a:latin typeface="+mn-lt"/>
              </a:rPr>
              <a:t>Κριτής 1: 320 </a:t>
            </a:r>
            <a:r>
              <a:rPr lang="en-US" dirty="0" smtClean="0">
                <a:latin typeface="+mn-lt"/>
              </a:rPr>
              <a:t>R, 80 N</a:t>
            </a:r>
          </a:p>
          <a:p>
            <a:r>
              <a:rPr lang="el-GR" dirty="0" smtClean="0">
                <a:latin typeface="+mn-lt"/>
              </a:rPr>
              <a:t>Κριτής 2: 310 </a:t>
            </a:r>
            <a:r>
              <a:rPr lang="en-US" dirty="0" smtClean="0">
                <a:latin typeface="+mn-lt"/>
              </a:rPr>
              <a:t>R, 90 N</a:t>
            </a:r>
            <a:endParaRPr lang="el-GR" dirty="0">
              <a:latin typeface="+mn-lt"/>
            </a:endParaRPr>
          </a:p>
        </p:txBody>
      </p:sp>
    </p:spTree>
    <p:extLst>
      <p:ext uri="{BB962C8B-B14F-4D97-AF65-F5344CB8AC3E}">
        <p14:creationId xmlns:p14="http://schemas.microsoft.com/office/powerpoint/2010/main" val="35807779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smtClean="0">
                <a:solidFill>
                  <a:schemeClr val="accent2">
                    <a:lumMod val="75000"/>
                  </a:schemeClr>
                </a:solidFill>
                <a:ea typeface="ＭＳ Ｐゴシック" charset="-128"/>
              </a:rPr>
              <a:t>Kappa</a:t>
            </a:r>
            <a:r>
              <a:rPr lang="el-GR" dirty="0" smtClean="0">
                <a:solidFill>
                  <a:schemeClr val="accent2">
                    <a:lumMod val="75000"/>
                  </a:schemeClr>
                </a:solidFill>
                <a:ea typeface="ＭＳ Ｐゴシック" charset="-128"/>
              </a:rPr>
              <a:t>: παράδειγμα</a:t>
            </a:r>
            <a:endParaRPr lang="en-US" dirty="0" smtClean="0">
              <a:solidFill>
                <a:schemeClr val="accent2">
                  <a:lumMod val="75000"/>
                </a:schemeClr>
              </a:solidFill>
              <a:ea typeface="ＭＳ Ｐゴシック" charset="-128"/>
            </a:endParaRPr>
          </a:p>
        </p:txBody>
      </p:sp>
      <p:sp>
        <p:nvSpPr>
          <p:cNvPr id="39940" name="Rectangle 3"/>
          <p:cNvSpPr>
            <a:spLocks noGrp="1" noChangeArrowheads="1"/>
          </p:cNvSpPr>
          <p:nvPr>
            <p:ph idx="1"/>
          </p:nvPr>
        </p:nvSpPr>
        <p:spPr>
          <a:xfrm>
            <a:off x="647867" y="3936029"/>
            <a:ext cx="7981950" cy="2209800"/>
          </a:xfrm>
        </p:spPr>
        <p:txBody>
          <a:bodyPr/>
          <a:lstStyle/>
          <a:p>
            <a:pPr marL="0" indent="0" eaLnBrk="1" hangingPunct="1">
              <a:buNone/>
            </a:pPr>
            <a:r>
              <a:rPr lang="en-US" sz="2400" dirty="0" smtClean="0">
                <a:ea typeface="ＭＳ Ｐゴシック" charset="-128"/>
              </a:rPr>
              <a:t>P(A) = 370/400 = 0.925</a:t>
            </a:r>
          </a:p>
          <a:p>
            <a:pPr marL="0" indent="0" eaLnBrk="1" hangingPunct="1">
              <a:buNone/>
            </a:pPr>
            <a:r>
              <a:rPr lang="en-US" sz="2400" dirty="0" smtClean="0">
                <a:ea typeface="ＭＳ Ｐゴシック" charset="-128"/>
              </a:rPr>
              <a:t>P(</a:t>
            </a:r>
            <a:r>
              <a:rPr lang="en-US" sz="2400" dirty="0" err="1" smtClean="0">
                <a:ea typeface="ＭＳ Ｐゴシック" charset="-128"/>
              </a:rPr>
              <a:t>nonrelevant</a:t>
            </a:r>
            <a:r>
              <a:rPr lang="en-US" sz="2400" dirty="0" smtClean="0">
                <a:ea typeface="ＭＳ Ｐゴシック" charset="-128"/>
              </a:rPr>
              <a:t>) =</a:t>
            </a:r>
            <a:r>
              <a:rPr lang="el-GR" sz="2400" dirty="0" smtClean="0">
                <a:ea typeface="ＭＳ Ｐゴシック" charset="-128"/>
              </a:rPr>
              <a:t> 80/400 * 90/400 = 0.045</a:t>
            </a:r>
            <a:endParaRPr lang="en-US" sz="2400" dirty="0" smtClean="0">
              <a:ea typeface="ＭＳ Ｐゴシック" charset="-128"/>
            </a:endParaRPr>
          </a:p>
          <a:p>
            <a:pPr marL="0" indent="0" eaLnBrk="1" hangingPunct="1">
              <a:buNone/>
            </a:pPr>
            <a:r>
              <a:rPr lang="en-US" sz="2400" dirty="0" smtClean="0">
                <a:ea typeface="ＭＳ Ｐゴシック" charset="-128"/>
              </a:rPr>
              <a:t>P(relevant) = </a:t>
            </a:r>
            <a:r>
              <a:rPr lang="el-GR" sz="2400" dirty="0" smtClean="0">
                <a:ea typeface="ＭＳ Ｐゴシック" charset="-128"/>
              </a:rPr>
              <a:t>320/400 * 310/400 </a:t>
            </a:r>
            <a:r>
              <a:rPr lang="en-US" sz="2400" dirty="0" smtClean="0">
                <a:ea typeface="ＭＳ Ｐゴシック" charset="-128"/>
              </a:rPr>
              <a:t>= </a:t>
            </a:r>
            <a:r>
              <a:rPr lang="el-GR" sz="2400" dirty="0" smtClean="0">
                <a:ea typeface="ＭＳ Ｐゴシック" charset="-128"/>
              </a:rPr>
              <a:t>0.62</a:t>
            </a:r>
            <a:endParaRPr lang="en-US" sz="2400" dirty="0" smtClean="0">
              <a:ea typeface="ＭＳ Ｐゴシック" charset="-128"/>
            </a:endParaRPr>
          </a:p>
          <a:p>
            <a:pPr marL="0" indent="0" eaLnBrk="1" hangingPunct="1">
              <a:buNone/>
            </a:pPr>
            <a:r>
              <a:rPr lang="en-US" sz="2400" dirty="0" smtClean="0">
                <a:ea typeface="ＭＳ Ｐゴシック" charset="-128"/>
              </a:rPr>
              <a:t>P(E) = </a:t>
            </a:r>
            <a:r>
              <a:rPr lang="el-GR" sz="2400" dirty="0" smtClean="0">
                <a:ea typeface="ＭＳ Ｐゴシック" charset="-128"/>
              </a:rPr>
              <a:t>0.045 + 0.62 </a:t>
            </a:r>
            <a:r>
              <a:rPr lang="en-US" sz="2400" dirty="0" smtClean="0">
                <a:ea typeface="ＭＳ Ｐゴシック" charset="-128"/>
              </a:rPr>
              <a:t>= 0.665</a:t>
            </a:r>
          </a:p>
          <a:p>
            <a:pPr marL="0" indent="0" eaLnBrk="1" hangingPunct="1">
              <a:buNone/>
            </a:pPr>
            <a:r>
              <a:rPr lang="en-US" sz="2400" dirty="0" smtClean="0">
                <a:ea typeface="ＭＳ Ｐゴシック" charset="-128"/>
              </a:rPr>
              <a:t>Kappa = (0.925 – 0.665)/(1</a:t>
            </a:r>
            <a:r>
              <a:rPr lang="el-GR" sz="2400" dirty="0" smtClean="0">
                <a:ea typeface="ＭＳ Ｐゴシック" charset="-128"/>
              </a:rPr>
              <a:t> </a:t>
            </a:r>
            <a:r>
              <a:rPr lang="en-US" sz="2400" dirty="0" smtClean="0">
                <a:ea typeface="ＭＳ Ｐゴシック" charset="-128"/>
              </a:rPr>
              <a:t>-</a:t>
            </a:r>
            <a:r>
              <a:rPr lang="el-GR" sz="2400" dirty="0" smtClean="0">
                <a:ea typeface="ＭＳ Ｐゴシック" charset="-128"/>
              </a:rPr>
              <a:t> </a:t>
            </a:r>
            <a:r>
              <a:rPr lang="en-US" sz="2400" dirty="0" smtClean="0">
                <a:ea typeface="ＭＳ Ｐゴシック" charset="-128"/>
              </a:rPr>
              <a:t>0.665) = 0.776</a:t>
            </a:r>
            <a:endParaRPr lang="en-US" sz="2000" dirty="0" smtClean="0">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95</a:t>
            </a:fld>
            <a:endParaRPr lang="en-US" smtClean="0"/>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graphicFrame>
        <p:nvGraphicFramePr>
          <p:cNvPr id="2" name="Table 1"/>
          <p:cNvGraphicFramePr>
            <a:graphicFrameLocks noGrp="1"/>
          </p:cNvGraphicFramePr>
          <p:nvPr>
            <p:extLst>
              <p:ext uri="{D42A27DB-BD31-4B8C-83A1-F6EECF244321}">
                <p14:modId xmlns:p14="http://schemas.microsoft.com/office/powerpoint/2010/main" val="3110674328"/>
              </p:ext>
            </p:extLst>
          </p:nvPr>
        </p:nvGraphicFramePr>
        <p:xfrm>
          <a:off x="1562100" y="1816309"/>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l-GR" sz="1800" dirty="0"/>
                    </a:p>
                  </a:txBody>
                  <a:tcPr/>
                </a:tc>
                <a:tc>
                  <a:txBody>
                    <a:bodyPr/>
                    <a:lstStyle/>
                    <a:p>
                      <a:r>
                        <a:rPr lang="el-GR" sz="1800" dirty="0" smtClean="0"/>
                        <a:t>Συναφή</a:t>
                      </a:r>
                      <a:endParaRPr lang="el-GR" sz="1800" dirty="0"/>
                    </a:p>
                  </a:txBody>
                  <a:tcPr/>
                </a:tc>
                <a:tc>
                  <a:txBody>
                    <a:bodyPr/>
                    <a:lstStyle/>
                    <a:p>
                      <a:r>
                        <a:rPr lang="el-GR" sz="1800" dirty="0" smtClean="0"/>
                        <a:t>Μη συναφή</a:t>
                      </a:r>
                      <a:endParaRPr lang="el-GR" sz="1800" dirty="0"/>
                    </a:p>
                  </a:txBody>
                  <a:tcPr/>
                </a:tc>
                <a:tc>
                  <a:txBody>
                    <a:bodyPr/>
                    <a:lstStyle/>
                    <a:p>
                      <a:endParaRPr lang="el-GR" sz="1800" dirty="0"/>
                    </a:p>
                  </a:txBody>
                  <a:tcPr/>
                </a:tc>
              </a:tr>
              <a:tr h="370840">
                <a:tc>
                  <a:txBody>
                    <a:bodyPr/>
                    <a:lstStyle/>
                    <a:p>
                      <a:r>
                        <a:rPr lang="el-GR" sz="1800" dirty="0" smtClean="0"/>
                        <a:t>Συναφή</a:t>
                      </a:r>
                      <a:endParaRPr lang="el-GR" sz="1800" dirty="0"/>
                    </a:p>
                  </a:txBody>
                  <a:tcPr/>
                </a:tc>
                <a:tc>
                  <a:txBody>
                    <a:bodyPr/>
                    <a:lstStyle/>
                    <a:p>
                      <a:r>
                        <a:rPr lang="el-GR" sz="1800" dirty="0" smtClean="0"/>
                        <a:t>300</a:t>
                      </a:r>
                      <a:endParaRPr lang="el-GR" sz="1800" dirty="0"/>
                    </a:p>
                  </a:txBody>
                  <a:tcPr/>
                </a:tc>
                <a:tc>
                  <a:txBody>
                    <a:bodyPr/>
                    <a:lstStyle/>
                    <a:p>
                      <a:r>
                        <a:rPr lang="el-GR" sz="1800" dirty="0" smtClean="0"/>
                        <a:t>20</a:t>
                      </a:r>
                      <a:endParaRPr lang="el-GR" sz="1800" dirty="0"/>
                    </a:p>
                  </a:txBody>
                  <a:tcPr/>
                </a:tc>
                <a:tc>
                  <a:txBody>
                    <a:bodyPr/>
                    <a:lstStyle/>
                    <a:p>
                      <a:r>
                        <a:rPr lang="el-GR" sz="1800" dirty="0" smtClean="0"/>
                        <a:t>320</a:t>
                      </a:r>
                      <a:endParaRPr lang="el-GR" sz="1800" dirty="0"/>
                    </a:p>
                  </a:txBody>
                  <a:tcPr/>
                </a:tc>
              </a:tr>
              <a:tr h="370840">
                <a:tc>
                  <a:txBody>
                    <a:bodyPr/>
                    <a:lstStyle/>
                    <a:p>
                      <a:r>
                        <a:rPr lang="el-GR" sz="1800" dirty="0" smtClean="0"/>
                        <a:t>Μη συναφή</a:t>
                      </a:r>
                      <a:endParaRPr lang="el-GR" sz="1800" dirty="0"/>
                    </a:p>
                  </a:txBody>
                  <a:tcPr/>
                </a:tc>
                <a:tc>
                  <a:txBody>
                    <a:bodyPr/>
                    <a:lstStyle/>
                    <a:p>
                      <a:r>
                        <a:rPr lang="el-GR" sz="1800" dirty="0" smtClean="0"/>
                        <a:t>10</a:t>
                      </a:r>
                      <a:endParaRPr lang="el-GR" sz="1800" dirty="0"/>
                    </a:p>
                  </a:txBody>
                  <a:tcPr/>
                </a:tc>
                <a:tc>
                  <a:txBody>
                    <a:bodyPr/>
                    <a:lstStyle/>
                    <a:p>
                      <a:r>
                        <a:rPr lang="el-GR" sz="1800" dirty="0" smtClean="0"/>
                        <a:t>70</a:t>
                      </a:r>
                      <a:endParaRPr lang="el-GR" sz="1800" dirty="0"/>
                    </a:p>
                  </a:txBody>
                  <a:tcPr/>
                </a:tc>
                <a:tc>
                  <a:txBody>
                    <a:bodyPr/>
                    <a:lstStyle/>
                    <a:p>
                      <a:r>
                        <a:rPr lang="el-GR" sz="1800" dirty="0" smtClean="0"/>
                        <a:t>80</a:t>
                      </a:r>
                      <a:endParaRPr lang="el-GR" sz="1800" dirty="0"/>
                    </a:p>
                  </a:txBody>
                  <a:tcPr/>
                </a:tc>
              </a:tr>
              <a:tr h="370840">
                <a:tc>
                  <a:txBody>
                    <a:bodyPr/>
                    <a:lstStyle/>
                    <a:p>
                      <a:endParaRPr lang="el-GR" sz="1800" dirty="0"/>
                    </a:p>
                  </a:txBody>
                  <a:tcPr/>
                </a:tc>
                <a:tc>
                  <a:txBody>
                    <a:bodyPr/>
                    <a:lstStyle/>
                    <a:p>
                      <a:r>
                        <a:rPr lang="el-GR" sz="1800" dirty="0" smtClean="0"/>
                        <a:t>310</a:t>
                      </a:r>
                      <a:endParaRPr lang="el-GR" sz="1800" dirty="0"/>
                    </a:p>
                  </a:txBody>
                  <a:tcPr/>
                </a:tc>
                <a:tc>
                  <a:txBody>
                    <a:bodyPr/>
                    <a:lstStyle/>
                    <a:p>
                      <a:r>
                        <a:rPr lang="el-GR" sz="1800" dirty="0" smtClean="0"/>
                        <a:t>90</a:t>
                      </a:r>
                      <a:endParaRPr lang="el-GR" sz="1800" dirty="0"/>
                    </a:p>
                  </a:txBody>
                  <a:tcPr/>
                </a:tc>
                <a:tc>
                  <a:txBody>
                    <a:bodyPr/>
                    <a:lstStyle/>
                    <a:p>
                      <a:r>
                        <a:rPr lang="el-GR" sz="1800" dirty="0" smtClean="0"/>
                        <a:t>400</a:t>
                      </a:r>
                      <a:endParaRPr lang="el-GR" sz="1800" dirty="0"/>
                    </a:p>
                  </a:txBody>
                  <a:tcPr/>
                </a:tc>
              </a:tr>
            </a:tbl>
          </a:graphicData>
        </a:graphic>
      </p:graphicFrame>
      <p:sp>
        <p:nvSpPr>
          <p:cNvPr id="3" name="TextBox 2"/>
          <p:cNvSpPr txBox="1"/>
          <p:nvPr/>
        </p:nvSpPr>
        <p:spPr>
          <a:xfrm>
            <a:off x="3505200" y="1295400"/>
            <a:ext cx="3124200" cy="400110"/>
          </a:xfrm>
          <a:prstGeom prst="rect">
            <a:avLst/>
          </a:prstGeom>
          <a:noFill/>
        </p:spPr>
        <p:txBody>
          <a:bodyPr wrap="square" rtlCol="0">
            <a:spAutoFit/>
          </a:bodyPr>
          <a:lstStyle/>
          <a:p>
            <a:r>
              <a:rPr lang="el-GR" sz="2000" dirty="0" smtClean="0">
                <a:latin typeface="+mn-lt"/>
              </a:rPr>
              <a:t>Κριτής 2</a:t>
            </a:r>
            <a:endParaRPr lang="el-GR" sz="2000" dirty="0">
              <a:latin typeface="+mn-lt"/>
            </a:endParaRPr>
          </a:p>
        </p:txBody>
      </p:sp>
      <p:sp>
        <p:nvSpPr>
          <p:cNvPr id="9" name="TextBox 8"/>
          <p:cNvSpPr txBox="1"/>
          <p:nvPr/>
        </p:nvSpPr>
        <p:spPr>
          <a:xfrm>
            <a:off x="304800" y="2223225"/>
            <a:ext cx="3124200" cy="400110"/>
          </a:xfrm>
          <a:prstGeom prst="rect">
            <a:avLst/>
          </a:prstGeom>
          <a:noFill/>
        </p:spPr>
        <p:txBody>
          <a:bodyPr wrap="square" rtlCol="0">
            <a:spAutoFit/>
          </a:bodyPr>
          <a:lstStyle/>
          <a:p>
            <a:r>
              <a:rPr lang="el-GR" sz="2000" dirty="0">
                <a:latin typeface="+mn-lt"/>
              </a:rPr>
              <a:t>Κριτής 1</a:t>
            </a:r>
          </a:p>
        </p:txBody>
      </p:sp>
    </p:spTree>
    <p:extLst>
      <p:ext uri="{BB962C8B-B14F-4D97-AF65-F5344CB8AC3E}">
        <p14:creationId xmlns:p14="http://schemas.microsoft.com/office/powerpoint/2010/main" val="32732095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smtClean="0">
                <a:solidFill>
                  <a:schemeClr val="accent2">
                    <a:lumMod val="75000"/>
                  </a:schemeClr>
                </a:solidFill>
                <a:ea typeface="ＭＳ Ｐゴシック" charset="-128"/>
              </a:rPr>
              <a:t>Kappa</a:t>
            </a:r>
          </a:p>
        </p:txBody>
      </p:sp>
      <p:sp>
        <p:nvSpPr>
          <p:cNvPr id="39940" name="Rectangle 3"/>
          <p:cNvSpPr>
            <a:spLocks noGrp="1" noChangeArrowheads="1"/>
          </p:cNvSpPr>
          <p:nvPr>
            <p:ph idx="1"/>
          </p:nvPr>
        </p:nvSpPr>
        <p:spPr>
          <a:xfrm>
            <a:off x="701123" y="2057400"/>
            <a:ext cx="7419975" cy="3505200"/>
          </a:xfrm>
        </p:spPr>
        <p:txBody>
          <a:bodyPr>
            <a:normAutofit/>
          </a:bodyPr>
          <a:lstStyle/>
          <a:p>
            <a:pPr eaLnBrk="1" hangingPunct="1">
              <a:buFont typeface="Wingdings" pitchFamily="2" charset="2"/>
              <a:buChar char="§"/>
            </a:pPr>
            <a:r>
              <a:rPr lang="en-US" sz="2800" dirty="0" smtClean="0">
                <a:ea typeface="ＭＳ Ｐゴシック" charset="-128"/>
              </a:rPr>
              <a:t> Kappa &gt; 0.8 =</a:t>
            </a:r>
            <a:r>
              <a:rPr lang="el-GR" sz="2800" dirty="0" smtClean="0">
                <a:ea typeface="ＭＳ Ｐゴシック" charset="-128"/>
              </a:rPr>
              <a:t> καλή συμφωνία </a:t>
            </a:r>
            <a:endParaRPr lang="en-US" sz="2800" dirty="0" smtClean="0">
              <a:ea typeface="ＭＳ Ｐゴシック" charset="-128"/>
            </a:endParaRPr>
          </a:p>
          <a:p>
            <a:pPr marL="0" indent="0" eaLnBrk="1" hangingPunct="1">
              <a:buNone/>
            </a:pPr>
            <a:r>
              <a:rPr lang="en-US" sz="2800" dirty="0" smtClean="0">
                <a:ea typeface="ＭＳ Ｐゴシック" charset="-128"/>
              </a:rPr>
              <a:t>0.67 &lt; Kappa &lt; 0.8 -&gt; “tentative conclusions” </a:t>
            </a:r>
          </a:p>
          <a:p>
            <a:pPr eaLnBrk="1" hangingPunct="1">
              <a:buFont typeface="Wingdings" pitchFamily="2" charset="2"/>
              <a:buChar char="§"/>
            </a:pPr>
            <a:endParaRPr lang="el-GR" sz="2800" dirty="0" smtClean="0">
              <a:ea typeface="ＭＳ Ｐゴシック" charset="-128"/>
            </a:endParaRPr>
          </a:p>
          <a:p>
            <a:pPr eaLnBrk="1" hangingPunct="1">
              <a:buFont typeface="Wingdings" pitchFamily="2" charset="2"/>
              <a:buChar char="§"/>
            </a:pPr>
            <a:r>
              <a:rPr lang="en-US" sz="2800" dirty="0" smtClean="0">
                <a:ea typeface="ＭＳ Ｐゴシック" charset="-128"/>
              </a:rPr>
              <a:t> </a:t>
            </a:r>
            <a:r>
              <a:rPr lang="el-GR" sz="2800" dirty="0" smtClean="0">
                <a:ea typeface="ＭＳ Ｐゴシック" charset="-128"/>
              </a:rPr>
              <a:t>Εξαρτάται από το στόχο της μελέτης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smtClean="0">
                <a:ea typeface="ＭＳ Ｐゴシック" charset="-128"/>
              </a:rPr>
              <a:t> </a:t>
            </a:r>
            <a:r>
              <a:rPr lang="el-GR" sz="2800" dirty="0" smtClean="0">
                <a:ea typeface="ＭＳ Ｐゴシック" charset="-128"/>
              </a:rPr>
              <a:t>Για </a:t>
            </a:r>
            <a:r>
              <a:rPr lang="en-US" sz="2800" dirty="0" smtClean="0">
                <a:ea typeface="ＭＳ Ｐゴシック" charset="-128"/>
              </a:rPr>
              <a:t> &gt;2 </a:t>
            </a:r>
            <a:r>
              <a:rPr lang="el-GR" sz="2800" dirty="0" smtClean="0">
                <a:ea typeface="ＭＳ Ｐゴシック" charset="-128"/>
              </a:rPr>
              <a:t>κριτές</a:t>
            </a:r>
            <a:r>
              <a:rPr lang="en-US" sz="2800" dirty="0" smtClean="0">
                <a:ea typeface="ＭＳ Ｐゴシック" charset="-128"/>
              </a:rPr>
              <a:t>: </a:t>
            </a:r>
            <a:r>
              <a:rPr lang="el-GR" sz="2800" dirty="0" smtClean="0">
                <a:ea typeface="ＭＳ Ｐゴシック" charset="-128"/>
              </a:rPr>
              <a:t>μέσοι όροι ανά-δύο </a:t>
            </a:r>
            <a:r>
              <a:rPr lang="el-GR" sz="2800" dirty="0" err="1" smtClean="0">
                <a:ea typeface="ＭＳ Ｐゴシック" charset="-128"/>
              </a:rPr>
              <a:t>κλπ</a:t>
            </a:r>
            <a:r>
              <a:rPr lang="en-US" sz="2800" dirty="0" smtClean="0">
                <a:ea typeface="ＭＳ Ｐゴシック" charset="-128"/>
              </a:rPr>
              <a:t> </a:t>
            </a: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96</a:t>
            </a:fld>
            <a:endParaRPr lang="en-US" smtClean="0"/>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spTree>
    <p:extLst>
      <p:ext uri="{BB962C8B-B14F-4D97-AF65-F5344CB8AC3E}">
        <p14:creationId xmlns:p14="http://schemas.microsoft.com/office/powerpoint/2010/main" val="7145733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smtClean="0">
                <a:solidFill>
                  <a:schemeClr val="accent2">
                    <a:lumMod val="75000"/>
                  </a:schemeClr>
                </a:solidFill>
                <a:ea typeface="ＭＳ Ｐゴシック" charset="-128"/>
              </a:rPr>
              <a:t>Kappa</a:t>
            </a:r>
            <a:r>
              <a:rPr lang="el-GR" sz="3600" dirty="0" smtClean="0">
                <a:solidFill>
                  <a:schemeClr val="accent2">
                    <a:lumMod val="75000"/>
                  </a:schemeClr>
                </a:solidFill>
                <a:ea typeface="ＭＳ Ｐゴシック" charset="-128"/>
              </a:rPr>
              <a:t>: παράδειγμα</a:t>
            </a:r>
            <a:endParaRPr lang="en-US" sz="3600" dirty="0" smtClean="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97</a:t>
            </a:fld>
            <a:endParaRPr lang="en-US" smtClean="0"/>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gridCol w="2032000"/>
                <a:gridCol w="2032000"/>
              </a:tblGrid>
              <a:tr h="370840">
                <a:tc>
                  <a:txBody>
                    <a:bodyPr/>
                    <a:lstStyle/>
                    <a:p>
                      <a:r>
                        <a:rPr lang="de-DE" sz="2400" b="0" kern="1200" dirty="0" smtClean="0"/>
                        <a:t>Information  </a:t>
                      </a:r>
                      <a:r>
                        <a:rPr lang="de-DE" sz="2400" b="0" kern="1200" dirty="0" err="1" smtClean="0"/>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smtClean="0"/>
                        <a:t>number</a:t>
                      </a:r>
                      <a:r>
                        <a:rPr lang="de-DE" sz="2400" b="0" kern="1200" dirty="0" smtClean="0"/>
                        <a:t> </a:t>
                      </a:r>
                      <a:r>
                        <a:rPr lang="de-DE" sz="2400" b="0" kern="1200" dirty="0" err="1" smtClean="0"/>
                        <a:t>of</a:t>
                      </a:r>
                      <a:r>
                        <a:rPr lang="de-DE" sz="2400" b="0" kern="1200" dirty="0" smtClean="0"/>
                        <a:t> </a:t>
                      </a:r>
                    </a:p>
                    <a:p>
                      <a:r>
                        <a:rPr lang="de-DE" sz="2400" b="0" kern="1200" dirty="0" err="1" smtClean="0"/>
                        <a:t>docs</a:t>
                      </a:r>
                      <a:r>
                        <a:rPr lang="de-DE" sz="2400" b="0" kern="1200" dirty="0" smtClean="0"/>
                        <a:t> </a:t>
                      </a:r>
                      <a:r>
                        <a:rPr lang="de-DE" sz="2400" b="0" kern="1200" dirty="0" err="1" smtClean="0"/>
                        <a:t>judged</a:t>
                      </a:r>
                      <a:endParaRPr lang="de-DE" sz="2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smtClean="0"/>
                        <a:t>disagreements</a:t>
                      </a:r>
                      <a:endParaRPr lang="de-DE" sz="2400" b="0" kern="1200" dirty="0" smtClean="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tr>
              <a:tr h="370840">
                <a:tc>
                  <a:txBody>
                    <a:bodyPr/>
                    <a:lstStyle/>
                    <a:p>
                      <a:r>
                        <a:rPr lang="de-DE" sz="2400" kern="1200" dirty="0" smtClean="0"/>
                        <a:t>  51</a:t>
                      </a:r>
                    </a:p>
                    <a:p>
                      <a:r>
                        <a:rPr lang="de-DE" sz="2400" kern="1200" dirty="0" smtClean="0"/>
                        <a:t>  62</a:t>
                      </a:r>
                    </a:p>
                    <a:p>
                      <a:r>
                        <a:rPr lang="de-DE" sz="2400" kern="1200" dirty="0" smtClean="0"/>
                        <a:t>  67</a:t>
                      </a:r>
                    </a:p>
                    <a:p>
                      <a:r>
                        <a:rPr lang="de-DE" sz="2400" kern="1200" dirty="0" smtClean="0"/>
                        <a:t>  95</a:t>
                      </a:r>
                    </a:p>
                    <a:p>
                      <a:r>
                        <a:rPr lang="de-DE" sz="2400" kern="1200" dirty="0" smtClean="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smtClean="0"/>
                        <a:t>211</a:t>
                      </a:r>
                    </a:p>
                    <a:p>
                      <a:r>
                        <a:rPr lang="de-DE" sz="2400" kern="1200" dirty="0" smtClean="0"/>
                        <a:t>400</a:t>
                      </a:r>
                    </a:p>
                    <a:p>
                      <a:r>
                        <a:rPr lang="de-DE" sz="2400" kern="1200" dirty="0" smtClean="0"/>
                        <a:t>400</a:t>
                      </a:r>
                    </a:p>
                    <a:p>
                      <a:r>
                        <a:rPr lang="de-DE" sz="2400" kern="1200" dirty="0" smtClean="0"/>
                        <a:t>400</a:t>
                      </a:r>
                    </a:p>
                    <a:p>
                      <a:r>
                        <a:rPr lang="de-DE" sz="2400" kern="1200" dirty="0" smtClean="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smtClean="0"/>
                        <a:t>       6</a:t>
                      </a:r>
                    </a:p>
                    <a:p>
                      <a:pPr algn="l"/>
                      <a:r>
                        <a:rPr lang="de-DE" sz="2400" kern="1200" dirty="0" smtClean="0"/>
                        <a:t> </a:t>
                      </a:r>
                      <a:r>
                        <a:rPr lang="de-DE" sz="2400" kern="1200" baseline="0" dirty="0" smtClean="0"/>
                        <a:t>  </a:t>
                      </a:r>
                      <a:r>
                        <a:rPr lang="de-DE" sz="2400" kern="1200" dirty="0" smtClean="0"/>
                        <a:t>157</a:t>
                      </a:r>
                    </a:p>
                    <a:p>
                      <a:pPr algn="l"/>
                      <a:r>
                        <a:rPr lang="de-DE" sz="2400" kern="1200" dirty="0" smtClean="0"/>
                        <a:t>     68</a:t>
                      </a:r>
                    </a:p>
                    <a:p>
                      <a:pPr algn="l"/>
                      <a:r>
                        <a:rPr lang="de-DE" sz="2400" kern="1200" dirty="0" smtClean="0"/>
                        <a:t>   110</a:t>
                      </a:r>
                    </a:p>
                    <a:p>
                      <a:pPr algn="l"/>
                      <a:r>
                        <a:rPr lang="de-DE" sz="2400" kern="1200" dirty="0" smtClean="0"/>
                        <a:t>   106</a:t>
                      </a:r>
                      <a:endParaRPr lang="de-DE" sz="2400" kern="1200" dirty="0" smtClean="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smtClean="0">
                <a:latin typeface="+mn-lt"/>
              </a:rPr>
              <a:t>Συμφωνία κριτών στο </a:t>
            </a:r>
            <a:r>
              <a:rPr lang="en-US" dirty="0" smtClean="0">
                <a:latin typeface="+mn-lt"/>
              </a:rPr>
              <a:t>TREC</a:t>
            </a:r>
            <a:endParaRPr lang="en-US" dirty="0">
              <a:latin typeface="+mn-lt"/>
            </a:endParaRPr>
          </a:p>
        </p:txBody>
      </p:sp>
    </p:spTree>
    <p:extLst>
      <p:ext uri="{BB962C8B-B14F-4D97-AF65-F5344CB8AC3E}">
        <p14:creationId xmlns:p14="http://schemas.microsoft.com/office/powerpoint/2010/main" val="29908985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l-GR" sz="4000" dirty="0" smtClean="0">
                <a:solidFill>
                  <a:schemeClr val="accent2">
                    <a:lumMod val="75000"/>
                  </a:schemeClr>
                </a:solidFill>
                <a:ea typeface="ＭＳ Ｐゴシック" charset="-128"/>
              </a:rPr>
              <a:t>Επίπτωση της Διαφωνίας</a:t>
            </a:r>
            <a:endParaRPr lang="en-US" sz="4000" dirty="0" smtClean="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rmAutofit/>
          </a:bodyPr>
          <a:lstStyle/>
          <a:p>
            <a:pPr eaLnBrk="1" hangingPunct="1">
              <a:buFont typeface="Wingdings" panose="05000000000000000000" pitchFamily="2" charset="2"/>
              <a:buChar char="§"/>
            </a:pPr>
            <a:r>
              <a:rPr lang="en-US" sz="2800" dirty="0" smtClean="0">
                <a:ea typeface="ＭＳ Ｐゴシック" charset="-128"/>
              </a:rPr>
              <a:t> </a:t>
            </a:r>
            <a:r>
              <a:rPr lang="el-GR" sz="2800" dirty="0" smtClean="0">
                <a:ea typeface="ＭＳ Ｐゴシック" charset="-128"/>
              </a:rPr>
              <a:t>Επηρεάζει </a:t>
            </a:r>
            <a:r>
              <a:rPr lang="el-GR" sz="2800" dirty="0" smtClean="0">
                <a:ea typeface="ＭＳ Ｐゴシック" charset="-128"/>
              </a:rPr>
              <a:t>την απόλυτη (</a:t>
            </a:r>
            <a:r>
              <a:rPr lang="en-US" sz="2800" dirty="0" smtClean="0">
                <a:ea typeface="ＭＳ Ｐゴシック" charset="-128"/>
              </a:rPr>
              <a:t>absolute</a:t>
            </a:r>
            <a:r>
              <a:rPr lang="el-GR" sz="2800" dirty="0" smtClean="0">
                <a:ea typeface="ＭＳ Ｐゴシック" charset="-128"/>
              </a:rPr>
              <a:t>) μέτρηση απόδοσης αλλά όχι τη σχετική απόδοση ανάμεσα σε συστήματα </a:t>
            </a:r>
            <a:r>
              <a:rPr lang="en-US" sz="2800" dirty="0" smtClean="0">
                <a:ea typeface="ＭＳ Ｐゴシック" charset="-128"/>
              </a:rPr>
              <a:t> </a:t>
            </a:r>
            <a:endParaRPr lang="el-GR" sz="2800" dirty="0" smtClean="0">
              <a:ea typeface="ＭＳ Ｐゴシック" charset="-128"/>
            </a:endParaRPr>
          </a:p>
          <a:p>
            <a:pPr eaLnBrk="1" hangingPunct="1">
              <a:buFont typeface="Wingdings" panose="05000000000000000000" pitchFamily="2" charset="2"/>
              <a:buChar char="§"/>
            </a:pPr>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98</a:t>
            </a:fld>
            <a:endParaRPr lang="en-US" smtClean="0"/>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buFont typeface="Wingdings" panose="05000000000000000000" pitchFamily="2" charset="2"/>
              <a:buChar char="§"/>
            </a:pPr>
            <a:r>
              <a:rPr lang="el-GR" dirty="0" smtClean="0">
                <a:ea typeface="ＭＳ Ｐゴシック" charset="-128"/>
              </a:rPr>
              <a:t>Μπορούμε να αποφύγουμε τις κρίσεις από χρήστες </a:t>
            </a:r>
          </a:p>
          <a:p>
            <a:pPr lvl="1" eaLnBrk="1" hangingPunct="1">
              <a:buClrTx/>
              <a:buFont typeface="Wingdings" panose="05000000000000000000" pitchFamily="2" charset="2"/>
              <a:buChar char="§"/>
            </a:pPr>
            <a:r>
              <a:rPr lang="el-GR" dirty="0" smtClean="0">
                <a:ea typeface="ＭＳ Ｐゴシック" charset="-128"/>
              </a:rPr>
              <a:t>Όχι</a:t>
            </a:r>
          </a:p>
          <a:p>
            <a:pPr eaLnBrk="1" hangingPunct="1">
              <a:buClrTx/>
              <a:buFont typeface="Wingdings" panose="05000000000000000000" pitchFamily="2" charset="2"/>
              <a:buChar char="§"/>
            </a:pPr>
            <a:r>
              <a:rPr lang="el-GR" dirty="0" smtClean="0">
                <a:ea typeface="ＭＳ Ｐゴシック" charset="-128"/>
              </a:rPr>
              <a:t>Αλλά μπορούμε να τις επαναχρησιμοποιήσουμε</a:t>
            </a:r>
          </a:p>
          <a:p>
            <a:pPr eaLnBrk="1" hangingPunct="1">
              <a:buClrTx/>
              <a:buFont typeface="Wingdings" panose="05000000000000000000" pitchFamily="2" charset="2"/>
              <a:buChar char="§"/>
            </a:pPr>
            <a:endParaRPr lang="el-GR" dirty="0">
              <a:ea typeface="ＭＳ Ｐゴシック" charset="-128"/>
            </a:endParaRPr>
          </a:p>
        </p:txBody>
      </p:sp>
    </p:spTree>
    <p:extLst>
      <p:ext uri="{BB962C8B-B14F-4D97-AF65-F5344CB8AC3E}">
        <p14:creationId xmlns:p14="http://schemas.microsoft.com/office/powerpoint/2010/main" val="974674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65126"/>
            <a:ext cx="8686800" cy="1325563"/>
          </a:xfrm>
        </p:spPr>
        <p:txBody>
          <a:bodyPr>
            <a:normAutofit/>
          </a:bodyPr>
          <a:lstStyle/>
          <a:p>
            <a:pPr eaLnBrk="1" hangingPunct="1"/>
            <a:r>
              <a:rPr lang="el-GR" sz="3600" dirty="0" smtClean="0">
                <a:solidFill>
                  <a:schemeClr val="accent2">
                    <a:lumMod val="75000"/>
                  </a:schemeClr>
                </a:solidFill>
                <a:ea typeface="ＭＳ Ｐゴシック" charset="-128"/>
              </a:rPr>
              <a:t>Αξιολόγηση σε μεγάλες μηχανές αναζήτησης</a:t>
            </a:r>
            <a:endParaRPr lang="en-US" sz="3600" dirty="0" smtClean="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457200" y="1981200"/>
            <a:ext cx="8077200" cy="3200400"/>
          </a:xfrm>
        </p:spPr>
        <p:txBody>
          <a:bodyPr/>
          <a:lstStyle/>
          <a:p>
            <a:pPr eaLnBrk="1" hangingPunct="1">
              <a:buFont typeface="Wingdings" pitchFamily="2" charset="2"/>
              <a:buChar char="§"/>
            </a:pPr>
            <a:r>
              <a:rPr lang="el-GR" sz="2400" dirty="0" smtClean="0">
                <a:ea typeface="ＭＳ Ｐゴシック" charset="-128"/>
              </a:rPr>
              <a:t>Οι μηχανές αναζήτησης διαθέτουν συλλογές ελέγχου ερωτημάτων και αποτελέσματα καταταγμένα με το χέρι </a:t>
            </a:r>
            <a:r>
              <a:rPr lang="en-US" sz="2400" dirty="0" smtClean="0">
                <a:ea typeface="ＭＳ Ｐゴシック" charset="-128"/>
              </a:rPr>
              <a:t>(hand-ranked)</a:t>
            </a:r>
            <a:endParaRPr lang="el-GR" sz="2400" dirty="0" smtClean="0">
              <a:ea typeface="ＭＳ Ｐゴシック" charset="-128"/>
            </a:endParaRPr>
          </a:p>
          <a:p>
            <a:pPr eaLnBrk="1" hangingPunct="1">
              <a:buFont typeface="Wingdings" pitchFamily="2" charset="2"/>
              <a:buChar char="§"/>
            </a:pPr>
            <a:endParaRPr lang="en-US" sz="2000" dirty="0" smtClean="0">
              <a:ea typeface="ＭＳ Ｐゴシック" charset="-128"/>
            </a:endParaRPr>
          </a:p>
          <a:p>
            <a:pPr eaLnBrk="1" hangingPunct="1">
              <a:buFont typeface="Wingdings" pitchFamily="2" charset="2"/>
              <a:buChar char="§"/>
            </a:pPr>
            <a:r>
              <a:rPr lang="el-GR" sz="2400" dirty="0" smtClean="0">
                <a:ea typeface="ＭＳ Ｐゴシック" charset="-128"/>
              </a:rPr>
              <a:t>Στο </a:t>
            </a:r>
            <a:r>
              <a:rPr lang="en-US" sz="2400" dirty="0" smtClean="0">
                <a:ea typeface="ＭＳ Ｐゴシック" charset="-128"/>
              </a:rPr>
              <a:t>web </a:t>
            </a:r>
            <a:r>
              <a:rPr lang="el-GR" sz="2400" dirty="0" smtClean="0">
                <a:ea typeface="ＭＳ Ｐゴシック" charset="-128"/>
              </a:rPr>
              <a:t>είναι δύσκολο να υπολογίσουμε την ανάκληση</a:t>
            </a:r>
          </a:p>
          <a:p>
            <a:pPr marL="0" indent="0" eaLnBrk="1" hangingPunct="1">
              <a:buNone/>
            </a:pPr>
            <a:r>
              <a:rPr lang="el-GR" sz="2400" dirty="0" smtClean="0">
                <a:ea typeface="ＭＳ Ｐゴシック" charset="-128"/>
              </a:rPr>
              <a:t>	Συνήθως οι μηχανές αναζήτησης χρησιμοποιούν την 	ακρίβεια στα κορυφαί</a:t>
            </a:r>
            <a:r>
              <a:rPr lang="el-GR" sz="2400" dirty="0">
                <a:ea typeface="ＭＳ Ｐゴシック" charset="-128"/>
              </a:rPr>
              <a:t>α</a:t>
            </a:r>
            <a:r>
              <a:rPr lang="el-GR" sz="2400" dirty="0" smtClean="0">
                <a:ea typeface="ＭＳ Ｐゴシック" charset="-128"/>
              </a:rPr>
              <a:t> </a:t>
            </a:r>
            <a:r>
              <a:rPr lang="en-US" sz="2400" i="1" dirty="0" smtClean="0">
                <a:ea typeface="ＭＳ Ｐゴシック" charset="-128"/>
              </a:rPr>
              <a:t>k</a:t>
            </a:r>
            <a:r>
              <a:rPr lang="en-US" sz="2400" dirty="0" smtClean="0">
                <a:ea typeface="ＭＳ Ｐゴシック" charset="-128"/>
              </a:rPr>
              <a:t> </a:t>
            </a:r>
            <a:r>
              <a:rPr lang="el-GR" sz="2400" dirty="0" smtClean="0">
                <a:ea typeface="ＭＳ Ｐゴシック" charset="-128"/>
              </a:rPr>
              <a:t>π.χ., </a:t>
            </a:r>
            <a:r>
              <a:rPr lang="en-US" sz="2400" i="1" dirty="0" smtClean="0">
                <a:ea typeface="ＭＳ Ｐゴシック" charset="-128"/>
              </a:rPr>
              <a:t>k</a:t>
            </a:r>
            <a:r>
              <a:rPr lang="en-US" sz="2400" dirty="0" smtClean="0">
                <a:ea typeface="ＭＳ Ｐゴシック" charset="-128"/>
              </a:rPr>
              <a:t> = 10</a:t>
            </a:r>
            <a:endParaRPr lang="el-GR" sz="2400" dirty="0" smtClean="0">
              <a:ea typeface="ＭＳ Ｐゴシック" charset="-128"/>
            </a:endParaRPr>
          </a:p>
          <a:p>
            <a:pPr marL="0" indent="0" eaLnBrk="1" hangingPunct="1">
              <a:buNone/>
            </a:pPr>
            <a:r>
              <a:rPr lang="en-US" sz="2400" dirty="0" smtClean="0">
                <a:ea typeface="ＭＳ Ｐゴシック" charset="-128"/>
              </a:rPr>
              <a:t>	</a:t>
            </a:r>
            <a:r>
              <a:rPr lang="el-GR" sz="2400" dirty="0" smtClean="0">
                <a:ea typeface="ＭＳ Ｐゴシック" charset="-128"/>
              </a:rPr>
              <a:t>Επίσης το </a:t>
            </a:r>
            <a:r>
              <a:rPr lang="en-US" sz="2400" dirty="0" smtClean="0">
                <a:ea typeface="ＭＳ Ｐゴシック" charset="-128"/>
              </a:rPr>
              <a:t>MAP, NDCG</a:t>
            </a:r>
            <a:endParaRPr lang="el-GR" sz="2400" dirty="0" smtClean="0">
              <a:ea typeface="ＭＳ Ｐゴシック" charset="-128"/>
            </a:endParaRPr>
          </a:p>
          <a:p>
            <a:pPr eaLnBrk="1" hangingPunct="1">
              <a:buFont typeface="Wingdings" pitchFamily="2" charset="2"/>
              <a:buChar char="§"/>
            </a:pPr>
            <a:endParaRPr lang="el-GR" sz="2000" dirty="0" smtClean="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99</a:t>
            </a:fld>
            <a:endParaRPr lang="en-US" smtClean="0"/>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t>Κεφ</a:t>
            </a:r>
            <a:r>
              <a:rPr lang="en-US" sz="1600" dirty="0" smtClean="0"/>
              <a:t>. </a:t>
            </a:r>
            <a:r>
              <a:rPr lang="en-US" sz="1600" dirty="0"/>
              <a:t>8.6.3</a:t>
            </a:r>
          </a:p>
        </p:txBody>
      </p:sp>
    </p:spTree>
    <p:extLst>
      <p:ext uri="{BB962C8B-B14F-4D97-AF65-F5344CB8AC3E}">
        <p14:creationId xmlns:p14="http://schemas.microsoft.com/office/powerpoint/2010/main" val="4233584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31660</TotalTime>
  <Words>6412</Words>
  <Application>Microsoft Office PowerPoint</Application>
  <PresentationFormat>On-screen Show (4:3)</PresentationFormat>
  <Paragraphs>1231</Paragraphs>
  <Slides>128</Slides>
  <Notes>28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4</vt:i4>
      </vt:variant>
      <vt:variant>
        <vt:lpstr>Slide Titles</vt:lpstr>
      </vt:variant>
      <vt:variant>
        <vt:i4>128</vt:i4>
      </vt:variant>
    </vt:vector>
  </HeadingPairs>
  <TitlesOfParts>
    <vt:vector size="149" baseType="lpstr">
      <vt:lpstr>Arial Unicode MS</vt:lpstr>
      <vt:lpstr>標楷體</vt:lpstr>
      <vt:lpstr>MS Mincho</vt:lpstr>
      <vt:lpstr>ＭＳ Ｐゴシック</vt:lpstr>
      <vt:lpstr>ＭＳ Ｐゴシック</vt:lpstr>
      <vt:lpstr>新細明體</vt:lpstr>
      <vt:lpstr>Arial</vt:lpstr>
      <vt:lpstr>Calibri</vt:lpstr>
      <vt:lpstr>Calibri Light</vt:lpstr>
      <vt:lpstr>Corbel</vt:lpstr>
      <vt:lpstr>Courier New</vt:lpstr>
      <vt:lpstr>Lucida Sans</vt:lpstr>
      <vt:lpstr>Symbol</vt:lpstr>
      <vt:lpstr>Tahoma</vt:lpstr>
      <vt:lpstr>Times New Roman</vt:lpstr>
      <vt:lpstr>Wingdings</vt:lpstr>
      <vt:lpstr>Office Theme</vt:lpstr>
      <vt:lpstr>Chart</vt:lpstr>
      <vt:lpstr>Worksheet</vt:lpstr>
      <vt:lpstr>Equation</vt:lpstr>
      <vt:lpstr>Εξίσωση</vt:lpstr>
      <vt:lpstr>PowerPoint Presentation</vt:lpstr>
      <vt:lpstr>Τι θα δούμε σήμερα;</vt:lpstr>
      <vt:lpstr>Αξιολόγηση συστήματος</vt:lpstr>
      <vt:lpstr>Μέτρα για μηχανές αναζήτησης</vt:lpstr>
      <vt:lpstr>Μέτρα για μηχανές αναζήτησης</vt:lpstr>
      <vt:lpstr>Ποιοι είναι οι χρήστες σε μια μηχανή αναζήτησης;</vt:lpstr>
      <vt:lpstr>Βασικό κριτήριο: Συνάφεια</vt:lpstr>
      <vt:lpstr>Συνάφεια και Ανάγκη Πληροφόρησης</vt:lpstr>
      <vt:lpstr>Συνάφεια και Ανάγκη Πληροφόρησης</vt:lpstr>
      <vt:lpstr>Μεθοδολογία: Benchmarks</vt:lpstr>
      <vt:lpstr>Μέτρα Συνάφειας</vt:lpstr>
      <vt:lpstr>Μέτρα Συνάφειας</vt:lpstr>
      <vt:lpstr>Μέτρα Συνάφειας χωρίς Διάταξη</vt:lpstr>
      <vt:lpstr>Ακρίβεια και Ανάκληση</vt:lpstr>
      <vt:lpstr>Πίνακας Ενδεχομένων (Incidence Matrix)</vt:lpstr>
      <vt:lpstr>Ακρίβεια και Ανάκληση</vt:lpstr>
      <vt:lpstr>Πίνακας Ενδεχομένων (Incidence Matrix)</vt:lpstr>
      <vt:lpstr>Ακρίβεια vs Ανάκληση</vt:lpstr>
      <vt:lpstr>Ακρίβεια και Ανάκληση</vt:lpstr>
      <vt:lpstr>Αρμονικό Μέσο</vt:lpstr>
      <vt:lpstr>Το μέτρο F1</vt:lpstr>
      <vt:lpstr>Αρμονικό Μέσο</vt:lpstr>
      <vt:lpstr>Το μέτρο F</vt:lpstr>
      <vt:lpstr>Πίνακας Ενδεχομένων</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(επανάληψη)</vt:lpstr>
      <vt:lpstr>PowerPoint Presentation</vt:lpstr>
      <vt:lpstr>Αξιολόγηση Καταταγμένης Ανάκτησης</vt:lpstr>
      <vt:lpstr>Καμπύλη Ακρίβειας/Ανάκλησης</vt:lpstr>
      <vt:lpstr>Παράδειγμα Ι</vt:lpstr>
      <vt:lpstr>Παράδειγμα Ι (συνέχεια)</vt:lpstr>
      <vt:lpstr>Ακρίβεια εκ παρεμβολής (Interpolated precision)</vt:lpstr>
      <vt:lpstr>Καμπύλη Ακρίβειας/Ανάκλησης</vt:lpstr>
      <vt:lpstr>Παράδειγμα ΙΙ</vt:lpstr>
      <vt:lpstr>Παράδειγμα ΙΙ</vt:lpstr>
      <vt:lpstr>Μέσοι όροι από πολλά ερωτήματα</vt:lpstr>
      <vt:lpstr>Σύγκριση Συστημάτων</vt:lpstr>
      <vt:lpstr>Σύγκριση Συστημάτων</vt:lpstr>
      <vt:lpstr>Μέση ακρίβεια 11-σημείων με παρεμβολή (11-point interpolated average precision)</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vt:lpstr>
      <vt:lpstr> ΜΑP </vt:lpstr>
      <vt:lpstr>R-ακρίβεια</vt:lpstr>
      <vt:lpstr>R-ακρίβεια</vt:lpstr>
      <vt:lpstr>Μόνο ένα έγγραφο</vt:lpstr>
      <vt:lpstr>MRR: Mean Reciprocal Rate</vt:lpstr>
      <vt:lpstr>Επανάληψη</vt:lpstr>
      <vt:lpstr>Ασκήσεις</vt:lpstr>
      <vt:lpstr>Ασκήσεις</vt:lpstr>
      <vt:lpstr>Ασκήσεις</vt:lpstr>
      <vt:lpstr>Ασκήσεις</vt:lpstr>
      <vt:lpstr>Ασκήσεις</vt:lpstr>
      <vt:lpstr>PowerPoint Presentation</vt:lpstr>
      <vt:lpstr>PowerPoint Presentation</vt:lpstr>
      <vt:lpstr>PowerPoint Presentation</vt:lpstr>
      <vt:lpstr>PowerPoint Presentation</vt:lpstr>
      <vt:lpstr>Επανάληψη</vt:lpstr>
      <vt:lpstr>ROC (Receiver Operating Characteristic Curve)</vt:lpstr>
      <vt:lpstr>ROC (Receiver Operating Characteristic Curve)</vt:lpstr>
      <vt:lpstr>ROC (Receiver Operating Characteristic Curve)</vt:lpstr>
      <vt:lpstr>Μη δυαδικές αποτιμήσεις</vt:lpstr>
      <vt:lpstr>PowerPoint Presentation</vt:lpstr>
      <vt:lpstr>Discounted Cumulative Gain (DCG)</vt:lpstr>
      <vt:lpstr>Discounted Cumulative Gain</vt:lpstr>
      <vt:lpstr>Discounted Cumulative Gain</vt:lpstr>
      <vt:lpstr>Discounted Cumulative Gain</vt:lpstr>
      <vt:lpstr>Κανονικοποιημένο DCG (NDCG)</vt:lpstr>
      <vt:lpstr>Κανονικοποιημένο DCG (NDCG)</vt:lpstr>
      <vt:lpstr>Παρατήρηση: Διασπορά (Variance)</vt:lpstr>
      <vt:lpstr>PowerPoint Presentation</vt:lpstr>
      <vt:lpstr>Χρήση δεδομένων clickthrough</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Χρήση clicktrough για σύγκριση ΣΑΠ</vt:lpstr>
      <vt:lpstr>Αξιολογήσεις από ανθρώπους</vt:lpstr>
      <vt:lpstr>PowerPoint Presentation</vt:lpstr>
      <vt:lpstr>Αξιοπιστία των αξιολογήσεων των κριτών</vt:lpstr>
      <vt:lpstr>Μέτρο Kappa της διαφωνίας (συμφωνίας) (dis-agreement) μεταξύ των κριτών</vt:lpstr>
      <vt:lpstr>Kappa: παράδειγμα</vt:lpstr>
      <vt:lpstr>Kappa: παράδειγμα</vt:lpstr>
      <vt:lpstr>Kappa</vt:lpstr>
      <vt:lpstr>Kappa: παράδειγμα</vt:lpstr>
      <vt:lpstr>Επίπτωση της Διαφωνίας</vt:lpstr>
      <vt:lpstr>Αξιολόγηση σε μεγάλες μηχανές αναζήτησης</vt:lpstr>
      <vt:lpstr>Αξιολόγηση σε μεγάλες μηχανές αναζήτησης</vt:lpstr>
      <vt:lpstr>A/B testing</vt:lpstr>
      <vt:lpstr>Crowdsourcing</vt:lpstr>
      <vt:lpstr>PowerPoint Presentation</vt:lpstr>
      <vt:lpstr>Απαιτήσεις από ένα πρότυπο (benchmark)</vt:lpstr>
      <vt:lpstr>Benchmarks</vt:lpstr>
      <vt:lpstr>Standard benchmarks συνάφειας</vt:lpstr>
      <vt:lpstr>Standard benchmarks συνάφειας</vt:lpstr>
      <vt:lpstr>TREC</vt:lpstr>
      <vt:lpstr>Άλλα benchmarks</vt:lpstr>
      <vt:lpstr>Συλλογές ελέγχου</vt:lpstr>
      <vt:lpstr>Κριτική της Συνάφειας</vt:lpstr>
      <vt:lpstr>PowerPoint Presentation</vt:lpstr>
      <vt:lpstr>Περιλήψεις αποτελεσμάτων</vt:lpstr>
      <vt:lpstr>Περιλήψεις αποτελεσμάτων</vt:lpstr>
      <vt:lpstr>Περιλήψεις αποτελεσμάτων</vt:lpstr>
      <vt:lpstr>Στατικές Περιλήψεις</vt:lpstr>
      <vt:lpstr>Δυναμικές Περιλήψεις</vt:lpstr>
      <vt:lpstr>Δυναμικές Περιλήψεις</vt:lpstr>
      <vt:lpstr>Δυναμικές Περιλήψεις</vt:lpstr>
      <vt:lpstr>Δυναμικές Περιλήψεις</vt:lpstr>
      <vt:lpstr>Quicklinks</vt:lpstr>
      <vt:lpstr>PowerPoint Presentation</vt:lpstr>
      <vt:lpstr>PowerPoint Presentation</vt:lpstr>
      <vt:lpstr>Εναλλακτικές αναπαραστάσεις; </vt:lpstr>
      <vt:lpstr>SERP (Search Engine Result) Layout</vt:lpstr>
      <vt:lpstr>Ασκήσεις</vt:lpstr>
      <vt:lpstr>Ασκήσεις</vt:lpstr>
      <vt:lpstr>PowerPoint Presentation</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pitoura</cp:lastModifiedBy>
  <cp:revision>871</cp:revision>
  <cp:lastPrinted>2011-04-04T04:19:57Z</cp:lastPrinted>
  <dcterms:created xsi:type="dcterms:W3CDTF">2011-04-01T01:43:31Z</dcterms:created>
  <dcterms:modified xsi:type="dcterms:W3CDTF">2018-05-09T08:17:16Z</dcterms:modified>
</cp:coreProperties>
</file>