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115"/>
  </p:notesMasterIdLst>
  <p:handoutMasterIdLst>
    <p:handoutMasterId r:id="rId116"/>
  </p:handoutMasterIdLst>
  <p:sldIdLst>
    <p:sldId id="727" r:id="rId2"/>
    <p:sldId id="728" r:id="rId3"/>
    <p:sldId id="730" r:id="rId4"/>
    <p:sldId id="794" r:id="rId5"/>
    <p:sldId id="732" r:id="rId6"/>
    <p:sldId id="731" r:id="rId7"/>
    <p:sldId id="733" r:id="rId8"/>
    <p:sldId id="734" r:id="rId9"/>
    <p:sldId id="735" r:id="rId10"/>
    <p:sldId id="736" r:id="rId11"/>
    <p:sldId id="744" r:id="rId12"/>
    <p:sldId id="737" r:id="rId13"/>
    <p:sldId id="908" r:id="rId14"/>
    <p:sldId id="742" r:id="rId15"/>
    <p:sldId id="796" r:id="rId16"/>
    <p:sldId id="745" r:id="rId17"/>
    <p:sldId id="797" r:id="rId18"/>
    <p:sldId id="749" r:id="rId19"/>
    <p:sldId id="799" r:id="rId20"/>
    <p:sldId id="906" r:id="rId21"/>
    <p:sldId id="750" r:id="rId22"/>
    <p:sldId id="905" r:id="rId23"/>
    <p:sldId id="798" r:id="rId24"/>
    <p:sldId id="743" r:id="rId25"/>
    <p:sldId id="1104" r:id="rId26"/>
    <p:sldId id="746" r:id="rId27"/>
    <p:sldId id="747" r:id="rId28"/>
    <p:sldId id="748" r:id="rId29"/>
    <p:sldId id="751" r:id="rId30"/>
    <p:sldId id="740" r:id="rId31"/>
    <p:sldId id="1107" r:id="rId32"/>
    <p:sldId id="1110" r:id="rId33"/>
    <p:sldId id="738" r:id="rId34"/>
    <p:sldId id="739" r:id="rId35"/>
    <p:sldId id="754" r:id="rId36"/>
    <p:sldId id="755" r:id="rId37"/>
    <p:sldId id="741" r:id="rId38"/>
    <p:sldId id="820" r:id="rId39"/>
    <p:sldId id="759" r:id="rId40"/>
    <p:sldId id="758" r:id="rId41"/>
    <p:sldId id="761" r:id="rId42"/>
    <p:sldId id="913" r:id="rId43"/>
    <p:sldId id="823" r:id="rId44"/>
    <p:sldId id="909" r:id="rId45"/>
    <p:sldId id="910" r:id="rId46"/>
    <p:sldId id="911" r:id="rId47"/>
    <p:sldId id="756" r:id="rId48"/>
    <p:sldId id="1105" r:id="rId49"/>
    <p:sldId id="912" r:id="rId50"/>
    <p:sldId id="765" r:id="rId51"/>
    <p:sldId id="772" r:id="rId52"/>
    <p:sldId id="769" r:id="rId53"/>
    <p:sldId id="915" r:id="rId54"/>
    <p:sldId id="916" r:id="rId55"/>
    <p:sldId id="826" r:id="rId56"/>
    <p:sldId id="831" r:id="rId57"/>
    <p:sldId id="914" r:id="rId58"/>
    <p:sldId id="834" r:id="rId59"/>
    <p:sldId id="835" r:id="rId60"/>
    <p:sldId id="837" r:id="rId61"/>
    <p:sldId id="836" r:id="rId62"/>
    <p:sldId id="838" r:id="rId63"/>
    <p:sldId id="839" r:id="rId64"/>
    <p:sldId id="840" r:id="rId65"/>
    <p:sldId id="841" r:id="rId66"/>
    <p:sldId id="842" r:id="rId67"/>
    <p:sldId id="843" r:id="rId68"/>
    <p:sldId id="1010" r:id="rId69"/>
    <p:sldId id="1079" r:id="rId70"/>
    <p:sldId id="1011" r:id="rId71"/>
    <p:sldId id="1012" r:id="rId72"/>
    <p:sldId id="1013" r:id="rId73"/>
    <p:sldId id="1014" r:id="rId74"/>
    <p:sldId id="1015" r:id="rId75"/>
    <p:sldId id="1016" r:id="rId76"/>
    <p:sldId id="858" r:id="rId77"/>
    <p:sldId id="1114" r:id="rId78"/>
    <p:sldId id="1022" r:id="rId79"/>
    <p:sldId id="960" r:id="rId80"/>
    <p:sldId id="860" r:id="rId81"/>
    <p:sldId id="861" r:id="rId82"/>
    <p:sldId id="862" r:id="rId83"/>
    <p:sldId id="949" r:id="rId84"/>
    <p:sldId id="1017" r:id="rId85"/>
    <p:sldId id="1018" r:id="rId86"/>
    <p:sldId id="1023" r:id="rId87"/>
    <p:sldId id="1019" r:id="rId88"/>
    <p:sldId id="1020" r:id="rId89"/>
    <p:sldId id="1112" r:id="rId90"/>
    <p:sldId id="1111" r:id="rId91"/>
    <p:sldId id="1113" r:id="rId92"/>
    <p:sldId id="1024" r:id="rId93"/>
    <p:sldId id="1025" r:id="rId94"/>
    <p:sldId id="1026" r:id="rId95"/>
    <p:sldId id="1027" r:id="rId96"/>
    <p:sldId id="1028" r:id="rId97"/>
    <p:sldId id="1029" r:id="rId98"/>
    <p:sldId id="1068" r:id="rId99"/>
    <p:sldId id="1004" r:id="rId100"/>
    <p:sldId id="1069" r:id="rId101"/>
    <p:sldId id="1070" r:id="rId102"/>
    <p:sldId id="1101" r:id="rId103"/>
    <p:sldId id="1005" r:id="rId104"/>
    <p:sldId id="1000" r:id="rId105"/>
    <p:sldId id="1001" r:id="rId106"/>
    <p:sldId id="1002" r:id="rId107"/>
    <p:sldId id="1003" r:id="rId108"/>
    <p:sldId id="1006" r:id="rId109"/>
    <p:sldId id="1076" r:id="rId110"/>
    <p:sldId id="1007" r:id="rId111"/>
    <p:sldId id="1008" r:id="rId112"/>
    <p:sldId id="1009" r:id="rId113"/>
    <p:sldId id="975" r:id="rId114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717" autoAdjust="0"/>
  </p:normalViewPr>
  <p:slideViewPr>
    <p:cSldViewPr>
      <p:cViewPr varScale="1">
        <p:scale>
          <a:sx n="129" d="100"/>
          <a:sy n="129" d="100"/>
        </p:scale>
        <p:origin x="120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822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DA00E-BE4F-43E0-AB11-7D68F17ADC0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706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42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2883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49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0019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9898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2705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9894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55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62963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9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2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392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Why do you get these numbers?</a:t>
            </a:r>
          </a:p>
          <a:p>
            <a:r>
              <a:rPr lang="en-US" dirty="0" smtClean="0">
                <a:ea typeface="ＭＳ Ｐゴシック" charset="-128"/>
              </a:rPr>
              <a:t>Suggests 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dirty="0" smtClean="0">
                <a:ea typeface="ＭＳ Ｐゴシック" charset="-128"/>
              </a:rPr>
              <a:t> is better.</a:t>
            </a: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990C6-A5DE-4BC0-8CF6-AAE07CBA99AE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1030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92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565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73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9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___________________Microsoft_Excel_97-20031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___________________Microsoft_Excel_97-20032.xls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___________________Microsoft_Excel_97-20033.xls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1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ΜΥΕ003: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Κεφάλαια</a:t>
            </a:r>
            <a:r>
              <a:rPr lang="en-US" sz="2400" dirty="0" smtClean="0">
                <a:ea typeface="ＭＳ Ｐゴシック" pitchFamily="-112" charset="-128"/>
              </a:rPr>
              <a:t>  </a:t>
            </a:r>
            <a:r>
              <a:rPr lang="el-GR" sz="2400" dirty="0" smtClean="0">
                <a:ea typeface="ＭＳ Ｐゴシック" pitchFamily="-112" charset="-128"/>
              </a:rPr>
              <a:t>6</a:t>
            </a:r>
            <a:r>
              <a:rPr lang="en-US" sz="2400" smtClean="0">
                <a:ea typeface="ＭＳ Ｐゴシック" pitchFamily="-112" charset="-128"/>
              </a:rPr>
              <a:t>, </a:t>
            </a:r>
            <a:r>
              <a:rPr lang="el-GR" sz="2400" smtClean="0">
                <a:ea typeface="ＭＳ Ｐゴシック" pitchFamily="-112" charset="-128"/>
              </a:rPr>
              <a:t>7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Βαθμολόγηση. Στάθμιση όρων. Το μοντέλο διανυσματικού χώρου.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Συντελεστής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Jaccard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βαθμολόγησης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81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400" dirty="0">
                <a:cs typeface="Arial Unicode MS" pitchFamily="-112" charset="0"/>
              </a:rPr>
              <a:t>Ποιος είναι </a:t>
            </a:r>
            <a:r>
              <a:rPr lang="en-US" sz="2400" dirty="0">
                <a:cs typeface="Arial Unicode MS" pitchFamily="-112" charset="0"/>
              </a:rPr>
              <a:t>o </a:t>
            </a:r>
            <a:r>
              <a:rPr lang="el-GR" sz="2400" dirty="0">
                <a:cs typeface="Arial Unicode MS" pitchFamily="-112" charset="0"/>
              </a:rPr>
              <a:t>βαθμός ταιριάσματος ερωτήματος-εγγράφου με βάση το συντελεστή </a:t>
            </a:r>
            <a:r>
              <a:rPr lang="en-US" sz="2400" dirty="0" err="1">
                <a:cs typeface="Arial Unicode MS" pitchFamily="-112" charset="0"/>
              </a:rPr>
              <a:t>Jaccard</a:t>
            </a:r>
            <a:r>
              <a:rPr lang="en-US" sz="2400" dirty="0">
                <a:cs typeface="Arial Unicode MS" pitchFamily="-112" charset="0"/>
              </a:rPr>
              <a:t> </a:t>
            </a:r>
            <a:r>
              <a:rPr lang="el-GR" sz="2400" dirty="0">
                <a:cs typeface="Arial Unicode MS" pitchFamily="-112" charset="0"/>
              </a:rPr>
              <a:t>για τα παρακάτω</a:t>
            </a:r>
            <a:r>
              <a:rPr lang="en-US" sz="2400" dirty="0">
                <a:cs typeface="Arial Unicode MS" pitchFamily="-112" charset="0"/>
              </a:rPr>
              <a:t>;</a:t>
            </a: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Ερώτημα </a:t>
            </a:r>
            <a:r>
              <a:rPr lang="en-US" u="sng" dirty="0" smtClean="0">
                <a:ea typeface="ＭＳ Ｐゴシック" charset="-128"/>
              </a:rPr>
              <a:t>(q)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i="1" dirty="0" smtClean="0">
                <a:ea typeface="ＭＳ Ｐゴシック" charset="-128"/>
              </a:rPr>
              <a:t>ides of march</a:t>
            </a:r>
            <a:endParaRPr lang="el-GR" i="1" dirty="0">
              <a:ea typeface="ＭＳ Ｐゴシック" charset="-128"/>
            </a:endParaRPr>
          </a:p>
          <a:p>
            <a:pPr marL="179388" lvl="1" indent="0" eaLnBrk="1" hangingPunct="1"/>
            <a:endParaRPr lang="en-US" sz="1000" i="1" dirty="0" smtClean="0">
              <a:ea typeface="ＭＳ Ｐゴシック" charset="-128"/>
            </a:endParaRP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1 (d1): </a:t>
            </a:r>
            <a:r>
              <a:rPr lang="en-US" i="1" dirty="0" err="1" smtClean="0">
                <a:ea typeface="ＭＳ Ｐゴシック" charset="-128"/>
              </a:rPr>
              <a:t>caesar</a:t>
            </a:r>
            <a:r>
              <a:rPr lang="en-US" i="1" dirty="0" smtClean="0">
                <a:ea typeface="ＭＳ Ｐゴシック" charset="-128"/>
              </a:rPr>
              <a:t> died in march</a:t>
            </a: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2 (d2): </a:t>
            </a:r>
            <a:r>
              <a:rPr lang="en-US" i="1" dirty="0" smtClean="0">
                <a:ea typeface="ＭＳ Ｐゴシック" charset="-128"/>
              </a:rPr>
              <a:t>the long march</a:t>
            </a:r>
            <a:endParaRPr lang="en-US" u="sng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55084"/>
              </p:ext>
            </p:extLst>
          </p:nvPr>
        </p:nvGraphicFramePr>
        <p:xfrm>
          <a:off x="3048000" y="4717802"/>
          <a:ext cx="25558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56" name="Equation" r:id="rId3" imgW="1193800" imgH="254000" progId="Equation.3">
                  <p:embed/>
                </p:oleObj>
              </mc:Choice>
              <mc:Fallback>
                <p:oleObj name="Equation" r:id="rId3" imgW="11938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17802"/>
                        <a:ext cx="25558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01584" y="4252911"/>
            <a:ext cx="7740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Εναλλακτικός τρόπος </a:t>
            </a:r>
            <a:r>
              <a:rPr lang="el-GR" dirty="0" err="1" smtClean="0">
                <a:latin typeface="+mn-lt"/>
              </a:rPr>
              <a:t>κανονικοποιήσης</a:t>
            </a:r>
            <a:r>
              <a:rPr lang="el-GR" dirty="0" smtClean="0">
                <a:latin typeface="+mn-lt"/>
              </a:rPr>
              <a:t> του μήκους: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ερωτήματα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987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Συχνά αναζήτηση με βάση τα </a:t>
            </a:r>
            <a:r>
              <a:rPr lang="el-GR" dirty="0" err="1" smtClean="0">
                <a:ea typeface="ＭＳ Ｐゴシック" pitchFamily="34" charset="-128"/>
              </a:rPr>
              <a:t>μεταδεδομένα</a:t>
            </a:r>
            <a:r>
              <a:rPr lang="el-GR" dirty="0" smtClean="0">
                <a:ea typeface="ＭＳ Ｐゴシック" pitchFamily="34" charset="-128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Π.χ., βρες όλα τα έγγραφα που έγγραψε ο </a:t>
            </a:r>
            <a:r>
              <a:rPr lang="en-US" dirty="0" smtClean="0">
                <a:ea typeface="ＭＳ Ｐゴシック" pitchFamily="34" charset="-128"/>
              </a:rPr>
              <a:t>William Shakespeare </a:t>
            </a:r>
            <a:r>
              <a:rPr lang="el-GR" dirty="0" smtClean="0">
                <a:ea typeface="ＭＳ Ｐゴシック" pitchFamily="34" charset="-128"/>
              </a:rPr>
              <a:t>το </a:t>
            </a:r>
            <a:r>
              <a:rPr lang="en-US" dirty="0" smtClean="0">
                <a:ea typeface="ＭＳ Ｐゴシック" pitchFamily="34" charset="-128"/>
              </a:rPr>
              <a:t>1601, </a:t>
            </a:r>
            <a:r>
              <a:rPr lang="el-GR" dirty="0" smtClean="0">
                <a:ea typeface="ＭＳ Ｐゴシック" pitchFamily="34" charset="-128"/>
              </a:rPr>
              <a:t>που περιέχουν τις λέξεις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i="1" dirty="0" smtClean="0">
                <a:ea typeface="ＭＳ Ｐゴシック" pitchFamily="34" charset="-128"/>
              </a:rPr>
              <a:t>alas poor </a:t>
            </a:r>
            <a:r>
              <a:rPr lang="en-US" i="1" dirty="0" err="1" smtClean="0">
                <a:ea typeface="ＭＳ Ｐゴシック" pitchFamily="34" charset="-128"/>
              </a:rPr>
              <a:t>Yorick</a:t>
            </a:r>
            <a:endParaRPr lang="en-US" i="1" dirty="0" smtClean="0">
              <a:ea typeface="ＭＳ Ｐゴシック" pitchFamily="34" charset="-128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Year = 1601 </a:t>
            </a:r>
            <a:r>
              <a:rPr lang="el-GR" dirty="0" smtClean="0">
                <a:ea typeface="ＭＳ Ｐゴシック" pitchFamily="34" charset="-128"/>
              </a:rPr>
              <a:t>είναι παράδειγμα ενός πεδίου </a:t>
            </a:r>
            <a:r>
              <a:rPr lang="en-US" dirty="0" smtClean="0">
                <a:ea typeface="ＭＳ Ｐゴシック" pitchFamily="34" charset="-128"/>
              </a:rPr>
              <a:t>(field)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Επίσης</a:t>
            </a:r>
            <a:r>
              <a:rPr lang="en-US" dirty="0" smtClean="0">
                <a:ea typeface="ＭＳ Ｐゴシック" pitchFamily="34" charset="-128"/>
              </a:rPr>
              <a:t>, author last name = </a:t>
            </a:r>
            <a:r>
              <a:rPr lang="en-US" dirty="0" err="1" smtClean="0">
                <a:ea typeface="ＭＳ Ｐゴシック" pitchFamily="34" charset="-128"/>
              </a:rPr>
              <a:t>shakespeare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l-GR" dirty="0" err="1" smtClean="0">
                <a:ea typeface="ＭＳ Ｐゴシック" pitchFamily="34" charset="-128"/>
              </a:rPr>
              <a:t>κλπ</a:t>
            </a:r>
            <a:endParaRPr lang="en-US" dirty="0" smtClean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Ερωτήματα με πεδία (παραμετρικά ερωτήματα) συνήθως ερμηνεύονται ως συζευκτικά (</a:t>
            </a:r>
            <a:r>
              <a:rPr lang="en-US" dirty="0" smtClean="0">
                <a:ea typeface="ＭＳ Ｐゴシック" pitchFamily="34" charset="-128"/>
              </a:rPr>
              <a:t>conjunction AND) </a:t>
            </a:r>
            <a:r>
              <a:rPr lang="el-GR" dirty="0" smtClean="0">
                <a:ea typeface="ＭＳ Ｐゴシック" pitchFamily="34" charset="-128"/>
              </a:rPr>
              <a:t>πρέπει να ισχύουν όλα)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95556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80060" y="281940"/>
            <a:ext cx="8229600" cy="1143000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Ζώνη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64820" y="1447800"/>
            <a:ext cx="82296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Η ζώνη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(</a:t>
            </a:r>
            <a:r>
              <a:rPr lang="en-US" u="sng" dirty="0" smtClean="0">
                <a:ea typeface="ＭＳ Ｐゴシック" pitchFamily="34" charset="-128"/>
              </a:rPr>
              <a:t>zone</a:t>
            </a:r>
            <a:r>
              <a:rPr lang="el-GR" dirty="0" smtClean="0">
                <a:ea typeface="ＭＳ Ｐゴシック" pitchFamily="34" charset="-128"/>
              </a:rPr>
              <a:t>) είναι μια περιοχή ενός εγγράφου που περιέχει κείμενο, π.χ.,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Title</a:t>
            </a:r>
            <a:r>
              <a:rPr lang="el-GR" dirty="0" smtClean="0">
                <a:ea typeface="ＭＳ Ｐゴシック" pitchFamily="34" charset="-128"/>
              </a:rPr>
              <a:t> (τίτλος) 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Abstract</a:t>
            </a:r>
            <a:r>
              <a:rPr lang="el-GR" dirty="0" smtClean="0">
                <a:ea typeface="ＭＳ Ｐゴシック" pitchFamily="34" charset="-128"/>
              </a:rPr>
              <a:t> (περίληψη)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References </a:t>
            </a:r>
            <a:r>
              <a:rPr lang="el-GR" dirty="0" smtClean="0">
                <a:ea typeface="ＭＳ Ｐゴシック" pitchFamily="34" charset="-128"/>
              </a:rPr>
              <a:t>(αναφορές) </a:t>
            </a:r>
            <a:r>
              <a:rPr lang="en-US" dirty="0" smtClean="0">
                <a:ea typeface="ＭＳ Ｐゴシック" pitchFamily="34" charset="-128"/>
              </a:rPr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Πρέπει να τροποποιήσουμε τα ευρετήρια ώστε να επιτρέψουμε σχετικά ερωτήματα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όπως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πχ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l-GR" dirty="0" smtClean="0">
                <a:ea typeface="ＭＳ Ｐゴシック" pitchFamily="34" charset="-128"/>
              </a:rPr>
              <a:t>βρες έγγραφα με τον όρο «</a:t>
            </a:r>
            <a:r>
              <a:rPr lang="en-US" dirty="0" smtClean="0">
                <a:ea typeface="ＭＳ Ｐゴシック" pitchFamily="34" charset="-128"/>
              </a:rPr>
              <a:t>merchant</a:t>
            </a:r>
            <a:r>
              <a:rPr lang="el-GR" dirty="0" smtClean="0">
                <a:ea typeface="ＭＳ Ｐゴシック" pitchFamily="34" charset="-128"/>
              </a:rPr>
              <a:t>» στον τίτλο τους για το ερώτημα «</a:t>
            </a:r>
            <a:r>
              <a:rPr lang="en-US" dirty="0" smtClean="0">
                <a:ea typeface="ＭＳ Ｐゴシック" pitchFamily="34" charset="-128"/>
              </a:rPr>
              <a:t>gentle rain</a:t>
            </a:r>
            <a:r>
              <a:rPr lang="el-GR" dirty="0" smtClean="0">
                <a:ea typeface="ＭＳ Ｐゴシック" pitchFamily="34" charset="-128"/>
              </a:rPr>
              <a:t>» </a:t>
            </a:r>
          </a:p>
          <a:p>
            <a:pPr marL="171450" lvl="1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sz="2100" dirty="0">
                <a:ea typeface="ＭＳ Ｐゴシック" pitchFamily="34" charset="-128"/>
              </a:rPr>
              <a:t>Επίσης χρήσιμα αν θέλουμε να δώσουμε </a:t>
            </a:r>
            <a:r>
              <a:rPr lang="el-GR" sz="21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μεγαλύτερο βάρος </a:t>
            </a:r>
            <a:r>
              <a:rPr lang="el-GR" sz="2100" dirty="0">
                <a:ea typeface="ＭＳ Ｐゴシック" pitchFamily="34" charset="-128"/>
              </a:rPr>
              <a:t>σε εμφανίσεις όρων στον τίτλο ή στην περίληψη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264595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Πεδία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(fields)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285750" y="1560515"/>
            <a:ext cx="8229600" cy="381000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Ευρετήριο πεδίου </a:t>
            </a:r>
            <a:r>
              <a:rPr lang="en-US" dirty="0" smtClean="0">
                <a:ea typeface="ＭＳ Ｐゴシック" pitchFamily="34" charset="-128"/>
              </a:rPr>
              <a:t>(Field index) </a:t>
            </a:r>
            <a:r>
              <a:rPr lang="el-GR" dirty="0" smtClean="0">
                <a:ea typeface="ＭＳ Ｐゴシック" pitchFamily="34" charset="-128"/>
              </a:rPr>
              <a:t>ή παραμετρικό ευρετήριο (</a:t>
            </a:r>
            <a:r>
              <a:rPr lang="en-US" dirty="0" smtClean="0">
                <a:ea typeface="ＭＳ Ｐゴシック" pitchFamily="34" charset="-128"/>
              </a:rPr>
              <a:t>parametric index</a:t>
            </a:r>
            <a:r>
              <a:rPr lang="el-GR" dirty="0" smtClean="0">
                <a:ea typeface="ＭＳ Ｐゴシック" pitchFamily="34" charset="-128"/>
              </a:rPr>
              <a:t>)</a:t>
            </a:r>
            <a:r>
              <a:rPr lang="en-US" dirty="0" smtClean="0">
                <a:ea typeface="ＭＳ Ｐゴシック" pitchFamily="34" charset="-128"/>
              </a:rPr>
              <a:t>: </a:t>
            </a:r>
            <a:r>
              <a:rPr lang="el-GR" dirty="0" smtClean="0">
                <a:ea typeface="ＭＳ Ｐゴシック" pitchFamily="34" charset="-128"/>
              </a:rPr>
              <a:t>καταχωρήσεις (</a:t>
            </a:r>
            <a:r>
              <a:rPr lang="en-US" dirty="0" smtClean="0">
                <a:ea typeface="ＭＳ Ｐゴシック" pitchFamily="34" charset="-128"/>
              </a:rPr>
              <a:t>postings</a:t>
            </a:r>
            <a:r>
              <a:rPr lang="el-GR" dirty="0" smtClean="0">
                <a:ea typeface="ＭＳ Ｐゴシック" pitchFamily="34" charset="-128"/>
              </a:rPr>
              <a:t>) για κάθε πεδίο </a:t>
            </a:r>
            <a:r>
              <a:rPr lang="en-US" dirty="0" smtClean="0">
                <a:ea typeface="ＭＳ Ｐゴシック" pitchFamily="34" charset="-128"/>
              </a:rPr>
              <a:t> </a:t>
            </a:r>
            <a:endParaRPr lang="el-GR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Συχνά ειδικού τύπου (πχ δέντρα διαστήματος για ημερομηνίες)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4196647"/>
            <a:ext cx="5876925" cy="195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7223" y="2777730"/>
            <a:ext cx="76638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Βασικό ευρετήριο ζώνης </a:t>
            </a:r>
            <a:r>
              <a:rPr lang="en-US" dirty="0" smtClean="0">
                <a:latin typeface="+mn-lt"/>
              </a:rPr>
              <a:t>encoded </a:t>
            </a:r>
            <a:r>
              <a:rPr lang="el-GR" dirty="0" smtClean="0">
                <a:latin typeface="+mn-lt"/>
              </a:rPr>
              <a:t>στο λεξικό (διαφορετικές λίστες καταχωρήσεων) </a:t>
            </a:r>
          </a:p>
          <a:p>
            <a:r>
              <a:rPr lang="el-GR" dirty="0" smtClean="0">
                <a:latin typeface="+mn-lt"/>
              </a:rPr>
              <a:t>Ένα ευρετήριο για κάθε ζώνη/πεδίο):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540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Ερωτήματα με ζώνες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9878" y="2038291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Η πληροφορία ζώνης στις λίστες καταχώρησης:</a:t>
            </a:r>
            <a:endParaRPr lang="el-GR" dirty="0">
              <a:latin typeface="+mn-lt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6.1</a:t>
            </a:r>
            <a:endParaRPr lang="en-US" sz="1600" dirty="0"/>
          </a:p>
        </p:txBody>
      </p:sp>
      <p:pic>
        <p:nvPicPr>
          <p:cNvPr id="264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9949" y="3049474"/>
            <a:ext cx="50998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6528" y="4419034"/>
            <a:ext cx="7429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Το πρώτο </a:t>
            </a:r>
            <a:r>
              <a:rPr lang="el-GR" sz="2000" dirty="0" smtClean="0">
                <a:latin typeface="+mn-lt"/>
              </a:rPr>
              <a:t>καλύτερο </a:t>
            </a:r>
            <a:r>
              <a:rPr lang="el-GR" sz="2000" dirty="0" smtClean="0">
                <a:latin typeface="+mn-lt"/>
              </a:rPr>
              <a:t>για παραμετρικά ερωτήματα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Το δεύτερο καλύτερο για υπολογισμό «ενιαίας» συνάφειας 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29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62" y="381000"/>
            <a:ext cx="8534400" cy="1173162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(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διαστρωματωμένα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 ευρετήρια (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</a:rPr>
              <a:t>Tiered</a:t>
            </a:r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</a:rPr>
              <a:t>indexes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104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05000"/>
            <a:ext cx="8786842" cy="41234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Βασική ιδέα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Κατασκευάζουμε διάφορα επίπεδα/βαθμίδες από ευρετήρια, όπου το καθένα αντιστοιχεί στη σημαντικότητα των όρων 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Κατά τη διάρκεια της επεξεργασίας του ερωτήματος, 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Αρχίζουμε από την υψηλότερη βαθμίδα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Αν το ευρετήριο της υψηλότερης βαθμίδας, έχει τουλάχιστον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π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χ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.,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= 100)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αποτελέσματα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σταμάτα και επέστρεψε αυτά τα αποτελέσματα στο χρήστη</a:t>
            </a:r>
            <a:endParaRPr lang="el-GR" sz="22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Αλλιώς, αν έχουμε βρει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&lt;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ταιριάσματα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επανέλαβε την αναζήτηση στην επόμενη βαθμίδα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5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105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" y="1905000"/>
            <a:ext cx="86106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 2 βαθμίδες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1: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όλους τους τίτλους ή με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 έγγραφα με μεγάλο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l-GR" sz="22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μεγάλο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g(d)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2: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τα υπόλοιπο έγγραφα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g(d)</a:t>
            </a:r>
          </a:p>
        </p:txBody>
      </p:sp>
    </p:spTree>
    <p:extLst>
      <p:ext uri="{BB962C8B-B14F-4D97-AF65-F5344CB8AC3E}">
        <p14:creationId xmlns:p14="http://schemas.microsoft.com/office/powerpoint/2010/main" val="44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106</a:t>
            </a:fld>
            <a:endParaRPr lang="en-US" dirty="0"/>
          </a:p>
        </p:txBody>
      </p:sp>
      <p:pic>
        <p:nvPicPr>
          <p:cNvPr id="6" name="Content Placeholder 3" descr="tiered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600200"/>
            <a:ext cx="431618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107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0650" y="2105891"/>
            <a:ext cx="8566150" cy="3795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Η χρήση βαθμιδωτών ευρετηρίων θεωρείται ως ένας από τους λόγους  που η ποιότητα των αποτελεσμάτων του </a:t>
            </a:r>
            <a:r>
              <a:rPr lang="en-US" dirty="0" smtClean="0">
                <a:latin typeface="Calibri"/>
                <a:cs typeface="+mn-cs"/>
              </a:rPr>
              <a:t>Google </a:t>
            </a:r>
            <a:r>
              <a:rPr lang="el-GR" dirty="0" smtClean="0">
                <a:latin typeface="Calibri"/>
                <a:cs typeface="+mn-cs"/>
              </a:rPr>
              <a:t>ήταν αρχικά σημαντικά καλύτερη </a:t>
            </a:r>
            <a:r>
              <a:rPr lang="en-US" dirty="0" smtClean="0">
                <a:latin typeface="Calibri"/>
                <a:cs typeface="+mn-cs"/>
              </a:rPr>
              <a:t>(2000/01) </a:t>
            </a:r>
            <a:r>
              <a:rPr lang="el-GR" dirty="0" smtClean="0">
                <a:latin typeface="Calibri"/>
                <a:cs typeface="+mn-cs"/>
              </a:rPr>
              <a:t>από αυτήν των ανταγωνιστών τους</a:t>
            </a:r>
            <a:r>
              <a:rPr lang="en-US" dirty="0" smtClean="0"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μαζί με το </a:t>
            </a:r>
            <a:r>
              <a:rPr lang="en-US" dirty="0" smtClean="0">
                <a:latin typeface="Calibri"/>
                <a:cs typeface="+mn-cs"/>
              </a:rPr>
              <a:t>PageRank, </a:t>
            </a:r>
            <a:r>
              <a:rPr lang="el-GR" dirty="0" smtClean="0">
                <a:latin typeface="Calibri"/>
                <a:cs typeface="+mn-cs"/>
              </a:rPr>
              <a:t>τη χρήση του </a:t>
            </a:r>
            <a:r>
              <a:rPr lang="en-US" dirty="0" smtClean="0">
                <a:latin typeface="Calibri"/>
                <a:cs typeface="+mn-cs"/>
              </a:rPr>
              <a:t>anchor text </a:t>
            </a:r>
            <a:r>
              <a:rPr lang="el-GR" dirty="0" smtClean="0">
                <a:latin typeface="Calibri"/>
                <a:cs typeface="+mn-cs"/>
              </a:rPr>
              <a:t>και περιορισμών θέσεων (</a:t>
            </a:r>
            <a:r>
              <a:rPr lang="en-US" dirty="0" smtClean="0">
                <a:latin typeface="Calibri"/>
                <a:cs typeface="+mn-cs"/>
              </a:rPr>
              <a:t>proximity constraints</a:t>
            </a:r>
            <a:r>
              <a:rPr lang="de-DE" dirty="0" smtClean="0">
                <a:latin typeface="Calibri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78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0550" y="152400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Συνδυασμός διανυσματικής ανάκτησης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108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Πως συνδυάζουμε την ανάκτηση φράσεων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γενικά την εγγύτητα όρων –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proximity queries)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 τη διανυσματική ανάκτηση; 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Window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το μικρότερο παράθυρο που περιέχονται όλοι οι όροι του ερωτήματος μετρημένο ως το πλήθος λέξεων του παραθύρου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</a:rPr>
              <a:t>Χρήση στη διάταξη του μεγέθους του παραθύρου – πως?</a:t>
            </a:r>
          </a:p>
          <a:p>
            <a:pPr marL="1657350" lvl="3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Με κάποιο σταθμισμένο άθροισμα?</a:t>
            </a:r>
            <a:endParaRPr lang="de-DE" sz="1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την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ανάκτηση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με τη διανυσματική ανάκτηση; 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AND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ή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NOT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τα * με τη διανυσματική ανάκτηση;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Evidence accumulation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23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628650" y="135731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Πολλαπλοί παράγοντες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Συνδυασμοί </a:t>
            </a:r>
            <a:r>
              <a:rPr lang="en-US" dirty="0" smtClean="0">
                <a:ea typeface="ＭＳ Ｐゴシック" pitchFamily="34" charset="-128"/>
              </a:rPr>
              <a:t>score </a:t>
            </a:r>
            <a:r>
              <a:rPr lang="el-GR" dirty="0" smtClean="0">
                <a:ea typeface="ＭＳ Ｐゴシック" pitchFamily="34" charset="-128"/>
              </a:rPr>
              <a:t>πχ με βάρη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Πως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Σε ορισμένες εφαρμογές από χρήστες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Machine learning </a:t>
            </a:r>
            <a:r>
              <a:rPr lang="el-GR" dirty="0" smtClean="0">
                <a:ea typeface="ＭＳ Ｐゴシック" pitchFamily="34" charset="-128"/>
              </a:rPr>
              <a:t>(αλγόριθμοι μάθησης)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6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7.2.3</a:t>
            </a:r>
          </a:p>
        </p:txBody>
      </p:sp>
    </p:spTree>
    <p:extLst>
      <p:ext uri="{BB962C8B-B14F-4D97-AF65-F5344CB8AC3E}">
        <p14:creationId xmlns:p14="http://schemas.microsoft.com/office/powerpoint/2010/main" val="194500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latin typeface="+mn-lt"/>
              </a:rPr>
              <a:t>Ποιο είναι ο βαθμός για τα παρακάτω ζεύγη χρησιμοποιώντας </a:t>
            </a:r>
            <a:r>
              <a:rPr lang="en-US" sz="2000" dirty="0" err="1" smtClean="0">
                <a:latin typeface="+mn-lt"/>
              </a:rPr>
              <a:t>jaccard</a:t>
            </a:r>
            <a:r>
              <a:rPr lang="el-GR" sz="2000" dirty="0" smtClean="0">
                <a:latin typeface="+mn-lt"/>
              </a:rPr>
              <a:t>; </a:t>
            </a:r>
            <a:endParaRPr lang="el-GR" sz="2000" dirty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q</a:t>
            </a:r>
            <a:r>
              <a:rPr lang="el-GR" sz="2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: [information on cars]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: “all you’ve ever wanted to know </a:t>
            </a:r>
            <a:r>
              <a:rPr lang="de-DE" sz="2000" dirty="0" err="1" smtClean="0">
                <a:latin typeface="+mn-lt"/>
              </a:rPr>
              <a:t>about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cars</a:t>
            </a:r>
            <a:r>
              <a:rPr lang="de-DE" sz="2000" dirty="0" smtClean="0">
                <a:latin typeface="+mn-lt"/>
              </a:rPr>
              <a:t>”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2000" dirty="0" smtClean="0">
                <a:latin typeface="+mn-lt"/>
              </a:rPr>
              <a:t>q</a:t>
            </a:r>
            <a:r>
              <a:rPr lang="el-GR" sz="2000" dirty="0" smtClean="0">
                <a:latin typeface="+mn-lt"/>
              </a:rPr>
              <a:t>1</a:t>
            </a:r>
            <a:r>
              <a:rPr lang="de-DE" sz="2000" dirty="0" smtClean="0">
                <a:latin typeface="+mn-lt"/>
              </a:rPr>
              <a:t>: [</a:t>
            </a:r>
            <a:r>
              <a:rPr lang="de-DE" sz="2000" dirty="0" err="1" smtClean="0">
                <a:latin typeface="+mn-lt"/>
              </a:rPr>
              <a:t>information</a:t>
            </a:r>
            <a:r>
              <a:rPr lang="de-DE" sz="2000" dirty="0" smtClean="0">
                <a:latin typeface="+mn-lt"/>
              </a:rPr>
              <a:t> on </a:t>
            </a:r>
            <a:r>
              <a:rPr lang="de-DE" sz="2000" dirty="0" err="1" smtClean="0">
                <a:latin typeface="+mn-lt"/>
              </a:rPr>
              <a:t>cars</a:t>
            </a:r>
            <a:r>
              <a:rPr lang="de-DE" sz="2000" dirty="0" smtClean="0">
                <a:latin typeface="+mn-lt"/>
              </a:rPr>
              <a:t>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2</a:t>
            </a:r>
            <a:r>
              <a:rPr lang="de-DE" sz="2000" dirty="0" smtClean="0">
                <a:latin typeface="+mn-lt"/>
              </a:rPr>
              <a:t>: “</a:t>
            </a:r>
            <a:r>
              <a:rPr lang="de-DE" sz="2000" dirty="0" err="1" smtClean="0">
                <a:latin typeface="+mn-lt"/>
              </a:rPr>
              <a:t>information</a:t>
            </a:r>
            <a:r>
              <a:rPr lang="de-DE" sz="2000" dirty="0" smtClean="0">
                <a:latin typeface="+mn-lt"/>
              </a:rPr>
              <a:t> on </a:t>
            </a:r>
            <a:r>
              <a:rPr lang="de-DE" sz="2000" dirty="0" err="1" smtClean="0">
                <a:latin typeface="+mn-lt"/>
              </a:rPr>
              <a:t>trucks</a:t>
            </a:r>
            <a:r>
              <a:rPr lang="de-DE" sz="2000" dirty="0" smtClean="0">
                <a:latin typeface="+mn-lt"/>
              </a:rPr>
              <a:t>, </a:t>
            </a:r>
            <a:r>
              <a:rPr lang="fr-FR" sz="2000" dirty="0" smtClean="0">
                <a:latin typeface="+mn-lt"/>
              </a:rPr>
              <a:t>information on planes, information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q</a:t>
            </a:r>
            <a:r>
              <a:rPr lang="el-GR" sz="2000" dirty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: [red cars and red trucks]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3</a:t>
            </a:r>
            <a:r>
              <a:rPr lang="en-US" sz="2000" dirty="0" smtClean="0">
                <a:latin typeface="+mn-lt"/>
              </a:rPr>
              <a:t>: “cops stop red cars more </a:t>
            </a:r>
            <a:r>
              <a:rPr lang="de-DE" sz="2000" dirty="0" err="1" smtClean="0">
                <a:latin typeface="+mn-lt"/>
              </a:rPr>
              <a:t>often</a:t>
            </a:r>
            <a:r>
              <a:rPr lang="de-DE" sz="2000" dirty="0" smtClean="0">
                <a:latin typeface="+mn-lt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0550" y="274637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Επεξεργασία ερωτήματος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110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Αναλυτής ερωτημάτων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(query parser)</a:t>
            </a:r>
            <a:endParaRPr lang="en-US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rising interest rates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Εκτέλεσε την ερώτημα ως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ερώτημα φράσης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χρησιμοποιώντας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βαθμολόγηση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Αν δεν υπάρχουν αρκετά αποτελέσματα, εκτέλεσε το 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ως 2 ερωτήματα φράσεις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χρησιμοποιώντας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βαθμολόγηση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Calibri"/>
              </a:rPr>
              <a:t>Αν δεν υπάρχουν αρκετά αποτελέσματα, εκτέλεσε το 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ως διάνυσμα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 και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κατάταξε τα αποτελέσματα χρησιμοποιώντας διανυσματική βαθμολόγηση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Μπορούμε τώρα για τα έγγραφα που εμφανίζονται σε παραπάνω από ένα από τα παραπάνω βήματα να συνδυάσουμε (αθροίσουμε) τους βαθμούς 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6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0100" y="250764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Πλήρες σύστημα αναζήτησης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111</a:t>
            </a:fld>
            <a:endParaRPr lang="en-US" dirty="0"/>
          </a:p>
        </p:txBody>
      </p:sp>
      <p:pic>
        <p:nvPicPr>
          <p:cNvPr id="7" name="Picture 6" descr="7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209800"/>
            <a:ext cx="7551277" cy="36442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1752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+mn-lt"/>
              </a:rPr>
              <a:t>Προ-επεξεργασία</a:t>
            </a:r>
            <a:endParaRPr lang="el-GR" sz="14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2286000" y="2209800"/>
            <a:ext cx="1752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286000" y="2209800"/>
            <a:ext cx="0" cy="1143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09600" y="3352800"/>
            <a:ext cx="1600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09600" y="3352800"/>
            <a:ext cx="0" cy="1219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09600" y="4495800"/>
            <a:ext cx="3352800" cy="76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038600" y="2209800"/>
            <a:ext cx="0" cy="2286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667000" y="5791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Ευρετήρια (παραλλαγές του αντεστραμμένου ευρετηρίου)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91000" y="2438400"/>
            <a:ext cx="2057400" cy="19812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1981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C000"/>
                </a:solidFill>
                <a:latin typeface="+mn-lt"/>
              </a:rPr>
              <a:t>Επεξεργασία ερωτήματος</a:t>
            </a:r>
            <a:endParaRPr lang="el-GR" sz="1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715000" y="3657600"/>
            <a:ext cx="1981200" cy="533400"/>
          </a:xfrm>
          <a:prstGeom prst="rect">
            <a:avLst/>
          </a:prstGeom>
          <a:noFill/>
          <a:ln w="57150" cap="flat" cmpd="sng" algn="ctr">
            <a:solidFill>
              <a:srgbClr val="A405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88257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Πλήρες σύστημα αναζήτησης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112</a:t>
            </a:fld>
            <a:endParaRPr lang="en-US" dirty="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57158" y="2362200"/>
            <a:ext cx="8786842" cy="350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Προ-επεξεργασία των εγγράφων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Ευρετήρια θέσεων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Positional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Βαθμιδωτά ευρετήρια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Tiered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Διορθώσεις ορθογραφικές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Spelling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correction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err="1" smtClean="0">
                <a:solidFill>
                  <a:srgbClr val="000000"/>
                </a:solidFill>
                <a:latin typeface="Calibri"/>
                <a:cs typeface="+mn-cs"/>
              </a:rPr>
              <a:t>Ευρετήρα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γραμμάτων (για ερωτήματα με * και ορθογραφικές διορθώσεις)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ερωτημάτων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Βαθμολόγηση εγγράφων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1676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Τι έχουμε ήδη δει: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78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6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- </a:t>
            </a:r>
            <a:r>
              <a:rPr lang="en-US" dirty="0" smtClean="0">
                <a:ea typeface="ＭＳ Ｐゴシック" pitchFamily="-112" charset="-128"/>
              </a:rPr>
              <a:t>7</a:t>
            </a:r>
            <a:r>
              <a:rPr lang="el-GR" baseline="30000" smtClean="0">
                <a:ea typeface="ＭＳ Ｐゴシック" pitchFamily="-112" charset="-128"/>
              </a:rPr>
              <a:t>ου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baseline="30000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Κεφαλαίου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113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2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Προβλήματα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1905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Η ομοιότητα </a:t>
            </a:r>
            <a:r>
              <a:rPr lang="en-US" sz="2400" dirty="0" err="1" smtClean="0">
                <a:ea typeface="ＭＳ Ｐゴシック" charset="-128"/>
              </a:rPr>
              <a:t>Jaccard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δεν λαμβάνει υπ’ όψιν την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όρου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): </a:t>
            </a:r>
            <a:r>
              <a:rPr lang="el-GR" sz="2400" dirty="0">
                <a:ea typeface="ＭＳ Ｐゴシック" charset="-128"/>
              </a:rPr>
              <a:t>πόσες φορές εμφανίζεται ο όρος στο έγγραφο </a:t>
            </a:r>
            <a:r>
              <a:rPr lang="en-US" sz="2400" dirty="0">
                <a:ea typeface="ＭＳ Ｐゴシック" charset="-128"/>
              </a:rPr>
              <a:t> </a:t>
            </a: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Αγνοεί το γεγονός πως οι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σπάνιοι όροι </a:t>
            </a:r>
            <a:r>
              <a:rPr lang="el-GR" sz="2400" dirty="0" smtClean="0">
                <a:ea typeface="ＭＳ Ｐゴシック" charset="-128"/>
              </a:rPr>
              <a:t>περιέχουν περισσότερη πληροφορία από ό,τι οι συχνοί. </a:t>
            </a:r>
            <a:endParaRPr lang="el-GR" sz="2400" dirty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628650" y="33431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εγγράφου και ερώτησης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13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707492"/>
              </p:ext>
            </p:extLst>
          </p:nvPr>
        </p:nvGraphicFramePr>
        <p:xfrm>
          <a:off x="2381645" y="3620642"/>
          <a:ext cx="39782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47" name="Equation" r:id="rId3" imgW="1688760" imgH="279360" progId="Equation.3">
                  <p:embed/>
                </p:oleObj>
              </mc:Choice>
              <mc:Fallback>
                <p:oleObj name="Equation" r:id="rId3" imgW="1688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45" y="3620642"/>
                        <a:ext cx="3978275" cy="658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3682" y="2401442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Μέτρο βαθμολογίας επικάλυψης (</a:t>
            </a:r>
            <a:r>
              <a:rPr lang="en-US" sz="2800" dirty="0" smtClean="0">
                <a:latin typeface="+mn-lt"/>
              </a:rPr>
              <a:t>overlap score measure)</a:t>
            </a:r>
            <a:r>
              <a:rPr lang="el-GR" sz="2800" dirty="0" smtClean="0">
                <a:latin typeface="+mn-lt"/>
              </a:rPr>
              <a:t> 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71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-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47120"/>
            <a:ext cx="8382000" cy="1676400"/>
          </a:xfrm>
          <a:ln w="19050">
            <a:noFill/>
          </a:ln>
        </p:spPr>
        <p:txBody>
          <a:bodyPr/>
          <a:lstStyle/>
          <a:p>
            <a:pPr marL="0" indent="0" eaLnBrk="1" hangingPunct="1">
              <a:buNone/>
            </a:pP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i="1" baseline="-25000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t,d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i="1" dirty="0" smtClean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 </a:t>
            </a:r>
            <a:r>
              <a:rPr lang="el-GR" dirty="0" smtClean="0">
                <a:ea typeface="ＭＳ Ｐゴシック" charset="-128"/>
              </a:rPr>
              <a:t>(το πλήθος των εμφανίσεων του όρου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 έγγραφο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2400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+mn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latin typeface="+mn-lt"/>
              </a:rPr>
              <a:t>tf</a:t>
            </a:r>
            <a:r>
              <a:rPr lang="el-GR" dirty="0" smtClean="0">
                <a:latin typeface="+mn-lt"/>
              </a:rPr>
              <a:t>; </a:t>
            </a:r>
            <a:endParaRPr lang="en-US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] 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”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trucks] 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83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425449"/>
            <a:ext cx="8458200" cy="1173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εγγράφου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 frequency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32766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Οι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σπάνιοι</a:t>
            </a:r>
            <a:r>
              <a:rPr lang="el-GR" sz="2400" dirty="0" smtClean="0">
                <a:ea typeface="ＭＳ Ｐゴシック" charset="-128"/>
              </a:rPr>
              <a:t> όροι παρέχουν περισσότερη πληροφορία από τους συχνούς όρους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charset="-128"/>
              </a:rPr>
              <a:t>Θυμηθείτε τα</a:t>
            </a:r>
            <a:r>
              <a:rPr lang="en-US" sz="2000" dirty="0" smtClean="0">
                <a:ea typeface="ＭＳ Ｐゴシック" charset="-128"/>
              </a:rPr>
              <a:t> stop words</a:t>
            </a:r>
            <a:r>
              <a:rPr lang="el-GR" sz="2000" dirty="0" smtClean="0">
                <a:ea typeface="ＭＳ Ｐゴシック" charset="-128"/>
              </a:rPr>
              <a:t> (διακοπτόμενες λέξεις)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 Θεωρείστε έναν όρο σε μια ερώτηση που είναι σπάνιος στη συλλογή </a:t>
            </a:r>
            <a:r>
              <a:rPr lang="en-US" sz="2400" dirty="0" smtClean="0">
                <a:ea typeface="ＭＳ Ｐゴシック" charset="-128"/>
              </a:rPr>
              <a:t>(</a:t>
            </a:r>
            <a:r>
              <a:rPr lang="el-GR" sz="2400" dirty="0">
                <a:ea typeface="ＭＳ Ｐゴシック" charset="-128"/>
              </a:rPr>
              <a:t>π</a:t>
            </a:r>
            <a:r>
              <a:rPr lang="en-US" sz="2400" dirty="0" smtClean="0">
                <a:ea typeface="ＭＳ Ｐゴシック" charset="-128"/>
              </a:rPr>
              <a:t>.</a:t>
            </a:r>
            <a:r>
              <a:rPr lang="el-GR" sz="2400" dirty="0" smtClean="0">
                <a:ea typeface="ＭＳ Ｐゴシック" charset="-128"/>
              </a:rPr>
              <a:t>χ</a:t>
            </a:r>
            <a:r>
              <a:rPr lang="en-US" sz="2400" dirty="0" smtClean="0">
                <a:ea typeface="ＭＳ Ｐゴシック" charset="-128"/>
              </a:rPr>
              <a:t>., </a:t>
            </a:r>
            <a:r>
              <a:rPr lang="en-US" sz="2400" i="1" dirty="0" err="1" smtClean="0">
                <a:ea typeface="ＭＳ Ｐゴシック" charset="-128"/>
              </a:rPr>
              <a:t>arachnocentric</a:t>
            </a:r>
            <a:r>
              <a:rPr lang="en-US" sz="2400" dirty="0" smtClean="0">
                <a:ea typeface="ＭＳ Ｐゴシック" charset="-128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Το έγγραφο που περιέχει αυτόν τον όρο είναι πιο πιθανό να είναι περισσότερο συναφές με το ερώτημα από ένα έγγραφο που περιέχει ένα λιγότερο σπάνιο όρο του ερωτήματος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→ </a:t>
            </a:r>
            <a:r>
              <a:rPr lang="el-GR" sz="2400" dirty="0" smtClean="0"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sz="2400" u="sng" dirty="0" err="1" smtClean="0">
                <a:ea typeface="ＭＳ Ｐゴシック" charset="-128"/>
              </a:rPr>
              <a:t>df</a:t>
            </a:r>
            <a:endParaRPr lang="en-US" sz="2400" u="sng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60575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df</a:t>
            </a:r>
            <a:r>
              <a:rPr lang="en-US" i="1" baseline="-25000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l-GR" i="1" baseline="-25000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η συχνότητα εγγράφων 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το πλήθος των εγγράφων της συλλογής που περιέχουν το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i="1" baseline="-25000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  <a:sym typeface="Symbol" charset="2"/>
              </a:rPr>
              <a:t> </a:t>
            </a:r>
            <a:r>
              <a:rPr lang="en-US" i="1" dirty="0" smtClean="0">
                <a:ea typeface="ＭＳ Ｐゴシック" charset="-128"/>
              </a:rPr>
              <a:t>N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Ορίζουμε την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(inverse document frequency) </a:t>
            </a:r>
            <a:r>
              <a:rPr lang="el-GR" dirty="0" smtClean="0">
                <a:ea typeface="ＭＳ Ｐゴシック" charset="-128"/>
              </a:rPr>
              <a:t>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ως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604046"/>
              </p:ext>
            </p:extLst>
          </p:nvPr>
        </p:nvGraphicFramePr>
        <p:xfrm>
          <a:off x="3352800" y="4114800"/>
          <a:ext cx="22780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80" name="Equation" r:id="rId3" imgW="723600" imgH="228600" progId="Equation.3">
                  <p:embed/>
                </p:oleObj>
              </mc:Choice>
              <mc:Fallback>
                <p:oleObj name="Equation" r:id="rId3" imgW="72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14800"/>
                        <a:ext cx="22780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  <p:extLst>
      <p:ext uri="{BB962C8B-B14F-4D97-AF65-F5344CB8AC3E}">
        <p14:creationId xmlns:p14="http://schemas.microsoft.com/office/powerpoint/2010/main" val="90425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εγγράφου και ερώτησης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 lvl="1"/>
            <a:endParaRPr lang="el-GR" sz="1700" dirty="0" smtClean="0"/>
          </a:p>
          <a:p>
            <a:pPr lvl="1"/>
            <a:r>
              <a:rPr lang="el-GR" sz="1700" dirty="0" smtClean="0"/>
              <a:t>Μεγάλο για όρους που εμφανίζονται πολλές φορές σε λίγα έγγραφα </a:t>
            </a:r>
            <a:r>
              <a:rPr lang="en-US" sz="1700" dirty="0" smtClean="0"/>
              <a:t>(</a:t>
            </a:r>
            <a:r>
              <a:rPr lang="el-GR" sz="1700" dirty="0" smtClean="0"/>
              <a:t>μεγάλη </a:t>
            </a:r>
            <a:r>
              <a:rPr lang="el-GR" sz="1700" i="1" dirty="0" smtClean="0">
                <a:solidFill>
                  <a:schemeClr val="accent6">
                    <a:lumMod val="75000"/>
                  </a:schemeClr>
                </a:solidFill>
              </a:rPr>
              <a:t>διακριτική δύναμη  </a:t>
            </a:r>
            <a:r>
              <a:rPr lang="el-GR" sz="1700" i="1" dirty="0" smtClean="0"/>
              <a:t>(</a:t>
            </a:r>
            <a:r>
              <a:rPr lang="en-US" sz="1700" dirty="0" smtClean="0"/>
              <a:t>discriminating power</a:t>
            </a:r>
            <a:r>
              <a:rPr lang="el-GR" sz="1700" dirty="0" smtClean="0"/>
              <a:t>) σε αυτά τα έγγραφα</a:t>
            </a:r>
            <a:r>
              <a:rPr lang="en-US" sz="1700" dirty="0" smtClean="0"/>
              <a:t>)</a:t>
            </a:r>
            <a:r>
              <a:rPr lang="el-GR" sz="1700" dirty="0" smtClean="0"/>
              <a:t> </a:t>
            </a:r>
            <a:r>
              <a:rPr lang="en-US" sz="1700" dirty="0" smtClean="0"/>
              <a:t> </a:t>
            </a:r>
            <a:endParaRPr lang="el-GR" sz="1700" dirty="0" smtClean="0"/>
          </a:p>
          <a:p>
            <a:pPr lvl="1"/>
            <a:r>
              <a:rPr lang="el-GR" sz="1700" dirty="0" smtClean="0"/>
              <a:t>Μικρότερο  όταν ο όρος  εμφανίζεται λίγες φορές σε ένα έγγραφο ή όταν εμφανίζεται σε πολλά έγγραφα</a:t>
            </a:r>
          </a:p>
          <a:p>
            <a:pPr lvl="1"/>
            <a:r>
              <a:rPr lang="el-GR" sz="1700" dirty="0" smtClean="0"/>
              <a:t>Το μικρότερο για όρους που εμφανίζονται σχεδόν σε όλα τα έγγραφα  </a:t>
            </a:r>
          </a:p>
          <a:p>
            <a:endParaRPr lang="el-GR" sz="1800" dirty="0" smtClean="0"/>
          </a:p>
          <a:p>
            <a:r>
              <a:rPr lang="el-GR" sz="2400" dirty="0" smtClean="0">
                <a:ea typeface="ＭＳ Ｐゴシック" charset="-128"/>
              </a:rPr>
              <a:t>Υπάρχουν πολλές άλλες παραλλαγές</a:t>
            </a:r>
            <a:endParaRPr lang="en-US" sz="2400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Πως υπολογίζεται το </a:t>
            </a:r>
            <a:r>
              <a:rPr lang="en-US" dirty="0" smtClean="0">
                <a:ea typeface="ＭＳ Ｐゴシック" charset="-128"/>
              </a:rPr>
              <a:t>“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” (</a:t>
            </a:r>
            <a:r>
              <a:rPr lang="el-GR" dirty="0" smtClean="0">
                <a:ea typeface="ＭＳ Ｐゴシック" charset="-128"/>
              </a:rPr>
              <a:t>με ή χωρίς</a:t>
            </a:r>
            <a:r>
              <a:rPr lang="en-US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n-US" dirty="0" smtClean="0">
                <a:ea typeface="ＭＳ Ｐゴシック" charset="-128"/>
              </a:rPr>
              <a:t>…</a:t>
            </a:r>
            <a:r>
              <a:rPr lang="en-US" sz="2800" dirty="0" smtClean="0">
                <a:ea typeface="ＭＳ Ｐゴシック" charset="-128"/>
              </a:rPr>
              <a:t>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621858"/>
              </p:ext>
            </p:extLst>
          </p:nvPr>
        </p:nvGraphicFramePr>
        <p:xfrm>
          <a:off x="949325" y="1676400"/>
          <a:ext cx="56451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43" name="Equation" r:id="rId3" imgW="1739880" imgH="279360" progId="Equation.3">
                  <p:embed/>
                </p:oleObj>
              </mc:Choice>
              <mc:Fallback>
                <p:oleObj name="Equation" r:id="rId3" imgW="173988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676400"/>
                        <a:ext cx="5645150" cy="908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7476" y="1828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Ποιο είναι το </a:t>
            </a:r>
            <a:r>
              <a:rPr lang="en-US" dirty="0" err="1" smtClean="0">
                <a:latin typeface="+mn-lt"/>
              </a:rPr>
              <a:t>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ενός όρου που εμφανίζεται σε κάθε έγγραφο (ποια η σχέση με </a:t>
            </a:r>
            <a:r>
              <a:rPr lang="en-US" dirty="0" smtClean="0">
                <a:latin typeface="+mn-lt"/>
              </a:rPr>
              <a:t>stop words);</a:t>
            </a:r>
          </a:p>
        </p:txBody>
      </p:sp>
      <p:pic>
        <p:nvPicPr>
          <p:cNvPr id="254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11" y="3810000"/>
            <a:ext cx="42005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4546" y="321528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+mn-lt"/>
              </a:rPr>
              <a:t>tf-idf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των παρακάτω όρων</a:t>
            </a:r>
            <a:r>
              <a:rPr lang="en-US" dirty="0">
                <a:latin typeface="+mn-lt"/>
              </a:rPr>
              <a:t>: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260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15" y="6868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98816" y="2416279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Στάθμιση όρων </a:t>
            </a:r>
            <a:r>
              <a:rPr lang="en-US" sz="28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q)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8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επίδραση του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στη διάταξη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438400"/>
          </a:xfrm>
        </p:spPr>
        <p:txBody>
          <a:bodyPr>
            <a:noAutofit/>
          </a:bodyPr>
          <a:lstStyle/>
          <a:p>
            <a:r>
              <a:rPr lang="el-GR" sz="2000" dirty="0" smtClean="0">
                <a:ea typeface="ＭＳ Ｐゴシック" charset="-128"/>
              </a:rPr>
              <a:t>Το </a:t>
            </a:r>
            <a:r>
              <a:rPr lang="en-US" sz="2000" dirty="0" err="1" smtClean="0">
                <a:ea typeface="ＭＳ Ｐゴシック" charset="-128"/>
              </a:rPr>
              <a:t>idf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δεν επηρεάζει τη διάταξη για ερωτήματα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με ένα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μόνο όρο</a:t>
            </a:r>
            <a:r>
              <a:rPr lang="el-GR" sz="2000" dirty="0" smtClean="0">
                <a:ea typeface="ＭＳ Ｐゴシック" charset="-128"/>
              </a:rPr>
              <a:t>, όπως </a:t>
            </a:r>
            <a:r>
              <a:rPr lang="en-US" sz="2000" dirty="0" smtClean="0">
                <a:ea typeface="ＭＳ Ｐゴシック" charset="-128"/>
              </a:rPr>
              <a:t>iPhone</a:t>
            </a:r>
            <a:endParaRPr lang="el-GR" sz="2000" dirty="0" smtClean="0">
              <a:ea typeface="ＭＳ Ｐゴシック" charset="-128"/>
            </a:endParaRPr>
          </a:p>
          <a:p>
            <a:endParaRPr lang="en-US" sz="2000" dirty="0" smtClean="0">
              <a:ea typeface="ＭＳ Ｐゴシック" charset="-128"/>
            </a:endParaRPr>
          </a:p>
          <a:p>
            <a:r>
              <a:rPr lang="el-GR" sz="2000" dirty="0" smtClean="0">
                <a:ea typeface="ＭＳ Ｐゴシック" charset="-128"/>
              </a:rPr>
              <a:t>Το </a:t>
            </a:r>
            <a:r>
              <a:rPr lang="en-US" sz="2000" dirty="0" err="1" smtClean="0">
                <a:ea typeface="ＭＳ Ｐゴシック" charset="-128"/>
              </a:rPr>
              <a:t>idf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επηρεάζει μόνο τη διάταξη για ερωτήματα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με τουλάχιστον δύο όρους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Για το ερώτημα </a:t>
            </a:r>
            <a:r>
              <a:rPr lang="en-US" dirty="0" smtClean="0">
                <a:ea typeface="ＭＳ Ｐゴシック" charset="-128"/>
              </a:rPr>
              <a:t>capricious person, </a:t>
            </a:r>
            <a:r>
              <a:rPr lang="el-GR" dirty="0" smtClean="0">
                <a:ea typeface="ＭＳ Ｐゴシック" charset="-128"/>
              </a:rPr>
              <a:t> η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 έχει ως αποτέλεσμα </a:t>
            </a:r>
          </a:p>
          <a:p>
            <a:pPr lvl="2"/>
            <a:r>
              <a:rPr lang="el-GR" dirty="0" smtClean="0">
                <a:ea typeface="ＭＳ Ｐゴシック" charset="-128"/>
              </a:rPr>
              <a:t>οι εμφανίσεις του </a:t>
            </a:r>
            <a:r>
              <a:rPr lang="en-US" dirty="0" smtClean="0">
                <a:ea typeface="ＭＳ Ｐゴシック" charset="-128"/>
              </a:rPr>
              <a:t> capricious </a:t>
            </a:r>
            <a:r>
              <a:rPr lang="el-GR" dirty="0" smtClean="0">
                <a:ea typeface="ＭＳ Ｐゴシック" charset="-128"/>
              </a:rPr>
              <a:t>να μετράνε </a:t>
            </a:r>
            <a:r>
              <a:rPr lang="el-GR" i="1" dirty="0" smtClean="0">
                <a:ea typeface="ＭＳ Ｐゴシック" charset="-128"/>
              </a:rPr>
              <a:t>περισσότερο</a:t>
            </a:r>
            <a:r>
              <a:rPr lang="el-GR" dirty="0" smtClean="0">
                <a:ea typeface="ＭＳ Ｐゴシック" charset="-128"/>
              </a:rPr>
              <a:t> στην τελική διάταξη των εγγράφων από </a:t>
            </a:r>
            <a:r>
              <a:rPr lang="el-GR" dirty="0">
                <a:ea typeface="ＭＳ Ｐゴシック" charset="-128"/>
              </a:rPr>
              <a:t>ό</a:t>
            </a:r>
            <a:r>
              <a:rPr lang="el-GR" dirty="0" smtClean="0">
                <a:ea typeface="ＭＳ Ｐゴシック" charset="-128"/>
              </a:rPr>
              <a:t>τι οι εμφανίσεις του </a:t>
            </a:r>
            <a:r>
              <a:rPr lang="en-US" dirty="0" smtClean="0">
                <a:ea typeface="ＭＳ Ｐゴシック" charset="-128"/>
              </a:rPr>
              <a:t>person.</a:t>
            </a:r>
            <a:endParaRPr lang="el-GR" dirty="0">
              <a:ea typeface="ＭＳ Ｐゴシック" charset="-128"/>
            </a:endParaRPr>
          </a:p>
          <a:p>
            <a:pPr lvl="2"/>
            <a:r>
              <a:rPr lang="el-GR" i="1" dirty="0" smtClean="0">
                <a:ea typeface="ＭＳ Ｐゴシック" charset="-128"/>
              </a:rPr>
              <a:t>ένα έγγραφο που περιέχει μόνο το </a:t>
            </a:r>
            <a:r>
              <a:rPr lang="en-US" i="1" dirty="0">
                <a:ea typeface="ＭＳ Ｐゴシック" charset="-128"/>
              </a:rPr>
              <a:t>capricious</a:t>
            </a:r>
            <a:r>
              <a:rPr lang="en-US" i="1" dirty="0" smtClean="0">
                <a:ea typeface="ＭＳ Ｐゴシック" charset="-128"/>
              </a:rPr>
              <a:t> </a:t>
            </a:r>
            <a:r>
              <a:rPr lang="el-GR" i="1" dirty="0" smtClean="0">
                <a:ea typeface="ＭＳ Ｐゴシック" charset="-128"/>
              </a:rPr>
              <a:t>είναι πιο σημαντικό από ένα που περιέχει μόνο το </a:t>
            </a:r>
            <a:r>
              <a:rPr lang="en-US" i="1" dirty="0" smtClean="0">
                <a:ea typeface="ＭＳ Ｐゴシック" charset="-128"/>
              </a:rPr>
              <a:t>person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598FA0-B43A-46D3-B5F7-9210E9DF604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79775"/>
          </a:xfrm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l-GR" sz="3200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2400" dirty="0" smtClean="0">
                <a:ea typeface="ＭＳ Ｐゴシック" charset="-128"/>
              </a:rPr>
              <a:t>Υπάρχουν πολλές άλλες παραλλαγές</a:t>
            </a:r>
            <a:endParaRPr lang="en-US" sz="2400" dirty="0" smtClean="0">
              <a:ea typeface="ＭＳ Ｐゴシック" charset="-128"/>
            </a:endParaRPr>
          </a:p>
          <a:p>
            <a:pPr lvl="1"/>
            <a:r>
              <a:rPr lang="el-GR" sz="2000" dirty="0" smtClean="0">
                <a:ea typeface="ＭＳ Ｐゴシック" charset="-128"/>
              </a:rPr>
              <a:t>Πως υπολογίζεται το </a:t>
            </a:r>
            <a:r>
              <a:rPr lang="en-US" sz="2000" dirty="0" smtClean="0">
                <a:ea typeface="ＭＳ Ｐゴシック" charset="-128"/>
              </a:rPr>
              <a:t>“</a:t>
            </a:r>
            <a:r>
              <a:rPr lang="en-US" sz="2000" dirty="0" err="1" smtClean="0">
                <a:ea typeface="ＭＳ Ｐゴシック" charset="-128"/>
              </a:rPr>
              <a:t>tf</a:t>
            </a:r>
            <a:r>
              <a:rPr lang="en-US" sz="2000" dirty="0" smtClean="0">
                <a:ea typeface="ＭＳ Ｐゴシック" charset="-128"/>
              </a:rPr>
              <a:t>” (</a:t>
            </a:r>
            <a:r>
              <a:rPr lang="el-GR" sz="2000" dirty="0" smtClean="0">
                <a:ea typeface="ＭＳ Ｐゴシック" charset="-128"/>
              </a:rPr>
              <a:t>με ή χωρίς</a:t>
            </a:r>
            <a:r>
              <a:rPr lang="en-US" sz="20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000" dirty="0" smtClean="0">
                <a:ea typeface="ＭＳ Ｐゴシック" charset="-128"/>
              </a:rPr>
              <a:t>Αν δίνεται βάρος και στους όρους του ερωτήματος</a:t>
            </a:r>
          </a:p>
          <a:p>
            <a:pPr lvl="1"/>
            <a:r>
              <a:rPr lang="el-GR" sz="2000" dirty="0" smtClean="0">
                <a:ea typeface="ＭＳ Ｐゴシック" charset="-128"/>
              </a:rPr>
              <a:t>..</a:t>
            </a:r>
            <a:endParaRPr lang="en-US" sz="2000" dirty="0" smtClean="0">
              <a:ea typeface="ＭＳ Ｐゴシック" charset="-128"/>
            </a:endParaRPr>
          </a:p>
          <a:p>
            <a:pPr lvl="1">
              <a:buNone/>
            </a:pP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169027"/>
              </p:ext>
            </p:extLst>
          </p:nvPr>
        </p:nvGraphicFramePr>
        <p:xfrm>
          <a:off x="949325" y="2209800"/>
          <a:ext cx="56451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26" name="Equation" r:id="rId3" imgW="1739880" imgH="279360" progId="Equation.3">
                  <p:embed/>
                </p:oleObj>
              </mc:Choice>
              <mc:Fallback>
                <p:oleObj name="Equation" r:id="rId3" imgW="1739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2209800"/>
                        <a:ext cx="56451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</p:spTree>
    <p:extLst>
      <p:ext uri="{BB962C8B-B14F-4D97-AF65-F5344CB8AC3E}">
        <p14:creationId xmlns:p14="http://schemas.microsoft.com/office/powerpoint/2010/main" val="37600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-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974975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el-GR" sz="2000" dirty="0" smtClean="0">
                <a:ea typeface="ＭＳ Ｐゴシック" charset="-128"/>
              </a:rPr>
              <a:t>Υπενθύμιση: 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sz="2000" dirty="0" err="1" smtClean="0">
                <a:ea typeface="ＭＳ Ｐゴシック" charset="-128"/>
              </a:rPr>
              <a:t>tf</a:t>
            </a:r>
            <a:r>
              <a:rPr lang="en-US" sz="2000" i="1" baseline="-25000" dirty="0" err="1" smtClean="0">
                <a:ea typeface="ＭＳ Ｐゴシック" charset="-128"/>
              </a:rPr>
              <a:t>t,d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του όρου 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t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 σε ένα έγγραφο 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sz="2000" i="1" dirty="0" smtClean="0">
                <a:ea typeface="ＭＳ Ｐゴシック" charset="-128"/>
              </a:rPr>
              <a:t>t </a:t>
            </a:r>
            <a:r>
              <a:rPr lang="el-GR" sz="2000" dirty="0">
                <a:ea typeface="ＭＳ Ｐゴシック" charset="-128"/>
              </a:rPr>
              <a:t>εμφανίζεται στο 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.</a:t>
            </a:r>
          </a:p>
          <a:p>
            <a:pPr marL="0" indent="0" algn="just" eaLnBrk="1" hangingPunct="1">
              <a:buNone/>
            </a:pPr>
            <a:endParaRPr lang="el-GR" sz="2000" dirty="0">
              <a:solidFill>
                <a:srgbClr val="C00000"/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sz="2000" dirty="0" smtClean="0">
                <a:ea typeface="ＭＳ Ｐゴシック" charset="-128"/>
              </a:rPr>
              <a:t>Φτάνει μόνο η συχνότητα; </a:t>
            </a:r>
            <a:endParaRPr lang="en-US" sz="2000" dirty="0" smtClean="0">
              <a:ea typeface="ＭＳ Ｐゴシック" charset="-128"/>
            </a:endParaRPr>
          </a:p>
          <a:p>
            <a:pPr lvl="1" algn="just" eaLnBrk="1" hangingPunct="1"/>
            <a:r>
              <a:rPr lang="el-GR" sz="2000" dirty="0" smtClean="0">
                <a:ea typeface="ＭＳ Ｐゴシック" charset="-128"/>
              </a:rPr>
              <a:t>Ένα έγγραφο με 10 εμφανίσεις ενός όρου είναι πιο σχετικό από ένα έγγραφο με 1 εμφάνιση του όρου. </a:t>
            </a:r>
            <a:r>
              <a:rPr lang="el-GR" sz="2000" i="1" dirty="0" smtClean="0">
                <a:ea typeface="ＭＳ Ｐゴシック" charset="-128"/>
              </a:rPr>
              <a:t>Αλλά είναι 10 φορές πιο σχετικό</a:t>
            </a:r>
            <a:r>
              <a:rPr lang="el-GR" sz="2000" dirty="0" smtClean="0">
                <a:ea typeface="ＭＳ Ｐゴシック" charset="-128"/>
              </a:rPr>
              <a:t>; </a:t>
            </a:r>
            <a:endParaRPr lang="en-US" sz="2000" dirty="0" smtClean="0">
              <a:ea typeface="ＭＳ Ｐゴシック" charset="-128"/>
            </a:endParaRPr>
          </a:p>
          <a:p>
            <a:pPr algn="just" eaLnBrk="1" hangingPunct="1"/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Η συνάφεια (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relevance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 δεν αυξάνει αναλογικά με τη συχνότητα εμφάνισης όρου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με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Log-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304800" y="1565991"/>
            <a:ext cx="8153400" cy="35814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στάθμιση με χρήση του λογάριθμου της συχνότητας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log frequency weight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</a:t>
            </a:r>
            <a:endParaRPr lang="el-GR" dirty="0">
              <a:ea typeface="ＭＳ Ｐゴシック" charset="-128"/>
            </a:endParaRP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2" eaLnBrk="1" hangingPunct="1"/>
            <a:r>
              <a:rPr lang="en-US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0 → 0, 1 → 1,</a:t>
            </a:r>
            <a:r>
              <a:rPr lang="el-GR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 </a:t>
            </a:r>
            <a:r>
              <a:rPr lang="en-US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2 → 1.3, 10 → 2, 1000 → 4, </a:t>
            </a:r>
            <a:r>
              <a:rPr lang="el-GR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κλπ</a:t>
            </a:r>
            <a:endParaRPr lang="en-US" sz="1600" b="1" i="1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άθροισμα όλων των κοινών όρων </a:t>
            </a:r>
            <a:r>
              <a:rPr lang="en-US" dirty="0" smtClean="0">
                <a:ea typeface="ＭＳ Ｐゴシック" charset="-128"/>
              </a:rPr>
              <a:t>: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endParaRPr lang="el-GR" sz="1600" dirty="0" smtClean="0">
              <a:ea typeface="ＭＳ Ｐゴシック" charset="-128"/>
            </a:endParaRPr>
          </a:p>
          <a:p>
            <a:pPr lvl="1" eaLnBrk="1" hangingPunct="1"/>
            <a:r>
              <a:rPr lang="el-GR" sz="16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16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95400" y="2667000"/>
          <a:ext cx="5321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74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5321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468371"/>
              </p:ext>
            </p:extLst>
          </p:nvPr>
        </p:nvGraphicFramePr>
        <p:xfrm>
          <a:off x="1538288" y="4953000"/>
          <a:ext cx="50260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75" name="Equation" r:id="rId5" imgW="1930320" imgH="279360" progId="Equation.3">
                  <p:embed/>
                </p:oleObj>
              </mc:Choice>
              <mc:Fallback>
                <p:oleObj name="Equation" r:id="rId5" imgW="193032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4953000"/>
                        <a:ext cx="5026025" cy="72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με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log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q)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5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914400"/>
          </a:xfrm>
        </p:spPr>
        <p:txBody>
          <a:bodyPr>
            <a:normAutofit/>
          </a:bodyPr>
          <a:lstStyle/>
          <a:p>
            <a:pPr marL="342900" lvl="1" indent="0" algn="just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Χρησιμοποιούμε </a:t>
            </a:r>
            <a:r>
              <a:rPr lang="en-US" sz="2400" dirty="0" smtClean="0">
                <a:ea typeface="ＭＳ Ｐゴシック" charset="-128"/>
              </a:rPr>
              <a:t>log(</a:t>
            </a:r>
            <a:r>
              <a:rPr lang="en-US" sz="2400" i="1" dirty="0" smtClean="0">
                <a:ea typeface="ＭＳ Ｐゴシック" charset="-128"/>
              </a:rPr>
              <a:t>N</a:t>
            </a:r>
            <a:r>
              <a:rPr lang="en-US" sz="2400" dirty="0" smtClean="0">
                <a:ea typeface="ＭＳ Ｐゴシック" charset="-128"/>
              </a:rPr>
              <a:t>/</a:t>
            </a:r>
            <a:r>
              <a:rPr lang="en-US" sz="2400" dirty="0" err="1" smtClean="0">
                <a:ea typeface="ＭＳ Ｐゴシック" charset="-128"/>
              </a:rPr>
              <a:t>df</a:t>
            </a:r>
            <a:r>
              <a:rPr lang="en-US" sz="2400" i="1" baseline="-25000" dirty="0" err="1" smtClean="0">
                <a:ea typeface="ＭＳ Ｐゴシック" charset="-128"/>
              </a:rPr>
              <a:t>t</a:t>
            </a:r>
            <a:r>
              <a:rPr lang="en-US" sz="2400" dirty="0" smtClean="0">
                <a:ea typeface="ＭＳ Ｐゴシック" charset="-128"/>
              </a:rPr>
              <a:t>) </a:t>
            </a:r>
            <a:r>
              <a:rPr lang="el-GR" sz="2400" dirty="0" smtClean="0">
                <a:ea typeface="ＭＳ Ｐゴシック" charset="-128"/>
              </a:rPr>
              <a:t>αντί για </a:t>
            </a:r>
            <a:r>
              <a:rPr lang="en-US" sz="2400" i="1" dirty="0" smtClean="0">
                <a:ea typeface="ＭＳ Ｐゴシック" charset="-128"/>
              </a:rPr>
              <a:t>N</a:t>
            </a:r>
            <a:r>
              <a:rPr lang="en-US" sz="2400" dirty="0" smtClean="0">
                <a:ea typeface="ＭＳ Ｐゴシック" charset="-128"/>
              </a:rPr>
              <a:t>/</a:t>
            </a:r>
            <a:r>
              <a:rPr lang="en-US" sz="2400" dirty="0" err="1" smtClean="0">
                <a:ea typeface="ＭＳ Ｐゴシック" charset="-128"/>
              </a:rPr>
              <a:t>df</a:t>
            </a:r>
            <a:r>
              <a:rPr lang="en-US" sz="2400" i="1" baseline="-25000" dirty="0" err="1" smtClean="0">
                <a:ea typeface="ＭＳ Ｐゴシック" charset="-128"/>
              </a:rPr>
              <a:t>t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sz="2400" dirty="0" err="1" smtClean="0">
                <a:ea typeface="ＭＳ Ｐゴシック" charset="-128"/>
              </a:rPr>
              <a:t>idf</a:t>
            </a:r>
            <a:r>
              <a:rPr lang="en-US" sz="2400" dirty="0" smtClean="0">
                <a:ea typeface="ＭＳ Ｐゴシック" charset="-12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474092"/>
              </p:ext>
            </p:extLst>
          </p:nvPr>
        </p:nvGraphicFramePr>
        <p:xfrm>
          <a:off x="2057400" y="3200400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71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00400"/>
                        <a:ext cx="36369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έστω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= 1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εκατομμύριο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26415"/>
              </p:ext>
            </p:extLst>
          </p:nvPr>
        </p:nvGraphicFramePr>
        <p:xfrm>
          <a:off x="1066800" y="1371600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648465"/>
            <a:ext cx="6923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   Κάθε όρος στη συλλογή έχει μια τιμή </a:t>
            </a:r>
            <a:r>
              <a:rPr lang="en-US" sz="2000" dirty="0" err="1" smtClean="0">
                <a:latin typeface="+mn-lt"/>
              </a:rPr>
              <a:t>idf</a:t>
            </a:r>
            <a:r>
              <a:rPr lang="el-GR" sz="2000" dirty="0" smtClean="0">
                <a:latin typeface="+mn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 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Ολική</a:t>
            </a:r>
            <a:r>
              <a:rPr lang="el-GR" sz="2000" dirty="0" smtClean="0">
                <a:latin typeface="+mn-lt"/>
              </a:rPr>
              <a:t> μέτρηση (επίσης, αλλάζει συνεχώς)</a:t>
            </a:r>
            <a:endParaRPr lang="en-US" sz="2000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801205"/>
              </p:ext>
            </p:extLst>
          </p:nvPr>
        </p:nvGraphicFramePr>
        <p:xfrm>
          <a:off x="2133600" y="4800600"/>
          <a:ext cx="363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93" name="Equation" r:id="rId4" imgW="1155700" imgH="228600" progId="Equation.3">
                  <p:embed/>
                </p:oleObj>
              </mc:Choice>
              <mc:Fallback>
                <p:oleObj name="Equation" r:id="rId4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00600"/>
                        <a:ext cx="36369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286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πιο γνωστό σχήμα διαβάθμισης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στην ανάκτηση πληροφορίας</a:t>
            </a:r>
            <a:endParaRPr lang="en-US" sz="2400" dirty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401490"/>
              </p:ext>
            </p:extLst>
          </p:nvPr>
        </p:nvGraphicFramePr>
        <p:xfrm>
          <a:off x="1238250" y="2239963"/>
          <a:ext cx="6667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18" name="Equation" r:id="rId4" imgW="2209800" imgH="254000" progId="Equation.3">
                  <p:embed/>
                </p:oleObj>
              </mc:Choice>
              <mc:Fallback>
                <p:oleObj name="Equation" r:id="rId4" imgW="2209800" imgH="254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239963"/>
                        <a:ext cx="6667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συλλογής και εγγράφου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15240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συλλογής </a:t>
            </a:r>
            <a:r>
              <a:rPr lang="el-GR" dirty="0" smtClean="0">
                <a:ea typeface="ＭＳ Ｐゴシック" charset="-128"/>
              </a:rPr>
              <a:t>ενός όρου </a:t>
            </a:r>
            <a:r>
              <a:rPr lang="en-US" i="1" dirty="0">
                <a:ea typeface="ＭＳ Ｐゴシック" charset="-128"/>
              </a:rPr>
              <a:t>t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είναι ο αριθμός των εμφανίσεων 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συλλογή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i="1" dirty="0" smtClean="0">
                <a:ea typeface="ＭＳ Ｐゴシック" charset="-128"/>
              </a:rPr>
              <a:t>μετρώντας και τις πολλαπλές </a:t>
            </a:r>
            <a:r>
              <a:rPr lang="el-GR" dirty="0" smtClean="0">
                <a:ea typeface="ＭＳ Ｐゴシック" charset="-128"/>
              </a:rPr>
              <a:t>εμφανίσεις 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800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Ποια λέξη είναι καλύτερος όρος αναζήτησης (και πρέπει να έχει μεγαλύτερο βάρος</a:t>
            </a:r>
            <a:r>
              <a:rPr lang="en-US" dirty="0" smtClean="0">
                <a:ea typeface="ＭＳ Ｐゴシック" charset="-128"/>
              </a:rPr>
              <a:t>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088937"/>
              </p:ext>
            </p:extLst>
          </p:nvPr>
        </p:nvGraphicFramePr>
        <p:xfrm>
          <a:off x="1219200" y="2953814"/>
          <a:ext cx="7010400" cy="1676400"/>
        </p:xfrm>
        <a:graphic>
          <a:graphicData uri="http://schemas.openxmlformats.org/drawingml/2006/table">
            <a:tbl>
              <a:tblPr/>
              <a:tblGrid>
                <a:gridCol w="1507613"/>
                <a:gridCol w="2487561"/>
                <a:gridCol w="3015226"/>
              </a:tblGrid>
              <a:tr h="67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Collection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3791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Boolean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2712308"/>
            <a:ext cx="8229600" cy="246929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ερωτήματα συχνά έχουν 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πολύ λίγα  </a:t>
            </a:r>
            <a:r>
              <a:rPr lang="en-US" dirty="0" smtClean="0">
                <a:ea typeface="ＭＳ Ｐゴシック" charset="-128"/>
              </a:rPr>
              <a:t>(=0) </a:t>
            </a:r>
            <a:r>
              <a:rPr lang="el-GR" dirty="0" smtClean="0">
                <a:ea typeface="ＭＳ Ｐゴシック" charset="-128"/>
              </a:rPr>
              <a:t>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πάρα πολλά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χιλιάδες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(“feast or famine”)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 </a:t>
            </a:r>
            <a:r>
              <a:rPr lang="en-US" sz="2000" dirty="0" smtClean="0">
                <a:ea typeface="ＭＳ Ｐゴシック" charset="-128"/>
              </a:rPr>
              <a:t> 1: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</a:t>
            </a:r>
            <a:r>
              <a:rPr lang="en-US" sz="2000" dirty="0" smtClean="0">
                <a:ea typeface="ＭＳ Ｐゴシック" charset="-128"/>
              </a:rPr>
              <a:t>” → 200,000 hits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</a:t>
            </a:r>
            <a:r>
              <a:rPr lang="en-US" sz="2000" dirty="0" smtClean="0">
                <a:ea typeface="ＭＳ Ｐゴシック" charset="-128"/>
              </a:rPr>
              <a:t> 2: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 no card found</a:t>
            </a:r>
            <a:r>
              <a:rPr lang="en-US" sz="2000" dirty="0" smtClean="0">
                <a:ea typeface="ＭＳ Ｐゴシック" charset="-128"/>
              </a:rPr>
              <a:t>”: 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Χρειάζεται επιδεξιότητα για να διατυπωθεί μια ερώτηση που έχει ως αποτέλεσμα ένα </a:t>
            </a:r>
            <a:r>
              <a:rPr lang="el-GR" dirty="0" err="1" smtClean="0">
                <a:ea typeface="ＭＳ Ｐゴシック" charset="-128"/>
              </a:rPr>
              <a:t>διαχειρίσιμο</a:t>
            </a:r>
            <a:r>
              <a:rPr lang="el-GR" dirty="0" smtClean="0">
                <a:ea typeface="ＭＳ Ｐゴシック" charset="-128"/>
              </a:rPr>
              <a:t> αριθμό ταιριασμάτων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AND </a:t>
            </a:r>
            <a:r>
              <a:rPr lang="el-GR" dirty="0" smtClean="0">
                <a:ea typeface="ＭＳ Ｐゴシック" charset="-128"/>
              </a:rPr>
              <a:t>πολύ λίγα -</a:t>
            </a:r>
            <a:r>
              <a:rPr lang="en-US" dirty="0" smtClean="0">
                <a:ea typeface="ＭＳ Ｐゴシック" charset="-128"/>
              </a:rPr>
              <a:t> OR </a:t>
            </a:r>
            <a:r>
              <a:rPr lang="el-GR" dirty="0" smtClean="0">
                <a:ea typeface="ＭＳ Ｐゴシック" charset="-128"/>
              </a:rPr>
              <a:t>πάρα πολλά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0659" y="1511643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είτε ταιριάζουν στο ερώτημα, είτε όχι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Bag of words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model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3048000"/>
          </a:xfrm>
        </p:spPr>
        <p:txBody>
          <a:bodyPr>
            <a:noAutofit/>
          </a:bodyPr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</a:t>
            </a:r>
            <a:r>
              <a:rPr lang="en-US" sz="2400" dirty="0" err="1" smtClean="0">
                <a:ea typeface="ＭＳ Ｐゴシック" charset="-128"/>
              </a:rPr>
              <a:t>tf-idf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διαβάθμιση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δεν εξετάζει τη διάταξη των λέξεων </a:t>
            </a:r>
            <a:r>
              <a:rPr lang="el-GR" sz="2400" dirty="0" smtClean="0">
                <a:ea typeface="ＭＳ Ｐゴシック" charset="-128"/>
              </a:rPr>
              <a:t>σε ένα έγγραφο </a:t>
            </a:r>
          </a:p>
          <a:p>
            <a:pPr lvl="2"/>
            <a:r>
              <a:rPr lang="en-US" sz="2100" i="1" dirty="0" smtClean="0">
                <a:ea typeface="ＭＳ Ｐゴシック" charset="-128"/>
              </a:rPr>
              <a:t>John is quicker than Mary </a:t>
            </a:r>
            <a:r>
              <a:rPr lang="el-GR" sz="21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2"/>
            <a:r>
              <a:rPr lang="en-US" sz="2100" i="1" dirty="0" smtClean="0">
                <a:ea typeface="ＭＳ Ｐゴシック" charset="-128"/>
              </a:rPr>
              <a:t>Mary is quicker than John</a:t>
            </a:r>
            <a:r>
              <a:rPr lang="en-US" sz="2100" dirty="0" smtClean="0">
                <a:ea typeface="ＭＳ Ｐゴシック" charset="-128"/>
              </a:rPr>
              <a:t> </a:t>
            </a:r>
            <a:endParaRPr lang="el-GR" sz="2100" dirty="0" smtClean="0"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400" dirty="0">
                <a:ea typeface="ＭＳ Ｐゴシック" charset="-128"/>
                <a:cs typeface="ＭＳ Ｐゴシック" pitchFamily="-65" charset="-128"/>
              </a:rPr>
              <a:t>Έχουν τα ίδια </a:t>
            </a:r>
            <a:r>
              <a:rPr lang="el-GR" sz="2400" dirty="0" smtClean="0">
                <a:ea typeface="ＭＳ Ｐゴシック" charset="-128"/>
                <a:cs typeface="ＭＳ Ｐゴシック" pitchFamily="-65" charset="-128"/>
              </a:rPr>
              <a:t>διανύσματα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Αυτό λέγεται μοντέλο σάκου λέξεων </a:t>
            </a:r>
            <a:r>
              <a:rPr lang="el-GR" sz="2400" dirty="0">
                <a:ea typeface="ＭＳ Ｐゴシック" charset="-128"/>
              </a:rPr>
              <a:t>(</a:t>
            </a:r>
            <a:r>
              <a:rPr lang="en-US" sz="2400" u="sng" dirty="0" smtClean="0">
                <a:ea typeface="ＭＳ Ｐゴシック" charset="-128"/>
              </a:rPr>
              <a:t>bag of words</a:t>
            </a:r>
            <a:r>
              <a:rPr lang="en-US" sz="2400" dirty="0" smtClean="0">
                <a:ea typeface="ＭＳ Ｐゴシック" charset="-128"/>
              </a:rPr>
              <a:t> model</a:t>
            </a:r>
            <a:r>
              <a:rPr lang="el-GR" sz="2400" dirty="0" smtClean="0">
                <a:ea typeface="ＭＳ Ｐゴシック" charset="-128"/>
              </a:rPr>
              <a:t>)</a:t>
            </a:r>
            <a:r>
              <a:rPr lang="el-GR" sz="2400" dirty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– έχει σημασία ο αριθμός των εμφανίσεων αλλά όχι η διάταξη</a:t>
            </a:r>
          </a:p>
          <a:p>
            <a:pPr eaLnBrk="1" hangingPunct="1"/>
            <a:endParaRPr lang="el-GR" sz="2400" dirty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 Θα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εισάγουμε πληροφορία θέσης αργότερα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15" y="6868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98816" y="2416279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Στάθμιση όρων 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(term weighting)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solidFill>
                <a:srgbClr val="FF0000"/>
              </a:solidFill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079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286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πιο γνωστό σχήμα διαβάθμισης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στην ανάκτηση πληροφορίας</a:t>
            </a:r>
            <a:endParaRPr lang="en-US" sz="2400" dirty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764110"/>
              </p:ext>
            </p:extLst>
          </p:nvPr>
        </p:nvGraphicFramePr>
        <p:xfrm>
          <a:off x="1257300" y="2239963"/>
          <a:ext cx="66278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96" name="Equation" r:id="rId4" imgW="2197080" imgH="253800" progId="Equation.3">
                  <p:embed/>
                </p:oleObj>
              </mc:Choice>
              <mc:Fallback>
                <p:oleObj name="Equation" r:id="rId4" imgW="2197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2239963"/>
                        <a:ext cx="66278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52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7550"/>
          <a:ext cx="9099550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96" name="Worksheet" r:id="rId4" imgW="9791852" imgH="3596678" progId="Excel.Sheet.8">
                  <p:embed/>
                </p:oleObj>
              </mc:Choice>
              <mc:Fallback>
                <p:oleObj name="Worksheet" r:id="rId4" imgW="9791852" imgH="3596678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7550"/>
                        <a:ext cx="9099550" cy="334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48698" y="52578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 πίνακας με μετρητές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Θεωρούμε τον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αριθμό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πλήθος)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55033"/>
              </p:ext>
            </p:extLst>
          </p:nvPr>
        </p:nvGraphicFramePr>
        <p:xfrm>
          <a:off x="17585" y="3045597"/>
          <a:ext cx="89328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21" name="Worksheet" r:id="rId4" imgW="9791700" imgH="2926080" progId="Excel.Sheet.8">
                  <p:embed/>
                </p:oleObj>
              </mc:Choice>
              <mc:Fallback>
                <p:oleObj name="Worksheet" r:id="rId4" imgW="979170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5" y="3045597"/>
                        <a:ext cx="893286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352800" y="3067822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352800" y="2207397"/>
            <a:ext cx="2743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12" name="Worksheet" r:id="rId4" imgW="9776460" imgH="2926080" progId="Excel.Sheet.8">
                  <p:embed/>
                </p:oleObj>
              </mc:Choice>
              <mc:Fallback>
                <p:oleObj name="Worksheet" r:id="rId4" imgW="977646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0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 πίνακας με βάρη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Τα έγγραφα ως διανύσματα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(vector space model)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Έχουμε ένα </a:t>
            </a:r>
            <a:r>
              <a:rPr lang="en-US" dirty="0" smtClean="0">
                <a:ea typeface="ＭＳ Ｐゴシック" charset="-128"/>
              </a:rPr>
              <a:t>|V|-</a:t>
            </a:r>
            <a:r>
              <a:rPr lang="el-GR" dirty="0" err="1" smtClean="0">
                <a:ea typeface="ＭＳ Ｐゴシック" charset="-128"/>
              </a:rPr>
              <a:t>διάστατο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διανυσματικό χώρο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Οι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όροι</a:t>
            </a:r>
            <a:r>
              <a:rPr lang="el-GR" dirty="0" smtClean="0">
                <a:ea typeface="ＭＳ Ｐゴシック" charset="-128"/>
              </a:rPr>
              <a:t> είναι οι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άξονες</a:t>
            </a:r>
            <a:r>
              <a:rPr lang="el-GR" dirty="0" smtClean="0">
                <a:ea typeface="ＭＳ Ｐゴシック" charset="-128"/>
              </a:rPr>
              <a:t> αυτού του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ea typeface="ＭＳ Ｐゴシック" charset="-128"/>
              </a:rPr>
              <a:t>web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Που υπάρχει αυτή η πληροφορία στο σύστημα ανάκτησης πληροφορίας;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2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διανυσμάτων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απόσταση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426973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Χρήση της γωνίας αντί της απόστασης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3011" name="Content Placeholder 5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84575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Έστω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l-GR" dirty="0" smtClean="0">
                <a:ea typeface="ＭＳ Ｐゴシック" charset="-128"/>
              </a:rPr>
              <a:t>. Υποθέστε ότι κάνουμε </a:t>
            </a:r>
            <a:r>
              <a:rPr lang="en-US" dirty="0" smtClean="0">
                <a:ea typeface="ＭＳ Ｐゴシック" charset="-128"/>
              </a:rPr>
              <a:t>append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στον εαυτό του και έστω </a:t>
            </a:r>
            <a:r>
              <a:rPr lang="en-US" i="1" dirty="0" smtClean="0">
                <a:ea typeface="ＭＳ Ｐゴシック" charset="-128"/>
              </a:rPr>
              <a:t>d’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 κείμενο που προκύπτει. </a:t>
            </a:r>
          </a:p>
          <a:p>
            <a:pPr eaLnBrk="1" hangingPunct="1"/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</a:t>
            </a:r>
            <a:r>
              <a:rPr lang="el-GR" dirty="0" smtClean="0">
                <a:ea typeface="ＭＳ Ｐゴシック" charset="-128"/>
              </a:rPr>
              <a:t>Σημασιολογικά</a:t>
            </a:r>
            <a:r>
              <a:rPr lang="en-US" dirty="0" smtClean="0">
                <a:ea typeface="ＭＳ Ｐゴシック" charset="-128"/>
              </a:rPr>
              <a:t>” </a:t>
            </a:r>
            <a:r>
              <a:rPr lang="el-GR" dirty="0" smtClean="0">
                <a:ea typeface="ＭＳ Ｐゴシック" charset="-128"/>
              </a:rPr>
              <a:t>το</a:t>
            </a:r>
            <a:r>
              <a:rPr lang="el-GR" i="1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 </a:t>
            </a:r>
            <a:r>
              <a:rPr lang="el-GR" dirty="0" smtClean="0">
                <a:ea typeface="ＭＳ Ｐゴシック" charset="-128"/>
              </a:rPr>
              <a:t>και 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d′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έχουν το ίδιο περιεχόμενο</a:t>
            </a:r>
          </a:p>
          <a:p>
            <a:pPr marL="0" indent="0" eaLnBrk="1" hangingPunct="1">
              <a:buNone/>
            </a:pPr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Ευκλείδεια απόσταση μεταξύ τους μπορεί να είναι πολύ μεγάλη</a:t>
            </a:r>
          </a:p>
          <a:p>
            <a:pPr eaLnBrk="1" hangingPunct="1"/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γωνία όμως είναι 0 (αντιστοιχεί στη μεγαλύτερη ομοιότητα)  =&gt; χρήση της γωνίας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Boolean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ειδικούς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σαφή κατανόηση των αναγκών τους και γνώση της συλλογής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Επίσης, καλό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εφαρμογές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οι εφαρμογές μπορούν να επεξεργαστούν χιλιάδες 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κατάλληλο για την πλειοψηφία των χρηστών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Είναι δύσκολο για τους περισσότερους χρήστες να διατυπώσουν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Οι περισσότεροι χρήστες δεν θέλουν να διαχειριστούν χιλιάδες αποτελέσματα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Ιδιαίτερα στην περίπτωση των αναζητήσεων στο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8156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68750" y="1676400"/>
            <a:ext cx="4467225" cy="3495675"/>
          </a:xfrm>
        </p:spPr>
      </p:pic>
      <p:sp>
        <p:nvSpPr>
          <p:cNvPr id="41988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2590800"/>
            <a:ext cx="2819400" cy="2405062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Ευκλείδεια απόσταση μεταξύ του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q</a:t>
            </a:r>
            <a:r>
              <a:rPr lang="el-GR" sz="2400" i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και του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είναι μεγάλη αν και η κατανομή των όρων είναι παρόμοια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40</a:t>
            </a:fld>
            <a:endParaRPr lang="en-US"/>
          </a:p>
        </p:txBody>
      </p: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990600" y="33528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41990" name="Straight Arrow Connector 7"/>
          <p:cNvCxnSpPr>
            <a:cxnSpLocks noChangeShapeType="1"/>
          </p:cNvCxnSpPr>
          <p:nvPr/>
        </p:nvCxnSpPr>
        <p:spPr bwMode="auto">
          <a:xfrm>
            <a:off x="2134577" y="33512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75" y="33338"/>
            <a:ext cx="7888908" cy="1322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Από γωνίες σε συνημίτονα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3" cstate="print"/>
          <a:srcRect t="16666" b="16666"/>
          <a:stretch>
            <a:fillRect/>
          </a:stretch>
        </p:blipFill>
        <p:spPr bwMode="auto">
          <a:xfrm>
            <a:off x="1219200" y="1676400"/>
            <a:ext cx="6324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5892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  <a:ea typeface="ＭＳ Ｐゴシック" charset="-128"/>
              </a:rPr>
              <a:t>Συνημίτονο μονότονα φθίνουσα συνάρτηση στο διάστημα </a:t>
            </a:r>
            <a:r>
              <a:rPr lang="en-US" sz="1800" dirty="0">
                <a:latin typeface="+mn-lt"/>
                <a:ea typeface="ＭＳ Ｐゴシック" charset="-128"/>
              </a:rPr>
              <a:t>[0</a:t>
            </a:r>
            <a:r>
              <a:rPr lang="en-US" sz="1800" baseline="30000" dirty="0">
                <a:latin typeface="+mn-lt"/>
                <a:ea typeface="ＭＳ Ｐゴシック" charset="-128"/>
              </a:rPr>
              <a:t>o</a:t>
            </a:r>
            <a:r>
              <a:rPr lang="en-US" sz="1800" dirty="0">
                <a:latin typeface="+mn-lt"/>
                <a:ea typeface="ＭＳ Ｐゴシック" charset="-128"/>
              </a:rPr>
              <a:t>, 180</a:t>
            </a:r>
            <a:r>
              <a:rPr lang="en-US" sz="1800" baseline="30000" dirty="0">
                <a:latin typeface="+mn-lt"/>
                <a:ea typeface="ＭＳ Ｐゴシック" charset="-128"/>
              </a:rPr>
              <a:t>o</a:t>
            </a:r>
            <a:r>
              <a:rPr lang="en-US" sz="1800" dirty="0" smtClean="0">
                <a:latin typeface="+mn-lt"/>
                <a:ea typeface="ＭＳ Ｐゴシック" charset="-128"/>
              </a:rPr>
              <a:t>]</a:t>
            </a:r>
            <a:endParaRPr lang="en-US" sz="1800" dirty="0"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εγγράφων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923588"/>
              </p:ext>
            </p:extLst>
          </p:nvPr>
        </p:nvGraphicFramePr>
        <p:xfrm>
          <a:off x="1012825" y="2479675"/>
          <a:ext cx="7215188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8" name="Equation" r:id="rId4" imgW="3848040" imgH="622080" progId="Equation.3">
                  <p:embed/>
                </p:oleObj>
              </mc:Choice>
              <mc:Fallback>
                <p:oleObj name="Equation" r:id="rId4" imgW="3848040" imgH="6220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479675"/>
                        <a:ext cx="7215188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15119" y="4061558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(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d’</a:t>
            </a:r>
            <a:r>
              <a:rPr lang="en-US" baseline="-25000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)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-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οστού όρου στο έγγραφο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00FF"/>
                </a:solidFill>
                <a:latin typeface="+mn-lt"/>
              </a:rPr>
              <a:t>(d’)</a:t>
            </a:r>
            <a:endParaRPr lang="en-US" i="1" dirty="0">
              <a:solidFill>
                <a:srgbClr val="0000FF"/>
              </a:solidFill>
              <a:latin typeface="+mn-lt"/>
            </a:endParaRPr>
          </a:p>
          <a:p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cos(</a:t>
            </a:r>
            <a:r>
              <a:rPr lang="en-US" i="1" dirty="0" smtClean="0">
                <a:latin typeface="+mn-lt"/>
              </a:rPr>
              <a:t>d’,</a:t>
            </a:r>
            <a:r>
              <a:rPr lang="el-GR" i="1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>
                <a:latin typeface="+mn-lt"/>
              </a:rPr>
              <a:t>) </a:t>
            </a:r>
            <a:r>
              <a:rPr lang="el-GR" dirty="0" smtClean="0">
                <a:latin typeface="+mn-lt"/>
              </a:rPr>
              <a:t>η ομοιότητα </a:t>
            </a:r>
            <a:r>
              <a:rPr lang="el-GR" dirty="0" err="1" smtClean="0">
                <a:latin typeface="+mn-lt"/>
              </a:rPr>
              <a:t>συνημιτόνου</a:t>
            </a:r>
            <a:r>
              <a:rPr lang="el-GR" dirty="0" smtClean="0">
                <a:latin typeface="+mn-lt"/>
              </a:rPr>
              <a:t> μεταξύ </a:t>
            </a:r>
            <a:r>
              <a:rPr lang="en-US" i="1" dirty="0" smtClean="0">
                <a:latin typeface="+mn-lt"/>
              </a:rPr>
              <a:t>d’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 … </a:t>
            </a:r>
            <a:r>
              <a:rPr lang="el-GR" dirty="0" smtClean="0">
                <a:latin typeface="+mn-lt"/>
              </a:rPr>
              <a:t>ή</a:t>
            </a:r>
            <a:r>
              <a:rPr lang="en-US" dirty="0" smtClean="0">
                <a:latin typeface="+mn-lt"/>
              </a:rPr>
              <a:t>,</a:t>
            </a:r>
            <a:endParaRPr lang="en-US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Ισοδύναμα, το συνημίτονο της γωνίας μεταξύ των </a:t>
            </a:r>
            <a:r>
              <a:rPr lang="en-US" i="1" dirty="0" smtClean="0">
                <a:latin typeface="+mn-lt"/>
              </a:rPr>
              <a:t>d’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4835397"/>
            <a:ext cx="6862915" cy="415922"/>
            <a:chOff x="838200" y="4835397"/>
            <a:chExt cx="6862915" cy="415922"/>
          </a:xfrm>
        </p:grpSpPr>
        <p:cxnSp>
          <p:nvCxnSpPr>
            <p:cNvPr id="11271" name="Straight Arrow Connector 11"/>
            <p:cNvCxnSpPr>
              <a:cxnSpLocks noChangeShapeType="1"/>
            </p:cNvCxnSpPr>
            <p:nvPr/>
          </p:nvCxnSpPr>
          <p:spPr bwMode="auto">
            <a:xfrm>
              <a:off x="5715000" y="4862075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2" name="Straight Arrow Connector 12"/>
            <p:cNvCxnSpPr>
              <a:cxnSpLocks noChangeShapeType="1"/>
            </p:cNvCxnSpPr>
            <p:nvPr/>
          </p:nvCxnSpPr>
          <p:spPr bwMode="auto">
            <a:xfrm>
              <a:off x="6457950" y="4862869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3" name="Straight Arrow Connector 13"/>
            <p:cNvCxnSpPr>
              <a:cxnSpLocks noChangeShapeType="1"/>
            </p:cNvCxnSpPr>
            <p:nvPr/>
          </p:nvCxnSpPr>
          <p:spPr bwMode="auto">
            <a:xfrm>
              <a:off x="6686550" y="5245457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4" name="Straight Arrow Connector 14"/>
            <p:cNvCxnSpPr>
              <a:cxnSpLocks noChangeShapeType="1"/>
            </p:cNvCxnSpPr>
            <p:nvPr/>
          </p:nvCxnSpPr>
          <p:spPr bwMode="auto">
            <a:xfrm>
              <a:off x="7472515" y="5249732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5" name="Straight Arrow Connector 15"/>
            <p:cNvCxnSpPr>
              <a:cxnSpLocks noChangeShapeType="1"/>
            </p:cNvCxnSpPr>
            <p:nvPr/>
          </p:nvCxnSpPr>
          <p:spPr bwMode="auto">
            <a:xfrm>
              <a:off x="1219200" y="4835397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6" name="Straight Arrow Connector 16"/>
            <p:cNvCxnSpPr>
              <a:cxnSpLocks noChangeShapeType="1"/>
            </p:cNvCxnSpPr>
            <p:nvPr/>
          </p:nvCxnSpPr>
          <p:spPr bwMode="auto">
            <a:xfrm>
              <a:off x="838200" y="4836985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75891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628650" y="89047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του μήκους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628650" y="1469285"/>
            <a:ext cx="7886700" cy="43513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1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57963"/>
              </p:ext>
            </p:extLst>
          </p:nvPr>
        </p:nvGraphicFramePr>
        <p:xfrm>
          <a:off x="3962400" y="2127293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54" name="Equation" r:id="rId3" imgW="875920" imgH="317362" progId="Equation.3">
                  <p:embed/>
                </p:oleObj>
              </mc:Choice>
              <mc:Fallback>
                <p:oleObj name="Equation" r:id="rId3" imgW="87592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127293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4296601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Για διανύσματα </a:t>
            </a:r>
            <a:r>
              <a:rPr lang="el-GR" dirty="0" smtClean="0">
                <a:latin typeface="+mn-lt"/>
                <a:ea typeface="ＭＳ Ｐゴシック" charset="-128"/>
                <a:cs typeface="ＭＳ Ｐゴシック" pitchFamily="-65" charset="-128"/>
              </a:rPr>
              <a:t>για τα οποία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έχουμε </a:t>
            </a:r>
            <a:r>
              <a:rPr kumimoji="0" lang="el-G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κανονικοποιήσει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το μήκος τους 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length-normalized vectors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)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το συνημίτονο είναι απλώς το εσωτερικό γινόμενο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dot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or scalar product):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</p:txBody>
      </p:sp>
      <p:graphicFrame>
        <p:nvGraphicFramePr>
          <p:cNvPr id="12188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822864"/>
              </p:ext>
            </p:extLst>
          </p:nvPr>
        </p:nvGraphicFramePr>
        <p:xfrm>
          <a:off x="1293813" y="5453063"/>
          <a:ext cx="5567362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55" name="Equation" r:id="rId5" imgW="1841400" imgH="304560" progId="Equation.3">
                  <p:embed/>
                </p:oleObj>
              </mc:Choice>
              <mc:Fallback>
                <p:oleObj name="Equation" r:id="rId5" imgW="18414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5453063"/>
                        <a:ext cx="5567362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53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5651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3600" b="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sz="3600" b="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191000" y="2438400"/>
          <a:ext cx="4267200" cy="2360615"/>
        </p:xfrm>
        <a:graphic>
          <a:graphicData uri="http://schemas.openxmlformats.org/drawingml/2006/table">
            <a:tbl>
              <a:tblPr/>
              <a:tblGrid>
                <a:gridCol w="1352550"/>
                <a:gridCol w="1009650"/>
                <a:gridCol w="838200"/>
                <a:gridCol w="10668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3751259" y="1905000"/>
            <a:ext cx="487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Συχνότητα όρων </a:t>
            </a:r>
            <a:r>
              <a:rPr lang="en-US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(</a:t>
            </a:r>
            <a:r>
              <a:rPr lang="el-GR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μετρητές</a:t>
            </a:r>
            <a:r>
              <a:rPr lang="en-US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)</a:t>
            </a: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278684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(συνέχεια)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>
          <a:xfrm>
            <a:off x="609600" y="2667000"/>
            <a:ext cx="4040188" cy="6397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Log frequency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βάρος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(log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)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304800" y="3352800"/>
          <a:ext cx="4191000" cy="1943100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914900" y="4066684"/>
            <a:ext cx="4041775" cy="349251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Μετά την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κανονικοποίηση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88372311"/>
              </p:ext>
            </p:extLst>
          </p:nvPr>
        </p:nvGraphicFramePr>
        <p:xfrm>
          <a:off x="4800600" y="4543792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82880" y="1806714"/>
            <a:ext cx="41605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+mn-lt"/>
              </a:rPr>
              <a:t>Για απλοποίηση δε θα χρησιμοποιήσουμε  τα </a:t>
            </a:r>
            <a:r>
              <a:rPr lang="en-US" sz="2000" dirty="0" err="1" smtClean="0">
                <a:latin typeface="+mn-lt"/>
              </a:rPr>
              <a:t>idf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βάρη</a:t>
            </a:r>
          </a:p>
        </p:txBody>
      </p:sp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57200" y="5562600"/>
            <a:ext cx="76061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 smtClean="0">
                <a:latin typeface="+mn-lt"/>
              </a:rPr>
              <a:t>Μήκος </a:t>
            </a:r>
            <a:r>
              <a:rPr lang="en-US" sz="1400" dirty="0" smtClean="0">
                <a:latin typeface="+mn-lt"/>
              </a:rPr>
              <a:t>SAS</a:t>
            </a:r>
            <a:r>
              <a:rPr lang="el-GR" sz="1400" dirty="0" smtClean="0">
                <a:latin typeface="+mn-lt"/>
              </a:rPr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113069"/>
              </p:ext>
            </p:extLst>
          </p:nvPr>
        </p:nvGraphicFramePr>
        <p:xfrm>
          <a:off x="1173162" y="5901154"/>
          <a:ext cx="33988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3" name="Εξίσωση" r:id="rId3" imgW="2095500" imgH="254000" progId="Equation.3">
                  <p:embed/>
                </p:oleObj>
              </mc:Choice>
              <mc:Fallback>
                <p:oleObj name="Εξίσωση" r:id="rId3" imgW="2095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2" y="5901154"/>
                        <a:ext cx="3398838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4343400" y="25908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800600" y="3657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53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(συνέχεια)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</p:nvPr>
        </p:nvGraphicFramePr>
        <p:xfrm>
          <a:off x="304800" y="22860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69878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+mn-lt"/>
              </a:rPr>
              <a:t>cos(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SaS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,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PaP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 </a:t>
            </a:r>
            <a:r>
              <a:rPr lang="en-US" dirty="0">
                <a:latin typeface="+mn-lt"/>
              </a:rPr>
              <a:t>≈</a:t>
            </a:r>
          </a:p>
          <a:p>
            <a:r>
              <a:rPr lang="en-US" dirty="0">
                <a:latin typeface="+mn-lt"/>
              </a:rPr>
              <a:t>0.789 × 0.832 + 0.515 × 0.555 + 0.335 × 0.0 + 0.0 × 0.0</a:t>
            </a:r>
          </a:p>
          <a:p>
            <a:r>
              <a:rPr lang="en-US" dirty="0">
                <a:latin typeface="+mn-lt"/>
              </a:rPr>
              <a:t>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0.94</a:t>
            </a:r>
            <a:endParaRPr lang="en-US" dirty="0">
              <a:latin typeface="+mn-lt"/>
            </a:endParaRPr>
          </a:p>
          <a:p>
            <a:r>
              <a:rPr lang="en-US" dirty="0" err="1">
                <a:solidFill>
                  <a:srgbClr val="0000FF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SaS,WH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</a:t>
            </a:r>
            <a:r>
              <a:rPr lang="en-US" dirty="0">
                <a:latin typeface="+mn-lt"/>
              </a:rPr>
              <a:t> 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0.79</a:t>
            </a:r>
          </a:p>
          <a:p>
            <a:r>
              <a:rPr lang="en-US" dirty="0" err="1">
                <a:solidFill>
                  <a:srgbClr val="0000FF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PaP,WH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 </a:t>
            </a:r>
            <a:r>
              <a:rPr lang="en-US" dirty="0">
                <a:latin typeface="+mn-lt"/>
              </a:rPr>
              <a:t>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0" y="5562600"/>
            <a:ext cx="4385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>
                <a:latin typeface="+mn-lt"/>
              </a:rPr>
              <a:t>Γιατί </a:t>
            </a:r>
            <a:r>
              <a:rPr lang="en-US" dirty="0" err="1" smtClean="0">
                <a:latin typeface="+mn-lt"/>
              </a:rPr>
              <a:t>cos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SaS,PaP</a:t>
            </a:r>
            <a:r>
              <a:rPr lang="en-US" dirty="0">
                <a:latin typeface="+mn-lt"/>
              </a:rPr>
              <a:t>) &gt; </a:t>
            </a:r>
            <a:r>
              <a:rPr lang="en-US" dirty="0" err="1">
                <a:latin typeface="+mn-lt"/>
              </a:rPr>
              <a:t>cos</a:t>
            </a:r>
            <a:r>
              <a:rPr lang="en-US" dirty="0">
                <a:latin typeface="+mn-lt"/>
              </a:rPr>
              <a:t>(</a:t>
            </a:r>
            <a:r>
              <a:rPr lang="en-US" dirty="0" err="1">
                <a:latin typeface="+mn-lt"/>
              </a:rPr>
              <a:t>SaS,WH</a:t>
            </a:r>
            <a:r>
              <a:rPr lang="en-US" dirty="0">
                <a:latin typeface="+mn-lt"/>
              </a:rPr>
              <a:t>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graphicFrame>
        <p:nvGraphicFramePr>
          <p:cNvPr id="19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1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Τα ερωτήματα ως διανύσματα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u="sng" dirty="0" smtClean="0">
                <a:ea typeface="ＭＳ Ｐゴシック" charset="-128"/>
              </a:rPr>
              <a:t>Βασική ιδέα </a:t>
            </a:r>
            <a:r>
              <a:rPr lang="en-US" u="sng" dirty="0" smtClean="0">
                <a:ea typeface="ＭＳ Ｐゴシック" charset="-128"/>
              </a:rPr>
              <a:t>1: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ea typeface="ＭＳ Ｐゴシック" charset="-128"/>
              </a:rPr>
              <a:t>αναπαριστούμε </a:t>
            </a:r>
            <a:r>
              <a:rPr lang="en-US" i="1" u="sng" dirty="0" smtClean="0">
                <a:ea typeface="ＭＳ Ｐゴシック" charset="-128"/>
              </a:rPr>
              <a:t> </a:t>
            </a:r>
            <a:r>
              <a:rPr lang="el-GR" i="1" u="sng" dirty="0" smtClean="0"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u="sng" dirty="0" smtClean="0">
                <a:ea typeface="ＭＳ Ｐゴシック" charset="-128"/>
              </a:rPr>
              <a:t>Βασική ιδέα </a:t>
            </a:r>
            <a:r>
              <a:rPr lang="en-US" u="sng" dirty="0" smtClean="0">
                <a:ea typeface="ＭＳ Ｐゴシック" charset="-128"/>
              </a:rPr>
              <a:t>2: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Από γωνίες σε συνημίτονα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31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Οι παρακάτω έννοιες είναι ισοδύναμες: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Διαβάθμιση των εγγράφων σε </a:t>
            </a:r>
            <a:r>
              <a:rPr lang="el-GR" u="sng" dirty="0" smtClean="0">
                <a:ea typeface="ＭＳ Ｐゴシック" charset="-128"/>
              </a:rPr>
              <a:t>φθίνουσα</a:t>
            </a:r>
            <a:r>
              <a:rPr lang="el-GR" dirty="0" smtClean="0">
                <a:ea typeface="ＭＳ Ｐゴシック" charset="-128"/>
              </a:rPr>
              <a:t> διάταξη με βάση τη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γωνία</a:t>
            </a:r>
            <a:r>
              <a:rPr lang="el-GR" dirty="0" smtClean="0">
                <a:ea typeface="ＭＳ Ｐゴシック" charset="-128"/>
              </a:rPr>
              <a:t> μεταξύ του εγγράφου και του ερωτήματος 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Διαβάθμιση </a:t>
            </a:r>
            <a:r>
              <a:rPr lang="el-GR" dirty="0">
                <a:ea typeface="ＭＳ Ｐゴシック" charset="-128"/>
              </a:rPr>
              <a:t>των εγγράφων σε </a:t>
            </a:r>
            <a:r>
              <a:rPr lang="el-GR" u="sng" dirty="0" smtClean="0">
                <a:ea typeface="ＭＳ Ｐゴシック" charset="-128"/>
              </a:rPr>
              <a:t>αύξουσα</a:t>
            </a:r>
            <a:r>
              <a:rPr lang="el-GR" dirty="0" smtClean="0">
                <a:ea typeface="ＭＳ Ｐゴシック" charset="-128"/>
              </a:rPr>
              <a:t> διάταξη </a:t>
            </a:r>
            <a:r>
              <a:rPr lang="el-GR" dirty="0">
                <a:ea typeface="ＭＳ Ｐゴシック" charset="-128"/>
              </a:rPr>
              <a:t>με βάση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συνημίτονο της γωνίας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μεταξύ </a:t>
            </a:r>
            <a:r>
              <a:rPr lang="el-GR" dirty="0">
                <a:ea typeface="ＭＳ Ｐゴシック" charset="-128"/>
              </a:rPr>
              <a:t>του εγγράφου και του ερωτήματος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41249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cosine(query,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4413" y="2317750"/>
          <a:ext cx="7212012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6" name="Equation" r:id="rId4" imgW="2946400" imgH="609600" progId="Equation.3">
                  <p:embed/>
                </p:oleObj>
              </mc:Choice>
              <mc:Fallback>
                <p:oleObj name="Equation" r:id="rId4" imgW="2946400" imgH="609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2317750"/>
                        <a:ext cx="7212012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266700" y="4313481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</a:rPr>
              <a:t>q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l-GR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στην ερώτηση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i="1" dirty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στο έγγραφο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6834" y="4419600"/>
            <a:ext cx="233485" cy="382588"/>
            <a:chOff x="366834" y="4419600"/>
            <a:chExt cx="233485" cy="382588"/>
          </a:xfrm>
        </p:grpSpPr>
        <p:cxnSp>
          <p:nvCxnSpPr>
            <p:cNvPr id="11275" name="Straight Arrow Connector 15"/>
            <p:cNvCxnSpPr>
              <a:cxnSpLocks noChangeShapeType="1"/>
            </p:cNvCxnSpPr>
            <p:nvPr/>
          </p:nvCxnSpPr>
          <p:spPr bwMode="auto">
            <a:xfrm>
              <a:off x="366834" y="4800600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6" name="Straight Arrow Connector 16"/>
            <p:cNvCxnSpPr>
              <a:cxnSpLocks noChangeShapeType="1"/>
            </p:cNvCxnSpPr>
            <p:nvPr/>
          </p:nvCxnSpPr>
          <p:spPr bwMode="auto">
            <a:xfrm>
              <a:off x="371719" y="4419600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25935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l-GR" sz="2400" dirty="0">
                <a:ea typeface="ＭＳ Ｐゴシック" charset="-128"/>
              </a:rPr>
              <a:t>Αντί ενός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sz="2400" dirty="0">
                <a:ea typeface="ＭＳ Ｐゴシック" charset="-128"/>
              </a:rPr>
              <a:t> εγγράφων που ικανοποιούν το ερώτημα, 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διαβαθμισμένη ανάκτηση 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ranked retrieval) </a:t>
            </a:r>
            <a:r>
              <a:rPr lang="el-GR" sz="2400" dirty="0">
                <a:ea typeface="ＭＳ Ｐゴシック" charset="-128"/>
              </a:rPr>
              <a:t>επιστρέφει μια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sz="2400" dirty="0">
                <a:ea typeface="ＭＳ Ｐゴシック" charset="-128"/>
              </a:rPr>
              <a:t> των (κορυφαίων) για την ερώτηση εγγράφων της συλλογής </a:t>
            </a:r>
          </a:p>
          <a:p>
            <a:pPr eaLnBrk="1" hangingPunct="1"/>
            <a:endParaRPr lang="en-US" sz="900" dirty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Δείχνουμε απλώς τα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κορυφαία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top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k </a:t>
            </a:r>
            <a:r>
              <a:rPr lang="en-US" sz="2000" dirty="0" smtClean="0">
                <a:ea typeface="ＭＳ Ｐゴシック" charset="-128"/>
              </a:rPr>
              <a:t>( ≈ 10) </a:t>
            </a:r>
            <a:r>
              <a:rPr lang="el-GR" sz="2000" dirty="0" smtClean="0">
                <a:ea typeface="ＭＳ Ｐゴシック" charset="-128"/>
              </a:rPr>
              <a:t>αποτελέσματα</a:t>
            </a:r>
            <a:endParaRPr lang="en-US" sz="20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marL="0" lvl="1" indent="0" eaLnBrk="1" hangingPunct="1">
              <a:buNone/>
              <a:tabLst>
                <a:tab pos="0" algn="l"/>
              </a:tabLst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συνημίτονου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50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Περίληψη βαθμολόγησης στο διανυσματικό χώρο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96200" cy="2057400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Παραλλαγές της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876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Γιατί δεν έχει σημασία η βάση του λογαρίθμου;</a:t>
            </a:r>
            <a:endParaRPr lang="en-US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819400"/>
            <a:ext cx="8393597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640373" y="221075"/>
            <a:ext cx="7886700" cy="1325563"/>
          </a:xfrm>
        </p:spPr>
        <p:txBody>
          <a:bodyPr/>
          <a:lstStyle/>
          <a:p>
            <a:pPr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με μέγιστη συχνότητα όρου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62704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Έστω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τ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ο ποιο συχνός όρος σε </a:t>
            </a:r>
            <a:r>
              <a:rPr lang="el-GR" i="1" dirty="0" smtClean="0">
                <a:latin typeface="+mn-lt"/>
              </a:rPr>
              <a:t>ένα </a:t>
            </a:r>
            <a:r>
              <a:rPr lang="el-GR" dirty="0" smtClean="0">
                <a:latin typeface="+mn-lt"/>
              </a:rPr>
              <a:t>έγγραφο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tfmax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(d)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η συχνότητα του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Διαιρούμε τη συχνότητα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tf</a:t>
            </a:r>
            <a:r>
              <a:rPr lang="en-US" baseline="-250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t,d</a:t>
            </a:r>
            <a:r>
              <a:rPr lang="el-GR" baseline="-25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κάθε όρου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</a:t>
            </a:r>
            <a:r>
              <a:rPr lang="en-US" dirty="0" smtClean="0">
                <a:latin typeface="+mn-lt"/>
              </a:rPr>
              <a:t> </a:t>
            </a:r>
            <a:r>
              <a:rPr lang="el-GR" dirty="0" err="1" smtClean="0">
                <a:latin typeface="+mn-lt"/>
              </a:rPr>
              <a:t>στ</a:t>
            </a:r>
            <a:r>
              <a:rPr lang="en-US" dirty="0" smtClean="0">
                <a:latin typeface="+mn-lt"/>
              </a:rPr>
              <a:t>o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με αυτήν την τιμή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Γιατί;</a:t>
            </a:r>
          </a:p>
          <a:p>
            <a:r>
              <a:rPr lang="el-GR" dirty="0" smtClean="0">
                <a:latin typeface="+mn-lt"/>
              </a:rPr>
              <a:t>Στα μεγάλα έγγραφα μεγάλες συχνότητες όρων απλώς γιατί υπάρχει επανάληψη</a:t>
            </a:r>
            <a:endParaRPr lang="en-US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latin typeface="+mn-lt"/>
              </a:rPr>
              <a:t>Προβλήματα: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Ασταθής (πχ τροποποίηση </a:t>
            </a:r>
            <a:r>
              <a:rPr lang="en-US" sz="1800" dirty="0" err="1" smtClean="0">
                <a:latin typeface="+mn-lt"/>
              </a:rPr>
              <a:t>stopwords</a:t>
            </a:r>
            <a:r>
              <a:rPr lang="el-GR" sz="1800" dirty="0" smtClean="0">
                <a:latin typeface="+mn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Ιδιαίτερη λέξη </a:t>
            </a:r>
            <a:r>
              <a:rPr lang="en-US" sz="1800" dirty="0" smtClean="0">
                <a:latin typeface="+mn-lt"/>
              </a:rPr>
              <a:t>(outlier) </a:t>
            </a:r>
            <a:r>
              <a:rPr lang="el-GR" sz="1800" dirty="0" smtClean="0">
                <a:latin typeface="+mn-lt"/>
              </a:rPr>
              <a:t>που εμφανίζεται συχνά </a:t>
            </a:r>
            <a:endParaRPr lang="en-US" sz="1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Πρέπει να υπάρχει διαφορά ανάμεσα σε έγγραφα με ομοιόμορφη και </a:t>
            </a:r>
            <a:r>
              <a:rPr lang="en-US" sz="1800" dirty="0" smtClean="0">
                <a:latin typeface="+mn-lt"/>
              </a:rPr>
              <a:t>skewed </a:t>
            </a:r>
            <a:r>
              <a:rPr lang="el-GR" sz="1800" dirty="0" smtClean="0">
                <a:latin typeface="+mn-lt"/>
              </a:rPr>
              <a:t>κατανομή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51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με μέγιστη συχνότητα όρου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14600"/>
            <a:ext cx="3342788" cy="895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3581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augmented) </a:t>
            </a:r>
            <a:r>
              <a:rPr lang="el-GR" dirty="0" smtClean="0">
                <a:latin typeface="+mn-lt"/>
              </a:rPr>
              <a:t>Το </a:t>
            </a:r>
            <a:r>
              <a:rPr lang="en-US" i="1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 είναι ένας τελεστές στάθμισης (εξομάλυνσης) – </a:t>
            </a:r>
            <a:r>
              <a:rPr lang="en-US" dirty="0" smtClean="0">
                <a:latin typeface="+mn-lt"/>
              </a:rPr>
              <a:t>smoothing factor (</a:t>
            </a:r>
            <a:r>
              <a:rPr lang="el-GR" dirty="0" smtClean="0">
                <a:latin typeface="+mn-lt"/>
              </a:rPr>
              <a:t>συχνά και 0.4 αντί 0.5)</a:t>
            </a:r>
          </a:p>
        </p:txBody>
      </p:sp>
    </p:spTree>
    <p:extLst>
      <p:ext uri="{BB962C8B-B14F-4D97-AF65-F5344CB8AC3E}">
        <p14:creationId xmlns:p14="http://schemas.microsoft.com/office/powerpoint/2010/main" val="277354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628650" y="1981200"/>
            <a:ext cx="7772400" cy="3733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FF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με χρήση των ακρωνύμων του πίνακα (πρώτα 3 γράμματα έγγραφο- επόμενα 3 γράμματα ερώτημα)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συχνότητα όρου-συχνότητα εγγράφων-</a:t>
            </a:r>
            <a:r>
              <a:rPr lang="el-GR" sz="2000" dirty="0" err="1" smtClean="0">
                <a:ea typeface="ＭＳ Ｐゴシック" charset="-128"/>
              </a:rPr>
              <a:t>κανονικοποίηση</a:t>
            </a:r>
            <a:endParaRPr lang="el-GR" sz="2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lvl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(l),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(n)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 (c)</a:t>
            </a:r>
            <a:endParaRPr lang="el-GR" dirty="0" smtClean="0">
              <a:ea typeface="ＭＳ Ｐゴシック" charset="-128"/>
            </a:endParaRPr>
          </a:p>
          <a:p>
            <a:pPr lvl="1">
              <a:spcAft>
                <a:spcPts val="900"/>
              </a:spcAft>
            </a:pPr>
            <a:r>
              <a:rPr lang="el-GR" dirty="0">
                <a:ea typeface="ＭＳ Ｐゴシック" charset="-128"/>
              </a:rPr>
              <a:t>Ερώτημα</a:t>
            </a:r>
            <a:r>
              <a:rPr lang="en-US" dirty="0">
                <a:ea typeface="ＭＳ Ｐゴシック" charset="-128"/>
              </a:rPr>
              <a:t>: logarithmic </a:t>
            </a:r>
            <a:r>
              <a:rPr lang="en-US" dirty="0" err="1">
                <a:ea typeface="ＭＳ Ｐゴシック" charset="-128"/>
              </a:rPr>
              <a:t>tf</a:t>
            </a:r>
            <a:r>
              <a:rPr lang="en-US" dirty="0">
                <a:ea typeface="ＭＳ Ｐゴシック" charset="-128"/>
              </a:rPr>
              <a:t> (l), </a:t>
            </a:r>
            <a:r>
              <a:rPr lang="en-US" dirty="0" err="1">
                <a:ea typeface="ＭＳ Ｐゴシック" charset="-128"/>
              </a:rPr>
              <a:t>idf</a:t>
            </a:r>
            <a:r>
              <a:rPr lang="en-US" dirty="0">
                <a:ea typeface="ＭＳ Ｐゴシック" charset="-128"/>
              </a:rPr>
              <a:t> (t), cosine normalization (c)</a:t>
            </a:r>
          </a:p>
          <a:p>
            <a:pPr marL="0" indent="0" eaLnBrk="1" hangingPunct="1">
              <a:spcAft>
                <a:spcPts val="900"/>
              </a:spcAft>
              <a:buNone/>
            </a:pPr>
            <a:endParaRPr lang="el-GR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</p:spTree>
    <p:extLst>
      <p:ext uri="{BB962C8B-B14F-4D97-AF65-F5344CB8AC3E}">
        <p14:creationId xmlns:p14="http://schemas.microsoft.com/office/powerpoint/2010/main" val="79340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2514600"/>
          <a:ext cx="8382000" cy="2289560"/>
        </p:xfrm>
        <a:graphic>
          <a:graphicData uri="http://schemas.openxmlformats.org/drawingml/2006/table">
            <a:tbl>
              <a:tblPr/>
              <a:tblGrid>
                <a:gridCol w="990600"/>
                <a:gridCol w="770325"/>
                <a:gridCol w="578170"/>
                <a:gridCol w="779209"/>
                <a:gridCol w="544419"/>
                <a:gridCol w="560561"/>
                <a:gridCol w="650075"/>
                <a:gridCol w="714641"/>
                <a:gridCol w="714642"/>
                <a:gridCol w="779209"/>
                <a:gridCol w="650075"/>
                <a:gridCol w="6500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Ερώτημα 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Έγγραφο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304800" y="1191984"/>
            <a:ext cx="5218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l-GR" sz="2800" dirty="0" smtClean="0">
                <a:solidFill>
                  <a:prstClr val="black"/>
                </a:solidFill>
                <a:latin typeface="+mn-lt"/>
              </a:rPr>
              <a:t>Ερώτημα</a:t>
            </a:r>
            <a:r>
              <a:rPr lang="en-US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en-US" i="1" dirty="0" smtClean="0">
                <a:solidFill>
                  <a:prstClr val="black"/>
                </a:solidFill>
                <a:latin typeface="+mn-lt"/>
              </a:rPr>
              <a:t>best car insurance</a:t>
            </a:r>
            <a:r>
              <a:rPr lang="el-GR" i="1" dirty="0" smtClean="0">
                <a:solidFill>
                  <a:prstClr val="black"/>
                </a:solidFill>
                <a:latin typeface="+mn-lt"/>
              </a:rPr>
              <a:t> </a:t>
            </a:r>
            <a:endParaRPr lang="en-US" i="1" dirty="0" smtClean="0">
              <a:solidFill>
                <a:prstClr val="black"/>
              </a:solidFill>
              <a:latin typeface="+mn-lt"/>
            </a:endParaRPr>
          </a:p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>
                <a:latin typeface="+mn-lt"/>
              </a:rPr>
              <a:t>: </a:t>
            </a:r>
            <a:r>
              <a:rPr lang="en-US" i="1" dirty="0">
                <a:latin typeface="+mn-lt"/>
              </a:rPr>
              <a:t>car insurance auto </a:t>
            </a:r>
            <a:r>
              <a:rPr lang="en-US" i="1" dirty="0" smtClean="0">
                <a:latin typeface="+mn-lt"/>
              </a:rPr>
              <a:t>insurance</a:t>
            </a:r>
            <a:endParaRPr lang="en-US" i="1" dirty="0"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5943600"/>
            <a:ext cx="809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 = </a:t>
            </a:r>
            <a:r>
              <a:rPr lang="en-US" dirty="0" smtClean="0">
                <a:solidFill>
                  <a:srgbClr val="C00000"/>
                </a:solidFill>
              </a:rPr>
              <a:t>0+0+</a:t>
            </a:r>
            <a:r>
              <a:rPr lang="el-GR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0.</a:t>
            </a:r>
            <a:r>
              <a:rPr lang="el-GR" dirty="0" smtClean="0">
                <a:solidFill>
                  <a:srgbClr val="C00000"/>
                </a:solidFill>
              </a:rPr>
              <a:t>52*0.52=)</a:t>
            </a:r>
            <a:r>
              <a:rPr lang="en-US" dirty="0" smtClean="0">
                <a:solidFill>
                  <a:srgbClr val="C00000"/>
                </a:solidFill>
              </a:rPr>
              <a:t>27+</a:t>
            </a:r>
            <a:r>
              <a:rPr lang="el-GR" dirty="0" smtClean="0">
                <a:solidFill>
                  <a:srgbClr val="C00000"/>
                </a:solidFill>
              </a:rPr>
              <a:t>(0.78*0.68=)</a:t>
            </a:r>
            <a:r>
              <a:rPr lang="en-US" dirty="0" smtClean="0">
                <a:solidFill>
                  <a:srgbClr val="C00000"/>
                </a:solidFill>
              </a:rPr>
              <a:t>0.53 </a:t>
            </a:r>
            <a:r>
              <a:rPr lang="en-US" dirty="0">
                <a:solidFill>
                  <a:srgbClr val="C00000"/>
                </a:solidFill>
              </a:rPr>
              <a:t>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5410200"/>
            <a:ext cx="5778500" cy="461665"/>
            <a:chOff x="-762000" y="4191979"/>
            <a:chExt cx="5778500" cy="461367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2878737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Εγγράφου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2057400" y="4191982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96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4191982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9225" y="1292724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+mn-lt"/>
              </a:rPr>
              <a:t>Ν = 1000Κ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9838" y="1690489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ea typeface="ＭＳ Ｐゴシック" charset="-128"/>
              </a:rPr>
              <a:t>lnc.ltc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609600" y="4924422"/>
            <a:ext cx="6938963" cy="414038"/>
            <a:chOff x="-762000" y="4157779"/>
            <a:chExt cx="6048330" cy="495567"/>
          </a:xfrm>
        </p:grpSpPr>
        <p:sp>
          <p:nvSpPr>
            <p:cNvPr id="14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3176191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Ερωτήματος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993028" y="4157779"/>
            <a:ext cx="3293302" cy="47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97" name="Εξίσωση" r:id="rId5" imgW="1752600" imgH="254000" progId="Equation.3">
                    <p:embed/>
                  </p:oleObj>
                </mc:Choice>
                <mc:Fallback>
                  <p:oleObj name="Εξίσωση" r:id="rId5" imgW="1752600" imgH="254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3028" y="4157779"/>
                          <a:ext cx="3293302" cy="476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7630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8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Θέματα </a:t>
            </a:r>
            <a:endParaRPr lang="en-US" sz="480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Που αποθηκεύουμε τις συχνότητες;</a:t>
            </a:r>
            <a:endParaRPr lang="en-US" sz="2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Μια καλή δομή για τον υπολογισμό του </a:t>
            </a:r>
            <a:r>
              <a:rPr lang="en-US" sz="2800" dirty="0">
                <a:latin typeface="+mn-lt"/>
              </a:rPr>
              <a:t>top-</a:t>
            </a:r>
            <a:r>
              <a:rPr lang="en-US" sz="2800" i="1" dirty="0">
                <a:latin typeface="+mn-lt"/>
              </a:rPr>
              <a:t>k</a:t>
            </a:r>
            <a:r>
              <a:rPr lang="en-US" sz="2800" dirty="0">
                <a:latin typeface="+mn-lt"/>
              </a:rPr>
              <a:t>?</a:t>
            </a:r>
            <a:endParaRPr lang="el-GR" sz="28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Βοηθάει η διάταξη των εγγράφων με βάση το </a:t>
            </a:r>
            <a:r>
              <a:rPr lang="en-US" sz="2800" dirty="0" smtClean="0">
                <a:latin typeface="+mn-lt"/>
              </a:rPr>
              <a:t>id; </a:t>
            </a:r>
            <a:r>
              <a:rPr lang="el-GR" sz="2800" dirty="0" smtClean="0">
                <a:latin typeface="+mn-lt"/>
              </a:rPr>
              <a:t>Πιο χρήσιμη διάταξη;</a:t>
            </a:r>
          </a:p>
          <a:p>
            <a:endParaRPr lang="en-US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855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5168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Επέκταση καταχωρήσεων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3825792"/>
            <a:ext cx="8786842" cy="750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Συχνότητες όρων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κάθε καταχώρηση, αποθήκευση του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i="1" baseline="-25000" dirty="0" err="1">
                <a:solidFill>
                  <a:srgbClr val="000000"/>
                </a:solidFill>
                <a:latin typeface="Calibri"/>
                <a:cs typeface="+mn-cs"/>
              </a:rPr>
              <a:t>t,d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επιπρόσθετα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n-US" i="1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8" name="Picture 7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690689"/>
            <a:ext cx="6024603" cy="1746094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5387336"/>
            <a:ext cx="8458200" cy="369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Η συχνότητα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idf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αποθηκεύεται στο λεξικό μαζί με τον όρο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(το μήκος της αντίστοιχης λίστας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καταχωρήσεων) </a:t>
            </a:r>
            <a:endParaRPr lang="en-US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24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90600"/>
            <a:ext cx="84582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sz="32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έγγραφο (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document-at-a-time)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4779" y="2209800"/>
            <a:ext cx="8279621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latin typeface="Calibri"/>
                <a:cs typeface="+mn-cs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alibri"/>
                <a:cs typeface="+mn-cs"/>
              </a:rPr>
              <a:t>document-at-a-time)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Μπορούμε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να διατρέχουμε τις λίστες των όρων του ερωτήματος </a:t>
            </a:r>
            <a:r>
              <a:rPr lang="el-GR" i="1" dirty="0">
                <a:solidFill>
                  <a:srgbClr val="000000"/>
                </a:solidFill>
                <a:latin typeface="Calibri"/>
                <a:cs typeface="+mn-cs"/>
              </a:rPr>
              <a:t>παράλληλα όπως στην περίπτωση της </a:t>
            </a:r>
            <a:r>
              <a:rPr lang="en-US" i="1" dirty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i="1" dirty="0">
                <a:solidFill>
                  <a:srgbClr val="000000"/>
                </a:solidFill>
                <a:latin typeface="Calibri"/>
                <a:cs typeface="+mn-cs"/>
              </a:rPr>
              <a:t>ανάκτησης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(merge sort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57300" lvl="2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έχει ως αποτέλεσμα λόγω της ίδιας διάταξης των εγγράφων στις λίστες καταχωρίσεων τον υπολογισμό του βαθμού ανά έγγραφο  </a:t>
            </a:r>
            <a:endParaRPr lang="de-DE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95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28956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l-GR" sz="2400" dirty="0" smtClean="0">
                <a:ea typeface="ＭＳ Ｐゴシック" charset="-128"/>
              </a:rPr>
              <a:t>Η </a:t>
            </a:r>
            <a:r>
              <a:rPr lang="el-GR" sz="2400" dirty="0">
                <a:ea typeface="ＭＳ Ｐゴシック" charset="-128"/>
              </a:rPr>
              <a:t>διαβαθμισμένη ανάκτηση συνήθως με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ερωτήματα ελεύθερου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κειμένου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lvl="1" algn="just">
              <a:spcAft>
                <a:spcPts val="600"/>
              </a:spcAft>
            </a:pP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Ερωτήματα ελεύθερου κειμένου 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Free text queries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sz="2400" dirty="0" smtClean="0">
                <a:ea typeface="ＭＳ Ｐゴシック" charset="-128"/>
              </a:rPr>
              <a:t>: </a:t>
            </a:r>
            <a:r>
              <a:rPr lang="el-GR" sz="2400" dirty="0" smtClean="0">
                <a:ea typeface="ＭＳ Ｐゴシック" charset="-128"/>
              </a:rPr>
              <a:t>Μία </a:t>
            </a:r>
            <a:r>
              <a:rPr lang="el-GR" sz="2400" dirty="0">
                <a:ea typeface="ＭＳ Ｐゴシック" charset="-128"/>
              </a:rPr>
              <a:t>ή περισσότερες λέξεις σε μια φυσική </a:t>
            </a:r>
            <a:r>
              <a:rPr lang="el-GR" sz="2400" dirty="0" smtClean="0">
                <a:ea typeface="ＭＳ Ｐゴシック" charset="-128"/>
              </a:rPr>
              <a:t>γλώσσα (αντί για μια γλώσσα ερωτημάτων με τελεστές και εκφράσεις</a:t>
            </a:r>
            <a:r>
              <a:rPr lang="el-GR" sz="2400" dirty="0">
                <a:ea typeface="ＭＳ Ｐゴシック" charset="-128"/>
              </a:rPr>
              <a:t>)</a:t>
            </a:r>
            <a:endParaRPr lang="el-GR" sz="2400" dirty="0" smtClean="0">
              <a:ea typeface="ＭＳ Ｐゴシック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4267200"/>
            <a:ext cx="8786842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 [Brutus Caesar]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Διατρέχουμε παράλληλα τις λίστες για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Brutus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Caesar</a:t>
            </a:r>
          </a:p>
        </p:txBody>
      </p:sp>
      <p:pic>
        <p:nvPicPr>
          <p:cNvPr id="16" name="Picture 15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3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βαρών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08389" y="1364881"/>
            <a:ext cx="8051021" cy="29856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συνημίτονο:</a:t>
            </a:r>
          </a:p>
          <a:p>
            <a:pPr lvl="1" defTabSz="449263">
              <a:buClr>
                <a:srgbClr val="336699"/>
              </a:buClr>
            </a:pP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Εξαρτάται από τη μέθοδο – ίσως χρειαστεί να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αποθηκεύσουμε και το μήκος του εγγράφου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(για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ή να αποθηκεύσουμε τις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κανονικοποιημένες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τιμές (αντί του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sz="8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Τροποποιήσεις εγγράφων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τι αλλάζει;</a:t>
            </a:r>
            <a:endParaRPr lang="el-GR" dirty="0">
              <a:solidFill>
                <a:srgbClr val="000000"/>
              </a:solidFill>
              <a:latin typeface="Calibri"/>
            </a:endParaRPr>
          </a:p>
          <a:p>
            <a:pPr lvl="1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σχετική διάταξη των εγγράφων δεν επηρεάζεται από την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ή όχι του διανύσματος του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q</a:t>
            </a:r>
            <a:endParaRPr lang="el-GR" i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</a:pP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κάθε όρος μόνο μια φορά στο ερώτημα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w 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t,q</a:t>
            </a:r>
            <a:r>
              <a:rPr lang="en-US" baseline="-25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μπορεί να αγνοηθεί,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πότε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μπορούμε απλώς να αθροίζουμε τα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w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</a:t>
            </a:r>
            <a:r>
              <a:rPr lang="en-US" baseline="-25000" dirty="0" err="1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l-GR" baseline="-25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3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k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-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κορυφαίων αποτελεσμάτων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37392" y="1485900"/>
            <a:ext cx="8458200" cy="312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πολλές εφαρμογές, δε χρειαζόμαστε την πλήρη διάταξη, αλλά </a:t>
            </a: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μόνο τα κορυφαία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k (top-k)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κάποιο μικρό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= 100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Απλοϊκός τρόπος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Υπολόγισε τους βαθμούς για όλα τα 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N </a:t>
            </a: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έγραφα</a:t>
            </a:r>
            <a:endParaRPr lang="en-US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</a:rPr>
              <a:t>Sort</a:t>
            </a:r>
            <a:endParaRPr lang="de-DE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Επέστεψε τα κορυφαία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</a:rPr>
              <a:t>k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δε χρειαζόμαστε όλη τη διάταξη, υπάρχει </a:t>
            </a:r>
            <a:r>
              <a:rPr lang="el-GR" u="sng" dirty="0" smtClean="0">
                <a:solidFill>
                  <a:srgbClr val="000000"/>
                </a:solidFill>
                <a:latin typeface="Calibri"/>
                <a:cs typeface="+mn-cs"/>
              </a:rPr>
              <a:t>πιο αποδοτικός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τρόπος να υπολογίσουμε </a:t>
            </a:r>
            <a:r>
              <a:rPr lang="el-GR" i="1" u="sng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μόνο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k; </a:t>
            </a:r>
            <a:endParaRPr lang="de-DE" sz="22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334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i="1" dirty="0" smtClean="0">
                <a:latin typeface="+mn-lt"/>
              </a:rPr>
              <a:t> Έστω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J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τα έγγραφα με μη μηδενικό συνημίτονο. Μπορούμε να βρούμε τα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καλύτερα </a:t>
            </a:r>
            <a:r>
              <a:rPr lang="el-GR" i="1" u="sng" dirty="0" smtClean="0">
                <a:latin typeface="+mn-lt"/>
              </a:rPr>
              <a:t>χωρίς διάταξη όλων</a:t>
            </a:r>
            <a:r>
              <a:rPr lang="el-GR" i="1" dirty="0" smtClean="0">
                <a:latin typeface="+mn-lt"/>
              </a:rPr>
              <a:t> των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εγγράφων; </a:t>
            </a:r>
            <a:endParaRPr lang="el-GR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568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Χρήση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min-heap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3657600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min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Ένα δυαδικό 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min heap</a:t>
            </a: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 είναι ένα δυαδικό δέντρο που η τιμή ενός κόμβου είναι μικρότερη από την τιμή των δύο παιδιών του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.</a:t>
            </a:r>
          </a:p>
        </p:txBody>
      </p:sp>
      <p:pic>
        <p:nvPicPr>
          <p:cNvPr id="8" name="Picture 7" descr="7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2362200"/>
            <a:ext cx="5078439" cy="37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8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σε πίνακα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pic>
        <p:nvPicPr>
          <p:cNvPr id="263170" name="Picture 2" descr="http://www.cs.cmu.edu/~adamchik/15-121/lectures/Binary%20Heaps/pix/complet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85331"/>
            <a:ext cx="5105400" cy="38481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1782" y="5347288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latin typeface="+mn-lt"/>
              </a:rPr>
              <a:t>Η ρίζα είναι στη θέση 1 του πίνακα. 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Για το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l-GR" sz="2000" dirty="0" smtClean="0">
                <a:latin typeface="+mn-lt"/>
              </a:rPr>
              <a:t>-οστό στοιχείο: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 αριστερό παιδί είναι στη θέση </a:t>
            </a:r>
            <a:r>
              <a:rPr lang="en-US" sz="2000" dirty="0" smtClean="0">
                <a:latin typeface="+mn-lt"/>
              </a:rPr>
              <a:t>2*</a:t>
            </a:r>
            <a:r>
              <a:rPr lang="en-US" sz="2000" dirty="0" err="1">
                <a:latin typeface="+mn-lt"/>
              </a:rPr>
              <a:t>i</a:t>
            </a:r>
            <a:endParaRPr lang="en-US" sz="2000" dirty="0" smtClean="0">
              <a:latin typeface="+mn-lt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Το δεξί παιδί είναι στη θέση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2*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+1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Ο γονέας στη θέση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/2 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62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Εισαγωγή στοιχείου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νέο στοιχείο εισάγεται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ως το τελευταίο στοιχείο </a:t>
            </a:r>
            <a:r>
              <a:rPr lang="el-GR" sz="2000" dirty="0" smtClean="0">
                <a:latin typeface="+mn-lt"/>
              </a:rPr>
              <a:t>(στο τέλος του </a:t>
            </a:r>
            <a:r>
              <a:rPr lang="en-US" sz="2000" dirty="0" smtClean="0">
                <a:latin typeface="+mn-lt"/>
              </a:rPr>
              <a:t>heap)</a:t>
            </a:r>
          </a:p>
          <a:p>
            <a:r>
              <a:rPr lang="el-GR" sz="2000" dirty="0" smtClean="0">
                <a:latin typeface="+mn-lt"/>
              </a:rPr>
              <a:t>Η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latin typeface="+mn-lt"/>
              </a:rPr>
              <a:t>εξασφαλίζεται με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σύγκριση του στοιχείου με τον γονιό του</a:t>
            </a:r>
            <a:r>
              <a:rPr lang="el-GR" sz="2000" dirty="0" smtClean="0">
                <a:latin typeface="+mn-lt"/>
              </a:rPr>
              <a:t> και μετακίνηση του προς τα πάνω </a:t>
            </a:r>
            <a:r>
              <a:rPr lang="en-US" sz="2000" dirty="0" smtClean="0">
                <a:latin typeface="+mn-lt"/>
              </a:rPr>
              <a:t>(swap with parent) </a:t>
            </a:r>
            <a:r>
              <a:rPr lang="el-GR" sz="2000" dirty="0" smtClean="0">
                <a:latin typeface="+mn-lt"/>
              </a:rPr>
              <a:t>μέχρι να συναντήσει στοιχείο ίσο ή μεγαλύτερο (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percolation up</a:t>
            </a:r>
            <a:r>
              <a:rPr lang="el-GR" sz="2000" dirty="0" smtClean="0">
                <a:latin typeface="+mn-lt"/>
              </a:rPr>
              <a:t>)</a:t>
            </a:r>
            <a:r>
              <a:rPr lang="en-US" sz="2000" dirty="0" smtClean="0">
                <a:latin typeface="+mn-lt"/>
              </a:rPr>
              <a:t>. </a:t>
            </a:r>
            <a:endParaRPr lang="el-GR" sz="2000" dirty="0">
              <a:latin typeface="+mn-lt"/>
            </a:endParaRPr>
          </a:p>
        </p:txBody>
      </p:sp>
      <p:pic>
        <p:nvPicPr>
          <p:cNvPr id="262146" name="Picture 2" descr="http://www.cs.cmu.edu/~adamchik/15-121/lectures/Binary%20Heaps/pix/insert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76600"/>
            <a:ext cx="5029200" cy="3200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22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1066800" y="518100"/>
            <a:ext cx="67056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Διαγραφή μικρότερου στοιχείου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1336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μικρότερο στοιχείο βρίσκεται </a:t>
            </a:r>
            <a:r>
              <a:rPr lang="el-GR" sz="2000" i="1" dirty="0" smtClean="0">
                <a:latin typeface="+mn-lt"/>
              </a:rPr>
              <a:t>στη ρίζα </a:t>
            </a:r>
            <a:r>
              <a:rPr lang="el-GR" sz="2000" dirty="0" smtClean="0">
                <a:latin typeface="+mn-lt"/>
              </a:rPr>
              <a:t>(το πρώτο στοιχείο του πίνακα)</a:t>
            </a:r>
          </a:p>
          <a:p>
            <a:endParaRPr lang="el-GR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Το σβήνουμε από τη λίστα και το αντικαθιστούμε με το τελευταίο στοιχείο στη λίστα, εξασφαλίζοντας την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συγκρίνοντας με τα παιδιά του</a:t>
            </a:r>
            <a:r>
              <a:rPr lang="el-GR" sz="2000" dirty="0" smtClean="0">
                <a:latin typeface="+mn-lt"/>
              </a:rPr>
              <a:t> (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percolating down</a:t>
            </a:r>
            <a:r>
              <a:rPr lang="el-GR" sz="2000" dirty="0" smtClean="0">
                <a:latin typeface="+mn-lt"/>
              </a:rPr>
              <a:t>)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130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723900" y="495404"/>
            <a:ext cx="7772400" cy="1143000"/>
          </a:xfrm>
        </p:spPr>
        <p:txBody>
          <a:bodyPr/>
          <a:lstStyle/>
          <a:p>
            <a:pPr lvl="0" defTabSz="449263" eaLnBrk="1" hangingPunct="1"/>
            <a:r>
              <a:rPr lang="el-GR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Επιλογή των κορυφαίων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 </a:t>
            </a:r>
            <a:r>
              <a:rPr lang="el-GR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σε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O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(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N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 log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610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Στόχος: Διατηρούμε τα </a:t>
            </a: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καλύτερα </a:t>
            </a:r>
            <a:r>
              <a:rPr lang="en-US" i="1" dirty="0" smtClean="0">
                <a:solidFill>
                  <a:srgbClr val="FF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έχουμε δει μέχρι στιγμής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την επεξεργασία ενός νέου εγγράφου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′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score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′: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Get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current minimum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of heap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(O(1))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If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′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Calibri"/>
              </a:rPr>
              <a:t>˂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skip to next document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υπάρχουν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καλύτερα */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If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&gt;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de-DE" sz="2200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heap-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delete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root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(O(log k)) 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καλύτερο, σβήσε τη ρίζα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</a:pP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           heap-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add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′/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(O(log k))</a:t>
            </a:r>
            <a:r>
              <a:rPr lang="el-GR" sz="22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	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και βάλτο στο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heap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*/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4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71600" y="663827"/>
            <a:ext cx="6248400" cy="661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Πιο αποδοτικός υπολογισμός;</a:t>
            </a:r>
            <a:endParaRPr lang="en-US" sz="3600" i="1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02379" y="1605066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ταξινόμηση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(merge)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έχει πολυπλοκότητα χρόνου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όπου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ο αριθμός των εγγράφων (ή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ισοδύναμα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J)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Βελτιστοποίηση κατά ένα σταθερό όρο, αλλά ακόμα θέλουμε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&gt; 10</a:t>
            </a:r>
            <a:r>
              <a:rPr lang="de-DE" baseline="30000" dirty="0" smtClean="0">
                <a:solidFill>
                  <a:srgbClr val="000000"/>
                </a:solidFill>
                <a:latin typeface="Calibri"/>
                <a:cs typeface="+mn-cs"/>
              </a:rPr>
              <a:t>10</a:t>
            </a:r>
            <a:r>
              <a:rPr lang="el-GR" baseline="30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(δηλαδή, πρέπει να «δούμε» όλα τα έγγραφα)</a:t>
            </a:r>
            <a:endParaRPr lang="de-DE" i="1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Υπάρχουν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αλγόριθμοι;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που ψάχνουμε στην πραγματικότητα αντιστοιχεί στο να λύνουμε το πρόβλημα των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πλησιέστερων γειτόνων 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-nearest neighbor 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kNN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problem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στο διάνυσμα του ερωτήματος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(= query point).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Δεν υπάρχει γενική λύση σε αυτό το πρόβλημα που να είναι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sublinear. (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ειδικά για πολλές διαστάσεις)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1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20346" y="3810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altLang="el-GR" sz="3600" dirty="0">
                <a:solidFill>
                  <a:schemeClr val="accent2">
                    <a:lumMod val="75000"/>
                  </a:schemeClr>
                </a:solidFill>
              </a:rPr>
              <a:t>Ασφαλής (</a:t>
            </a:r>
            <a:r>
              <a:rPr lang="en-US" altLang="el-GR" sz="3600" dirty="0">
                <a:solidFill>
                  <a:schemeClr val="accent2">
                    <a:lumMod val="75000"/>
                  </a:schemeClr>
                </a:solidFill>
              </a:rPr>
              <a:t>safe) </a:t>
            </a:r>
            <a:r>
              <a:rPr lang="el-GR" altLang="el-GR" sz="3600" dirty="0">
                <a:solidFill>
                  <a:schemeClr val="accent2">
                    <a:lumMod val="75000"/>
                  </a:schemeClr>
                </a:solidFill>
              </a:rPr>
              <a:t>και μη ασφαλής </a:t>
            </a:r>
            <a:r>
              <a:rPr lang="en-US" altLang="el-GR" sz="3600" dirty="0">
                <a:solidFill>
                  <a:schemeClr val="accent2">
                    <a:lumMod val="75000"/>
                  </a:schemeClr>
                </a:solidFill>
              </a:rPr>
              <a:t>(non-safe) </a:t>
            </a:r>
            <a:r>
              <a:rPr lang="el-GR" altLang="el-GR" sz="3600" dirty="0">
                <a:solidFill>
                  <a:schemeClr val="accent2">
                    <a:lumMod val="75000"/>
                  </a:schemeClr>
                </a:solidFill>
              </a:rPr>
              <a:t>διάταξη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0346" y="2250831"/>
            <a:ext cx="7639050" cy="228620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Ο όρος </a:t>
            </a:r>
            <a:r>
              <a:rPr lang="el-GR" altLang="el-GR" sz="2400" dirty="0" smtClean="0">
                <a:solidFill>
                  <a:schemeClr val="accent2">
                    <a:lumMod val="75000"/>
                  </a:schemeClr>
                </a:solidFill>
              </a:rPr>
              <a:t>ασφαλής διάταξη (</a:t>
            </a:r>
            <a:r>
              <a:rPr lang="en-US" altLang="el-GR" sz="2400" dirty="0" smtClean="0">
                <a:solidFill>
                  <a:schemeClr val="accent2">
                    <a:lumMod val="75000"/>
                  </a:schemeClr>
                </a:solidFill>
              </a:rPr>
              <a:t>safe ranking</a:t>
            </a:r>
            <a:r>
              <a:rPr lang="el-GR" altLang="en-US" sz="24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l-GR" altLang="en-US" sz="2400" dirty="0" smtClean="0"/>
              <a:t>χρησιμοποιείται για μεθόδους που εξασφαλίζουν ότι τα </a:t>
            </a:r>
            <a:r>
              <a:rPr lang="en-US" altLang="el-GR" sz="2400" dirty="0" smtClean="0"/>
              <a:t>K </a:t>
            </a:r>
            <a:r>
              <a:rPr lang="el-GR" altLang="el-GR" sz="2400" dirty="0" smtClean="0"/>
              <a:t>έγγραφα που επιστέφονται είναι </a:t>
            </a:r>
            <a:r>
              <a:rPr lang="el-GR" altLang="el-GR" sz="2400" i="1" dirty="0" smtClean="0"/>
              <a:t>ακριβώς</a:t>
            </a:r>
            <a:r>
              <a:rPr lang="el-GR" altLang="el-GR" sz="2400" dirty="0" smtClean="0"/>
              <a:t> τα Κ έγγραφα με το μεγαλύτερο </a:t>
            </a:r>
            <a:r>
              <a:rPr lang="en-US" altLang="el-GR" sz="2400" dirty="0" smtClean="0"/>
              <a:t>score</a:t>
            </a:r>
            <a:endParaRPr lang="el-GR" altLang="el-GR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alt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altLang="el-GR" sz="2400" dirty="0" smtClean="0">
                <a:solidFill>
                  <a:schemeClr val="accent2">
                    <a:lumMod val="75000"/>
                  </a:schemeClr>
                </a:solidFill>
              </a:rPr>
              <a:t>Μη ασφαλής (ή </a:t>
            </a:r>
            <a:r>
              <a:rPr lang="en-US" altLang="el-GR" sz="2400" dirty="0" smtClean="0">
                <a:solidFill>
                  <a:schemeClr val="accent2">
                    <a:lumMod val="75000"/>
                  </a:schemeClr>
                </a:solidFill>
              </a:rPr>
              <a:t>inexact) </a:t>
            </a:r>
            <a:r>
              <a:rPr lang="el-GR" altLang="el-GR" sz="2400" dirty="0" smtClean="0">
                <a:solidFill>
                  <a:schemeClr val="accent2">
                    <a:lumMod val="75000"/>
                  </a:schemeClr>
                </a:solidFill>
              </a:rPr>
              <a:t>διάταξη </a:t>
            </a:r>
            <a:r>
              <a:rPr lang="el-GR" altLang="el-GR" sz="2400" dirty="0" smtClean="0"/>
              <a:t>μας δίνει «καλά» Κ έγγραφα αλλά όχι απαραίτητα τα κορυφαία Κ </a:t>
            </a:r>
            <a:endParaRPr lang="en-US" altLang="el-GR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el-GR" sz="2000" dirty="0" smtClean="0"/>
              <a:t>αποδεκτή αλλά πρέπει να εξασφαλίσουμε ότι δεν είμαστε «πολύ μακριά» από την ασφαλή διάταξη</a:t>
            </a:r>
            <a:endParaRPr lang="en-US" altLang="el-GR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el-GR" sz="2000" dirty="0" smtClean="0"/>
              <a:t>Έτσι και αλλιώς, η </a:t>
            </a:r>
            <a:r>
              <a:rPr lang="en-US" altLang="el-GR" sz="2000" dirty="0" err="1" smtClean="0"/>
              <a:t>tf.idf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στάθμιση δεν είναι ακριβής αποτίμηση της συνάφειας, αλλά μια εκτίμηση της</a:t>
            </a:r>
            <a:endParaRPr lang="en-US" altLang="el-GR" sz="2000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7.1.1</a:t>
            </a:r>
          </a:p>
        </p:txBody>
      </p:sp>
    </p:spTree>
    <p:extLst>
      <p:ext uri="{BB962C8B-B14F-4D97-AF65-F5344CB8AC3E}">
        <p14:creationId xmlns:p14="http://schemas.microsoft.com/office/powerpoint/2010/main" val="216255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Βαθμολόγηση ως  βάση της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28650" y="2286000"/>
            <a:ext cx="7581900" cy="23622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Θέλουμε να επιστρέψουμε τα αποτελέσματα διατεταγμένα με βάση </a:t>
            </a:r>
            <a:r>
              <a:rPr lang="el-GR" i="1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2"/>
                </a:solidFill>
                <a:ea typeface="ＭＳ Ｐゴシック" charset="-128"/>
              </a:rPr>
              <a:t>πόσο πιθανό είναι να είναι χρήσιμα στο χρήστη </a:t>
            </a:r>
            <a:r>
              <a:rPr lang="el-GR" dirty="0" smtClean="0">
                <a:ea typeface="ＭＳ Ｐゴシック" charset="-128"/>
              </a:rPr>
              <a:t>ή με βάση </a:t>
            </a:r>
            <a:r>
              <a:rPr lang="el-GR" i="1" dirty="0" smtClean="0">
                <a:solidFill>
                  <a:schemeClr val="accent2"/>
                </a:solidFill>
                <a:ea typeface="ＭＳ Ｐゴシック" charset="-128"/>
              </a:rPr>
              <a:t>τη συνάφεια τους με το ερώτημα </a:t>
            </a:r>
          </a:p>
          <a:p>
            <a:pPr eaLnBrk="1" hangingPunct="1"/>
            <a:endParaRPr lang="el-GR" i="1" dirty="0" smtClean="0">
              <a:solidFill>
                <a:schemeClr val="accent2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Πως διατάσουμε-διαβαθμίζουμε τα έγγραφα μιας συλλογής με βάση ένα ερώτημα; 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Αναθέτουμε ένα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</a:t>
            </a:r>
            <a:r>
              <a:rPr lang="el-GR" sz="2000" dirty="0" smtClean="0">
                <a:ea typeface="ＭＳ Ｐゴシック" charset="-128"/>
              </a:rPr>
              <a:t> (</a:t>
            </a:r>
            <a:r>
              <a:rPr lang="en-US" sz="2000" dirty="0" smtClean="0">
                <a:ea typeface="ＭＳ Ｐゴシック" charset="-128"/>
              </a:rPr>
              <a:t>score</a:t>
            </a:r>
            <a:r>
              <a:rPr lang="el-GR" sz="2000" dirty="0" smtClean="0">
                <a:ea typeface="ＭＳ Ｐゴシック" charset="-128"/>
              </a:rPr>
              <a:t>)</a:t>
            </a:r>
            <a:r>
              <a:rPr lang="en-US" sz="2000" dirty="0" smtClean="0">
                <a:ea typeface="ＭＳ Ｐゴシック" charset="-128"/>
              </a:rPr>
              <a:t> – </a:t>
            </a:r>
            <a:r>
              <a:rPr lang="el-GR" sz="2000" dirty="0" smtClean="0">
                <a:ea typeface="ＭＳ Ｐゴシック" charset="-128"/>
              </a:rPr>
              <a:t>ας πούμε στο </a:t>
            </a:r>
            <a:r>
              <a:rPr lang="en-US" sz="2000" dirty="0" smtClean="0">
                <a:ea typeface="ＭＳ Ｐゴシック" charset="-128"/>
              </a:rPr>
              <a:t>[0, 1] – </a:t>
            </a:r>
            <a:r>
              <a:rPr lang="el-GR" sz="2000" dirty="0" smtClean="0">
                <a:ea typeface="ＭＳ Ｐゴシック" charset="-128"/>
              </a:rPr>
              <a:t>σε κάθε έγγραφο</a:t>
            </a:r>
            <a:endParaRPr lang="en-US" sz="2000" dirty="0">
              <a:ea typeface="ＭＳ Ｐゴシック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charset="-128"/>
              </a:rPr>
              <a:t>score(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, </a:t>
            </a:r>
            <a:r>
              <a:rPr lang="en-US" sz="2000" i="1" dirty="0" smtClean="0">
                <a:ea typeface="ＭＳ Ｐゴシック" charset="-128"/>
              </a:rPr>
              <a:t>q</a:t>
            </a:r>
            <a:r>
              <a:rPr lang="en-US" sz="2000" dirty="0" smtClean="0">
                <a:ea typeface="ＭＳ Ｐゴシック" charset="-128"/>
              </a:rPr>
              <a:t>): </a:t>
            </a:r>
            <a:r>
              <a:rPr lang="el-GR" sz="2000" dirty="0" smtClean="0">
                <a:ea typeface="ＭＳ Ｐゴシック" charset="-128"/>
              </a:rPr>
              <a:t>μετρά πόσο καλά το </a:t>
            </a:r>
            <a:r>
              <a:rPr lang="el-GR" sz="2000" i="1" dirty="0" smtClean="0">
                <a:ea typeface="ＭＳ Ｐゴシック" charset="-128"/>
              </a:rPr>
              <a:t>έγγραφο </a:t>
            </a:r>
            <a:r>
              <a:rPr lang="en-US" sz="2000" i="1" dirty="0" smtClean="0">
                <a:ea typeface="ＭＳ Ｐゴシック" charset="-128"/>
              </a:rPr>
              <a:t>d </a:t>
            </a:r>
            <a:r>
              <a:rPr lang="en-US" sz="2000" dirty="0" smtClean="0">
                <a:ea typeface="ＭＳ Ｐゴシック" charset="-128"/>
              </a:rPr>
              <a:t>“</a:t>
            </a:r>
            <a:r>
              <a:rPr lang="el-GR" sz="2000" dirty="0" smtClean="0">
                <a:ea typeface="ＭＳ Ｐゴシック" charset="-128"/>
              </a:rPr>
              <a:t>ταιριάζει</a:t>
            </a:r>
            <a:r>
              <a:rPr lang="en-US" sz="2000" dirty="0" smtClean="0">
                <a:ea typeface="ＭＳ Ｐゴシック" charset="-128"/>
              </a:rPr>
              <a:t>”</a:t>
            </a:r>
            <a:r>
              <a:rPr lang="el-GR" sz="2000" dirty="0" smtClean="0">
                <a:ea typeface="ＭＳ Ｐゴシック" charset="-128"/>
              </a:rPr>
              <a:t> </a:t>
            </a:r>
            <a:r>
              <a:rPr lang="en-US" sz="2000" dirty="0">
                <a:ea typeface="ＭＳ Ｐゴシック" charset="-128"/>
              </a:rPr>
              <a:t>(</a:t>
            </a:r>
            <a:r>
              <a:rPr lang="en-US" sz="2000" dirty="0" smtClean="0">
                <a:ea typeface="ＭＳ Ｐゴシック" charset="-128"/>
              </a:rPr>
              <a:t>match)  </a:t>
            </a:r>
            <a:r>
              <a:rPr lang="el-GR" sz="2000" dirty="0" smtClean="0">
                <a:ea typeface="ＭＳ Ｐゴシック" charset="-128"/>
              </a:rPr>
              <a:t>με το </a:t>
            </a:r>
            <a:r>
              <a:rPr lang="el-GR" sz="2000" i="1" dirty="0" smtClean="0">
                <a:ea typeface="ＭＳ Ｐゴシック" charset="-128"/>
              </a:rPr>
              <a:t>ερώτημα</a:t>
            </a:r>
            <a:r>
              <a:rPr lang="en-US" sz="2000" i="1" dirty="0" smtClean="0">
                <a:ea typeface="ＭＳ Ｐゴシック" charset="-128"/>
              </a:rPr>
              <a:t> q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" y="328026"/>
            <a:ext cx="88392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Γενική προσέγγιση «ψαλιδίσματος» (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pruning)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0564" cy="2667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Βρες ένα </a:t>
            </a:r>
            <a:r>
              <a:rPr lang="el-GR" sz="2400" b="1" dirty="0" smtClean="0">
                <a:solidFill>
                  <a:schemeClr val="tx1"/>
                </a:solidFill>
                <a:ea typeface="ＭＳ Ｐゴシック" pitchFamily="34" charset="-128"/>
              </a:rPr>
              <a:t>σύνολο </a:t>
            </a:r>
            <a:r>
              <a:rPr lang="en-US" sz="2400" b="1" i="1" dirty="0" smtClean="0">
                <a:solidFill>
                  <a:schemeClr val="tx1"/>
                </a:solidFill>
                <a:ea typeface="ＭＳ Ｐゴシック" pitchFamily="34" charset="-128"/>
              </a:rPr>
              <a:t>A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από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υποψήφια έγγραφα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contenders</a:t>
            </a:r>
            <a:r>
              <a:rPr lang="el-GR" sz="2400" i="1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όπου 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K &lt; |A| 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  <a:sym typeface="Symbol" pitchFamily="18" charset="2"/>
              </a:rPr>
              <a:t>&lt;&lt; N</a:t>
            </a:r>
          </a:p>
          <a:p>
            <a:pPr lvl="1">
              <a:buFont typeface="Wingdings" pitchFamily="2" charset="2"/>
              <a:buChar char="§"/>
            </a:pPr>
            <a:r>
              <a:rPr lang="el-GR" sz="2400" i="1" dirty="0" smtClean="0">
                <a:solidFill>
                  <a:schemeClr val="tx1"/>
                </a:solidFill>
                <a:ea typeface="ＭＳ Ｐゴシック" pitchFamily="34" charset="-128"/>
              </a:rPr>
              <a:t>Το 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l-GR" sz="2400" i="1" dirty="0" smtClean="0">
                <a:solidFill>
                  <a:schemeClr val="tx1"/>
                </a:solidFill>
                <a:ea typeface="ＭＳ Ｐゴシック" pitchFamily="34" charset="-128"/>
              </a:rPr>
              <a:t>δεν περιέχει απαραίτητα όλα τα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K, </a:t>
            </a:r>
            <a:r>
              <a:rPr lang="el-GR" sz="2400" i="1" dirty="0" smtClean="0">
                <a:solidFill>
                  <a:schemeClr val="tx1"/>
                </a:solidFill>
                <a:ea typeface="ＭＳ Ｐゴシック" pitchFamily="34" charset="-128"/>
              </a:rPr>
              <a:t>αλλά περιέχει αρκετά καλά έγγραφα και πολλά από τα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400" i="1" dirty="0" smtClean="0">
                <a:solidFill>
                  <a:schemeClr val="tx1"/>
                </a:solidFill>
                <a:ea typeface="ＭＳ Ｐゴシック" pitchFamily="34" charset="-128"/>
              </a:rPr>
              <a:t>K</a:t>
            </a:r>
          </a:p>
          <a:p>
            <a:pPr marL="3429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Επέστρεψε τα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top K 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έγγραφα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του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A</a:t>
            </a:r>
            <a:endParaRPr lang="el-GR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342900" lvl="1" indent="-342900">
              <a:spcBef>
                <a:spcPts val="700"/>
              </a:spcBef>
              <a:buFont typeface="Wingdings" pitchFamily="2" charset="2"/>
              <a:buChar char="§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None/>
            </a:pP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Το Α είναι ένα ψαλίδισμα (</a:t>
            </a:r>
            <a:r>
              <a:rPr lang="en-US" sz="2400" u="sng" dirty="0" smtClean="0">
                <a:solidFill>
                  <a:schemeClr val="tx1"/>
                </a:solidFill>
                <a:ea typeface="ＭＳ Ｐゴシック" pitchFamily="34" charset="-128"/>
              </a:rPr>
              <a:t>pruning</a:t>
            </a:r>
            <a:r>
              <a:rPr lang="el-GR" sz="2400" u="sng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l-GR" sz="2400" dirty="0" smtClean="0">
                <a:solidFill>
                  <a:schemeClr val="tx1"/>
                </a:solidFill>
                <a:ea typeface="ＭＳ Ｐゴシック" pitchFamily="34" charset="-128"/>
              </a:rPr>
              <a:t> των μη υποψηφίων</a:t>
            </a:r>
          </a:p>
          <a:p>
            <a:pPr>
              <a:buNone/>
            </a:pPr>
            <a:endParaRPr lang="el-GR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en-US" sz="2400" i="1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7236" y="52679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latin typeface="+mn-lt"/>
              </a:rPr>
              <a:t>Θα δούμε σχετικούς </a:t>
            </a:r>
            <a:r>
              <a:rPr lang="el-GR" sz="2800" i="1" dirty="0" err="1" smtClean="0">
                <a:latin typeface="+mn-lt"/>
              </a:rPr>
              <a:t>ευριστικούς</a:t>
            </a:r>
            <a:endParaRPr lang="el-GR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810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2724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Περιορισμός του ευρετηρίου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(index elimination)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371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Ο βασικός αλγόριθμος υπολογισμού του συνημίτονου θεωρεί έγγραφα που περιέχουν </a:t>
            </a:r>
            <a:r>
              <a:rPr lang="el-GR" sz="2400" i="1" dirty="0" smtClean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του ερωτήματος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i="1" dirty="0" smtClean="0">
              <a:solidFill>
                <a:schemeClr val="accent2">
                  <a:lumMod val="50000"/>
                </a:schemeClr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Μπορούμε να επεκτείνουμε αυτήν την ιδέα; 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Εξετάζουμε μόνο τους όρους του ερωτήματος με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μεγάλο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Εξετάζουμε μόνο έγγραφα που περιέχουν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πολλούς από τους όρους του ερωτήματος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l-GR" sz="1600" dirty="0" smtClean="0"/>
              <a:t> </a:t>
            </a:r>
            <a:r>
              <a:rPr lang="en-US" sz="1600" dirty="0" smtClean="0"/>
              <a:t>7.1.2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537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Μόνο όροι με μεγάλο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57187" y="1905000"/>
            <a:ext cx="8329613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Παράδειγμα: Για το ερώτημα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: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in the rye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Αθροίζουμε μόνο το βαθμό για τους όρους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rye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Γιατί;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όροι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the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έχουν μικρή συνεισφορά στο βαθμό και άρα δεν αλλάζουν σημαντικά τη διάταξη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Όφελος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καταχωρήσεις των όρων με μικρά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περιέχουν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πολλά έγγραφα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μεγάλες λίστες καταχωρήσεων)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  <a:sym typeface="Symbol" pitchFamily="18" charset="2"/>
              </a:rPr>
              <a:t>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αυτά τα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(πολλά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έγγραφα δε μπαίνουν ως υποψήφια στο σύνολο Α</a:t>
            </a:r>
            <a:endParaRPr lang="en-US" sz="2400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</p:spTree>
    <p:extLst>
      <p:ext uri="{BB962C8B-B14F-4D97-AF65-F5344CB8AC3E}">
        <p14:creationId xmlns:p14="http://schemas.microsoft.com/office/powerpoint/2010/main" val="33015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135731"/>
            <a:ext cx="86868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Έγγραφα με πολλούς όρους του ερωτήματος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530924"/>
            <a:ext cx="7924800" cy="386666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Κάθε έγγραφο που έχει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ερωτήματος είναι υποψήφιο  για τη λίστα με τα κορυφαία Κ έγγραφα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ερωτήματα με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πολλούς όρους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υπολογίζουμε τους βαθμούς μόνο των εγγράφων που περιέχουν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αρκετούς από τους όρους του ερωτήματος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 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παράδειγμα, τουλάχιστον 3 από τους 4 όρους</a:t>
            </a:r>
          </a:p>
          <a:p>
            <a:pPr lvl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Παρόμοιο με ένα είδος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μερικής σύζευξης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“soft conjunction”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στα ερωτήματα των μηχανών αναζήτησης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αρχικά στη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Google)</a:t>
            </a:r>
          </a:p>
          <a:p>
            <a:pPr lvl="1"/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Εύκολα να υλοποιηθεί κατά τη διάσχιση των καταχωρήσεων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</p:spTree>
    <p:extLst>
      <p:ext uri="{BB962C8B-B14F-4D97-AF65-F5344CB8AC3E}">
        <p14:creationId xmlns:p14="http://schemas.microsoft.com/office/powerpoint/2010/main" val="41617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81000" y="2733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Brutus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81000" y="3267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Caesar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1000" y="3800475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Calpurnia</a:t>
            </a: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2057400" y="2809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2057400" y="3343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276600" y="3876675"/>
            <a:ext cx="4876800" cy="304800"/>
            <a:chOff x="2064" y="2448"/>
            <a:chExt cx="3072" cy="192"/>
          </a:xfrm>
        </p:grpSpPr>
        <p:sp>
          <p:nvSpPr>
            <p:cNvPr id="26692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693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4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6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276600" y="3267075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26687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8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9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0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1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79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26680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81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82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26683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84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13</a:t>
              </a:r>
            </a:p>
          </p:txBody>
        </p:sp>
        <p:sp>
          <p:nvSpPr>
            <p:cNvPr id="26685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26686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276600" y="2733675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73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4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5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6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7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65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66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67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68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69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70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71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72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35" name="Text Box 48"/>
          <p:cNvSpPr txBox="1">
            <a:spLocks noChangeArrowheads="1"/>
          </p:cNvSpPr>
          <p:nvPr/>
        </p:nvSpPr>
        <p:spPr bwMode="auto">
          <a:xfrm>
            <a:off x="3276600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26636" name="AutoShape 49"/>
          <p:cNvSpPr>
            <a:spLocks noChangeArrowheads="1"/>
          </p:cNvSpPr>
          <p:nvPr/>
        </p:nvSpPr>
        <p:spPr bwMode="auto">
          <a:xfrm>
            <a:off x="2057400" y="3876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7" name="Text Box 50"/>
          <p:cNvSpPr txBox="1">
            <a:spLocks noChangeArrowheads="1"/>
          </p:cNvSpPr>
          <p:nvPr/>
        </p:nvSpPr>
        <p:spPr bwMode="auto">
          <a:xfrm>
            <a:off x="3895725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  <p:sp>
        <p:nvSpPr>
          <p:cNvPr id="26638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Antony</a:t>
            </a:r>
          </a:p>
        </p:txBody>
      </p:sp>
      <p:sp>
        <p:nvSpPr>
          <p:cNvPr id="26639" name="AutoShape 7"/>
          <p:cNvSpPr>
            <a:spLocks noChangeArrowheads="1"/>
          </p:cNvSpPr>
          <p:nvPr/>
        </p:nvSpPr>
        <p:spPr bwMode="auto">
          <a:xfrm>
            <a:off x="2057400" y="2209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276600" y="2133600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59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0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1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2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3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51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52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53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54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55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56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57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58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41" name="Text Box 50"/>
          <p:cNvSpPr txBox="1">
            <a:spLocks noChangeArrowheads="1"/>
          </p:cNvSpPr>
          <p:nvPr/>
        </p:nvSpPr>
        <p:spPr bwMode="auto">
          <a:xfrm>
            <a:off x="4532313" y="3810000"/>
            <a:ext cx="57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495800" y="2209800"/>
            <a:ext cx="1828800" cy="1447800"/>
            <a:chOff x="4495800" y="3276600"/>
            <a:chExt cx="1828800" cy="1447800"/>
          </a:xfrm>
        </p:grpSpPr>
        <p:sp>
          <p:nvSpPr>
            <p:cNvPr id="26647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38862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4958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81000" y="5209063"/>
            <a:ext cx="8253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dirty="0" smtClean="0">
                <a:latin typeface="+mn-lt"/>
              </a:rPr>
              <a:t>Υπολογισμοί βαθμών μόνο για τα έγγραφα 8, 16 και 32</a:t>
            </a:r>
            <a:endParaRPr lang="en-US" dirty="0">
              <a:latin typeface="+mn-lt"/>
            </a:endParaRPr>
          </a:p>
        </p:txBody>
      </p:sp>
      <p:sp>
        <p:nvSpPr>
          <p:cNvPr id="2664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1" y="4653546"/>
            <a:ext cx="784860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3 από τους 4 όρους του ερωτήματος</a:t>
            </a:r>
          </a:p>
        </p:txBody>
      </p:sp>
    </p:spTree>
    <p:extLst>
      <p:ext uri="{BB962C8B-B14F-4D97-AF65-F5344CB8AC3E}">
        <p14:creationId xmlns:p14="http://schemas.microsoft.com/office/powerpoint/2010/main" val="39511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Λίστες πρωταθλητών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850" y="1562204"/>
            <a:ext cx="8362950" cy="1828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Προ-υπολογισμός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κάθε όρο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λεξικού, των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εγγράφων με το μεγαλύτερο βάρος ανάμεσα στις καταχωρήσεις του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-&gt;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λίστα πρωταθλητών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champion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fancy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ή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top docs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για κάθε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τα καλύτερα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έγγραφα)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tf.idf,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αυτά </a:t>
            </a:r>
            <a:r>
              <a:rPr lang="el-GR" sz="2000" i="1" dirty="0" smtClean="0">
                <a:solidFill>
                  <a:srgbClr val="FF0000"/>
                </a:solidFill>
                <a:ea typeface="ＭＳ Ｐゴシック" pitchFamily="34" charset="-128"/>
              </a:rPr>
              <a:t>με το καλύτερο </a:t>
            </a:r>
            <a:r>
              <a:rPr lang="en-US" sz="2000" i="1" dirty="0" err="1" smtClean="0">
                <a:solidFill>
                  <a:srgbClr val="FF0000"/>
                </a:solidFill>
                <a:ea typeface="ＭＳ Ｐゴシック" pitchFamily="34" charset="-128"/>
              </a:rPr>
              <a:t>tf</a:t>
            </a:r>
            <a:endParaRPr lang="en-US" sz="2000" i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Κατά την ώρα του ερωτήματος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πάρε 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ως Α την ένωση των λιστών πρωταθλητών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τους όρους του ερωτήματος, υπολόγισε μόνο τους βαθμούς για τα έγγραφα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της Α και διάλεξε τα Κ ανάμεσα τους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πρέπει να επιλεγεί κατά τη διάρκεια της κατασκευής του ευρετηρίου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Έτσι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πιθανόν ότι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&lt;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7.1.3</a:t>
            </a:r>
          </a:p>
        </p:txBody>
      </p:sp>
    </p:spTree>
    <p:extLst>
      <p:ext uri="{BB962C8B-B14F-4D97-AF65-F5344CB8AC3E}">
        <p14:creationId xmlns:p14="http://schemas.microsoft.com/office/powerpoint/2010/main" val="255046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304800" y="609600"/>
            <a:ext cx="83058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l-GR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Υπολογισμός ανά όρο </a:t>
            </a: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1730375"/>
            <a:ext cx="82296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+mn-cs"/>
              </a:rPr>
              <a:t>Y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πολογισμός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ανά-όρο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(ένας-όρος-τη-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φορά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-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a-term-at-a-time</a:t>
            </a:r>
            <a:r>
              <a:rPr lang="en-US" sz="2800" dirty="0" smtClean="0">
                <a:latin typeface="Calibri"/>
                <a:cs typeface="+mn-cs"/>
              </a:rPr>
              <a:t>)</a:t>
            </a:r>
            <a:endParaRPr lang="el-GR" sz="28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1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Επεξεργαζόμαστε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όλη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τη λίστα καταχωρήσεων για τον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πρώτο όρο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του ερωτήματος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Δημιουργούμε ένα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συσσωρευτή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των βαθμών για κάθε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εγγράφου που βρίσκουμε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Μετά επεξεργαζόμαστε πλήρως τη λίστα καταχωρήσεων για τον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δεύτερο όρο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κοκ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8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term-at-a-time)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51460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+mn-lt"/>
              </a:rPr>
              <a:t>Για κάθε όρο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του ερωτήματος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 </a:t>
            </a:r>
            <a:endParaRPr lang="el-G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7415" y="50569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Λέμε τα στοιχεία του πίνακα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Scores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, συσσωρευτές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(accumulators)</a:t>
            </a:r>
            <a:endParaRPr lang="en-US" sz="1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0" y="4191000"/>
            <a:ext cx="35052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599709"/>
            <a:ext cx="41148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20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20144" y="530781"/>
            <a:ext cx="8929718" cy="65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το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w</a:t>
            </a: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0144" y="1295400"/>
            <a:ext cx="8320118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Διατάσσουμε τα έγγραφα στις λίστες καταχωρήσεων με </a:t>
            </a:r>
            <a:r>
              <a:rPr lang="el-GR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βάση το βάρος (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weight</a:t>
            </a:r>
            <a:r>
              <a:rPr lang="el-GR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)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lang="en-US" altLang="zh-CN" i="1" dirty="0" err="1">
                <a:solidFill>
                  <a:srgbClr val="C00000"/>
                </a:solidFill>
                <a:latin typeface="Calibri"/>
              </a:rPr>
              <a:t>wf</a:t>
            </a:r>
            <a:r>
              <a:rPr lang="en-US" altLang="zh-CN" i="1" baseline="-25000" dirty="0" err="1">
                <a:solidFill>
                  <a:srgbClr val="C00000"/>
                </a:solidFill>
                <a:latin typeface="Calibri"/>
              </a:rPr>
              <a:t>t,d</a:t>
            </a:r>
            <a:r>
              <a:rPr lang="en-US" altLang="zh-CN" i="1" baseline="-25000" dirty="0">
                <a:solidFill>
                  <a:srgbClr val="C00000"/>
                </a:solidFill>
                <a:latin typeface="Calibri"/>
              </a:rPr>
              <a:t> </a:t>
            </a:r>
            <a:endParaRPr lang="el-GR" altLang="zh-CN" i="1" baseline="-25000" dirty="0">
              <a:solidFill>
                <a:srgbClr val="C00000"/>
              </a:solidFill>
              <a:latin typeface="Calibri"/>
            </a:endParaRPr>
          </a:p>
          <a:p>
            <a:pPr marL="742950" lvl="1" indent="-285750" defTabSz="449263">
              <a:buClr>
                <a:srgbClr val="336699"/>
              </a:buClr>
            </a:pPr>
            <a:endParaRPr lang="el-GR" i="1" baseline="-25000" dirty="0">
              <a:solidFill>
                <a:srgbClr val="C00000"/>
              </a:solidFill>
              <a:latin typeface="Calibri"/>
              <a:ea typeface="宋体" pitchFamily="2" charset="-122"/>
            </a:endParaRPr>
          </a:p>
          <a:p>
            <a:pPr marL="800100" lvl="1" indent="-342900" defTabSz="449263">
              <a:buClr>
                <a:srgbClr val="3366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	</a:t>
            </a:r>
            <a:r>
              <a:rPr lang="el-GR" sz="2000" dirty="0" smtClean="0">
                <a:latin typeface="Calibri"/>
              </a:rPr>
              <a:t>Η </a:t>
            </a:r>
            <a:r>
              <a:rPr lang="el-GR" sz="2000" dirty="0">
                <a:latin typeface="Calibri"/>
              </a:rPr>
              <a:t>απλούστερη περίπτωση, </a:t>
            </a:r>
            <a:r>
              <a:rPr lang="en-US" sz="2000" dirty="0">
                <a:latin typeface="Calibri"/>
              </a:rPr>
              <a:t>normalized </a:t>
            </a:r>
            <a:r>
              <a:rPr lang="en-US" sz="2000" dirty="0" err="1">
                <a:latin typeface="Calibri"/>
              </a:rPr>
              <a:t>tf-idf</a:t>
            </a:r>
            <a:r>
              <a:rPr lang="en-US" sz="2000" dirty="0">
                <a:latin typeface="Calibri"/>
              </a:rPr>
              <a:t> </a:t>
            </a:r>
            <a:r>
              <a:rPr lang="en-US" sz="2000" dirty="0" smtClean="0">
                <a:latin typeface="Calibri"/>
              </a:rPr>
              <a:t>weight</a:t>
            </a:r>
            <a:endParaRPr lang="el-GR" sz="2000" dirty="0">
              <a:latin typeface="Calibri"/>
            </a:endParaRPr>
          </a:p>
          <a:p>
            <a:pPr marL="800100" lvl="1" indent="-342900" defTabSz="449263">
              <a:buClr>
                <a:srgbClr val="336699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«καλά» έγγραφα για έναν όρο είναι στην αρχή της λίστας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i="1" dirty="0">
                <a:solidFill>
                  <a:srgbClr val="C00000"/>
                </a:solidFill>
                <a:latin typeface="Calibri"/>
                <a:ea typeface="宋体" pitchFamily="2" charset="-122"/>
              </a:rPr>
              <a:t>Όχι κοινή διάταξη των εγγράφων σε όλες τις λίστες</a:t>
            </a:r>
            <a:r>
              <a:rPr lang="en-US" i="1" dirty="0">
                <a:solidFill>
                  <a:srgbClr val="C00000"/>
                </a:solidFill>
                <a:latin typeface="Calibri"/>
                <a:ea typeface="宋体" pitchFamily="2" charset="-122"/>
              </a:rPr>
              <a:t> </a:t>
            </a:r>
            <a:r>
              <a:rPr lang="el-GR" i="1" dirty="0">
                <a:solidFill>
                  <a:srgbClr val="C00000"/>
                </a:solidFill>
                <a:latin typeface="Calibri"/>
                <a:ea typeface="宋体" pitchFamily="2" charset="-122"/>
              </a:rPr>
              <a:t> 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Αλλά, δε μπορούμε να υπολογίσουμε ένα συνολικό βαθμό για κάθε έγγραφο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merge sort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“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συσσωρεύουμε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”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τους βαθμούς για τα έγγραφα ανά όρο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2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685904"/>
            <a:ext cx="8929718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το </a:t>
            </a:r>
            <a:r>
              <a:rPr lang="en-US" sz="3600" dirty="0" err="1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w</a:t>
            </a: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676400"/>
            <a:ext cx="8786842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Προσέγγιση: δεν επεξεργαζόμαστε τις καταχωρήσεις που θα συνεισφέρουν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λίγο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στον τελικό βαθμό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1600" i="1" dirty="0" smtClean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κορυφαία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 είναι πιθανόν να βρίσκονται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στην αρχή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αυτών των ταξινομημένων λιστών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γρήγορος τερματισμός ενώ επεξεργαζόμαστε τις λίστες καταχωρήσεων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μάλλον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δε θα αλλάξει τα κορυφαία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6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84575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q</a:t>
            </a:r>
            <a:r>
              <a:rPr lang="en-US" dirty="0" smtClean="0">
                <a:ea typeface="ＭＳ Ｐゴシック" charset="-128"/>
              </a:rPr>
              <a:t>)</a:t>
            </a:r>
            <a:r>
              <a:rPr lang="el-GR" dirty="0" smtClean="0">
                <a:ea typeface="ＭＳ Ｐゴシック" charset="-128"/>
              </a:rPr>
              <a:t>, εγγράφου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score(d, q)</a:t>
            </a:r>
            <a:endParaRPr lang="el-GR" sz="24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6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Αν κανένα όρος του ερωτήματος δεν εμφανίζεται στο έγγραφο, τότε ο βαθμός θα πρέπει να είναι 0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Όσο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πιο συχνά </a:t>
            </a:r>
            <a:r>
              <a:rPr lang="el-GR" dirty="0" smtClean="0">
                <a:ea typeface="ＭＳ Ｐゴシック" charset="-128"/>
              </a:rPr>
              <a:t>εμφανίζεται ο όρος του ερωτήματος σε ένα έγγραφο,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τόσο μεγαλύτερος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θα πρέπει να είναι ο βαθμός 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1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Θα εξετάσουμε κάποιες εναλλακτικές για αυτό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όρο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752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Μη φέρεις όλη τη λίστα καταχωρήσεων, μόνο τα πρώτα στοιχεία της 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410200" y="2590800"/>
            <a:ext cx="1066800" cy="1219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209800" y="4191000"/>
            <a:ext cx="3048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836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16927" y="3138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1.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Πρόωρος τερματισμός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2125662"/>
            <a:ext cx="7886700" cy="264498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Κατά τη διάσχιση των καταχωρήσεων ενός όρου </a:t>
            </a:r>
            <a:r>
              <a:rPr lang="en-US" sz="2400" i="1" dirty="0" smtClean="0">
                <a:ea typeface="ＭＳ Ｐゴシック" pitchFamily="34" charset="-128"/>
              </a:rPr>
              <a:t>t</a:t>
            </a:r>
            <a:r>
              <a:rPr lang="el-GR" sz="2400" i="1" dirty="0" smtClean="0">
                <a:ea typeface="ＭＳ Ｐゴシック" pitchFamily="34" charset="-128"/>
              </a:rPr>
              <a:t>, </a:t>
            </a:r>
            <a:r>
              <a:rPr lang="el-GR" sz="2400" dirty="0" smtClean="0">
                <a:ea typeface="ＭＳ Ｐゴシック" pitchFamily="34" charset="-128"/>
              </a:rPr>
              <a:t>σταμάτα νωρίς αφού: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34" charset="-128"/>
              </a:rPr>
              <a:t>Δεις ένα προκαθορισμένο αριθμό </a:t>
            </a:r>
            <a:r>
              <a:rPr lang="en-US" sz="2400" i="1" dirty="0" smtClean="0">
                <a:ea typeface="ＭＳ Ｐゴシック" pitchFamily="34" charset="-128"/>
              </a:rPr>
              <a:t>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l-GR" sz="2400" dirty="0" smtClean="0">
                <a:ea typeface="ＭＳ Ｐゴシック" pitchFamily="34" charset="-128"/>
              </a:rPr>
              <a:t>από έγγραφα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 smtClean="0">
                <a:ea typeface="宋体" pitchFamily="2" charset="-122"/>
              </a:rPr>
              <a:t>Τ</a:t>
            </a:r>
            <a:r>
              <a:rPr lang="el-GR" altLang="zh-CN" sz="2400" dirty="0" smtClean="0">
                <a:ea typeface="ＭＳ Ｐゴシック" pitchFamily="34" charset="-128"/>
              </a:rPr>
              <a:t>ο </a:t>
            </a:r>
            <a:r>
              <a:rPr lang="en-US" altLang="zh-CN" sz="2400" i="1" dirty="0" err="1" smtClean="0">
                <a:ea typeface="宋体" pitchFamily="2" charset="-122"/>
              </a:rPr>
              <a:t>wf</a:t>
            </a:r>
            <a:r>
              <a:rPr lang="en-US" altLang="zh-CN" sz="2400" i="1" baseline="-25000" dirty="0" err="1" smtClean="0">
                <a:ea typeface="宋体" pitchFamily="2" charset="-122"/>
              </a:rPr>
              <a:t>t,d</a:t>
            </a:r>
            <a:r>
              <a:rPr lang="en-US" altLang="zh-CN" sz="2400" i="1" baseline="-25000" dirty="0" smtClean="0">
                <a:ea typeface="宋体" pitchFamily="2" charset="-122"/>
              </a:rPr>
              <a:t>  </a:t>
            </a:r>
            <a:r>
              <a:rPr lang="el-GR" altLang="zh-CN" sz="2400" dirty="0" smtClean="0">
                <a:ea typeface="宋体" pitchFamily="2" charset="-122"/>
              </a:rPr>
              <a:t>πέφτει κάτω από κάποιο κατώφλι</a:t>
            </a:r>
            <a:endParaRPr lang="en-US" altLang="zh-CN" sz="2400" dirty="0" smtClean="0">
              <a:ea typeface="宋体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rgbClr val="C00000"/>
                </a:solidFill>
                <a:ea typeface="宋体" pitchFamily="2" charset="-122"/>
              </a:rPr>
              <a:t>Πάρε την ένωση του συνόλου των εγγράφων που προκύπτει</a:t>
            </a:r>
            <a:endParaRPr lang="en-US" sz="2400" dirty="0" smtClean="0">
              <a:solidFill>
                <a:srgbClr val="C00000"/>
              </a:solidFill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ea typeface="宋体" pitchFamily="2" charset="-122"/>
              </a:rPr>
              <a:t>  </a:t>
            </a:r>
            <a:r>
              <a:rPr lang="el-GR" sz="2400" dirty="0" smtClean="0">
                <a:solidFill>
                  <a:srgbClr val="C00000"/>
                </a:solidFill>
                <a:ea typeface="宋体" pitchFamily="2" charset="-122"/>
              </a:rPr>
              <a:t>Ένα σύνολο για κάθε όρο</a:t>
            </a:r>
            <a:endParaRPr lang="en-US" sz="2400" dirty="0" smtClean="0">
              <a:solidFill>
                <a:srgbClr val="C00000"/>
              </a:solidFill>
              <a:ea typeface="宋体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宋体" pitchFamily="2" charset="-122"/>
              </a:rPr>
              <a:t>Υπολόγισε τους βαθμούς μόνο αυτών των εγγράφων</a:t>
            </a: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7.1.5</a:t>
            </a:r>
          </a:p>
        </p:txBody>
      </p:sp>
    </p:spTree>
    <p:extLst>
      <p:ext uri="{BB962C8B-B14F-4D97-AF65-F5344CB8AC3E}">
        <p14:creationId xmlns:p14="http://schemas.microsoft.com/office/powerpoint/2010/main" val="6027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37662" y="42724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2.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-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διατεταγμένοι όροι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37662" y="2216944"/>
            <a:ext cx="8229600" cy="13644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>
                <a:ea typeface="ＭＳ Ｐゴシック" pitchFamily="34" charset="-128"/>
              </a:rPr>
              <a:t>Κατά την επεξεργασία των όρων του ερωτήματος</a:t>
            </a:r>
            <a:endParaRPr lang="en-US" sz="2400" dirty="0" smtClean="0">
              <a:ea typeface="ＭＳ Ｐゴシック" pitchFamily="34" charset="-128"/>
            </a:endParaRPr>
          </a:p>
          <a:p>
            <a:r>
              <a:rPr lang="el-GR" sz="2400" dirty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Ε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ξετάζουμε τους όρους με φθίνουσα διάταξη ως προς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sz="2400" dirty="0" smtClean="0">
                <a:ea typeface="ＭＳ Ｐゴシック" pitchFamily="34" charset="-128"/>
              </a:rPr>
              <a:t>Όροι με μεγάλο </a:t>
            </a:r>
            <a:r>
              <a:rPr lang="en-US" sz="2400" dirty="0" err="1" smtClean="0">
                <a:ea typeface="ＭＳ Ｐゴシック" pitchFamily="34" charset="-128"/>
              </a:rPr>
              <a:t>idf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l-GR" sz="2400" dirty="0" smtClean="0">
                <a:ea typeface="ＭＳ Ｐゴシック" pitchFamily="34" charset="-128"/>
              </a:rPr>
              <a:t>πιθανών να συνεισφέρουν περισσότερο στο βαθμό</a:t>
            </a:r>
            <a:endParaRPr lang="en-US" sz="2400" dirty="0" smtClean="0">
              <a:ea typeface="ＭＳ Ｐゴシック" pitchFamily="34" charset="-128"/>
            </a:endParaRPr>
          </a:p>
          <a:p>
            <a:r>
              <a:rPr lang="el-GR" sz="2400" dirty="0" smtClean="0">
                <a:ea typeface="ＭＳ Ｐゴシック" pitchFamily="34" charset="-128"/>
              </a:rPr>
              <a:t>Καθώς ενημερώνουμε τη συμμετοχή στο βαθμό κάθε όρου</a:t>
            </a:r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l-GR" sz="2400" dirty="0" smtClean="0">
                <a:ea typeface="ＭＳ Ｐゴシック" pitchFamily="34" charset="-128"/>
              </a:rPr>
              <a:t>Σταματάμε αν ο βαθμός των εγγράφων δεν μεταβάλλεται πολύ</a:t>
            </a:r>
            <a:endParaRPr lang="en-US" sz="2400" dirty="0" smtClean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7.1.5</a:t>
            </a:r>
          </a:p>
        </p:txBody>
      </p:sp>
    </p:spTree>
    <p:extLst>
      <p:ext uri="{BB962C8B-B14F-4D97-AF65-F5344CB8AC3E}">
        <p14:creationId xmlns:p14="http://schemas.microsoft.com/office/powerpoint/2010/main" val="143398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7388" y="632024"/>
            <a:ext cx="8929718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defTabSz="449263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Επεξεργασία Ανά-Έγγραφο και Ανά-Όρο</a:t>
            </a:r>
            <a:endParaRPr lang="de-DE" sz="4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305800" cy="34956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Υπολογισμός ανά-όρο (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term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at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-a-time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processing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)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Υπολογίζουμε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για κάθε όρο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της ερώτησης, για κάθε έγγραφο που εμφανίζεται στη λίστας καταχώρησης του ένα βαθμό και μετά συνεχίζουμε με τον επόμενο όρο της ερώτησης</a:t>
            </a:r>
            <a:endParaRPr lang="de-DE" i="1" dirty="0" smtClean="0">
              <a:solidFill>
                <a:schemeClr val="tx2">
                  <a:lumMod val="75000"/>
                </a:schemeClr>
              </a:solidFill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Υπολογισμός Ανά Έγγραφο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(document-at-a-time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processing)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Τελειώνουμε τον υπολογισμό του βαθμού ομοιότητας ερωτήματος-εγγράφου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για το έγγραφο </a:t>
            </a:r>
            <a:r>
              <a:rPr lang="en-US" i="1" u="sng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d</a:t>
            </a:r>
            <a:r>
              <a:rPr lang="en-US" i="1" u="sng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</a:t>
            </a:r>
            <a:r>
              <a:rPr lang="en-US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πριν αρχίσουμε τον υπολογισμό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βαθμού ομοιότητας ερωτήματος-εγγράφου για το έγγραφο</a:t>
            </a:r>
            <a:r>
              <a:rPr lang="de-DE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d</a:t>
            </a:r>
            <a:r>
              <a:rPr lang="de-DE" i="1" baseline="-250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i+1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9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1564" y="474285"/>
            <a:ext cx="8929718" cy="1022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1123" y="1815117"/>
            <a:ext cx="86106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800" dirty="0" smtClean="0"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FF0000"/>
              </a:buClr>
            </a:pPr>
            <a:r>
              <a:rPr lang="el-GR" dirty="0" smtClean="0">
                <a:latin typeface="Calibri"/>
                <a:cs typeface="+mn-cs"/>
              </a:rPr>
              <a:t>Συχνά υπάρχει ένας </a:t>
            </a:r>
            <a:r>
              <a:rPr lang="el-GR" i="1" dirty="0" smtClean="0">
                <a:latin typeface="Calibri"/>
                <a:cs typeface="+mn-cs"/>
              </a:rPr>
              <a:t>ανεξάρτητος του ερωτήματος (στατικός) </a:t>
            </a:r>
            <a:r>
              <a:rPr lang="el-GR" dirty="0" smtClean="0">
                <a:latin typeface="Calibri"/>
                <a:cs typeface="+mn-cs"/>
              </a:rPr>
              <a:t>χαρακτηρισμός της καταλληλότητας  (</a:t>
            </a:r>
            <a:r>
              <a:rPr lang="en-US" dirty="0" smtClean="0">
                <a:latin typeface="Calibri"/>
                <a:cs typeface="+mn-cs"/>
              </a:rPr>
              <a:t>“goodness”</a:t>
            </a:r>
            <a:r>
              <a:rPr lang="el-GR" dirty="0" smtClean="0">
                <a:latin typeface="Calibri"/>
                <a:cs typeface="+mn-cs"/>
              </a:rPr>
              <a:t>, </a:t>
            </a:r>
            <a:r>
              <a:rPr lang="en-US" dirty="0" smtClean="0">
                <a:latin typeface="Calibri"/>
                <a:cs typeface="+mn-cs"/>
              </a:rPr>
              <a:t>authority</a:t>
            </a:r>
            <a:r>
              <a:rPr lang="el-GR" dirty="0" smtClean="0">
                <a:latin typeface="Calibri"/>
                <a:cs typeface="+mn-cs"/>
              </a:rPr>
              <a:t>) του εγγράφου </a:t>
            </a:r>
            <a:r>
              <a:rPr lang="en-US" dirty="0" smtClean="0">
                <a:latin typeface="Calibri"/>
                <a:cs typeface="+mn-cs"/>
              </a:rPr>
              <a:t>– </a:t>
            </a:r>
            <a:r>
              <a:rPr lang="el-GR" dirty="0" smtClean="0">
                <a:latin typeface="Calibri"/>
                <a:cs typeface="+mn-cs"/>
              </a:rPr>
              <a:t>έστω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(d)</a:t>
            </a:r>
            <a:endParaRPr lang="el-GR" sz="800" dirty="0" smtClean="0">
              <a:solidFill>
                <a:schemeClr val="accent1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latin typeface="Calibri"/>
                <a:cs typeface="+mn-cs"/>
              </a:rPr>
              <a:t>Για παράδειγμα: 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Στις μηχανές αναζήτησης (στο </a:t>
            </a:r>
            <a:r>
              <a:rPr lang="en-US" sz="2000" dirty="0" smtClean="0">
                <a:latin typeface="Calibri"/>
                <a:cs typeface="+mn-cs"/>
              </a:rPr>
              <a:t>Google) </a:t>
            </a:r>
            <a:r>
              <a:rPr lang="el-GR" sz="2000" dirty="0" smtClean="0">
                <a:latin typeface="Calibri"/>
                <a:cs typeface="+mn-cs"/>
              </a:rPr>
              <a:t>το </a:t>
            </a:r>
            <a:r>
              <a:rPr lang="en-US" sz="2000" dirty="0" smtClean="0">
                <a:latin typeface="Calibri"/>
                <a:cs typeface="+mn-cs"/>
              </a:rPr>
              <a:t>PageRank </a:t>
            </a:r>
            <a:r>
              <a:rPr lang="en-US" sz="2000" i="1" dirty="0" smtClean="0">
                <a:latin typeface="Calibri"/>
                <a:cs typeface="+mn-cs"/>
              </a:rPr>
              <a:t>g</a:t>
            </a:r>
            <a:r>
              <a:rPr lang="en-US" sz="2000" dirty="0" smtClean="0">
                <a:latin typeface="Calibri"/>
                <a:cs typeface="+mn-cs"/>
              </a:rPr>
              <a:t>(</a:t>
            </a:r>
            <a:r>
              <a:rPr lang="en-US" sz="2000" i="1" dirty="0" smtClean="0">
                <a:latin typeface="Calibri"/>
                <a:cs typeface="+mn-cs"/>
              </a:rPr>
              <a:t>d</a:t>
            </a:r>
            <a:r>
              <a:rPr lang="en-US" sz="2000" dirty="0" smtClean="0">
                <a:latin typeface="Calibri"/>
                <a:cs typeface="+mn-cs"/>
              </a:rPr>
              <a:t>) </a:t>
            </a:r>
            <a:r>
              <a:rPr lang="el-GR" sz="2000" dirty="0" smtClean="0">
                <a:latin typeface="Calibri"/>
                <a:cs typeface="+mn-cs"/>
              </a:rPr>
              <a:t>μιας σελίδας </a:t>
            </a:r>
            <a:r>
              <a:rPr lang="en-US" sz="2000" i="1" dirty="0" smtClean="0">
                <a:latin typeface="Calibri"/>
                <a:cs typeface="+mn-cs"/>
              </a:rPr>
              <a:t>d</a:t>
            </a:r>
            <a:r>
              <a:rPr lang="el-GR" sz="2000" dirty="0">
                <a:latin typeface="Calibri"/>
                <a:cs typeface="+mn-cs"/>
              </a:rPr>
              <a:t> </a:t>
            </a:r>
            <a:r>
              <a:rPr lang="el-GR" sz="2000" dirty="0" smtClean="0">
                <a:latin typeface="Calibri"/>
                <a:cs typeface="+mn-cs"/>
              </a:rPr>
              <a:t>μετρά το πόσο «καλή» είναι μια σελίδα με βάση το πόσες «καλές» σελίδες δείχνουν σε αυτήν, ή</a:t>
            </a:r>
            <a:endParaRPr lang="en-US" sz="2000" dirty="0" smtClean="0"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αριθμός </a:t>
            </a:r>
            <a:r>
              <a:rPr lang="en-US" sz="2000" dirty="0" smtClean="0">
                <a:latin typeface="Calibri"/>
                <a:cs typeface="+mn-cs"/>
              </a:rPr>
              <a:t>hits </a:t>
            </a:r>
            <a:r>
              <a:rPr lang="el-GR" sz="2000" dirty="0" smtClean="0">
                <a:latin typeface="Calibri"/>
                <a:cs typeface="+mn-cs"/>
              </a:rPr>
              <a:t>(δημοφιλές έγγραφο) ή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n-US" sz="2000" dirty="0" err="1" smtClean="0">
                <a:latin typeface="Calibri"/>
                <a:cs typeface="+mn-cs"/>
              </a:rPr>
              <a:t>wikipedia</a:t>
            </a:r>
            <a:r>
              <a:rPr lang="en-US" sz="2000" dirty="0" smtClean="0">
                <a:latin typeface="Calibri"/>
                <a:cs typeface="+mn-cs"/>
              </a:rPr>
              <a:t> </a:t>
            </a:r>
            <a:r>
              <a:rPr lang="el-GR" sz="2000" dirty="0" smtClean="0">
                <a:latin typeface="Calibri"/>
                <a:cs typeface="+mn-cs"/>
              </a:rPr>
              <a:t>σελίδες ή 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άρθρα σε μια συγκεκριμένη εφημερίδα, κλπ</a:t>
            </a:r>
            <a:endParaRPr lang="en-US" sz="20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9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284598"/>
            <a:ext cx="8929718" cy="806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4281" y="1600200"/>
            <a:ext cx="8212349" cy="4125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7313" lvl="1" defTabSz="449263">
              <a:spcBef>
                <a:spcPts val="700"/>
              </a:spcBef>
              <a:buClr>
                <a:srgbClr val="336699"/>
              </a:buClr>
              <a:tabLst>
                <a:tab pos="0" algn="l"/>
              </a:tabLst>
            </a:pPr>
            <a:r>
              <a:rPr lang="el-GR" dirty="0" smtClean="0">
                <a:latin typeface="Calibri"/>
              </a:rPr>
              <a:t>Αν υπάρχει μια διάταξη της καταλληλότητας τότε ο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συγκεντρωτικός βαθμός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net-score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) </a:t>
            </a:r>
            <a:r>
              <a:rPr lang="el-GR" dirty="0">
                <a:latin typeface="Calibri"/>
              </a:rPr>
              <a:t>ενός εγγράφου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d</a:t>
            </a:r>
            <a:r>
              <a:rPr lang="el-GR" dirty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και μιας ερώτησης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q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είναι ένας συνδυασμός της ποιότητας του εγγράφου (που έστω ότι δίνεται από μια συνάρτηση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στο</a:t>
            </a:r>
            <a:r>
              <a:rPr lang="en-US" dirty="0" smtClean="0">
                <a:latin typeface="Calibri"/>
              </a:rPr>
              <a:t> [0, 1]) </a:t>
            </a:r>
            <a:r>
              <a:rPr lang="el-GR" dirty="0" smtClean="0">
                <a:latin typeface="Calibri"/>
              </a:rPr>
              <a:t>και της συνάφειας του με το ερώτημα </a:t>
            </a:r>
            <a:r>
              <a:rPr lang="en-US" i="1" dirty="0" smtClean="0">
                <a:latin typeface="Calibri"/>
              </a:rPr>
              <a:t>q </a:t>
            </a:r>
            <a:r>
              <a:rPr lang="el-GR" i="1" dirty="0" smtClean="0">
                <a:latin typeface="Calibri"/>
              </a:rPr>
              <a:t>(πχ με χρήση </a:t>
            </a:r>
            <a:r>
              <a:rPr lang="en-US" i="1" dirty="0" err="1" smtClean="0">
                <a:latin typeface="Calibri"/>
              </a:rPr>
              <a:t>tf-idf</a:t>
            </a:r>
            <a:r>
              <a:rPr lang="en-US" i="1" dirty="0" smtClean="0">
                <a:latin typeface="Calibri"/>
              </a:rPr>
              <a:t>)</a:t>
            </a:r>
            <a:r>
              <a:rPr lang="el-GR" dirty="0" smtClean="0">
                <a:latin typeface="Calibri"/>
              </a:rPr>
              <a:t>: </a:t>
            </a:r>
            <a:endParaRPr lang="en-US" dirty="0" smtClean="0"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rgbClr val="FF0000"/>
                </a:solidFill>
                <a:latin typeface="Calibri"/>
              </a:rPr>
              <a:t>				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net</a:t>
            </a:r>
            <a:r>
              <a:rPr lang="de-DE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-score(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q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, </a:t>
            </a:r>
            <a:r>
              <a:rPr lang="de-DE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d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) </a:t>
            </a:r>
            <a:r>
              <a:rPr lang="de-DE" dirty="0">
                <a:latin typeface="Calibri"/>
              </a:rPr>
              <a:t>= 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g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(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d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)</a:t>
            </a:r>
            <a:r>
              <a:rPr lang="de-DE" dirty="0">
                <a:latin typeface="Calibri"/>
              </a:rPr>
              <a:t> + </a:t>
            </a:r>
            <a:r>
              <a:rPr lang="de-DE" dirty="0" smtClean="0">
                <a:latin typeface="Calibri"/>
              </a:rPr>
              <a:t>score(</a:t>
            </a:r>
            <a:r>
              <a:rPr lang="de-DE" i="1" dirty="0" smtClean="0">
                <a:latin typeface="Calibri"/>
              </a:rPr>
              <a:t>q</a:t>
            </a:r>
            <a:r>
              <a:rPr lang="de-DE" dirty="0">
                <a:latin typeface="Calibri"/>
              </a:rPr>
              <a:t>, </a:t>
            </a:r>
            <a:r>
              <a:rPr lang="de-DE" i="1" dirty="0">
                <a:latin typeface="Calibri"/>
              </a:rPr>
              <a:t>d</a:t>
            </a:r>
            <a:r>
              <a:rPr lang="de-DE" dirty="0">
                <a:latin typeface="Calibri"/>
              </a:rPr>
              <a:t>)</a:t>
            </a:r>
          </a:p>
          <a:p>
            <a:pPr marL="87313"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i="1" dirty="0" smtClean="0">
                <a:latin typeface="Calibri"/>
                <a:cs typeface="+mn-cs"/>
              </a:rPr>
              <a:t>Θέλουμε να επιλέξουμε σελίδες που είναι και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γενικά σημαντικές </a:t>
            </a:r>
            <a:r>
              <a:rPr lang="en-US" sz="2000" i="1" dirty="0" smtClean="0">
                <a:latin typeface="Calibri"/>
                <a:cs typeface="+mn-cs"/>
              </a:rPr>
              <a:t>(authoritative) </a:t>
            </a:r>
            <a:r>
              <a:rPr lang="el-GR" sz="2000" i="1" dirty="0" smtClean="0">
                <a:latin typeface="Calibri"/>
                <a:cs typeface="+mn-cs"/>
              </a:rPr>
              <a:t>και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συναφείς ως προς την ερώτηση </a:t>
            </a:r>
            <a:r>
              <a:rPr lang="el-GR" sz="2000" i="1" dirty="0" smtClean="0">
                <a:latin typeface="Calibri"/>
                <a:cs typeface="+mn-cs"/>
              </a:rPr>
              <a:t>(το οποίο μας δίνει το </a:t>
            </a:r>
            <a:r>
              <a:rPr lang="en-US" sz="2000" i="1" dirty="0" smtClean="0">
                <a:latin typeface="Calibri"/>
                <a:cs typeface="+mn-cs"/>
              </a:rPr>
              <a:t>score</a:t>
            </a:r>
            <a:r>
              <a:rPr lang="el-GR" sz="2000" i="1" dirty="0" smtClean="0">
                <a:latin typeface="Calibri"/>
                <a:cs typeface="+mn-cs"/>
              </a:rPr>
              <a:t>)</a:t>
            </a:r>
            <a:endParaRPr lang="en-US" sz="2000" i="1" dirty="0" smtClean="0">
              <a:latin typeface="Calibri"/>
              <a:cs typeface="+mn-cs"/>
            </a:endParaRPr>
          </a:p>
          <a:p>
            <a:pPr marL="87313" lvl="1" defTabSz="449263">
              <a:spcBef>
                <a:spcPts val="700"/>
              </a:spcBef>
              <a:buClr>
                <a:srgbClr val="336699"/>
              </a:buClr>
            </a:pPr>
            <a:endParaRPr lang="el-GR" sz="800" i="1" dirty="0" smtClean="0">
              <a:latin typeface="Calibri"/>
              <a:cs typeface="+mn-cs"/>
            </a:endParaRPr>
          </a:p>
          <a:p>
            <a:pPr marL="87313" lvl="1" defTabSz="449263">
              <a:spcBef>
                <a:spcPts val="700"/>
              </a:spcBef>
              <a:buClr>
                <a:srgbClr val="336699"/>
              </a:buClr>
              <a:buFont typeface="Wingdings" panose="05000000000000000000" pitchFamily="2" charset="2"/>
              <a:buChar char="§"/>
            </a:pPr>
            <a:r>
              <a:rPr lang="el-GR" i="1" dirty="0" smtClean="0">
                <a:latin typeface="Calibri"/>
                <a:cs typeface="+mn-cs"/>
              </a:rPr>
              <a:t> </a:t>
            </a:r>
            <a:r>
              <a:rPr lang="el-GR" dirty="0" smtClean="0">
                <a:latin typeface="Calibri"/>
                <a:cs typeface="+mn-cs"/>
              </a:rPr>
              <a:t>Στην πράξη (βάρη) </a:t>
            </a:r>
            <a:r>
              <a:rPr lang="de-DE" i="1" dirty="0" err="1">
                <a:latin typeface="Calibri"/>
              </a:rPr>
              <a:t>net</a:t>
            </a:r>
            <a:r>
              <a:rPr lang="de-DE" i="1" dirty="0">
                <a:latin typeface="Calibri"/>
              </a:rPr>
              <a:t>-score(q, d) = </a:t>
            </a:r>
            <a:r>
              <a:rPr lang="en-US" i="1" dirty="0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i="1" baseline="-2500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i="1" dirty="0" smtClean="0">
                <a:latin typeface="Calibri"/>
              </a:rPr>
              <a:t> </a:t>
            </a:r>
            <a:r>
              <a:rPr lang="de-DE" i="1" dirty="0" smtClean="0">
                <a:latin typeface="Calibri"/>
              </a:rPr>
              <a:t>g(d</a:t>
            </a:r>
            <a:r>
              <a:rPr lang="de-DE" i="1" dirty="0">
                <a:latin typeface="Calibri"/>
              </a:rPr>
              <a:t>) + </a:t>
            </a:r>
            <a:r>
              <a:rPr lang="de-DE" i="1" dirty="0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de-DE" i="1" baseline="-25000" dirty="0" smtClean="0">
                <a:solidFill>
                  <a:srgbClr val="FF0000"/>
                </a:solidFill>
                <a:latin typeface="Calibri"/>
              </a:rPr>
              <a:t>2</a:t>
            </a:r>
            <a:r>
              <a:rPr lang="de-DE" i="1" dirty="0" smtClean="0">
                <a:latin typeface="Calibri"/>
              </a:rPr>
              <a:t> score(q</a:t>
            </a:r>
            <a:r>
              <a:rPr lang="de-DE" i="1" dirty="0">
                <a:latin typeface="Calibri"/>
              </a:rPr>
              <a:t>, d</a:t>
            </a:r>
            <a:r>
              <a:rPr lang="de-DE" i="1" dirty="0" smtClean="0">
                <a:latin typeface="Calibri"/>
              </a:rPr>
              <a:t>)</a:t>
            </a:r>
            <a:endParaRPr lang="el-GR" i="1" dirty="0" smtClean="0">
              <a:latin typeface="Calibri"/>
              <a:cs typeface="+mn-cs"/>
            </a:endParaRPr>
          </a:p>
          <a:p>
            <a:pPr marL="87313" lvl="1" defTabSz="449263">
              <a:spcBef>
                <a:spcPts val="700"/>
              </a:spcBef>
              <a:buClr>
                <a:srgbClr val="3366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 Υπόθεση: </a:t>
            </a:r>
            <a:r>
              <a:rPr lang="el-GR" dirty="0" err="1">
                <a:latin typeface="Calibri"/>
                <a:cs typeface="+mn-cs"/>
              </a:rPr>
              <a:t>κ</a:t>
            </a:r>
            <a:r>
              <a:rPr lang="el-GR" dirty="0" err="1" smtClean="0">
                <a:latin typeface="Calibri"/>
                <a:cs typeface="+mn-cs"/>
              </a:rPr>
              <a:t>ανονικοποίηση</a:t>
            </a:r>
            <a:r>
              <a:rPr lang="el-GR" dirty="0" smtClean="0">
                <a:latin typeface="Calibri"/>
                <a:cs typeface="+mn-cs"/>
              </a:rPr>
              <a:t> ώστε </a:t>
            </a:r>
            <a:r>
              <a:rPr lang="en-US" dirty="0" smtClean="0">
                <a:latin typeface="Calibri"/>
                <a:cs typeface="+mn-cs"/>
              </a:rPr>
              <a:t>score </a:t>
            </a:r>
            <a:r>
              <a:rPr lang="el-GR" dirty="0" smtClean="0">
                <a:latin typeface="Calibri"/>
                <a:cs typeface="+mn-cs"/>
              </a:rPr>
              <a:t>επίσης στο [0, 1]</a:t>
            </a:r>
            <a:endParaRPr lang="el-GR" i="1" dirty="0" smtClean="0"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9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199278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362200"/>
            <a:ext cx="8786842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latin typeface="Calibri"/>
              </a:rPr>
              <a:t>	</a:t>
            </a:r>
            <a:r>
              <a:rPr lang="el-GR" dirty="0" smtClean="0">
                <a:latin typeface="Calibri"/>
              </a:rPr>
              <a:t>Θέλουμε διάταξη με βάση το </a:t>
            </a:r>
            <a:r>
              <a:rPr lang="en-US" dirty="0" smtClean="0">
                <a:latin typeface="Calibri"/>
              </a:rPr>
              <a:t>net-score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>
                <a:latin typeface="Calibri"/>
                <a:cs typeface="+mn-cs"/>
              </a:rPr>
              <a:t>	</a:t>
            </a:r>
            <a:endParaRPr lang="en-US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>
                <a:latin typeface="Calibri"/>
                <a:cs typeface="+mn-cs"/>
              </a:rPr>
              <a:t>	</a:t>
            </a:r>
            <a:r>
              <a:rPr lang="el-GR" dirty="0" smtClean="0">
                <a:latin typeface="Calibri"/>
                <a:cs typeface="+mn-cs"/>
              </a:rPr>
              <a:t>Πως </a:t>
            </a:r>
            <a:r>
              <a:rPr lang="el-GR" i="1" dirty="0" smtClean="0">
                <a:latin typeface="Calibri"/>
                <a:cs typeface="+mn-cs"/>
              </a:rPr>
              <a:t>μπορούμε να επιτύχουμε  γρήγορο τερματ</a:t>
            </a:r>
            <a:r>
              <a:rPr lang="el-GR" dirty="0" smtClean="0">
                <a:latin typeface="Calibri"/>
                <a:cs typeface="+mn-cs"/>
              </a:rPr>
              <a:t>ισμό (</a:t>
            </a:r>
            <a:r>
              <a:rPr lang="en-US" dirty="0" smtClean="0">
                <a:latin typeface="Calibri"/>
                <a:cs typeface="+mn-cs"/>
              </a:rPr>
              <a:t>early termination</a:t>
            </a:r>
            <a:r>
              <a:rPr lang="el-GR" dirty="0" smtClean="0">
                <a:latin typeface="Calibri"/>
                <a:cs typeface="+mn-cs"/>
              </a:rPr>
              <a:t>); Δηλαδή να μην επεξεργαστούμε όλη τη λίστα καταχωρήσεων για να βρούμε τα καλύτερα </a:t>
            </a:r>
            <a:r>
              <a:rPr lang="en-US" i="1" dirty="0" smtClean="0">
                <a:latin typeface="Calibri"/>
                <a:cs typeface="+mn-cs"/>
              </a:rPr>
              <a:t>k</a:t>
            </a:r>
            <a:r>
              <a:rPr lang="en-US" dirty="0" smtClean="0">
                <a:latin typeface="Calibri"/>
                <a:cs typeface="+mn-cs"/>
              </a:rPr>
              <a:t>;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7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739879"/>
            <a:ext cx="8929718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6023" y="1471453"/>
            <a:ext cx="85344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endParaRPr lang="el-GR" sz="12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Διατάσουμε τις λίστες καταχωρήσεων με βάση την καταλληλότητα (π.χ., </a:t>
            </a:r>
            <a:r>
              <a:rPr lang="en-US" dirty="0" err="1" smtClean="0">
                <a:latin typeface="Calibri"/>
                <a:cs typeface="+mn-cs"/>
              </a:rPr>
              <a:t>PageRank</a:t>
            </a:r>
            <a:r>
              <a:rPr lang="en-US" dirty="0" smtClean="0">
                <a:latin typeface="Calibri"/>
                <a:cs typeface="+mn-cs"/>
              </a:rPr>
              <a:t>) </a:t>
            </a:r>
            <a:r>
              <a:rPr lang="el-GR" dirty="0" smtClean="0">
                <a:latin typeface="Calibri"/>
                <a:cs typeface="+mn-cs"/>
              </a:rPr>
              <a:t>των εγγράφων: </a:t>
            </a: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1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2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3</a:t>
            </a:r>
            <a:r>
              <a:rPr lang="de-DE" dirty="0" smtClean="0">
                <a:latin typeface="Calibri"/>
                <a:cs typeface="+mn-cs"/>
              </a:rPr>
              <a:t>) &gt; . . .</a:t>
            </a:r>
            <a:endParaRPr lang="el-GR" dirty="0" smtClean="0">
              <a:latin typeface="Calibri"/>
              <a:cs typeface="+mn-cs"/>
            </a:endParaRP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latin typeface="Calibri"/>
              <a:cs typeface="+mn-cs"/>
            </a:endParaRPr>
          </a:p>
          <a:p>
            <a:pPr lvl="1" algn="just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Η διάταξη των εγγράφων είναι </a:t>
            </a: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ίδια</a:t>
            </a:r>
            <a:r>
              <a:rPr lang="el-GR" dirty="0" smtClean="0">
                <a:latin typeface="Calibri"/>
                <a:cs typeface="+mn-cs"/>
              </a:rPr>
              <a:t> για όλες τις λίστες καταχωρήσεων</a:t>
            </a:r>
            <a:endParaRPr lang="de-DE" dirty="0" smtClean="0">
              <a:latin typeface="Calibri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" y="4865824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 Τα «καλά» έγγραφα στην αρχή της κάθε λίστας, οπότε αν θέλουμε να βρούμε γρήγορα καλά αποτελέσματα μπορούμε να δούμε μόνο την αρχή της λίστας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7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794596" y="8175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305008"/>
            <a:ext cx="8929718" cy="111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482042" cy="4672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Υπενθύμιση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net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-score(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=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+ 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και τα έγγραφα σε κάθε λίστα σε διάταξη με βάση το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Επεξεργαζόμαστε ένα έγγραφο τη φορά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– δηλαδή, για κάθε έγγραφο υπολογίζουμε πλήρως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net-score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του (για όλους τους όρους του ερωτήματος)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→ [0, 1]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 τελευταίο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κορυφαίο έγγραφο έχει βαθμό </a:t>
            </a:r>
            <a:r>
              <a:rPr lang="el-GR" b="1" dirty="0" smtClean="0">
                <a:solidFill>
                  <a:srgbClr val="000000"/>
                </a:solidFill>
                <a:latin typeface="Calibri"/>
                <a:cs typeface="+mn-cs"/>
              </a:rPr>
              <a:t>1.2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κ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αι για το έγγραφο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/>
              </a:rPr>
              <a:t>d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επεξεργαζόμαστε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g(d) &lt; 0.1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άρα και για όλα τα υπόλοιπα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συνολικός βαθμός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&lt; 1.1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(στην καλύτερη περίπτωση έχουν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score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ίσο με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που δεν αρκεί όμως)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.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=&gt; δε χρειάζεται να επεξεργαστούμε το υπόλοιπο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λιστών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1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467600" cy="2217615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Ορισμός </a:t>
            </a:r>
            <a:r>
              <a:rPr lang="en-US" altLang="zh-CN" sz="2800" dirty="0" smtClean="0">
                <a:ea typeface="宋体" pitchFamily="2" charset="-122"/>
              </a:rPr>
              <a:t>score(q, d)</a:t>
            </a:r>
            <a:endParaRPr lang="el-GR" altLang="zh-CN" sz="2800" dirty="0" smtClean="0"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2400" dirty="0" err="1" smtClean="0">
                <a:ea typeface="宋体" pitchFamily="2" charset="-122"/>
              </a:rPr>
              <a:t>tf-idf</a:t>
            </a:r>
            <a:endParaRPr lang="en-US" altLang="zh-CN" sz="2400" dirty="0"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>
                <a:ea typeface="宋体" pitchFamily="2" charset="-122"/>
              </a:rPr>
              <a:t>Διανυσματικό μοντέλο</a:t>
            </a:r>
          </a:p>
          <a:p>
            <a:pPr marL="0" indent="0" eaLnBrk="1" hangingPunct="1">
              <a:buNone/>
            </a:pP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Υπολογισμός </a:t>
            </a:r>
            <a:r>
              <a:rPr lang="en-US" altLang="zh-CN" sz="2800" dirty="0" smtClean="0">
                <a:ea typeface="宋体" pitchFamily="2" charset="-122"/>
              </a:rPr>
              <a:t>top-</a:t>
            </a:r>
            <a:r>
              <a:rPr lang="en-US" altLang="zh-CN" sz="2800" i="1" dirty="0" smtClean="0">
                <a:ea typeface="宋体" pitchFamily="2" charset="-122"/>
              </a:rPr>
              <a:t>k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συναφών εγγράφων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 smtClean="0">
                <a:ea typeface="宋体" pitchFamily="2" charset="-122"/>
              </a:rPr>
              <a:t>Χρήση 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heap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Ασφαλής</a:t>
            </a:r>
            <a:r>
              <a:rPr lang="el-GR" altLang="zh-CN" sz="2400" dirty="0" smtClean="0"/>
              <a:t> </a:t>
            </a:r>
            <a:r>
              <a:rPr lang="el-GR" altLang="zh-CN" sz="2400" dirty="0"/>
              <a:t>και </a:t>
            </a: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μη ασφαλής </a:t>
            </a:r>
            <a:r>
              <a:rPr lang="el-GR" altLang="zh-CN" sz="2400" dirty="0" smtClean="0"/>
              <a:t>τερματισμός</a:t>
            </a:r>
            <a:r>
              <a:rPr lang="en-US" altLang="zh-CN" sz="2400" dirty="0" smtClean="0"/>
              <a:t> (</a:t>
            </a:r>
            <a:r>
              <a:rPr lang="el-GR" altLang="zh-CN" sz="2400" dirty="0" smtClean="0"/>
              <a:t>ακριβής – μη ακριβής υπολογισμός)</a:t>
            </a: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Τεχνικές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Ανά έγγραφο – </a:t>
            </a:r>
            <a:r>
              <a:rPr lang="en-US" altLang="zh-CN" sz="1800" i="1" dirty="0" smtClean="0">
                <a:solidFill>
                  <a:schemeClr val="accent2">
                    <a:lumMod val="75000"/>
                  </a:schemeClr>
                </a:solidFill>
              </a:rPr>
              <a:t>Document At A Time (DAAT)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Ανά όρο – </a:t>
            </a:r>
            <a:r>
              <a:rPr lang="en-US" altLang="zh-CN" sz="1800" i="1" dirty="0">
                <a:solidFill>
                  <a:schemeClr val="accent2">
                    <a:lumMod val="75000"/>
                  </a:schemeClr>
                </a:solidFill>
              </a:rPr>
              <a:t>Term At A Time (TAAT)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Επηρεάζει τον τρόπο διάταξης των εγγράφων στις λίστες καταχωρήσεων του ανεστραμμένου ευρετηρίου</a:t>
            </a: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Προσπάθεια 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Συντελεστής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Jaccar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974975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Υπενθύμιση: συνηθισμένη μέτρηση της επικάλυψης δύο συνόλων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</a:p>
          <a:p>
            <a:pPr marL="457200" lvl="1" indent="0" eaLnBrk="1" hangingPunct="1">
              <a:buNone/>
            </a:pPr>
            <a:r>
              <a:rPr lang="en-US" sz="2000" dirty="0" err="1" smtClean="0">
                <a:ea typeface="ＭＳ Ｐゴシック" charset="-128"/>
              </a:rPr>
              <a:t>jaccard</a:t>
            </a:r>
            <a:r>
              <a:rPr lang="en-US" sz="2000" i="1" dirty="0" smtClean="0">
                <a:ea typeface="ＭＳ Ｐゴシック" charset="-128"/>
              </a:rPr>
              <a:t>(A,B) = </a:t>
            </a:r>
            <a:r>
              <a:rPr lang="en-US" sz="2000" dirty="0" smtClean="0">
                <a:ea typeface="ＭＳ Ｐゴシック" charset="-128"/>
              </a:rPr>
              <a:t>|</a:t>
            </a:r>
            <a:r>
              <a:rPr lang="en-US" sz="2000" i="1" dirty="0" smtClean="0">
                <a:ea typeface="ＭＳ Ｐゴシック" charset="-128"/>
              </a:rPr>
              <a:t>A </a:t>
            </a:r>
            <a:r>
              <a:rPr lang="en-US" sz="2000" dirty="0" smtClean="0">
                <a:ea typeface="ＭＳ Ｐゴシック" charset="-128"/>
              </a:rPr>
              <a:t>∩</a:t>
            </a:r>
            <a:r>
              <a:rPr lang="en-US" sz="2000" i="1" dirty="0" smtClean="0">
                <a:ea typeface="ＭＳ Ｐゴシック" charset="-128"/>
              </a:rPr>
              <a:t> B</a:t>
            </a:r>
            <a:r>
              <a:rPr lang="en-US" sz="2000" dirty="0" smtClean="0">
                <a:ea typeface="ＭＳ Ｐゴシック" charset="-128"/>
              </a:rPr>
              <a:t>| / |</a:t>
            </a:r>
            <a:r>
              <a:rPr lang="en-US" sz="2000" i="1" dirty="0" smtClean="0">
                <a:ea typeface="ＭＳ Ｐゴシック" charset="-128"/>
              </a:rPr>
              <a:t>A </a:t>
            </a:r>
            <a:r>
              <a:rPr lang="en-US" sz="2000" dirty="0" smtClean="0">
                <a:ea typeface="ＭＳ Ｐゴシック" charset="-128"/>
              </a:rPr>
              <a:t>∪ </a:t>
            </a:r>
            <a:r>
              <a:rPr lang="en-US" sz="2000" i="1" dirty="0" smtClean="0">
                <a:ea typeface="ＭＳ Ｐゴシック" charset="-128"/>
              </a:rPr>
              <a:t>B</a:t>
            </a:r>
            <a:r>
              <a:rPr lang="en-US" sz="2000" dirty="0" smtClean="0">
                <a:ea typeface="ＭＳ Ｐゴシック" charset="-128"/>
              </a:rPr>
              <a:t>|</a:t>
            </a:r>
          </a:p>
          <a:p>
            <a:pPr lvl="2" eaLnBrk="1" hangingPunct="1"/>
            <a:r>
              <a:rPr lang="en-US" sz="1800" dirty="0" err="1" smtClean="0">
                <a:ea typeface="ＭＳ Ｐゴシック" charset="-128"/>
              </a:rPr>
              <a:t>jaccard</a:t>
            </a:r>
            <a:r>
              <a:rPr lang="en-US" sz="1800" i="1" dirty="0" smtClean="0">
                <a:ea typeface="ＭＳ Ｐゴシック" charset="-128"/>
              </a:rPr>
              <a:t>(A, A) = </a:t>
            </a:r>
            <a:r>
              <a:rPr lang="en-US" sz="1800" dirty="0" smtClean="0">
                <a:ea typeface="ＭＳ Ｐゴシック" charset="-128"/>
              </a:rPr>
              <a:t>1</a:t>
            </a:r>
          </a:p>
          <a:p>
            <a:pPr lvl="2" eaLnBrk="1" hangingPunct="1"/>
            <a:r>
              <a:rPr lang="en-US" sz="1800" dirty="0" err="1" smtClean="0">
                <a:ea typeface="ＭＳ Ｐゴシック" charset="-128"/>
              </a:rPr>
              <a:t>jaccard</a:t>
            </a:r>
            <a:r>
              <a:rPr lang="en-US" sz="1800" i="1" dirty="0" smtClean="0">
                <a:ea typeface="ＭＳ Ｐゴシック" charset="-128"/>
              </a:rPr>
              <a:t>(A, B) = </a:t>
            </a:r>
            <a:r>
              <a:rPr lang="en-US" sz="1800" dirty="0" smtClean="0">
                <a:ea typeface="ＭＳ Ｐゴシック" charset="-128"/>
              </a:rPr>
              <a:t>0</a:t>
            </a:r>
            <a:r>
              <a:rPr lang="en-US" sz="1800" i="1" dirty="0" smtClean="0">
                <a:ea typeface="ＭＳ Ｐゴシック" charset="-128"/>
              </a:rPr>
              <a:t> </a:t>
            </a:r>
            <a:r>
              <a:rPr lang="en-US" sz="1800" dirty="0" smtClean="0">
                <a:ea typeface="ＭＳ Ｐゴシック" charset="-128"/>
              </a:rPr>
              <a:t>if </a:t>
            </a:r>
            <a:r>
              <a:rPr lang="en-US" sz="1800" i="1" dirty="0" smtClean="0">
                <a:ea typeface="ＭＳ Ｐゴシック" charset="-128"/>
              </a:rPr>
              <a:t>A ∩ B = </a:t>
            </a:r>
            <a:r>
              <a:rPr lang="en-US" sz="1800" dirty="0" smtClean="0">
                <a:ea typeface="ＭＳ Ｐゴシック" charset="-128"/>
              </a:rPr>
              <a:t>0</a:t>
            </a:r>
            <a:endParaRPr lang="el-GR" sz="1800" dirty="0" smtClean="0">
              <a:ea typeface="ＭＳ Ｐゴシック" charset="-128"/>
            </a:endParaRP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i="1" dirty="0" smtClean="0">
                <a:ea typeface="ＭＳ Ｐゴシック" charset="-128"/>
              </a:rPr>
              <a:t>Τα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έχουν απαραίτητα το ίδιο μέγεθος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Α</a:t>
            </a:r>
            <a:r>
              <a:rPr lang="el-GR" dirty="0" smtClean="0">
                <a:ea typeface="ＭＳ Ｐゴシック" charset="-128"/>
              </a:rPr>
              <a:t>ναθέτει πάντα έναν αριθμό μεταξύ του 0 και του 1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Θεωρούμε το ερώτημα και το έγγραφο ως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σύνολα όρων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chemeClr val="tx2"/>
                </a:solidFill>
              </a:rPr>
              <a:t>Κεφ</a:t>
            </a:r>
            <a:r>
              <a:rPr lang="en-US" sz="1600" dirty="0" smtClean="0">
                <a:solidFill>
                  <a:schemeClr val="tx2"/>
                </a:solidFill>
              </a:rPr>
              <a:t>. </a:t>
            </a:r>
            <a:r>
              <a:rPr lang="en-US" sz="1600" dirty="0">
                <a:solidFill>
                  <a:schemeClr val="tx2"/>
                </a:solidFill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2217615"/>
          </a:xfrm>
        </p:spPr>
        <p:txBody>
          <a:bodyPr>
            <a:noAutofit/>
          </a:bodyPr>
          <a:lstStyle/>
          <a:p>
            <a:pPr marL="0" lvl="1" indent="0">
              <a:spcBef>
                <a:spcPts val="750"/>
              </a:spcBef>
              <a:buNone/>
            </a:pPr>
            <a:r>
              <a:rPr lang="el-GR" altLang="zh-CN" sz="2800" dirty="0" smtClean="0"/>
              <a:t>Αλγόριθμοι υπολογισμού</a:t>
            </a:r>
          </a:p>
          <a:p>
            <a:pPr marL="800100" lvl="2" indent="-457200">
              <a:spcBef>
                <a:spcPts val="750"/>
              </a:spcBef>
              <a:buFont typeface="+mj-lt"/>
              <a:buAutoNum type="arabicPeriod"/>
            </a:pPr>
            <a:r>
              <a:rPr lang="el-GR" altLang="zh-CN" sz="2400" dirty="0" smtClean="0"/>
              <a:t>Διάταξη 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με 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</a:rPr>
              <a:t>doc-id</a:t>
            </a:r>
            <a:endParaRPr lang="el-GR" altLang="zh-CN" sz="24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υπολογισμό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ανά έγγραφο</a:t>
            </a: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μη ασφαλή </a:t>
            </a:r>
            <a:r>
              <a:rPr lang="en-US" altLang="zh-CN" sz="2400" dirty="0" smtClean="0"/>
              <a:t>(pruning)</a:t>
            </a:r>
            <a:r>
              <a:rPr lang="el-GR" altLang="zh-CN" sz="2400" dirty="0" smtClean="0"/>
              <a:t>: (1) μικρό </a:t>
            </a:r>
            <a:r>
              <a:rPr lang="en-US" altLang="zh-CN" sz="2400" dirty="0" err="1" smtClean="0"/>
              <a:t>idf</a:t>
            </a:r>
            <a:r>
              <a:rPr lang="en-US" altLang="zh-CN" sz="2400" dirty="0" smtClean="0"/>
              <a:t>, </a:t>
            </a:r>
            <a:r>
              <a:rPr lang="el-GR" altLang="zh-CN" sz="2400" dirty="0" smtClean="0"/>
              <a:t>(2) τουλάχιστον </a:t>
            </a:r>
            <a:r>
              <a:rPr lang="en-US" altLang="zh-CN" sz="2400" dirty="0" smtClean="0"/>
              <a:t>m1 </a:t>
            </a:r>
            <a:r>
              <a:rPr lang="el-GR" altLang="zh-CN" sz="2400" dirty="0" smtClean="0"/>
              <a:t>από τους </a:t>
            </a:r>
            <a:r>
              <a:rPr lang="en-US" altLang="zh-CN" sz="2400" dirty="0" smtClean="0"/>
              <a:t>m2 (</a:t>
            </a:r>
            <a:r>
              <a:rPr lang="el-GR" altLang="zh-CN" sz="2400" dirty="0" smtClean="0"/>
              <a:t>1 &lt; </a:t>
            </a:r>
            <a:r>
              <a:rPr lang="en-US" altLang="zh-CN" sz="2400" dirty="0" smtClean="0"/>
              <a:t>m1 &lt; m2) </a:t>
            </a:r>
            <a:r>
              <a:rPr lang="el-GR" altLang="zh-CN" sz="2400" dirty="0" smtClean="0"/>
              <a:t>όρους του ερωτήματος, (3) λίστες πρωταθλητών</a:t>
            </a:r>
            <a:endParaRPr lang="en-US" altLang="zh-CN" sz="2400" dirty="0"/>
          </a:p>
          <a:p>
            <a:pPr marL="800100" lvl="2" indent="-457200">
              <a:spcBef>
                <a:spcPts val="750"/>
              </a:spcBef>
              <a:buFont typeface="+mj-lt"/>
              <a:buAutoNum type="arabicPeriod"/>
            </a:pPr>
            <a:r>
              <a:rPr lang="el-GR" altLang="zh-CN" sz="2400" dirty="0" smtClean="0"/>
              <a:t>Διάταξη με </a:t>
            </a:r>
            <a:r>
              <a:rPr lang="en-US" altLang="zh-CN" sz="2400" i="1" dirty="0" err="1" smtClean="0">
                <a:solidFill>
                  <a:schemeClr val="accent2">
                    <a:lumMod val="75000"/>
                  </a:schemeClr>
                </a:solidFill>
              </a:rPr>
              <a:t>tf</a:t>
            </a:r>
            <a:r>
              <a:rPr lang="en-US" altLang="zh-CN" sz="2400" i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t,d</a:t>
            </a:r>
            <a:endParaRPr lang="en-US" altLang="zh-CN" sz="2400" i="1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/>
              <a:t>Υπολογισμός </a:t>
            </a:r>
            <a:r>
              <a:rPr lang="el-GR" altLang="zh-CN" sz="2250" i="1" dirty="0">
                <a:solidFill>
                  <a:schemeClr val="accent2">
                    <a:lumMod val="75000"/>
                  </a:schemeClr>
                </a:solidFill>
              </a:rPr>
              <a:t>ανά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όρο</a:t>
            </a:r>
            <a:endParaRPr lang="en-US" altLang="zh-CN" sz="225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/>
              <a:t>Μη ασφαλής </a:t>
            </a:r>
            <a:r>
              <a:rPr lang="el-GR" altLang="zh-CN" sz="2400" dirty="0" smtClean="0"/>
              <a:t>– γρήγορος τερματισμός: (1</a:t>
            </a:r>
            <a:r>
              <a:rPr lang="el-GR" altLang="zh-CN" sz="2400" dirty="0"/>
              <a:t>) </a:t>
            </a:r>
            <a:r>
              <a:rPr lang="en-US" altLang="zh-CN" sz="2400" dirty="0"/>
              <a:t>prune </a:t>
            </a:r>
            <a:r>
              <a:rPr lang="el-GR" altLang="zh-CN" sz="2400" dirty="0"/>
              <a:t>για κάθε όρο </a:t>
            </a:r>
            <a:r>
              <a:rPr lang="en-US" altLang="zh-CN" sz="2400" dirty="0"/>
              <a:t>(</a:t>
            </a:r>
            <a:r>
              <a:rPr lang="el-GR" altLang="zh-CN" sz="2400" dirty="0"/>
              <a:t>τα πρώτα </a:t>
            </a:r>
            <a:r>
              <a:rPr lang="en-US" altLang="zh-CN" sz="2400" i="1" dirty="0"/>
              <a:t>r</a:t>
            </a:r>
            <a:r>
              <a:rPr lang="en-US" altLang="zh-CN" sz="2400" dirty="0"/>
              <a:t> </a:t>
            </a:r>
            <a:r>
              <a:rPr lang="el-GR" altLang="zh-CN" sz="2400" dirty="0" smtClean="0"/>
              <a:t>έγγραφα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ή </a:t>
            </a:r>
            <a:r>
              <a:rPr lang="el-GR" altLang="zh-CN" sz="2400" dirty="0"/>
              <a:t>όλα πάνω κάποιου </a:t>
            </a:r>
            <a:r>
              <a:rPr lang="en-US" altLang="zh-CN" sz="2400" dirty="0" err="1"/>
              <a:t>tf</a:t>
            </a:r>
            <a:r>
              <a:rPr lang="en-US" altLang="zh-CN" sz="2400" dirty="0"/>
              <a:t>) (2) </a:t>
            </a:r>
            <a:r>
              <a:rPr lang="el-GR" altLang="zh-CN" sz="2400" dirty="0"/>
              <a:t> </a:t>
            </a:r>
            <a:r>
              <a:rPr lang="el-GR" altLang="zh-CN" sz="2400" dirty="0" smtClean="0"/>
              <a:t>εξέταση με βάση </a:t>
            </a:r>
            <a:r>
              <a:rPr lang="en-US" altLang="zh-CN" sz="2400" dirty="0" err="1" smtClean="0"/>
              <a:t>idf</a:t>
            </a:r>
            <a:r>
              <a:rPr lang="en-US" altLang="zh-CN" sz="2400" dirty="0" smtClean="0"/>
              <a:t>, </a:t>
            </a:r>
            <a:r>
              <a:rPr lang="el-GR" altLang="zh-CN" sz="2400" dirty="0" smtClean="0"/>
              <a:t>σταμάτα αν όχι μεγάλη αλλαγή</a:t>
            </a:r>
            <a:endParaRPr lang="el-GR" altLang="zh-CN" sz="2400" i="1" dirty="0" smtClean="0">
              <a:ea typeface="宋体" pitchFamily="2" charset="-122"/>
            </a:endParaRP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5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467600" cy="2217615"/>
          </a:xfrm>
        </p:spPr>
        <p:txBody>
          <a:bodyPr>
            <a:noAutofit/>
          </a:bodyPr>
          <a:lstStyle/>
          <a:p>
            <a:pPr marL="0" lvl="1" indent="0">
              <a:spcBef>
                <a:spcPts val="750"/>
              </a:spcBef>
              <a:buNone/>
            </a:pPr>
            <a:r>
              <a:rPr lang="el-GR" altLang="zh-CN" sz="2800" dirty="0" smtClean="0"/>
              <a:t>Αλγόριθμοι υπολογισμού (συνέχεια)</a:t>
            </a:r>
          </a:p>
          <a:p>
            <a:pPr marL="800100" lvl="2" indent="-457200">
              <a:spcBef>
                <a:spcPts val="750"/>
              </a:spcBef>
              <a:buFont typeface="+mj-lt"/>
              <a:buAutoNum type="arabicPeriod" startAt="3"/>
            </a:pP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</a:rPr>
              <a:t>Αν υπάρχει </a:t>
            </a:r>
            <a:r>
              <a:rPr lang="en-US" altLang="zh-CN" sz="2400" i="1" dirty="0">
                <a:solidFill>
                  <a:schemeClr val="accent2">
                    <a:lumMod val="75000"/>
                  </a:schemeClr>
                </a:solidFill>
              </a:rPr>
              <a:t>g(d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l-GR" altLang="zh-CN" sz="2400" i="1" dirty="0" smtClean="0"/>
              <a:t>(κάποια βαθμολογία των εγγράφων ανεξάρτητη του ερωτήματος), </a:t>
            </a:r>
            <a:r>
              <a:rPr lang="el-GR" altLang="zh-CN" sz="2400" dirty="0" smtClean="0"/>
              <a:t>διάταξη 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με </a:t>
            </a:r>
            <a:r>
              <a:rPr lang="en-US" altLang="zh-CN" sz="2400" i="1" dirty="0"/>
              <a:t>g(d)</a:t>
            </a:r>
            <a:endParaRPr lang="el-GR" altLang="zh-CN" sz="2400" i="1" dirty="0"/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υπολογισμό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ανά έγγραφο</a:t>
            </a:r>
            <a:endParaRPr lang="en-US" altLang="zh-CN" sz="2250" dirty="0" smtClean="0"/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ασφαλή: κατώφλι</a:t>
            </a:r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μη ασφαλή: γρήγορος τερματισμός</a:t>
            </a:r>
            <a:endParaRPr lang="en-US" altLang="zh-CN" sz="2400" dirty="0"/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3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1843613"/>
            <a:ext cx="8223250" cy="3566587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200" dirty="0" smtClean="0">
                <a:ea typeface="宋体" pitchFamily="2" charset="-122"/>
              </a:rPr>
              <a:t>Προ-επεξεργασία</a:t>
            </a:r>
            <a:r>
              <a:rPr lang="el-GR" altLang="zh-CN" sz="3200" dirty="0">
                <a:ea typeface="宋体" pitchFamily="2" charset="-122"/>
              </a:rPr>
              <a:t>:</a:t>
            </a:r>
            <a:r>
              <a:rPr lang="en-US" altLang="zh-CN" sz="3200" dirty="0" smtClean="0">
                <a:ea typeface="宋体" pitchFamily="2" charset="-122"/>
              </a:rPr>
              <a:t> </a:t>
            </a:r>
            <a:r>
              <a:rPr lang="el-GR" altLang="zh-CN" sz="3200" dirty="0" err="1" smtClean="0">
                <a:ea typeface="宋体" pitchFamily="2" charset="-122"/>
              </a:rPr>
              <a:t>συσταδοποίηση</a:t>
            </a:r>
            <a:r>
              <a:rPr lang="el-GR" altLang="zh-CN" sz="3200" dirty="0" smtClean="0">
                <a:ea typeface="宋体" pitchFamily="2" charset="-122"/>
              </a:rPr>
              <a:t> </a:t>
            </a:r>
            <a:r>
              <a:rPr lang="en-US" altLang="zh-CN" sz="3200" dirty="0" smtClean="0">
                <a:ea typeface="宋体" pitchFamily="2" charset="-122"/>
              </a:rPr>
              <a:t>(clustering) </a:t>
            </a:r>
            <a:r>
              <a:rPr lang="el-GR" altLang="zh-CN" sz="3200" dirty="0" smtClean="0">
                <a:ea typeface="宋体" pitchFamily="2" charset="-122"/>
              </a:rPr>
              <a:t>εγγράφων</a:t>
            </a:r>
          </a:p>
          <a:p>
            <a:pPr eaLnBrk="1" hangingPunct="1"/>
            <a:r>
              <a:rPr lang="el-GR" altLang="zh-CN" sz="2400" dirty="0" smtClean="0">
                <a:ea typeface="宋体" pitchFamily="2" charset="-122"/>
              </a:rPr>
              <a:t>Επέλεξε τυχαία</a:t>
            </a:r>
            <a:r>
              <a:rPr lang="en-US" altLang="zh-CN" sz="2400" dirty="0" smtClean="0">
                <a:ea typeface="宋体" pitchFamily="2" charset="-122"/>
              </a:rPr>
              <a:t> K ( </a:t>
            </a:r>
            <a:r>
              <a:rPr lang="el-GR" altLang="zh-CN" sz="2400" dirty="0" smtClean="0">
                <a:ea typeface="宋体" pitchFamily="2" charset="-122"/>
              </a:rPr>
              <a:t>πχ, 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)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 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έγγραφα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: 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τα οποία τα ονομάζουμε </a:t>
            </a:r>
            <a:r>
              <a:rPr lang="el-GR" altLang="zh-CN" sz="2400" kern="1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sym typeface="Symbol" pitchFamily="18" charset="2"/>
              </a:rPr>
              <a:t>ηγέτες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 (</a:t>
            </a:r>
            <a:r>
              <a:rPr lang="en-US" altLang="zh-CN" sz="2400" i="1" dirty="0" smtClean="0">
                <a:ea typeface="宋体" pitchFamily="2" charset="-122"/>
                <a:sym typeface="Symbol" pitchFamily="18" charset="2"/>
              </a:rPr>
              <a:t>leaders</a:t>
            </a:r>
            <a:r>
              <a:rPr lang="el-GR" altLang="zh-CN" sz="2400" i="1" dirty="0" smtClean="0">
                <a:ea typeface="宋体" pitchFamily="2" charset="-122"/>
                <a:sym typeface="Symbol" pitchFamily="18" charset="2"/>
              </a:rPr>
              <a:t>)</a:t>
            </a:r>
            <a:endParaRPr lang="en-US" altLang="zh-CN" sz="2400" dirty="0" smtClean="0">
              <a:ea typeface="宋体" pitchFamily="2" charset="-122"/>
            </a:endParaRPr>
          </a:p>
          <a:p>
            <a:pPr eaLnBrk="1" hangingPunct="1"/>
            <a:r>
              <a:rPr lang="el-GR" altLang="zh-CN" sz="2400" dirty="0" smtClean="0">
                <a:ea typeface="宋体" pitchFamily="2" charset="-122"/>
              </a:rPr>
              <a:t>Για κάθε άλλο έγγραφο, προ-υπολογίζουμε τον κοντινότερο ηγέτη του </a:t>
            </a:r>
            <a:r>
              <a:rPr lang="en-US" altLang="zh-CN" sz="2400" dirty="0" smtClean="0">
                <a:ea typeface="宋体" pitchFamily="2" charset="-122"/>
              </a:rPr>
              <a:t>(</a:t>
            </a:r>
            <a:r>
              <a:rPr lang="el-GR" altLang="zh-CN" sz="2400" dirty="0" smtClean="0">
                <a:ea typeface="宋体" pitchFamily="2" charset="-122"/>
              </a:rPr>
              <a:t>χρήση</a:t>
            </a: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400" dirty="0" smtClean="0">
                <a:ea typeface="宋体" pitchFamily="2" charset="-122"/>
              </a:rPr>
              <a:t>ομοιότητας </a:t>
            </a:r>
            <a:r>
              <a:rPr lang="el-GR" altLang="zh-CN" sz="2400" dirty="0" err="1" smtClean="0">
                <a:ea typeface="宋体" pitchFamily="2" charset="-122"/>
              </a:rPr>
              <a:t>συνημιτόνου</a:t>
            </a:r>
            <a:r>
              <a:rPr lang="el-GR" altLang="zh-CN" sz="2400" dirty="0" smtClean="0">
                <a:ea typeface="宋体" pitchFamily="2" charset="-122"/>
              </a:rPr>
              <a:t>)</a:t>
            </a:r>
            <a:endParaRPr lang="en-US" altLang="zh-CN" sz="2400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dirty="0" smtClean="0">
                <a:ea typeface="宋体" pitchFamily="2" charset="-122"/>
              </a:rPr>
              <a:t>Αυτά τα έγγραφα καλούντα </a:t>
            </a:r>
            <a:r>
              <a:rPr lang="el-GR" altLang="zh-CN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ακόλουθοι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(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followers</a:t>
            </a:r>
            <a:r>
              <a:rPr lang="el-GR" altLang="zh-CN" dirty="0" smtClean="0">
                <a:ea typeface="宋体" pitchFamily="2" charset="-122"/>
              </a:rPr>
              <a:t>)</a:t>
            </a:r>
            <a:r>
              <a:rPr lang="en-US" altLang="zh-CN" dirty="0" smtClean="0">
                <a:ea typeface="宋体" pitchFamily="2" charset="-122"/>
              </a:rPr>
              <a:t>;</a:t>
            </a:r>
          </a:p>
          <a:p>
            <a:pPr lvl="1" eaLnBrk="1" hangingPunct="1"/>
            <a:r>
              <a:rPr lang="el-GR" altLang="zh-CN" dirty="0" smtClean="0">
                <a:ea typeface="宋体" pitchFamily="2" charset="-122"/>
              </a:rPr>
              <a:t>Ο αναμενόμενος αριθμός είναι</a:t>
            </a:r>
            <a:r>
              <a:rPr lang="en-US" altLang="zh-CN" dirty="0" smtClean="0">
                <a:ea typeface="宋体" pitchFamily="2" charset="-122"/>
              </a:rPr>
              <a:t>: ~ 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</a:t>
            </a:r>
            <a:r>
              <a:rPr lang="en-US" altLang="zh-CN" i="1" dirty="0" smtClean="0">
                <a:ea typeface="宋体" pitchFamily="2" charset="-122"/>
                <a:sym typeface="Symbol" pitchFamily="18" charset="2"/>
              </a:rPr>
              <a:t>N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ακόλουθοι ανά ηγέτη</a:t>
            </a:r>
          </a:p>
          <a:p>
            <a:pPr marL="0" lvl="1" indent="0" eaLnBrk="1" hangingPunct="1"/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 Τελικά </a:t>
            </a:r>
            <a:r>
              <a:rPr lang="en-US" altLang="zh-CN" sz="2400" dirty="0">
                <a:ea typeface="宋体" pitchFamily="2" charset="-122"/>
                <a:sym typeface="Symbol" pitchFamily="18" charset="2"/>
              </a:rPr>
              <a:t></a:t>
            </a:r>
            <a:r>
              <a:rPr lang="el-GR" altLang="zh-CN" sz="2400" dirty="0">
                <a:ea typeface="宋体" pitchFamily="2" charset="-122"/>
                <a:sym typeface="Symbol" pitchFamily="18" charset="2"/>
              </a:rPr>
              <a:t> </a:t>
            </a:r>
            <a:r>
              <a:rPr lang="en-US" altLang="zh-CN" sz="2400" dirty="0">
                <a:ea typeface="宋体" pitchFamily="2" charset="-122"/>
                <a:sym typeface="Symbol" pitchFamily="18" charset="2"/>
              </a:rPr>
              <a:t>N</a:t>
            </a:r>
            <a:r>
              <a:rPr lang="el-GR" altLang="zh-CN" sz="2400" dirty="0">
                <a:ea typeface="宋体" pitchFamily="2" charset="-122"/>
                <a:sym typeface="Symbol" pitchFamily="18" charset="2"/>
              </a:rPr>
              <a:t> ομάδες με </a:t>
            </a:r>
            <a:r>
              <a:rPr lang="en-US" altLang="zh-CN" sz="2400" dirty="0">
                <a:ea typeface="宋体" pitchFamily="2" charset="-122"/>
                <a:sym typeface="Symbol" pitchFamily="18" charset="2"/>
              </a:rPr>
              <a:t></a:t>
            </a:r>
            <a:r>
              <a:rPr lang="el-GR" altLang="zh-CN" sz="2400" dirty="0">
                <a:ea typeface="宋体" pitchFamily="2" charset="-122"/>
                <a:sym typeface="Symbol" pitchFamily="18" charset="2"/>
              </a:rPr>
              <a:t> </a:t>
            </a:r>
            <a:r>
              <a:rPr lang="en-US" altLang="zh-CN" sz="2400" dirty="0">
                <a:ea typeface="宋体" pitchFamily="2" charset="-122"/>
                <a:sym typeface="Symbol" pitchFamily="18" charset="2"/>
              </a:rPr>
              <a:t>N</a:t>
            </a:r>
            <a:r>
              <a:rPr lang="el-GR" altLang="zh-CN" sz="2400" dirty="0">
                <a:ea typeface="宋体" pitchFamily="2" charset="-122"/>
                <a:sym typeface="Symbol" pitchFamily="18" charset="2"/>
              </a:rPr>
              <a:t> έγγραφα</a:t>
            </a:r>
            <a:endParaRPr lang="en-US" altLang="zh-CN" sz="2400" dirty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11015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030288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153400" cy="1143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altLang="zh-CN" sz="2800" dirty="0" smtClean="0">
                <a:ea typeface="宋体" pitchFamily="2" charset="-122"/>
              </a:rPr>
              <a:t>Για κάθε ερώτημα </a:t>
            </a:r>
            <a:r>
              <a:rPr lang="en-US" altLang="zh-CN" sz="2800" i="1" dirty="0" smtClean="0">
                <a:ea typeface="宋体" pitchFamily="2" charset="-122"/>
              </a:rPr>
              <a:t>q</a:t>
            </a:r>
            <a:endParaRPr lang="en-US" altLang="zh-CN" sz="2800" dirty="0" smtClean="0">
              <a:ea typeface="宋体" pitchFamily="2" charset="-12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zh-CN" sz="2800" dirty="0" smtClean="0">
                <a:ea typeface="宋体" pitchFamily="2" charset="-122"/>
              </a:rPr>
              <a:t>Βρες τον πιο κοντινό ηγέτη </a:t>
            </a:r>
            <a:r>
              <a:rPr lang="en-US" altLang="zh-CN" sz="2800" i="1" dirty="0" smtClean="0">
                <a:ea typeface="宋体" pitchFamily="2" charset="-122"/>
              </a:rPr>
              <a:t>L.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zh-CN" sz="2800" dirty="0" smtClean="0">
                <a:ea typeface="宋体" pitchFamily="2" charset="-122"/>
              </a:rPr>
              <a:t>Ψάξε για τα </a:t>
            </a:r>
            <a:r>
              <a:rPr lang="en-US" altLang="zh-CN" sz="2800" i="1" dirty="0" smtClean="0">
                <a:ea typeface="宋体" pitchFamily="2" charset="-122"/>
              </a:rPr>
              <a:t>K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πλησιέστερα έγγραφα ανάμεσα στους ακολούθους του </a:t>
            </a:r>
            <a:r>
              <a:rPr lang="en-US" altLang="zh-CN" sz="2800" i="1" dirty="0" smtClean="0">
                <a:ea typeface="宋体" pitchFamily="2" charset="-122"/>
              </a:rPr>
              <a:t>L</a:t>
            </a:r>
            <a:r>
              <a:rPr lang="el-GR" altLang="zh-CN" sz="2800" i="1" dirty="0" smtClean="0">
                <a:ea typeface="宋体" pitchFamily="2" charset="-122"/>
              </a:rPr>
              <a:t> (δηλαδή, στην ομάδα του </a:t>
            </a:r>
            <a:r>
              <a:rPr lang="en-US" altLang="zh-CN" sz="2800" i="1" dirty="0" smtClean="0">
                <a:ea typeface="宋体" pitchFamily="2" charset="-122"/>
              </a:rPr>
              <a:t>L)</a:t>
            </a:r>
            <a:r>
              <a:rPr lang="en-US" altLang="zh-CN" sz="2800" dirty="0" smtClean="0">
                <a:ea typeface="宋体" pitchFamily="2" charset="-122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zh-CN" altLang="en-US" sz="2800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162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5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8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9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3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4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5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11403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Ερώτημα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cxnSp>
        <p:nvCxnSpPr>
          <p:cNvPr id="42016" name="AutoShape 5"/>
          <p:cNvCxnSpPr>
            <a:cxnSpLocks noChangeShapeType="1"/>
            <a:stCxn id="42015" idx="1"/>
            <a:endCxn id="42015" idx="1"/>
          </p:cNvCxnSpPr>
          <p:nvPr/>
        </p:nvCxnSpPr>
        <p:spPr bwMode="auto">
          <a:xfrm>
            <a:off x="5867400" y="340045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7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917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Ηγέτης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sp>
        <p:nvSpPr>
          <p:cNvPr id="42018" name="Text Box 12"/>
          <p:cNvSpPr txBox="1">
            <a:spLocks noChangeArrowheads="1"/>
          </p:cNvSpPr>
          <p:nvPr/>
        </p:nvSpPr>
        <p:spPr bwMode="auto">
          <a:xfrm>
            <a:off x="5189586" y="6248400"/>
            <a:ext cx="13556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Ακόλουθος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sp>
        <p:nvSpPr>
          <p:cNvPr id="42019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20" name="AutoShape 45"/>
          <p:cNvCxnSpPr>
            <a:cxnSpLocks noChangeShapeType="1"/>
            <a:stCxn id="42019" idx="5"/>
            <a:endCxn id="41999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1" name="AutoShape 46"/>
          <p:cNvCxnSpPr>
            <a:cxnSpLocks noChangeShapeType="1"/>
            <a:stCxn id="42019" idx="6"/>
            <a:endCxn id="42000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2" name="AutoShape 48"/>
          <p:cNvCxnSpPr>
            <a:cxnSpLocks noChangeShapeType="1"/>
            <a:stCxn id="42019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3" name="AutoShape 50"/>
          <p:cNvCxnSpPr>
            <a:cxnSpLocks noChangeShapeType="1"/>
            <a:stCxn id="42019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4" name="AutoShape 51"/>
          <p:cNvCxnSpPr>
            <a:cxnSpLocks noChangeShapeType="1"/>
            <a:stCxn id="42019" idx="1"/>
            <a:endCxn id="41993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5" name="AutoShape 52"/>
          <p:cNvCxnSpPr>
            <a:cxnSpLocks noChangeShapeType="1"/>
            <a:stCxn id="42019" idx="1"/>
            <a:endCxn id="41994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5829" name="AutoShape 53"/>
          <p:cNvCxnSpPr>
            <a:cxnSpLocks noChangeShapeType="1"/>
            <a:stCxn id="42012" idx="0"/>
            <a:endCxn id="42019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9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0288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3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3250" cy="1306513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0"/>
            <a:ext cx="7924800" cy="2895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Γιατί τυχαία δείγματα;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Γρήγορη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Οι ηγέτες αντανακλούν την πραγματική κατανομή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45958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338462"/>
            <a:ext cx="8223250" cy="1306513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220"/>
            <a:ext cx="8077200" cy="198258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Γενικές παραλλαγές (</a:t>
            </a:r>
            <a:r>
              <a:rPr lang="en-US" altLang="zh-CN" dirty="0" smtClean="0">
                <a:ea typeface="宋体" pitchFamily="2" charset="-122"/>
              </a:rPr>
              <a:t>b1-b2)</a:t>
            </a:r>
            <a:endParaRPr lang="el-GR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Κάθε ακόλουθος συνδέεται με </a:t>
            </a:r>
            <a:r>
              <a:rPr lang="en-US" altLang="zh-CN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b1</a:t>
            </a:r>
            <a:r>
              <a:rPr lang="en-US" altLang="zh-CN" dirty="0" smtClean="0">
                <a:ea typeface="宋体" pitchFamily="2" charset="-122"/>
              </a:rPr>
              <a:t>=3 </a:t>
            </a:r>
            <a:r>
              <a:rPr lang="el-GR" altLang="zh-CN" dirty="0" smtClean="0">
                <a:ea typeface="宋体" pitchFamily="2" charset="-122"/>
              </a:rPr>
              <a:t>πλησιέστερους ηγέτες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Για ένα ερώτημα</a:t>
            </a:r>
            <a:r>
              <a:rPr lang="en-US" altLang="zh-CN" dirty="0" smtClean="0">
                <a:ea typeface="宋体" pitchFamily="2" charset="-122"/>
              </a:rPr>
              <a:t>, </a:t>
            </a:r>
            <a:r>
              <a:rPr lang="el-GR" altLang="zh-CN" dirty="0" smtClean="0">
                <a:ea typeface="宋体" pitchFamily="2" charset="-122"/>
              </a:rPr>
              <a:t>βρες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b2</a:t>
            </a:r>
            <a:r>
              <a:rPr lang="el-GR" altLang="zh-CN" i="1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</a:rPr>
              <a:t>=</a:t>
            </a:r>
            <a:r>
              <a:rPr lang="el-GR" altLang="zh-CN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</a:rPr>
              <a:t>4  </a:t>
            </a:r>
            <a:r>
              <a:rPr lang="el-GR" altLang="zh-CN" dirty="0" smtClean="0">
                <a:ea typeface="宋体" pitchFamily="2" charset="-122"/>
              </a:rPr>
              <a:t>κοντινότερους ηγέτες και τους ακολούθους τους.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28841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άλλο)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314450" y="2057400"/>
            <a:ext cx="6477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 Παραμετρικά Ευρετήρια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 Βαθμιδωτά Ευρετήρια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>
                <a:ea typeface="ＭＳ Ｐゴシック" pitchFamily="-112" charset="-128"/>
              </a:rPr>
              <a:t> </a:t>
            </a:r>
            <a:r>
              <a:rPr lang="el-GR" sz="3000" dirty="0" smtClean="0">
                <a:ea typeface="ＭＳ Ｐゴシック" pitchFamily="-112" charset="-128"/>
              </a:rPr>
              <a:t>Συνολικό Σύστημα</a:t>
            </a:r>
          </a:p>
          <a:p>
            <a:pPr marL="0" indent="0" eaLnBrk="1" hangingPunct="1">
              <a:buNone/>
            </a:pP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ευρετήρια και ευρετήρια ζώνης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00100" y="2133600"/>
            <a:ext cx="7543800" cy="3048000"/>
          </a:xfrm>
        </p:spPr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Μέχρι τώρα, ένα έγγραφο ως μια ακολουθία όρων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Στην πραγματικότητα, τα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ευρετήρια είναι χωρισμένα σε τμήματα </a:t>
            </a:r>
            <a:r>
              <a:rPr lang="el-GR" dirty="0" smtClean="0">
                <a:ea typeface="ＭＳ Ｐゴシック" pitchFamily="34" charset="-128"/>
              </a:rPr>
              <a:t>με διαφορετική σημασία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l-GR" dirty="0" smtClean="0">
                <a:ea typeface="ＭＳ Ｐゴシック" pitchFamily="34" charset="-128"/>
              </a:rPr>
              <a:t>Συγγραφέας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Τίτλος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Ημερομηνία δημοσίευσης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Γλώσσα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err="1" smtClean="0">
                <a:ea typeface="ＭＳ Ｐゴシック" pitchFamily="34" charset="-128"/>
              </a:rPr>
              <a:t>κλπ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Καλούνται και </a:t>
            </a:r>
            <a:r>
              <a:rPr lang="el-GR" dirty="0" err="1" smtClean="0">
                <a:ea typeface="ＭＳ Ｐゴシック" pitchFamily="34" charset="-128"/>
              </a:rPr>
              <a:t>μεταδεδομένα</a:t>
            </a:r>
            <a:r>
              <a:rPr lang="el-GR" dirty="0" smtClean="0">
                <a:ea typeface="ＭＳ Ｐゴシック" pitchFamily="34" charset="-128"/>
              </a:rPr>
              <a:t> (</a:t>
            </a:r>
            <a:r>
              <a:rPr lang="en-US" dirty="0" smtClean="0">
                <a:ea typeface="ＭＳ Ｐゴシック" pitchFamily="34" charset="-128"/>
              </a:rPr>
              <a:t>metadata) </a:t>
            </a:r>
            <a:r>
              <a:rPr lang="el-GR" dirty="0" smtClean="0">
                <a:ea typeface="ＭＳ Ｐゴシック" pitchFamily="34" charset="-128"/>
              </a:rPr>
              <a:t>του εγγράφου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274939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Παραμετρική αναζήτηση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99</a:t>
            </a:fld>
            <a:endParaRPr lang="en-US" dirty="0"/>
          </a:p>
        </p:txBody>
      </p:sp>
      <p:pic>
        <p:nvPicPr>
          <p:cNvPr id="263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03699"/>
            <a:ext cx="5476874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6.1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25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30152</TotalTime>
  <Words>6078</Words>
  <Application>Microsoft Office PowerPoint</Application>
  <PresentationFormat>On-screen Show (4:3)</PresentationFormat>
  <Paragraphs>1149</Paragraphs>
  <Slides>113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113</vt:i4>
      </vt:variant>
    </vt:vector>
  </HeadingPairs>
  <TitlesOfParts>
    <vt:vector size="131" baseType="lpstr">
      <vt:lpstr>Arial Unicode MS</vt:lpstr>
      <vt:lpstr>MS Mincho</vt:lpstr>
      <vt:lpstr>ＭＳ Ｐゴシック</vt:lpstr>
      <vt:lpstr>宋体</vt:lpstr>
      <vt:lpstr>Arial</vt:lpstr>
      <vt:lpstr>Calibri</vt:lpstr>
      <vt:lpstr>Calibri Light</vt:lpstr>
      <vt:lpstr>Courier New</vt:lpstr>
      <vt:lpstr>Lucida Sans</vt:lpstr>
      <vt:lpstr>Lucida Sans Unicode</vt:lpstr>
      <vt:lpstr>Symbol</vt:lpstr>
      <vt:lpstr>Tahoma</vt:lpstr>
      <vt:lpstr>Times New Roman</vt:lpstr>
      <vt:lpstr>Wingdings</vt:lpstr>
      <vt:lpstr>Office Theme</vt:lpstr>
      <vt:lpstr>Equation</vt:lpstr>
      <vt:lpstr>Worksheet</vt:lpstr>
      <vt:lpstr>Εξίσωση</vt:lpstr>
      <vt:lpstr>PowerPoint Presentation</vt:lpstr>
      <vt:lpstr>Τι θα δούμε σήμερα;</vt:lpstr>
      <vt:lpstr>Boolean Μοντέλο</vt:lpstr>
      <vt:lpstr>Boolean Μοντέλο</vt:lpstr>
      <vt:lpstr>Μοντέλα διαβαθμισμένης ανάκτησης</vt:lpstr>
      <vt:lpstr>Μοντέλα διαβαθμισμένης ανάκτησης</vt:lpstr>
      <vt:lpstr>Βαθμολόγηση ως  βάση της διαβαθμισμένης ανάκτησης</vt:lpstr>
      <vt:lpstr>Βαθμός ταιριάσματος ερωτήματος-εγγράφου</vt:lpstr>
      <vt:lpstr>Προσπάθεια 1: Συντελεστής Jaccard</vt:lpstr>
      <vt:lpstr>Συντελεστής Jaccard: Παράδειγμα βαθμολόγησης</vt:lpstr>
      <vt:lpstr>Παράδειγμα</vt:lpstr>
      <vt:lpstr>Προβλήματα</vt:lpstr>
      <vt:lpstr>Βαθμός εγγράφου και ερώτησης</vt:lpstr>
      <vt:lpstr>Συχνότητα όρου - Term frequency (tf)</vt:lpstr>
      <vt:lpstr>Παράδειγμα</vt:lpstr>
      <vt:lpstr>Συχνότητα εγγράφου (Document frequency)</vt:lpstr>
      <vt:lpstr>Βάρος idf</vt:lpstr>
      <vt:lpstr>Βαθμός εγγράφου και ερώτησης</vt:lpstr>
      <vt:lpstr>Στάθμιση tf-idf</vt:lpstr>
      <vt:lpstr>Στάθμιση tf-idf</vt:lpstr>
      <vt:lpstr>Η επίδραση του idf στη διάταξη</vt:lpstr>
      <vt:lpstr>Στάθμιση tf-idf</vt:lpstr>
      <vt:lpstr>Συχνότητα όρου - Term frequency (tf)</vt:lpstr>
      <vt:lpstr>Στάθμιση με Log-συχνότητας</vt:lpstr>
      <vt:lpstr>Στάθμιση με log tf</vt:lpstr>
      <vt:lpstr>Βάρος idf</vt:lpstr>
      <vt:lpstr>Παράδειγμα idf, έστω N = 1 εκατομμύριο</vt:lpstr>
      <vt:lpstr>Στάθμιση tf-idf</vt:lpstr>
      <vt:lpstr>Συχνότητα συλλογής και εγγράφου</vt:lpstr>
      <vt:lpstr>Bag of words model</vt:lpstr>
      <vt:lpstr>Τι θα δούμε σήμερα;</vt:lpstr>
      <vt:lpstr>Στάθμιση tf-idf</vt:lpstr>
      <vt:lpstr>Δυαδική μήτρα σύμπτωσης (binary term-document incidence matrix)</vt:lpstr>
      <vt:lpstr>Ο πίνακας με μετρητές</vt:lpstr>
      <vt:lpstr>Ο πίνακας με βάρη</vt:lpstr>
      <vt:lpstr>Τα έγγραφα ως διανύσματα (vector space model)</vt:lpstr>
      <vt:lpstr>Αποθήκευση</vt:lpstr>
      <vt:lpstr>Ομοιότητα διανυσμάτων</vt:lpstr>
      <vt:lpstr>Χρήση της γωνίας αντί της απόστασης</vt:lpstr>
      <vt:lpstr>PowerPoint Presentation</vt:lpstr>
      <vt:lpstr>Από γωνίες σε συνημίτονα</vt:lpstr>
      <vt:lpstr>Ομοιότητα εγγράφων</vt:lpstr>
      <vt:lpstr>Κανονικοποίηση του μήκους</vt:lpstr>
      <vt:lpstr>Παράδειγμα</vt:lpstr>
      <vt:lpstr>Παράδειγμα (συνέχεια) </vt:lpstr>
      <vt:lpstr>Παράδειγμα (συνέχεια) </vt:lpstr>
      <vt:lpstr>Τα ερωτήματα ως διανύσματα</vt:lpstr>
      <vt:lpstr>Από γωνίες σε συνημίτονα </vt:lpstr>
      <vt:lpstr>cosine(query, document)</vt:lpstr>
      <vt:lpstr>Ομοιότητα συνημίτονου</vt:lpstr>
      <vt:lpstr>Περίληψη βαθμολόγησης στο διανυσματικό χώρο</vt:lpstr>
      <vt:lpstr>Παραλλαγές της tf-idf στάθμισης</vt:lpstr>
      <vt:lpstr>Κανονικοποίηση με μέγιστη συχνότητα όρου</vt:lpstr>
      <vt:lpstr>Κανονικοποίηση με μέγιστη συχνότητα όρου</vt:lpstr>
      <vt:lpstr>Στάθμιση ερωτημάτων και εγγράφων</vt:lpstr>
      <vt:lpstr>Παράδειγμα</vt:lpstr>
      <vt:lpstr>Θέματα </vt:lpstr>
      <vt:lpstr>Επέκταση καταχωρήσεων</vt:lpstr>
      <vt:lpstr>Υπολογισμός ανά έγγραφο (document-at-a-time)</vt:lpstr>
      <vt:lpstr>Παράδειγμα</vt:lpstr>
      <vt:lpstr>Υπολογισμός βαρών</vt:lpstr>
      <vt:lpstr>Υπολογισμός k-κορυφαίων αποτελεσμάτων</vt:lpstr>
      <vt:lpstr>Χρήση min-heap</vt:lpstr>
      <vt:lpstr>Αποθήκευση σε πίνακα</vt:lpstr>
      <vt:lpstr>Εισαγωγή στοιχείου</vt:lpstr>
      <vt:lpstr>Διαγραφή μικρότερου στοιχείου</vt:lpstr>
      <vt:lpstr>Επιλογή των κορυφαίων k σε O(N log k)</vt:lpstr>
      <vt:lpstr>PowerPoint Presentation</vt:lpstr>
      <vt:lpstr>Ασφαλής (safe) και μη ασφαλής (non-safe) διάταξη</vt:lpstr>
      <vt:lpstr>Γενική προσέγγιση «ψαλιδίσματος» (pruning)</vt:lpstr>
      <vt:lpstr>Περιορισμός του ευρετηρίου (index elimination)</vt:lpstr>
      <vt:lpstr>Μόνο όροι με μεγάλο idf</vt:lpstr>
      <vt:lpstr>Έγγραφα με πολλούς όρους του ερωτήματος</vt:lpstr>
      <vt:lpstr>Παράδειγμα</vt:lpstr>
      <vt:lpstr>Λίστες πρωταθλητών</vt:lpstr>
      <vt:lpstr>PowerPoint Presentation</vt:lpstr>
      <vt:lpstr>Υπολογισμός ανά όρο (term-at-a-time)</vt:lpstr>
      <vt:lpstr>PowerPoint Presentation</vt:lpstr>
      <vt:lpstr>PowerPoint Presentation</vt:lpstr>
      <vt:lpstr>Υπολογισμός ανά όρο</vt:lpstr>
      <vt:lpstr>1. Πρόωρος τερματισμός</vt:lpstr>
      <vt:lpstr>2. idf-διατεταγμένοι όροι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Περίληψη</vt:lpstr>
      <vt:lpstr>Περίληψη</vt:lpstr>
      <vt:lpstr>Περίληψη</vt:lpstr>
      <vt:lpstr>Κλάδεμα συστάδων</vt:lpstr>
      <vt:lpstr>Κλάδεμα συστάδων</vt:lpstr>
      <vt:lpstr>Κλάδεμα συστάδων</vt:lpstr>
      <vt:lpstr>Κλάδεμα συστάδων</vt:lpstr>
      <vt:lpstr>Κλάδεμα συστάδων</vt:lpstr>
      <vt:lpstr>Τι (άλλο) θα δούμε σήμερα;</vt:lpstr>
      <vt:lpstr>Παραμετρικά ευρετήρια και ευρετήρια ζώνης</vt:lpstr>
      <vt:lpstr>Παραμετρική αναζήτηση</vt:lpstr>
      <vt:lpstr>Παραμετρικά ερωτήματα</vt:lpstr>
      <vt:lpstr>Ζώνη</vt:lpstr>
      <vt:lpstr>Πεδία (fields)</vt:lpstr>
      <vt:lpstr>Ερωτήματα με ζώνες</vt:lpstr>
      <vt:lpstr>Βαθμιδωτά (διαστρωματωμένα) ευρετήρια (Tiered indexes)</vt:lpstr>
      <vt:lpstr>Βαθμιδωτά ευρετήρια</vt:lpstr>
      <vt:lpstr>Βαθμιδωτά ευρετήρια</vt:lpstr>
      <vt:lpstr>Βαθμιδωτά ευρετήρια</vt:lpstr>
      <vt:lpstr>Συνδυασμός διανυσματικής ανάκτησης</vt:lpstr>
      <vt:lpstr>Πολλαπλοί παράγοντες</vt:lpstr>
      <vt:lpstr>Επεξεργασία ερωτήματος</vt:lpstr>
      <vt:lpstr>Πλήρες σύστημα αναζήτησης</vt:lpstr>
      <vt:lpstr>Πλήρες σύστημα αναζήτησης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674</cp:revision>
  <cp:lastPrinted>2011-04-04T04:19:57Z</cp:lastPrinted>
  <dcterms:created xsi:type="dcterms:W3CDTF">2011-04-01T01:43:31Z</dcterms:created>
  <dcterms:modified xsi:type="dcterms:W3CDTF">2018-03-29T07:42:30Z</dcterms:modified>
</cp:coreProperties>
</file>