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6" r:id="rId2"/>
  </p:sldMasterIdLst>
  <p:notesMasterIdLst>
    <p:notesMasterId r:id="rId80"/>
  </p:notesMasterIdLst>
  <p:handoutMasterIdLst>
    <p:handoutMasterId r:id="rId81"/>
  </p:handoutMasterIdLst>
  <p:sldIdLst>
    <p:sldId id="402" r:id="rId3"/>
    <p:sldId id="1675" r:id="rId4"/>
    <p:sldId id="1725" r:id="rId5"/>
    <p:sldId id="1726" r:id="rId6"/>
    <p:sldId id="1727" r:id="rId7"/>
    <p:sldId id="1750" r:id="rId8"/>
    <p:sldId id="1729" r:id="rId9"/>
    <p:sldId id="1728" r:id="rId10"/>
    <p:sldId id="1731" r:id="rId11"/>
    <p:sldId id="1864" r:id="rId12"/>
    <p:sldId id="1755" r:id="rId13"/>
    <p:sldId id="1752" r:id="rId14"/>
    <p:sldId id="1732" r:id="rId15"/>
    <p:sldId id="1756" r:id="rId16"/>
    <p:sldId id="1734" r:id="rId17"/>
    <p:sldId id="1730" r:id="rId18"/>
    <p:sldId id="1733" r:id="rId19"/>
    <p:sldId id="1736" r:id="rId20"/>
    <p:sldId id="1737" r:id="rId21"/>
    <p:sldId id="1738" r:id="rId22"/>
    <p:sldId id="1739" r:id="rId23"/>
    <p:sldId id="1740" r:id="rId24"/>
    <p:sldId id="1742" r:id="rId25"/>
    <p:sldId id="1743" r:id="rId26"/>
    <p:sldId id="1744" r:id="rId27"/>
    <p:sldId id="1745" r:id="rId28"/>
    <p:sldId id="1746" r:id="rId29"/>
    <p:sldId id="1747" r:id="rId30"/>
    <p:sldId id="1748" r:id="rId31"/>
    <p:sldId id="1749" r:id="rId32"/>
    <p:sldId id="1735" r:id="rId33"/>
    <p:sldId id="1759" r:id="rId34"/>
    <p:sldId id="1760" r:id="rId35"/>
    <p:sldId id="1761" r:id="rId36"/>
    <p:sldId id="1762" r:id="rId37"/>
    <p:sldId id="1763" r:id="rId38"/>
    <p:sldId id="1764" r:id="rId39"/>
    <p:sldId id="1765" r:id="rId40"/>
    <p:sldId id="1766" r:id="rId41"/>
    <p:sldId id="1865" r:id="rId42"/>
    <p:sldId id="1767" r:id="rId43"/>
    <p:sldId id="1768" r:id="rId44"/>
    <p:sldId id="1769" r:id="rId45"/>
    <p:sldId id="1862" r:id="rId46"/>
    <p:sldId id="1814" r:id="rId47"/>
    <p:sldId id="1775" r:id="rId48"/>
    <p:sldId id="1776" r:id="rId49"/>
    <p:sldId id="1777" r:id="rId50"/>
    <p:sldId id="1778" r:id="rId51"/>
    <p:sldId id="1779" r:id="rId52"/>
    <p:sldId id="1780" r:id="rId53"/>
    <p:sldId id="1781" r:id="rId54"/>
    <p:sldId id="1782" r:id="rId55"/>
    <p:sldId id="1866" r:id="rId56"/>
    <p:sldId id="1784" r:id="rId57"/>
    <p:sldId id="1785" r:id="rId58"/>
    <p:sldId id="1786" r:id="rId59"/>
    <p:sldId id="1787" r:id="rId60"/>
    <p:sldId id="1788" r:id="rId61"/>
    <p:sldId id="1789" r:id="rId62"/>
    <p:sldId id="1790" r:id="rId63"/>
    <p:sldId id="1791" r:id="rId64"/>
    <p:sldId id="1792" r:id="rId65"/>
    <p:sldId id="1793" r:id="rId66"/>
    <p:sldId id="1794" r:id="rId67"/>
    <p:sldId id="1808" r:id="rId68"/>
    <p:sldId id="1772" r:id="rId69"/>
    <p:sldId id="1849" r:id="rId70"/>
    <p:sldId id="1795" r:id="rId71"/>
    <p:sldId id="1796" r:id="rId72"/>
    <p:sldId id="1797" r:id="rId73"/>
    <p:sldId id="1798" r:id="rId74"/>
    <p:sldId id="1800" r:id="rId75"/>
    <p:sldId id="1801" r:id="rId76"/>
    <p:sldId id="1802" r:id="rId77"/>
    <p:sldId id="1803" r:id="rId78"/>
    <p:sldId id="1804" r:id="rId79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5932" autoAdjust="0"/>
    <p:restoredTop sz="96331" autoAdjust="0"/>
  </p:normalViewPr>
  <p:slideViewPr>
    <p:cSldViewPr>
      <p:cViewPr varScale="1">
        <p:scale>
          <a:sx n="109" d="100"/>
          <a:sy n="109" d="100"/>
        </p:scale>
        <p:origin x="93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24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5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Google, the web crawling (downloading of web pages) is done by several distributed crawlers. There is </a:t>
            </a:r>
            <a:r>
              <a:rPr lang="en-US" b="1" dirty="0" smtClean="0"/>
              <a:t>a </a:t>
            </a:r>
            <a:r>
              <a:rPr lang="en-US" b="1" dirty="0" err="1" smtClean="0"/>
              <a:t>URLserver</a:t>
            </a:r>
            <a:r>
              <a:rPr lang="en-US" b="1" dirty="0" smtClean="0"/>
              <a:t> that sends lists of URLs to be fetched to the crawlers</a:t>
            </a:r>
            <a:r>
              <a:rPr lang="en-US" dirty="0" smtClean="0"/>
              <a:t>. The web pages that are fetched are then sent to the store server. The store server then compresses and </a:t>
            </a:r>
            <a:r>
              <a:rPr lang="en-US" i="1" dirty="0" smtClean="0"/>
              <a:t>stores the web pages into a repository</a:t>
            </a:r>
            <a:r>
              <a:rPr lang="en-US" dirty="0" smtClean="0"/>
              <a:t>. Every web page has an associated ID number called a </a:t>
            </a:r>
            <a:r>
              <a:rPr lang="en-US" dirty="0" err="1" smtClean="0"/>
              <a:t>docID</a:t>
            </a:r>
            <a:r>
              <a:rPr lang="en-US" dirty="0" smtClean="0"/>
              <a:t> which is assigned whenever a new URL is parsed out of a web page. </a:t>
            </a:r>
          </a:p>
          <a:p>
            <a:r>
              <a:rPr lang="en-US" dirty="0" smtClean="0"/>
              <a:t>The indexing function is performed by the indexer and the sorter. The indexer performs a number of functions. It reads the repository, </a:t>
            </a:r>
            <a:r>
              <a:rPr lang="en-US" dirty="0" err="1" smtClean="0"/>
              <a:t>uncompresses</a:t>
            </a:r>
            <a:r>
              <a:rPr lang="en-US" dirty="0" smtClean="0"/>
              <a:t> the documents, and parses them. Each document is converted into a set of word occurrences called hits. The hits record the word, position in document, an approximation of font size, and capitalization. The indexer distributes these hits into a set of "barrels", creating a partially sorted forward index. </a:t>
            </a:r>
          </a:p>
          <a:p>
            <a:r>
              <a:rPr lang="en-US" dirty="0" smtClean="0"/>
              <a:t>The indexer performs another important function. It </a:t>
            </a:r>
            <a:r>
              <a:rPr lang="en-US" dirty="0" smtClean="0">
                <a:solidFill>
                  <a:srgbClr val="FF0000"/>
                </a:solidFill>
              </a:rPr>
              <a:t>parses out all the links</a:t>
            </a:r>
            <a:r>
              <a:rPr lang="en-US" dirty="0" smtClean="0"/>
              <a:t> in every web page and stores important information about them in an anchors file. This file contains enough information to determine where each link points fro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URLresolver</a:t>
            </a:r>
            <a:r>
              <a:rPr lang="en-US" dirty="0" smtClean="0"/>
              <a:t> reads the anchors file and converts relative URLs into absolute URLs and in turn into </a:t>
            </a:r>
            <a:r>
              <a:rPr lang="en-US" dirty="0" err="1" smtClean="0"/>
              <a:t>docIDs</a:t>
            </a:r>
            <a:r>
              <a:rPr lang="en-US" dirty="0" smtClean="0"/>
              <a:t>. It puts the anchor text into the forward index, associated with the </a:t>
            </a:r>
            <a:r>
              <a:rPr lang="en-US" dirty="0" err="1" smtClean="0"/>
              <a:t>docID</a:t>
            </a:r>
            <a:r>
              <a:rPr lang="en-US" dirty="0" smtClean="0"/>
              <a:t> that the anchor points to. It also generates a database of links which are pairs of </a:t>
            </a:r>
            <a:r>
              <a:rPr lang="en-US" dirty="0" err="1" smtClean="0"/>
              <a:t>docIDs</a:t>
            </a:r>
            <a:r>
              <a:rPr lang="en-US" dirty="0" smtClean="0"/>
              <a:t>. The links database is used to compute </a:t>
            </a:r>
            <a:r>
              <a:rPr lang="en-US" dirty="0" err="1" smtClean="0"/>
              <a:t>PageRanks</a:t>
            </a:r>
            <a:r>
              <a:rPr lang="en-US" dirty="0" smtClean="0"/>
              <a:t> for all the documents. The sorter takes the barrels, which are sorted by </a:t>
            </a:r>
            <a:r>
              <a:rPr lang="en-US" dirty="0" err="1" smtClean="0"/>
              <a:t>docID</a:t>
            </a:r>
            <a:r>
              <a:rPr lang="en-US" dirty="0" smtClean="0"/>
              <a:t> (this is a simplification, see Section 4.2.5), and resorts them by </a:t>
            </a:r>
            <a:r>
              <a:rPr lang="en-US" dirty="0" err="1" smtClean="0"/>
              <a:t>wordID</a:t>
            </a:r>
            <a:r>
              <a:rPr lang="en-US" dirty="0" smtClean="0"/>
              <a:t> to generate the inverted index. This is done in place so that little temporary space is needed for this operation. The sorter also produces a list of </a:t>
            </a:r>
            <a:r>
              <a:rPr lang="en-US" dirty="0" err="1" smtClean="0"/>
              <a:t>wordIDs</a:t>
            </a:r>
            <a:r>
              <a:rPr lang="en-US" dirty="0" smtClean="0"/>
              <a:t> and offsets into the inverted index. A program called </a:t>
            </a:r>
            <a:r>
              <a:rPr lang="en-US" dirty="0" err="1" smtClean="0"/>
              <a:t>DumpLexicon</a:t>
            </a:r>
            <a:r>
              <a:rPr lang="en-US" dirty="0" smtClean="0"/>
              <a:t> takes this list together with the lexicon produced by the indexer and generates a new lexicon to be used by the searcher. The searcher is run by a web server and uses the lexicon built by </a:t>
            </a:r>
            <a:r>
              <a:rPr lang="en-US" dirty="0" err="1" smtClean="0"/>
              <a:t>DumpLexicon</a:t>
            </a:r>
            <a:r>
              <a:rPr lang="en-US" dirty="0" smtClean="0"/>
              <a:t> together with the inverted index and the </a:t>
            </a:r>
            <a:r>
              <a:rPr lang="en-US" dirty="0" err="1" smtClean="0"/>
              <a:t>PageRanks</a:t>
            </a:r>
            <a:r>
              <a:rPr lang="en-US" dirty="0" smtClean="0"/>
              <a:t> to answer queries. from and to, and the text of the link.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90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4816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72517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93642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09840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070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37408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41700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10240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1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A03A-6A5E-4081-A060-488477FC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3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30/5/2018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2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76115-2B6E-45D7-9815-40F2F3878DE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30/5/2018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3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ospect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hur_C._Clar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2016/sep/29/donald-trump-attacks-biased-lester-holt-and-accuses-google-of-conspirac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theguardian.com/technology/2016/dec/04/google-democracy-truth-internet-search-facebook?CMP=fb_gu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2015/may/20/flickr-complaints-offensive-auto-tagging-photos" TargetMode="External"/><Relationship Id="rId2" Type="http://schemas.openxmlformats.org/officeDocument/2006/relationships/hyperlink" Target="http://www.seattletimes.com/business/microsoft/how-linkedins-search-engine-may-reflect-a-bias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blog.airbnb.com/the-airbnb-community-commitment/" TargetMode="External"/><Relationship Id="rId4" Type="http://schemas.openxmlformats.org/officeDocument/2006/relationships/hyperlink" Target="http://www.debiasyourself.org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feed.media.mit.edu/" TargetMode="External"/><Relationship Id="rId2" Type="http://schemas.openxmlformats.org/officeDocument/2006/relationships/hyperlink" Target="http://politecho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scapeyourbubble.com/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Κεφάλαια </a:t>
            </a:r>
            <a:r>
              <a:rPr lang="en-US" sz="2400" dirty="0" smtClean="0">
                <a:ea typeface="ＭＳ Ｐゴシック" pitchFamily="-112" charset="-128"/>
              </a:rPr>
              <a:t>19, </a:t>
            </a:r>
            <a:r>
              <a:rPr lang="el-GR" sz="2400" dirty="0" smtClean="0">
                <a:ea typeface="ＭＳ Ｐゴシック" pitchFamily="-112" charset="-128"/>
              </a:rPr>
              <a:t>2</a:t>
            </a:r>
            <a:r>
              <a:rPr lang="en-US" sz="2400" dirty="0" smtClean="0">
                <a:ea typeface="ＭＳ Ｐゴシック" pitchFamily="-112" charset="-128"/>
              </a:rPr>
              <a:t>0: Web</a:t>
            </a:r>
            <a:r>
              <a:rPr lang="el-GR" sz="2400" dirty="0" smtClean="0">
                <a:ea typeface="ＭＳ Ｐゴシック" pitchFamily="-112" charset="-128"/>
              </a:rPr>
              <a:t>.  Μηχανές αναζήτησης.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89266"/>
            <a:ext cx="4419600" cy="56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413" y="1828800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officially </a:t>
            </a:r>
            <a:r>
              <a:rPr lang="en-US" dirty="0" smtClean="0">
                <a:latin typeface="+mn-lt"/>
              </a:rPr>
              <a:t>closed on </a:t>
            </a:r>
            <a:r>
              <a:rPr lang="en-US" dirty="0">
                <a:latin typeface="+mn-lt"/>
              </a:rPr>
              <a:t>December 31, 2014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25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44668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837" y="751747"/>
            <a:ext cx="628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Δεύτερη προσπάθεια: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Μηχανές αναζήτησης </a:t>
            </a:r>
            <a:r>
              <a:rPr lang="el-GR" dirty="0" smtClean="0">
                <a:latin typeface="+mn-lt"/>
              </a:rPr>
              <a:t>πλήρους κειμένου </a:t>
            </a:r>
            <a:r>
              <a:rPr lang="en-US" dirty="0" smtClean="0">
                <a:latin typeface="+mn-lt"/>
              </a:rPr>
              <a:t>(full text)</a:t>
            </a:r>
            <a:endParaRPr lang="el-GR" dirty="0" smtClean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Πόσο συχνά ο όρος εμφανίζεται στο κείμενο</a:t>
            </a:r>
          </a:p>
          <a:p>
            <a:r>
              <a:rPr lang="el-GR" sz="1800" dirty="0" smtClean="0">
                <a:latin typeface="+mn-lt"/>
              </a:rPr>
              <a:t>Αρχικά οι χρήστες τις σελίδες τους για να </a:t>
            </a:r>
            <a:r>
              <a:rPr lang="el-GR" sz="1800" dirty="0" err="1" smtClean="0">
                <a:latin typeface="+mn-lt"/>
              </a:rPr>
              <a:t>ευρετηριοποιηθούν</a:t>
            </a:r>
            <a:endParaRPr lang="el-GR" sz="1800" dirty="0" smtClean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452" y="2590800"/>
            <a:ext cx="124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+mn-lt"/>
              </a:rPr>
              <a:t>Altavista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16" y="2359058"/>
            <a:ext cx="3900284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0" y="739390"/>
            <a:ext cx="1427669" cy="518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" y="5249070"/>
            <a:ext cx="3812033" cy="14851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74925" y="5529957"/>
            <a:ext cx="1513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+mn-lt"/>
              </a:rPr>
              <a:t>Infoseek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8600" y="6046315"/>
            <a:ext cx="914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Excite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1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</a:t>
            </a:r>
            <a:r>
              <a:rPr lang="el-GR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1959" y="1411526"/>
            <a:ext cx="8001000" cy="22629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l-GR" dirty="0" smtClean="0"/>
              <a:t>Η εποχή του </a:t>
            </a:r>
            <a:r>
              <a:rPr lang="en-US" dirty="0" smtClean="0"/>
              <a:t>Google</a:t>
            </a:r>
            <a:r>
              <a:rPr lang="el-GR" dirty="0" smtClean="0"/>
              <a:t> (~1998)</a:t>
            </a:r>
            <a:r>
              <a:rPr lang="en-US" dirty="0" smtClean="0"/>
              <a:t>: </a:t>
            </a:r>
            <a:r>
              <a:rPr lang="el-GR" dirty="0" smtClean="0"/>
              <a:t>χρήση του </a:t>
            </a:r>
            <a:r>
              <a:rPr lang="en-US" dirty="0" smtClean="0"/>
              <a:t>web </a:t>
            </a:r>
            <a:r>
              <a:rPr lang="el-GR" dirty="0" smtClean="0"/>
              <a:t>ως γράφου</a:t>
            </a:r>
            <a:endParaRPr lang="en-US" dirty="0" smtClean="0"/>
          </a:p>
          <a:p>
            <a:pPr lvl="1">
              <a:buClrTx/>
            </a:pPr>
            <a:r>
              <a:rPr lang="el-GR" dirty="0" smtClean="0"/>
              <a:t>Πέρασμα από τη </a:t>
            </a:r>
            <a:r>
              <a:rPr lang="el-GR" i="1" dirty="0" smtClean="0"/>
              <a:t>συνάφεια</a:t>
            </a:r>
            <a:r>
              <a:rPr lang="el-GR" dirty="0" smtClean="0"/>
              <a:t> στο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κύρος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smtClean="0"/>
              <a:t>(</a:t>
            </a:r>
            <a:r>
              <a:rPr lang="en-US" dirty="0" smtClean="0"/>
              <a:t>authoritativeness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buClrTx/>
            </a:pPr>
            <a:r>
              <a:rPr lang="el-GR" dirty="0" smtClean="0"/>
              <a:t>Δεν έχει μόνο σημασία μια σελίδα να είναι συναφής πρέπει να είναι και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σημαντική</a:t>
            </a:r>
            <a:r>
              <a:rPr lang="el-GR" dirty="0" smtClean="0"/>
              <a:t> στο </a:t>
            </a:r>
            <a:r>
              <a:rPr lang="en-US" dirty="0" smtClean="0"/>
              <a:t>web</a:t>
            </a:r>
          </a:p>
          <a:p>
            <a:pPr marL="0" indent="0">
              <a:buClr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127" y="401935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Larry Page, Sergey </a:t>
            </a:r>
            <a:r>
              <a:rPr lang="en-US" sz="1800" dirty="0" err="1" smtClean="0">
                <a:latin typeface="+mn-lt"/>
              </a:rPr>
              <a:t>Brin</a:t>
            </a:r>
            <a:endParaRPr lang="el-GR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32325"/>
            <a:ext cx="26479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132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</a:t>
            </a:r>
            <a:r>
              <a:rPr lang="el-GR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06416"/>
            <a:ext cx="3174603" cy="1765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182" y="3471495"/>
            <a:ext cx="768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από τη λέξη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googol</a:t>
            </a:r>
            <a:r>
              <a:rPr lang="en-US" dirty="0" smtClean="0">
                <a:latin typeface="+mn-lt"/>
              </a:rPr>
              <a:t>,</a:t>
            </a:r>
            <a:r>
              <a:rPr lang="el-GR" dirty="0" smtClean="0">
                <a:latin typeface="+mn-lt"/>
              </a:rPr>
              <a:t> ο αριθμός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1 </a:t>
            </a:r>
            <a:r>
              <a:rPr lang="el-GR" dirty="0" smtClean="0">
                <a:latin typeface="+mn-lt"/>
              </a:rPr>
              <a:t>ακολουθούμενος από </a:t>
            </a:r>
            <a:r>
              <a:rPr lang="en-US" dirty="0" smtClean="0">
                <a:latin typeface="+mn-lt"/>
              </a:rPr>
              <a:t>100 </a:t>
            </a:r>
            <a:r>
              <a:rPr lang="el-GR" dirty="0" smtClean="0">
                <a:latin typeface="+mn-lt"/>
              </a:rPr>
              <a:t>μηδενικά</a:t>
            </a:r>
            <a:endParaRPr lang="el-G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</a:t>
            </a:r>
            <a:r>
              <a:rPr lang="el-GR" dirty="0" smtClean="0">
                <a:latin typeface="+mn-lt"/>
              </a:rPr>
              <a:t>ρχικά στο </a:t>
            </a:r>
            <a:r>
              <a:rPr lang="en-US" dirty="0" smtClean="0">
                <a:latin typeface="+mn-lt"/>
              </a:rPr>
              <a:t>website </a:t>
            </a:r>
            <a:r>
              <a:rPr lang="el-GR" dirty="0" smtClean="0">
                <a:latin typeface="+mn-lt"/>
              </a:rPr>
              <a:t>του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Stanford </a:t>
            </a:r>
            <a:r>
              <a:rPr lang="en-GB" dirty="0" smtClean="0">
                <a:latin typeface="+mn-lt"/>
              </a:rPr>
              <a:t>University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3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Αναζήτηση στο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βασικά σημεία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6" name="Document" r:id="rId3" imgW="5539012" imgH="8035023" progId="Word.Document.8">
                  <p:embed/>
                </p:oleObj>
              </mc:Choice>
              <mc:Fallback>
                <p:oleObj name="Document" r:id="rId3" imgW="5539012" imgH="8035023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1654175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2578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9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0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1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2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3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4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5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6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7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8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9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0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1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2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3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4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7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22574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5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3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Ad indexes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2" y="2733675"/>
            <a:ext cx="2395539" cy="1290638"/>
            <a:chOff x="1872" y="1722"/>
            <a:chExt cx="1509" cy="813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899" y="1722"/>
              <a:ext cx="1482" cy="813"/>
              <a:chOff x="1899" y="2211"/>
              <a:chExt cx="1482" cy="813"/>
            </a:xfrm>
          </p:grpSpPr>
          <p:pic>
            <p:nvPicPr>
              <p:cNvPr id="22570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Text Box 32"/>
              <p:cNvSpPr txBox="1">
                <a:spLocks noChangeArrowheads="1"/>
              </p:cNvSpPr>
              <p:nvPr/>
            </p:nvSpPr>
            <p:spPr bwMode="auto">
              <a:xfrm>
                <a:off x="1899" y="2211"/>
                <a:ext cx="14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dirty="0"/>
                  <a:t>Web </a:t>
                </a:r>
                <a:r>
                  <a:rPr lang="en-US" sz="1800" dirty="0" smtClean="0"/>
                  <a:t>spider/crawler</a:t>
                </a:r>
                <a:endParaRPr lang="en-US" sz="1800" dirty="0"/>
              </a:p>
            </p:txBody>
          </p:sp>
        </p:grp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22566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Indexer</a:t>
              </a:r>
            </a:p>
          </p:txBody>
        </p:sp>
        <p:sp>
          <p:nvSpPr>
            <p:cNvPr id="22567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22564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5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225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3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22560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1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2559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Indexes</a:t>
                </a:r>
              </a:p>
            </p:txBody>
          </p:sp>
        </p:grpSp>
        <p:cxnSp>
          <p:nvCxnSpPr>
            <p:cNvPr id="22553" name="AutoShape 50"/>
            <p:cNvCxnSpPr>
              <a:cxnSpLocks noChangeShapeType="1"/>
              <a:stCxn id="22566" idx="2"/>
              <a:endCxn id="22565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4" name="AutoShape 51"/>
            <p:cNvCxnSpPr>
              <a:cxnSpLocks noChangeShapeType="1"/>
              <a:stCxn id="22566" idx="2"/>
              <a:endCxn id="22563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5" name="AutoShape 52"/>
            <p:cNvCxnSpPr>
              <a:cxnSpLocks noChangeShapeType="1"/>
              <a:stCxn id="22566" idx="2"/>
              <a:endCxn id="22561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22549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0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1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22547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48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22545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User</a:t>
                </a:r>
              </a:p>
            </p:txBody>
          </p:sp>
        </p:grpSp>
        <p:sp>
          <p:nvSpPr>
            <p:cNvPr id="22544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</p:spTree>
    <p:extLst>
      <p:ext uri="{BB962C8B-B14F-4D97-AF65-F5344CB8AC3E}">
        <p14:creationId xmlns:p14="http://schemas.microsoft.com/office/powerpoint/2010/main" val="39429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Δυναμικές και στατικές σελίδες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69175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URL: </a:t>
            </a:r>
            <a:r>
              <a:rPr lang="el-GR" dirty="0" smtClean="0">
                <a:latin typeface="+mn-lt"/>
              </a:rPr>
              <a:t>συνήθως όχι κάποιο αρχείο αλλά κάποιο πρόγραμμα στον </a:t>
            </a:r>
            <a:r>
              <a:rPr lang="en-US" dirty="0" smtClean="0">
                <a:latin typeface="+mn-lt"/>
              </a:rPr>
              <a:t>server</a:t>
            </a:r>
          </a:p>
          <a:p>
            <a:pPr algn="just"/>
            <a:r>
              <a:rPr lang="en-US" sz="1800" dirty="0" smtClean="0">
                <a:latin typeface="+mn-lt"/>
              </a:rPr>
              <a:t>Input part of the GET, e.g., http//www.google.com/search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  <a:r>
              <a:rPr lang="en-US" sz="1800" dirty="0" smtClean="0">
                <a:latin typeface="+mn-lt"/>
              </a:rPr>
              <a:t>q=obama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Στατικές: </a:t>
            </a:r>
            <a:r>
              <a:rPr lang="el-GR" dirty="0" smtClean="0">
                <a:latin typeface="+mn-lt"/>
              </a:rPr>
              <a:t>σελίδες που το περιεχόμενο τους δεν αλλάζει από την μία αίτηση στην άλλη</a:t>
            </a:r>
          </a:p>
          <a:p>
            <a:pPr marL="342900" indent="-342900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Δυναμικές</a:t>
            </a:r>
            <a:r>
              <a:rPr lang="el-GR" dirty="0" smtClean="0">
                <a:latin typeface="+mn-lt"/>
              </a:rPr>
              <a:t> σελίδες: </a:t>
            </a:r>
            <a:r>
              <a:rPr lang="en-US" dirty="0" smtClean="0">
                <a:latin typeface="+mn-lt"/>
              </a:rPr>
              <a:t>Hidden web –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Deep web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Παράδειγμα: προσωπική ιστοσελίδα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σελίδα με την κατάσταση των πτήσεων σε ένα αεροδρόμιο</a:t>
            </a:r>
            <a:endParaRPr lang="el-GR" dirty="0" smtClean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19.2</a:t>
            </a:r>
          </a:p>
        </p:txBody>
      </p:sp>
    </p:spTree>
    <p:extLst>
      <p:ext uri="{BB962C8B-B14F-4D97-AF65-F5344CB8AC3E}">
        <p14:creationId xmlns:p14="http://schemas.microsoft.com/office/powerpoint/2010/main" val="3307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908"/>
            <a:ext cx="80772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Η συλλογή εγγράφων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15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No design/co-ordination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Distributed</a:t>
            </a:r>
            <a:r>
              <a:rPr lang="en-US" sz="2400" dirty="0" smtClean="0">
                <a:ea typeface="ＭＳ Ｐゴシック" pitchFamily="-112" charset="-128"/>
              </a:rPr>
              <a:t> content creation, linking, democratization of publishing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Content includes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truth, lies</a:t>
            </a:r>
            <a:r>
              <a:rPr lang="en-US" sz="2400" dirty="0" smtClean="0">
                <a:ea typeface="ＭＳ Ｐゴシック" pitchFamily="-112" charset="-128"/>
              </a:rPr>
              <a:t>, obsolete information, contradictions …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n-US" sz="2400" dirty="0" smtClean="0">
                <a:ea typeface="ＭＳ Ｐゴシック" pitchFamily="-112" charset="-128"/>
              </a:rPr>
              <a:t> (text, html, …), semi-structured (XML, annotated photos), structured (Databases)…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Scale</a:t>
            </a:r>
            <a:r>
              <a:rPr lang="en-US" sz="2400" dirty="0" smtClean="0">
                <a:ea typeface="ＭＳ Ｐゴシック" pitchFamily="-112" charset="-128"/>
              </a:rPr>
              <a:t> much larger than previous text collections 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Growth</a:t>
            </a:r>
            <a:r>
              <a:rPr lang="en-US" sz="2400" dirty="0" smtClean="0">
                <a:ea typeface="ＭＳ Ｐゴシック" pitchFamily="-112" charset="-128"/>
              </a:rPr>
              <a:t> – slowed down from initial “volume doubling every few months” but still expanding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Content can be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dynamically generated</a:t>
            </a:r>
          </a:p>
        </p:txBody>
      </p:sp>
      <p:sp>
        <p:nvSpPr>
          <p:cNvPr id="2765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47A42-43BF-44BE-B93F-AD3C166A4AB0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765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65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19.2</a:t>
            </a:r>
          </a:p>
        </p:txBody>
      </p:sp>
    </p:spTree>
    <p:extLst>
      <p:ext uri="{BB962C8B-B14F-4D97-AF65-F5344CB8AC3E}">
        <p14:creationId xmlns:p14="http://schemas.microsoft.com/office/powerpoint/2010/main" val="30363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1148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Anchor text </a:t>
            </a:r>
            <a:r>
              <a:rPr lang="en-US" dirty="0" smtClean="0">
                <a:latin typeface="+mn-lt"/>
              </a:rPr>
              <a:t>&lt;a&gt;&lt;/a&gt;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Κατευθυνόμενος,</a:t>
            </a:r>
          </a:p>
          <a:p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In-links/Out-links</a:t>
            </a:r>
            <a:r>
              <a:rPr lang="el-GR" dirty="0" smtClean="0">
                <a:latin typeface="+mn-lt"/>
              </a:rPr>
              <a:t>)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In-degree (8-15)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Out-degree</a:t>
            </a:r>
            <a:endParaRPr lang="en-US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" y="3098800"/>
            <a:ext cx="2867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7" y="3098800"/>
            <a:ext cx="4248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1521123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Η κατανομή των εισερχόμενων ακμών </a:t>
            </a:r>
            <a:r>
              <a:rPr lang="el-GR" sz="2800" i="1" dirty="0" smtClean="0">
                <a:latin typeface="+mn-lt"/>
              </a:rPr>
              <a:t>δεν</a:t>
            </a:r>
            <a:r>
              <a:rPr lang="el-GR" sz="2800" dirty="0" smtClean="0">
                <a:latin typeface="+mn-lt"/>
              </a:rPr>
              <a:t> ακολουθεί την κατανομή </a:t>
            </a:r>
            <a:r>
              <a:rPr lang="en-US" sz="2800" dirty="0" smtClean="0">
                <a:latin typeface="+mn-lt"/>
              </a:rPr>
              <a:t>Poisson (</a:t>
            </a:r>
            <a:r>
              <a:rPr lang="el-GR" sz="2800" dirty="0" smtClean="0">
                <a:latin typeface="+mn-lt"/>
              </a:rPr>
              <a:t>την κατανομή που θα είχαμε αν κάθε σελίδα επέλεγε  ποιες σελίδες θα κάνει </a:t>
            </a:r>
            <a:r>
              <a:rPr lang="en-US" sz="2800" dirty="0" smtClean="0">
                <a:latin typeface="+mn-lt"/>
              </a:rPr>
              <a:t>link </a:t>
            </a:r>
            <a:r>
              <a:rPr lang="el-GR" sz="2800" dirty="0" smtClean="0">
                <a:latin typeface="+mn-lt"/>
              </a:rPr>
              <a:t>τυχαία (</a:t>
            </a:r>
            <a:r>
              <a:rPr lang="en-US" sz="2800" dirty="0" smtClean="0">
                <a:latin typeface="+mn-lt"/>
              </a:rPr>
              <a:t>uniformly </a:t>
            </a:r>
            <a:r>
              <a:rPr lang="en-US" sz="2800" dirty="0">
                <a:latin typeface="+mn-lt"/>
              </a:rPr>
              <a:t>at </a:t>
            </a:r>
            <a:r>
              <a:rPr lang="en-US" sz="2800" dirty="0" smtClean="0">
                <a:latin typeface="+mn-lt"/>
              </a:rPr>
              <a:t>random)</a:t>
            </a:r>
            <a:r>
              <a:rPr lang="el-GR" sz="2800" dirty="0" smtClean="0">
                <a:latin typeface="+mn-lt"/>
              </a:rPr>
              <a:t>)</a:t>
            </a:r>
            <a:r>
              <a:rPr lang="en-US" sz="2800" dirty="0" smtClean="0">
                <a:latin typeface="+mn-lt"/>
              </a:rPr>
              <a:t>. </a:t>
            </a:r>
          </a:p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Κατανομή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law</a:t>
            </a:r>
            <a:r>
              <a:rPr lang="en-US" sz="2800" dirty="0">
                <a:latin typeface="+mn-lt"/>
              </a:rPr>
              <a:t>, </a:t>
            </a:r>
            <a:endParaRPr lang="en-US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Το πλήθος των σελίδων με </a:t>
            </a:r>
            <a:r>
              <a:rPr lang="en-US" sz="2800" dirty="0" smtClean="0">
                <a:latin typeface="+mn-lt"/>
              </a:rPr>
              <a:t>in-degree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είναι ανάλογο του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1/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</a:t>
            </a:r>
          </a:p>
          <a:p>
            <a:r>
              <a:rPr lang="en-US" sz="2800" dirty="0" smtClean="0">
                <a:latin typeface="+mn-lt"/>
              </a:rPr>
              <a:t>		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είναι συνήθως</a:t>
            </a:r>
            <a:r>
              <a:rPr lang="en-US" sz="2800" dirty="0" smtClean="0">
                <a:latin typeface="+mn-lt"/>
              </a:rPr>
              <a:t> 2</a:t>
            </a:r>
            <a:r>
              <a:rPr lang="el-GR" sz="2800" dirty="0" smtClean="0">
                <a:latin typeface="+mn-lt"/>
              </a:rPr>
              <a:t>,</a:t>
            </a:r>
            <a:r>
              <a:rPr lang="en-US" sz="2800" dirty="0" smtClean="0">
                <a:latin typeface="+mn-lt"/>
              </a:rPr>
              <a:t>1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Που αλλού είδαμε παρόμοια κατανομή</a:t>
            </a:r>
            <a:r>
              <a:rPr lang="en-US" i="1" dirty="0">
                <a:latin typeface="+mn-lt"/>
              </a:rPr>
              <a:t>;</a:t>
            </a:r>
            <a:endParaRPr lang="el-GR" i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Web</a:t>
            </a:r>
            <a:r>
              <a:rPr lang="el-GR" sz="2800" dirty="0" smtClean="0">
                <a:latin typeface="+mn-lt"/>
              </a:rPr>
              <a:t> και μηχανές αναζήτησης</a:t>
            </a:r>
            <a:endParaRPr lang="en-US" sz="2800" dirty="0" smtClean="0">
              <a:latin typeface="+mn-lt"/>
            </a:endParaRPr>
          </a:p>
          <a:p>
            <a:pPr lvl="1"/>
            <a:r>
              <a:rPr lang="en-US" sz="2800" dirty="0" smtClean="0">
                <a:latin typeface="+mn-lt"/>
              </a:rPr>
              <a:t>	</a:t>
            </a:r>
            <a:r>
              <a:rPr lang="el-GR" sz="2800" dirty="0" smtClean="0">
                <a:latin typeface="+mn-lt"/>
              </a:rPr>
              <a:t>λίγη ιστορία </a:t>
            </a:r>
            <a:endParaRPr lang="en-US" sz="2800" dirty="0" smtClean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 smtClean="0">
                <a:latin typeface="+mn-lt"/>
              </a:rPr>
              <a:t>ο </a:t>
            </a:r>
            <a:r>
              <a:rPr lang="el-GR" sz="2800" dirty="0" err="1" smtClean="0">
                <a:latin typeface="+mn-lt"/>
              </a:rPr>
              <a:t>γράφος</a:t>
            </a:r>
            <a:r>
              <a:rPr lang="el-GR" sz="2800" dirty="0" smtClean="0">
                <a:latin typeface="+mn-lt"/>
              </a:rPr>
              <a:t> του </a:t>
            </a:r>
            <a:r>
              <a:rPr lang="en-US" sz="2800" dirty="0" smtClean="0">
                <a:latin typeface="+mn-lt"/>
              </a:rPr>
              <a:t>web 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 smtClean="0">
                <a:latin typeface="+mn-lt"/>
              </a:rPr>
              <a:t>      </a:t>
            </a:r>
            <a:r>
              <a:rPr lang="el-GR" sz="2800" dirty="0" smtClean="0">
                <a:latin typeface="+mn-lt"/>
              </a:rPr>
              <a:t>σημασία της άγκυρας </a:t>
            </a:r>
            <a:r>
              <a:rPr lang="en-US" sz="2800" dirty="0" smtClean="0">
                <a:latin typeface="+mn-lt"/>
              </a:rPr>
              <a:t>(anchor text)</a:t>
            </a:r>
            <a:endParaRPr lang="el-GR" sz="2800" dirty="0" smtClean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Χρήστες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Εξατομίκευση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Διαφημίσεις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029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που οδηγούν στο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όχι το ανάποδο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OUT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 στις οποίες μπορούμε να φτάσουμε από 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δεν οδηγούν σε αυτό</a:t>
            </a:r>
          </a:p>
          <a:p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32" y="1600200"/>
            <a:ext cx="48725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459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Bow-tie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shape</a:t>
            </a:r>
          </a:p>
          <a:p>
            <a:r>
              <a:rPr lang="el-GR" dirty="0" smtClean="0">
                <a:latin typeface="+mn-lt"/>
              </a:rPr>
              <a:t>Τρεις κατηγορίες: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</a:t>
            </a:r>
            <a:r>
              <a:rPr lang="en-US" dirty="0">
                <a:latin typeface="+mn-lt"/>
              </a:rPr>
              <a:t>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508" y="2819400"/>
            <a:ext cx="406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Περιέχει μια μεγάλη ισχυρά συνδεδεμένη συνιστώσα </a:t>
            </a:r>
            <a:r>
              <a:rPr lang="en-US" dirty="0" smtClean="0">
                <a:latin typeface="+mn-lt"/>
              </a:rPr>
              <a:t>(Strongly Connected Component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SCC</a:t>
            </a:r>
            <a:r>
              <a:rPr lang="en-US" dirty="0" smtClean="0">
                <a:latin typeface="+mn-lt"/>
              </a:rPr>
              <a:t>))</a:t>
            </a:r>
            <a:endParaRPr lang="el-GR" dirty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329" y="22501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the book Networks, Crowds, and Markets: Reasoning about a Highly Connected World. By David Easley and Jon Kleinberg. Cambridge University Press, 2010. Complete preprint on-line at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http://www.cs.cornell.edu/home/kleinber/networks-book/</a:t>
            </a:r>
            <a:endParaRPr lang="el-GR" sz="11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46150"/>
            <a:ext cx="51437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95021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IN, OUT </a:t>
            </a:r>
            <a:r>
              <a:rPr lang="el-GR" dirty="0" smtClean="0">
                <a:latin typeface="+mn-lt"/>
              </a:rPr>
              <a:t>παρόμοιο μέγεθος</a:t>
            </a:r>
            <a:r>
              <a:rPr lang="en-US" dirty="0" smtClean="0">
                <a:latin typeface="+mn-lt"/>
              </a:rPr>
              <a:t>, SCC </a:t>
            </a:r>
            <a:r>
              <a:rPr lang="el-GR" dirty="0" smtClean="0">
                <a:latin typeface="+mn-lt"/>
              </a:rPr>
              <a:t>μεγαλύτερο</a:t>
            </a:r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Υπόλοιπες σελίδες</a:t>
            </a:r>
            <a:r>
              <a:rPr lang="en-US" dirty="0" smtClean="0">
                <a:latin typeface="+mn-lt"/>
              </a:rPr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Tubes: </a:t>
            </a:r>
            <a:r>
              <a:rPr lang="el-GR" dirty="0" smtClean="0">
                <a:latin typeface="+mn-lt"/>
              </a:rPr>
              <a:t>μικρά σύνολα σελίδων έξω από το </a:t>
            </a:r>
            <a:r>
              <a:rPr lang="en-US" dirty="0" smtClean="0">
                <a:latin typeface="+mn-lt"/>
              </a:rPr>
              <a:t>SCC </a:t>
            </a:r>
            <a:r>
              <a:rPr lang="el-GR" dirty="0" smtClean="0">
                <a:latin typeface="+mn-lt"/>
              </a:rPr>
              <a:t>που δείχνουν απευθείας από το </a:t>
            </a:r>
            <a:r>
              <a:rPr lang="en-US" dirty="0" smtClean="0">
                <a:latin typeface="+mn-lt"/>
              </a:rPr>
              <a:t>IN </a:t>
            </a:r>
            <a:r>
              <a:rPr lang="el-GR" dirty="0" smtClean="0">
                <a:latin typeface="+mn-lt"/>
              </a:rPr>
              <a:t>στο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OUT, 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Tendrils: </a:t>
            </a:r>
            <a:r>
              <a:rPr lang="el-GR" dirty="0" smtClean="0">
                <a:latin typeface="+mn-lt"/>
              </a:rPr>
              <a:t>είτε δεν οδηγούν πουθενά από το </a:t>
            </a:r>
            <a:r>
              <a:rPr lang="en-US" dirty="0" smtClean="0">
                <a:latin typeface="+mn-lt"/>
              </a:rPr>
              <a:t>IN </a:t>
            </a:r>
            <a:r>
              <a:rPr lang="el-GR" dirty="0" smtClean="0">
                <a:latin typeface="+mn-lt"/>
              </a:rPr>
              <a:t>είτε δείχνουν από πουθενά στο </a:t>
            </a:r>
            <a:r>
              <a:rPr lang="en-US" dirty="0" smtClean="0">
                <a:latin typeface="+mn-lt"/>
              </a:rPr>
              <a:t>OUT</a:t>
            </a:r>
            <a:r>
              <a:rPr lang="en-US" dirty="0">
                <a:latin typeface="+mn-lt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990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Μικρές μη συνδεδεμένες συνιστώσες</a:t>
            </a:r>
            <a:endParaRPr lang="el-GR" dirty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21" y="274956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0322"/>
            <a:ext cx="5943600" cy="25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3914" y="4215027"/>
            <a:ext cx="839240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Anchor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text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(κείμενο άγκυρας)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κείμενο που περιβάλει τον σύνδεσμο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cars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here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</a:t>
            </a:r>
            <a:r>
              <a:rPr lang="en-US" sz="2000" dirty="0" smtClean="0">
                <a:latin typeface="Calibri" charset="0"/>
              </a:rPr>
              <a:t>”</a:t>
            </a:r>
            <a:endParaRPr lang="el-GR" sz="2000" dirty="0" smtClean="0"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cars  here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</a:t>
            </a:r>
            <a:r>
              <a:rPr lang="en-US" sz="2000" dirty="0" smtClean="0">
                <a:latin typeface="Calibri" charset="0"/>
              </a:rPr>
              <a:t>”</a:t>
            </a:r>
            <a:endParaRPr lang="en-US" sz="2000" dirty="0"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 smtClean="0">
                <a:latin typeface="Calibri" charset="0"/>
              </a:rPr>
              <a:t>Anchor </a:t>
            </a:r>
            <a:r>
              <a:rPr lang="en-US" sz="2000" dirty="0">
                <a:latin typeface="Calibri" charset="0"/>
              </a:rPr>
              <a:t>text: “You can find cheap </a:t>
            </a:r>
            <a:r>
              <a:rPr lang="en-US" sz="2000" dirty="0" smtClean="0">
                <a:latin typeface="Calibri" charset="0"/>
              </a:rPr>
              <a:t>cars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448677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Σημασία των συνδέσεων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24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172200" cy="26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493" y="4403116"/>
            <a:ext cx="85058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1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</a:t>
            </a:r>
            <a:r>
              <a:rPr lang="en-US" dirty="0" smtClean="0">
                <a:solidFill>
                  <a:srgbClr val="0070C0"/>
                </a:solidFill>
                <a:latin typeface="Calibri" charset="0"/>
              </a:rPr>
              <a:t>.</a:t>
            </a:r>
            <a:r>
              <a:rPr lang="el-GR" dirty="0" smtClean="0">
                <a:solidFill>
                  <a:srgbClr val="0070C0"/>
                </a:solidFill>
                <a:latin typeface="Calibri" charset="0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Calibri" charset="0"/>
              </a:rPr>
              <a:t>PageRank)</a:t>
            </a:r>
            <a:endParaRPr lang="en-US" dirty="0">
              <a:solidFill>
                <a:srgbClr val="0070C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charset="0"/>
              </a:rPr>
              <a:t>Η σύνδεση </a:t>
            </a:r>
            <a:r>
              <a:rPr lang="en-US" sz="2000" i="1" dirty="0" smtClean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→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υποδηλώνει ότι ο συγγραφέας του </a:t>
            </a:r>
            <a:r>
              <a:rPr lang="en-US" sz="2000" i="1" dirty="0" smtClean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l-GR" sz="2000" i="1" baseline="-25000" dirty="0" smtClean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θεωρεί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το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καλής ποιότητας και συναφές. 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329130" cy="497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Το κείμενο της άγκυρας περιγράφει το περιεχόμενο του </a:t>
            </a:r>
            <a:r>
              <a:rPr lang="en-US" i="1" dirty="0" smtClean="0">
                <a:latin typeface="Calibri" charset="0"/>
              </a:rPr>
              <a:t>d</a:t>
            </a:r>
            <a:r>
              <a:rPr lang="en-US" i="1" baseline="-25000" dirty="0" smtClean="0">
                <a:latin typeface="Calibri" charset="0"/>
              </a:rPr>
              <a:t>2</a:t>
            </a:r>
            <a:r>
              <a:rPr lang="en-US" i="1" dirty="0" smtClean="0">
                <a:latin typeface="Calibri" charset="0"/>
              </a:rPr>
              <a:t>.</a:t>
            </a:r>
            <a:endParaRPr lang="en-US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25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346" y="1652132"/>
            <a:ext cx="845797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000000"/>
                </a:solidFill>
                <a:latin typeface="+mn-lt"/>
              </a:rPr>
              <a:t>Χρήση μόνο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ή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 + [anchor text →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2971800"/>
            <a:ext cx="786288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ναζήτηση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[text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συχνά πιο αποτελεσματική από την αναζήτηση μόνο του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charset="0"/>
              </a:rPr>
              <a:t>Παράδειγμα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el-GR" dirty="0" smtClean="0">
                <a:latin typeface="Calibri" charset="0"/>
              </a:rPr>
              <a:t>Ερώτημα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charset="0"/>
              </a:rPr>
              <a:t>IBM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IBM’s copyright page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many spam pages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article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i="1" dirty="0">
                <a:solidFill>
                  <a:schemeClr val="tx1"/>
                </a:solidFill>
                <a:latin typeface="Calibri" charset="0"/>
              </a:rPr>
              <a:t>May not match IBM home </a:t>
            </a:r>
            <a:r>
              <a:rPr lang="en-US" sz="2000" i="1" dirty="0" smtClean="0">
                <a:solidFill>
                  <a:schemeClr val="tx1"/>
                </a:solidFill>
                <a:latin typeface="Calibri" charset="0"/>
              </a:rPr>
              <a:t>page!</a:t>
            </a:r>
            <a:r>
              <a:rPr lang="el-GR" sz="20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IBM home page is mostly graphics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836" y="50342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26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1752600"/>
            <a:ext cx="8548928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Αναζήτηση με χρήση του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[anchor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text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καλύτερη για το ερώτημα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IBM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1800" dirty="0" smtClean="0">
                <a:latin typeface="Calibri" charset="0"/>
              </a:rPr>
              <a:t>Η σελίδα με τις περισσότερες εμφανίσεις του όρου </a:t>
            </a:r>
            <a:r>
              <a:rPr lang="en-US" sz="1800" i="1" dirty="0" smtClean="0">
                <a:solidFill>
                  <a:schemeClr val="tx1"/>
                </a:solidFill>
                <a:latin typeface="Calibri" charset="0"/>
              </a:rPr>
              <a:t>IBM </a:t>
            </a:r>
            <a:r>
              <a:rPr lang="el-GR" sz="1800" i="1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Calibri" charset="0"/>
              </a:rPr>
              <a:t>στο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</a:rPr>
              <a:t>anchor text </a:t>
            </a:r>
            <a:r>
              <a:rPr lang="el-GR" sz="1800" dirty="0" smtClean="0">
                <a:solidFill>
                  <a:schemeClr val="tx1"/>
                </a:solidFill>
                <a:latin typeface="Calibri" charset="0"/>
              </a:rPr>
              <a:t>είναι η </a:t>
            </a:r>
            <a:endParaRPr lang="en-US" sz="18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	www.ibm.com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0" name="Picture 6" descr="35f-ib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51956"/>
            <a:ext cx="6515099" cy="3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3975" y="2923492"/>
            <a:ext cx="3124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million pieces of anchor text with “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ibm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send a strong signal</a:t>
            </a:r>
          </a:p>
        </p:txBody>
      </p:sp>
    </p:spTree>
    <p:extLst>
      <p:ext uri="{BB962C8B-B14F-4D97-AF65-F5344CB8AC3E}">
        <p14:creationId xmlns:p14="http://schemas.microsoft.com/office/powerpoint/2010/main" val="9785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06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 στο Ευρετήριο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27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48205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Άρα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Το κείμενο στην άγκυρα αποτελεί καλύτερη περιγραφή του περιεχομένου της σελίδας από ό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τι το περιεχόμενο της</a:t>
            </a: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Όταν κατασκευάζουμε το ευρετήριο για ένα έγγραφο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συμπεριλαμβάνουμε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με κάποιο βάρος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και το κείμενο της άγκυρας των συνδέσεων που δείχνουν στο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39922" y="4789962"/>
            <a:ext cx="135518" cy="304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046546" y="3799362"/>
            <a:ext cx="2134294" cy="571498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Rockwell" pitchFamily="18" charset="0"/>
              </a:rPr>
              <a:t>www.ibm.com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38200" y="3581400"/>
            <a:ext cx="2790825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Armonk, NY-based </a:t>
            </a:r>
            <a:r>
              <a:rPr lang="en-US" sz="1400" dirty="0" smtClean="0">
                <a:latin typeface="Rockwell" pitchFamily="18" charset="0"/>
              </a:rPr>
              <a:t>computer</a:t>
            </a:r>
          </a:p>
          <a:p>
            <a:pPr algn="ctr">
              <a:spcBef>
                <a:spcPct val="20000"/>
              </a:spcBef>
            </a:pPr>
            <a:r>
              <a:rPr lang="en-US" sz="1400" dirty="0" smtClean="0">
                <a:latin typeface="Rockwell" pitchFamily="18" charset="0"/>
              </a:rPr>
              <a:t>giant </a:t>
            </a:r>
            <a:r>
              <a:rPr lang="en-US" sz="1400" u="sng" dirty="0" smtClean="0">
                <a:solidFill>
                  <a:srgbClr val="3333CC"/>
                </a:solidFill>
                <a:latin typeface="Rockwell" pitchFamily="18" charset="0"/>
              </a:rPr>
              <a:t>IBM</a:t>
            </a:r>
            <a:r>
              <a:rPr lang="en-US" sz="1400" dirty="0" smtClean="0">
                <a:latin typeface="Rockwell" pitchFamily="18" charset="0"/>
              </a:rPr>
              <a:t> announced today</a:t>
            </a:r>
            <a:endParaRPr lang="en-US" sz="1400" dirty="0">
              <a:latin typeface="Rockwell" pitchFamily="18" charset="0"/>
            </a:endParaRPr>
          </a:p>
        </p:txBody>
      </p:sp>
      <p:cxnSp>
        <p:nvCxnSpPr>
          <p:cNvPr id="11" name="AutoShape 7"/>
          <p:cNvCxnSpPr>
            <a:cxnSpLocks noChangeShapeType="1"/>
            <a:stCxn id="10" idx="2"/>
            <a:endCxn id="9" idx="1"/>
          </p:cNvCxnSpPr>
          <p:nvPr/>
        </p:nvCxnSpPr>
        <p:spPr bwMode="auto">
          <a:xfrm flipV="1">
            <a:off x="2233613" y="4085111"/>
            <a:ext cx="2812933" cy="62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33400" y="4876800"/>
            <a:ext cx="2913639" cy="108337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Sun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38400" y="4267200"/>
            <a:ext cx="2574844" cy="571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665214" y="5035841"/>
            <a:ext cx="2706126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Big Blue</a:t>
            </a:r>
            <a:r>
              <a:rPr lang="en-US" sz="1400" dirty="0">
                <a:solidFill>
                  <a:srgbClr val="3333CC"/>
                </a:solidFill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today announced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record profits for the quarter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521322" y="4370860"/>
            <a:ext cx="135518" cy="419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5943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Χρήση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Χρήση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idf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 για κοινούς όρους όπως </a:t>
            </a:r>
            <a:r>
              <a:rPr lang="en-US" sz="2000" dirty="0" smtClean="0">
                <a:latin typeface="+mn-lt"/>
              </a:rPr>
              <a:t>Click, Here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Επίσης</a:t>
            </a:r>
            <a:r>
              <a:rPr lang="en-US" sz="2000" dirty="0" smtClean="0">
                <a:latin typeface="+mn-lt"/>
              </a:rPr>
              <a:t>, extended anchor text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6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31942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Google Bombs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28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65977" y="1371600"/>
            <a:ext cx="8420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Google bomb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μια αναζήτηση με «κακά» αποτελέσματα εξαιτίας κακόβουλης χρήσης κειμένου άγκυρας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8" y="2655889"/>
            <a:ext cx="8686800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dirty="0" smtClean="0">
                <a:solidFill>
                  <a:srgbClr val="000000"/>
                </a:solidFill>
                <a:latin typeface="+mn-lt"/>
              </a:rPr>
              <a:t>Η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Google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εισήγαγε μια νέα συνάρτηση βαρών το Ιανουάριο του 2007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Βάρος στο κείμενο άγκυρας ανάλογα με την εγκυρότητα/κύρος της σελίδα που το περιέχει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Miserable failure (Bush 2004)</a:t>
            </a:r>
            <a:endParaRPr lang="el-GR" sz="1400" dirty="0" smtClean="0"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Ακόμα κάποια υπόλοιπα</a:t>
            </a:r>
            <a:r>
              <a:rPr lang="en-US" dirty="0" smtClean="0">
                <a:latin typeface="+mn-lt"/>
              </a:rPr>
              <a:t>: </a:t>
            </a:r>
            <a:r>
              <a:rPr lang="en-US" dirty="0">
                <a:latin typeface="+mn-lt"/>
              </a:rPr>
              <a:t>[dangerous cult] </a:t>
            </a:r>
            <a:r>
              <a:rPr lang="el-GR" dirty="0" smtClean="0">
                <a:latin typeface="+mn-lt"/>
              </a:rPr>
              <a:t>στο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Google, Bing, Yahoo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latin typeface="+mn-lt"/>
              </a:rPr>
              <a:t>the </a:t>
            </a:r>
            <a:r>
              <a:rPr lang="en-US" sz="2200" dirty="0">
                <a:latin typeface="+mn-lt"/>
              </a:rPr>
              <a:t>Church of Scientology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Defused Google bombs: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[dumb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motherf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…], [who is a failure?], [evil empire] [cheerful achievement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8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3200" dirty="0" smtClean="0"/>
              <a:t>Άλλες εφαρμογές</a:t>
            </a:r>
            <a:endParaRPr lang="en-US" sz="3200" dirty="0" smtClean="0"/>
          </a:p>
          <a:p>
            <a:pPr lvl="1" eaLnBrk="1" hangingPunct="1"/>
            <a:r>
              <a:rPr lang="el-GR" sz="3200" dirty="0" smtClean="0"/>
              <a:t>Απόδοση βαρών/φιλτράρισμα στο </a:t>
            </a:r>
            <a:r>
              <a:rPr lang="el-GR" sz="3200" dirty="0" err="1" smtClean="0"/>
              <a:t>γράφο</a:t>
            </a:r>
            <a:endParaRPr lang="en-US" sz="3200" dirty="0" smtClean="0"/>
          </a:p>
          <a:p>
            <a:pPr lvl="1" eaLnBrk="1" hangingPunct="1"/>
            <a:r>
              <a:rPr lang="el-GR" sz="3200" dirty="0" smtClean="0"/>
              <a:t>Για δημιουργία περιλήψεων μιας σελίδας</a:t>
            </a:r>
            <a:endParaRPr lang="en-US" sz="2800" dirty="0" smtClean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21.1.1</a:t>
            </a:r>
          </a:p>
        </p:txBody>
      </p:sp>
    </p:spTree>
    <p:extLst>
      <p:ext uri="{BB962C8B-B14F-4D97-AF65-F5344CB8AC3E}">
        <p14:creationId xmlns:p14="http://schemas.microsoft.com/office/powerpoint/2010/main" val="253291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τι είναι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32420"/>
            <a:ext cx="82184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Web </a:t>
            </a:r>
            <a:r>
              <a:rPr lang="en-US" sz="2800" dirty="0" smtClean="0">
                <a:latin typeface="+mn-lt"/>
                <a:cs typeface="+mn-cs"/>
              </a:rPr>
              <a:t>(World </a:t>
            </a:r>
            <a:r>
              <a:rPr lang="en-US" sz="2800" dirty="0">
                <a:latin typeface="+mn-lt"/>
                <a:cs typeface="+mn-cs"/>
              </a:rPr>
              <a:t>Wide </a:t>
            </a:r>
            <a:r>
              <a:rPr lang="en-US" sz="2800" dirty="0" smtClean="0">
                <a:latin typeface="+mn-lt"/>
                <a:cs typeface="+mn-cs"/>
              </a:rPr>
              <a:t>Web, WWW, W3)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latin typeface="+mn-lt"/>
              </a:rPr>
              <a:t>μια συλλογή από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web</a:t>
            </a:r>
            <a:r>
              <a:rPr lang="el-GR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σελίδες </a:t>
            </a:r>
            <a:r>
              <a:rPr lang="el-GR" sz="2800" dirty="0" smtClean="0">
                <a:latin typeface="+mn-lt"/>
              </a:rPr>
              <a:t>(ιστοσελίδες) που είναι έγγραφα κειμένου και άλλες πηγές συνδεδεμένα με </a:t>
            </a:r>
            <a:r>
              <a:rPr lang="en-US" sz="2800" i="1" dirty="0" smtClean="0">
                <a:latin typeface="+mn-lt"/>
              </a:rPr>
              <a:t>hyperlinks</a:t>
            </a:r>
            <a:r>
              <a:rPr lang="el-GR" sz="2800" dirty="0" smtClean="0">
                <a:latin typeface="+mn-lt"/>
              </a:rPr>
              <a:t> και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i="1" dirty="0" smtClean="0">
                <a:latin typeface="+mn-lt"/>
              </a:rPr>
              <a:t>URLs</a:t>
            </a:r>
            <a:endParaRPr lang="el-GR" sz="2800" i="1" dirty="0" smtClean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latin typeface="+mn-lt"/>
                <a:cs typeface="+mn-cs"/>
              </a:rPr>
              <a:t>μ</a:t>
            </a:r>
            <a:r>
              <a:rPr lang="el-GR" sz="2800" dirty="0" smtClean="0">
                <a:latin typeface="+mn-lt"/>
                <a:cs typeface="+mn-cs"/>
              </a:rPr>
              <a:t>ια εφαρμογή που τρέχει πάνω από το </a:t>
            </a:r>
            <a:r>
              <a:rPr lang="en-US" sz="2800" dirty="0" smtClean="0">
                <a:latin typeface="+mn-lt"/>
                <a:cs typeface="+mn-cs"/>
              </a:rPr>
              <a:t>Internet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343400"/>
            <a:ext cx="82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63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δισεκατομμύρια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ιστοσελίδες</a:t>
            </a:r>
            <a:endParaRPr lang="en-US" sz="2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τρισεκατομμύριο </a:t>
            </a:r>
            <a:r>
              <a:rPr lang="el-GR" sz="2800" dirty="0" smtClean="0">
                <a:latin typeface="+mn-lt"/>
              </a:rPr>
              <a:t>διαφορετικές </a:t>
            </a:r>
            <a:r>
              <a:rPr lang="en-US" sz="2800" dirty="0" smtClean="0">
                <a:latin typeface="+mn-lt"/>
              </a:rPr>
              <a:t>web</a:t>
            </a:r>
            <a:r>
              <a:rPr lang="el-GR" sz="2800" dirty="0" smtClean="0">
                <a:latin typeface="+mn-lt"/>
              </a:rPr>
              <a:t> διευθύνσεις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5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Υπόθεση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2: annotation of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F7F4-3A95-4FE3-9463-1B61255A37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5604" name="Picture 7" descr="PPT24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99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257800" y="1447800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2590800"/>
            <a:ext cx="7858125" cy="4010025"/>
            <a:chOff x="643428" y="2895600"/>
            <a:chExt cx="7857143" cy="4009553"/>
          </a:xfrm>
        </p:grpSpPr>
        <p:pic>
          <p:nvPicPr>
            <p:cNvPr id="25607" name="Picture 8" descr="PPT242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3124200"/>
              <a:ext cx="7857143" cy="378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3810094" y="2895600"/>
              <a:ext cx="1219048" cy="152382"/>
            </a:xfrm>
            <a:prstGeom prst="downArrow">
              <a:avLst/>
            </a:prstGeom>
            <a:solidFill>
              <a:srgbClr val="00A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0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500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Search Engine Anatomy*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19.</a:t>
            </a:r>
            <a:r>
              <a:rPr lang="el-GR" sz="1600" dirty="0" smtClean="0"/>
              <a:t>1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8" y="1786562"/>
            <a:ext cx="3812217" cy="423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283" y="6504131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 The 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Anatomy of a Large-Scale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Hypertextual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Web Search 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Engine, Sergey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Brin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and Lawrence 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Page, 1998</a:t>
            </a:r>
            <a:endParaRPr lang="en-US" sz="1200" b="1" i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940815"/>
            <a:ext cx="4408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BigFiles</a:t>
            </a:r>
            <a:r>
              <a:rPr lang="en-US" sz="1600" dirty="0" smtClean="0">
                <a:latin typeface="+mn-lt"/>
              </a:rPr>
              <a:t>: virtual </a:t>
            </a:r>
            <a:r>
              <a:rPr lang="en-US" sz="1600" dirty="0">
                <a:latin typeface="+mn-lt"/>
              </a:rPr>
              <a:t>files spanning multiple file systems 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Repository:</a:t>
            </a:r>
            <a:r>
              <a:rPr lang="en-US" sz="1600" dirty="0" smtClean="0">
                <a:latin typeface="+mn-lt"/>
              </a:rPr>
              <a:t> full </a:t>
            </a:r>
            <a:r>
              <a:rPr lang="en-US" sz="1600" dirty="0">
                <a:latin typeface="+mn-lt"/>
              </a:rPr>
              <a:t>HTML of every web </a:t>
            </a:r>
            <a:r>
              <a:rPr lang="en-US" sz="1600" dirty="0" smtClean="0">
                <a:latin typeface="+mn-lt"/>
              </a:rPr>
              <a:t>page</a:t>
            </a:r>
          </a:p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DocIndex</a:t>
            </a:r>
            <a:r>
              <a:rPr lang="en-US" sz="1600" dirty="0" smtClean="0">
                <a:latin typeface="+mn-lt"/>
              </a:rPr>
              <a:t>: info about files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Indexer</a:t>
            </a: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Hit list: </a:t>
            </a:r>
            <a:r>
              <a:rPr lang="en-US" sz="1600" dirty="0" smtClean="0">
                <a:latin typeface="+mn-lt"/>
              </a:rPr>
              <a:t>list </a:t>
            </a:r>
            <a:r>
              <a:rPr lang="en-US" sz="1600" dirty="0">
                <a:latin typeface="+mn-lt"/>
              </a:rPr>
              <a:t>of occurrences of a particular word in a particular document including position, font, and capitalization </a:t>
            </a:r>
            <a:r>
              <a:rPr lang="en-US" sz="1600" dirty="0" smtClean="0">
                <a:latin typeface="+mn-lt"/>
              </a:rPr>
              <a:t>(fancy (title, anchor, </a:t>
            </a:r>
            <a:r>
              <a:rPr lang="en-US" sz="1600" dirty="0" err="1" smtClean="0">
                <a:latin typeface="+mn-lt"/>
              </a:rPr>
              <a:t>etc</a:t>
            </a:r>
            <a:r>
              <a:rPr lang="en-US" sz="1600" dirty="0" smtClean="0">
                <a:latin typeface="+mn-lt"/>
              </a:rPr>
              <a:t>), plain)</a:t>
            </a:r>
            <a:r>
              <a:rPr lang="en-US" sz="1600" dirty="0">
                <a:latin typeface="+mn-lt"/>
              </a:rPr>
              <a:t> </a:t>
            </a:r>
          </a:p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 list of tokens per document</a:t>
            </a:r>
          </a:p>
          <a:p>
            <a:r>
              <a:rPr lang="en-US" sz="1600" dirty="0" smtClean="0">
                <a:latin typeface="+mn-lt"/>
              </a:rPr>
              <a:t>Distributes the hits to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Barrels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partially sorted Forward index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1600" dirty="0" smtClean="0">
                <a:latin typeface="+mn-lt"/>
              </a:rPr>
              <a:t>ranges </a:t>
            </a:r>
            <a:r>
              <a:rPr lang="en-US" sz="1600" dirty="0">
                <a:latin typeface="+mn-lt"/>
              </a:rPr>
              <a:t>of </a:t>
            </a:r>
            <a:r>
              <a:rPr lang="en-US" sz="1600" dirty="0" err="1" smtClean="0">
                <a:latin typeface="+mn-lt"/>
              </a:rPr>
              <a:t>wordids</a:t>
            </a:r>
            <a:r>
              <a:rPr lang="en-US" sz="1600" dirty="0" smtClean="0">
                <a:latin typeface="+mn-lt"/>
              </a:rPr>
              <a:t>)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Sorter</a:t>
            </a:r>
            <a:r>
              <a:rPr lang="en-US" sz="1600" dirty="0" smtClean="0">
                <a:latin typeface="+mn-lt"/>
              </a:rPr>
              <a:t> </a:t>
            </a:r>
          </a:p>
          <a:p>
            <a:r>
              <a:rPr lang="en-US" sz="1600" dirty="0" smtClean="0">
                <a:latin typeface="+mn-lt"/>
              </a:rPr>
              <a:t>inverted index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Anchors - </a:t>
            </a:r>
          </a:p>
        </p:txBody>
      </p:sp>
      <p:sp>
        <p:nvSpPr>
          <p:cNvPr id="3" name="Freeform 2"/>
          <p:cNvSpPr/>
          <p:nvPr/>
        </p:nvSpPr>
        <p:spPr>
          <a:xfrm>
            <a:off x="557695" y="1452605"/>
            <a:ext cx="3924766" cy="1280700"/>
          </a:xfrm>
          <a:custGeom>
            <a:avLst/>
            <a:gdLst>
              <a:gd name="connsiteX0" fmla="*/ 1461110 w 3924766"/>
              <a:gd name="connsiteY0" fmla="*/ 67437 h 1280700"/>
              <a:gd name="connsiteX1" fmla="*/ 332954 w 3924766"/>
              <a:gd name="connsiteY1" fmla="*/ 55561 h 1280700"/>
              <a:gd name="connsiteX2" fmla="*/ 445 w 3924766"/>
              <a:gd name="connsiteY2" fmla="*/ 720579 h 1280700"/>
              <a:gd name="connsiteX3" fmla="*/ 380456 w 3924766"/>
              <a:gd name="connsiteY3" fmla="*/ 1254969 h 1280700"/>
              <a:gd name="connsiteX4" fmla="*/ 1069224 w 3924766"/>
              <a:gd name="connsiteY4" fmla="*/ 1041213 h 1280700"/>
              <a:gd name="connsiteX5" fmla="*/ 2161754 w 3924766"/>
              <a:gd name="connsiteY5" fmla="*/ 1171842 h 1280700"/>
              <a:gd name="connsiteX6" fmla="*/ 2351760 w 3924766"/>
              <a:gd name="connsiteY6" fmla="*/ 1278720 h 1280700"/>
              <a:gd name="connsiteX7" fmla="*/ 3729297 w 3924766"/>
              <a:gd name="connsiteY7" fmla="*/ 1076839 h 1280700"/>
              <a:gd name="connsiteX8" fmla="*/ 3669921 w 3924766"/>
              <a:gd name="connsiteY8" fmla="*/ 316818 h 1280700"/>
              <a:gd name="connsiteX9" fmla="*/ 1461110 w 3924766"/>
              <a:gd name="connsiteY9" fmla="*/ 67437 h 12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4766" h="1280700">
                <a:moveTo>
                  <a:pt x="1461110" y="67437"/>
                </a:moveTo>
                <a:cubicBezTo>
                  <a:pt x="904949" y="23894"/>
                  <a:pt x="576398" y="-53296"/>
                  <a:pt x="332954" y="55561"/>
                </a:cubicBezTo>
                <a:cubicBezTo>
                  <a:pt x="89510" y="164418"/>
                  <a:pt x="-7472" y="520678"/>
                  <a:pt x="445" y="720579"/>
                </a:cubicBezTo>
                <a:cubicBezTo>
                  <a:pt x="8362" y="920480"/>
                  <a:pt x="202326" y="1201530"/>
                  <a:pt x="380456" y="1254969"/>
                </a:cubicBezTo>
                <a:cubicBezTo>
                  <a:pt x="558586" y="1308408"/>
                  <a:pt x="772341" y="1055067"/>
                  <a:pt x="1069224" y="1041213"/>
                </a:cubicBezTo>
                <a:cubicBezTo>
                  <a:pt x="1366107" y="1027359"/>
                  <a:pt x="1947998" y="1132258"/>
                  <a:pt x="2161754" y="1171842"/>
                </a:cubicBezTo>
                <a:cubicBezTo>
                  <a:pt x="2375510" y="1211426"/>
                  <a:pt x="2090503" y="1294554"/>
                  <a:pt x="2351760" y="1278720"/>
                </a:cubicBezTo>
                <a:cubicBezTo>
                  <a:pt x="2613017" y="1262886"/>
                  <a:pt x="3509603" y="1237156"/>
                  <a:pt x="3729297" y="1076839"/>
                </a:cubicBezTo>
                <a:cubicBezTo>
                  <a:pt x="3948991" y="916522"/>
                  <a:pt x="4049931" y="485052"/>
                  <a:pt x="3669921" y="316818"/>
                </a:cubicBezTo>
                <a:cubicBezTo>
                  <a:pt x="3289911" y="148584"/>
                  <a:pt x="2017271" y="110980"/>
                  <a:pt x="1461110" y="67437"/>
                </a:cubicBezTo>
                <a:close/>
              </a:path>
            </a:pathLst>
          </a:cu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Freeform 3"/>
          <p:cNvSpPr/>
          <p:nvPr/>
        </p:nvSpPr>
        <p:spPr>
          <a:xfrm>
            <a:off x="320930" y="4071230"/>
            <a:ext cx="1699042" cy="2131207"/>
          </a:xfrm>
          <a:custGeom>
            <a:avLst/>
            <a:gdLst>
              <a:gd name="connsiteX0" fmla="*/ 914104 w 1699042"/>
              <a:gd name="connsiteY0" fmla="*/ 287014 h 2131207"/>
              <a:gd name="connsiteX1" fmla="*/ 47205 w 1699042"/>
              <a:gd name="connsiteY1" fmla="*/ 37632 h 2131207"/>
              <a:gd name="connsiteX2" fmla="*/ 154083 w 1699042"/>
              <a:gd name="connsiteY2" fmla="*/ 999534 h 2131207"/>
              <a:gd name="connsiteX3" fmla="*/ 486592 w 1699042"/>
              <a:gd name="connsiteY3" fmla="*/ 2092064 h 2131207"/>
              <a:gd name="connsiteX4" fmla="*/ 1662249 w 1699042"/>
              <a:gd name="connsiteY4" fmla="*/ 1830806 h 2131207"/>
              <a:gd name="connsiteX5" fmla="*/ 1365366 w 1699042"/>
              <a:gd name="connsiteY5" fmla="*/ 1272666 h 2131207"/>
              <a:gd name="connsiteX6" fmla="*/ 985356 w 1699042"/>
              <a:gd name="connsiteY6" fmla="*/ 453269 h 2131207"/>
              <a:gd name="connsiteX7" fmla="*/ 747849 w 1699042"/>
              <a:gd name="connsiteY7" fmla="*/ 203887 h 213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042" h="2131207">
                <a:moveTo>
                  <a:pt x="914104" y="287014"/>
                </a:moveTo>
                <a:cubicBezTo>
                  <a:pt x="543989" y="102946"/>
                  <a:pt x="173875" y="-81121"/>
                  <a:pt x="47205" y="37632"/>
                </a:cubicBezTo>
                <a:cubicBezTo>
                  <a:pt x="-79465" y="156385"/>
                  <a:pt x="80852" y="657129"/>
                  <a:pt x="154083" y="999534"/>
                </a:cubicBezTo>
                <a:cubicBezTo>
                  <a:pt x="227314" y="1341939"/>
                  <a:pt x="235231" y="1953519"/>
                  <a:pt x="486592" y="2092064"/>
                </a:cubicBezTo>
                <a:cubicBezTo>
                  <a:pt x="737953" y="2230609"/>
                  <a:pt x="1515787" y="1967372"/>
                  <a:pt x="1662249" y="1830806"/>
                </a:cubicBezTo>
                <a:cubicBezTo>
                  <a:pt x="1808711" y="1694240"/>
                  <a:pt x="1478181" y="1502255"/>
                  <a:pt x="1365366" y="1272666"/>
                </a:cubicBezTo>
                <a:cubicBezTo>
                  <a:pt x="1252551" y="1043077"/>
                  <a:pt x="1088276" y="631399"/>
                  <a:pt x="985356" y="453269"/>
                </a:cubicBezTo>
                <a:cubicBezTo>
                  <a:pt x="882436" y="275139"/>
                  <a:pt x="815142" y="239513"/>
                  <a:pt x="747849" y="203887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reeform 7"/>
          <p:cNvSpPr/>
          <p:nvPr/>
        </p:nvSpPr>
        <p:spPr>
          <a:xfrm>
            <a:off x="567053" y="2456426"/>
            <a:ext cx="2035481" cy="1651259"/>
          </a:xfrm>
          <a:custGeom>
            <a:avLst/>
            <a:gdLst>
              <a:gd name="connsiteX0" fmla="*/ 1154869 w 2035481"/>
              <a:gd name="connsiteY0" fmla="*/ 96769 h 1651259"/>
              <a:gd name="connsiteX1" fmla="*/ 299846 w 2035481"/>
              <a:gd name="connsiteY1" fmla="*/ 571782 h 1651259"/>
              <a:gd name="connsiteX2" fmla="*/ 14838 w 2035481"/>
              <a:gd name="connsiteY2" fmla="*/ 1248675 h 1651259"/>
              <a:gd name="connsiteX3" fmla="*/ 691731 w 2035481"/>
              <a:gd name="connsiteY3" fmla="*/ 1640561 h 1651259"/>
              <a:gd name="connsiteX4" fmla="*/ 1392376 w 2035481"/>
              <a:gd name="connsiteY4" fmla="*/ 833039 h 1651259"/>
              <a:gd name="connsiteX5" fmla="*/ 1819887 w 2035481"/>
              <a:gd name="connsiteY5" fmla="*/ 559906 h 1651259"/>
              <a:gd name="connsiteX6" fmla="*/ 2021768 w 2035481"/>
              <a:gd name="connsiteY6" fmla="*/ 274899 h 1651259"/>
              <a:gd name="connsiteX7" fmla="*/ 1451752 w 2035481"/>
              <a:gd name="connsiteY7" fmla="*/ 13642 h 1651259"/>
              <a:gd name="connsiteX8" fmla="*/ 1154869 w 2035481"/>
              <a:gd name="connsiteY8" fmla="*/ 96769 h 165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481" h="1651259">
                <a:moveTo>
                  <a:pt x="1154869" y="96769"/>
                </a:moveTo>
                <a:cubicBezTo>
                  <a:pt x="962885" y="189792"/>
                  <a:pt x="489851" y="379798"/>
                  <a:pt x="299846" y="571782"/>
                </a:cubicBezTo>
                <a:cubicBezTo>
                  <a:pt x="109841" y="763766"/>
                  <a:pt x="-50476" y="1070545"/>
                  <a:pt x="14838" y="1248675"/>
                </a:cubicBezTo>
                <a:cubicBezTo>
                  <a:pt x="80152" y="1426805"/>
                  <a:pt x="462141" y="1709834"/>
                  <a:pt x="691731" y="1640561"/>
                </a:cubicBezTo>
                <a:cubicBezTo>
                  <a:pt x="921321" y="1571288"/>
                  <a:pt x="1204350" y="1013148"/>
                  <a:pt x="1392376" y="833039"/>
                </a:cubicBezTo>
                <a:cubicBezTo>
                  <a:pt x="1580402" y="652930"/>
                  <a:pt x="1714988" y="652929"/>
                  <a:pt x="1819887" y="559906"/>
                </a:cubicBezTo>
                <a:cubicBezTo>
                  <a:pt x="1924786" y="466883"/>
                  <a:pt x="2083124" y="365943"/>
                  <a:pt x="2021768" y="274899"/>
                </a:cubicBezTo>
                <a:cubicBezTo>
                  <a:pt x="1960412" y="183855"/>
                  <a:pt x="1600194" y="45310"/>
                  <a:pt x="1451752" y="13642"/>
                </a:cubicBezTo>
                <a:cubicBezTo>
                  <a:pt x="1303310" y="-18026"/>
                  <a:pt x="1346853" y="3746"/>
                  <a:pt x="1154869" y="9676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287283" y="2286000"/>
            <a:ext cx="4284717" cy="4182910"/>
          </a:xfrm>
          <a:custGeom>
            <a:avLst/>
            <a:gdLst>
              <a:gd name="connsiteX0" fmla="*/ 2575912 w 4585324"/>
              <a:gd name="connsiteY0" fmla="*/ 341865 h 4316958"/>
              <a:gd name="connsiteX1" fmla="*/ 319601 w 4585324"/>
              <a:gd name="connsiteY1" fmla="*/ 128109 h 4316958"/>
              <a:gd name="connsiteX2" fmla="*/ 34593 w 4585324"/>
              <a:gd name="connsiteY2" fmla="*/ 2396296 h 4316958"/>
              <a:gd name="connsiteX3" fmla="*/ 497731 w 4585324"/>
              <a:gd name="connsiteY3" fmla="*/ 4284473 h 4316958"/>
              <a:gd name="connsiteX4" fmla="*/ 2492785 w 4585324"/>
              <a:gd name="connsiteY4" fmla="*/ 3548203 h 4316958"/>
              <a:gd name="connsiteX5" fmla="*/ 3680318 w 4585324"/>
              <a:gd name="connsiteY5" fmla="*/ 2990063 h 4316958"/>
              <a:gd name="connsiteX6" fmla="*/ 4285959 w 4585324"/>
              <a:gd name="connsiteY6" fmla="*/ 2788182 h 4316958"/>
              <a:gd name="connsiteX7" fmla="*/ 4582842 w 4585324"/>
              <a:gd name="connsiteY7" fmla="*/ 2301294 h 4316958"/>
              <a:gd name="connsiteX8" fmla="*/ 4297834 w 4585324"/>
              <a:gd name="connsiteY8" fmla="*/ 1422520 h 4316958"/>
              <a:gd name="connsiteX9" fmla="*/ 2623414 w 4585324"/>
              <a:gd name="connsiteY9" fmla="*/ 1315642 h 4316958"/>
              <a:gd name="connsiteX10" fmla="*/ 2754042 w 4585324"/>
              <a:gd name="connsiteY10" fmla="*/ 828753 h 4316958"/>
              <a:gd name="connsiteX11" fmla="*/ 2575912 w 4585324"/>
              <a:gd name="connsiteY11" fmla="*/ 341865 h 43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5324" h="4316958">
                <a:moveTo>
                  <a:pt x="2575912" y="341865"/>
                </a:moveTo>
                <a:cubicBezTo>
                  <a:pt x="2170172" y="225091"/>
                  <a:pt x="743154" y="-214296"/>
                  <a:pt x="319601" y="128109"/>
                </a:cubicBezTo>
                <a:cubicBezTo>
                  <a:pt x="-103952" y="470514"/>
                  <a:pt x="4905" y="1703569"/>
                  <a:pt x="34593" y="2396296"/>
                </a:cubicBezTo>
                <a:cubicBezTo>
                  <a:pt x="64281" y="3089023"/>
                  <a:pt x="88032" y="4092489"/>
                  <a:pt x="497731" y="4284473"/>
                </a:cubicBezTo>
                <a:cubicBezTo>
                  <a:pt x="907430" y="4476457"/>
                  <a:pt x="1962354" y="3763938"/>
                  <a:pt x="2492785" y="3548203"/>
                </a:cubicBezTo>
                <a:cubicBezTo>
                  <a:pt x="3023216" y="3332468"/>
                  <a:pt x="3381456" y="3116733"/>
                  <a:pt x="3680318" y="2990063"/>
                </a:cubicBezTo>
                <a:cubicBezTo>
                  <a:pt x="3979180" y="2863393"/>
                  <a:pt x="4135538" y="2902977"/>
                  <a:pt x="4285959" y="2788182"/>
                </a:cubicBezTo>
                <a:cubicBezTo>
                  <a:pt x="4436380" y="2673387"/>
                  <a:pt x="4580863" y="2528904"/>
                  <a:pt x="4582842" y="2301294"/>
                </a:cubicBezTo>
                <a:cubicBezTo>
                  <a:pt x="4584821" y="2073684"/>
                  <a:pt x="4624405" y="1586795"/>
                  <a:pt x="4297834" y="1422520"/>
                </a:cubicBezTo>
                <a:cubicBezTo>
                  <a:pt x="3971263" y="1258245"/>
                  <a:pt x="2880713" y="1414603"/>
                  <a:pt x="2623414" y="1315642"/>
                </a:cubicBezTo>
                <a:cubicBezTo>
                  <a:pt x="2366115" y="1216681"/>
                  <a:pt x="2756021" y="987091"/>
                  <a:pt x="2754042" y="828753"/>
                </a:cubicBezTo>
                <a:cubicBezTo>
                  <a:pt x="2752063" y="670415"/>
                  <a:pt x="2981652" y="458639"/>
                  <a:pt x="2575912" y="341865"/>
                </a:cubicBezTo>
                <a:close/>
              </a:path>
            </a:pathLst>
          </a:custGeom>
          <a:noFill/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018982" y="596181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INDEX</a:t>
            </a:r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34" y="1073414"/>
            <a:ext cx="2203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CRAWLING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5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ΟΙ ΧΡΗΣΤΕΣ</a:t>
            </a:r>
            <a:r>
              <a:rPr lang="en-US" cap="none" dirty="0" smtClean="0">
                <a:ea typeface="ＭＳ Ｐゴシック" pitchFamily="-112" charset="-128"/>
              </a:rPr>
              <a:t/>
            </a:r>
            <a:br>
              <a:rPr lang="en-US" cap="none" dirty="0" smtClean="0">
                <a:ea typeface="ＭＳ Ｐゴシック" pitchFamily="-112" charset="-128"/>
              </a:rPr>
            </a:b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32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19.4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19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21336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Ποιοι είναι οι χρήστες;</a:t>
            </a:r>
            <a:endParaRPr lang="en-US" sz="3200" dirty="0" smtClean="0">
              <a:latin typeface="+mn-lt"/>
            </a:endParaRPr>
          </a:p>
          <a:p>
            <a:endParaRPr lang="el-GR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Μέσος αριθμός λέξεων ανά αναζήτηση 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2-3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+mn-lt"/>
              </a:rPr>
              <a:t> </a:t>
            </a:r>
            <a:r>
              <a:rPr lang="el-GR" sz="3200" dirty="0" smtClean="0">
                <a:latin typeface="+mn-lt"/>
              </a:rPr>
              <a:t>Σπάνια χρησιμοποιούν τελεστές</a:t>
            </a:r>
          </a:p>
        </p:txBody>
      </p:sp>
    </p:spTree>
    <p:extLst>
      <p:ext uri="{BB962C8B-B14F-4D97-AF65-F5344CB8AC3E}">
        <p14:creationId xmlns:p14="http://schemas.microsoft.com/office/powerpoint/2010/main" val="224147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0"/>
            <a:ext cx="8061325" cy="4038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Need [Brod02, RL04]</a:t>
            </a:r>
          </a:p>
          <a:p>
            <a:pPr lvl="1" eaLnBrk="1" hangingPunct="1"/>
            <a:r>
              <a:rPr lang="en-US" sz="2000" b="1" u="sng" dirty="0" smtClean="0">
                <a:ea typeface="ＭＳ Ｐゴシック" pitchFamily="-112" charset="-128"/>
              </a:rPr>
              <a:t>Informational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(πληροφοριακά ερωτήματα)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μάθουν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learn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για κάτι </a:t>
            </a:r>
            <a:r>
              <a:rPr lang="en-US" sz="2000" dirty="0" smtClean="0">
                <a:ea typeface="ＭＳ Ｐゴシック" pitchFamily="-112" charset="-128"/>
              </a:rPr>
              <a:t>(~40% /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 65%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Συνήθως, όχι μια μοναδική ιστοσελίδα, συνδυασμός πληροφορίας από πολλές ιστοσελίδες</a:t>
            </a: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u="sng" dirty="0" smtClean="0">
                <a:ea typeface="ＭＳ Ｐゴシック" pitchFamily="-112" charset="-128"/>
              </a:rPr>
              <a:t>Navigational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(ερωτήματα πλοήγησης)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πάνε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go)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σε μια συγκεκριμένη ιστοσελίδα </a:t>
            </a:r>
            <a:r>
              <a:rPr lang="en-US" sz="2000" dirty="0" smtClean="0">
                <a:ea typeface="ＭＳ Ｐゴシック" pitchFamily="-112" charset="-128"/>
              </a:rPr>
              <a:t>(~25% 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/ 15%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endParaRPr lang="el-GR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Μια μοναδική ιστοσελίδα, το καλύτερο μέτρο</a:t>
            </a:r>
            <a:r>
              <a:rPr lang="en-US" dirty="0" smtClean="0">
                <a:ea typeface="ＭＳ Ｐゴシック" pitchFamily="-112" charset="-128"/>
              </a:rPr>
              <a:t> =</a:t>
            </a:r>
            <a:r>
              <a:rPr lang="el-GR" dirty="0" smtClean="0">
                <a:ea typeface="ＭＳ Ｐゴシック" pitchFamily="-112" charset="-128"/>
              </a:rPr>
              <a:t> ακρίβεια στο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1 (δεν ενδιαφέρονται γενικά για ιστοσελίδες που περιέχουν τους όρους </a:t>
            </a:r>
            <a:r>
              <a:rPr lang="en-US" dirty="0" smtClean="0">
                <a:ea typeface="ＭＳ Ｐゴシック" pitchFamily="-112" charset="-128"/>
              </a:rPr>
              <a:t>United Airlines)</a:t>
            </a: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4891216" y="3458607"/>
            <a:ext cx="27432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Low hemoglobin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5257800" y="6070759"/>
            <a:ext cx="2743199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United Airlines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65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 autoUpdateAnimBg="0"/>
      <p:bldP spid="79565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61325" cy="49530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000" b="1" u="sng" dirty="0" smtClean="0">
                <a:ea typeface="ＭＳ Ｐゴシック" pitchFamily="-112" charset="-128"/>
              </a:rPr>
              <a:t>Transactional</a:t>
            </a:r>
            <a:r>
              <a:rPr lang="en-US" sz="2000" dirty="0" smtClean="0">
                <a:ea typeface="ＭＳ Ｐゴシック" pitchFamily="-112" charset="-128"/>
              </a:rPr>
              <a:t> (</a:t>
            </a:r>
            <a:r>
              <a:rPr lang="el-GR" sz="2000" dirty="0" smtClean="0">
                <a:ea typeface="ＭＳ Ｐゴシック" pitchFamily="-112" charset="-128"/>
              </a:rPr>
              <a:t>ερωτήματα συναλλαγής)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κάνουν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(do)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κάτι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σχετιζόμενο με το </a:t>
            </a:r>
            <a:r>
              <a:rPr lang="en-US" sz="2000" dirty="0" smtClean="0">
                <a:ea typeface="ＭＳ Ｐゴシック" pitchFamily="-112" charset="-128"/>
              </a:rPr>
              <a:t>web) (~35% 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/ 20%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Προσπελάσουν μια υπηρεσία (</a:t>
            </a:r>
            <a:r>
              <a:rPr lang="en-US" dirty="0" smtClean="0">
                <a:ea typeface="ＭＳ Ｐゴシック" pitchFamily="-112" charset="-128"/>
              </a:rPr>
              <a:t>Access a  service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κατεβάσουν ένα αρχείο (</a:t>
            </a:r>
            <a:r>
              <a:rPr lang="en-US" dirty="0" smtClean="0">
                <a:ea typeface="ＭＳ Ｐゴシック" pitchFamily="-112" charset="-128"/>
              </a:rPr>
              <a:t>Downloads)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αγοράσουν κάτι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κάνουν κράτηση</a:t>
            </a:r>
          </a:p>
          <a:p>
            <a:pPr marL="914400" lvl="2" indent="0" eaLnBrk="1" hangingPunct="1">
              <a:lnSpc>
                <a:spcPct val="130000"/>
              </a:lnSpc>
              <a:buNone/>
            </a:pPr>
            <a:endParaRPr lang="en-US" sz="1600" dirty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endParaRPr lang="en-US" sz="16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b="1" u="sng" dirty="0" smtClean="0">
                <a:ea typeface="ＭＳ Ｐゴシック" pitchFamily="-112" charset="-128"/>
              </a:rPr>
              <a:t>Γ</a:t>
            </a:r>
            <a:r>
              <a:rPr lang="el-GR" sz="2000" b="1" u="sng" dirty="0">
                <a:ea typeface="ＭＳ Ｐゴシック" pitchFamily="-112" charset="-128"/>
              </a:rPr>
              <a:t>κ</a:t>
            </a:r>
            <a:r>
              <a:rPr lang="el-GR" sz="2000" b="1" u="sng" dirty="0" smtClean="0">
                <a:ea typeface="ＭＳ Ｐゴシック" pitchFamily="-112" charset="-128"/>
              </a:rPr>
              <a:t>ρι περιοχές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Gray areas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Find a good hub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Exploratory search “see what’s there”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68863" y="3429000"/>
            <a:ext cx="3657600" cy="1069578"/>
            <a:chOff x="2352" y="2736"/>
            <a:chExt cx="2860" cy="539"/>
          </a:xfrm>
        </p:grpSpPr>
        <p:sp>
          <p:nvSpPr>
            <p:cNvPr id="795655" name="Text Box 7"/>
            <p:cNvSpPr txBox="1">
              <a:spLocks noChangeArrowheads="1"/>
            </p:cNvSpPr>
            <p:nvPr/>
          </p:nvSpPr>
          <p:spPr bwMode="auto">
            <a:xfrm>
              <a:off x="2352" y="2736"/>
              <a:ext cx="2380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Seattle weather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6" name="Text Box 8"/>
            <p:cNvSpPr txBox="1">
              <a:spLocks noChangeArrowheads="1"/>
            </p:cNvSpPr>
            <p:nvPr/>
          </p:nvSpPr>
          <p:spPr bwMode="auto">
            <a:xfrm>
              <a:off x="2640" y="2928"/>
              <a:ext cx="2448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Mars surface images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7" name="Text Box 9"/>
            <p:cNvSpPr txBox="1">
              <a:spLocks noChangeArrowheads="1"/>
            </p:cNvSpPr>
            <p:nvPr/>
          </p:nvSpPr>
          <p:spPr bwMode="auto">
            <a:xfrm>
              <a:off x="2832" y="3120"/>
              <a:ext cx="2380" cy="15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Canon S410</a:t>
              </a:r>
              <a:r>
                <a:rPr kumimoji="1" lang="en-US" sz="2000" b="1">
                  <a:solidFill>
                    <a:schemeClr val="tx2"/>
                  </a:solidFill>
                  <a:latin typeface="Courier New" pitchFamily="-112" charset="0"/>
                </a:rPr>
                <a:t> 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</p:grp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5715000" y="5334000"/>
            <a:ext cx="29718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12" charset="0"/>
              </a:rPr>
              <a:t>Car rental Brasil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5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Typing Queries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παραδείγματα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Calculation: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5+4</a:t>
            </a:r>
          </a:p>
          <a:p>
            <a:r>
              <a:rPr lang="en-US" sz="2800" dirty="0" smtClean="0">
                <a:latin typeface="+mn-lt"/>
              </a:rPr>
              <a:t>Unit conversion: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kg in pounds</a:t>
            </a:r>
          </a:p>
          <a:p>
            <a:r>
              <a:rPr lang="en-US" sz="2800" dirty="0" smtClean="0">
                <a:latin typeface="+mn-lt"/>
              </a:rPr>
              <a:t>Currency conversion: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euro in kronor</a:t>
            </a:r>
          </a:p>
          <a:p>
            <a:r>
              <a:rPr lang="en-US" sz="2800" dirty="0" smtClean="0">
                <a:latin typeface="+mn-lt"/>
              </a:rPr>
              <a:t>Tracking number: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8167 2278 6764</a:t>
            </a:r>
          </a:p>
          <a:p>
            <a:r>
              <a:rPr lang="en-US" sz="2800" dirty="0" smtClean="0">
                <a:latin typeface="+mn-lt"/>
              </a:rPr>
              <a:t>Flight info: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LH 454</a:t>
            </a:r>
          </a:p>
          <a:p>
            <a:r>
              <a:rPr lang="en-US" sz="2800" dirty="0" smtClean="0">
                <a:latin typeface="+mn-lt"/>
              </a:rPr>
              <a:t>Area code: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650</a:t>
            </a:r>
          </a:p>
          <a:p>
            <a:r>
              <a:rPr lang="en-US" sz="2800" dirty="0" smtClean="0">
                <a:latin typeface="+mn-lt"/>
              </a:rPr>
              <a:t>Map: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columbus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oh</a:t>
            </a:r>
          </a:p>
          <a:p>
            <a:r>
              <a:rPr lang="en-US" sz="2800" dirty="0" smtClean="0">
                <a:latin typeface="+mn-lt"/>
              </a:rPr>
              <a:t>Stock price: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msft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800" dirty="0" smtClean="0">
                <a:latin typeface="+mn-lt"/>
              </a:rPr>
              <a:t>Albums/movies etc: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coldplay</a:t>
            </a:r>
            <a:endParaRPr lang="el-G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705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Τι ψάχνουν;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971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http://www.google.com/trends/hottrends</a:t>
            </a:r>
            <a:endParaRPr lang="el-GR" sz="32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Και ανά χώρα</a:t>
            </a:r>
            <a:endParaRPr lang="el-GR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070" y="184611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Δημοφιλή ερωτήματα</a:t>
            </a:r>
            <a:endParaRPr lang="el-GR" sz="3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Τα ερωτήματα ακολουθούν επίσης </a:t>
            </a:r>
            <a:r>
              <a:rPr lang="en-US" dirty="0" smtClean="0">
                <a:latin typeface="+mn-lt"/>
              </a:rPr>
              <a:t>power law </a:t>
            </a:r>
            <a:r>
              <a:rPr lang="el-GR" dirty="0" smtClean="0">
                <a:latin typeface="+mn-lt"/>
              </a:rPr>
              <a:t>κατανομή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382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981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Επηρεάζει (ανάμεσα σε άλλα)</a:t>
            </a:r>
          </a:p>
          <a:p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την καταλληλότητα του ερωτήματος για την παρουσίαση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διαφημίσεων</a:t>
            </a:r>
          </a:p>
          <a:p>
            <a:pPr>
              <a:buFont typeface="Wingdings" pitchFamily="2" charset="2"/>
              <a:buChar char="§"/>
            </a:pP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τον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αλγόριθμο/αξιολόγηση</a:t>
            </a:r>
            <a:r>
              <a:rPr lang="el-GR" dirty="0" smtClean="0">
                <a:latin typeface="+mn-lt"/>
              </a:rPr>
              <a:t>, για παράδειγμα για ερωτήματα πλοήγησης </a:t>
            </a:r>
            <a:r>
              <a:rPr lang="en-US" dirty="0" smtClean="0">
                <a:latin typeface="+mn-lt"/>
              </a:rPr>
              <a:t>(navigational) </a:t>
            </a:r>
            <a:r>
              <a:rPr lang="el-GR" dirty="0" smtClean="0">
                <a:latin typeface="+mn-lt"/>
              </a:rPr>
              <a:t>ένα αποτέλεσμα ίσως αρκεί, για τα άλλα (και κυρίως πληροφοριακά) ενδιαφερόμαστε  για την</a:t>
            </a:r>
            <a:r>
              <a:rPr lang="en-US" dirty="0" smtClean="0">
                <a:latin typeface="+mn-lt"/>
              </a:rPr>
              <a:t>  </a:t>
            </a:r>
            <a:r>
              <a:rPr lang="el-GR" dirty="0" smtClean="0">
                <a:latin typeface="+mn-lt"/>
              </a:rPr>
              <a:t>περιεκτικότητα/ανάκληση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361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Πόσα αποτελέσματα βλέπουν οι χρήστες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600200"/>
            <a:ext cx="8839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7B0099"/>
                </a:solidFill>
              </a:rPr>
              <a:t>(Source: </a:t>
            </a:r>
            <a:r>
              <a:rPr lang="en-US" sz="1600" b="1">
                <a:solidFill>
                  <a:srgbClr val="7B0099"/>
                </a:solidFill>
                <a:hlinkClick r:id="rId3"/>
              </a:rPr>
              <a:t>iprospect.com</a:t>
            </a:r>
            <a:r>
              <a:rPr lang="en-US" sz="1600" b="1">
                <a:solidFill>
                  <a:srgbClr val="7B0099"/>
                </a:solidFill>
              </a:rPr>
              <a:t> WhitePaper_2006_SearchEngineUserBehavior.pdf)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1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η δομή του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78" name="Picture 177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667796" cy="4376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4953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Client-server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HTTP protocol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HTML</a:t>
            </a: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URL/URI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8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5867400" cy="55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Πως μπορούμε να καταλάβουμε τις προθέσεις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(intent) 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χρήστη;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273226"/>
            <a:ext cx="723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Guess user intent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independent of context</a:t>
            </a:r>
            <a:r>
              <a:rPr lang="en-US" sz="2800" dirty="0" smtClean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Spell correction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Precomputed</a:t>
            </a:r>
            <a:r>
              <a:rPr lang="en-US" dirty="0" smtClean="0">
                <a:latin typeface="+mn-lt"/>
              </a:rPr>
              <a:t> “typing” of queries</a:t>
            </a:r>
          </a:p>
          <a:p>
            <a:endParaRPr lang="el-GR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Better: Guess user intent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based on context</a:t>
            </a:r>
            <a:r>
              <a:rPr lang="en-US" sz="2800" dirty="0" smtClean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Geographic context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Context of user in this session (e.g., previous query)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Context provided by personal profile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03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Γεωγραφικό Περιεχόμενο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434535"/>
            <a:ext cx="8229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Τρεις σχετικές τοποθεσίες</a:t>
            </a:r>
            <a:endParaRPr lang="en-US" sz="28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Server (nytimes.com → New York)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Ιστοσελίδα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άρθρο των </a:t>
            </a:r>
            <a:r>
              <a:rPr lang="en-US" dirty="0" smtClean="0">
                <a:latin typeface="+mn-lt"/>
              </a:rPr>
              <a:t>nytimes.com </a:t>
            </a:r>
            <a:r>
              <a:rPr lang="el-GR" dirty="0" smtClean="0">
                <a:latin typeface="+mn-lt"/>
              </a:rPr>
              <a:t>σχετικά με την </a:t>
            </a:r>
            <a:r>
              <a:rPr lang="en-US" dirty="0" smtClean="0">
                <a:latin typeface="+mn-lt"/>
              </a:rPr>
              <a:t>Albania)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Χρήστης</a:t>
            </a:r>
            <a:r>
              <a:rPr lang="it-IT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βρίσκεται στο</a:t>
            </a:r>
            <a:r>
              <a:rPr lang="it-IT" dirty="0" smtClean="0">
                <a:latin typeface="+mn-lt"/>
              </a:rPr>
              <a:t> Palo Alto)</a:t>
            </a:r>
          </a:p>
          <a:p>
            <a:pPr marL="457200" indent="-457200"/>
            <a:endParaRPr lang="it-IT" sz="9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Εύρεση της τοποθεσίας του χρήστη</a:t>
            </a:r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IP address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Πληροφορία που παρέχει ο χρήστης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πχ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στο</a:t>
            </a:r>
            <a:r>
              <a:rPr lang="en-US" dirty="0" smtClean="0">
                <a:latin typeface="+mn-lt"/>
              </a:rPr>
              <a:t> user profile)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Κινητό </a:t>
            </a:r>
            <a:r>
              <a:rPr lang="el-GR" dirty="0" err="1" smtClean="0">
                <a:latin typeface="+mn-lt"/>
              </a:rPr>
              <a:t>τηλέφων</a:t>
            </a:r>
            <a:r>
              <a:rPr lang="en-US" dirty="0" smtClean="0">
                <a:latin typeface="+mn-lt"/>
              </a:rPr>
              <a:t>o</a:t>
            </a:r>
          </a:p>
          <a:p>
            <a:endParaRPr lang="en-US" sz="800" dirty="0" smtClean="0">
              <a:latin typeface="+mn-lt"/>
            </a:endParaRPr>
          </a:p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Geo-tagging</a:t>
            </a:r>
            <a:r>
              <a:rPr lang="en-US" sz="2800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Parse text and identify the coordinates of the geographic entities</a:t>
            </a:r>
          </a:p>
          <a:p>
            <a:r>
              <a:rPr lang="pt-BR" sz="2000" dirty="0" smtClean="0">
                <a:latin typeface="+mn-lt"/>
              </a:rPr>
              <a:t>Example: East Palo Alto CA → Latitude: 37.47 N, Longitude: </a:t>
            </a:r>
            <a:r>
              <a:rPr lang="en-US" sz="2000" dirty="0" smtClean="0">
                <a:latin typeface="+mn-lt"/>
              </a:rPr>
              <a:t>122.14 W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δύσκολο</a:t>
            </a:r>
            <a:r>
              <a:rPr lang="en-US" dirty="0" smtClean="0">
                <a:latin typeface="+mn-lt"/>
              </a:rPr>
              <a:t> NLP </a:t>
            </a:r>
            <a:r>
              <a:rPr lang="el-GR" dirty="0" smtClean="0">
                <a:latin typeface="+mn-lt"/>
              </a:rPr>
              <a:t>πρόβλημα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77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482303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Πως μπορούμε να χρησιμοποιήσουμε τα </a:t>
            </a:r>
            <a:r>
              <a:rPr lang="el-GR" sz="2800" dirty="0" err="1" smtClean="0">
                <a:latin typeface="+mn-lt"/>
              </a:rPr>
              <a:t>συμφραζόμενα</a:t>
            </a:r>
            <a:r>
              <a:rPr lang="el-G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(context) </a:t>
            </a:r>
            <a:r>
              <a:rPr lang="el-GR" sz="2800" dirty="0" smtClean="0">
                <a:latin typeface="+mn-lt"/>
              </a:rPr>
              <a:t>για να τροποποιήσουμε τα αποτελέσματα ενός ερωτήματος; </a:t>
            </a: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Result restriction: </a:t>
            </a:r>
            <a:r>
              <a:rPr lang="el-GR" dirty="0" smtClean="0">
                <a:latin typeface="+mn-lt"/>
              </a:rPr>
              <a:t>Αγνοούμε τα ακατάλληλα αποτελέσματα</a:t>
            </a:r>
            <a:endParaRPr lang="en-US" dirty="0" smtClean="0">
              <a:latin typeface="+mn-lt"/>
            </a:endParaRP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Στο χρήστη της </a:t>
            </a:r>
            <a:r>
              <a:rPr lang="en-US" sz="2000" dirty="0" smtClean="0">
                <a:latin typeface="+mn-lt"/>
              </a:rPr>
              <a:t>google.fr </a:t>
            </a:r>
            <a:r>
              <a:rPr lang="el-GR" sz="2000" dirty="0" smtClean="0">
                <a:latin typeface="+mn-lt"/>
              </a:rPr>
              <a:t>δείξε μόνο </a:t>
            </a:r>
            <a:r>
              <a:rPr lang="en-US" sz="2000" dirty="0" smtClean="0">
                <a:latin typeface="+mn-lt"/>
              </a:rPr>
              <a:t>.</a:t>
            </a:r>
            <a:r>
              <a:rPr lang="en-US" sz="2000" dirty="0" err="1" smtClean="0">
                <a:latin typeface="+mn-lt"/>
              </a:rPr>
              <a:t>fr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αποτελέσματα</a:t>
            </a:r>
            <a:endParaRPr lang="en-US" sz="20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Ranking modulation: </a:t>
            </a:r>
            <a:r>
              <a:rPr lang="el-GR" dirty="0" smtClean="0">
                <a:latin typeface="+mn-lt"/>
              </a:rPr>
              <a:t>χρησιμοποίησέ μια γενική διάταξη και </a:t>
            </a:r>
            <a:r>
              <a:rPr lang="el-GR" dirty="0" err="1" smtClean="0">
                <a:latin typeface="+mn-lt"/>
              </a:rPr>
              <a:t>επανα</a:t>
            </a:r>
            <a:r>
              <a:rPr lang="el-GR" dirty="0" smtClean="0">
                <a:latin typeface="+mn-lt"/>
              </a:rPr>
              <a:t>-διέταξε τα αποτελέσματα με βάση τα </a:t>
            </a:r>
            <a:r>
              <a:rPr lang="el-GR" dirty="0" err="1" smtClean="0">
                <a:latin typeface="+mn-lt"/>
              </a:rPr>
              <a:t>συμφραζόμενα</a:t>
            </a:r>
            <a:endParaRPr lang="en-US" dirty="0" smtClean="0"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5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Χρήση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context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Personalization/contextualization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3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άλλο θα δούμε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23622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600" dirty="0" smtClean="0">
                <a:latin typeface="+mn-lt"/>
              </a:rPr>
              <a:t>Διαφημίσεις</a:t>
            </a:r>
            <a:endParaRPr lang="en-US" sz="3600" dirty="0" smtClean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600" dirty="0" smtClean="0">
                <a:latin typeface="+mn-lt"/>
              </a:rPr>
              <a:t>Κριτική</a:t>
            </a:r>
            <a:endParaRPr lang="el-GR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ΔΙΑΦΗΜΙΣΕΙΣ</a:t>
            </a:r>
            <a:r>
              <a:rPr lang="en-US" cap="none" dirty="0" smtClean="0">
                <a:ea typeface="ＭＳ Ｐゴシック" pitchFamily="-112" charset="-128"/>
              </a:rPr>
              <a:t/>
            </a:r>
            <a:br>
              <a:rPr lang="en-US" cap="none" dirty="0" smtClean="0">
                <a:ea typeface="ＭＳ Ｐゴシック" pitchFamily="-112" charset="-128"/>
              </a:rPr>
            </a:b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45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19.3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i="1" dirty="0" smtClean="0">
                <a:ea typeface="ＭＳ Ｐゴシック" pitchFamily="-112" charset="-128"/>
              </a:rPr>
              <a:t>Graphical  graph banners </a:t>
            </a:r>
            <a:r>
              <a:rPr lang="el-GR" sz="2800" dirty="0" smtClean="0">
                <a:ea typeface="ＭＳ Ｐゴシック" pitchFamily="-112" charset="-128"/>
              </a:rPr>
              <a:t>σε δημοφιλείς ιστοσελίδες </a:t>
            </a:r>
            <a:r>
              <a:rPr lang="en-US" sz="2800" dirty="0" smtClean="0">
                <a:ea typeface="ＭＳ Ｐゴシック" pitchFamily="-112" charset="-128"/>
              </a:rPr>
              <a:t>(branding)</a:t>
            </a: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 mil (CPM)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model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το κόστος προβολής του </a:t>
            </a:r>
            <a:r>
              <a:rPr lang="en-US" sz="2800" dirty="0" smtClean="0">
                <a:ea typeface="ＭＳ Ｐゴシック" pitchFamily="-112" charset="-128"/>
              </a:rPr>
              <a:t>banner </a:t>
            </a:r>
            <a:r>
              <a:rPr lang="el-GR" sz="2800" dirty="0" smtClean="0">
                <a:ea typeface="ＭＳ Ｐゴシック" pitchFamily="-112" charset="-128"/>
              </a:rPr>
              <a:t>1000 φορές </a:t>
            </a:r>
            <a:r>
              <a:rPr lang="en-US" sz="2800" dirty="0" smtClean="0">
                <a:ea typeface="ＭＳ Ｐゴシック" pitchFamily="-112" charset="-128"/>
              </a:rPr>
              <a:t>(</a:t>
            </a:r>
            <a:r>
              <a:rPr lang="el-GR" sz="2800" dirty="0" smtClean="0">
                <a:ea typeface="ＭＳ Ｐゴシック" pitchFamily="-112" charset="-128"/>
              </a:rPr>
              <a:t>γνωστό και ως </a:t>
            </a:r>
            <a:r>
              <a:rPr lang="en-US" sz="2800" dirty="0" smtClean="0">
                <a:ea typeface="ＭＳ Ｐゴシック" pitchFamily="-112" charset="-128"/>
              </a:rPr>
              <a:t>impressions)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per click (CPC) model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ο αριθμός των </a:t>
            </a:r>
            <a:r>
              <a:rPr lang="en-US" sz="2800" dirty="0" smtClean="0">
                <a:ea typeface="ＭＳ Ｐゴシック" pitchFamily="-112" charset="-128"/>
              </a:rPr>
              <a:t>clicks </a:t>
            </a:r>
            <a:r>
              <a:rPr lang="el-GR" sz="2800" dirty="0" smtClean="0">
                <a:ea typeface="ＭＳ Ｐゴシック" pitchFamily="-112" charset="-128"/>
              </a:rPr>
              <a:t>στη διαφήμιση </a:t>
            </a:r>
            <a:r>
              <a:rPr lang="en-US" sz="2800" dirty="0" smtClean="0">
                <a:ea typeface="ＭＳ Ｐゴシック" pitchFamily="-112" charset="-128"/>
              </a:rPr>
              <a:t>(</a:t>
            </a:r>
            <a:r>
              <a:rPr lang="el-GR" sz="2800" dirty="0" smtClean="0">
                <a:ea typeface="ＭＳ Ｐゴシック" pitchFamily="-112" charset="-128"/>
              </a:rPr>
              <a:t>που οδηγεί σε σελίδα από την οποία μπορεί να γίνει μια αγορά)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i="1" dirty="0" smtClean="0">
                <a:ea typeface="ＭＳ Ｐゴシック" pitchFamily="-112" charset="-128"/>
              </a:rPr>
              <a:t>brand promotion </a:t>
            </a:r>
            <a:r>
              <a:rPr lang="en-US" sz="2800" dirty="0" smtClean="0">
                <a:ea typeface="ＭＳ Ｐゴシック" pitchFamily="-112" charset="-128"/>
              </a:rPr>
              <a:t>vs </a:t>
            </a:r>
            <a:r>
              <a:rPr lang="en-US" sz="2800" i="1" dirty="0" smtClean="0">
                <a:ea typeface="ＭＳ Ｐゴシック" pitchFamily="-112" charset="-128"/>
              </a:rPr>
              <a:t>transaction-oriented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Ιστορία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Αρχικές μηχανές βασισμένες σε λέξεις κλειδιά γύρω στο </a:t>
            </a:r>
            <a:r>
              <a:rPr lang="en-US" sz="3200" dirty="0" smtClean="0">
                <a:ea typeface="ＭＳ Ｐゴシック" pitchFamily="-112" charset="-128"/>
              </a:rPr>
              <a:t>1995-1997</a:t>
            </a:r>
          </a:p>
          <a:p>
            <a:pPr lvl="1" eaLnBrk="1" hangingPunct="1"/>
            <a:r>
              <a:rPr lang="en-US" sz="2800" dirty="0" err="1" smtClean="0">
                <a:ea typeface="ＭＳ Ｐゴシック" pitchFamily="-112" charset="-128"/>
              </a:rPr>
              <a:t>Altavista</a:t>
            </a:r>
            <a:r>
              <a:rPr lang="en-US" sz="2800" dirty="0" smtClean="0">
                <a:ea typeface="ＭＳ Ｐゴシック" pitchFamily="-112" charset="-128"/>
              </a:rPr>
              <a:t>, Excite, </a:t>
            </a:r>
            <a:r>
              <a:rPr lang="en-US" sz="2800" dirty="0" err="1" smtClean="0">
                <a:ea typeface="ＭＳ Ｐゴシック" pitchFamily="-112" charset="-128"/>
              </a:rPr>
              <a:t>Infoseek</a:t>
            </a:r>
            <a:r>
              <a:rPr lang="en-US" sz="2800" dirty="0" smtClean="0">
                <a:ea typeface="ＭＳ Ｐゴシック" pitchFamily="-112" charset="-128"/>
              </a:rPr>
              <a:t>, </a:t>
            </a:r>
            <a:r>
              <a:rPr lang="en-US" sz="2800" dirty="0" err="1" smtClean="0">
                <a:ea typeface="ＭＳ Ｐゴシック" pitchFamily="-112" charset="-128"/>
              </a:rPr>
              <a:t>Inktomi</a:t>
            </a:r>
            <a:r>
              <a:rPr lang="en-US" sz="2800" dirty="0" smtClean="0">
                <a:ea typeface="ＭＳ Ｐゴシック" pitchFamily="-112" charset="-128"/>
              </a:rPr>
              <a:t>, Lycos</a:t>
            </a:r>
          </a:p>
          <a:p>
            <a:pPr eaLnBrk="1" hangingPunct="1"/>
            <a:r>
              <a:rPr lang="en-US" sz="3200" u="sng" dirty="0" smtClean="0">
                <a:ea typeface="ＭＳ Ｐゴシック" pitchFamily="-112" charset="-128"/>
              </a:rPr>
              <a:t>Paid search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διάταξη</a:t>
            </a:r>
            <a:r>
              <a:rPr lang="en-US" sz="3200" dirty="0" smtClean="0">
                <a:ea typeface="ＭＳ Ｐゴシック" pitchFamily="-112" charset="-128"/>
              </a:rPr>
              <a:t>: </a:t>
            </a:r>
            <a:r>
              <a:rPr lang="en-US" sz="3200" dirty="0" err="1" smtClean="0">
                <a:ea typeface="ＭＳ Ｐゴシック" pitchFamily="-112" charset="-128"/>
              </a:rPr>
              <a:t>Goto</a:t>
            </a:r>
            <a:r>
              <a:rPr lang="en-US" sz="3200" dirty="0" smtClean="0">
                <a:ea typeface="ＭＳ Ｐゴシック" pitchFamily="-112" charset="-128"/>
              </a:rPr>
              <a:t> (</a:t>
            </a:r>
            <a:r>
              <a:rPr lang="el-GR" sz="3200" dirty="0" smtClean="0">
                <a:ea typeface="ＭＳ Ｐゴシック" pitchFamily="-112" charset="-128"/>
              </a:rPr>
              <a:t>μετεξέλιξη σε </a:t>
            </a:r>
            <a:r>
              <a:rPr lang="en-US" sz="3200" dirty="0" smtClean="0">
                <a:ea typeface="ＭＳ Ｐゴシック" pitchFamily="-112" charset="-128"/>
              </a:rPr>
              <a:t>Overture.com </a:t>
            </a:r>
            <a:r>
              <a:rPr lang="en-US" sz="3200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3200" dirty="0" smtClean="0">
                <a:ea typeface="ＭＳ Ｐゴシック" pitchFamily="-112" charset="-128"/>
              </a:rPr>
              <a:t> Yahoo!)</a:t>
            </a: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Το αποτέλεσμα της αναζήτησης εξαρτάται από το πόσο πλήρωσες</a:t>
            </a:r>
            <a:endParaRPr lang="en-US" sz="28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Δημοπρασία (</a:t>
            </a:r>
            <a:r>
              <a:rPr lang="en-US" sz="2800" dirty="0" smtClean="0">
                <a:ea typeface="ＭＳ Ｐゴシック" pitchFamily="-112" charset="-128"/>
              </a:rPr>
              <a:t>Auction</a:t>
            </a:r>
            <a:r>
              <a:rPr lang="el-GR" sz="2800" dirty="0" smtClean="0">
                <a:ea typeface="ＭＳ Ｐゴシック" pitchFamily="-112" charset="-128"/>
              </a:rPr>
              <a:t>) για λέξεις κλειδιά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η λέξη </a:t>
            </a:r>
            <a:r>
              <a:rPr lang="en-US" sz="2800" b="1" i="1" u="sng" dirty="0" smtClean="0">
                <a:ea typeface="ＭＳ Ｐゴシック" pitchFamily="-112" charset="-128"/>
              </a:rPr>
              <a:t>casino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ακριβή</a:t>
            </a:r>
            <a:r>
              <a:rPr lang="en-US" sz="2800" dirty="0" smtClean="0">
                <a:ea typeface="ＭＳ Ｐゴシック" pitchFamily="-112" charset="-128"/>
              </a:rPr>
              <a:t>!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3378" y="16002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Ως αποτέλεσμα μια ερώτησης </a:t>
            </a:r>
            <a:r>
              <a:rPr lang="en-US" sz="2800" i="1" dirty="0" smtClean="0">
                <a:ea typeface="ＭＳ Ｐゴシック" pitchFamily="-112" charset="-128"/>
              </a:rPr>
              <a:t>q</a:t>
            </a:r>
            <a:r>
              <a:rPr lang="en-US" sz="2800" dirty="0" smtClean="0">
                <a:ea typeface="ＭＳ Ｐゴシック" pitchFamily="-112" charset="-128"/>
              </a:rPr>
              <a:t>, </a:t>
            </a:r>
            <a:r>
              <a:rPr lang="el-GR" sz="2800" dirty="0" smtClean="0">
                <a:ea typeface="ＭＳ Ｐゴシック" pitchFamily="-112" charset="-128"/>
              </a:rPr>
              <a:t>η </a:t>
            </a:r>
            <a:r>
              <a:rPr lang="en-US" sz="2800" dirty="0" err="1" smtClean="0">
                <a:ea typeface="ＭＳ Ｐゴシック" pitchFamily="-112" charset="-128"/>
              </a:rPr>
              <a:t>Goto</a:t>
            </a:r>
            <a:endParaRPr lang="el-GR" sz="28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 επιστρέφει </a:t>
            </a:r>
            <a:r>
              <a:rPr lang="el-GR" sz="2800" i="1" dirty="0" smtClean="0">
                <a:ea typeface="ＭＳ Ｐゴシック" pitchFamily="-112" charset="-128"/>
              </a:rPr>
              <a:t>τις σελίδες των διαφημιζόμενων </a:t>
            </a:r>
            <a:r>
              <a:rPr lang="el-GR" sz="2800" dirty="0" smtClean="0">
                <a:ea typeface="ＭＳ Ｐゴシック" pitchFamily="-112" charset="-128"/>
              </a:rPr>
              <a:t>που πόνταραν </a:t>
            </a:r>
            <a:r>
              <a:rPr lang="en-US" sz="2800" dirty="0" smtClean="0">
                <a:ea typeface="ＭＳ Ｐゴシック" pitchFamily="-112" charset="-128"/>
              </a:rPr>
              <a:t>(bid) </a:t>
            </a:r>
            <a:r>
              <a:rPr lang="el-GR" sz="2800" dirty="0" smtClean="0">
                <a:ea typeface="ＭＳ Ｐゴシック" pitchFamily="-112" charset="-128"/>
              </a:rPr>
              <a:t>για το </a:t>
            </a:r>
            <a:r>
              <a:rPr lang="en-US" sz="2800" i="1" dirty="0" smtClean="0">
                <a:ea typeface="ＭＳ Ｐゴシック" pitchFamily="-112" charset="-128"/>
              </a:rPr>
              <a:t>q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 smtClean="0">
                <a:ea typeface="ＭＳ Ｐゴシック" pitchFamily="-112" charset="-128"/>
              </a:rPr>
              <a:t>σε διάταξη με βάση την προσφορά τους</a:t>
            </a:r>
            <a:r>
              <a:rPr lang="en-US" sz="2800" dirty="0" smtClean="0">
                <a:ea typeface="ＭＳ Ｐゴシック" pitchFamily="-112" charset="-128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Όταν ο χρήστης επέλεγε (</a:t>
            </a:r>
            <a:r>
              <a:rPr lang="en-US" sz="2800" dirty="0" smtClean="0">
                <a:ea typeface="ＭＳ Ｐゴシック" pitchFamily="-112" charset="-128"/>
              </a:rPr>
              <a:t>clicked</a:t>
            </a:r>
            <a:r>
              <a:rPr lang="el-GR" sz="2800" dirty="0" smtClean="0">
                <a:ea typeface="ＭＳ Ｐゴシック" pitchFamily="-112" charset="-128"/>
              </a:rPr>
              <a:t>) ένα από τα αποτελέσματα, ο αντίστοιχος διαφημιζόμενο</a:t>
            </a:r>
            <a:r>
              <a:rPr lang="el-GR" sz="2800" dirty="0">
                <a:ea typeface="ＭＳ Ｐゴシック" pitchFamily="-112" charset="-128"/>
              </a:rPr>
              <a:t>ς</a:t>
            </a:r>
            <a:r>
              <a:rPr lang="el-GR" sz="2800" dirty="0" smtClean="0">
                <a:ea typeface="ＭＳ Ｐゴシック" pitchFamily="-112" charset="-128"/>
              </a:rPr>
              <a:t> πλήρωνε τη </a:t>
            </a:r>
            <a:r>
              <a:rPr lang="en-US" sz="2800" dirty="0" err="1" smtClean="0">
                <a:ea typeface="ＭＳ Ｐゴシック" pitchFamily="-112" charset="-128"/>
              </a:rPr>
              <a:t>Goto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sz="2400" dirty="0" smtClean="0">
                <a:ea typeface="ＭＳ Ｐゴシック" pitchFamily="-112" charset="-128"/>
              </a:rPr>
              <a:t>Αρχικά, η πληρωμή ίση με την προσφορά </a:t>
            </a:r>
            <a:r>
              <a:rPr lang="en-US" sz="2400" dirty="0" smtClean="0">
                <a:ea typeface="ＭＳ Ｐゴシック" pitchFamily="-112" charset="-128"/>
              </a:rPr>
              <a:t>bid </a:t>
            </a:r>
            <a:r>
              <a:rPr lang="el-GR" sz="2400" dirty="0" smtClean="0">
                <a:ea typeface="ＭＳ Ｐゴシック" pitchFamily="-112" charset="-128"/>
              </a:rPr>
              <a:t>για το </a:t>
            </a:r>
            <a:r>
              <a:rPr lang="en-US" sz="2400" dirty="0" smtClean="0">
                <a:ea typeface="ＭＳ Ｐゴシック" pitchFamily="-112" charset="-128"/>
              </a:rPr>
              <a:t> q</a:t>
            </a:r>
          </a:p>
          <a:p>
            <a:pPr marL="457200" lvl="1" indent="0" eaLnBrk="1" hangingPunct="1">
              <a:buNone/>
            </a:pPr>
            <a:endParaRPr lang="el-GR" sz="1900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</a:t>
            </a:r>
            <a:r>
              <a:rPr lang="en-US" sz="3200" dirty="0" smtClean="0">
                <a:ea typeface="ＭＳ Ｐゴシック" pitchFamily="-112" charset="-128"/>
              </a:rPr>
              <a:t>or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8198"/>
            <a:ext cx="6629400" cy="47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5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4248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latin typeface="+mn-lt"/>
                <a:cs typeface="+mn-cs"/>
              </a:rPr>
              <a:t>Στο τεύχος του </a:t>
            </a:r>
            <a:r>
              <a:rPr lang="el-GR" b="1" dirty="0" smtClean="0">
                <a:latin typeface="+mn-lt"/>
                <a:cs typeface="+mn-cs"/>
              </a:rPr>
              <a:t>Ιουνίου 1970 </a:t>
            </a:r>
            <a:r>
              <a:rPr lang="el-GR" dirty="0" smtClean="0">
                <a:latin typeface="+mn-lt"/>
                <a:cs typeface="+mn-cs"/>
              </a:rPr>
              <a:t>του περιοδικού </a:t>
            </a:r>
            <a:r>
              <a:rPr lang="en-US" i="1" dirty="0" smtClean="0">
                <a:latin typeface="+mn-lt"/>
              </a:rPr>
              <a:t>Popular Science</a:t>
            </a:r>
            <a:r>
              <a:rPr lang="en-US" dirty="0" smtClean="0">
                <a:latin typeface="+mn-lt"/>
              </a:rPr>
              <a:t> </a:t>
            </a:r>
            <a:endParaRPr lang="el-GR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  <a:hlinkClick r:id="rId3" tooltip="Arthur C. Clark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Arthur C. Clarke </a:t>
            </a:r>
            <a:endParaRPr lang="el-GR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satellites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would one day "bring the accumulated knowledge of the world to your fingertips" using a console that would combine the functionality of the Xerox, telephone, television and a small computer, allowing data transfer and video conferencing around the globe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9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Συνήθως παρέχονται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pure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results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γνωστά και ως αλγοριθμικά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ή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organic search </a:t>
            </a:r>
            <a:r>
              <a:rPr lang="el-GR" dirty="0" smtClean="0">
                <a:ea typeface="ＭＳ Ｐゴシック" pitchFamily="-112" charset="-128"/>
              </a:rPr>
              <a:t>αποτελέσματα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ως βασική απάντηση στο ερώτημα του χρήστη</a:t>
            </a:r>
            <a:r>
              <a:rPr lang="en-US" dirty="0" smtClean="0">
                <a:ea typeface="ＭＳ Ｐゴシック" pitchFamily="-112" charset="-128"/>
              </a:rPr>
              <a:t>,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μαζί με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results </a:t>
            </a:r>
            <a:r>
              <a:rPr lang="el-GR" dirty="0">
                <a:ea typeface="ＭＳ Ｐゴシック" pitchFamily="-112" charset="-128"/>
              </a:rPr>
              <a:t>τα οποία </a:t>
            </a:r>
            <a:r>
              <a:rPr lang="el-GR" dirty="0" smtClean="0">
                <a:ea typeface="ＭＳ Ｐゴシック" pitchFamily="-112" charset="-128"/>
              </a:rPr>
              <a:t>παρουσιάζονται ξεχωριστά και διακριτά στα δεξιά των αλγοριθμικών αποτελεσμάτων</a:t>
            </a:r>
            <a:endParaRPr lang="en-US" sz="80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50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854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5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>
              <a:ea typeface="ＭＳ Ｐゴシック" pitchFamily="-112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51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992688" y="5938838"/>
            <a:ext cx="3846512" cy="466725"/>
          </a:xfrm>
          <a:prstGeom prst="leftArrowCallout">
            <a:avLst>
              <a:gd name="adj1" fmla="val 25000"/>
              <a:gd name="adj2" fmla="val 25000"/>
              <a:gd name="adj3" fmla="val 137358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Algorithmic results.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76800" y="2827338"/>
            <a:ext cx="2357438" cy="830262"/>
          </a:xfrm>
          <a:prstGeom prst="rightArrowCallout">
            <a:avLst>
              <a:gd name="adj1" fmla="val 25000"/>
              <a:gd name="adj2" fmla="val 25000"/>
              <a:gd name="adj3" fmla="val 33310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Paid</a:t>
            </a:r>
          </a:p>
          <a:p>
            <a:pPr algn="ctr" eaLnBrk="0" hangingPunct="0"/>
            <a:r>
              <a:rPr lang="en-US">
                <a:latin typeface="Times" pitchFamily="-112" charset="0"/>
              </a:rPr>
              <a:t>Search Ads</a:t>
            </a:r>
          </a:p>
        </p:txBody>
      </p:sp>
    </p:spTree>
    <p:extLst>
      <p:ext uri="{BB962C8B-B14F-4D97-AF65-F5344CB8AC3E}">
        <p14:creationId xmlns:p14="http://schemas.microsoft.com/office/powerpoint/2010/main" val="2930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0446"/>
            <a:ext cx="5105400" cy="6218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56388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location</a:t>
            </a:r>
            <a:endParaRPr lang="el-GR" sz="11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5943600"/>
            <a:ext cx="0" cy="30480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19800" y="6248400"/>
            <a:ext cx="304800" cy="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2016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9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351"/>
            <a:ext cx="4734597" cy="6733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2017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44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12" y="163047"/>
            <a:ext cx="3763688" cy="5092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410200"/>
            <a:ext cx="3048000" cy="836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905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2018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97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7497" y="1752600"/>
            <a:ext cx="8077200" cy="3886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Engine Marketing  (SEM)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Κλάδος της διαφήμισης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κατανόηση του πως γίνεται η διάταξη των αποτελεσμάτων και ποιο ποσό της διαφημιστικής καμπάνιας να δοθεί σε ποιες λέξεις και σε ποιες μηχανές </a:t>
            </a:r>
          </a:p>
          <a:p>
            <a:pPr marL="0" indent="0" eaLnBrk="1" hangingPunct="1">
              <a:buNone/>
            </a:pPr>
            <a:endParaRPr lang="el-GR" sz="28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Click spam</a:t>
            </a:r>
            <a:r>
              <a:rPr lang="en-US" sz="2800" dirty="0" smtClean="0">
                <a:ea typeface="ＭＳ Ｐゴシック" pitchFamily="-112" charset="-128"/>
              </a:rPr>
              <a:t>: clicks </a:t>
            </a:r>
            <a:r>
              <a:rPr lang="el-GR" sz="2800" dirty="0" smtClean="0">
                <a:ea typeface="ＭＳ Ｐゴシック" pitchFamily="-112" charset="-128"/>
              </a:rPr>
              <a:t>σε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n-US" sz="2800" dirty="0">
                <a:ea typeface="ＭＳ Ｐゴシック" pitchFamily="-112" charset="-128"/>
              </a:rPr>
              <a:t>sponsored search results </a:t>
            </a:r>
            <a:r>
              <a:rPr lang="el-GR" sz="2800" dirty="0" smtClean="0">
                <a:ea typeface="ＭＳ Ｐゴシック" pitchFamily="-112" charset="-128"/>
              </a:rPr>
              <a:t>από μη πραγματικούς χρήστες 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	</a:t>
            </a:r>
            <a:r>
              <a:rPr lang="el-GR" sz="2800" dirty="0" smtClean="0">
                <a:ea typeface="ＭＳ Ｐゴシック" pitchFamily="-112" charset="-128"/>
              </a:rPr>
              <a:t>πχ</a:t>
            </a:r>
            <a:r>
              <a:rPr lang="en-US" sz="2800" dirty="0" smtClean="0">
                <a:ea typeface="ＭＳ Ｐゴシック" pitchFamily="-112" charset="-128"/>
              </a:rPr>
              <a:t>, </a:t>
            </a:r>
            <a:r>
              <a:rPr lang="el-GR" sz="2800" dirty="0" smtClean="0">
                <a:ea typeface="ＭＳ Ｐゴシック" pitchFamily="-112" charset="-128"/>
              </a:rPr>
              <a:t>από έναν αντίπαλο διαφημιστή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69673" y="1708322"/>
            <a:ext cx="8404654" cy="32004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Paid inclusion: </a:t>
            </a:r>
            <a:r>
              <a:rPr lang="el-GR" sz="2800" dirty="0" smtClean="0">
                <a:ea typeface="ＭＳ Ｐゴシック" pitchFamily="-112" charset="-128"/>
              </a:rPr>
              <a:t>πληρωμή για να συμπεριληφθεί μια σελίδα στο ευρετήριο της μηχανής αναζήτησης </a:t>
            </a:r>
          </a:p>
          <a:p>
            <a:pPr marL="0" indent="0" algn="just" eaLnBrk="1" hangingPunct="1">
              <a:buNone/>
            </a:pPr>
            <a:endParaRPr lang="el-GR" sz="2800" dirty="0" smtClean="0">
              <a:ea typeface="ＭＳ Ｐゴシック" pitchFamily="-112" charset="-128"/>
            </a:endParaRPr>
          </a:p>
          <a:p>
            <a:pPr marL="0" indent="0" algn="just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Διαφορετικές μηχανές ακολουθούν διαφορετικές πολιτικές σχετικά με το αν επιτρέπουν </a:t>
            </a:r>
            <a:r>
              <a:rPr lang="en-US" sz="2800" i="1" dirty="0" smtClean="0">
                <a:ea typeface="ＭＳ Ｐゴシック" pitchFamily="-112" charset="-128"/>
              </a:rPr>
              <a:t>paid inclusion</a:t>
            </a:r>
            <a:r>
              <a:rPr lang="el-GR" sz="2800" dirty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και αν αυτό επηρεάζει τη διάταξη των αποτελεσμάτων 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της αναζήτησης</a:t>
            </a:r>
            <a:r>
              <a:rPr lang="en-US" sz="28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846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Παρόμοια προβλήματα με τηλεόραση/εφημερίδες</a:t>
            </a:r>
            <a:endParaRPr lang="el-GR" sz="2800" i="1" dirty="0">
              <a:solidFill>
                <a:schemeClr val="accent6">
                  <a:lumMod val="50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4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3200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Οι διαφημιστές κάνουν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προσφορές για λέξεις κλειδιά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dirty="0" smtClean="0"/>
              <a:t>σε δημοπρασίες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Ανοικτό σύστημα</a:t>
            </a:r>
            <a:r>
              <a:rPr lang="en-US" sz="2800" dirty="0" smtClean="0"/>
              <a:t>: </a:t>
            </a:r>
            <a:r>
              <a:rPr lang="el-GR" sz="2800" dirty="0" smtClean="0"/>
              <a:t>Οποιοσδήποτε μπορεί να συμμετάσχει και να κάνει προσφορές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Οι διαφημιστές </a:t>
            </a:r>
            <a:r>
              <a:rPr lang="el-GR" sz="2800" dirty="0" smtClean="0"/>
              <a:t> χρεώνονται μόνο όταν κάποιος επιλέγει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clicks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l-GR" sz="2800" dirty="0" smtClean="0"/>
              <a:t>στη διαφήμισή τους</a:t>
            </a:r>
            <a:endParaRPr lang="el-G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Σημαντική περιοχή για τις μηχανές αναζήτησης </a:t>
            </a:r>
            <a:r>
              <a:rPr lang="en-US" sz="2800" dirty="0" smtClean="0"/>
              <a:t>–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computational advertising.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μια μικρή αύξηση της χρέωσης σε κάθε διαφήμιση μπορεί να οδηγήσει σε δις επιπρόσθετο κέρδος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77200" cy="3200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Πως αποφασίζεται μέσω της δημοπρασίας η θέση της διαφήμισης και η τιμή </a:t>
            </a:r>
          </a:p>
          <a:p>
            <a:pPr lvl="1"/>
            <a:r>
              <a:rPr lang="el-GR" dirty="0" smtClean="0"/>
              <a:t>Βασίζεται στο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second price auction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58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15872" y="3200400"/>
            <a:ext cx="8001000" cy="2701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bid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maximum bid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του διαφημιστή για ένα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 click </a:t>
            </a:r>
            <a:endParaRPr lang="el-GR" sz="2200" dirty="0" smtClean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CTR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click-through rate: </a:t>
            </a:r>
            <a:r>
              <a:rPr lang="el-GR" sz="2200" dirty="0" smtClean="0">
                <a:latin typeface="+mn-lt"/>
              </a:rPr>
              <a:t>το ποσοστό των χρηστών που επιλέγουν </a:t>
            </a:r>
            <a:r>
              <a:rPr lang="en-US" sz="2200" dirty="0" smtClean="0">
                <a:latin typeface="+mn-lt"/>
              </a:rPr>
              <a:t>(click on) </a:t>
            </a:r>
            <a:r>
              <a:rPr lang="el-GR" sz="2200" dirty="0" smtClean="0">
                <a:latin typeface="+mn-lt"/>
              </a:rPr>
              <a:t>μια διαφήμιση όταν η διαφήμιση προβάλλεται</a:t>
            </a:r>
          </a:p>
          <a:p>
            <a:pPr marL="728663" lvl="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  το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CTR </a:t>
            </a:r>
            <a:r>
              <a:rPr lang="el-GR" sz="2200" dirty="0" smtClean="0">
                <a:solidFill>
                  <a:srgbClr val="0070C0"/>
                </a:solidFill>
                <a:latin typeface="+mn-lt"/>
              </a:rPr>
              <a:t>είναι μια μέτρηση της συνάφειας </a:t>
            </a:r>
            <a:endParaRPr lang="de-DE" sz="2200" dirty="0" smtClean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ad rank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bid × CTR: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εξισορρόπηση ανάμεσα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σε πόσα χρήματα είναι διατεθειμένος κάποιος διαφημιστής να πληρώσει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και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(ii)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στο πόσο σχετική είναι η διαφ</a:t>
            </a:r>
            <a:r>
              <a:rPr lang="el-GR" sz="2200" dirty="0" smtClean="0">
                <a:latin typeface="+mn-lt"/>
              </a:rPr>
              <a:t>ήμιση</a:t>
            </a: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2200" dirty="0" smtClean="0">
                <a:solidFill>
                  <a:srgbClr val="0070C0"/>
                </a:solidFill>
                <a:latin typeface="+mn-lt"/>
              </a:rPr>
              <a:t>rank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θέση στη διάταξη της δημοπρασίας</a:t>
            </a:r>
            <a:endParaRPr lang="el-GR" sz="2200" dirty="0"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paid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second price auction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 =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 price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που πληρώνει ο διαφημιστής</a:t>
            </a:r>
          </a:p>
          <a:p>
            <a:pPr marL="728663" lvl="2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l-GR" sz="2000" i="1" dirty="0" smtClean="0">
                <a:latin typeface="+mn-lt"/>
              </a:rPr>
              <a:t>πως υπολογίζεται;</a:t>
            </a:r>
            <a:endParaRPr lang="en-US" sz="2000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7227" y="1175971"/>
            <a:ext cx="5889545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36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3378" y="226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69032"/>
            <a:ext cx="8077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latin typeface="+mn-lt"/>
              </a:rPr>
              <a:t>Χριστούγεννα </a:t>
            </a:r>
            <a:r>
              <a:rPr lang="en-US" sz="2000" dirty="0" smtClean="0"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το πρώτο λειτουργικό σύστημα</a:t>
            </a:r>
            <a:r>
              <a:rPr lang="en-US" sz="2000" dirty="0" smtClean="0">
                <a:latin typeface="+mn-lt"/>
              </a:rPr>
              <a:t>: </a:t>
            </a:r>
          </a:p>
          <a:p>
            <a:pPr algn="just"/>
            <a:endParaRPr lang="en-US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</a:t>
            </a:r>
            <a:r>
              <a:rPr lang="en-US" sz="2000" dirty="0">
                <a:latin typeface="+mn-lt"/>
              </a:rPr>
              <a:t>browser </a:t>
            </a:r>
            <a:r>
              <a:rPr lang="en-US" sz="2000" dirty="0" smtClean="0">
                <a:latin typeface="+mn-lt"/>
              </a:rPr>
              <a:t>(</a:t>
            </a:r>
            <a:r>
              <a:rPr lang="el-GR" sz="2000" dirty="0" smtClean="0">
                <a:latin typeface="+mn-lt"/>
              </a:rPr>
              <a:t>που ήταν και </a:t>
            </a:r>
            <a:r>
              <a:rPr lang="en-US" sz="2000" dirty="0" smtClean="0">
                <a:latin typeface="+mn-lt"/>
              </a:rPr>
              <a:t>web editor)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server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και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οι πρώτες ιστοσελίδες</a:t>
            </a:r>
            <a:r>
              <a:rPr lang="en-US" sz="2000" dirty="0" smtClean="0">
                <a:latin typeface="+mn-lt"/>
              </a:rPr>
              <a:t>,</a:t>
            </a:r>
            <a:r>
              <a:rPr lang="el-GR" sz="2000" dirty="0" smtClean="0">
                <a:latin typeface="+mn-lt"/>
              </a:rPr>
              <a:t> που περιέγραφαν το ίδιο το</a:t>
            </a:r>
            <a:r>
              <a:rPr lang="en-US" sz="2000" dirty="0" smtClean="0">
                <a:latin typeface="+mn-lt"/>
              </a:rPr>
              <a:t> project. 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 smtClean="0">
                <a:latin typeface="+mn-lt"/>
              </a:rPr>
              <a:t>Αύγουστο </a:t>
            </a:r>
            <a:r>
              <a:rPr lang="en-US" sz="2000" dirty="0" smtClean="0">
                <a:latin typeface="+mn-lt"/>
              </a:rPr>
              <a:t>1991</a:t>
            </a:r>
            <a:r>
              <a:rPr lang="en-US" sz="2000" dirty="0">
                <a:latin typeface="+mn-lt"/>
              </a:rPr>
              <a:t>, post </a:t>
            </a:r>
            <a:r>
              <a:rPr lang="el-GR" sz="2000" dirty="0" smtClean="0">
                <a:latin typeface="+mn-lt"/>
              </a:rPr>
              <a:t>στο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alt.hypertext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newsgroup</a:t>
            </a:r>
            <a:r>
              <a:rPr lang="el-GR" sz="2000" dirty="0" smtClean="0">
                <a:latin typeface="+mn-lt"/>
              </a:rPr>
              <a:t> – νέο </a:t>
            </a:r>
            <a:r>
              <a:rPr lang="en-US" sz="2000" dirty="0" smtClean="0">
                <a:latin typeface="+mn-lt"/>
              </a:rPr>
              <a:t>service </a:t>
            </a:r>
            <a:r>
              <a:rPr lang="el-GR" sz="2000" dirty="0" smtClean="0">
                <a:latin typeface="+mn-lt"/>
              </a:rPr>
              <a:t>στο ‘</a:t>
            </a:r>
            <a:r>
              <a:rPr lang="el-GR" sz="2000" dirty="0" err="1" smtClean="0">
                <a:latin typeface="+mn-lt"/>
              </a:rPr>
              <a:t>Ιντερνετ</a:t>
            </a:r>
            <a:endParaRPr lang="el-GR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437" y="1704875"/>
            <a:ext cx="82089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+mn-lt"/>
              </a:rPr>
              <a:t>1980</a:t>
            </a:r>
            <a:r>
              <a:rPr lang="en-US" sz="2000" dirty="0">
                <a:latin typeface="+mn-lt"/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Tim Berners-Lee </a:t>
            </a:r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ENQUIRE</a:t>
            </a:r>
            <a:r>
              <a:rPr lang="el-GR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 smtClean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 smtClean="0">
                <a:latin typeface="+mn-lt"/>
              </a:rPr>
              <a:t>Νοέμβριο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 </a:t>
            </a:r>
            <a:r>
              <a:rPr lang="el-GR" sz="2000" dirty="0" smtClean="0">
                <a:latin typeface="+mn-lt"/>
              </a:rPr>
              <a:t>με τον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Robert </a:t>
            </a:r>
            <a:r>
              <a:rPr lang="en-US" sz="2000" i="1" dirty="0" err="1">
                <a:latin typeface="+mn-lt"/>
              </a:rPr>
              <a:t>Cailliau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πρόταση για ένα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"Hypertext </a:t>
            </a:r>
            <a:r>
              <a:rPr lang="en-US" sz="2000" dirty="0" smtClean="0">
                <a:latin typeface="+mn-lt"/>
              </a:rPr>
              <a:t>project</a:t>
            </a:r>
            <a:r>
              <a:rPr lang="el-GR" sz="2000" dirty="0" smtClean="0">
                <a:latin typeface="+mn-lt"/>
              </a:rPr>
              <a:t> με το όνομα </a:t>
            </a:r>
            <a:r>
              <a:rPr lang="en-US" sz="2000" dirty="0" smtClean="0">
                <a:latin typeface="+mn-lt"/>
              </a:rPr>
              <a:t>"</a:t>
            </a:r>
            <a:r>
              <a:rPr lang="en-US" sz="2000" dirty="0" err="1" smtClean="0">
                <a:latin typeface="+mn-lt"/>
              </a:rPr>
              <a:t>WorldWideWeb</a:t>
            </a:r>
            <a:r>
              <a:rPr lang="en-US" sz="2000" dirty="0">
                <a:latin typeface="+mn-lt"/>
              </a:rPr>
              <a:t>" </a:t>
            </a:r>
            <a:r>
              <a:rPr lang="en-US" sz="2000" dirty="0" smtClean="0">
                <a:latin typeface="+mn-lt"/>
              </a:rPr>
              <a:t>("</a:t>
            </a:r>
            <a:r>
              <a:rPr lang="en-US" sz="2000" dirty="0">
                <a:latin typeface="+mn-lt"/>
              </a:rPr>
              <a:t>W3</a:t>
            </a:r>
            <a:r>
              <a:rPr lang="en-US" sz="2000" dirty="0" smtClean="0">
                <a:latin typeface="+mn-lt"/>
              </a:rPr>
              <a:t>")</a:t>
            </a:r>
            <a:r>
              <a:rPr lang="el-GR" sz="2000" dirty="0" smtClean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"</a:t>
            </a:r>
            <a:r>
              <a:rPr lang="en-US" sz="2000" i="1" dirty="0">
                <a:latin typeface="+mn-lt"/>
              </a:rPr>
              <a:t>web" of "hypertext documents" to be viewed by "browsers" using a client–server architecture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63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03953" y="3097209"/>
            <a:ext cx="8777350" cy="3379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0488" lvl="1">
              <a:buClr>
                <a:srgbClr val="336699"/>
              </a:buClr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Second price auction: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Ο διαφημιστής πληρώνει το μικρότερο ποσό ώστε να διατηρήσει τη θέση του στη δημοπρασία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συν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1 cent).</a:t>
            </a:r>
          </a:p>
          <a:p>
            <a:pPr lvl="1"/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price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αυτό έχει ως αποτέλεσμα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rank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=rank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/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/ CTR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</a:p>
          <a:p>
            <a:pPr lvl="1"/>
            <a:endParaRPr lang="de-DE" sz="1000" baseline="-25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3.00 × 0.03/0.06 = 1.50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1.00 × 0.08/0.03 = 2.67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4.00 × 0.01/0.08 = 0.50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340995"/>
            <a:ext cx="5889545" cy="142876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959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94975"/>
            <a:ext cx="89297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Λέξεις κλειδιά με τα μεγαλύτερα 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bids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572592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από το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http://www.cwire.org/highest-paying-search-terms/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$69.1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mesothelioma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treatment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options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$65.9 	personal injury lawyer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michigan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$62.6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student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loans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consolidation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$61.4 	car accident attorney los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angeles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2200" dirty="0" smtClean="0">
                <a:solidFill>
                  <a:schemeClr val="tx1"/>
                </a:solidFill>
                <a:latin typeface="+mj-lt"/>
              </a:rPr>
              <a:t>$59.4 	online car </a:t>
            </a:r>
            <a:r>
              <a:rPr lang="fr-FR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fr-F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  <a:latin typeface="+mj-lt"/>
              </a:rPr>
              <a:t>quotes</a:t>
            </a:r>
            <a:endParaRPr lang="fr-FR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$59.4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arizona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dui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lawyer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$46.4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asbestos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cancer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$40.1 	home equity line of credit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$39.8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life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quotes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$39.2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refinancing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$38.7 	equity line of credit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$38.0 	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lasik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eye surgery new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york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city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$37.0 	2nd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mortgage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$35.9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free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quote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667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1"/>
            <a:ext cx="285212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0" y="4876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2016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84167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Search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ads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: A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3752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Η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μηχανή αναζήτησης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κερδίζει χρήματα κάθε φορά που κάποιος επιλέγει (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clicks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) μια διαφήμιση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χρήστης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 επιλέγει μια διαφήμιση μόνο αν τον ενδιαφέρει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Οι μηχανές τιμωρούν μη συνα</a:t>
            </a:r>
            <a:r>
              <a:rPr lang="el-GR" sz="2200" dirty="0" smtClean="0">
                <a:latin typeface="+mj-lt"/>
              </a:rPr>
              <a:t>φές ή παραπλανητικό περιεχόμενο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Ως αποτέλεσμα οι χρήστες συνήθως είναι ικανοποιημένοι από το τι βρίσκουν ότα</a:t>
            </a:r>
            <a:r>
              <a:rPr lang="el-GR" sz="2200" dirty="0" smtClean="0">
                <a:latin typeface="+mj-lt"/>
              </a:rPr>
              <a:t>ν επιλέγουν μια διαφήμιση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διαφημιστής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 βρίσκει νέους πελάτε</a:t>
            </a:r>
            <a:r>
              <a:rPr lang="el-GR" dirty="0" smtClean="0">
                <a:latin typeface="+mj-lt"/>
              </a:rPr>
              <a:t>ς με ένα αποδοτικό από άποψη κόστους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τρόπο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007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74381"/>
            <a:ext cx="8929750" cy="105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Not a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Keyword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arbitrage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2000240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Αγόρασε μια λέξη κλειδί στο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Google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Με</a:t>
            </a:r>
            <a:r>
              <a:rPr lang="el-GR" dirty="0" smtClean="0">
                <a:latin typeface="+mj-lt"/>
              </a:rPr>
              <a:t>τά </a:t>
            </a:r>
            <a:r>
              <a:rPr lang="el-GR" dirty="0" err="1" smtClean="0">
                <a:latin typeface="+mj-lt"/>
              </a:rPr>
              <a:t>επανα</a:t>
            </a:r>
            <a:r>
              <a:rPr lang="el-GR" dirty="0" smtClean="0">
                <a:latin typeface="+mj-lt"/>
              </a:rPr>
              <a:t>-προώθησε την κυκλοφορία σε κάποιον τρίτο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που πληρώνει περισσότερα (ένα φτηνό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keyword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σε ένα ακριβό)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E.g.,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μια σελίδα γεμάτη διαφημίσεις </a:t>
            </a:r>
            <a:endParaRPr lang="en-US" dirty="0" smtClean="0"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Ad spammers keep inventing new tricks.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The search engines need time to catch up with them.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5099" y="-53933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Not a win-win-win: Violation of trademarks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85926"/>
            <a:ext cx="7643842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geico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During part of 2005: The search term “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 on Google was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bought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competitors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lost this case in the United States.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Louis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Vuitton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lost similar case in Europe (2010).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It’s potentially misleading to users to trigger an ad off of a trademark if the user can’t buy the product on the site.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364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Google search options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Settings: Advanced </a:t>
            </a:r>
            <a:r>
              <a:rPr lang="en-US" dirty="0" smtClean="0">
                <a:latin typeface="+mn-lt"/>
              </a:rPr>
              <a:t>search</a:t>
            </a:r>
          </a:p>
          <a:p>
            <a:r>
              <a:rPr lang="en-US" dirty="0" smtClean="0">
                <a:latin typeface="+mn-lt"/>
              </a:rPr>
              <a:t>	    Turn on safe search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    Hide private results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History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3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SERP Layout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67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3820098" cy="49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ΚΡΙΤΙΚΗ</a:t>
            </a: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806450" y="3276600"/>
            <a:ext cx="788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Fairness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Transparency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Accountability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Eco-chambers, information bubbles</a:t>
            </a:r>
            <a:endParaRPr lang="el-GR" dirty="0">
              <a:latin typeface="+mn-lt"/>
              <a:cs typeface="Khmer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9123"/>
            <a:ext cx="788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cs typeface="Khmer UI" panose="020B0502040204020203" pitchFamily="34" charset="0"/>
              </a:rPr>
              <a:t>Ranking, auto-completion, 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Search engines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Facebook news feed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..</a:t>
            </a:r>
            <a:endParaRPr lang="el-GR" dirty="0">
              <a:latin typeface="+mn-lt"/>
              <a:cs typeface="Khmer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486400"/>
            <a:ext cx="826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Θα τελειώσουμε με μερικά αρνητικά παραδείγματα ..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352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-426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στορία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28600" y="1752600"/>
            <a:ext cx="2952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 dirty="0" smtClean="0">
                <a:latin typeface="+mn-lt"/>
              </a:rPr>
              <a:t>Ο 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πρώτος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server </a:t>
            </a:r>
            <a:r>
              <a:rPr lang="en-US" sz="1600" dirty="0" smtClean="0">
                <a:latin typeface="+mn-lt"/>
              </a:rPr>
              <a:t>(</a:t>
            </a:r>
            <a:r>
              <a:rPr lang="el-GR" sz="1600" dirty="0" smtClean="0">
                <a:latin typeface="+mn-lt"/>
              </a:rPr>
              <a:t>και πρώτος </a:t>
            </a:r>
            <a:r>
              <a:rPr lang="en-US" sz="1600" dirty="0" smtClean="0">
                <a:latin typeface="+mn-lt"/>
              </a:rPr>
              <a:t>web browser): A </a:t>
            </a:r>
            <a:r>
              <a:rPr lang="en-US" sz="1600" dirty="0">
                <a:latin typeface="+mn-lt"/>
              </a:rPr>
              <a:t>NeXT Computer 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 smtClean="0">
                <a:latin typeface="+mn-lt"/>
              </a:rPr>
              <a:t>Η 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πρώτη φωτογραφία </a:t>
            </a:r>
            <a:r>
              <a:rPr lang="el-GR" sz="1600" dirty="0" smtClean="0">
                <a:latin typeface="+mn-lt"/>
              </a:rPr>
              <a:t>στο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web </a:t>
            </a:r>
            <a:r>
              <a:rPr lang="el-GR" sz="1600" dirty="0" smtClean="0">
                <a:latin typeface="+mn-lt"/>
              </a:rPr>
              <a:t>το </a:t>
            </a:r>
            <a:r>
              <a:rPr lang="en-US" sz="1600" dirty="0" smtClean="0">
                <a:latin typeface="+mn-lt"/>
              </a:rPr>
              <a:t>1992</a:t>
            </a:r>
            <a:r>
              <a:rPr lang="el-GR" sz="1600" dirty="0" smtClean="0">
                <a:latin typeface="+mn-lt"/>
              </a:rPr>
              <a:t> (</a:t>
            </a:r>
            <a:r>
              <a:rPr lang="en-US" sz="1600" dirty="0" smtClean="0">
                <a:latin typeface="+mn-lt"/>
              </a:rPr>
              <a:t>CERN </a:t>
            </a:r>
            <a:r>
              <a:rPr lang="en-US" sz="1600" dirty="0">
                <a:latin typeface="+mn-lt"/>
              </a:rPr>
              <a:t>house band Les </a:t>
            </a:r>
            <a:r>
              <a:rPr lang="en-US" sz="1600" dirty="0" err="1">
                <a:latin typeface="+mn-lt"/>
              </a:rPr>
              <a:t>Horribles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Cernettes</a:t>
            </a:r>
            <a:r>
              <a:rPr lang="el-GR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8435" name="Picture 3" descr="1280px-Tim_Berners-Lee's_computer_at_CE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341438"/>
            <a:ext cx="53292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Les_Horribles_Cernettes_in_19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" y="3962400"/>
            <a:ext cx="30210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200px-WWW_logo_by_Robert_Cailliau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054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10200" y="5257800"/>
            <a:ext cx="2268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ill Sans MT" pitchFamily="34" charset="0"/>
              </a:rPr>
              <a:t>logo by </a:t>
            </a:r>
            <a:r>
              <a:rPr lang="en-US" sz="1400" dirty="0">
                <a:solidFill>
                  <a:srgbClr val="00B050"/>
                </a:solidFill>
                <a:latin typeface="Gill Sans MT" pitchFamily="34" charset="0"/>
              </a:rPr>
              <a:t>Robert </a:t>
            </a:r>
            <a:r>
              <a:rPr lang="en-US" sz="1400" dirty="0" err="1">
                <a:solidFill>
                  <a:srgbClr val="00B050"/>
                </a:solidFill>
                <a:latin typeface="Gill Sans MT" pitchFamily="34" charset="0"/>
              </a:rPr>
              <a:t>Cailliau</a:t>
            </a:r>
            <a:endParaRPr lang="el-GR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Mosaic </a:t>
            </a:r>
            <a:r>
              <a:rPr lang="en-US" sz="1800" dirty="0" smtClean="0">
                <a:latin typeface="+mn-lt"/>
              </a:rPr>
              <a:t>(1993) </a:t>
            </a:r>
            <a:r>
              <a:rPr lang="el-GR" sz="1800" dirty="0" smtClean="0">
                <a:latin typeface="+mn-lt"/>
              </a:rPr>
              <a:t>πρώτος </a:t>
            </a:r>
            <a:r>
              <a:rPr lang="en-US" sz="1800" dirty="0" smtClean="0">
                <a:latin typeface="+mn-lt"/>
              </a:rPr>
              <a:t>graphical browser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0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Gender bias in image search [CHI15]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What images do people choose to represent careers?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In search results: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evidence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for </a:t>
            </a:r>
            <a:r>
              <a:rPr lang="en-US" i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stereotype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exaggeration </a:t>
            </a:r>
            <a:endParaRPr lang="en-US" i="1" dirty="0" smtClean="0">
              <a:solidFill>
                <a:srgbClr val="F79646">
                  <a:lumMod val="75000"/>
                </a:srgbClr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systematic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underrepresentation of </a:t>
            </a:r>
            <a:r>
              <a:rPr lang="en-US" i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women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People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rate search results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higher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when they are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consistent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with stereotypes for a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career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hifting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the representation of gender in image search results can </a:t>
            </a:r>
            <a:r>
              <a:rPr lang="en-US" i="1" dirty="0">
                <a:solidFill>
                  <a:prstClr val="black"/>
                </a:solidFill>
                <a:latin typeface="Calibri"/>
                <a:cs typeface="+mn-cs"/>
              </a:rPr>
              <a:t>shift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people’s perceptions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about real-world distributions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(after search slight increase in their believes)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5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Tradeoff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between </a:t>
            </a: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high-quality result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and broader societal goals for 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equality of </a:t>
            </a: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representation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Latanya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prstClr val="black"/>
                </a:solidFill>
                <a:latin typeface="Calibri"/>
                <a:cs typeface="+mn-cs"/>
              </a:rPr>
              <a:t>The importance of being </a:t>
            </a:r>
            <a:r>
              <a:rPr lang="en-US" sz="2800" i="1" dirty="0" err="1" smtClean="0">
                <a:solidFill>
                  <a:prstClr val="black"/>
                </a:solidFill>
                <a:latin typeface="Calibri"/>
                <a:cs typeface="+mn-cs"/>
              </a:rPr>
              <a:t>Latanya</a:t>
            </a:r>
            <a:endParaRPr lang="en-US" sz="2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Names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used predominantly by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black men and women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are much more likely to generate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ads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related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to arrest records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, than names used predominantly by white men and women.</a:t>
            </a:r>
          </a:p>
        </p:txBody>
      </p:sp>
    </p:spTree>
    <p:extLst>
      <p:ext uri="{BB962C8B-B14F-4D97-AF65-F5344CB8AC3E}">
        <p14:creationId xmlns:p14="http://schemas.microsoft.com/office/powerpoint/2010/main" val="11388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AdFisher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ool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to automate the creation of </a:t>
            </a:r>
            <a:r>
              <a:rPr lang="en-US" sz="2800" i="1" dirty="0">
                <a:solidFill>
                  <a:prstClr val="black"/>
                </a:solidFill>
                <a:latin typeface="Calibri"/>
                <a:cs typeface="+mn-cs"/>
              </a:rPr>
              <a:t>behavioral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and </a:t>
            </a:r>
            <a:r>
              <a:rPr lang="en-US" sz="2800" i="1" dirty="0">
                <a:solidFill>
                  <a:prstClr val="black"/>
                </a:solidFill>
                <a:latin typeface="Calibri"/>
                <a:cs typeface="+mn-cs"/>
              </a:rPr>
              <a:t>demographic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profiles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setting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gender = female results in less ads for high-paying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jobs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browsing substance abuse websites leads to rehab 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http://possibility.cylab.cmu.edu/adfisher/</a:t>
            </a:r>
          </a:p>
        </p:txBody>
      </p:sp>
    </p:spTree>
    <p:extLst>
      <p:ext uri="{BB962C8B-B14F-4D97-AF65-F5344CB8AC3E}">
        <p14:creationId xmlns:p14="http://schemas.microsoft.com/office/powerpoint/2010/main" val="38298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Fairness: google search and autocomplete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862" y="4653136"/>
            <a:ext cx="7951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www.theguardian.com/us-news/2016/sep/29/donald-trump-attacks-biased-lester-holt-and-accuses-google-of-conspiracy</a:t>
            </a: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www.theguardian.com/technology/2016/dec/04/google-democracy-truth-internet-search-facebook?CMP=fb_gu</a:t>
            </a: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862" y="2003441"/>
            <a:ext cx="8095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Donald Tramp accused Google “suppressing negative information” about Clinton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Autocomplete feature -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“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hillary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clinton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cri”  vs “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+mn-cs"/>
              </a:rPr>
              <a:t>donald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tramp cri”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Autocomplete: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are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+mn-cs"/>
              </a:rPr>
              <a:t>jews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are women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Google+ names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Google+ tries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to classify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Real vs Fake 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Fairness</a:t>
            </a: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problem</a:t>
            </a: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–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Most training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examples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standard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white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American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– Ethnic names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often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unique, much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fewer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training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examples</a:t>
            </a: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Likely outcome: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Prediction accuracy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worse</a:t>
            </a:r>
            <a:r>
              <a:rPr lang="en-GB" sz="20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on</a:t>
            </a:r>
            <a:r>
              <a:rPr lang="en-GB" sz="20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ethnic</a:t>
            </a:r>
            <a:r>
              <a:rPr lang="en-GB" sz="20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Katya Casio. 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“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Due to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Google's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ethnocentricity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I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was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prevented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from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using my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real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last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name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(my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nationality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is: </a:t>
            </a:r>
            <a:r>
              <a:rPr lang="en-GB" sz="2000" i="1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Tungus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and Sami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)”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Google Product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Forums</a:t>
            </a:r>
            <a:endParaRPr lang="en-US" sz="20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9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79780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LinkedIn: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female vs male names (for female prompts suggestions for male, e.g.,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Andrea Jones” to “Andrew Jones,” Danielle to Daniel, Michaela to Michael and Alexa to Alex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u="sng" dirty="0" smtClean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http</a:t>
            </a:r>
            <a:r>
              <a:rPr lang="en-US" sz="1400" u="sng" dirty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://www.seattletimes.com/business/microsoft/how-linkedins-search-engine-may-reflect-a-bias/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Flickr: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auto-tagging system labels images of black people as apes or animals and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concentration camps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as sport or jungle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gyms. </a:t>
            </a:r>
            <a:r>
              <a:rPr lang="en-US" sz="1400" u="sng" dirty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https://</a:t>
            </a:r>
            <a:r>
              <a:rPr lang="en-US" sz="1400" u="sng" dirty="0" smtClean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www.theguardian.com/technology/2015/may/20/flickr-complaints-offensive-auto-tagging-photos</a:t>
            </a:r>
            <a:endParaRPr lang="en-US" sz="1400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Airbnb: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race discrimination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Against guest 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http://www.debiasyourself.org/</a:t>
            </a:r>
            <a:endParaRPr lang="en-US" sz="1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Community commitment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://blog.airbnb.com/the-airbnb-community-commitment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/</a:t>
            </a:r>
            <a:endParaRPr lang="en-US" sz="1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Non-black hosts can charge ~12% more than black hosts 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Edelman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Benjamin G. and Luca, Michael, Digital Discrimination: The Case of Airbnb.com (January 10, 2014). Harvard Business School NOM Unit Working Paper No. 14-054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Google maps: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China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is about 21% larger by pixels when shown in Google Maps for China</a:t>
            </a:r>
            <a:endParaRPr lang="el-GR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Gary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Soeller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Karrie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Karahalios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Christian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Sandvig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and Christo Wilson: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MapWatch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: Detecting and Monitoring International Border Personalization on Online Maps. Proc. of WWW. Montreal, Quebec, Canada, April </a:t>
            </a:r>
            <a:r>
              <a:rPr lang="en-US" sz="11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2016</a:t>
            </a:r>
            <a:endParaRPr lang="el-GR" sz="11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74676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+mn-lt"/>
              </a:rPr>
              <a:t>Is your news feed a bubble</a:t>
            </a:r>
            <a:r>
              <a:rPr lang="en-US" sz="2000" dirty="0" smtClean="0">
                <a:latin typeface="+mn-lt"/>
              </a:rPr>
              <a:t>?</a:t>
            </a:r>
            <a:endParaRPr lang="el-GR" sz="2000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atin typeface="+mn-lt"/>
              </a:rPr>
              <a:t>PolitEcho</a:t>
            </a:r>
            <a:r>
              <a:rPr lang="en-US" sz="2000" dirty="0">
                <a:latin typeface="+mn-lt"/>
              </a:rPr>
              <a:t> shows you the political biases of your Facebook friends and news feed.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 smtClean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://politecho.org/</a:t>
            </a:r>
            <a:r>
              <a:rPr lang="el-G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i="1" dirty="0">
                <a:latin typeface="+mn-lt"/>
              </a:rPr>
              <a:t>Step into someone else's Twitter </a:t>
            </a:r>
            <a:r>
              <a:rPr lang="en-US" sz="2000" i="1" dirty="0" smtClean="0">
                <a:latin typeface="+mn-lt"/>
              </a:rPr>
              <a:t>feed</a:t>
            </a:r>
            <a:endParaRPr lang="el-GR" sz="2000" i="1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Feeds belong </a:t>
            </a:r>
            <a:r>
              <a:rPr lang="en-US" sz="2000" dirty="0">
                <a:latin typeface="+mn-lt"/>
              </a:rPr>
              <a:t>to users </a:t>
            </a:r>
            <a:r>
              <a:rPr lang="en-US" sz="2000" dirty="0" smtClean="0">
                <a:latin typeface="+mn-lt"/>
              </a:rPr>
              <a:t>classified </a:t>
            </a:r>
            <a:r>
              <a:rPr lang="en-US" sz="2000" dirty="0">
                <a:latin typeface="+mn-lt"/>
              </a:rPr>
              <a:t>as having left or right-leaning political ideologies.</a:t>
            </a:r>
            <a:endParaRPr lang="el-G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https://flipfeed.media.mit.edu</a:t>
            </a:r>
            <a:r>
              <a:rPr lang="el-GR" sz="2000" u="sng" dirty="0" smtClean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endParaRPr lang="en-US" sz="2000" u="sng" dirty="0" smtClean="0">
              <a:solidFill>
                <a:srgbClr val="0563C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Insert </a:t>
            </a:r>
            <a:r>
              <a:rPr lang="en-US" sz="2000" dirty="0">
                <a:latin typeface="+mn-lt"/>
              </a:rPr>
              <a:t>a clearly-marked article into your Facebook </a:t>
            </a:r>
            <a:r>
              <a:rPr lang="en-US" sz="2000" dirty="0" smtClean="0">
                <a:latin typeface="+mn-lt"/>
              </a:rPr>
              <a:t>Feed reflecting </a:t>
            </a:r>
            <a:r>
              <a:rPr lang="en-US" sz="2000" dirty="0">
                <a:latin typeface="+mn-lt"/>
              </a:rPr>
              <a:t>who you are trying to understand better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 smtClean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://www.escapeyourbubble.com/</a:t>
            </a:r>
            <a:endParaRPr lang="el-GR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61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Some tools regarding information bubbles</a:t>
            </a:r>
            <a:endParaRPr lang="el-GR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1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μέρους) </a:t>
            </a:r>
            <a:r>
              <a:rPr lang="en-US" dirty="0" smtClean="0">
                <a:ea typeface="ＭＳ Ｐゴシック" pitchFamily="-112" charset="-128"/>
              </a:rPr>
              <a:t>19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, 20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2938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1910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2016 ACM Turing Award</a:t>
            </a:r>
          </a:p>
          <a:p>
            <a:r>
              <a:rPr lang="en-GB" sz="2000" dirty="0" smtClean="0">
                <a:latin typeface="+mn-lt"/>
              </a:rPr>
              <a:t>Time’s magazine list of the 100 most influential people of the 20</a:t>
            </a:r>
            <a:r>
              <a:rPr lang="en-GB" sz="2000" baseline="30000" dirty="0" smtClean="0">
                <a:latin typeface="+mn-lt"/>
              </a:rPr>
              <a:t>th</a:t>
            </a:r>
            <a:r>
              <a:rPr lang="en-GB" sz="2000" dirty="0" smtClean="0">
                <a:latin typeface="+mn-lt"/>
              </a:rPr>
              <a:t> century</a:t>
            </a:r>
            <a:endParaRPr lang="en-GB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933521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9" y="2438400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19171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Πρώτη προσπάθεια: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Ευρετήρια (κατάλογοι) </a:t>
            </a:r>
            <a:r>
              <a:rPr lang="el-GR" dirty="0" smtClean="0">
                <a:latin typeface="+mn-lt"/>
              </a:rPr>
              <a:t>που τα διατηρούν  άνθρωποι (μη αυτοματοποιημένα)</a:t>
            </a:r>
            <a:endParaRPr lang="el-GR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80514"/>
            <a:ext cx="31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DMOZ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 Open Directory Project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70" y="2449846"/>
            <a:ext cx="347472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480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As of Mar 17, 2017, dmoz.org is no longer available.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4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31948</TotalTime>
  <Words>3718</Words>
  <Application>Microsoft Office PowerPoint</Application>
  <PresentationFormat>On-screen Show (4:3)</PresentationFormat>
  <Paragraphs>608</Paragraphs>
  <Slides>77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6" baseType="lpstr">
      <vt:lpstr>Arial Unicode MS</vt:lpstr>
      <vt:lpstr>MS Mincho</vt:lpstr>
      <vt:lpstr>ＭＳ Ｐゴシック</vt:lpstr>
      <vt:lpstr>Arial</vt:lpstr>
      <vt:lpstr>Calibri</vt:lpstr>
      <vt:lpstr>Comic Sans MS</vt:lpstr>
      <vt:lpstr>Courier New</vt:lpstr>
      <vt:lpstr>Gill Sans MT</vt:lpstr>
      <vt:lpstr>Khmer UI</vt:lpstr>
      <vt:lpstr>Lucida Sans</vt:lpstr>
      <vt:lpstr>Rockwell</vt:lpstr>
      <vt:lpstr>Symbol</vt:lpstr>
      <vt:lpstr>Tahoma</vt:lpstr>
      <vt:lpstr>Times</vt:lpstr>
      <vt:lpstr>Times New Roman</vt:lpstr>
      <vt:lpstr>Wingdings</vt:lpstr>
      <vt:lpstr>Office Theme</vt:lpstr>
      <vt:lpstr>1_Office Theme</vt:lpstr>
      <vt:lpstr>Document</vt:lpstr>
      <vt:lpstr>PowerPoint Presentation</vt:lpstr>
      <vt:lpstr>Τι θα δούμε σήμερα</vt:lpstr>
      <vt:lpstr>Web: τι είναι</vt:lpstr>
      <vt:lpstr>Web: η δομή του</vt:lpstr>
      <vt:lpstr>Web: Ιστορία</vt:lpstr>
      <vt:lpstr>Web: Iστορία</vt:lpstr>
      <vt:lpstr>Web: Ιστορία</vt:lpstr>
      <vt:lpstr>Web: Iστορία</vt:lpstr>
      <vt:lpstr>PowerPoint Presentation</vt:lpstr>
      <vt:lpstr>PowerPoint Presentation</vt:lpstr>
      <vt:lpstr>PowerPoint Presentation</vt:lpstr>
      <vt:lpstr>PowerPoint Presentation</vt:lpstr>
      <vt:lpstr>Εύρεση Πληροφορίας</vt:lpstr>
      <vt:lpstr>Εύρεση Πληροφορίας</vt:lpstr>
      <vt:lpstr>Αναζήτηση στο Web: βασικά σημεία</vt:lpstr>
      <vt:lpstr>Δυναμικές και στατικές σελίδες</vt:lpstr>
      <vt:lpstr>Η συλλογή εγγράφων του Web</vt:lpstr>
      <vt:lpstr>Ο γράφος του Web</vt:lpstr>
      <vt:lpstr>Ο γράφος του Web</vt:lpstr>
      <vt:lpstr>Ο γράφος του Web</vt:lpstr>
      <vt:lpstr>Ο γράφος του Web</vt:lpstr>
      <vt:lpstr>Ο γράφος του Web</vt:lpstr>
      <vt:lpstr>Κείμενο Άγκυρας</vt:lpstr>
      <vt:lpstr>Σημασία των συνδέσεων</vt:lpstr>
      <vt:lpstr>Κείμενο Άγκυρας</vt:lpstr>
      <vt:lpstr>Κείμενο Άγκυρας</vt:lpstr>
      <vt:lpstr>Κείμενο Άγκυρας στο Ευρετήριο</vt:lpstr>
      <vt:lpstr>Google Bombs</vt:lpstr>
      <vt:lpstr>Κείμενο Άγκυρας</vt:lpstr>
      <vt:lpstr>Υπόθεση  2: annotation of target</vt:lpstr>
      <vt:lpstr>Search Engine Anatomy*</vt:lpstr>
      <vt:lpstr>ΟΙ ΧΡΗΣΤΕΣ </vt:lpstr>
      <vt:lpstr>Ανάγκες Χρηστών</vt:lpstr>
      <vt:lpstr>Ανάγκες Χρηστών</vt:lpstr>
      <vt:lpstr>Ανάγκες Χρηστών</vt:lpstr>
      <vt:lpstr>Typing Queries: παραδείγματα</vt:lpstr>
      <vt:lpstr>Τι ψάχνουν;</vt:lpstr>
      <vt:lpstr>Ανάγκες Χρηστών</vt:lpstr>
      <vt:lpstr>Πόσα αποτελέσματα βλέπουν οι χρήστες</vt:lpstr>
      <vt:lpstr>PowerPoint Presentation</vt:lpstr>
      <vt:lpstr>Πως μπορούμε να καταλάβουμε τις προθέσεις (intent) του χρήστη;</vt:lpstr>
      <vt:lpstr>Γεωγραφικό Περιεχόμενο</vt:lpstr>
      <vt:lpstr>Χρήση context</vt:lpstr>
      <vt:lpstr>Τι άλλο θα δούμε</vt:lpstr>
      <vt:lpstr>ΔΙΑΦΗΜΙΣΕΙΣ </vt:lpstr>
      <vt:lpstr>Διαφημίσεις</vt:lpstr>
      <vt:lpstr>Ιστορία</vt:lpstr>
      <vt:lpstr>Διαφημίσεις στο Goto</vt:lpstr>
      <vt:lpstr>Διαφημίσεις στο Goto</vt:lpstr>
      <vt:lpstr>Διαφημίσεις</vt:lpstr>
      <vt:lpstr>PowerPoint Presentation</vt:lpstr>
      <vt:lpstr>PowerPoint Presentation</vt:lpstr>
      <vt:lpstr>PowerPoint Presentation</vt:lpstr>
      <vt:lpstr>PowerPoint Presentation</vt:lpstr>
      <vt:lpstr>Διαφημίσεις</vt:lpstr>
      <vt:lpstr>Διαφημίσεις</vt:lpstr>
      <vt:lpstr>Διάταξη διαφημίσεων</vt:lpstr>
      <vt:lpstr>Διάταξη διαφημίσεων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search options</vt:lpstr>
      <vt:lpstr>SERP Layout</vt:lpstr>
      <vt:lpstr>ΚΡΙΤΙΚΗ</vt:lpstr>
      <vt:lpstr>PowerPoint Presentation</vt:lpstr>
      <vt:lpstr>Case Study: Gender bias in image search [CHI15]</vt:lpstr>
      <vt:lpstr>Case Study: Latanya</vt:lpstr>
      <vt:lpstr>Case Study: AdFisher</vt:lpstr>
      <vt:lpstr>Fairness: google search and autocomplete </vt:lpstr>
      <vt:lpstr>Google+ names</vt:lpstr>
      <vt:lpstr>Other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915</cp:revision>
  <cp:lastPrinted>2011-04-04T04:19:57Z</cp:lastPrinted>
  <dcterms:created xsi:type="dcterms:W3CDTF">2011-04-01T01:43:31Z</dcterms:created>
  <dcterms:modified xsi:type="dcterms:W3CDTF">2018-05-30T06:25:16Z</dcterms:modified>
</cp:coreProperties>
</file>