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28"/>
  </p:notesMasterIdLst>
  <p:handoutMasterIdLst>
    <p:handoutMasterId r:id="rId29"/>
  </p:handoutMasterIdLst>
  <p:sldIdLst>
    <p:sldId id="727" r:id="rId2"/>
    <p:sldId id="1115" r:id="rId3"/>
    <p:sldId id="1116" r:id="rId4"/>
    <p:sldId id="1117" r:id="rId5"/>
    <p:sldId id="1118" r:id="rId6"/>
    <p:sldId id="1119" r:id="rId7"/>
    <p:sldId id="1123" r:id="rId8"/>
    <p:sldId id="1122" r:id="rId9"/>
    <p:sldId id="1120" r:id="rId10"/>
    <p:sldId id="1141" r:id="rId11"/>
    <p:sldId id="1133" r:id="rId12"/>
    <p:sldId id="1124" r:id="rId13"/>
    <p:sldId id="1125" r:id="rId14"/>
    <p:sldId id="1126" r:id="rId15"/>
    <p:sldId id="1142" r:id="rId16"/>
    <p:sldId id="1134" r:id="rId17"/>
    <p:sldId id="1128" r:id="rId18"/>
    <p:sldId id="1129" r:id="rId19"/>
    <p:sldId id="1130" r:id="rId20"/>
    <p:sldId id="1132" r:id="rId21"/>
    <p:sldId id="1135" r:id="rId22"/>
    <p:sldId id="1136" r:id="rId23"/>
    <p:sldId id="1137" r:id="rId24"/>
    <p:sldId id="1138" r:id="rId25"/>
    <p:sldId id="1140" r:id="rId26"/>
    <p:sldId id="975" r:id="rId27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717" autoAdjust="0"/>
  </p:normalViewPr>
  <p:slideViewPr>
    <p:cSldViewPr>
      <p:cViewPr varScale="1">
        <p:scale>
          <a:sx n="109" d="100"/>
          <a:sy n="109" d="100"/>
        </p:scale>
        <p:origin x="5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01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all terms in query into right</a:t>
            </a:r>
            <a:r>
              <a:rPr lang="en-US" baseline="0" dirty="0" smtClean="0"/>
              <a:t> product and then divide through by them in left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24E07-1FDD-2643-B922-C0CE5D003F5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1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F452A-31DE-EF45-9C2F-1BE6FF501E27}" type="slidenum">
              <a:rPr lang="en-US"/>
              <a:pPr/>
              <a:t>14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Used to say: </a:t>
            </a:r>
            <a:r>
              <a:rPr kumimoji="0" lang="en-US">
                <a:solidFill>
                  <a:schemeClr val="tx2"/>
                </a:solidFill>
              </a:rPr>
              <a:t>Linear Discriminant Function, because it is a linear function in terms of log probabilities, but maybe that</a:t>
            </a:r>
            <a:r>
              <a:rPr kumimoji="0" lang="ja-JP" altLang="en-US">
                <a:solidFill>
                  <a:schemeClr val="tx2"/>
                </a:solidFill>
                <a:latin typeface="Arial"/>
              </a:rPr>
              <a:t>’</a:t>
            </a:r>
            <a:r>
              <a:rPr kumimoji="0" lang="en-US">
                <a:solidFill>
                  <a:schemeClr val="tx2"/>
                </a:solidFill>
              </a:rPr>
              <a:t>s too far afield for here, and is better discussed later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7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F452A-31DE-EF45-9C2F-1BE6FF501E27}" type="slidenum">
              <a:rPr lang="en-US"/>
              <a:pPr/>
              <a:t>15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Used to say: </a:t>
            </a:r>
            <a:r>
              <a:rPr kumimoji="0" lang="en-US">
                <a:solidFill>
                  <a:schemeClr val="tx2"/>
                </a:solidFill>
              </a:rPr>
              <a:t>Linear Discriminant Function, because it is a linear function in terms of log probabilities, but maybe that</a:t>
            </a:r>
            <a:r>
              <a:rPr kumimoji="0" lang="ja-JP" altLang="en-US">
                <a:solidFill>
                  <a:schemeClr val="tx2"/>
                </a:solidFill>
                <a:latin typeface="Arial"/>
              </a:rPr>
              <a:t>’</a:t>
            </a:r>
            <a:r>
              <a:rPr kumimoji="0" lang="en-US">
                <a:solidFill>
                  <a:schemeClr val="tx2"/>
                </a:solidFill>
              </a:rPr>
              <a:t>s too far afield for here, and is better discussed later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38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F6C45-9900-F741-98B6-6B1AA105C003}" type="slidenum">
              <a:rPr lang="en-US"/>
              <a:pPr/>
              <a:t>16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Prabhakar wanted the add 0.5 explained.  Here or elsewhere?</a:t>
            </a:r>
          </a:p>
          <a:p>
            <a:r>
              <a:rPr kumimoji="0" lang="en-US"/>
              <a:t>Log odds ratio. Add 0.5 to every expression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3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15E0E-99C8-C94E-9BBA-E9B1795A3C03}" type="slidenum">
              <a:rPr lang="en-US"/>
              <a:pPr/>
              <a:t>19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explicit Bayesian smoothing with a prior</a:t>
            </a:r>
          </a:p>
        </p:txBody>
      </p:sp>
    </p:spTree>
    <p:extLst>
      <p:ext uri="{BB962C8B-B14F-4D97-AF65-F5344CB8AC3E}">
        <p14:creationId xmlns:p14="http://schemas.microsoft.com/office/powerpoint/2010/main" val="2777572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66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still don’t model document length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24E07-1FDD-2643-B922-C0CE5D003F5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14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565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2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73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4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4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4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0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0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6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9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ΜΥΕ003: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Κεφάλαιο</a:t>
            </a:r>
            <a:r>
              <a:rPr lang="en-US" sz="2400" dirty="0" smtClean="0">
                <a:ea typeface="ＭＳ Ｐゴシック" pitchFamily="-112" charset="-128"/>
              </a:rPr>
              <a:t> 11: </a:t>
            </a:r>
            <a:r>
              <a:rPr lang="el-GR" sz="2400" dirty="0" err="1" smtClean="0">
                <a:ea typeface="ＭＳ Ｐゴシック" pitchFamily="-112" charset="-128"/>
              </a:rPr>
              <a:t>Πιθανοτική</a:t>
            </a:r>
            <a:r>
              <a:rPr lang="el-GR" sz="2400" dirty="0" smtClean="0">
                <a:ea typeface="ＭＳ Ｐゴシック" pitchFamily="-112" charset="-128"/>
              </a:rPr>
              <a:t> ανάκτηση πληροφορίας. </a:t>
            </a:r>
          </a:p>
          <a:p>
            <a:pPr eaLnBrk="1" hangingPunct="1"/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555576"/>
              </p:ext>
            </p:extLst>
          </p:nvPr>
        </p:nvGraphicFramePr>
        <p:xfrm>
          <a:off x="2286000" y="3814763"/>
          <a:ext cx="45339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6" name="Equation" r:id="rId3" imgW="2336760" imgH="469800" progId="Equation.3">
                  <p:embed/>
                </p:oleObj>
              </mc:Choice>
              <mc:Fallback>
                <p:oleObj name="Equation" r:id="rId3" imgW="2336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814763"/>
                        <a:ext cx="4533900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018439"/>
              </p:ext>
            </p:extLst>
          </p:nvPr>
        </p:nvGraphicFramePr>
        <p:xfrm>
          <a:off x="530892" y="2362200"/>
          <a:ext cx="76406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7" name="Equation" r:id="rId5" imgW="3936960" imgH="469800" progId="Equation.3">
                  <p:embed/>
                </p:oleObj>
              </mc:Choice>
              <mc:Fallback>
                <p:oleObj name="Equation" r:id="rId5" imgW="3936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92" y="2362200"/>
                        <a:ext cx="7640637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266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902085"/>
              </p:ext>
            </p:extLst>
          </p:nvPr>
        </p:nvGraphicFramePr>
        <p:xfrm>
          <a:off x="3296382" y="3214353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78" name="Equation" r:id="rId3" imgW="419040" imgH="228600" progId="Equation.3">
                  <p:embed/>
                </p:oleObj>
              </mc:Choice>
              <mc:Fallback>
                <p:oleObj name="Equation" r:id="rId3" imgW="419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382" y="3214353"/>
                        <a:ext cx="83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884405"/>
              </p:ext>
            </p:extLst>
          </p:nvPr>
        </p:nvGraphicFramePr>
        <p:xfrm>
          <a:off x="1676400" y="3855996"/>
          <a:ext cx="4537075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79" name="Equation" r:id="rId5" imgW="2336760" imgH="558720" progId="Equation.3">
                  <p:embed/>
                </p:oleObj>
              </mc:Choice>
              <mc:Fallback>
                <p:oleObj name="Equation" r:id="rId5" imgW="23367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55996"/>
                        <a:ext cx="4537075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056" y="182958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>
                <a:latin typeface="+mn-lt"/>
              </a:rPr>
              <a:t>Αν υποθέσουμε ότι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οι όροι που δεν εμφανίζονται στο ερώτημα </a:t>
            </a:r>
            <a:r>
              <a:rPr lang="el-GR" dirty="0" smtClean="0">
                <a:latin typeface="+mn-lt"/>
              </a:rPr>
              <a:t>είναι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το ίδιο πιθανό </a:t>
            </a:r>
            <a:r>
              <a:rPr lang="el-GR" dirty="0" smtClean="0">
                <a:latin typeface="+mn-lt"/>
              </a:rPr>
              <a:t>να εμφανίζονται σε συναφή και σε μη συναφή έγγραφα</a:t>
            </a:r>
            <a:endParaRPr lang="el-GR" dirty="0">
              <a:latin typeface="+mn-lt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013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10906" y="3698389"/>
            <a:ext cx="2756694" cy="11784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122885" name="Group 5"/>
          <p:cNvGrpSpPr>
            <a:grpSpLocks/>
          </p:cNvGrpSpPr>
          <p:nvPr/>
        </p:nvGrpSpPr>
        <p:grpSpPr bwMode="auto">
          <a:xfrm>
            <a:off x="1205706" y="1775281"/>
            <a:ext cx="3505200" cy="906463"/>
            <a:chOff x="1152" y="1536"/>
            <a:chExt cx="2208" cy="571"/>
          </a:xfrm>
        </p:grpSpPr>
        <p:sp>
          <p:nvSpPr>
            <p:cNvPr id="122886" name="Oval 6"/>
            <p:cNvSpPr>
              <a:spLocks noChangeArrowheads="1"/>
            </p:cNvSpPr>
            <p:nvPr/>
          </p:nvSpPr>
          <p:spPr bwMode="auto">
            <a:xfrm>
              <a:off x="2736" y="1536"/>
              <a:ext cx="624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22887" name="AutoShape 7"/>
            <p:cNvSpPr>
              <a:spLocks/>
            </p:cNvSpPr>
            <p:nvPr/>
          </p:nvSpPr>
          <p:spPr bwMode="auto">
            <a:xfrm>
              <a:off x="1152" y="1739"/>
              <a:ext cx="1392" cy="368"/>
            </a:xfrm>
            <a:prstGeom prst="borderCallout1">
              <a:avLst>
                <a:gd name="adj1" fmla="val -18750"/>
                <a:gd name="adj2" fmla="val 5171"/>
                <a:gd name="adj3" fmla="val -18750"/>
                <a:gd name="adj4" fmla="val 109338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l-GR" sz="1600" dirty="0" smtClean="0">
                  <a:latin typeface="+mn-lt"/>
                </a:rPr>
                <a:t>Οι όροι του ερωτήματος που εμφανίζονται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22888" name="Group 8"/>
          <p:cNvGrpSpPr>
            <a:grpSpLocks/>
          </p:cNvGrpSpPr>
          <p:nvPr/>
        </p:nvGrpSpPr>
        <p:grpSpPr bwMode="auto">
          <a:xfrm>
            <a:off x="4958556" y="1745119"/>
            <a:ext cx="3429000" cy="936626"/>
            <a:chOff x="3600" y="1536"/>
            <a:chExt cx="1920" cy="811"/>
          </a:xfrm>
        </p:grpSpPr>
        <p:sp>
          <p:nvSpPr>
            <p:cNvPr id="122889" name="AutoShape 9"/>
            <p:cNvSpPr>
              <a:spLocks noChangeArrowheads="1"/>
            </p:cNvSpPr>
            <p:nvPr/>
          </p:nvSpPr>
          <p:spPr bwMode="auto">
            <a:xfrm>
              <a:off x="3600" y="1536"/>
              <a:ext cx="432" cy="336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22890" name="AutoShape 10"/>
            <p:cNvSpPr>
              <a:spLocks/>
            </p:cNvSpPr>
            <p:nvPr/>
          </p:nvSpPr>
          <p:spPr bwMode="auto">
            <a:xfrm>
              <a:off x="4224" y="1824"/>
              <a:ext cx="1296" cy="523"/>
            </a:xfrm>
            <a:prstGeom prst="borderCallout2">
              <a:avLst>
                <a:gd name="adj1" fmla="val 16069"/>
                <a:gd name="adj2" fmla="val -3704"/>
                <a:gd name="adj3" fmla="val 16069"/>
                <a:gd name="adj4" fmla="val -10801"/>
                <a:gd name="adj5" fmla="val 9153"/>
                <a:gd name="adj6" fmla="val -36190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l-GR" sz="1600" dirty="0" smtClean="0">
                  <a:latin typeface="+mn-lt"/>
                </a:rPr>
                <a:t>Οι όροι του ερωτήματος που δεν εμφανίζονται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22892" name="Group 12"/>
          <p:cNvGrpSpPr>
            <a:grpSpLocks/>
          </p:cNvGrpSpPr>
          <p:nvPr/>
        </p:nvGrpSpPr>
        <p:grpSpPr bwMode="auto">
          <a:xfrm>
            <a:off x="1205706" y="5704504"/>
            <a:ext cx="3505200" cy="968375"/>
            <a:chOff x="1152" y="1536"/>
            <a:chExt cx="2208" cy="610"/>
          </a:xfrm>
        </p:grpSpPr>
        <p:sp>
          <p:nvSpPr>
            <p:cNvPr id="122893" name="Oval 13"/>
            <p:cNvSpPr>
              <a:spLocks noChangeArrowheads="1"/>
            </p:cNvSpPr>
            <p:nvPr/>
          </p:nvSpPr>
          <p:spPr bwMode="auto">
            <a:xfrm>
              <a:off x="2736" y="1536"/>
              <a:ext cx="624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4" name="AutoShape 14"/>
            <p:cNvSpPr>
              <a:spLocks/>
            </p:cNvSpPr>
            <p:nvPr/>
          </p:nvSpPr>
          <p:spPr bwMode="auto">
            <a:xfrm>
              <a:off x="1152" y="1739"/>
              <a:ext cx="1764" cy="407"/>
            </a:xfrm>
            <a:prstGeom prst="borderCallout1">
              <a:avLst>
                <a:gd name="adj1" fmla="val -18750"/>
                <a:gd name="adj2" fmla="val 5171"/>
                <a:gd name="adj3" fmla="val -18750"/>
                <a:gd name="adj4" fmla="val 109338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el-GR" sz="1600" dirty="0">
                  <a:latin typeface="+mn-lt"/>
                </a:rPr>
                <a:t>Οι</a:t>
              </a:r>
              <a:r>
                <a:rPr lang="el-GR" sz="2000" dirty="0">
                  <a:latin typeface="Times New Roman" charset="0"/>
                </a:rPr>
                <a:t> </a:t>
              </a:r>
              <a:r>
                <a:rPr lang="el-GR" sz="1600" dirty="0">
                  <a:latin typeface="+mn-lt"/>
                </a:rPr>
                <a:t>όροι του ερωτήματος που </a:t>
              </a:r>
              <a:r>
                <a:rPr lang="el-GR" sz="1600" dirty="0" smtClean="0">
                  <a:latin typeface="+mn-lt"/>
                </a:rPr>
                <a:t>εμφανίζονται στο έγγραφο</a:t>
              </a:r>
              <a:endParaRPr lang="el-GR" sz="1600" dirty="0">
                <a:latin typeface="+mn-lt"/>
              </a:endParaRPr>
            </a:p>
          </p:txBody>
        </p:sp>
      </p:grpSp>
      <p:grpSp>
        <p:nvGrpSpPr>
          <p:cNvPr id="122895" name="Group 15"/>
          <p:cNvGrpSpPr>
            <a:grpSpLocks/>
          </p:cNvGrpSpPr>
          <p:nvPr/>
        </p:nvGrpSpPr>
        <p:grpSpPr bwMode="auto">
          <a:xfrm>
            <a:off x="5962652" y="5706267"/>
            <a:ext cx="2424113" cy="822325"/>
            <a:chOff x="3552" y="2736"/>
            <a:chExt cx="1527" cy="518"/>
          </a:xfrm>
        </p:grpSpPr>
        <p:sp>
          <p:nvSpPr>
            <p:cNvPr id="122896" name="Oval 16"/>
            <p:cNvSpPr>
              <a:spLocks noChangeArrowheads="1"/>
            </p:cNvSpPr>
            <p:nvPr/>
          </p:nvSpPr>
          <p:spPr bwMode="auto">
            <a:xfrm>
              <a:off x="3552" y="2736"/>
              <a:ext cx="480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7" name="AutoShape 17"/>
            <p:cNvSpPr>
              <a:spLocks/>
            </p:cNvSpPr>
            <p:nvPr/>
          </p:nvSpPr>
          <p:spPr bwMode="auto">
            <a:xfrm>
              <a:off x="4259" y="3041"/>
              <a:ext cx="820" cy="213"/>
            </a:xfrm>
            <a:prstGeom prst="borderCallout2">
              <a:avLst>
                <a:gd name="adj1" fmla="val 28125"/>
                <a:gd name="adj2" fmla="val -4000"/>
                <a:gd name="adj3" fmla="val 28125"/>
                <a:gd name="adj4" fmla="val -12167"/>
                <a:gd name="adj5" fmla="val -23046"/>
                <a:gd name="adj6" fmla="val -4158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el-GR" sz="1600" dirty="0">
                  <a:latin typeface="+mn-lt"/>
                </a:rPr>
                <a:t>Όλοι οι </a:t>
              </a:r>
              <a:r>
                <a:rPr lang="el-GR" sz="1600" dirty="0" smtClean="0">
                  <a:latin typeface="+mn-lt"/>
                </a:rPr>
                <a:t>όροι</a:t>
              </a:r>
              <a:endParaRPr lang="en-US" sz="1600" dirty="0">
                <a:latin typeface="+mn-lt"/>
              </a:endParaRPr>
            </a:p>
          </p:txBody>
        </p:sp>
      </p:grpSp>
      <p:graphicFrame>
        <p:nvGraphicFramePr>
          <p:cNvPr id="20" name="Object 18"/>
          <p:cNvGraphicFramePr>
            <a:graphicFrameLocks noChangeAspect="1"/>
          </p:cNvGraphicFramePr>
          <p:nvPr>
            <p:extLst/>
          </p:nvPr>
        </p:nvGraphicFramePr>
        <p:xfrm>
          <a:off x="723900" y="3636963"/>
          <a:ext cx="8099425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2" name="Equation" r:id="rId4" imgW="3340080" imgH="571320" progId="Equation.3">
                  <p:embed/>
                </p:oleObj>
              </mc:Choice>
              <mc:Fallback>
                <p:oleObj name="Equation" r:id="rId4" imgW="33400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636963"/>
                        <a:ext cx="8099425" cy="134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648081"/>
              </p:ext>
            </p:extLst>
          </p:nvPr>
        </p:nvGraphicFramePr>
        <p:xfrm>
          <a:off x="830262" y="5018338"/>
          <a:ext cx="6588125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3" name="Equation" r:id="rId6" imgW="2717640" imgH="444240" progId="Equation.3">
                  <p:embed/>
                </p:oleObj>
              </mc:Choice>
              <mc:Fallback>
                <p:oleObj name="Equation" r:id="rId6" imgW="2717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2" y="5018338"/>
                        <a:ext cx="6588125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9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495308"/>
              </p:ext>
            </p:extLst>
          </p:nvPr>
        </p:nvGraphicFramePr>
        <p:xfrm>
          <a:off x="691356" y="989347"/>
          <a:ext cx="566578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4" name="Equation" r:id="rId8" imgW="2336760" imgH="533160" progId="Equation.3">
                  <p:embed/>
                </p:oleObj>
              </mc:Choice>
              <mc:Fallback>
                <p:oleObj name="Equation" r:id="rId8" imgW="23367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356" y="989347"/>
                        <a:ext cx="5665788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2" y="26927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21704" y="2867392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Μοιράζουμε το μεσαίο όρο (=1) στα αριστερά και δεξιά (είναι οι όροι του ερωτήματος που εμφανίζονται στο έγγραφο)</a:t>
            </a:r>
            <a:endParaRPr lang="en-US" dirty="0">
              <a:latin typeface="+mn-lt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154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2779395" y="1638300"/>
            <a:ext cx="1789430" cy="685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AutoShape 5"/>
          <p:cNvSpPr>
            <a:spLocks noChangeArrowheads="1"/>
          </p:cNvSpPr>
          <p:nvPr/>
        </p:nvSpPr>
        <p:spPr bwMode="auto">
          <a:xfrm>
            <a:off x="2560637" y="2933700"/>
            <a:ext cx="2236788" cy="609600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r>
              <a:rPr lang="el-GR" sz="1400" dirty="0" smtClean="0">
                <a:latin typeface="+mn-lt"/>
              </a:rPr>
              <a:t>Σταθερά </a:t>
            </a:r>
            <a:r>
              <a:rPr lang="el-GR" sz="1400" dirty="0">
                <a:latin typeface="+mn-lt"/>
              </a:rPr>
              <a:t>για κάθε ερώτημα</a:t>
            </a:r>
          </a:p>
        </p:txBody>
      </p:sp>
      <p:cxnSp>
        <p:nvCxnSpPr>
          <p:cNvPr id="123910" name="AutoShape 6"/>
          <p:cNvCxnSpPr>
            <a:cxnSpLocks noChangeShapeType="1"/>
            <a:stCxn id="123909" idx="1"/>
            <a:endCxn id="123908" idx="2"/>
          </p:cNvCxnSpPr>
          <p:nvPr/>
        </p:nvCxnSpPr>
        <p:spPr bwMode="auto">
          <a:xfrm rot="10800000" flipH="1">
            <a:off x="2560636" y="2324100"/>
            <a:ext cx="1113473" cy="914400"/>
          </a:xfrm>
          <a:prstGeom prst="curvedConnector4">
            <a:avLst>
              <a:gd name="adj1" fmla="val -20530"/>
              <a:gd name="adj2" fmla="val 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3911" name="Group 7"/>
          <p:cNvGrpSpPr>
            <a:grpSpLocks/>
          </p:cNvGrpSpPr>
          <p:nvPr/>
        </p:nvGrpSpPr>
        <p:grpSpPr bwMode="auto">
          <a:xfrm>
            <a:off x="4794250" y="1409700"/>
            <a:ext cx="3813175" cy="1524000"/>
            <a:chOff x="3022" y="1296"/>
            <a:chExt cx="2402" cy="960"/>
          </a:xfrm>
        </p:grpSpPr>
        <p:sp>
          <p:nvSpPr>
            <p:cNvPr id="123912" name="Rectangle 8"/>
            <p:cNvSpPr>
              <a:spLocks noChangeArrowheads="1"/>
            </p:cNvSpPr>
            <p:nvPr/>
          </p:nvSpPr>
          <p:spPr bwMode="auto">
            <a:xfrm>
              <a:off x="4464" y="1296"/>
              <a:ext cx="960" cy="72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3913" name="AutoShape 9"/>
            <p:cNvCxnSpPr>
              <a:cxnSpLocks noChangeShapeType="1"/>
              <a:stCxn id="123909" idx="3"/>
              <a:endCxn id="123912" idx="2"/>
            </p:cNvCxnSpPr>
            <p:nvPr/>
          </p:nvCxnSpPr>
          <p:spPr bwMode="auto">
            <a:xfrm flipV="1">
              <a:off x="3022" y="2016"/>
              <a:ext cx="1922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4645025" y="1409700"/>
            <a:ext cx="2286000" cy="1219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6" name="AutoShape 12"/>
          <p:cNvSpPr>
            <a:spLocks noChangeArrowheads="1"/>
          </p:cNvSpPr>
          <p:nvPr/>
        </p:nvSpPr>
        <p:spPr bwMode="auto">
          <a:xfrm>
            <a:off x="5711825" y="2628900"/>
            <a:ext cx="457200" cy="800100"/>
          </a:xfrm>
          <a:prstGeom prst="upDownArrow">
            <a:avLst>
              <a:gd name="adj1" fmla="val 50000"/>
              <a:gd name="adj2" fmla="val 433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7" name="AutoShape 13"/>
          <p:cNvSpPr>
            <a:spLocks noChangeArrowheads="1"/>
          </p:cNvSpPr>
          <p:nvPr/>
        </p:nvSpPr>
        <p:spPr bwMode="auto">
          <a:xfrm>
            <a:off x="4419600" y="3429000"/>
            <a:ext cx="4038600" cy="1143000"/>
          </a:xfrm>
          <a:prstGeom prst="wave">
            <a:avLst>
              <a:gd name="adj1" fmla="val 9028"/>
              <a:gd name="adj2" fmla="val -202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l-GR" sz="1400" dirty="0">
                <a:latin typeface="+mn-lt"/>
              </a:rPr>
              <a:t>Η μοναδική ποσότητα που πρέπει να εκτιμηθεί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1239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025606"/>
              </p:ext>
            </p:extLst>
          </p:nvPr>
        </p:nvGraphicFramePr>
        <p:xfrm>
          <a:off x="987425" y="1333500"/>
          <a:ext cx="76231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24" name="Equation" r:id="rId3" imgW="2857320" imgH="444240" progId="Equation.3">
                  <p:embed/>
                </p:oleObj>
              </mc:Choice>
              <mc:Fallback>
                <p:oleObj name="Equation" r:id="rId3" imgW="2857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1333500"/>
                        <a:ext cx="762317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345582" y="4572000"/>
            <a:ext cx="79602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Θα χρησιμοποιήσουμε το </a:t>
            </a:r>
            <a:r>
              <a:rPr lang="en-US" dirty="0" smtClean="0">
                <a:latin typeface="+mn-lt"/>
              </a:rPr>
              <a:t>log </a:t>
            </a:r>
            <a:r>
              <a:rPr lang="el-GR" dirty="0" smtClean="0">
                <a:latin typeface="+mn-lt"/>
              </a:rPr>
              <a:t>αυτής της ποσότητας </a:t>
            </a:r>
          </a:p>
          <a:p>
            <a:pPr eaLnBrk="0" hangingPunct="0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Retrieval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Status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Value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RSV)</a:t>
            </a:r>
            <a:r>
              <a:rPr lang="el-GR" sz="2400" dirty="0" smtClean="0">
                <a:latin typeface="+mn-lt"/>
              </a:rPr>
              <a:t> (τιμή κατάστασης ανάκτησης)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123921" name="Object 17"/>
          <p:cNvGraphicFramePr>
            <a:graphicFrameLocks noChangeAspect="1"/>
          </p:cNvGraphicFramePr>
          <p:nvPr/>
        </p:nvGraphicFramePr>
        <p:xfrm>
          <a:off x="1219200" y="5486400"/>
          <a:ext cx="60960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25" name="Equation" r:id="rId5" imgW="2781000" imgH="444240" progId="Equation.3">
                  <p:embed/>
                </p:oleObj>
              </mc:Choice>
              <mc:Fallback>
                <p:oleObj name="Equation" r:id="rId5" imgW="2781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86400"/>
                        <a:ext cx="60960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2" y="26927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559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358344"/>
              </p:ext>
            </p:extLst>
          </p:nvPr>
        </p:nvGraphicFramePr>
        <p:xfrm>
          <a:off x="914400" y="1752600"/>
          <a:ext cx="60960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96" name="Equation" r:id="rId4" imgW="2781000" imgH="444240" progId="Equation.3">
                  <p:embed/>
                </p:oleObj>
              </mc:Choice>
              <mc:Fallback>
                <p:oleObj name="Equation" r:id="rId4" imgW="2781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60960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878168"/>
              </p:ext>
            </p:extLst>
          </p:nvPr>
        </p:nvGraphicFramePr>
        <p:xfrm>
          <a:off x="571500" y="3091870"/>
          <a:ext cx="18637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97" name="Equation" r:id="rId6" imgW="850680" imgH="368280" progId="Equation.3">
                  <p:embed/>
                </p:oleObj>
              </mc:Choice>
              <mc:Fallback>
                <p:oleObj name="Equation" r:id="rId6" imgW="8506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091870"/>
                        <a:ext cx="18637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508170"/>
              </p:ext>
            </p:extLst>
          </p:nvPr>
        </p:nvGraphicFramePr>
        <p:xfrm>
          <a:off x="2705100" y="2898726"/>
          <a:ext cx="531653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98" name="Equation" r:id="rId8" imgW="2425680" imgH="431640" progId="Equation.3">
                  <p:embed/>
                </p:oleObj>
              </mc:Choice>
              <mc:Fallback>
                <p:oleObj name="Equation" r:id="rId8" imgW="2425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2898726"/>
                        <a:ext cx="531653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762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Τιμή Κατάστασης Ανάκτησης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(RSV)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5298831" y="2825652"/>
            <a:ext cx="2895600" cy="108753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3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258737"/>
              </p:ext>
            </p:extLst>
          </p:nvPr>
        </p:nvGraphicFramePr>
        <p:xfrm>
          <a:off x="715108" y="1453149"/>
          <a:ext cx="18637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52" name="Equation" r:id="rId4" imgW="850680" imgH="368280" progId="Equation.3">
                  <p:embed/>
                </p:oleObj>
              </mc:Choice>
              <mc:Fallback>
                <p:oleObj name="Equation" r:id="rId4" imgW="8506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08" y="1453149"/>
                        <a:ext cx="18637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130564"/>
              </p:ext>
            </p:extLst>
          </p:nvPr>
        </p:nvGraphicFramePr>
        <p:xfrm>
          <a:off x="3352800" y="1259880"/>
          <a:ext cx="3311525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53" name="Equation" r:id="rId6" imgW="1511280" imgH="431640" progId="Equation.3">
                  <p:embed/>
                </p:oleObj>
              </mc:Choice>
              <mc:Fallback>
                <p:oleObj name="Equation" r:id="rId6" imgW="1511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259880"/>
                        <a:ext cx="3311525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15108" y="3886200"/>
            <a:ext cx="75057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sz="2000" dirty="0" smtClean="0">
                <a:latin typeface="+mn-lt"/>
              </a:rPr>
              <a:t>Τα 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</a:t>
            </a:r>
            <a:r>
              <a:rPr lang="en-US" sz="2000" i="1" baseline="-25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log odd ratios) </a:t>
            </a:r>
            <a:r>
              <a:rPr lang="el-GR" sz="2000" dirty="0" smtClean="0">
                <a:latin typeface="+mn-lt"/>
              </a:rPr>
              <a:t>έχουν το ρόλο των βαρών σε αυτό το μοντέλο</a:t>
            </a:r>
            <a:r>
              <a:rPr lang="en-US" sz="2000" dirty="0" smtClean="0">
                <a:latin typeface="+mn-lt"/>
              </a:rPr>
              <a:t> – </a:t>
            </a:r>
            <a:r>
              <a:rPr lang="el-GR" sz="2000" dirty="0" smtClean="0">
                <a:latin typeface="+mn-lt"/>
              </a:rPr>
              <a:t>αθροιστικά για κάθε όρο της ερώτησης</a:t>
            </a:r>
          </a:p>
          <a:p>
            <a:pPr eaLnBrk="0" hangingPunct="0"/>
            <a:r>
              <a:rPr lang="el-GR" sz="2000" dirty="0" smtClean="0">
                <a:latin typeface="+mn-lt"/>
              </a:rPr>
              <a:t>Για έναν όρο: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n-lt"/>
              </a:rPr>
              <a:t>0 αν </a:t>
            </a:r>
            <a:r>
              <a:rPr lang="en-US" sz="2000" dirty="0" smtClean="0">
                <a:latin typeface="+mn-lt"/>
              </a:rPr>
              <a:t>equal odds -</a:t>
            </a:r>
            <a:r>
              <a:rPr lang="el-GR" sz="2000" dirty="0" smtClean="0">
                <a:latin typeface="+mn-lt"/>
              </a:rPr>
              <a:t> η πιθανότητα να εμφανίζεται και να μην εμφανίζεται σε συναφές </a:t>
            </a:r>
            <a:r>
              <a:rPr lang="en-US" sz="2000" dirty="0" smtClean="0">
                <a:latin typeface="+mn-lt"/>
              </a:rPr>
              <a:t>(</a:t>
            </a:r>
            <a:r>
              <a:rPr lang="el-GR" sz="2000" dirty="0" smtClean="0">
                <a:latin typeface="+mn-lt"/>
              </a:rPr>
              <a:t>μη συναφές) έγγραφο είναι ½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+mn-lt"/>
              </a:rPr>
              <a:t>+ αν </a:t>
            </a:r>
            <a:r>
              <a:rPr lang="en-US" sz="2000" dirty="0" smtClean="0">
                <a:latin typeface="+mn-lt"/>
              </a:rPr>
              <a:t>p</a:t>
            </a:r>
            <a:r>
              <a:rPr lang="en-US" sz="2000" baseline="-25000" dirty="0" smtClean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 &gt; 1-p</a:t>
            </a:r>
            <a:r>
              <a:rPr lang="en-US" sz="2000" baseline="-25000" dirty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  </a:t>
            </a:r>
            <a:r>
              <a:rPr lang="el-GR" sz="2000" dirty="0" smtClean="0">
                <a:latin typeface="+mn-lt"/>
              </a:rPr>
              <a:t>(εμφανίζεται σε περισσότερα συναφή) και </a:t>
            </a:r>
            <a:r>
              <a:rPr lang="en-US" sz="2000" dirty="0" err="1" smtClean="0">
                <a:latin typeface="+mn-lt"/>
              </a:rPr>
              <a:t>r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 &lt; 1 – </a:t>
            </a:r>
            <a:r>
              <a:rPr lang="en-US" sz="2000" dirty="0" err="1" smtClean="0">
                <a:latin typeface="+mn-lt"/>
              </a:rPr>
              <a:t>r</a:t>
            </a:r>
            <a:r>
              <a:rPr lang="en-US" sz="2000" baseline="-25000" dirty="0" err="1" smtClean="0">
                <a:latin typeface="+mn-lt"/>
              </a:rPr>
              <a:t>i</a:t>
            </a:r>
            <a:r>
              <a:rPr lang="el-GR" sz="2000" baseline="-25000" dirty="0" smtClean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(εμφανίζεται </a:t>
            </a:r>
            <a:r>
              <a:rPr lang="el-GR" sz="2000" dirty="0" smtClean="0">
                <a:latin typeface="+mn-lt"/>
              </a:rPr>
              <a:t>σε λιγότερα μη συναφή)</a:t>
            </a:r>
          </a:p>
          <a:p>
            <a:pPr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θα τα υπολογίσουμε;</a:t>
            </a:r>
            <a:endParaRPr lang="el-GR" sz="2000" baseline="-250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762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Τιμή Κατάστασης Ανάκτησης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(RSV)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321053"/>
              </p:ext>
            </p:extLst>
          </p:nvPr>
        </p:nvGraphicFramePr>
        <p:xfrm>
          <a:off x="1905000" y="2416311"/>
          <a:ext cx="533400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/>
                <a:gridCol w="937419"/>
                <a:gridCol w="990600"/>
                <a:gridCol w="1450181"/>
              </a:tblGrid>
              <a:tr h="1371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Έγγραφο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Συναφές</a:t>
                      </a:r>
                      <a:r>
                        <a:rPr lang="en-US" sz="1400" dirty="0" smtClean="0"/>
                        <a:t> (R=1)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Μη συναφές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dirty="0" smtClean="0"/>
                        <a:t>(R=0)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smtClean="0"/>
                        <a:t>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dirty="0" smtClean="0"/>
                        <a:t>δεν 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 –</a:t>
                      </a:r>
                      <a:r>
                        <a:rPr lang="en-US" sz="1400" baseline="0" dirty="0" smtClean="0"/>
                        <a:t> p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</a:t>
                      </a:r>
                      <a:r>
                        <a:rPr lang="en-US" sz="1400" baseline="0" dirty="0" smtClean="0"/>
                        <a:t> – </a:t>
                      </a:r>
                      <a:r>
                        <a:rPr lang="en-US" sz="1400" baseline="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2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108860"/>
              </p:ext>
            </p:extLst>
          </p:nvPr>
        </p:nvGraphicFramePr>
        <p:xfrm>
          <a:off x="2487580" y="4476482"/>
          <a:ext cx="990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001" name="Equation" r:id="rId4" imgW="457200" imgH="393480" progId="Equation.3">
                  <p:embed/>
                </p:oleObj>
              </mc:Choice>
              <mc:Fallback>
                <p:oleObj name="Equation" r:id="rId4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580" y="4476482"/>
                        <a:ext cx="9906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889922"/>
              </p:ext>
            </p:extLst>
          </p:nvPr>
        </p:nvGraphicFramePr>
        <p:xfrm>
          <a:off x="3962400" y="4524077"/>
          <a:ext cx="16002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002" name="Equation" r:id="rId6" imgW="774360" imgH="419040" progId="Equation.3">
                  <p:embed/>
                </p:oleObj>
              </mc:Choice>
              <mc:Fallback>
                <p:oleObj name="Equation" r:id="rId6" imgW="774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524077"/>
                        <a:ext cx="16002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79652"/>
              </p:ext>
            </p:extLst>
          </p:nvPr>
        </p:nvGraphicFramePr>
        <p:xfrm>
          <a:off x="1116168" y="5441156"/>
          <a:ext cx="60960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003" name="Equation" r:id="rId8" imgW="2781000" imgH="431640" progId="Equation.3">
                  <p:embed/>
                </p:oleObj>
              </mc:Choice>
              <mc:Fallback>
                <p:oleObj name="Equation" r:id="rId8" imgW="2781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168" y="5441156"/>
                        <a:ext cx="60960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402431" y="4495800"/>
            <a:ext cx="16466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Εκτιμήσεις</a:t>
            </a:r>
            <a:r>
              <a:rPr lang="en-US" dirty="0" smtClean="0">
                <a:latin typeface="+mn-lt"/>
              </a:rPr>
              <a:t>:</a:t>
            </a:r>
            <a:endParaRPr lang="en-US" dirty="0">
              <a:latin typeface="+mn-lt"/>
            </a:endParaRP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7449353" y="4726633"/>
            <a:ext cx="1237446" cy="91216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l-GR" sz="1400" dirty="0" smtClean="0">
                <a:latin typeface="+mn-lt"/>
              </a:rPr>
              <a:t>Αγνοεί τους</a:t>
            </a:r>
          </a:p>
          <a:p>
            <a:pPr eaLnBrk="0" hangingPunct="0"/>
            <a:r>
              <a:rPr lang="el-GR" sz="1400" dirty="0" smtClean="0">
                <a:latin typeface="+mn-lt"/>
              </a:rPr>
              <a:t>όρους που δεν</a:t>
            </a:r>
          </a:p>
          <a:p>
            <a:pPr eaLnBrk="0" hangingPunct="0"/>
            <a:r>
              <a:rPr lang="el-GR" sz="1400" dirty="0" smtClean="0">
                <a:latin typeface="+mn-lt"/>
              </a:rPr>
              <a:t>εμφανίζονται</a:t>
            </a:r>
            <a:endParaRPr lang="en-US" sz="1400" dirty="0">
              <a:latin typeface="+mn-lt"/>
            </a:endParaRPr>
          </a:p>
        </p:txBody>
      </p:sp>
      <p:cxnSp>
        <p:nvCxnSpPr>
          <p:cNvPr id="125965" name="AutoShape 13"/>
          <p:cNvCxnSpPr>
            <a:cxnSpLocks noChangeShapeType="1"/>
            <a:stCxn id="125964" idx="1"/>
          </p:cNvCxnSpPr>
          <p:nvPr/>
        </p:nvCxnSpPr>
        <p:spPr bwMode="auto">
          <a:xfrm rot="10800000" flipV="1">
            <a:off x="6992153" y="5182717"/>
            <a:ext cx="457200" cy="62500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762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Θεωρητική Εκτίμηση των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RSV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συν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ελεστών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542393"/>
              </p:ext>
            </p:extLst>
          </p:nvPr>
        </p:nvGraphicFramePr>
        <p:xfrm>
          <a:off x="1752600" y="2286000"/>
          <a:ext cx="5943600" cy="1965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711"/>
                <a:gridCol w="1143627"/>
                <a:gridCol w="1785131"/>
                <a:gridCol w="1785131"/>
              </a:tblGrid>
              <a:tr h="777239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Έγγραφα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Συναφή</a:t>
                      </a:r>
                      <a:r>
                        <a:rPr lang="en-US" sz="2000" dirty="0" smtClean="0"/>
                        <a:t> (R=1)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Μη συναφή</a:t>
                      </a:r>
                      <a:r>
                        <a:rPr lang="el-GR" sz="2000" baseline="0" dirty="0" smtClean="0"/>
                        <a:t> </a:t>
                      </a:r>
                      <a:r>
                        <a:rPr lang="en-US" sz="2000" dirty="0" smtClean="0"/>
                        <a:t>(R=0)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Συνολικά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i</a:t>
                      </a:r>
                      <a:r>
                        <a:rPr lang="en-US" sz="2000" dirty="0" smtClean="0"/>
                        <a:t> =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s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- s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i</a:t>
                      </a:r>
                      <a:r>
                        <a:rPr lang="en-US" sz="2000" dirty="0" smtClean="0"/>
                        <a:t> = 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</a:t>
                      </a:r>
                      <a:r>
                        <a:rPr lang="en-US" sz="2000" baseline="0" dirty="0" smtClean="0"/>
                        <a:t> - 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</a:t>
                      </a:r>
                      <a:r>
                        <a:rPr lang="en-US" sz="2000" baseline="0" dirty="0" smtClean="0"/>
                        <a:t> – n – (S – 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- 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- 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59846" y="1114023"/>
            <a:ext cx="835075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000" dirty="0" smtClean="0">
                <a:latin typeface="+mn-lt"/>
              </a:rPr>
              <a:t>Για κάθε όρο </a:t>
            </a:r>
            <a:r>
              <a:rPr lang="en-US" sz="2000" i="1" dirty="0" err="1" smtClean="0">
                <a:latin typeface="+mn-lt"/>
              </a:rPr>
              <a:t>i</a:t>
            </a:r>
            <a:r>
              <a:rPr lang="el-GR" sz="2000" dirty="0" smtClean="0">
                <a:latin typeface="+mn-lt"/>
              </a:rPr>
              <a:t>,  κατασκευάζουμε έναν  πίνακα μετρητών</a:t>
            </a:r>
            <a:r>
              <a:rPr lang="en-US" sz="2000" dirty="0" smtClean="0">
                <a:latin typeface="+mn-lt"/>
              </a:rPr>
              <a:t> </a:t>
            </a:r>
          </a:p>
          <a:p>
            <a:pPr algn="just" eaLnBrk="0" hangingPunct="0"/>
            <a:r>
              <a:rPr lang="el-GR" sz="2000" dirty="0" smtClean="0">
                <a:latin typeface="+mn-lt"/>
              </a:rPr>
              <a:t>Έστω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Ν</a:t>
            </a:r>
            <a:r>
              <a:rPr lang="el-GR" sz="2000" dirty="0" smtClean="0">
                <a:latin typeface="+mn-lt"/>
              </a:rPr>
              <a:t> έγγραφα στη συλλογή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συναφή, και ο όρος εμφανίζεται σε συνολικά σε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 </a:t>
            </a:r>
            <a:r>
              <a:rPr lang="el-GR" sz="2000" dirty="0" smtClean="0">
                <a:latin typeface="+mn-lt"/>
              </a:rPr>
              <a:t>έγγραφα από τα οποία τα συναφή είναι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13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99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/>
              <a:t>Αν τώρα υποθέσουμε ότι τα μη συναφή έγγραφα είναι περίπου όσα όλη η συλλογή, τότε το 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dirty="0" smtClean="0"/>
              <a:t>(</a:t>
            </a:r>
            <a:r>
              <a:rPr lang="el-GR" sz="2000" dirty="0" smtClean="0"/>
              <a:t>η πιθανότητα εμφάνισης του όρου σε μη συναφές έγγραφο) είναι </a:t>
            </a:r>
            <a:r>
              <a:rPr lang="en-US" sz="2000" i="1" dirty="0" smtClean="0"/>
              <a:t> n/N</a:t>
            </a:r>
            <a:endParaRPr lang="el-GR" sz="2000" i="1" dirty="0" smtClean="0"/>
          </a:p>
          <a:p>
            <a:pPr marL="0" indent="0" algn="just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843536"/>
              </p:ext>
            </p:extLst>
          </p:nvPr>
        </p:nvGraphicFramePr>
        <p:xfrm>
          <a:off x="685800" y="3505200"/>
          <a:ext cx="748823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9" name="Equation" r:id="rId3" imgW="3416040" imgH="431640" progId="Equation.3">
                  <p:embed/>
                </p:oleObj>
              </mc:Choice>
              <mc:Fallback>
                <p:oleObj name="Equation" r:id="rId3" imgW="3416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748823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Εκτίμηση των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RSV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συντελεστών (στην πράξη)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37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200400"/>
          </a:xfrm>
        </p:spPr>
        <p:txBody>
          <a:bodyPr>
            <a:noAutofit/>
          </a:bodyPr>
          <a:lstStyle/>
          <a:p>
            <a:r>
              <a:rPr lang="en-US" dirty="0" smtClean="0">
                <a:cs typeface="Times New Roman"/>
              </a:rPr>
              <a:t>To </a:t>
            </a:r>
            <a:r>
              <a:rPr lang="en-US" i="1" dirty="0" smtClean="0">
                <a:cs typeface="Times New Roman"/>
              </a:rPr>
              <a:t>p</a:t>
            </a:r>
            <a:r>
              <a:rPr lang="en-US" i="1" baseline="-25000" dirty="0" smtClean="0">
                <a:cs typeface="Times New Roman"/>
              </a:rPr>
              <a:t>i</a:t>
            </a:r>
            <a:r>
              <a:rPr lang="en-US" dirty="0" smtClean="0"/>
              <a:t> (</a:t>
            </a:r>
            <a:r>
              <a:rPr lang="el-GR" dirty="0" smtClean="0"/>
              <a:t>πιθανότητά εμφάνισης σε συναφή έγγραφα</a:t>
            </a:r>
            <a:r>
              <a:rPr lang="en-US" dirty="0" smtClean="0"/>
              <a:t>) </a:t>
            </a:r>
            <a:r>
              <a:rPr lang="el-GR" dirty="0" smtClean="0"/>
              <a:t>είναι πιο δύσκολο να εκτιμηθεί </a:t>
            </a:r>
          </a:p>
          <a:p>
            <a:r>
              <a:rPr lang="el-GR" dirty="0" smtClean="0">
                <a:cs typeface="Times New Roman"/>
              </a:rPr>
              <a:t>Πιθανοί τρόποι εκτίμησης του </a:t>
            </a:r>
            <a:r>
              <a:rPr lang="en-US" i="1" dirty="0" smtClean="0">
                <a:cs typeface="Times New Roman"/>
              </a:rPr>
              <a:t>p</a:t>
            </a:r>
            <a:r>
              <a:rPr lang="en-US" i="1" baseline="-25000" dirty="0" smtClean="0">
                <a:cs typeface="Times New Roman"/>
              </a:rPr>
              <a:t>i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l-GR" dirty="0" smtClean="0"/>
              <a:t>Από συναφή έγγραφα, αν κάποια από αυτά είναι γνωστά </a:t>
            </a:r>
          </a:p>
          <a:p>
            <a:pPr lvl="1"/>
            <a:r>
              <a:rPr lang="el-GR" dirty="0" smtClean="0"/>
              <a:t>Με μία σταθερά – τότε απλώς χρησιμοποιούμε το </a:t>
            </a:r>
            <a:r>
              <a:rPr lang="en-US" dirty="0" err="1" smtClean="0"/>
              <a:t>idf</a:t>
            </a:r>
            <a:r>
              <a:rPr lang="en-US" dirty="0" smtClean="0"/>
              <a:t> (with </a:t>
            </a:r>
            <a:r>
              <a:rPr lang="en-US" dirty="0" smtClean="0">
                <a:cs typeface="Times New Roman"/>
              </a:rPr>
              <a:t>p</a:t>
            </a:r>
            <a:r>
              <a:rPr lang="en-US" baseline="-25000" dirty="0" smtClean="0">
                <a:cs typeface="Times New Roman"/>
              </a:rPr>
              <a:t>i</a:t>
            </a:r>
            <a:r>
              <a:rPr lang="en-US" dirty="0" smtClean="0">
                <a:cs typeface="Times New Roman"/>
              </a:rPr>
              <a:t>=0.5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1"/>
            <a:endParaRPr lang="el-GR" dirty="0" smtClean="0"/>
          </a:p>
          <a:p>
            <a:pPr lvl="1"/>
            <a:endParaRPr lang="el-GR" dirty="0"/>
          </a:p>
          <a:p>
            <a:pPr lvl="1"/>
            <a:r>
              <a:rPr lang="el-GR" dirty="0" smtClean="0"/>
              <a:t>Ανάλογο των εμφανίσεων του όρου στη συλλογή </a:t>
            </a:r>
          </a:p>
          <a:p>
            <a:pPr marL="342900" lvl="1" indent="0">
              <a:buNone/>
            </a:pPr>
            <a:r>
              <a:rPr lang="el-GR" dirty="0" smtClean="0"/>
              <a:t>			έχει προταθεί: </a:t>
            </a:r>
            <a:r>
              <a:rPr lang="en-US" dirty="0" smtClean="0"/>
              <a:t>1/3 + 2/3 </a:t>
            </a:r>
            <a:r>
              <a:rPr lang="en-US" dirty="0" err="1" smtClean="0"/>
              <a:t>df</a:t>
            </a:r>
            <a:r>
              <a:rPr lang="en-US" baseline="-25000" dirty="0" err="1" smtClean="0"/>
              <a:t>i</a:t>
            </a:r>
            <a:r>
              <a:rPr lang="en-US" dirty="0" smtClean="0"/>
              <a:t>/N</a:t>
            </a:r>
            <a:endParaRPr lang="en-US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370236"/>
              </p:ext>
            </p:extLst>
          </p:nvPr>
        </p:nvGraphicFramePr>
        <p:xfrm>
          <a:off x="2971800" y="3429000"/>
          <a:ext cx="2560637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80" name="Equation" r:id="rId3" imgW="1168200" imgH="444240" progId="Equation.3">
                  <p:embed/>
                </p:oleObj>
              </mc:Choice>
              <mc:Fallback>
                <p:oleObj name="Equation" r:id="rId3" imgW="1168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2560637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Εκτίμηση των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RSV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συν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ελεστών (στην πράξη)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8206" y="228600"/>
            <a:ext cx="7886700" cy="1325563"/>
          </a:xfrm>
        </p:spPr>
        <p:txBody>
          <a:bodyPr/>
          <a:lstStyle/>
          <a:p>
            <a:pPr algn="ctr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Πιθανοτική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Ανάδραση Συνάφειας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Relevance Feedback)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8206" y="1676400"/>
            <a:ext cx="7886700" cy="3355975"/>
          </a:xfrm>
        </p:spPr>
        <p:txBody>
          <a:bodyPr>
            <a:noAutofit/>
          </a:bodyPr>
          <a:lstStyle/>
          <a:p>
            <a:pPr marL="495300" indent="-495300">
              <a:buFont typeface="Wingdings" charset="0"/>
              <a:buAutoNum type="arabicPeriod"/>
            </a:pPr>
            <a:r>
              <a:rPr lang="el-GR" dirty="0" smtClean="0"/>
              <a:t>Υποθέτουμε κάποιες </a:t>
            </a:r>
            <a:r>
              <a:rPr lang="el-GR" i="1" dirty="0" smtClean="0"/>
              <a:t>αρχικές τιμές για τα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  <a:r>
              <a:rPr lang="el-GR" dirty="0" smtClean="0"/>
              <a:t>και </a:t>
            </a:r>
            <a:r>
              <a:rPr lang="en-US" dirty="0" smtClean="0"/>
              <a:t>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l-GR" dirty="0" smtClean="0"/>
              <a:t> -  τις οποίες χρησιμοποιούμε για να ανακτήσουμε ένα </a:t>
            </a:r>
            <a:r>
              <a:rPr lang="el-GR" i="1" dirty="0" smtClean="0"/>
              <a:t>αρχικό σύνολο </a:t>
            </a:r>
            <a:r>
              <a:rPr lang="el-GR" dirty="0" smtClean="0"/>
              <a:t>συναφών εγγράφων (εγγράφων με </a:t>
            </a:r>
            <a:r>
              <a:rPr lang="en-US" dirty="0" smtClean="0"/>
              <a:t>R=1</a:t>
            </a:r>
            <a:r>
              <a:rPr lang="el-GR" dirty="0" smtClean="0"/>
              <a:t>) </a:t>
            </a:r>
          </a:p>
          <a:p>
            <a:pPr marL="495300" indent="-495300">
              <a:buFont typeface="Wingdings" charset="0"/>
              <a:buAutoNum type="arabicPeriod"/>
            </a:pPr>
            <a:r>
              <a:rPr lang="el-GR" dirty="0" smtClean="0"/>
              <a:t>Αλληλοεπιδρούμε με το χρήστη για να βελτιώσουμε αυτές τις τιμές: οι χρήστες χαρακτηρίζουν ένα σύνολο έγγραφων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el-GR" dirty="0" smtClean="0"/>
              <a:t> ως συναφή </a:t>
            </a:r>
            <a:r>
              <a:rPr lang="en-US" dirty="0" smtClean="0"/>
              <a:t>(R = 1) </a:t>
            </a:r>
            <a:r>
              <a:rPr lang="el-GR" dirty="0" smtClean="0"/>
              <a:t>και μη συναφή </a:t>
            </a:r>
            <a:r>
              <a:rPr lang="en-US" dirty="0" smtClean="0"/>
              <a:t>(R = 0) </a:t>
            </a:r>
            <a:endParaRPr lang="en-US" dirty="0"/>
          </a:p>
          <a:p>
            <a:pPr marL="495300" indent="-495300">
              <a:buFont typeface="Wingdings" charset="0"/>
              <a:buAutoNum type="arabicPeriod"/>
            </a:pPr>
            <a:r>
              <a:rPr lang="el-GR" dirty="0" err="1" smtClean="0"/>
              <a:t>Επανα</a:t>
            </a:r>
            <a:r>
              <a:rPr lang="en-US" dirty="0" smtClean="0"/>
              <a:t>-</a:t>
            </a:r>
            <a:r>
              <a:rPr lang="el-GR" dirty="0" smtClean="0"/>
              <a:t>υπολογίζουμε τα </a:t>
            </a:r>
            <a:r>
              <a:rPr lang="en-US" dirty="0" smtClean="0"/>
              <a:t>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</a:p>
          <a:p>
            <a:pPr marL="914400" lvl="1" indent="-457200"/>
            <a:r>
              <a:rPr lang="el-GR" dirty="0" smtClean="0"/>
              <a:t>Ή τα συνδυάζουμε με τις αρχικές μας εκτιμήσεις χρήση </a:t>
            </a:r>
            <a:r>
              <a:rPr lang="en-US" dirty="0" smtClean="0"/>
              <a:t>Bayesian </a:t>
            </a:r>
            <a:r>
              <a:rPr lang="en-US" dirty="0"/>
              <a:t>prior):</a:t>
            </a:r>
          </a:p>
          <a:p>
            <a:pPr marL="495300" indent="-495300"/>
            <a:endParaRPr lang="en-US" sz="3000" dirty="0"/>
          </a:p>
          <a:p>
            <a:pPr marL="495300" indent="-495300">
              <a:buFont typeface="Wingdings" charset="0"/>
              <a:buAutoNum type="arabicPeriod" startAt="4"/>
            </a:pPr>
            <a:endParaRPr lang="el-GR" dirty="0" smtClean="0"/>
          </a:p>
          <a:p>
            <a:pPr marL="495300" indent="-495300">
              <a:buFont typeface="Wingdings" charset="0"/>
              <a:buAutoNum type="arabicPeriod" startAt="4"/>
            </a:pPr>
            <a:r>
              <a:rPr lang="el-GR" dirty="0" smtClean="0"/>
              <a:t>Επαναλαμβάνουμε, έως σύγκλιση</a:t>
            </a:r>
            <a:endParaRPr lang="en-US" dirty="0"/>
          </a:p>
        </p:txBody>
      </p:sp>
      <p:graphicFrame>
        <p:nvGraphicFramePr>
          <p:cNvPr id="177158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92186033"/>
              </p:ext>
            </p:extLst>
          </p:nvPr>
        </p:nvGraphicFramePr>
        <p:xfrm>
          <a:off x="3124200" y="4276911"/>
          <a:ext cx="2185987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05" name="Equation" r:id="rId4" imgW="1079280" imgH="444240" progId="Equation.3">
                  <p:embed/>
                </p:oleObj>
              </mc:Choice>
              <mc:Fallback>
                <p:oleObj name="Equation" r:id="rId4" imgW="10792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276911"/>
                        <a:ext cx="2185987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638800" y="5032375"/>
            <a:ext cx="762000" cy="377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sz="1400" i="1" dirty="0">
                <a:latin typeface="+mn-lt"/>
                <a:ea typeface="Arial Unicode MS" charset="0"/>
                <a:cs typeface="Arial" charset="0"/>
              </a:rPr>
              <a:t>κ</a:t>
            </a:r>
            <a:r>
              <a:rPr lang="en-US" sz="1400" i="1" dirty="0" smtClean="0">
                <a:latin typeface="+mn-lt"/>
                <a:ea typeface="Arial Unicode MS" charset="0"/>
                <a:cs typeface="Arial" charset="0"/>
              </a:rPr>
              <a:t>: </a:t>
            </a:r>
            <a:r>
              <a:rPr lang="en-US" sz="1400" dirty="0" smtClean="0">
                <a:latin typeface="+mn-lt"/>
                <a:ea typeface="Arial Unicode MS" charset="0"/>
                <a:cs typeface="Arial" charset="0"/>
              </a:rPr>
              <a:t>prior</a:t>
            </a:r>
            <a:endParaRPr lang="en-US" sz="1400" dirty="0">
              <a:latin typeface="+mn-lt"/>
              <a:ea typeface="Arial Unicode MS" charset="0"/>
              <a:cs typeface="Arial" charset="0"/>
            </a:endParaRPr>
          </a:p>
          <a:p>
            <a:pPr algn="ctr"/>
            <a:r>
              <a:rPr lang="en-US" sz="1400" dirty="0">
                <a:latin typeface="+mn-lt"/>
                <a:ea typeface="Arial Unicode MS" charset="0"/>
                <a:cs typeface="Arial" charset="0"/>
              </a:rPr>
              <a:t>weight</a:t>
            </a:r>
            <a:endParaRPr lang="el-GR" sz="1400" i="1" dirty="0">
              <a:latin typeface="+mn-lt"/>
              <a:ea typeface="Arial Unicode M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77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693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3600" dirty="0" err="1" smtClean="0">
                <a:solidFill>
                  <a:schemeClr val="accent2">
                    <a:lumMod val="75000"/>
                  </a:schemeClr>
                </a:solidFill>
              </a:rPr>
              <a:t>Πιθανοτική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</a:rPr>
              <a:t> Ανάκτηση Πληροφορίας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11" y="2514600"/>
            <a:ext cx="7886700" cy="21367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l-GR" sz="2800" dirty="0" smtClean="0"/>
              <a:t>Βασική ιδέα: Διάταξη εγγράφων με βάση </a:t>
            </a:r>
            <a:r>
              <a:rPr lang="el-GR" sz="2800" i="1" dirty="0" smtClean="0"/>
              <a:t>την </a:t>
            </a: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</a:rPr>
              <a:t>πιθανότητα</a:t>
            </a:r>
            <a:r>
              <a:rPr lang="el-GR" sz="2800" i="1" dirty="0" smtClean="0"/>
              <a:t> να είναι συναφή με το ερώτημα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l-GR" sz="2800" dirty="0" smtClean="0"/>
              <a:t>Τυχαία μεταβλητή </a:t>
            </a:r>
            <a:r>
              <a:rPr lang="en-US" sz="2800" dirty="0" smtClean="0">
                <a:solidFill>
                  <a:srgbClr val="FF0000"/>
                </a:solidFill>
              </a:rPr>
              <a:t>R 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l-GR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Διάταξη με βάση το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371600" lvl="4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	P(R=1|</a:t>
            </a:r>
            <a:r>
              <a:rPr lang="en-US" sz="2800" i="1" dirty="0" smtClean="0">
                <a:solidFill>
                  <a:srgbClr val="FF0000"/>
                </a:solidFill>
              </a:rPr>
              <a:t>q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9074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20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PRP </a:t>
            </a:r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</a:rPr>
              <a:t>και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 BIM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924800" cy="3124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(+)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Λογικές προσεγγίσεις για τις πιθανότητες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(-) Περιοριστικές υποθέσεις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Ανεξαρτησία όρων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Ανεξαρτησία συνάφειας εγγράφων 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Οι όροι που δεν εμφανίζονται στο ερώτημα δεν επηρεάζουν το αποτέλεσμα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Δυαδική αναπαράσταση (αγνοούμε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tf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μήκος εγγράφου, </a:t>
            </a:r>
            <a:r>
              <a:rPr lang="el-GR" sz="2400" dirty="0" err="1" smtClean="0">
                <a:solidFill>
                  <a:schemeClr val="accent1">
                    <a:lumMod val="75000"/>
                  </a:schemeClr>
                </a:solidFill>
              </a:rPr>
              <a:t>κλπ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5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</a:rPr>
              <a:t>Στάθμιση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Okapi BM25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6033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BM25 “Best Match 25” 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Αναπτύχθηκε στα πλαίσια του συστήματος </a:t>
            </a:r>
            <a:r>
              <a:rPr lang="en-US" sz="2400" dirty="0" smtClean="0"/>
              <a:t>Okapi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err="1" smtClean="0"/>
              <a:t>Πιθανοτικό</a:t>
            </a:r>
            <a:r>
              <a:rPr lang="el-GR" sz="2400" dirty="0" smtClean="0"/>
              <a:t> μη δυαδικό μοντέλο που λαμβάνει υπόψη συχνότητες όρων και μήκη εγγράφων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777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426830"/>
              </p:ext>
            </p:extLst>
          </p:nvPr>
        </p:nvGraphicFramePr>
        <p:xfrm>
          <a:off x="2547744" y="4267200"/>
          <a:ext cx="43068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74" name="Equation" r:id="rId4" imgW="1968480" imgH="431640" progId="Equation.3">
                  <p:embed/>
                </p:oleObj>
              </mc:Choice>
              <mc:Fallback>
                <p:oleObj name="Equation" r:id="rId4" imgW="1968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744" y="4267200"/>
                        <a:ext cx="430688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</a:rPr>
              <a:t>Αρχικές Εκδοχές του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BM25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940854"/>
              </p:ext>
            </p:extLst>
          </p:nvPr>
        </p:nvGraphicFramePr>
        <p:xfrm>
          <a:off x="2547744" y="2501249"/>
          <a:ext cx="32258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75" name="Equation" r:id="rId6" imgW="1473200" imgH="431800" progId="Equation.3">
                  <p:embed/>
                </p:oleObj>
              </mc:Choice>
              <mc:Fallback>
                <p:oleObj name="Equation" r:id="rId6" imgW="1473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744" y="2501249"/>
                        <a:ext cx="32258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9094" y="2125211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Εκδοχή 1:</a:t>
            </a:r>
            <a:endParaRPr lang="el-GR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084" y="3650695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Εκδοχή 2 (απλοποίηση με </a:t>
            </a:r>
            <a:r>
              <a:rPr lang="en-US" dirty="0" smtClean="0">
                <a:latin typeface="+mn-lt"/>
              </a:rPr>
              <a:t>IDF)</a:t>
            </a:r>
            <a:r>
              <a:rPr lang="el-GR" dirty="0" smtClean="0">
                <a:latin typeface="+mn-lt"/>
              </a:rPr>
              <a:t>:</a:t>
            </a:r>
            <a:endParaRPr lang="el-GR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5562600"/>
            <a:ext cx="63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+mn-lt"/>
              </a:rPr>
              <a:t>k</a:t>
            </a:r>
            <a:r>
              <a:rPr lang="en-US" sz="2000" i="1" baseline="-25000" dirty="0" smtClean="0">
                <a:latin typeface="+mn-lt"/>
              </a:rPr>
              <a:t>1</a:t>
            </a:r>
            <a:r>
              <a:rPr lang="en-US" sz="2000" dirty="0" smtClean="0">
                <a:latin typeface="+mn-lt"/>
              </a:rPr>
              <a:t> tuning </a:t>
            </a:r>
            <a:r>
              <a:rPr lang="el-GR" sz="2000" dirty="0" smtClean="0">
                <a:latin typeface="+mn-lt"/>
              </a:rPr>
              <a:t>παράμετρος</a:t>
            </a:r>
            <a:r>
              <a:rPr lang="en-US" sz="2000" dirty="0" smtClean="0">
                <a:latin typeface="+mn-lt"/>
              </a:rPr>
              <a:t>, </a:t>
            </a:r>
            <a:r>
              <a:rPr lang="el-GR" sz="2000" dirty="0" smtClean="0">
                <a:latin typeface="+mn-lt"/>
              </a:rPr>
              <a:t>= </a:t>
            </a:r>
            <a:r>
              <a:rPr lang="en-US" sz="2000" dirty="0" smtClean="0">
                <a:latin typeface="+mn-lt"/>
              </a:rPr>
              <a:t>0 no </a:t>
            </a:r>
            <a:r>
              <a:rPr lang="en-US" sz="2000" dirty="0" err="1" smtClean="0">
                <a:latin typeface="+mn-lt"/>
              </a:rPr>
              <a:t>tf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10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78867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Μεγαλύτερα έγγραφα πιο πιθανόν να έχουν μεγάλες τιμές  </a:t>
            </a:r>
            <a:r>
              <a:rPr lang="en-US" sz="2400" dirty="0" err="1" smtClean="0">
                <a:cs typeface="Times New Roman"/>
              </a:rPr>
              <a:t>tf</a:t>
            </a:r>
            <a:r>
              <a:rPr lang="en-US" sz="2400" baseline="-25000" dirty="0" err="1" smtClean="0">
                <a:cs typeface="Times New Roman"/>
              </a:rPr>
              <a:t>i</a:t>
            </a:r>
            <a:endParaRPr lang="el-GR" sz="2400" baseline="-25000" dirty="0" smtClean="0">
              <a:cs typeface="Times New Roman"/>
            </a:endParaRPr>
          </a:p>
          <a:p>
            <a:endParaRPr lang="en-US" sz="2400" dirty="0" smtClean="0"/>
          </a:p>
          <a:p>
            <a:pPr marL="0" indent="0">
              <a:buNone/>
            </a:pPr>
            <a:r>
              <a:rPr lang="el-GR" sz="2400" dirty="0" smtClean="0"/>
              <a:t>Μεγάλα έγγραφα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 smtClean="0"/>
              <a:t>πλεονασμός </a:t>
            </a:r>
            <a:r>
              <a:rPr lang="en-US" sz="2000" dirty="0" smtClean="0"/>
              <a:t>(verbosity) </a:t>
            </a:r>
            <a:r>
              <a:rPr lang="el-GR" sz="2000" dirty="0" smtClean="0"/>
              <a:t>το </a:t>
            </a:r>
            <a:r>
              <a:rPr lang="en-US" sz="2000" dirty="0" err="1" smtClean="0">
                <a:cs typeface="Times New Roman"/>
              </a:rPr>
              <a:t>tf</a:t>
            </a:r>
            <a:r>
              <a:rPr lang="en-US" sz="2000" baseline="-25000" dirty="0" err="1" smtClean="0">
                <a:cs typeface="Times New Roman"/>
              </a:rPr>
              <a:t>i</a:t>
            </a:r>
            <a:r>
              <a:rPr lang="en-US" sz="2000" dirty="0" smtClean="0">
                <a:cs typeface="Times New Roman"/>
              </a:rPr>
              <a:t> </a:t>
            </a:r>
            <a:r>
              <a:rPr lang="el-GR" sz="2000" dirty="0" smtClean="0">
                <a:cs typeface="Times New Roman"/>
              </a:rPr>
              <a:t>που παρατηρούμε είναι πού μεγάλο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>
                <a:cs typeface="Times New Roman"/>
              </a:rPr>
              <a:t>γ</a:t>
            </a:r>
            <a:r>
              <a:rPr lang="el-GR" sz="2000" dirty="0" smtClean="0">
                <a:cs typeface="Times New Roman"/>
              </a:rPr>
              <a:t>ενικότερου σκοπού – το </a:t>
            </a:r>
            <a:r>
              <a:rPr lang="en-US" sz="2000" dirty="0" err="1">
                <a:cs typeface="Times New Roman"/>
              </a:rPr>
              <a:t>tf</a:t>
            </a:r>
            <a:r>
              <a:rPr lang="en-US" sz="2000" baseline="-25000" dirty="0" err="1">
                <a:cs typeface="Times New Roman"/>
              </a:rPr>
              <a:t>i</a:t>
            </a:r>
            <a:r>
              <a:rPr lang="en-US" sz="2000" dirty="0">
                <a:cs typeface="Times New Roman"/>
              </a:rPr>
              <a:t> </a:t>
            </a:r>
            <a:r>
              <a:rPr lang="el-GR" sz="2000" dirty="0">
                <a:cs typeface="Times New Roman"/>
              </a:rPr>
              <a:t>που </a:t>
            </a:r>
            <a:r>
              <a:rPr lang="el-GR" sz="2000" dirty="0" smtClean="0">
                <a:cs typeface="Times New Roman"/>
              </a:rPr>
              <a:t>παρατηρούμε</a:t>
            </a:r>
            <a:r>
              <a:rPr lang="en-US" sz="2000" dirty="0" smtClean="0">
                <a:cs typeface="Times New Roman"/>
              </a:rPr>
              <a:t> </a:t>
            </a:r>
            <a:r>
              <a:rPr lang="el-GR" sz="2000" dirty="0" smtClean="0">
                <a:cs typeface="Times New Roman"/>
              </a:rPr>
              <a:t>μπορεί να είναι ακριβές</a:t>
            </a:r>
          </a:p>
          <a:p>
            <a:pPr marL="0" indent="0">
              <a:buNone/>
            </a:pPr>
            <a:endParaRPr lang="el-GR" sz="2400" dirty="0">
              <a:cs typeface="Times New Roman"/>
            </a:endParaRPr>
          </a:p>
          <a:p>
            <a:pPr marL="0" indent="0">
              <a:buNone/>
            </a:pPr>
            <a:r>
              <a:rPr lang="el-GR" sz="2400" dirty="0" smtClean="0">
                <a:cs typeface="Times New Roman"/>
              </a:rPr>
              <a:t>Πρέπει να σταθμίσουμε αυτά τα δύο</a:t>
            </a: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Στάθμιση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BM25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το Μήκους Εγγράφου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4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Μήκος εγγράφου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i="1" dirty="0" err="1">
                <a:cs typeface="Times New Roman"/>
              </a:rPr>
              <a:t>a</a:t>
            </a:r>
            <a:r>
              <a:rPr lang="en-US" sz="2400" i="1" dirty="0" err="1" smtClean="0">
                <a:cs typeface="Times New Roman"/>
              </a:rPr>
              <a:t>vdl</a:t>
            </a:r>
            <a:r>
              <a:rPr lang="en-US" sz="2400" dirty="0" smtClean="0"/>
              <a:t>: </a:t>
            </a:r>
            <a:r>
              <a:rPr lang="el-GR" sz="2400" dirty="0" smtClean="0"/>
              <a:t>μέσο μήκος εγγράφου στη συλλογή </a:t>
            </a:r>
          </a:p>
          <a:p>
            <a:r>
              <a:rPr lang="en-US" sz="2400" dirty="0" smtClean="0"/>
              <a:t>b - </a:t>
            </a:r>
            <a:r>
              <a:rPr lang="el-GR" sz="2400" dirty="0" smtClean="0"/>
              <a:t>Συντελεστής </a:t>
            </a:r>
            <a:r>
              <a:rPr lang="el-GR" sz="2400" dirty="0" err="1" smtClean="0"/>
              <a:t>κανονικοποίησης</a:t>
            </a:r>
            <a:r>
              <a:rPr lang="el-GR" sz="2400" dirty="0" smtClean="0"/>
              <a:t> μήκους</a:t>
            </a:r>
            <a:endParaRPr lang="el-GR" sz="2400" dirty="0"/>
          </a:p>
          <a:p>
            <a:endParaRPr lang="el-GR" sz="2400" dirty="0" smtClean="0"/>
          </a:p>
          <a:p>
            <a:pPr marL="0" indent="0">
              <a:buNone/>
            </a:pPr>
            <a:r>
              <a:rPr lang="el-GR" sz="2400" dirty="0" err="1" smtClean="0"/>
              <a:t>Κανονικοποίηση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677153"/>
              </p:ext>
            </p:extLst>
          </p:nvPr>
        </p:nvGraphicFramePr>
        <p:xfrm>
          <a:off x="990600" y="2514600"/>
          <a:ext cx="14192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28" name="Equation" r:id="rId3" imgW="647640" imgH="342720" progId="Equation.3">
                  <p:embed/>
                </p:oleObj>
              </mc:Choice>
              <mc:Fallback>
                <p:oleObj name="Equation" r:id="rId3" imgW="6476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14600"/>
                        <a:ext cx="14192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111676"/>
              </p:ext>
            </p:extLst>
          </p:nvPr>
        </p:nvGraphicFramePr>
        <p:xfrm>
          <a:off x="2794077" y="2417762"/>
          <a:ext cx="29225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29" name="Equation" r:id="rId5" imgW="1333440" imgH="431640" progId="Equation.3">
                  <p:embed/>
                </p:oleObj>
              </mc:Choice>
              <mc:Fallback>
                <p:oleObj name="Equation" r:id="rId5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77" y="2417762"/>
                        <a:ext cx="292258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Στάθμιση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BM25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το Μήκους Εγγράφου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431422"/>
              </p:ext>
            </p:extLst>
          </p:nvPr>
        </p:nvGraphicFramePr>
        <p:xfrm>
          <a:off x="3171109" y="4876800"/>
          <a:ext cx="10842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30" name="Equation" r:id="rId7" imgW="495000" imgH="393480" progId="Equation.3">
                  <p:embed/>
                </p:oleObj>
              </mc:Choice>
              <mc:Fallback>
                <p:oleObj name="Equation" r:id="rId7" imgW="495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109" y="4876800"/>
                        <a:ext cx="1084262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16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i="1" dirty="0" smtClean="0"/>
          </a:p>
          <a:p>
            <a:endParaRPr lang="el-GR" sz="2000" i="1" dirty="0" smtClean="0">
              <a:cs typeface="Times New Roman"/>
            </a:endParaRP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>k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>1</a:t>
            </a:r>
            <a:r>
              <a:rPr lang="en-US" sz="2000" dirty="0" smtClean="0"/>
              <a:t> </a:t>
            </a:r>
            <a:r>
              <a:rPr lang="el-GR" sz="2000" dirty="0" smtClean="0"/>
              <a:t>ελέγχει τη διαβάθμιση της συχνότητα όρου (</a:t>
            </a:r>
            <a:r>
              <a:rPr lang="en-US" sz="2000" dirty="0" smtClean="0"/>
              <a:t>term frequency scaling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lvl="1"/>
            <a:r>
              <a:rPr lang="en-US" sz="2000" dirty="0" smtClean="0">
                <a:cs typeface="Times New Roman"/>
              </a:rPr>
              <a:t>k</a:t>
            </a:r>
            <a:r>
              <a:rPr lang="en-US" sz="2000" baseline="-25000" dirty="0" smtClean="0">
                <a:cs typeface="Times New Roman"/>
              </a:rPr>
              <a:t>1</a:t>
            </a:r>
            <a:r>
              <a:rPr lang="en-US" sz="2000" dirty="0" smtClean="0">
                <a:cs typeface="Times New Roman"/>
              </a:rPr>
              <a:t> = 0</a:t>
            </a:r>
            <a:r>
              <a:rPr lang="en-US" sz="2000" dirty="0" smtClean="0"/>
              <a:t> </a:t>
            </a:r>
            <a:r>
              <a:rPr lang="el-GR" sz="2000" dirty="0" smtClean="0"/>
              <a:t>δυαδικό μοντέλο</a:t>
            </a:r>
            <a:r>
              <a:rPr lang="en-US" sz="2000" dirty="0" smtClean="0"/>
              <a:t>; </a:t>
            </a:r>
            <a:r>
              <a:rPr lang="en-US" sz="2000" dirty="0" smtClean="0">
                <a:cs typeface="Times New Roman"/>
              </a:rPr>
              <a:t>k</a:t>
            </a:r>
            <a:r>
              <a:rPr lang="en-US" sz="2000" baseline="-25000" dirty="0" smtClean="0">
                <a:cs typeface="Times New Roman"/>
              </a:rPr>
              <a:t>1</a:t>
            </a:r>
            <a:r>
              <a:rPr lang="en-US" sz="2000" dirty="0" smtClean="0">
                <a:cs typeface="Times New Roman"/>
              </a:rPr>
              <a:t> =</a:t>
            </a:r>
            <a:r>
              <a:rPr lang="en-US" sz="2000" dirty="0" smtClean="0"/>
              <a:t> </a:t>
            </a:r>
            <a:r>
              <a:rPr lang="el-GR" sz="2000" dirty="0" smtClean="0"/>
              <a:t>μεγάλο – μετράει η καθαρή συχνότητα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>b</a:t>
            </a:r>
            <a:r>
              <a:rPr lang="en-US" sz="2000" dirty="0" smtClean="0"/>
              <a:t> </a:t>
            </a:r>
            <a:r>
              <a:rPr lang="el-GR" sz="2000" dirty="0" smtClean="0"/>
              <a:t>ελέγχει την </a:t>
            </a:r>
            <a:r>
              <a:rPr lang="el-GR" sz="2000" dirty="0" err="1" smtClean="0"/>
              <a:t>κανονικοποίηση</a:t>
            </a:r>
            <a:r>
              <a:rPr lang="el-GR" sz="2000" dirty="0" smtClean="0"/>
              <a:t> του μήκους εγγράφου </a:t>
            </a:r>
            <a:endParaRPr lang="en-US" sz="2000" dirty="0" smtClean="0"/>
          </a:p>
          <a:p>
            <a:pPr lvl="1"/>
            <a:r>
              <a:rPr lang="en-US" sz="2000" dirty="0" smtClean="0">
                <a:cs typeface="Times New Roman"/>
              </a:rPr>
              <a:t>b = 0 </a:t>
            </a:r>
            <a:r>
              <a:rPr lang="el-GR" sz="2000" dirty="0" smtClean="0">
                <a:cs typeface="Times New Roman"/>
              </a:rPr>
              <a:t>μη </a:t>
            </a:r>
            <a:r>
              <a:rPr lang="el-GR" sz="2000" dirty="0" err="1" smtClean="0">
                <a:cs typeface="Times New Roman"/>
              </a:rPr>
              <a:t>κανονικοποίηση</a:t>
            </a:r>
            <a:r>
              <a:rPr lang="en-US" sz="2000" dirty="0" smtClean="0"/>
              <a:t>; </a:t>
            </a:r>
            <a:r>
              <a:rPr lang="en-US" sz="2000" dirty="0" smtClean="0">
                <a:cs typeface="Times New Roman"/>
              </a:rPr>
              <a:t>b = 1 </a:t>
            </a:r>
            <a:r>
              <a:rPr lang="el-GR" sz="2000" dirty="0" smtClean="0">
                <a:cs typeface="Times New Roman"/>
              </a:rPr>
              <a:t>είναι η σχετική συχνότητα </a:t>
            </a:r>
            <a:r>
              <a:rPr lang="en-US" sz="2000" dirty="0" smtClean="0"/>
              <a:t>(</a:t>
            </a:r>
            <a:r>
              <a:rPr lang="el-GR" sz="2000" dirty="0" smtClean="0"/>
              <a:t>πλήρης </a:t>
            </a:r>
            <a:r>
              <a:rPr lang="el-GR" sz="2000" dirty="0" err="1" smtClean="0"/>
              <a:t>κανονικοποίηση</a:t>
            </a:r>
            <a:r>
              <a:rPr lang="en-US" sz="2000" dirty="0" smtClean="0"/>
              <a:t>)</a:t>
            </a:r>
          </a:p>
          <a:p>
            <a:r>
              <a:rPr lang="el-GR" sz="2000" dirty="0" smtClean="0"/>
              <a:t>Συνήθως</a:t>
            </a:r>
            <a:r>
              <a:rPr lang="en-US" sz="2000" dirty="0" smtClean="0"/>
              <a:t>, 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US" sz="2000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</a:rPr>
              <a:t>στο 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1.2–2 </a:t>
            </a:r>
            <a:r>
              <a:rPr lang="el-GR" sz="2000" dirty="0" smtClean="0"/>
              <a:t>και το</a:t>
            </a:r>
            <a:r>
              <a:rPr lang="en-US" sz="2000" dirty="0" smtClean="0"/>
              <a:t> 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b </a:t>
            </a:r>
            <a:r>
              <a:rPr lang="el-GR" sz="2000" i="1" dirty="0">
                <a:solidFill>
                  <a:schemeClr val="accent2">
                    <a:lumMod val="75000"/>
                  </a:schemeClr>
                </a:solidFill>
              </a:rPr>
              <a:t>γύρω στο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 0.75 </a:t>
            </a:r>
          </a:p>
          <a:p>
            <a:r>
              <a:rPr lang="el-GR" sz="2000" dirty="0" smtClean="0"/>
              <a:t>Υπάρχουν και εκδοχές του </a:t>
            </a:r>
            <a:r>
              <a:rPr lang="en-US" sz="2000" dirty="0" smtClean="0"/>
              <a:t>BM25 </a:t>
            </a:r>
            <a:r>
              <a:rPr lang="el-GR" sz="2000" dirty="0" smtClean="0"/>
              <a:t>που συμπεριλαμβάνουν και βάρη στους όρους του ερωτήματος καθώς και ανάδραση συνάφειας.</a:t>
            </a: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982447"/>
              </p:ext>
            </p:extLst>
          </p:nvPr>
        </p:nvGraphicFramePr>
        <p:xfrm>
          <a:off x="1219200" y="1676400"/>
          <a:ext cx="61118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6" name="Equation" r:id="rId3" imgW="2819160" imgH="583920" progId="Equation.3">
                  <p:embed/>
                </p:oleObj>
              </mc:Choice>
              <mc:Fallback>
                <p:oleObj name="Equation" r:id="rId3" imgW="281916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676400"/>
                        <a:ext cx="6111875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2512" y="12223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Okapi BM25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57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(τμήματος) </a:t>
            </a:r>
            <a:r>
              <a:rPr lang="el-GR" dirty="0" smtClean="0">
                <a:ea typeface="ＭＳ Ｐゴシック" pitchFamily="-112" charset="-128"/>
              </a:rPr>
              <a:t>Κεφαλαίου</a:t>
            </a:r>
            <a:r>
              <a:rPr lang="en-US" dirty="0" smtClean="0">
                <a:ea typeface="ＭＳ Ｐゴシック" pitchFamily="-112" charset="-128"/>
              </a:rPr>
              <a:t> 11</a:t>
            </a: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l-GR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23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</a:rPr>
              <a:t>Αρχή </a:t>
            </a:r>
            <a:r>
              <a:rPr lang="el-GR" sz="3600" dirty="0" err="1" smtClean="0">
                <a:solidFill>
                  <a:schemeClr val="accent2">
                    <a:lumMod val="75000"/>
                  </a:schemeClr>
                </a:solidFill>
              </a:rPr>
              <a:t>Πιθανοτικής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</a:rPr>
              <a:t> Κατάταξης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5"/>
            <a:ext cx="7886700" cy="32797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/>
              <a:t>«Αν η απόκριση ενός συστήματος ανάκτησης πληροφορίας σε κάθε ερώτημα είναι η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</a:rPr>
              <a:t>κατάταξη των εγγράφων κατά φθίνουσα πιθανότητα συνάφειας </a:t>
            </a:r>
            <a:r>
              <a:rPr lang="el-GR" sz="2000" dirty="0" smtClean="0"/>
              <a:t>προς τον χρήστη που υπέβαλε το ερώτημα, όπου οι πιθανότητες εκτιμώνται με τον ακριβέστερο δυνατό τρόπο βάσει των όποιων δεδομένων είναι διαθέσιμα στο σύστημα για τον σκοπό αυτό, η συλλογική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</a:rPr>
              <a:t>αποτελεσματικότητα είναι η βέλτιστη εφικτή </a:t>
            </a:r>
            <a:r>
              <a:rPr lang="el-GR" sz="2000" dirty="0" smtClean="0"/>
              <a:t>με βάση </a:t>
            </a:r>
            <a:r>
              <a:rPr lang="en-US" sz="2000" dirty="0"/>
              <a:t> </a:t>
            </a:r>
            <a:r>
              <a:rPr lang="el-GR" sz="2000" dirty="0" smtClean="0"/>
              <a:t>αυτά τα δεδομένα» [</a:t>
            </a:r>
            <a:r>
              <a:rPr lang="en-US" sz="2000" i="1" dirty="0" smtClean="0"/>
              <a:t>van </a:t>
            </a:r>
            <a:r>
              <a:rPr lang="en-US" sz="2000" i="1" dirty="0" err="1" smtClean="0"/>
              <a:t>Rijsbergen</a:t>
            </a:r>
            <a:r>
              <a:rPr lang="en-US" sz="2000" i="1" dirty="0" smtClean="0"/>
              <a:t> </a:t>
            </a:r>
            <a:r>
              <a:rPr lang="en-US" sz="2000" dirty="0" smtClean="0"/>
              <a:t>1979]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Probability Ranking Principle 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RPR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</a:rPr>
              <a:t>): </a:t>
            </a:r>
            <a:endParaRPr lang="en-US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decreasing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probability of relevance =&gt; best overall effectiveness</a:t>
            </a:r>
            <a:endParaRPr lang="el-GR" sz="20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en-US" sz="2200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575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Binary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Independence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Model (BIP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916631"/>
            <a:ext cx="8210550" cy="1193799"/>
          </a:xfrm>
        </p:spPr>
        <p:txBody>
          <a:bodyPr/>
          <a:lstStyle/>
          <a:p>
            <a:pPr marL="0" indent="0">
              <a:buNone/>
            </a:pPr>
            <a:r>
              <a:rPr lang="el-GR" sz="2200" dirty="0" smtClean="0"/>
              <a:t>Θα αναπαραστήσουμε κάθε έγγραφο </a:t>
            </a:r>
            <a:r>
              <a:rPr lang="en-US" sz="2200" i="1" dirty="0" smtClean="0"/>
              <a:t>d</a:t>
            </a:r>
            <a:r>
              <a:rPr lang="en-US" sz="2200" dirty="0" smtClean="0"/>
              <a:t> </a:t>
            </a:r>
            <a:r>
              <a:rPr lang="el-GR" sz="2200" dirty="0" smtClean="0"/>
              <a:t>(και αντίστοιχα, το ερώτημα) ως ένα δυαδικό </a:t>
            </a:r>
            <a:r>
              <a:rPr lang="en-US" sz="2200" dirty="0" smtClean="0"/>
              <a:t>(Boolean) </a:t>
            </a:r>
            <a:r>
              <a:rPr lang="el-GR" sz="2200" dirty="0" smtClean="0"/>
              <a:t>διάνυσμα </a:t>
            </a:r>
            <a:r>
              <a:rPr lang="en-US" sz="2200" i="1" dirty="0" smtClean="0"/>
              <a:t>(M: </a:t>
            </a:r>
            <a:r>
              <a:rPr lang="el-GR" sz="2200" i="1" dirty="0" smtClean="0"/>
              <a:t>#όρων)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endParaRPr lang="el-GR" sz="2200" dirty="0" smtClean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599886"/>
              </p:ext>
            </p:extLst>
          </p:nvPr>
        </p:nvGraphicFramePr>
        <p:xfrm>
          <a:off x="2103438" y="2703636"/>
          <a:ext cx="25685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50" name="Equation" r:id="rId3" imgW="952200" imgH="215640" progId="Equation.3">
                  <p:embed/>
                </p:oleObj>
              </mc:Choice>
              <mc:Fallback>
                <p:oleObj name="Equation" r:id="rId3" imgW="952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2703636"/>
                        <a:ext cx="25685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133600" y="3376735"/>
            <a:ext cx="4449762" cy="520700"/>
            <a:chOff x="2103438" y="2884488"/>
            <a:chExt cx="4449762" cy="520700"/>
          </a:xfrm>
        </p:grpSpPr>
        <p:graphicFrame>
          <p:nvGraphicFramePr>
            <p:cNvPr id="11878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1778949"/>
                </p:ext>
              </p:extLst>
            </p:nvPr>
          </p:nvGraphicFramePr>
          <p:xfrm>
            <a:off x="2103438" y="2884488"/>
            <a:ext cx="8382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51" name="Equation" r:id="rId5" imgW="368280" imgH="228600" progId="Equation.3">
                    <p:embed/>
                  </p:oleObj>
                </mc:Choice>
                <mc:Fallback>
                  <p:oleObj name="Equation" r:id="rId5" imgW="368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3438" y="2884488"/>
                          <a:ext cx="838200" cy="520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2971800" y="2969456"/>
              <a:ext cx="3581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err="1" smtClean="0">
                  <a:latin typeface="+mn-lt"/>
                </a:rPr>
                <a:t>ανν</a:t>
              </a:r>
              <a:r>
                <a:rPr lang="el-GR" sz="1600" dirty="0" smtClean="0">
                  <a:latin typeface="+mn-lt"/>
                </a:rPr>
                <a:t> το έγγραφο περιέχει τον όρο </a:t>
              </a:r>
              <a:r>
                <a:rPr lang="en-US" sz="1600" dirty="0" err="1" smtClean="0">
                  <a:latin typeface="+mn-lt"/>
                </a:rPr>
                <a:t>i</a:t>
              </a:r>
              <a:endParaRPr lang="el-GR" sz="1600" dirty="0">
                <a:latin typeface="+mn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28637" y="4021749"/>
            <a:ext cx="7700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Υπόθεση ανεξαρτησίας όρων </a:t>
            </a:r>
            <a:r>
              <a:rPr lang="en-US" dirty="0" smtClean="0">
                <a:latin typeface="+mn-lt"/>
              </a:rPr>
              <a:t>(independence assumption): </a:t>
            </a:r>
          </a:p>
          <a:p>
            <a:r>
              <a:rPr lang="el-GR" dirty="0" smtClean="0">
                <a:latin typeface="+mn-lt"/>
              </a:rPr>
              <a:t>Οι όροι εμφανίζονται στα έγγραφα ανεξάρτητα ο ένας από τον άλλο </a:t>
            </a:r>
            <a:endParaRPr lang="el-GR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7" y="5389665"/>
            <a:ext cx="7986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Επίσης, η συνάφεια ενός εγγράφου είναι ανεξάρτητη από τη συνάφεια των άλλων εγγράφων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(ανεξαρτησία εγγράφων)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62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5"/>
            <a:ext cx="7886700" cy="536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Επειδή μας ενδιαφέρει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</a:rPr>
              <a:t>η διάταξη </a:t>
            </a:r>
            <a:r>
              <a:rPr lang="el-GR" sz="2400" dirty="0" smtClean="0"/>
              <a:t>θα χρησιμοποιήσουμε τη σχετ</a:t>
            </a:r>
            <a:r>
              <a:rPr lang="el-GR" sz="2400" dirty="0"/>
              <a:t>ι</a:t>
            </a:r>
            <a:r>
              <a:rPr lang="el-GR" sz="2400" dirty="0" smtClean="0"/>
              <a:t>κή πιθανότητα -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odds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332749"/>
              </p:ext>
            </p:extLst>
          </p:nvPr>
        </p:nvGraphicFramePr>
        <p:xfrm>
          <a:off x="2590800" y="2819400"/>
          <a:ext cx="340518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66" name="Equation" r:id="rId3" imgW="1688760" imgH="419040" progId="Equation.3">
                  <p:embed/>
                </p:oleObj>
              </mc:Choice>
              <mc:Fallback>
                <p:oleObj name="Equation" r:id="rId3" imgW="1688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819400"/>
                        <a:ext cx="3405187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286814"/>
              </p:ext>
            </p:extLst>
          </p:nvPr>
        </p:nvGraphicFramePr>
        <p:xfrm>
          <a:off x="633413" y="4406900"/>
          <a:ext cx="6916737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67" name="Equation" r:id="rId5" imgW="3429000" imgH="812520" progId="Equation.3">
                  <p:embed/>
                </p:oleObj>
              </mc:Choice>
              <mc:Fallback>
                <p:oleObj name="Equation" r:id="rId5" imgW="34290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4406900"/>
                        <a:ext cx="6916737" cy="163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3400" y="3852862"/>
            <a:ext cx="7886700" cy="53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l-GR" sz="2400" dirty="0" smtClean="0"/>
              <a:t>Από τον κανόνα του </a:t>
            </a:r>
            <a:r>
              <a:rPr lang="en-US" sz="2400" dirty="0" smtClean="0"/>
              <a:t>Bayes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286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5911850" y="1676400"/>
            <a:ext cx="1798638" cy="990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lg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4495800" y="1676400"/>
            <a:ext cx="1295400" cy="9144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08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839625"/>
              </p:ext>
            </p:extLst>
          </p:nvPr>
        </p:nvGraphicFramePr>
        <p:xfrm>
          <a:off x="715169" y="1723720"/>
          <a:ext cx="694213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49" name="Equation" r:id="rId3" imgW="3441600" imgH="419040" progId="Equation.3">
                  <p:embed/>
                </p:oleObj>
              </mc:Choice>
              <mc:Fallback>
                <p:oleObj name="Equation" r:id="rId3" imgW="3441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9" y="1723720"/>
                        <a:ext cx="6942137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0" name="AutoShape 8"/>
          <p:cNvSpPr>
            <a:spLocks/>
          </p:cNvSpPr>
          <p:nvPr/>
        </p:nvSpPr>
        <p:spPr bwMode="auto">
          <a:xfrm>
            <a:off x="2454336" y="2810143"/>
            <a:ext cx="1752600" cy="646331"/>
          </a:xfrm>
          <a:prstGeom prst="borderCallout2">
            <a:avLst>
              <a:gd name="adj1" fmla="val 11250"/>
              <a:gd name="adj2" fmla="val 104347"/>
              <a:gd name="adj3" fmla="val 11250"/>
              <a:gd name="adj4" fmla="val 119204"/>
              <a:gd name="adj5" fmla="val -24532"/>
              <a:gd name="adj6" fmla="val 125542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l-GR" sz="1800" dirty="0" smtClean="0">
                <a:latin typeface="+mn-lt"/>
              </a:rPr>
              <a:t>Σταθερά για κάθε ερώτημα</a:t>
            </a:r>
            <a:endParaRPr lang="en-US" sz="1800" dirty="0">
              <a:latin typeface="+mn-lt"/>
            </a:endParaRPr>
          </a:p>
        </p:txBody>
      </p:sp>
      <p:sp>
        <p:nvSpPr>
          <p:cNvPr id="120844" name="AutoShape 12"/>
          <p:cNvSpPr>
            <a:spLocks/>
          </p:cNvSpPr>
          <p:nvPr/>
        </p:nvSpPr>
        <p:spPr bwMode="auto">
          <a:xfrm>
            <a:off x="6627813" y="3209574"/>
            <a:ext cx="2165350" cy="923330"/>
          </a:xfrm>
          <a:prstGeom prst="borderCallout2">
            <a:avLst>
              <a:gd name="adj1" fmla="val 28125"/>
              <a:gd name="adj2" fmla="val -3597"/>
              <a:gd name="adj3" fmla="val 28125"/>
              <a:gd name="adj4" fmla="val -11759"/>
              <a:gd name="adj5" fmla="val -60940"/>
              <a:gd name="adj6" fmla="val -20074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sz="1800" dirty="0">
                <a:latin typeface="+mn-lt"/>
              </a:rPr>
              <a:t>Πρέπει να </a:t>
            </a:r>
            <a:r>
              <a:rPr lang="el-GR" sz="1800" dirty="0" smtClean="0">
                <a:latin typeface="+mn-lt"/>
              </a:rPr>
              <a:t>εκτιμήσουμε </a:t>
            </a:r>
            <a:r>
              <a:rPr lang="el-GR" sz="1800" dirty="0">
                <a:latin typeface="+mn-lt"/>
              </a:rPr>
              <a:t>αυτήν την ποσότητα</a:t>
            </a:r>
            <a:endParaRPr lang="en-US" sz="1800" dirty="0">
              <a:latin typeface="+mn-lt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13986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479370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>
                <a:latin typeface="+mn-lt"/>
              </a:rPr>
              <a:t>Εκ των προτέρων πιθανότητα </a:t>
            </a:r>
            <a:r>
              <a:rPr lang="en-US" sz="2000" dirty="0" smtClean="0">
                <a:latin typeface="+mn-lt"/>
              </a:rPr>
              <a:t>(prior probability)  </a:t>
            </a:r>
            <a:r>
              <a:rPr lang="el-GR" sz="2000" dirty="0" smtClean="0">
                <a:latin typeface="+mn-lt"/>
              </a:rPr>
              <a:t>να ανακτήσουμε συναφές (μη συναφές) ερώτημα</a:t>
            </a:r>
            <a:endParaRPr lang="el-GR" sz="20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572000" y="4665434"/>
            <a:ext cx="4267200" cy="1015663"/>
            <a:chOff x="4572000" y="4665434"/>
            <a:chExt cx="4267200" cy="1015663"/>
          </a:xfrm>
        </p:grpSpPr>
        <p:sp>
          <p:nvSpPr>
            <p:cNvPr id="15" name="TextBox 14"/>
            <p:cNvSpPr txBox="1"/>
            <p:nvPr/>
          </p:nvSpPr>
          <p:spPr>
            <a:xfrm>
              <a:off x="4572000" y="4665434"/>
              <a:ext cx="426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l-GR" sz="2000" dirty="0" smtClean="0">
                  <a:latin typeface="+mn-lt"/>
                </a:rPr>
                <a:t>Αν έχουμε ανακτήσει ένα συναφές (μη συναφές) έγγραφο, αυτό να έχει αναπαράσταση </a:t>
              </a:r>
              <a:r>
                <a:rPr lang="en-US" sz="2000" dirty="0" smtClean="0">
                  <a:latin typeface="+mn-lt"/>
                </a:rPr>
                <a:t>x</a:t>
              </a:r>
              <a:endParaRPr lang="el-GR" sz="2000" dirty="0">
                <a:latin typeface="+mn-lt"/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6248400" y="5334000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11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361950" y="1456493"/>
            <a:ext cx="838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sz="2000" dirty="0" smtClean="0">
                <a:latin typeface="+mn-lt"/>
              </a:rPr>
              <a:t>Θα χρησιμοποιήσουμε την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υπόθεση ανεξαρτησίας των όρων: </a:t>
            </a:r>
            <a:r>
              <a:rPr lang="el-GR" sz="2000" dirty="0" smtClean="0">
                <a:latin typeface="+mn-lt"/>
              </a:rPr>
              <a:t>η παρουσία ή απουσία ενός όρου σε ένα έγγραφο είναι ανεξάρτητη από την παρουσία ή απουσία οποιουδήποτε άλλου όρου –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Naïve Bayes conditional independent assumption</a:t>
            </a:r>
            <a:r>
              <a:rPr lang="en-US" sz="2000" dirty="0" smtClean="0">
                <a:latin typeface="+mn-lt"/>
              </a:rPr>
              <a:t>)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537763"/>
              </p:ext>
            </p:extLst>
          </p:nvPr>
        </p:nvGraphicFramePr>
        <p:xfrm>
          <a:off x="2057400" y="3124200"/>
          <a:ext cx="440055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62" name="Equation" r:id="rId3" imgW="2171520" imgH="444240" progId="Equation.3">
                  <p:embed/>
                </p:oleObj>
              </mc:Choice>
              <mc:Fallback>
                <p:oleObj name="Equation" r:id="rId3" imgW="2171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124200"/>
                        <a:ext cx="440055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521582"/>
              </p:ext>
            </p:extLst>
          </p:nvPr>
        </p:nvGraphicFramePr>
        <p:xfrm>
          <a:off x="1219200" y="4724400"/>
          <a:ext cx="488791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63" name="Equation" r:id="rId5" imgW="2412720" imgH="444240" progId="Equation.3">
                  <p:embed/>
                </p:oleObj>
              </mc:Choice>
              <mc:Fallback>
                <p:oleObj name="Equation" r:id="rId5" imgW="2412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724400"/>
                        <a:ext cx="4887913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09600" y="4071537"/>
            <a:ext cx="776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Άρα:</a:t>
            </a:r>
            <a:endParaRPr lang="en-US" dirty="0">
              <a:latin typeface="+mn-lt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2310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597174"/>
              </p:ext>
            </p:extLst>
          </p:nvPr>
        </p:nvGraphicFramePr>
        <p:xfrm>
          <a:off x="452437" y="4143234"/>
          <a:ext cx="76406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38" name="Equation" r:id="rId3" imgW="3936960" imgH="469800" progId="Equation.3">
                  <p:embed/>
                </p:oleObj>
              </mc:Choice>
              <mc:Fallback>
                <p:oleObj name="Equation" r:id="rId3" imgW="3936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4143234"/>
                        <a:ext cx="7640637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62000" y="3206939"/>
            <a:ext cx="67492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Αφού τα </a:t>
            </a:r>
            <a:r>
              <a:rPr lang="en-US" dirty="0" smtClean="0">
                <a:latin typeface="+mn-lt"/>
              </a:rPr>
              <a:t>x</a:t>
            </a:r>
            <a:r>
              <a:rPr lang="en-US" baseline="-25000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είναι είτε 1 είτε 0, χωρίζουμε το γινόμενο</a:t>
            </a:r>
            <a:endParaRPr lang="en-US" dirty="0">
              <a:latin typeface="+mn-lt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375980"/>
              </p:ext>
            </p:extLst>
          </p:nvPr>
        </p:nvGraphicFramePr>
        <p:xfrm>
          <a:off x="1828800" y="1600200"/>
          <a:ext cx="488791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39" name="Equation" r:id="rId5" imgW="2412720" imgH="444240" progId="Equation.3">
                  <p:embed/>
                </p:oleObj>
              </mc:Choice>
              <mc:Fallback>
                <p:oleObj name="Equation" r:id="rId5" imgW="2412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0200"/>
                        <a:ext cx="4887913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7073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34479"/>
              </p:ext>
            </p:extLst>
          </p:nvPr>
        </p:nvGraphicFramePr>
        <p:xfrm>
          <a:off x="2290761" y="2602091"/>
          <a:ext cx="337169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36" name="Equation" r:id="rId3" imgW="1384200" imgH="228600" progId="Equation.3">
                  <p:embed/>
                </p:oleObj>
              </mc:Choice>
              <mc:Fallback>
                <p:oleObj name="Equation" r:id="rId3" imgW="138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1" y="2602091"/>
                        <a:ext cx="337169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46392"/>
              </p:ext>
            </p:extLst>
          </p:nvPr>
        </p:nvGraphicFramePr>
        <p:xfrm>
          <a:off x="2354263" y="3175000"/>
          <a:ext cx="32273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37" name="Equation" r:id="rId5" imgW="1358640" imgH="228600" progId="Equation.3">
                  <p:embed/>
                </p:oleObj>
              </mc:Choice>
              <mc:Fallback>
                <p:oleObj name="Equation" r:id="rId5" imgW="1358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263" y="3175000"/>
                        <a:ext cx="322738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7853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Για τον όρο </a:t>
            </a:r>
            <a:r>
              <a:rPr lang="en-US" i="1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, </a:t>
            </a:r>
            <a:r>
              <a:rPr lang="el-GR" dirty="0" smtClean="0">
                <a:latin typeface="+mn-lt"/>
              </a:rPr>
              <a:t>ορίζουμε ως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</a:t>
            </a:r>
            <a:r>
              <a:rPr lang="en-US" b="1" i="1" baseline="-25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την πιθανότητα να εμφανίζεται σε </a:t>
            </a:r>
            <a:r>
              <a:rPr lang="el-GR" b="1" dirty="0" smtClean="0">
                <a:latin typeface="+mn-lt"/>
              </a:rPr>
              <a:t>συναφές</a:t>
            </a:r>
            <a:r>
              <a:rPr lang="el-GR" dirty="0" smtClean="0">
                <a:latin typeface="+mn-lt"/>
              </a:rPr>
              <a:t> έγγραφο και ως </a:t>
            </a:r>
            <a:r>
              <a:rPr lang="en-US" b="1" i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</a:t>
            </a:r>
            <a:r>
              <a:rPr lang="en-US" b="1" i="1" baseline="-250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</a:t>
            </a:r>
            <a:r>
              <a:rPr lang="en-US" b="1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την πιθανότητα να εμφανίζεται σε </a:t>
            </a:r>
            <a:r>
              <a:rPr lang="el-GR" b="1" dirty="0" smtClean="0">
                <a:latin typeface="+mn-lt"/>
              </a:rPr>
              <a:t>μη συναφές </a:t>
            </a:r>
            <a:r>
              <a:rPr lang="el-GR" dirty="0" smtClean="0">
                <a:latin typeface="+mn-lt"/>
              </a:rPr>
              <a:t>έγγραφο</a:t>
            </a:r>
            <a:endParaRPr lang="el-GR" dirty="0">
              <a:latin typeface="+mn-lt"/>
            </a:endParaRPr>
          </a:p>
        </p:txBody>
      </p:sp>
      <p:graphicFrame>
        <p:nvGraphicFramePr>
          <p:cNvPr id="1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038268"/>
              </p:ext>
            </p:extLst>
          </p:nvPr>
        </p:nvGraphicFramePr>
        <p:xfrm>
          <a:off x="990600" y="4191000"/>
          <a:ext cx="533400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/>
                <a:gridCol w="937419"/>
                <a:gridCol w="990600"/>
                <a:gridCol w="1450181"/>
              </a:tblGrid>
              <a:tr h="4572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Έγγραφο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Συναφές</a:t>
                      </a:r>
                      <a:r>
                        <a:rPr lang="en-US" sz="1400" dirty="0" smtClean="0"/>
                        <a:t> (R=1)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Μη συναφές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dirty="0" smtClean="0"/>
                        <a:t>(R=0)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smtClean="0"/>
                        <a:t>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dirty="0" smtClean="0"/>
                        <a:t>δεν 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 –</a:t>
                      </a:r>
                      <a:r>
                        <a:rPr lang="en-US" sz="1400" baseline="0" dirty="0" smtClean="0"/>
                        <a:t> p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</a:t>
                      </a:r>
                      <a:r>
                        <a:rPr lang="en-US" sz="1400" baseline="0" dirty="0" smtClean="0"/>
                        <a:t> – </a:t>
                      </a:r>
                      <a:r>
                        <a:rPr lang="en-US" sz="1400" baseline="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91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30043</TotalTime>
  <Words>1352</Words>
  <Application>Microsoft Office PowerPoint</Application>
  <PresentationFormat>On-screen Show (4:3)</PresentationFormat>
  <Paragraphs>206</Paragraphs>
  <Slides>26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 Unicode MS</vt:lpstr>
      <vt:lpstr>MS Mincho</vt:lpstr>
      <vt:lpstr>ＭＳ Ｐゴシック</vt:lpstr>
      <vt:lpstr>Arial</vt:lpstr>
      <vt:lpstr>Calibri</vt:lpstr>
      <vt:lpstr>Calibri Light</vt:lpstr>
      <vt:lpstr>Lucida Sans</vt:lpstr>
      <vt:lpstr>Tahoma</vt:lpstr>
      <vt:lpstr>Times New Roman</vt:lpstr>
      <vt:lpstr>Wingdings</vt:lpstr>
      <vt:lpstr>Office Theme</vt:lpstr>
      <vt:lpstr>Equation</vt:lpstr>
      <vt:lpstr>PowerPoint Presentation</vt:lpstr>
      <vt:lpstr>Πιθανοτική Ανάκτηση Πληροφορίας</vt:lpstr>
      <vt:lpstr>Αρχή Πιθανοτικής Κατάταξης</vt:lpstr>
      <vt:lpstr>Δυαδικό Μοντέλο Ανεξαρτησίας (Binary Independence Model (BIP))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Τιμή Κατάστασης Ανάκτησης (RSV)</vt:lpstr>
      <vt:lpstr>Τιμή Κατάστασης Ανάκτησης (RSV)</vt:lpstr>
      <vt:lpstr>Θεωρητική Εκτίμηση των RSV συντελεστών </vt:lpstr>
      <vt:lpstr>Εκτίμηση των RSV συντελεστών (στην πράξη) </vt:lpstr>
      <vt:lpstr>Εκτίμηση των RSV συντελεστών (στην πράξη)</vt:lpstr>
      <vt:lpstr>Πιθανοτική Ανάδραση Συνάφειας (Relevance Feedback)</vt:lpstr>
      <vt:lpstr>PRP και BIM</vt:lpstr>
      <vt:lpstr>Στάθμιση Okapi BM25</vt:lpstr>
      <vt:lpstr>Αρχικές Εκδοχές του BM25</vt:lpstr>
      <vt:lpstr>Στάθμιση BM25 με Κανονικοποίηση με το Μήκους Εγγράφου </vt:lpstr>
      <vt:lpstr>Στάθμιση BM25 με Κανονικοποίηση με το Μήκους Εγγράφου </vt:lpstr>
      <vt:lpstr>Okapi BM25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668</cp:revision>
  <cp:lastPrinted>2011-04-04T04:19:57Z</cp:lastPrinted>
  <dcterms:created xsi:type="dcterms:W3CDTF">2011-04-01T01:43:31Z</dcterms:created>
  <dcterms:modified xsi:type="dcterms:W3CDTF">2018-04-17T10:17:53Z</dcterms:modified>
</cp:coreProperties>
</file>