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08" r:id="rId1"/>
  </p:sldMasterIdLst>
  <p:notesMasterIdLst>
    <p:notesMasterId r:id="rId70"/>
  </p:notesMasterIdLst>
  <p:handoutMasterIdLst>
    <p:handoutMasterId r:id="rId71"/>
  </p:handoutMasterIdLst>
  <p:sldIdLst>
    <p:sldId id="1135" r:id="rId2"/>
    <p:sldId id="1206" r:id="rId3"/>
    <p:sldId id="1216" r:id="rId4"/>
    <p:sldId id="1217" r:id="rId5"/>
    <p:sldId id="1185" r:id="rId6"/>
    <p:sldId id="1218" r:id="rId7"/>
    <p:sldId id="1187" r:id="rId8"/>
    <p:sldId id="1199" r:id="rId9"/>
    <p:sldId id="1214" r:id="rId10"/>
    <p:sldId id="1212" r:id="rId11"/>
    <p:sldId id="1213" r:id="rId12"/>
    <p:sldId id="1211" r:id="rId13"/>
    <p:sldId id="1204" r:id="rId14"/>
    <p:sldId id="1137" r:id="rId15"/>
    <p:sldId id="1184" r:id="rId16"/>
    <p:sldId id="1226" r:id="rId17"/>
    <p:sldId id="1225" r:id="rId18"/>
    <p:sldId id="1186" r:id="rId19"/>
    <p:sldId id="1139" r:id="rId20"/>
    <p:sldId id="1221" r:id="rId21"/>
    <p:sldId id="1223" r:id="rId22"/>
    <p:sldId id="1208" r:id="rId23"/>
    <p:sldId id="1143" r:id="rId24"/>
    <p:sldId id="1144" r:id="rId25"/>
    <p:sldId id="1145" r:id="rId26"/>
    <p:sldId id="1228" r:id="rId27"/>
    <p:sldId id="1229" r:id="rId28"/>
    <p:sldId id="1230" r:id="rId29"/>
    <p:sldId id="1227" r:id="rId30"/>
    <p:sldId id="1224" r:id="rId31"/>
    <p:sldId id="1215" r:id="rId32"/>
    <p:sldId id="1188" r:id="rId33"/>
    <p:sldId id="1189" r:id="rId34"/>
    <p:sldId id="1140" r:id="rId35"/>
    <p:sldId id="1141" r:id="rId36"/>
    <p:sldId id="1142" r:id="rId37"/>
    <p:sldId id="1146" r:id="rId38"/>
    <p:sldId id="1147" r:id="rId39"/>
    <p:sldId id="1148" r:id="rId40"/>
    <p:sldId id="1191" r:id="rId41"/>
    <p:sldId id="1149" r:id="rId42"/>
    <p:sldId id="1192" r:id="rId43"/>
    <p:sldId id="1150" r:id="rId44"/>
    <p:sldId id="1151" r:id="rId45"/>
    <p:sldId id="1152" r:id="rId46"/>
    <p:sldId id="1153" r:id="rId47"/>
    <p:sldId id="1154" r:id="rId48"/>
    <p:sldId id="1155" r:id="rId49"/>
    <p:sldId id="1156" r:id="rId50"/>
    <p:sldId id="1157" r:id="rId51"/>
    <p:sldId id="1158" r:id="rId52"/>
    <p:sldId id="1164" r:id="rId53"/>
    <p:sldId id="1165" r:id="rId54"/>
    <p:sldId id="1166" r:id="rId55"/>
    <p:sldId id="1231" r:id="rId56"/>
    <p:sldId id="1123" r:id="rId57"/>
    <p:sldId id="1209" r:id="rId58"/>
    <p:sldId id="1159" r:id="rId59"/>
    <p:sldId id="1160" r:id="rId60"/>
    <p:sldId id="1201" r:id="rId61"/>
    <p:sldId id="1161" r:id="rId62"/>
    <p:sldId id="1171" r:id="rId63"/>
    <p:sldId id="1170" r:id="rId64"/>
    <p:sldId id="1172" r:id="rId65"/>
    <p:sldId id="1176" r:id="rId66"/>
    <p:sldId id="1178" r:id="rId67"/>
    <p:sldId id="1179" r:id="rId68"/>
    <p:sldId id="1210" r:id="rId69"/>
  </p:sldIdLst>
  <p:sldSz cx="9144000" cy="6858000" type="screen4x3"/>
  <p:notesSz cx="7099300" cy="102235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67">
          <p15:clr>
            <a:srgbClr val="A4A3A4"/>
          </p15:clr>
        </p15:guide>
        <p15:guide id="2" pos="209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BDD3E9"/>
    <a:srgbClr val="2A7041"/>
    <a:srgbClr val="E6F2ED"/>
    <a:srgbClr val="DBEDE6"/>
    <a:srgbClr val="D7F1E6"/>
    <a:srgbClr val="D4F0E5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75" autoAdjust="0"/>
    <p:restoredTop sz="72051" autoAdjust="0"/>
  </p:normalViewPr>
  <p:slideViewPr>
    <p:cSldViewPr>
      <p:cViewPr varScale="1">
        <p:scale>
          <a:sx n="109" d="100"/>
          <a:sy n="109" d="100"/>
        </p:scale>
        <p:origin x="390" y="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5" d="100"/>
          <a:sy n="35" d="100"/>
        </p:scale>
        <p:origin x="-1578" y="-90"/>
      </p:cViewPr>
      <p:guideLst>
        <p:guide orient="horz" pos="3067"/>
        <p:guide pos="209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6.xml"/><Relationship Id="rId2" Type="http://schemas.openxmlformats.org/officeDocument/2006/relationships/slide" Target="slides/slide23.xml"/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672" cy="510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088" y="0"/>
            <a:ext cx="3076672" cy="510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FAC8717C-415A-44F2-932B-9470F257B40D}" type="datetimeFigureOut">
              <a:rPr lang="de-DE"/>
              <a:pPr>
                <a:defRPr/>
              </a:pPr>
              <a:t>19.03.2018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1312"/>
            <a:ext cx="3076672" cy="5104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088" y="9711312"/>
            <a:ext cx="3076672" cy="5104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436286E6-33A4-43B5-AF89-26A9B7F2651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2934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0" y="0"/>
            <a:ext cx="7099300" cy="102235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288776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5363" y="766763"/>
            <a:ext cx="5102225" cy="3827462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4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945957" y="4856501"/>
            <a:ext cx="5201223" cy="4592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400" tIns="47520" rIns="95400" bIns="475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4022630" y="9711312"/>
            <a:ext cx="3070508" cy="503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400" tIns="47520" rIns="95400" bIns="475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655445CD-BE69-4A95-B1A9-CC7D8B1B0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66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824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56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607748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89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6E620C-6120-4372-A97A-36B943ABA91D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1750" cy="3833812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223" tIns="45112" rIns="90223" bIns="45112"/>
          <a:lstStyle/>
          <a:p>
            <a:endParaRPr lang="el-GR" sz="1700" smtClean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3503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250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681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141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76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-112" charset="-128"/>
              </a:rPr>
              <a:t>Grep is line-oriented; IR is document oriented.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06FFC-966E-4D63-90DE-4B0AC9C746A5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703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766763"/>
            <a:ext cx="5100638" cy="3827462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Linked lists generally preferred to arrays</a:t>
            </a:r>
          </a:p>
          <a:p>
            <a:pPr lvl="1" eaLnBrk="1" hangingPunct="1"/>
            <a:r>
              <a:rPr lang="en-US" smtClean="0">
                <a:ea typeface="ＭＳ Ｐゴシック" pitchFamily="-112" charset="-128"/>
              </a:rPr>
              <a:t>Dynamic space allocation</a:t>
            </a:r>
          </a:p>
          <a:p>
            <a:pPr lvl="1" eaLnBrk="1" hangingPunct="1"/>
            <a:r>
              <a:rPr lang="en-US" smtClean="0">
                <a:ea typeface="ＭＳ Ｐゴシック" pitchFamily="-112" charset="-128"/>
              </a:rPr>
              <a:t>Insertion of terms into documents easy</a:t>
            </a:r>
          </a:p>
          <a:p>
            <a:pPr lvl="1" eaLnBrk="1" hangingPunct="1"/>
            <a:r>
              <a:rPr lang="en-US" smtClean="0">
                <a:ea typeface="ＭＳ Ｐゴシック" pitchFamily="-112" charset="-128"/>
              </a:rPr>
              <a:t>Space overhead of pointers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BDE975-C902-4C26-B914-324C4926A62D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01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19/3/2018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3EAC6-B8A6-4729-9D15-CF6953B4D4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3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19/3/2018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A5F79C-A3E0-437E-9228-F93ACDA809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61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19/3/2018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B26C3-184D-4A6F-A3A7-0B42231C36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57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B632CA24-4D05-442C-BD58-55B5F17DBC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8263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1D62A-36CB-4228-9D78-59E109F053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0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19/3/2018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63340-DC82-45FA-A377-A7AB4170FD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7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19/3/2018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DC507-14BC-4563-BC2B-526CB70ECB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20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19/3/2018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6212D-7737-4098-AF0E-481200E4A6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86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19/3/2018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0F8727-6850-4BD8-A734-C0D1C5560A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0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19/3/2018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4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19/3/2018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27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19/3/2018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6A624-A21F-4536-94D3-C1AEDDF981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15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E11-E012-4047-B3BD-26C8F75F4B37}" type="datetimeFigureOut">
              <a:rPr lang="el-GR" smtClean="0"/>
              <a:t>19/3/2018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FD112-2322-4E3C-9DD3-0E36B4B34A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37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F1E11-E012-4047-B3BD-26C8F75F4B37}" type="datetimeFigureOut">
              <a:rPr lang="el-GR" smtClean="0"/>
              <a:t>19/3/2018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FB7D08-67DA-430D-B31F-1498AA061A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7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  <p:sldLayoutId id="214748402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oleObject" Target="../embeddings/___________________Microsoft_Excel_97-20031.xls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emf"/><Relationship Id="rId4" Type="http://schemas.openxmlformats.org/officeDocument/2006/relationships/oleObject" Target="../embeddings/___________________Microsoft_Excel_97-20032.xls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png"/><Relationship Id="rId4" Type="http://schemas.openxmlformats.org/officeDocument/2006/relationships/oleObject" Target="../embeddings/___________________Microsoft_Excel_97-20033.xls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___________________Microsoft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4.png"/><Relationship Id="rId4" Type="http://schemas.openxmlformats.org/officeDocument/2006/relationships/oleObject" Target="../embeddings/___________________Microsoft_Excel_97-20034.xls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oleObject" Target="../embeddings/___________________Microsoft_Excel_97-20036.xls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4365104"/>
            <a:ext cx="7033592" cy="119898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3200" dirty="0" smtClean="0">
                <a:ea typeface="ＭＳ Ｐゴシック" pitchFamily="-112" charset="-128"/>
              </a:rPr>
              <a:t>MYE003</a:t>
            </a:r>
            <a:r>
              <a:rPr lang="el-GR" sz="3200" dirty="0" smtClean="0">
                <a:ea typeface="ＭＳ Ｐゴシック" pitchFamily="-112" charset="-128"/>
              </a:rPr>
              <a:t>: Ανάκτηση Πληροφορίας</a:t>
            </a:r>
            <a:endParaRPr lang="en-US" sz="32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1800" i="1" dirty="0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1800" i="1" dirty="0" err="1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r>
              <a:rPr lang="en-US" dirty="0" smtClean="0">
                <a:ea typeface="ＭＳ Ｐゴシック" pitchFamily="-112" charset="-128"/>
              </a:rPr>
              <a:t/>
            </a:r>
            <a:br>
              <a:rPr lang="en-US" dirty="0" smtClean="0">
                <a:ea typeface="ＭＳ Ｐゴシック" pitchFamily="-112" charset="-128"/>
              </a:rPr>
            </a:br>
            <a:r>
              <a:rPr lang="el-GR" sz="2400" dirty="0" smtClean="0">
                <a:ea typeface="ＭＳ Ｐゴシック" pitchFamily="-112" charset="-128"/>
              </a:rPr>
              <a:t>Κεφάλαιο</a:t>
            </a:r>
            <a:r>
              <a:rPr lang="en-US" sz="2400" dirty="0" smtClean="0">
                <a:ea typeface="ＭＳ Ｐゴシック" pitchFamily="-112" charset="-128"/>
              </a:rPr>
              <a:t> 1: </a:t>
            </a:r>
            <a:r>
              <a:rPr lang="el-GR" sz="2400" dirty="0" smtClean="0">
                <a:ea typeface="ＭＳ Ｐゴシック" pitchFamily="-112" charset="-128"/>
              </a:rPr>
              <a:t>Εισαγωγή. Ανάκτηση </a:t>
            </a:r>
            <a:r>
              <a:rPr lang="en-US" sz="2400" dirty="0" smtClean="0">
                <a:ea typeface="ＭＳ Ｐゴシック" pitchFamily="-112" charset="-128"/>
              </a:rPr>
              <a:t>Boole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683568" y="12593"/>
            <a:ext cx="7886700" cy="1325563"/>
          </a:xfrm>
        </p:spPr>
        <p:txBody>
          <a:bodyPr/>
          <a:lstStyle/>
          <a:p>
            <a:pPr eaLnBrk="1" hangingPunct="1"/>
            <a:r>
              <a:rPr lang="el-GR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Ανάκτηση Πληροφορίας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vs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Βάσεις Δεδομένων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graphicFrame>
        <p:nvGraphicFramePr>
          <p:cNvPr id="4" name="Group 118"/>
          <p:cNvGraphicFramePr>
            <a:graphicFrameLocks noGrp="1"/>
          </p:cNvGraphicFramePr>
          <p:nvPr/>
        </p:nvGraphicFramePr>
        <p:xfrm>
          <a:off x="2771800" y="1844824"/>
          <a:ext cx="6019800" cy="3746184"/>
        </p:xfrm>
        <a:graphic>
          <a:graphicData uri="http://schemas.openxmlformats.org/drawingml/2006/table">
            <a:tbl>
              <a:tblPr/>
              <a:tblGrid>
                <a:gridCol w="1504950"/>
                <a:gridCol w="1504950"/>
                <a:gridCol w="1504950"/>
                <a:gridCol w="1504950"/>
              </a:tblGrid>
              <a:tr h="134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κωδικός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όνομα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διάμετρος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δορυφόροι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Ερμής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Αφροδίτη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12103.6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Γη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12756.3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Άρης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6794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Δίας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142984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Κρόνος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120536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Ουρανός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51118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Ποσειδώνας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49532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Πλούτωνας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2274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114"/>
          <p:cNvSpPr txBox="1">
            <a:spLocks noChangeArrowheads="1"/>
          </p:cNvSpPr>
          <p:nvPr/>
        </p:nvSpPr>
        <p:spPr bwMode="auto">
          <a:xfrm>
            <a:off x="179512" y="4149080"/>
            <a:ext cx="2514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1600" b="1" dirty="0">
                <a:solidFill>
                  <a:schemeClr val="tx1"/>
                </a:solidFill>
              </a:rPr>
              <a:t>SELECT</a:t>
            </a:r>
            <a:r>
              <a:rPr lang="el-GR" sz="1600" dirty="0">
                <a:solidFill>
                  <a:schemeClr val="tx1"/>
                </a:solidFill>
              </a:rPr>
              <a:t> όνομα</a:t>
            </a:r>
          </a:p>
          <a:p>
            <a:r>
              <a:rPr lang="el-GR" sz="1600" b="1" dirty="0">
                <a:solidFill>
                  <a:schemeClr val="tx1"/>
                </a:solidFill>
              </a:rPr>
              <a:t>FROM</a:t>
            </a:r>
            <a:r>
              <a:rPr lang="el-GR" sz="1600" dirty="0">
                <a:solidFill>
                  <a:schemeClr val="tx1"/>
                </a:solidFill>
              </a:rPr>
              <a:t> πλανήτες</a:t>
            </a:r>
          </a:p>
          <a:p>
            <a:r>
              <a:rPr lang="el-GR" sz="1600" b="1" dirty="0">
                <a:solidFill>
                  <a:schemeClr val="tx1"/>
                </a:solidFill>
              </a:rPr>
              <a:t>WHERE</a:t>
            </a:r>
            <a:r>
              <a:rPr lang="el-GR" sz="1600" dirty="0">
                <a:solidFill>
                  <a:schemeClr val="tx1"/>
                </a:solidFill>
              </a:rPr>
              <a:t> δορυφόροι = 0 </a:t>
            </a:r>
          </a:p>
          <a:p>
            <a:r>
              <a:rPr lang="el-GR" sz="1600" dirty="0">
                <a:solidFill>
                  <a:schemeClr val="tx1"/>
                </a:solidFill>
              </a:rPr>
              <a:t>     </a:t>
            </a:r>
            <a:r>
              <a:rPr lang="el-GR" sz="1600" b="1" dirty="0">
                <a:solidFill>
                  <a:schemeClr val="tx1"/>
                </a:solidFill>
              </a:rPr>
              <a:t>OR</a:t>
            </a:r>
            <a:r>
              <a:rPr lang="el-GR" sz="1600" dirty="0">
                <a:solidFill>
                  <a:schemeClr val="tx1"/>
                </a:solidFill>
              </a:rPr>
              <a:t> δορυφόροι = 1 </a:t>
            </a:r>
          </a:p>
          <a:p>
            <a:r>
              <a:rPr lang="el-GR" sz="1600" dirty="0">
                <a:solidFill>
                  <a:schemeClr val="tx1"/>
                </a:solidFill>
              </a:rPr>
              <a:t>     </a:t>
            </a:r>
            <a:r>
              <a:rPr lang="el-GR" sz="1600" b="1" dirty="0">
                <a:solidFill>
                  <a:schemeClr val="tx1"/>
                </a:solidFill>
              </a:rPr>
              <a:t>OR</a:t>
            </a:r>
            <a:r>
              <a:rPr lang="el-GR" sz="1600" dirty="0">
                <a:solidFill>
                  <a:schemeClr val="tx1"/>
                </a:solidFill>
              </a:rPr>
              <a:t> δορυφόροι = 2</a:t>
            </a:r>
          </a:p>
        </p:txBody>
      </p:sp>
      <p:sp>
        <p:nvSpPr>
          <p:cNvPr id="6" name="Text Box 119"/>
          <p:cNvSpPr txBox="1">
            <a:spLocks noChangeArrowheads="1"/>
          </p:cNvSpPr>
          <p:nvPr/>
        </p:nvSpPr>
        <p:spPr bwMode="auto">
          <a:xfrm>
            <a:off x="395536" y="5805264"/>
            <a:ext cx="79809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 dirty="0">
                <a:solidFill>
                  <a:schemeClr val="tx1"/>
                </a:solidFill>
                <a:latin typeface="+mn-lt"/>
              </a:rPr>
              <a:t>Το ερώτημα είναι σαφές, προσδιορίζει επακριβώς τη συνθήκη που πρέπει </a:t>
            </a:r>
          </a:p>
          <a:p>
            <a:r>
              <a:rPr lang="el-GR" sz="2000" dirty="0">
                <a:solidFill>
                  <a:schemeClr val="tx1"/>
                </a:solidFill>
                <a:latin typeface="+mn-lt"/>
              </a:rPr>
              <a:t>να ικανοποιεί κάθε </a:t>
            </a:r>
            <a:r>
              <a:rPr lang="el-GR" sz="2000" dirty="0" smtClean="0">
                <a:solidFill>
                  <a:schemeClr val="tx1"/>
                </a:solidFill>
                <a:latin typeface="+mn-lt"/>
              </a:rPr>
              <a:t>αποτέλεσμα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tx1"/>
                </a:solidFill>
                <a:latin typeface="+mn-lt"/>
              </a:rPr>
              <a:t>που εμφανίζεται στην έξοδο.</a:t>
            </a:r>
          </a:p>
        </p:txBody>
      </p:sp>
      <p:sp>
        <p:nvSpPr>
          <p:cNvPr id="7" name="Text Box 120"/>
          <p:cNvSpPr txBox="1">
            <a:spLocks noChangeArrowheads="1"/>
          </p:cNvSpPr>
          <p:nvPr/>
        </p:nvSpPr>
        <p:spPr bwMode="auto">
          <a:xfrm>
            <a:off x="107504" y="3645024"/>
            <a:ext cx="18807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i="1" dirty="0">
                <a:solidFill>
                  <a:schemeClr val="tx1"/>
                </a:solidFill>
                <a:latin typeface="+mn-lt"/>
              </a:rPr>
              <a:t>Ερώτημα 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SQL</a:t>
            </a:r>
            <a:endParaRPr lang="el-GR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628800"/>
            <a:ext cx="2448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chemeClr val="tx1"/>
                </a:solidFill>
                <a:latin typeface="+mn-lt"/>
              </a:rPr>
              <a:t>Δομημένα δεδομένα </a:t>
            </a: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endParaRPr lang="el-GR" sz="2000" dirty="0" smtClean="0">
              <a:solidFill>
                <a:schemeClr val="tx1"/>
              </a:solidFill>
              <a:latin typeface="+mn-lt"/>
            </a:endParaRPr>
          </a:p>
          <a:p>
            <a:r>
              <a:rPr lang="el-GR" sz="2000" dirty="0" smtClean="0">
                <a:solidFill>
                  <a:schemeClr val="tx1"/>
                </a:solidFill>
                <a:latin typeface="+mn-lt"/>
              </a:rPr>
              <a:t>Ακολουθούν κάποιο σχήμα και είναι αποθηκευμένα με βάση κάποιο μοντέλο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86700" cy="1325563"/>
          </a:xfrm>
        </p:spPr>
        <p:txBody>
          <a:bodyPr/>
          <a:lstStyle/>
          <a:p>
            <a:pPr eaLnBrk="1" hangingPunct="1"/>
            <a:r>
              <a:rPr lang="el-GR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Ανάκτηση Πληροφορίας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vs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Βάσεις Δεδομένων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" name="Rectangle 1027"/>
          <p:cNvSpPr txBox="1">
            <a:spLocks noChangeArrowheads="1"/>
          </p:cNvSpPr>
          <p:nvPr/>
        </p:nvSpPr>
        <p:spPr bwMode="auto">
          <a:xfrm>
            <a:off x="467544" y="2420888"/>
            <a:ext cx="6408712" cy="2232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d1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: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Ο κομήτης του </a:t>
            </a:r>
            <a:r>
              <a:rPr kumimoji="0" lang="el-G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Χάλεϋ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μας επισκέπτεται περίπου κάθε εβδομήντα έξι χρόνια.     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d2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: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Ο κομήτης του </a:t>
            </a:r>
            <a:r>
              <a:rPr kumimoji="0" lang="el-G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Χάλεϋ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πήρε το όνομά του από τον </a:t>
            </a:r>
            <a:r>
              <a:rPr kumimoji="0" lang="el-G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αστρονόμ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o </a:t>
            </a:r>
            <a:r>
              <a:rPr kumimoji="0" lang="el-G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Έντμοντ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kumimoji="0" lang="el-G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Χάλεϋ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d3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: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Ένας κομήτης διαγράφει ελλειπτική τροχιά.                            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d4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: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Ο πλανήτης Άρης έχει δύο φυσικούς δορυφόρους, το Δείμο και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το Φόβο.  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d5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: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Ο πλανήτης Δίας έχει 63 γνωστούς φυσικούς δορυφόρους.                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d6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: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Ένας κομήτης έχει μικρότερη διάμετρο από ότι ένας πλανήτης.           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d7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: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Ο Άρης είναι ένας πλανήτης του ηλιακού μας συστήματος.  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…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            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Text Box 1028"/>
          <p:cNvSpPr txBox="1">
            <a:spLocks noChangeArrowheads="1"/>
          </p:cNvSpPr>
          <p:nvPr/>
        </p:nvSpPr>
        <p:spPr bwMode="auto">
          <a:xfrm>
            <a:off x="2339752" y="1844824"/>
            <a:ext cx="36724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tx1"/>
                </a:solidFill>
                <a:latin typeface="+mn-lt"/>
              </a:rPr>
              <a:t>Συλλογή 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εγγράφων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 Box 1029"/>
          <p:cNvSpPr txBox="1">
            <a:spLocks noChangeArrowheads="1"/>
          </p:cNvSpPr>
          <p:nvPr/>
        </p:nvSpPr>
        <p:spPr bwMode="auto">
          <a:xfrm>
            <a:off x="467544" y="4869160"/>
            <a:ext cx="756084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18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Πληροφοριακή </a:t>
            </a:r>
            <a:r>
              <a:rPr lang="el-GR" sz="18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ανάγκη</a:t>
            </a:r>
            <a:r>
              <a:rPr lang="en-US" sz="1800" i="1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πληροφορίες για τον κομήτη του </a:t>
            </a:r>
            <a:r>
              <a:rPr lang="el-GR" sz="1800" dirty="0" err="1" smtClean="0">
                <a:solidFill>
                  <a:schemeClr val="tx1"/>
                </a:solidFill>
                <a:latin typeface="+mn-lt"/>
              </a:rPr>
              <a:t>Χάλεϋ</a:t>
            </a:r>
            <a:endParaRPr lang="en-US" sz="1800" dirty="0" smtClean="0">
              <a:solidFill>
                <a:schemeClr val="tx1"/>
              </a:solidFill>
              <a:latin typeface="+mn-lt"/>
            </a:endParaRPr>
          </a:p>
          <a:p>
            <a:r>
              <a:rPr lang="el-GR" sz="18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Ερώτημα</a:t>
            </a:r>
            <a:r>
              <a:rPr lang="el-GR" sz="1800" i="1" dirty="0" smtClean="0">
                <a:solidFill>
                  <a:schemeClr val="tx1"/>
                </a:solidFill>
                <a:latin typeface="+mn-lt"/>
              </a:rPr>
              <a:t>:</a:t>
            </a:r>
            <a:r>
              <a:rPr lang="el-GR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1800" dirty="0" err="1" smtClean="0">
                <a:solidFill>
                  <a:prstClr val="black"/>
                </a:solidFill>
                <a:latin typeface="Calibri"/>
              </a:rPr>
              <a:t>Χάλεϋ</a:t>
            </a:r>
            <a:endParaRPr lang="el-GR" sz="1800" dirty="0">
              <a:solidFill>
                <a:schemeClr val="tx1"/>
              </a:solidFill>
              <a:latin typeface="+mn-lt"/>
            </a:endParaRPr>
          </a:p>
          <a:p>
            <a:pPr algn="just"/>
            <a:endParaRPr lang="el-GR" sz="1800" dirty="0" smtClean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el-GR" sz="1800" dirty="0" smtClean="0">
                <a:solidFill>
                  <a:schemeClr val="tx1"/>
                </a:solidFill>
                <a:latin typeface="+mn-lt"/>
              </a:rPr>
              <a:t>Διαισθητικά 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αντιλαμβανόμαστε ότι τα έγγραφα </a:t>
            </a:r>
            <a:r>
              <a:rPr lang="el-GR" sz="1800" i="1" dirty="0">
                <a:solidFill>
                  <a:schemeClr val="tx1"/>
                </a:solidFill>
                <a:latin typeface="+mn-lt"/>
              </a:rPr>
              <a:t>d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1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και </a:t>
            </a:r>
            <a:r>
              <a:rPr lang="el-GR" sz="1800" i="1" dirty="0">
                <a:solidFill>
                  <a:schemeClr val="tx1"/>
                </a:solidFill>
                <a:latin typeface="+mn-lt"/>
              </a:rPr>
              <a:t>d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2 </a:t>
            </a:r>
            <a:r>
              <a:rPr lang="el-GR" sz="1800" dirty="0" smtClean="0">
                <a:solidFill>
                  <a:schemeClr val="tx1"/>
                </a:solidFill>
                <a:latin typeface="+mn-lt"/>
              </a:rPr>
              <a:t>σχετίζονται περισσότερο με 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το ερώτημα </a:t>
            </a:r>
            <a:r>
              <a:rPr lang="el-GR" sz="1800" dirty="0" smtClean="0">
                <a:solidFill>
                  <a:schemeClr val="tx1"/>
                </a:solidFill>
                <a:latin typeface="+mn-lt"/>
              </a:rPr>
              <a:t>από ότι </a:t>
            </a:r>
            <a:r>
              <a:rPr lang="el-GR" sz="1800" dirty="0">
                <a:solidFill>
                  <a:schemeClr val="tx1"/>
                </a:solidFill>
                <a:latin typeface="+mn-lt"/>
              </a:rPr>
              <a:t>τα υπόλοιπα έγγραφα.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886700" cy="1325563"/>
          </a:xfrm>
        </p:spPr>
        <p:txBody>
          <a:bodyPr/>
          <a:lstStyle/>
          <a:p>
            <a:pPr eaLnBrk="1" hangingPunct="1"/>
            <a:r>
              <a:rPr lang="el-GR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Ανάκτηση Πληροφορίας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vs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Βάσεις Δεδομένων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graphicFrame>
        <p:nvGraphicFramePr>
          <p:cNvPr id="25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179971"/>
              </p:ext>
            </p:extLst>
          </p:nvPr>
        </p:nvGraphicFramePr>
        <p:xfrm>
          <a:off x="381000" y="1865313"/>
          <a:ext cx="8295456" cy="3991048"/>
        </p:xfrm>
        <a:graphic>
          <a:graphicData uri="http://schemas.openxmlformats.org/drawingml/2006/table">
            <a:tbl>
              <a:tblPr/>
              <a:tblGrid>
                <a:gridCol w="2765152"/>
                <a:gridCol w="2765152"/>
                <a:gridCol w="2765152"/>
              </a:tblGrid>
              <a:tr h="4477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Χαρακτηριστικό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ΣΔΒΔ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ΣΑΠ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είδος δεδομένων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δομημένα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αδόμητα, ημι-δομημένα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τύπος δεδομένων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αριθμητικά, αλφαριθμητικά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έγγραφα (κειμένου)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γλώσσα ερωτημάτων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SQL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φυσική γλώσσα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λέξεις κλειδιά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(keywords)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ερώτημα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σαφές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ασαφές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αποτελέσματα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χωρίς βαθμολόγηση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βαθμολογημένα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45740" y="71101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Ημιδομημένα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δεδομένα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075240" cy="434908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Στην πραγματικότητα, δεν υπάρχουν αμιγώς μη δομημένα δεδομένα 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π</a:t>
            </a:r>
            <a:r>
              <a:rPr lang="en-US" dirty="0" smtClean="0">
                <a:ea typeface="ＭＳ Ｐゴシック" pitchFamily="-112" charset="-128"/>
              </a:rPr>
              <a:t>.</a:t>
            </a:r>
            <a:r>
              <a:rPr lang="el-GR" dirty="0" smtClean="0">
                <a:ea typeface="ＭＳ Ｐゴシック" pitchFamily="-112" charset="-128"/>
              </a:rPr>
              <a:t>χ</a:t>
            </a:r>
            <a:r>
              <a:rPr lang="en-US" dirty="0" smtClean="0">
                <a:ea typeface="ＭＳ Ｐゴシック" pitchFamily="-112" charset="-128"/>
              </a:rPr>
              <a:t>., </a:t>
            </a:r>
            <a:r>
              <a:rPr lang="el-GR" dirty="0" smtClean="0">
                <a:ea typeface="ＭＳ Ｐゴシック" pitchFamily="-112" charset="-128"/>
              </a:rPr>
              <a:t>αυτή η διαφάνεια έχει διακριτές ζώνες όπως </a:t>
            </a:r>
            <a:r>
              <a:rPr lang="en-US" i="1" dirty="0" smtClean="0">
                <a:ea typeface="ＭＳ Ｐゴシック" pitchFamily="-112" charset="-128"/>
              </a:rPr>
              <a:t>Title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και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Bullets</a:t>
            </a:r>
            <a:endParaRPr lang="el-GR" i="1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i="1" dirty="0" smtClean="0">
                <a:ea typeface="ＭＳ Ｐゴシック" pitchFamily="-112" charset="-128"/>
              </a:rPr>
              <a:t>Web pages?</a:t>
            </a:r>
            <a:endParaRPr lang="el-GR" i="1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i="1" dirty="0" smtClean="0">
                <a:ea typeface="ＭＳ Ｐゴシック" pitchFamily="-112" charset="-128"/>
              </a:rPr>
              <a:t>Emails?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«</a:t>
            </a:r>
            <a:r>
              <a:rPr lang="el-GR" dirty="0" err="1" smtClean="0">
                <a:ea typeface="ＭＳ Ｐゴシック" pitchFamily="-112" charset="-128"/>
              </a:rPr>
              <a:t>Ημιδομημένη</a:t>
            </a:r>
            <a:r>
              <a:rPr lang="el-GR" dirty="0" smtClean="0">
                <a:ea typeface="ＭＳ Ｐゴシック" pitchFamily="-112" charset="-128"/>
              </a:rPr>
              <a:t>» αναζήτηση όπως: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i="1" dirty="0" smtClean="0">
                <a:ea typeface="ＭＳ Ｐゴシック" pitchFamily="-112" charset="-128"/>
              </a:rPr>
              <a:t>Title</a:t>
            </a:r>
            <a:r>
              <a:rPr lang="en-US" dirty="0" smtClean="0">
                <a:ea typeface="ＭＳ Ｐゴシック" pitchFamily="-112" charset="-128"/>
              </a:rPr>
              <a:t> contains </a:t>
            </a:r>
            <a:r>
              <a:rPr lang="el-GR" u="sng" dirty="0" err="1" smtClean="0">
                <a:ea typeface="ＭＳ Ｐゴシック" pitchFamily="-112" charset="-128"/>
              </a:rPr>
              <a:t>ημιδομημένα</a:t>
            </a:r>
            <a:r>
              <a:rPr lang="en-US" dirty="0" smtClean="0">
                <a:ea typeface="ＭＳ Ｐゴシック" pitchFamily="-112" charset="-128"/>
              </a:rPr>
              <a:t> AND </a:t>
            </a:r>
            <a:r>
              <a:rPr lang="en-US" i="1" dirty="0" smtClean="0">
                <a:ea typeface="ＭＳ Ｐゴシック" pitchFamily="-112" charset="-128"/>
              </a:rPr>
              <a:t>Bullets</a:t>
            </a:r>
            <a:r>
              <a:rPr lang="en-US" dirty="0" smtClean="0">
                <a:ea typeface="ＭＳ Ｐゴシック" pitchFamily="-112" charset="-128"/>
              </a:rPr>
              <a:t> contain </a:t>
            </a:r>
            <a:r>
              <a:rPr lang="el-GR" u="sng" dirty="0" smtClean="0">
                <a:ea typeface="ＭＳ Ｐゴシック" pitchFamily="-112" charset="-128"/>
              </a:rPr>
              <a:t>αναζήτηση</a:t>
            </a:r>
            <a:endParaRPr lang="en-US" u="sng" dirty="0" smtClean="0">
              <a:ea typeface="ＭＳ Ｐゴシック" pitchFamily="-112" charset="-128"/>
            </a:endParaRPr>
          </a:p>
          <a:p>
            <a:pPr lvl="1" eaLnBrk="1" hangingPunct="1">
              <a:buNone/>
            </a:pPr>
            <a:endParaRPr lang="en-US" u="sng" dirty="0" smtClean="0">
              <a:ea typeface="ＭＳ Ｐゴシック" pitchFamily="-112" charset="-128"/>
            </a:endParaRPr>
          </a:p>
          <a:p>
            <a:pPr lvl="2" eaLnBrk="1" hangingPunct="1">
              <a:buFont typeface="Wingdings" pitchFamily="-112" charset="2"/>
              <a:buNone/>
            </a:pPr>
            <a:r>
              <a:rPr lang="en-US" sz="2400" dirty="0" smtClean="0">
                <a:ea typeface="ＭＳ Ｐゴシック" pitchFamily="-112" charset="-128"/>
              </a:rPr>
              <a:t>… </a:t>
            </a:r>
            <a:r>
              <a:rPr lang="el-GR" sz="2400" dirty="0" smtClean="0">
                <a:ea typeface="ＭＳ Ｐゴシック" pitchFamily="-112" charset="-128"/>
              </a:rPr>
              <a:t>και βέβαια υπάρχει πάντα η γλωσσική δομή</a:t>
            </a: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6246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EF9ED8-7F41-43B9-8183-685D4E7FE7FF}" type="slidenum">
              <a:rPr lang="en-US"/>
              <a:pPr/>
              <a:t>13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04664"/>
            <a:ext cx="80772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Αδόμητα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(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κείμενο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 vs. 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Δομημένα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βάσεις δεδομένων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 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δεδομένα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το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1996</a:t>
            </a:r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840079506"/>
              </p:ext>
            </p:extLst>
          </p:nvPr>
        </p:nvGraphicFramePr>
        <p:xfrm>
          <a:off x="685800" y="1914525"/>
          <a:ext cx="7772400" cy="455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" r:id="rId4" imgW="7771758" imgH="4553336" progId="Excel.Sheet.8">
                  <p:embed/>
                </p:oleObj>
              </mc:Choice>
              <mc:Fallback>
                <p:oleObj r:id="rId4" imgW="7771758" imgH="4553336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14525"/>
                        <a:ext cx="7772400" cy="45529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6C14F5-C29F-446D-863D-AB67F5A59338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52045"/>
            <a:ext cx="80772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Αδόμητα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(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κείμενο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 vs. 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Δομημένα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βάσεις δεδομένων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 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δεδομένα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σήμερα?</a:t>
            </a:r>
            <a:endParaRPr lang="en-US" sz="36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7BA8DF-9DD0-42DA-B373-27CE428101D8}" type="slidenum">
              <a:rPr lang="en-US"/>
              <a:pPr/>
              <a:t>15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923928" y="5552246"/>
            <a:ext cx="4019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User generated content (social networks, blogs, </a:t>
            </a:r>
            <a:r>
              <a:rPr lang="en-US" sz="1800" dirty="0" err="1" smtClean="0">
                <a:solidFill>
                  <a:schemeClr val="tx1"/>
                </a:solidFill>
                <a:latin typeface="Calibri" pitchFamily="34" charset="0"/>
              </a:rPr>
              <a:t>etc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)</a:t>
            </a:r>
            <a:r>
              <a:rPr lang="el-GR" sz="1800" dirty="0" smtClean="0">
                <a:solidFill>
                  <a:schemeClr val="tx1"/>
                </a:solidFill>
                <a:latin typeface="Calibri" pitchFamily="34" charset="0"/>
              </a:rPr>
              <a:t>  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Example: </a:t>
            </a:r>
            <a:r>
              <a:rPr lang="en-US" sz="1800" i="1" dirty="0" smtClean="0">
                <a:solidFill>
                  <a:schemeClr val="tx1"/>
                </a:solidFill>
                <a:latin typeface="Calibri" pitchFamily="34" charset="0"/>
              </a:rPr>
              <a:t>Facebook search</a:t>
            </a:r>
            <a:endParaRPr lang="el-GR" sz="18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16832"/>
            <a:ext cx="5337617" cy="3356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6477000"/>
            <a:ext cx="6480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/>
                </a:solidFill>
                <a:latin typeface="+mn-lt"/>
              </a:rPr>
              <a:t>http://bhavnaober.blogspot.gr/2015/02/data-warehouse-current-scenario.html</a:t>
            </a:r>
            <a:endParaRPr lang="el-GR" sz="10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99" y="2076449"/>
            <a:ext cx="7987159" cy="122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4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7712379" cy="540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721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99592" y="135705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sz="4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Όχι μόνο ανάκτηση!</a:t>
            </a:r>
            <a:endParaRPr lang="en-US" sz="44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99592" y="1412776"/>
            <a:ext cx="7471742" cy="4511527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Κατηγοριοποίηση </a:t>
            </a:r>
            <a:r>
              <a:rPr lang="en-US" dirty="0" smtClean="0">
                <a:ea typeface="ＭＳ Ｐゴシック" pitchFamily="-112" charset="-128"/>
              </a:rPr>
              <a:t>(classification)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None/>
            </a:pPr>
            <a:r>
              <a:rPr lang="en-US" dirty="0" smtClean="0">
                <a:ea typeface="ＭＳ Ｐゴシック" pitchFamily="-112" charset="-128"/>
              </a:rPr>
              <a:t>		</a:t>
            </a:r>
            <a:r>
              <a:rPr lang="el-GR" sz="2000" dirty="0" smtClean="0">
                <a:ea typeface="ＭＳ Ｐゴシック" pitchFamily="-112" charset="-128"/>
              </a:rPr>
              <a:t>Τοποθέτηση εγγράφων στη σωστή κατηγορία</a:t>
            </a:r>
            <a:r>
              <a:rPr lang="en-US" sz="2000" dirty="0" smtClean="0">
                <a:ea typeface="ＭＳ Ｐゴシック" pitchFamily="-112" charset="-128"/>
              </a:rPr>
              <a:t> (</a:t>
            </a:r>
            <a:r>
              <a:rPr lang="el-GR" sz="2000" dirty="0" smtClean="0">
                <a:ea typeface="ＭＳ Ｐゴシック" pitchFamily="-112" charset="-128"/>
              </a:rPr>
              <a:t>Παράδειγμα: </a:t>
            </a:r>
            <a:r>
              <a:rPr lang="en-US" sz="2000" dirty="0" smtClean="0">
                <a:ea typeface="ＭＳ Ｐゴシック" pitchFamily="-112" charset="-128"/>
              </a:rPr>
              <a:t>email spam)</a:t>
            </a:r>
            <a:endParaRPr lang="el-GR" sz="2000" dirty="0" smtClean="0"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None/>
            </a:pPr>
            <a:endParaRPr lang="el-GR" sz="2000" dirty="0" smtClean="0"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dirty="0" err="1">
                <a:ea typeface="ＭＳ Ｐゴシック" pitchFamily="-112" charset="-128"/>
              </a:rPr>
              <a:t>Συσταδοποίηση</a:t>
            </a:r>
            <a:r>
              <a:rPr lang="el-GR" dirty="0">
                <a:ea typeface="ＭＳ Ｐゴシック" pitchFamily="-112" charset="-128"/>
              </a:rPr>
              <a:t> (</a:t>
            </a:r>
            <a:r>
              <a:rPr lang="en-US" dirty="0">
                <a:ea typeface="ＭＳ Ｐゴシック" pitchFamily="-112" charset="-128"/>
              </a:rPr>
              <a:t>clustering)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None/>
            </a:pPr>
            <a:r>
              <a:rPr lang="en-US" dirty="0" smtClean="0">
                <a:ea typeface="ＭＳ Ｐゴシック" pitchFamily="-112" charset="-128"/>
              </a:rPr>
              <a:t>		</a:t>
            </a:r>
            <a:r>
              <a:rPr lang="el-GR" sz="1800" dirty="0" smtClean="0">
                <a:ea typeface="ＭＳ Ｐゴシック" pitchFamily="-112" charset="-128"/>
              </a:rPr>
              <a:t>Ομαδοποίηση σχετικών εγγράφων</a:t>
            </a:r>
            <a:r>
              <a:rPr lang="en-US" sz="1800" dirty="0" smtClean="0">
                <a:ea typeface="ＭＳ Ｐゴシック" pitchFamily="-112" charset="-128"/>
              </a:rPr>
              <a:t>  </a:t>
            </a:r>
            <a:r>
              <a:rPr lang="el-GR" sz="1800" dirty="0" smtClean="0">
                <a:ea typeface="ＭＳ Ｐゴシック" pitchFamily="-112" charset="-128"/>
              </a:rPr>
              <a:t>και περίληψη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None/>
            </a:pPr>
            <a:endParaRPr lang="el-GR" sz="1800" dirty="0" smtClean="0"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«Φιλτράρισμα»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None/>
            </a:pPr>
            <a:r>
              <a:rPr lang="en-US" dirty="0" smtClean="0">
                <a:ea typeface="ＭＳ Ｐゴシック" pitchFamily="-112" charset="-128"/>
              </a:rPr>
              <a:t>			</a:t>
            </a:r>
            <a:r>
              <a:rPr lang="el-GR" sz="1800" dirty="0">
                <a:ea typeface="ＭＳ Ｐゴシック" pitchFamily="-112" charset="-128"/>
              </a:rPr>
              <a:t>Με βάση κριτήρια </a:t>
            </a:r>
            <a:r>
              <a:rPr lang="el-GR" sz="1800" dirty="0" smtClean="0">
                <a:ea typeface="ＭＳ Ｐゴシック" pitchFamily="-112" charset="-128"/>
              </a:rPr>
              <a:t>σχετικότητας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None/>
            </a:pPr>
            <a:endParaRPr lang="el-GR" sz="1800" dirty="0"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Συστάσεις </a:t>
            </a:r>
            <a:r>
              <a:rPr lang="en-US" dirty="0">
                <a:ea typeface="ＭＳ Ｐゴシック" pitchFamily="-112" charset="-128"/>
              </a:rPr>
              <a:t>(recommendations</a:t>
            </a:r>
            <a:r>
              <a:rPr lang="en-US" dirty="0" smtClean="0">
                <a:ea typeface="ＭＳ Ｐゴシック" pitchFamily="-112" charset="-128"/>
              </a:rPr>
              <a:t>)</a:t>
            </a:r>
            <a:endParaRPr lang="el-GR" dirty="0" smtClean="0"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en-US" dirty="0"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l-GR" dirty="0">
                <a:ea typeface="ＭＳ Ｐゴシック" pitchFamily="-112" charset="-128"/>
              </a:rPr>
              <a:t>Κριτικές (</a:t>
            </a:r>
            <a:r>
              <a:rPr lang="en-US" dirty="0">
                <a:ea typeface="ＭＳ Ｐゴシック" pitchFamily="-112" charset="-128"/>
              </a:rPr>
              <a:t>reviews)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28650" y="260648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Τι άλλο θα δούμε σήμερα;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idx="1"/>
          </p:nvPr>
        </p:nvSpPr>
        <p:spPr>
          <a:xfrm>
            <a:off x="539552" y="1988840"/>
            <a:ext cx="7931224" cy="2764904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l-GR" dirty="0" smtClean="0">
                <a:ea typeface="ＭＳ Ｐゴシック" pitchFamily="-112" charset="-128"/>
              </a:rPr>
              <a:t>Μια μικρή εισαγωγή στο απλούστερο μοντέλο αναζήτησης </a:t>
            </a:r>
            <a:r>
              <a:rPr lang="en-US" dirty="0" smtClean="0">
                <a:ea typeface="ＭＳ Ｐゴシック" pitchFamily="-112" charset="-128"/>
              </a:rPr>
              <a:t>(Boolean)</a:t>
            </a:r>
            <a:r>
              <a:rPr lang="el-GR" dirty="0" smtClean="0">
                <a:ea typeface="ＭＳ Ｐゴシック" pitchFamily="-112" charset="-128"/>
              </a:rPr>
              <a:t> (Κεφάλαιο 1 του Βιβλίου)</a:t>
            </a:r>
            <a:endParaRPr lang="en-US" dirty="0" smtClean="0">
              <a:ea typeface="ＭＳ Ｐゴシック" pitchFamily="-112" charset="-128"/>
            </a:endParaRPr>
          </a:p>
          <a:p>
            <a:pPr marL="914400" lvl="1" indent="-514350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	</a:t>
            </a:r>
            <a:r>
              <a:rPr lang="el-GR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Ένα απλό σύστημα ΑΠ (βασικές δομές δεδομένων και παραδείγματα ερωτημάτων)</a:t>
            </a:r>
            <a:endParaRPr lang="en-US" i="1" dirty="0" smtClean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914400" lvl="1" indent="-514350" eaLnBrk="1" hangingPunct="1">
              <a:buNone/>
            </a:pPr>
            <a:endParaRPr lang="en-US" i="1" dirty="0" smtClean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l-GR" dirty="0" smtClean="0">
                <a:ea typeface="ＭＳ Ｐゴシック" pitchFamily="-112" charset="-128"/>
              </a:rPr>
              <a:t>Λίγα διαδικαστικά 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964" y="1998402"/>
            <a:ext cx="66675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Τι είναι η </a:t>
            </a:r>
            <a:r>
              <a:rPr lang="el-GR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Ανάκτηση Πληροφορίας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(Information Retrieval)</a:t>
            </a:r>
            <a:r>
              <a:rPr lang="el-GR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;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228506-E243-4C19-8FFA-807787CFB7A9}" type="slidenum">
              <a:rPr lang="en-US"/>
              <a:pPr/>
              <a:t>2</a:t>
            </a:fld>
            <a:endParaRPr lang="en-US"/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7704" y="2204864"/>
            <a:ext cx="144016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chemeClr val="tx1"/>
                </a:solidFill>
                <a:latin typeface="+mn-lt"/>
              </a:rPr>
              <a:t>Ανάγκη πληροφόρησης</a:t>
            </a:r>
          </a:p>
          <a:p>
            <a:endParaRPr lang="el-GR" sz="1400" b="1" dirty="0" smtClean="0">
              <a:solidFill>
                <a:srgbClr val="FF0000"/>
              </a:solidFill>
              <a:latin typeface="+mn-lt"/>
            </a:endParaRPr>
          </a:p>
          <a:p>
            <a:endParaRPr lang="el-GR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5158" y="3377308"/>
            <a:ext cx="9361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  <a:latin typeface="+mn-lt"/>
              </a:rPr>
              <a:t>E</a:t>
            </a:r>
            <a:r>
              <a:rPr lang="el-GR" sz="1400" b="1" dirty="0" smtClean="0">
                <a:solidFill>
                  <a:schemeClr val="tx1"/>
                </a:solidFill>
                <a:latin typeface="+mn-lt"/>
              </a:rPr>
              <a:t>ρώτημα</a:t>
            </a:r>
          </a:p>
        </p:txBody>
      </p:sp>
      <p:sp>
        <p:nvSpPr>
          <p:cNvPr id="21" name="Freeform 20"/>
          <p:cNvSpPr/>
          <p:nvPr/>
        </p:nvSpPr>
        <p:spPr>
          <a:xfrm>
            <a:off x="1835696" y="1988840"/>
            <a:ext cx="1730721" cy="1007952"/>
          </a:xfrm>
          <a:custGeom>
            <a:avLst/>
            <a:gdLst>
              <a:gd name="connsiteX0" fmla="*/ 586966 w 1730721"/>
              <a:gd name="connsiteY0" fmla="*/ 30178 h 1007952"/>
              <a:gd name="connsiteX1" fmla="*/ 89026 w 1730721"/>
              <a:gd name="connsiteY1" fmla="*/ 202194 h 1007952"/>
              <a:gd name="connsiteX2" fmla="*/ 52812 w 1730721"/>
              <a:gd name="connsiteY2" fmla="*/ 663920 h 1007952"/>
              <a:gd name="connsiteX3" fmla="*/ 333469 w 1730721"/>
              <a:gd name="connsiteY3" fmla="*/ 799722 h 1007952"/>
              <a:gd name="connsiteX4" fmla="*/ 596020 w 1730721"/>
              <a:gd name="connsiteY4" fmla="*/ 881204 h 1007952"/>
              <a:gd name="connsiteX5" fmla="*/ 641287 w 1730721"/>
              <a:gd name="connsiteY5" fmla="*/ 998899 h 1007952"/>
              <a:gd name="connsiteX6" fmla="*/ 849517 w 1730721"/>
              <a:gd name="connsiteY6" fmla="*/ 935524 h 1007952"/>
              <a:gd name="connsiteX7" fmla="*/ 1365564 w 1730721"/>
              <a:gd name="connsiteY7" fmla="*/ 863097 h 1007952"/>
              <a:gd name="connsiteX8" fmla="*/ 1727703 w 1730721"/>
              <a:gd name="connsiteY8" fmla="*/ 573386 h 1007952"/>
              <a:gd name="connsiteX9" fmla="*/ 1383671 w 1730721"/>
              <a:gd name="connsiteY9" fmla="*/ 184087 h 1007952"/>
              <a:gd name="connsiteX10" fmla="*/ 876677 w 1730721"/>
              <a:gd name="connsiteY10" fmla="*/ 66392 h 1007952"/>
              <a:gd name="connsiteX11" fmla="*/ 650341 w 1730721"/>
              <a:gd name="connsiteY11" fmla="*/ 21124 h 1007952"/>
              <a:gd name="connsiteX12" fmla="*/ 586966 w 1730721"/>
              <a:gd name="connsiteY12" fmla="*/ 30178 h 100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0721" h="1007952">
                <a:moveTo>
                  <a:pt x="586966" y="30178"/>
                </a:moveTo>
                <a:cubicBezTo>
                  <a:pt x="493414" y="60356"/>
                  <a:pt x="178052" y="96570"/>
                  <a:pt x="89026" y="202194"/>
                </a:cubicBezTo>
                <a:cubicBezTo>
                  <a:pt x="0" y="307818"/>
                  <a:pt x="12071" y="564332"/>
                  <a:pt x="52812" y="663920"/>
                </a:cubicBezTo>
                <a:cubicBezTo>
                  <a:pt x="93553" y="763508"/>
                  <a:pt x="242934" y="763508"/>
                  <a:pt x="333469" y="799722"/>
                </a:cubicBezTo>
                <a:cubicBezTo>
                  <a:pt x="424004" y="835936"/>
                  <a:pt x="544717" y="848008"/>
                  <a:pt x="596020" y="881204"/>
                </a:cubicBezTo>
                <a:cubicBezTo>
                  <a:pt x="647323" y="914400"/>
                  <a:pt x="599038" y="989846"/>
                  <a:pt x="641287" y="998899"/>
                </a:cubicBezTo>
                <a:cubicBezTo>
                  <a:pt x="683537" y="1007952"/>
                  <a:pt x="728804" y="958158"/>
                  <a:pt x="849517" y="935524"/>
                </a:cubicBezTo>
                <a:cubicBezTo>
                  <a:pt x="970230" y="912890"/>
                  <a:pt x="1219200" y="923453"/>
                  <a:pt x="1365564" y="863097"/>
                </a:cubicBezTo>
                <a:cubicBezTo>
                  <a:pt x="1511928" y="802741"/>
                  <a:pt x="1724685" y="686554"/>
                  <a:pt x="1727703" y="573386"/>
                </a:cubicBezTo>
                <a:cubicBezTo>
                  <a:pt x="1730721" y="460218"/>
                  <a:pt x="1525509" y="268586"/>
                  <a:pt x="1383671" y="184087"/>
                </a:cubicBezTo>
                <a:cubicBezTo>
                  <a:pt x="1241833" y="99588"/>
                  <a:pt x="998899" y="93552"/>
                  <a:pt x="876677" y="66392"/>
                </a:cubicBezTo>
                <a:cubicBezTo>
                  <a:pt x="754455" y="39232"/>
                  <a:pt x="701644" y="28669"/>
                  <a:pt x="650341" y="21124"/>
                </a:cubicBezTo>
                <a:cubicBezTo>
                  <a:pt x="599038" y="13579"/>
                  <a:pt x="680518" y="0"/>
                  <a:pt x="586966" y="30178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00192" y="4509120"/>
            <a:ext cx="1224136" cy="18722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Rectangle 25"/>
          <p:cNvSpPr/>
          <p:nvPr/>
        </p:nvSpPr>
        <p:spPr>
          <a:xfrm rot="5400000">
            <a:off x="5544108" y="4617132"/>
            <a:ext cx="1224136" cy="18722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TextBox 26"/>
          <p:cNvSpPr txBox="1"/>
          <p:nvPr/>
        </p:nvSpPr>
        <p:spPr>
          <a:xfrm>
            <a:off x="4283968" y="4797152"/>
            <a:ext cx="194421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chemeClr val="tx1"/>
                </a:solidFill>
                <a:latin typeface="+mn-lt"/>
              </a:rPr>
              <a:t>Απάντηση</a:t>
            </a:r>
            <a:r>
              <a:rPr lang="en-US" sz="1400" b="1" dirty="0" smtClean="0">
                <a:solidFill>
                  <a:schemeClr val="tx1"/>
                </a:solidFill>
                <a:latin typeface="+mn-lt"/>
              </a:rPr>
              <a:t> (</a:t>
            </a:r>
            <a:r>
              <a:rPr lang="el-GR" sz="1400" b="1" dirty="0" smtClean="0">
                <a:solidFill>
                  <a:schemeClr val="tx1"/>
                </a:solidFill>
                <a:latin typeface="+mn-lt"/>
              </a:rPr>
              <a:t>συναφή έγγραφα σε διάταξη με βάση τη συνάφεια τους)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28084" y="2357575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chemeClr val="tx1"/>
                </a:solidFill>
                <a:latin typeface="+mn-lt"/>
              </a:rPr>
              <a:t>Συλλογή Εγγράφων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08104" y="3501008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ΣΑΠ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02" y="3120904"/>
            <a:ext cx="3524912" cy="2114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79715" y="3453798"/>
            <a:ext cx="2109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/>
                </a:solidFill>
              </a:rPr>
              <a:t>Σύστημα Ανάκτησης Πληροφορία</a:t>
            </a:r>
            <a:endParaRPr lang="el-GR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89752" y="129556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Διαδικαστικά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556792"/>
            <a:ext cx="8496944" cy="151216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Ιστοσελίδα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Βιβλίο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dirty="0" err="1" smtClean="0"/>
              <a:t>Cristopher</a:t>
            </a:r>
            <a:r>
              <a:rPr lang="en-US" dirty="0" smtClean="0"/>
              <a:t> D. Manning, </a:t>
            </a:r>
            <a:r>
              <a:rPr lang="en-US" dirty="0" err="1" smtClean="0"/>
              <a:t>Prabhakar</a:t>
            </a:r>
            <a:r>
              <a:rPr lang="en-US" dirty="0" smtClean="0"/>
              <a:t> </a:t>
            </a:r>
            <a:r>
              <a:rPr lang="en-US" dirty="0" err="1" smtClean="0"/>
              <a:t>Raghavan</a:t>
            </a:r>
            <a:r>
              <a:rPr lang="en-US" dirty="0" smtClean="0"/>
              <a:t> and </a:t>
            </a:r>
            <a:r>
              <a:rPr lang="en-US" dirty="0" err="1" smtClean="0"/>
              <a:t>Hinrich</a:t>
            </a:r>
            <a:r>
              <a:rPr lang="en-US" dirty="0" smtClean="0"/>
              <a:t> </a:t>
            </a:r>
            <a:r>
              <a:rPr lang="en-US" dirty="0" err="1" smtClean="0"/>
              <a:t>Schutze</a:t>
            </a:r>
            <a:r>
              <a:rPr lang="en-US" dirty="0" smtClean="0"/>
              <a:t>. 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</a:rPr>
              <a:t>Εισαγωγή στην Ανάκτηση Πληροφοριών</a:t>
            </a:r>
            <a:r>
              <a:rPr lang="el-GR" dirty="0" smtClean="0"/>
              <a:t>, Εκδόσεις Κλειδάριθμος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Η αγγλική έκδοση διαθέσιμη δωρεάν</a:t>
            </a:r>
          </a:p>
        </p:txBody>
      </p:sp>
      <p:sp>
        <p:nvSpPr>
          <p:cNvPr id="675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86FE0E-F76C-44ED-A650-8532307F92FB}" type="slidenum">
              <a:rPr lang="en-US"/>
              <a:pPr/>
              <a:t>20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 smtClean="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 smtClean="0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pic>
        <p:nvPicPr>
          <p:cNvPr id="8" name="Picture 7" descr="cart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4206947"/>
            <a:ext cx="1666214" cy="15462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3318152"/>
            <a:ext cx="7787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</a:rPr>
              <a:t>Ricardo </a:t>
            </a:r>
            <a:r>
              <a:rPr lang="en-US" sz="1400" dirty="0" err="1">
                <a:solidFill>
                  <a:schemeClr val="tx1"/>
                </a:solidFill>
                <a:latin typeface="+mn-lt"/>
                <a:ea typeface="+mn-ea"/>
              </a:rPr>
              <a:t>Baeza</a:t>
            </a: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</a:rPr>
              <a:t>-Yates and </a:t>
            </a:r>
            <a:r>
              <a:rPr lang="en-US" sz="1400" dirty="0" err="1">
                <a:solidFill>
                  <a:schemeClr val="tx1"/>
                </a:solidFill>
                <a:latin typeface="+mn-lt"/>
                <a:ea typeface="+mn-ea"/>
              </a:rPr>
              <a:t>Berthier</a:t>
            </a: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</a:rPr>
              <a:t> Ribeiro-</a:t>
            </a:r>
            <a:r>
              <a:rPr lang="en-US" sz="1400" dirty="0" err="1">
                <a:solidFill>
                  <a:schemeClr val="tx1"/>
                </a:solidFill>
                <a:latin typeface="+mn-lt"/>
                <a:ea typeface="+mn-ea"/>
              </a:rPr>
              <a:t>Neto</a:t>
            </a:r>
            <a:r>
              <a:rPr lang="en-US" sz="14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,</a:t>
            </a:r>
            <a:r>
              <a:rPr lang="el-GR" sz="14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l-GR" sz="1400" i="1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Ανάκτηση Πληροφορίας</a:t>
            </a:r>
            <a:r>
              <a:rPr lang="el-GR" sz="14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, 2</a:t>
            </a:r>
            <a:r>
              <a:rPr lang="el-GR" sz="1400" baseline="300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η</a:t>
            </a:r>
            <a:r>
              <a:rPr lang="el-GR" sz="1400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 Έκδοση, Εκδόσεις </a:t>
            </a:r>
            <a:r>
              <a:rPr lang="el-GR" sz="1400" dirty="0" err="1" smtClean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Τζιόλα</a:t>
            </a:r>
            <a:endParaRPr lang="en-US" sz="1400" dirty="0">
              <a:solidFill>
                <a:schemeClr val="tx1"/>
              </a:solidFill>
              <a:latin typeface="+mn-lt"/>
              <a:ea typeface="ＭＳ Ｐゴシック" pitchFamily="-112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1766" y="1916832"/>
            <a:ext cx="807168" cy="106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0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37319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8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Διαδικαστικά</a:t>
            </a:r>
            <a:endParaRPr lang="en-US" sz="48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844824"/>
            <a:ext cx="7787208" cy="2044824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Βαθμολογία</a:t>
            </a:r>
            <a:r>
              <a:rPr lang="en-US" dirty="0" smtClean="0">
                <a:ea typeface="ＭＳ Ｐゴシック" pitchFamily="-112" charset="-128"/>
              </a:rPr>
              <a:t> (</a:t>
            </a:r>
            <a:r>
              <a:rPr lang="el-GR" dirty="0" smtClean="0">
                <a:ea typeface="ＭＳ Ｐゴシック" pitchFamily="-112" charset="-128"/>
              </a:rPr>
              <a:t>μπορεί να αλλάξει)</a:t>
            </a:r>
            <a:r>
              <a:rPr lang="en-US" dirty="0" smtClean="0">
                <a:ea typeface="ＭＳ Ｐゴシック" pitchFamily="-112" charset="-128"/>
              </a:rPr>
              <a:t>: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dirty="0" smtClean="0">
                <a:ea typeface="ＭＳ Ｐゴシック" pitchFamily="-112" charset="-128"/>
              </a:rPr>
              <a:t>Project</a:t>
            </a:r>
            <a:r>
              <a:rPr lang="el-GR" dirty="0" smtClean="0">
                <a:ea typeface="ＭＳ Ｐゴシック" pitchFamily="-112" charset="-128"/>
              </a:rPr>
              <a:t> (έως 2 άτομα) – σε φάσεις</a:t>
            </a:r>
            <a:r>
              <a:rPr lang="en-US" dirty="0" smtClean="0">
                <a:ea typeface="ＭＳ Ｐゴシック" pitchFamily="-112" charset="-128"/>
              </a:rPr>
              <a:t>:	</a:t>
            </a:r>
            <a:r>
              <a:rPr lang="el-GR" dirty="0" smtClean="0">
                <a:ea typeface="ＭＳ Ｐゴシック" pitchFamily="-112" charset="-128"/>
              </a:rPr>
              <a:t>5</a:t>
            </a:r>
            <a:r>
              <a:rPr lang="en-US" dirty="0" smtClean="0">
                <a:ea typeface="ＭＳ Ｐゴシック" pitchFamily="-112" charset="-128"/>
              </a:rPr>
              <a:t>0%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Τελικό Διαγώνισμα</a:t>
            </a:r>
            <a:r>
              <a:rPr lang="en-US" dirty="0" smtClean="0">
                <a:ea typeface="ＭＳ Ｐゴシック" pitchFamily="-112" charset="-128"/>
              </a:rPr>
              <a:t>:		</a:t>
            </a:r>
            <a:r>
              <a:rPr lang="el-GR" dirty="0">
                <a:ea typeface="ＭＳ Ｐゴシック" pitchFamily="-112" charset="-128"/>
              </a:rPr>
              <a:t>	</a:t>
            </a:r>
            <a:r>
              <a:rPr lang="en-US" dirty="0" smtClean="0">
                <a:ea typeface="ＭＳ Ｐゴシック" pitchFamily="-112" charset="-128"/>
              </a:rPr>
              <a:t>5</a:t>
            </a:r>
            <a:r>
              <a:rPr lang="el-GR" dirty="0" smtClean="0">
                <a:ea typeface="ＭＳ Ｐゴシック" pitchFamily="-112" charset="-128"/>
              </a:rPr>
              <a:t>0%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75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86FE0E-F76C-44ED-A650-8532307F92FB}" type="slidenum">
              <a:rPr lang="en-US"/>
              <a:pPr/>
              <a:t>21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 smtClean="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 smtClean="0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04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22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596336" y="188640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accent2">
                    <a:lumMod val="7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3588" y="3068960"/>
            <a:ext cx="7886700" cy="1325563"/>
          </a:xfrm>
        </p:spPr>
        <p:txBody>
          <a:bodyPr/>
          <a:lstStyle/>
          <a:p>
            <a:pPr algn="r"/>
            <a:r>
              <a:rPr lang="en-US" dirty="0" smtClean="0"/>
              <a:t>Boolean </a:t>
            </a:r>
            <a:r>
              <a:rPr lang="el-GR" dirty="0" smtClean="0"/>
              <a:t>Ανάκτηση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Βασικές Έννοιες</a:t>
            </a:r>
            <a:endParaRPr lang="en-US" sz="36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705400" y="1774061"/>
            <a:ext cx="7386227" cy="2160240"/>
          </a:xfrm>
        </p:spPr>
        <p:txBody>
          <a:bodyPr>
            <a:noAutofit/>
          </a:bodyPr>
          <a:lstStyle/>
          <a:p>
            <a:pPr eaLnBrk="1" hangingPunct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l-GR" sz="2400" dirty="0" smtClean="0">
              <a:solidFill>
                <a:srgbClr val="357E69"/>
              </a:solidFill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Συλλογή (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Collection</a:t>
            </a: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-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corpus</a:t>
            </a: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l-GR" sz="2400" dirty="0" smtClean="0">
                <a:ea typeface="ＭＳ Ｐゴシック" pitchFamily="-112" charset="-128"/>
              </a:rPr>
              <a:t>Σύνολο από έγγραφα</a:t>
            </a:r>
            <a:endParaRPr lang="en-US" sz="2400" dirty="0" smtClean="0"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Στόχος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l-GR" sz="2400" dirty="0" smtClean="0">
                <a:ea typeface="ＭＳ Ｐゴシック" pitchFamily="-112" charset="-128"/>
              </a:rPr>
              <a:t>Ανάκτηση των εγγράφων που περιέχουν πληροφορία που είναι </a:t>
            </a:r>
            <a:r>
              <a:rPr lang="el-GR" sz="2400" u="sng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συναφής</a:t>
            </a:r>
            <a:r>
              <a:rPr lang="el-GR" sz="2400" u="sng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(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relevant</a:t>
            </a:r>
            <a:r>
              <a:rPr lang="en-US" sz="2400" dirty="0" smtClean="0">
                <a:ea typeface="ＭＳ Ｐゴシック" pitchFamily="-112" charset="-128"/>
              </a:rPr>
              <a:t>) </a:t>
            </a:r>
            <a:r>
              <a:rPr lang="el-GR" sz="2400" dirty="0" smtClean="0">
                <a:ea typeface="ＭＳ Ｐゴシック" pitchFamily="-112" charset="-128"/>
              </a:rPr>
              <a:t>με την </a:t>
            </a:r>
            <a:r>
              <a:rPr lang="el-GR" sz="2400" u="sng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ανάγκη πληροφόρησης </a:t>
            </a:r>
            <a:r>
              <a:rPr lang="el-GR" sz="2400" dirty="0" smtClean="0">
                <a:ea typeface="ＭＳ Ｐゴシック" pitchFamily="-112" charset="-128"/>
              </a:rPr>
              <a:t>(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information need</a:t>
            </a:r>
            <a:r>
              <a:rPr lang="el-GR" sz="2400" dirty="0" smtClean="0">
                <a:ea typeface="ＭＳ Ｐゴシック" pitchFamily="-112" charset="-128"/>
              </a:rPr>
              <a:t>) του χρήστη και τον βοηθά να ολοκληρώσει κάποιο </a:t>
            </a:r>
            <a:r>
              <a:rPr lang="el-GR" sz="2400" dirty="0" smtClean="0">
                <a:solidFill>
                  <a:schemeClr val="accent2"/>
                </a:solidFill>
                <a:ea typeface="ＭＳ Ｐゴシック" pitchFamily="-112" charset="-128"/>
              </a:rPr>
              <a:t>έργο </a:t>
            </a:r>
            <a:r>
              <a:rPr lang="en-US" sz="2400" dirty="0" smtClean="0">
                <a:ea typeface="ＭＳ Ｐゴシック" pitchFamily="-112" charset="-128"/>
              </a:rPr>
              <a:t>(</a:t>
            </a:r>
            <a:r>
              <a:rPr lang="en-US" sz="2400" dirty="0" smtClean="0">
                <a:solidFill>
                  <a:schemeClr val="accent2"/>
                </a:solidFill>
                <a:ea typeface="ＭＳ Ｐゴシック" pitchFamily="-112" charset="-128"/>
              </a:rPr>
              <a:t>task</a:t>
            </a:r>
            <a:r>
              <a:rPr lang="en-US" sz="2400" dirty="0" smtClean="0">
                <a:ea typeface="ＭＳ Ｐゴシック" pitchFamily="-112" charset="-128"/>
              </a:rPr>
              <a:t>)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chemeClr val="accent2"/>
              </a:solidFill>
              <a:ea typeface="ＭＳ Ｐゴシック" pitchFamily="-112" charset="-128"/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228506-E243-4C19-8FFA-807787CFB7A9}" type="slidenum">
              <a:rPr lang="en-US"/>
              <a:pPr/>
              <a:t>23</a:t>
            </a:fld>
            <a:endParaRPr lang="en-US"/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7884368" y="154163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accent2">
                    <a:lumMod val="7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293" y="475411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 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Διαφορά μεταξύ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: information need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και ερωτήματος (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query)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endParaRPr lang="el-GR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3548" y="521577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  Ad hoc retrieval</a:t>
            </a:r>
            <a:endParaRPr lang="el-GR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2289"/>
            <a:ext cx="9144000" cy="1210146"/>
          </a:xfrm>
        </p:spPr>
        <p:txBody>
          <a:bodyPr/>
          <a:lstStyle/>
          <a:p>
            <a:pPr eaLnBrk="1" hangingPunct="1"/>
            <a:r>
              <a:rPr lang="el-GR" sz="3600" dirty="0" smtClean="0">
                <a:ea typeface="ＭＳ Ｐゴシック" pitchFamily="-112" charset="-128"/>
              </a:rPr>
              <a:t>Το κλασικό μοντέλο αναζήτησης (</a:t>
            </a:r>
            <a:r>
              <a:rPr lang="en-US" sz="3600" dirty="0" smtClean="0">
                <a:ea typeface="ＭＳ Ｐゴシック" pitchFamily="-112" charset="-128"/>
              </a:rPr>
              <a:t>search model</a:t>
            </a:r>
            <a:r>
              <a:rPr lang="el-GR" sz="3600" dirty="0" smtClean="0">
                <a:ea typeface="ＭＳ Ｐゴシック" pitchFamily="-112" charset="-128"/>
              </a:rPr>
              <a:t>)</a:t>
            </a:r>
            <a:endParaRPr lang="en-US" sz="3600" dirty="0" smtClean="0">
              <a:ea typeface="ＭＳ Ｐゴシック" pitchFamily="-112" charset="-128"/>
            </a:endParaRP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5308600" y="5761038"/>
            <a:ext cx="0" cy="238125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5562600" y="6142038"/>
            <a:ext cx="1617663" cy="639762"/>
          </a:xfrm>
          <a:prstGeom prst="flowChartMultidocument">
            <a:avLst/>
          </a:prstGeom>
          <a:solidFill>
            <a:srgbClr val="7CA8D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Corpus</a:t>
            </a:r>
            <a:b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</a:br>
            <a:endParaRPr lang="en-US" sz="1400" b="1" smtClean="0">
              <a:solidFill>
                <a:prstClr val="black"/>
              </a:solidFill>
              <a:latin typeface="Arial" charset="0"/>
              <a:ea typeface="+mn-ea"/>
              <a:cs typeface="Arial Unicode MS" pitchFamily="-112" charset="0"/>
            </a:endParaRP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1939925" y="1587500"/>
            <a:ext cx="1617663" cy="639763"/>
          </a:xfrm>
          <a:prstGeom prst="ellipse">
            <a:avLst/>
          </a:prstGeom>
          <a:solidFill>
            <a:srgbClr val="7CA8D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TASK</a:t>
            </a:r>
          </a:p>
        </p:txBody>
      </p: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1939925" y="2478088"/>
            <a:ext cx="1617663" cy="638175"/>
          </a:xfrm>
          <a:prstGeom prst="ellipse">
            <a:avLst/>
          </a:prstGeom>
          <a:solidFill>
            <a:srgbClr val="7CA8D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 Info Need</a:t>
            </a:r>
            <a:b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</a:br>
            <a:endParaRPr lang="en-US" sz="1400" b="1" smtClean="0">
              <a:solidFill>
                <a:prstClr val="black"/>
              </a:solidFill>
              <a:latin typeface="Arial" charset="0"/>
              <a:ea typeface="+mn-ea"/>
              <a:cs typeface="Arial Unicode MS" pitchFamily="-112" charset="0"/>
            </a:endParaRPr>
          </a:p>
        </p:txBody>
      </p:sp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1939925" y="4254500"/>
            <a:ext cx="1617663" cy="641350"/>
          </a:xfrm>
          <a:prstGeom prst="flowChartManualInput">
            <a:avLst/>
          </a:prstGeom>
          <a:solidFill>
            <a:srgbClr val="7CA8D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Query</a:t>
            </a:r>
            <a:b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</a:br>
            <a:endParaRPr lang="en-US" sz="1400" b="1" smtClean="0">
              <a:solidFill>
                <a:prstClr val="black"/>
              </a:solidFill>
              <a:latin typeface="Arial" charset="0"/>
              <a:ea typeface="+mn-ea"/>
              <a:cs typeface="Arial Unicode MS" pitchFamily="-112" charset="0"/>
            </a:endParaRPr>
          </a:p>
        </p:txBody>
      </p:sp>
      <p:sp>
        <p:nvSpPr>
          <p:cNvPr id="28680" name="Oval 8"/>
          <p:cNvSpPr>
            <a:spLocks noChangeArrowheads="1"/>
          </p:cNvSpPr>
          <p:nvPr/>
        </p:nvSpPr>
        <p:spPr bwMode="auto">
          <a:xfrm>
            <a:off x="1939925" y="3365500"/>
            <a:ext cx="1617663" cy="639763"/>
          </a:xfrm>
          <a:prstGeom prst="ellipse">
            <a:avLst/>
          </a:prstGeom>
          <a:solidFill>
            <a:srgbClr val="7CA8D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 Verbal form</a:t>
            </a:r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2747963" y="2227263"/>
            <a:ext cx="0" cy="2508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2747963" y="3994150"/>
            <a:ext cx="0" cy="3190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2747963" y="3116263"/>
            <a:ext cx="0" cy="260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84" name="AutoShape 12"/>
          <p:cNvSpPr>
            <a:spLocks noChangeArrowheads="1"/>
          </p:cNvSpPr>
          <p:nvPr/>
        </p:nvSpPr>
        <p:spPr bwMode="auto">
          <a:xfrm>
            <a:off x="3235325" y="6049963"/>
            <a:ext cx="1617663" cy="639762"/>
          </a:xfrm>
          <a:prstGeom prst="flowChartTerminator">
            <a:avLst/>
          </a:prstGeom>
          <a:solidFill>
            <a:srgbClr val="7CA8D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Results</a:t>
            </a:r>
            <a:b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</a:br>
            <a:endParaRPr lang="en-US" sz="1400" b="1" smtClean="0">
              <a:solidFill>
                <a:prstClr val="black"/>
              </a:solidFill>
              <a:latin typeface="Arial" charset="0"/>
              <a:ea typeface="+mn-ea"/>
              <a:cs typeface="Arial Unicode MS" pitchFamily="-112" charset="0"/>
            </a:endParaRPr>
          </a:p>
        </p:txBody>
      </p:sp>
      <p:sp>
        <p:nvSpPr>
          <p:cNvPr id="28685" name="AutoShape 13"/>
          <p:cNvSpPr>
            <a:spLocks noChangeArrowheads="1"/>
          </p:cNvSpPr>
          <p:nvPr/>
        </p:nvSpPr>
        <p:spPr bwMode="auto">
          <a:xfrm>
            <a:off x="3235325" y="5160963"/>
            <a:ext cx="1617663" cy="639762"/>
          </a:xfrm>
          <a:prstGeom prst="flowChartProcess">
            <a:avLst/>
          </a:prstGeom>
          <a:solidFill>
            <a:srgbClr val="7CA8D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SEARCH</a:t>
            </a:r>
            <a:b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</a:br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ENGINE</a:t>
            </a:r>
            <a:b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</a:br>
            <a:endParaRPr lang="en-US" sz="1400" b="1" smtClean="0">
              <a:solidFill>
                <a:prstClr val="black"/>
              </a:solidFill>
              <a:latin typeface="Arial" charset="0"/>
              <a:ea typeface="+mn-ea"/>
              <a:cs typeface="Arial Unicode MS" pitchFamily="-112" charset="0"/>
            </a:endParaRPr>
          </a:p>
        </p:txBody>
      </p:sp>
      <p:sp>
        <p:nvSpPr>
          <p:cNvPr id="28686" name="Oval 14"/>
          <p:cNvSpPr>
            <a:spLocks noChangeArrowheads="1"/>
          </p:cNvSpPr>
          <p:nvPr/>
        </p:nvSpPr>
        <p:spPr bwMode="auto">
          <a:xfrm>
            <a:off x="258763" y="6049963"/>
            <a:ext cx="1722437" cy="639762"/>
          </a:xfrm>
          <a:prstGeom prst="ellipse">
            <a:avLst/>
          </a:prstGeom>
          <a:solidFill>
            <a:srgbClr val="7CA8D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defTabSz="914400" eaLnBrk="0" hangingPunct="0"/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Query</a:t>
            </a:r>
            <a:b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</a:br>
            <a:r>
              <a:rPr lang="en-US" sz="1400" b="1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Refinement </a:t>
            </a:r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2747963" y="4895850"/>
            <a:ext cx="1293812" cy="2651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 flipH="1" flipV="1">
            <a:off x="4841875" y="5535613"/>
            <a:ext cx="1482725" cy="6064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 flipH="1">
            <a:off x="1981200" y="6359525"/>
            <a:ext cx="1254125" cy="111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 flipV="1">
            <a:off x="1046163" y="4676775"/>
            <a:ext cx="0" cy="13731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1038225" y="4675188"/>
            <a:ext cx="8604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4038600" y="5802313"/>
            <a:ext cx="0" cy="2381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1054741" name="Text Box 21"/>
          <p:cNvSpPr txBox="1">
            <a:spLocks noChangeArrowheads="1"/>
          </p:cNvSpPr>
          <p:nvPr/>
        </p:nvSpPr>
        <p:spPr bwMode="auto">
          <a:xfrm>
            <a:off x="5407025" y="1557338"/>
            <a:ext cx="2951163" cy="701675"/>
          </a:xfrm>
          <a:prstGeom prst="rect">
            <a:avLst/>
          </a:prstGeom>
          <a:solidFill>
            <a:srgbClr val="FFD52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eaLnBrk="0" hangingPunct="0">
              <a:spcBef>
                <a:spcPct val="50000"/>
              </a:spcBef>
              <a:buClr>
                <a:srgbClr val="800080"/>
              </a:buClr>
              <a:buSzPct val="75000"/>
              <a:buFont typeface="Comic Sans MS" pitchFamily="-112" charset="0"/>
              <a:buNone/>
            </a:pPr>
            <a:r>
              <a:rPr kumimoji="1" lang="en-US" sz="2000" dirty="0" smtClean="0">
                <a:solidFill>
                  <a:srgbClr val="1F497D"/>
                </a:solidFill>
                <a:latin typeface="Times New Roman" pitchFamily="-112" charset="0"/>
                <a:ea typeface="+mn-ea"/>
                <a:cs typeface="Arial Unicode MS" pitchFamily="-112" charset="0"/>
              </a:rPr>
              <a:t>Get rid of mice in a politically correct way</a:t>
            </a:r>
            <a:endParaRPr kumimoji="1" lang="en-US" sz="2000" dirty="0" smtClean="0">
              <a:solidFill>
                <a:srgbClr val="1F497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-112" charset="0"/>
              <a:ea typeface="+mn-ea"/>
              <a:cs typeface="Arial Unicode MS" pitchFamily="-112" charset="0"/>
            </a:endParaRPr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5424488" y="2544763"/>
            <a:ext cx="2824162" cy="579437"/>
          </a:xfrm>
          <a:prstGeom prst="rect">
            <a:avLst/>
          </a:prstGeom>
          <a:solidFill>
            <a:srgbClr val="FFD52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hangingPunct="0">
              <a:lnSpc>
                <a:spcPct val="70000"/>
              </a:lnSpc>
              <a:spcBef>
                <a:spcPct val="50000"/>
              </a:spcBef>
              <a:buClr>
                <a:srgbClr val="800080"/>
              </a:buClr>
              <a:buSzPct val="75000"/>
              <a:buFont typeface="Comic Sans MS" pitchFamily="-112" charset="0"/>
              <a:buNone/>
            </a:pPr>
            <a:r>
              <a:rPr kumimoji="1" lang="en-US" sz="2000" smtClean="0">
                <a:solidFill>
                  <a:srgbClr val="1F497D"/>
                </a:solidFill>
                <a:latin typeface="Times New Roman" pitchFamily="-112" charset="0"/>
                <a:ea typeface="+mn-ea"/>
                <a:cs typeface="Arial Unicode MS" pitchFamily="-112" charset="0"/>
              </a:rPr>
              <a:t>Info about removing mice</a:t>
            </a:r>
          </a:p>
          <a:p>
            <a:pPr defTabSz="914400" eaLnBrk="0" hangingPunct="0">
              <a:lnSpc>
                <a:spcPct val="40000"/>
              </a:lnSpc>
              <a:spcBef>
                <a:spcPct val="50000"/>
              </a:spcBef>
              <a:buClr>
                <a:srgbClr val="800080"/>
              </a:buClr>
              <a:buSzPct val="75000"/>
              <a:buFont typeface="Comic Sans MS" pitchFamily="-112" charset="0"/>
              <a:buNone/>
            </a:pPr>
            <a:r>
              <a:rPr kumimoji="1" lang="en-US" sz="2000" smtClean="0">
                <a:solidFill>
                  <a:srgbClr val="1F497D"/>
                </a:solidFill>
                <a:latin typeface="Times New Roman" pitchFamily="-112" charset="0"/>
                <a:ea typeface="+mn-ea"/>
                <a:cs typeface="Arial Unicode MS" pitchFamily="-112" charset="0"/>
              </a:rPr>
              <a:t>without killing them </a:t>
            </a:r>
          </a:p>
        </p:txBody>
      </p:sp>
      <p:sp>
        <p:nvSpPr>
          <p:cNvPr id="1054743" name="Text Box 23"/>
          <p:cNvSpPr txBox="1">
            <a:spLocks noChangeArrowheads="1"/>
          </p:cNvSpPr>
          <p:nvPr/>
        </p:nvSpPr>
        <p:spPr bwMode="auto">
          <a:xfrm>
            <a:off x="5424488" y="3462338"/>
            <a:ext cx="2889250" cy="396875"/>
          </a:xfrm>
          <a:prstGeom prst="rect">
            <a:avLst/>
          </a:prstGeom>
          <a:solidFill>
            <a:srgbClr val="FFD52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eaLnBrk="0" hangingPunct="0">
              <a:spcBef>
                <a:spcPct val="50000"/>
              </a:spcBef>
              <a:buClr>
                <a:srgbClr val="800080"/>
              </a:buClr>
              <a:buSzPct val="75000"/>
              <a:buFont typeface="Comic Sans MS" pitchFamily="-112" charset="0"/>
              <a:buNone/>
            </a:pPr>
            <a:r>
              <a:rPr kumimoji="1" lang="en-US" sz="200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  <a:ea typeface="+mn-ea"/>
                <a:cs typeface="Arial Unicode MS" pitchFamily="-112" charset="0"/>
              </a:rPr>
              <a:t> </a:t>
            </a:r>
            <a:r>
              <a:rPr kumimoji="1" lang="en-US" sz="2000" smtClean="0">
                <a:solidFill>
                  <a:srgbClr val="1F497D"/>
                </a:solidFill>
                <a:latin typeface="Times New Roman" pitchFamily="-112" charset="0"/>
                <a:ea typeface="+mn-ea"/>
                <a:cs typeface="Arial Unicode MS" pitchFamily="-112" charset="0"/>
              </a:rPr>
              <a:t>How do I trap mice alive?</a:t>
            </a:r>
            <a:endParaRPr kumimoji="1" lang="en-US" sz="2000" smtClean="0">
              <a:solidFill>
                <a:srgbClr val="1F497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-112" charset="0"/>
              <a:ea typeface="+mn-ea"/>
              <a:cs typeface="Arial Unicode MS" pitchFamily="-112" charset="0"/>
            </a:endParaRPr>
          </a:p>
        </p:txBody>
      </p:sp>
      <p:pic>
        <p:nvPicPr>
          <p:cNvPr id="28696" name="Picture 24" descr="search_lg"/>
          <p:cNvPicPr>
            <a:picLocks noChangeAspect="1" noChangeArrowheads="1"/>
          </p:cNvPicPr>
          <p:nvPr/>
        </p:nvPicPr>
        <p:blipFill>
          <a:blip r:embed="rId3" cstate="print"/>
          <a:srcRect l="24524" t="-3798"/>
          <a:stretch>
            <a:fillRect/>
          </a:stretch>
        </p:blipFill>
        <p:spPr bwMode="auto">
          <a:xfrm>
            <a:off x="5332413" y="4257675"/>
            <a:ext cx="3554412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6011863" y="4386263"/>
            <a:ext cx="1406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hangingPunct="0">
              <a:spcBef>
                <a:spcPct val="20000"/>
              </a:spcBef>
              <a:buClr>
                <a:srgbClr val="800080"/>
              </a:buClr>
              <a:buSzPct val="75000"/>
              <a:buFont typeface="Comic Sans MS" pitchFamily="-112" charset="0"/>
              <a:buNone/>
            </a:pPr>
            <a:r>
              <a:rPr kumimoji="1" lang="en-US" sz="1600" b="1" smtClean="0">
                <a:solidFill>
                  <a:srgbClr val="1F497D"/>
                </a:solidFill>
                <a:latin typeface="Courier New" pitchFamily="-112" charset="0"/>
                <a:ea typeface="+mn-ea"/>
                <a:cs typeface="Arial Unicode MS" pitchFamily="-112" charset="0"/>
              </a:rPr>
              <a:t>mouse trap</a:t>
            </a:r>
            <a:endParaRPr kumimoji="1" lang="en-US" sz="2800" smtClean="0">
              <a:solidFill>
                <a:srgbClr val="1F497D"/>
              </a:solidFill>
              <a:latin typeface="Arial" charset="0"/>
              <a:ea typeface="+mn-ea"/>
              <a:cs typeface="Arial Unicode MS" pitchFamily="-112" charset="0"/>
            </a:endParaRPr>
          </a:p>
        </p:txBody>
      </p:sp>
      <p:sp>
        <p:nvSpPr>
          <p:cNvPr id="28698" name="Line 26"/>
          <p:cNvSpPr>
            <a:spLocks noChangeShapeType="1"/>
          </p:cNvSpPr>
          <p:nvPr/>
        </p:nvSpPr>
        <p:spPr bwMode="auto">
          <a:xfrm>
            <a:off x="6807200" y="2238375"/>
            <a:ext cx="1588" cy="3492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699" name="Line 27"/>
          <p:cNvSpPr>
            <a:spLocks noChangeShapeType="1"/>
          </p:cNvSpPr>
          <p:nvPr/>
        </p:nvSpPr>
        <p:spPr bwMode="auto">
          <a:xfrm>
            <a:off x="6796088" y="3103563"/>
            <a:ext cx="1587" cy="4111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8700" name="Line 28"/>
          <p:cNvSpPr>
            <a:spLocks noChangeShapeType="1"/>
          </p:cNvSpPr>
          <p:nvPr/>
        </p:nvSpPr>
        <p:spPr bwMode="auto">
          <a:xfrm>
            <a:off x="6811963" y="3856038"/>
            <a:ext cx="1587" cy="4111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cxnSp>
        <p:nvCxnSpPr>
          <p:cNvPr id="28701" name="AutoShape 29"/>
          <p:cNvCxnSpPr>
            <a:cxnSpLocks noChangeShapeType="1"/>
          </p:cNvCxnSpPr>
          <p:nvPr/>
        </p:nvCxnSpPr>
        <p:spPr bwMode="auto">
          <a:xfrm flipH="1">
            <a:off x="2874963" y="2357438"/>
            <a:ext cx="250825" cy="0"/>
          </a:xfrm>
          <a:prstGeom prst="straightConnector1">
            <a:avLst/>
          </a:prstGeom>
          <a:noFill/>
          <a:ln w="9525">
            <a:noFill/>
            <a:round/>
            <a:headEnd/>
            <a:tailEnd type="triangle" w="med" len="med"/>
          </a:ln>
        </p:spPr>
      </p:cxn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709863" y="2176463"/>
            <a:ext cx="4060825" cy="369887"/>
            <a:chOff x="1707" y="1102"/>
            <a:chExt cx="2558" cy="233"/>
          </a:xfrm>
        </p:grpSpPr>
        <p:sp>
          <p:nvSpPr>
            <p:cNvPr id="28711" name="Text Box 31"/>
            <p:cNvSpPr txBox="1">
              <a:spLocks noChangeArrowheads="1"/>
            </p:cNvSpPr>
            <p:nvPr/>
          </p:nvSpPr>
          <p:spPr bwMode="auto">
            <a:xfrm>
              <a:off x="2277" y="1102"/>
              <a:ext cx="1127" cy="233"/>
            </a:xfrm>
            <a:prstGeom prst="rect">
              <a:avLst/>
            </a:prstGeom>
            <a:solidFill>
              <a:srgbClr val="88F29C"/>
            </a:solidFill>
            <a:ln w="28575">
              <a:solidFill>
                <a:srgbClr val="98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hangingPunct="0">
                <a:spcBef>
                  <a:spcPct val="20000"/>
                </a:spcBef>
                <a:buClr>
                  <a:srgbClr val="800080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1800" smtClean="0">
                  <a:solidFill>
                    <a:srgbClr val="980000"/>
                  </a:solidFill>
                  <a:latin typeface="Arial" charset="0"/>
                  <a:ea typeface="+mn-ea"/>
                  <a:cs typeface="Arial Unicode MS" pitchFamily="-112" charset="0"/>
                </a:rPr>
                <a:t>Misconception?</a:t>
              </a:r>
              <a:endParaRPr kumimoji="1" lang="en-US" sz="2800" smtClean="0">
                <a:solidFill>
                  <a:srgbClr val="980000"/>
                </a:solidFill>
                <a:latin typeface="Arial" charset="0"/>
                <a:ea typeface="+mn-ea"/>
                <a:cs typeface="Arial Unicode MS" pitchFamily="-112" charset="0"/>
              </a:endParaRPr>
            </a:p>
          </p:txBody>
        </p:sp>
        <p:cxnSp>
          <p:nvCxnSpPr>
            <p:cNvPr id="28712" name="AutoShape 32"/>
            <p:cNvCxnSpPr>
              <a:cxnSpLocks noChangeShapeType="1"/>
              <a:stCxn id="28711" idx="1"/>
            </p:cNvCxnSpPr>
            <p:nvPr/>
          </p:nvCxnSpPr>
          <p:spPr bwMode="auto">
            <a:xfrm rot="10800000">
              <a:off x="1707" y="1200"/>
              <a:ext cx="570" cy="18"/>
            </a:xfrm>
            <a:prstGeom prst="straightConnector1">
              <a:avLst/>
            </a:prstGeom>
            <a:noFill/>
            <a:ln w="28575">
              <a:solidFill>
                <a:srgbClr val="980000"/>
              </a:solidFill>
              <a:round/>
              <a:headEnd/>
              <a:tailEnd type="triangle" w="med" len="med"/>
            </a:ln>
          </p:spPr>
        </p:cxnSp>
        <p:cxnSp>
          <p:nvCxnSpPr>
            <p:cNvPr id="28713" name="AutoShape 33"/>
            <p:cNvCxnSpPr>
              <a:cxnSpLocks noChangeShapeType="1"/>
              <a:stCxn id="28711" idx="3"/>
            </p:cNvCxnSpPr>
            <p:nvPr/>
          </p:nvCxnSpPr>
          <p:spPr bwMode="auto">
            <a:xfrm>
              <a:off x="3404" y="1218"/>
              <a:ext cx="861" cy="4"/>
            </a:xfrm>
            <a:prstGeom prst="straightConnector1">
              <a:avLst/>
            </a:prstGeom>
            <a:noFill/>
            <a:ln w="28575">
              <a:solidFill>
                <a:srgbClr val="98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2724150" y="3125788"/>
            <a:ext cx="4060825" cy="369887"/>
            <a:chOff x="1716" y="1700"/>
            <a:chExt cx="2558" cy="233"/>
          </a:xfrm>
        </p:grpSpPr>
        <p:sp>
          <p:nvSpPr>
            <p:cNvPr id="28708" name="Text Box 35"/>
            <p:cNvSpPr txBox="1">
              <a:spLocks noChangeArrowheads="1"/>
            </p:cNvSpPr>
            <p:nvPr/>
          </p:nvSpPr>
          <p:spPr bwMode="auto">
            <a:xfrm>
              <a:off x="2269" y="1700"/>
              <a:ext cx="1130" cy="233"/>
            </a:xfrm>
            <a:prstGeom prst="rect">
              <a:avLst/>
            </a:prstGeom>
            <a:solidFill>
              <a:srgbClr val="88F29C"/>
            </a:solidFill>
            <a:ln w="28575">
              <a:solidFill>
                <a:srgbClr val="98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eaLnBrk="0" hangingPunct="0">
                <a:spcBef>
                  <a:spcPct val="20000"/>
                </a:spcBef>
                <a:buClr>
                  <a:srgbClr val="800080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1800" smtClean="0">
                  <a:solidFill>
                    <a:srgbClr val="980000"/>
                  </a:solidFill>
                  <a:latin typeface="Arial" charset="0"/>
                  <a:ea typeface="+mn-ea"/>
                  <a:cs typeface="Arial Unicode MS" pitchFamily="-112" charset="0"/>
                </a:rPr>
                <a:t>Mistranslation?</a:t>
              </a:r>
              <a:endParaRPr kumimoji="1" lang="en-US" sz="2800" smtClean="0">
                <a:solidFill>
                  <a:srgbClr val="980000"/>
                </a:solidFill>
                <a:latin typeface="Arial" charset="0"/>
                <a:ea typeface="+mn-ea"/>
                <a:cs typeface="Arial Unicode MS" pitchFamily="-112" charset="0"/>
              </a:endParaRPr>
            </a:p>
          </p:txBody>
        </p:sp>
        <p:cxnSp>
          <p:nvCxnSpPr>
            <p:cNvPr id="28709" name="AutoShape 36"/>
            <p:cNvCxnSpPr>
              <a:cxnSpLocks noChangeShapeType="1"/>
              <a:stCxn id="28708" idx="1"/>
            </p:cNvCxnSpPr>
            <p:nvPr/>
          </p:nvCxnSpPr>
          <p:spPr bwMode="auto">
            <a:xfrm rot="10800000">
              <a:off x="1716" y="1765"/>
              <a:ext cx="553" cy="51"/>
            </a:xfrm>
            <a:prstGeom prst="straightConnector1">
              <a:avLst/>
            </a:prstGeom>
            <a:noFill/>
            <a:ln w="28575">
              <a:solidFill>
                <a:srgbClr val="980000"/>
              </a:solidFill>
              <a:round/>
              <a:headEnd/>
              <a:tailEnd type="triangle" w="med" len="med"/>
            </a:ln>
          </p:spPr>
        </p:cxnSp>
        <p:cxnSp>
          <p:nvCxnSpPr>
            <p:cNvPr id="28710" name="AutoShape 37"/>
            <p:cNvCxnSpPr>
              <a:cxnSpLocks noChangeShapeType="1"/>
              <a:stCxn id="28708" idx="3"/>
            </p:cNvCxnSpPr>
            <p:nvPr/>
          </p:nvCxnSpPr>
          <p:spPr bwMode="auto">
            <a:xfrm flipV="1">
              <a:off x="3399" y="1809"/>
              <a:ext cx="875" cy="7"/>
            </a:xfrm>
            <a:prstGeom prst="straightConnector1">
              <a:avLst/>
            </a:prstGeom>
            <a:noFill/>
            <a:ln w="28575">
              <a:solidFill>
                <a:srgbClr val="98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2684463" y="3857625"/>
            <a:ext cx="4105275" cy="369888"/>
            <a:chOff x="1691" y="2161"/>
            <a:chExt cx="2586" cy="233"/>
          </a:xfrm>
        </p:grpSpPr>
        <p:sp>
          <p:nvSpPr>
            <p:cNvPr id="28705" name="Text Box 39"/>
            <p:cNvSpPr txBox="1">
              <a:spLocks noChangeArrowheads="1"/>
            </p:cNvSpPr>
            <p:nvPr/>
          </p:nvSpPr>
          <p:spPr bwMode="auto">
            <a:xfrm>
              <a:off x="2278" y="2161"/>
              <a:ext cx="1143" cy="233"/>
            </a:xfrm>
            <a:prstGeom prst="rect">
              <a:avLst/>
            </a:prstGeom>
            <a:solidFill>
              <a:srgbClr val="88F29C"/>
            </a:solidFill>
            <a:ln w="28575">
              <a:solidFill>
                <a:srgbClr val="98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 eaLnBrk="0" hangingPunct="0">
                <a:spcBef>
                  <a:spcPct val="20000"/>
                </a:spcBef>
                <a:buClr>
                  <a:srgbClr val="800080"/>
                </a:buClr>
                <a:buSzPct val="75000"/>
                <a:buFont typeface="Comic Sans MS" pitchFamily="-112" charset="0"/>
                <a:buNone/>
              </a:pPr>
              <a:r>
                <a:rPr kumimoji="1" lang="en-US" sz="1800" smtClean="0">
                  <a:solidFill>
                    <a:srgbClr val="980000"/>
                  </a:solidFill>
                  <a:latin typeface="Arial" charset="0"/>
                  <a:ea typeface="+mn-ea"/>
                  <a:cs typeface="Arial Unicode MS" pitchFamily="-112" charset="0"/>
                </a:rPr>
                <a:t>Misformulation?</a:t>
              </a:r>
              <a:endParaRPr kumimoji="1" lang="en-US" sz="2800" smtClean="0">
                <a:solidFill>
                  <a:srgbClr val="980000"/>
                </a:solidFill>
                <a:latin typeface="Arial" charset="0"/>
                <a:ea typeface="+mn-ea"/>
                <a:cs typeface="Arial Unicode MS" pitchFamily="-112" charset="0"/>
              </a:endParaRPr>
            </a:p>
          </p:txBody>
        </p:sp>
        <p:cxnSp>
          <p:nvCxnSpPr>
            <p:cNvPr id="28706" name="AutoShape 40"/>
            <p:cNvCxnSpPr>
              <a:cxnSpLocks noChangeShapeType="1"/>
              <a:stCxn id="28705" idx="1"/>
            </p:cNvCxnSpPr>
            <p:nvPr/>
          </p:nvCxnSpPr>
          <p:spPr bwMode="auto">
            <a:xfrm rot="10800000" flipV="1">
              <a:off x="1691" y="2277"/>
              <a:ext cx="587" cy="36"/>
            </a:xfrm>
            <a:prstGeom prst="straightConnector1">
              <a:avLst/>
            </a:prstGeom>
            <a:noFill/>
            <a:ln w="28575">
              <a:solidFill>
                <a:srgbClr val="980000"/>
              </a:solidFill>
              <a:round/>
              <a:headEnd/>
              <a:tailEnd type="triangle" w="med" len="med"/>
            </a:ln>
          </p:spPr>
        </p:cxnSp>
        <p:cxnSp>
          <p:nvCxnSpPr>
            <p:cNvPr id="28707" name="AutoShape 41"/>
            <p:cNvCxnSpPr>
              <a:cxnSpLocks noChangeShapeType="1"/>
            </p:cNvCxnSpPr>
            <p:nvPr/>
          </p:nvCxnSpPr>
          <p:spPr bwMode="auto">
            <a:xfrm flipV="1">
              <a:off x="3400" y="2281"/>
              <a:ext cx="877" cy="5"/>
            </a:xfrm>
            <a:prstGeom prst="straightConnector1">
              <a:avLst/>
            </a:prstGeom>
            <a:noFill/>
            <a:ln w="28575">
              <a:solidFill>
                <a:srgbClr val="980000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700658" y="339363"/>
            <a:ext cx="7886700" cy="1325563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Αποτελεσματικότητα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8208912" cy="2952328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Αποτελεσματικότητα (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effectiveness): </a:t>
            </a:r>
            <a:r>
              <a:rPr lang="el-GR" dirty="0" smtClean="0">
                <a:solidFill>
                  <a:schemeClr val="tx2"/>
                </a:solidFill>
                <a:ea typeface="ＭＳ Ｐゴシック" pitchFamily="-112" charset="-128"/>
              </a:rPr>
              <a:t>Πόσο </a:t>
            </a:r>
            <a:r>
              <a:rPr lang="el-GR" i="1" dirty="0" smtClean="0">
                <a:solidFill>
                  <a:schemeClr val="tx2"/>
                </a:solidFill>
                <a:ea typeface="ＭＳ Ｐゴシック" pitchFamily="-112" charset="-128"/>
              </a:rPr>
              <a:t>καλά (χρήσιμα) </a:t>
            </a:r>
            <a:r>
              <a:rPr lang="el-GR" dirty="0" smtClean="0">
                <a:solidFill>
                  <a:schemeClr val="tx2"/>
                </a:solidFill>
                <a:ea typeface="ＭＳ Ｐゴシック" pitchFamily="-112" charset="-128"/>
              </a:rPr>
              <a:t>είναι τα έγγραφα που ανακτήθηκαν;</a:t>
            </a:r>
          </a:p>
          <a:p>
            <a:pPr eaLnBrk="1" hangingPunct="1">
              <a:buNone/>
            </a:pPr>
            <a:endParaRPr lang="el-GR" sz="800" i="1" dirty="0" smtClean="0">
              <a:solidFill>
                <a:srgbClr val="139CB7"/>
              </a:solidFill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Ακρίβεια (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Precision</a:t>
            </a:r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Το ποσοστό των εγγράφων που ανακτήθηκαν που είναι συναφή με την ανάγκη πληροφόρησης του χρήστη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Ανάκληση (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Recall</a:t>
            </a:r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Το ποσοστό των συναφών με την ανάγκη πληροφόρησης του χρήστη εγγράφων της συλλογής που ανακτήθηκαν από το σύστημα</a:t>
            </a:r>
            <a:endParaRPr lang="en-US" dirty="0" smtClean="0">
              <a:ea typeface="ＭＳ Ｐゴシック" pitchFamily="-112" charset="-128"/>
            </a:endParaRPr>
          </a:p>
          <a:p>
            <a:pPr lvl="3" eaLnBrk="1" hangingPunct="1">
              <a:buFont typeface="Wingdings" pitchFamily="2" charset="2"/>
              <a:buChar char="§"/>
            </a:pPr>
            <a:r>
              <a:rPr lang="el-GR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Περισσότερα στο μέλλον</a:t>
            </a:r>
            <a:endParaRPr lang="en-US" sz="2400" dirty="0" smtClean="0">
              <a:solidFill>
                <a:schemeClr val="accent1">
                  <a:lumMod val="60000"/>
                  <a:lumOff val="40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D1F81F-EF03-4CD2-B2FD-3866FFD1C02E}" type="slidenum">
              <a:rPr lang="en-US"/>
              <a:pPr/>
              <a:t>25</a:t>
            </a:fld>
            <a:endParaRPr lang="en-US"/>
          </a:p>
        </p:txBody>
      </p:sp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accent2">
                    <a:lumMod val="7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7524" y="5301208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   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Διαφορά μεταξύ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: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αποτελεσματικότητας (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effectiveness)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και απόδοσης (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efficiency)</a:t>
            </a:r>
            <a:endParaRPr lang="el-GR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964" y="1988840"/>
            <a:ext cx="66675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Τι είναι η </a:t>
            </a:r>
            <a:r>
              <a:rPr lang="el-GR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Ανάκτηση Πληροφορίας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(Information Retrieval)</a:t>
            </a:r>
            <a:r>
              <a:rPr lang="el-GR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;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228506-E243-4C19-8FFA-807787CFB7A9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7704" y="2204864"/>
            <a:ext cx="144016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chemeClr val="tx1"/>
                </a:solidFill>
                <a:latin typeface="+mn-lt"/>
              </a:rPr>
              <a:t>Ανάγκη πληροφόρησης</a:t>
            </a:r>
          </a:p>
          <a:p>
            <a:endParaRPr lang="el-GR" sz="1400" b="1" dirty="0" smtClean="0">
              <a:solidFill>
                <a:srgbClr val="FF0000"/>
              </a:solidFill>
              <a:latin typeface="+mn-lt"/>
            </a:endParaRPr>
          </a:p>
          <a:p>
            <a:endParaRPr lang="el-GR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5158" y="3377308"/>
            <a:ext cx="9361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  <a:latin typeface="+mn-lt"/>
              </a:rPr>
              <a:t>E</a:t>
            </a:r>
            <a:r>
              <a:rPr lang="el-GR" sz="1400" b="1" dirty="0" smtClean="0">
                <a:solidFill>
                  <a:schemeClr val="tx1"/>
                </a:solidFill>
                <a:latin typeface="+mn-lt"/>
              </a:rPr>
              <a:t>ρώτημα</a:t>
            </a:r>
          </a:p>
        </p:txBody>
      </p:sp>
      <p:sp>
        <p:nvSpPr>
          <p:cNvPr id="21" name="Freeform 20"/>
          <p:cNvSpPr/>
          <p:nvPr/>
        </p:nvSpPr>
        <p:spPr>
          <a:xfrm>
            <a:off x="1835696" y="1988840"/>
            <a:ext cx="1730721" cy="1007952"/>
          </a:xfrm>
          <a:custGeom>
            <a:avLst/>
            <a:gdLst>
              <a:gd name="connsiteX0" fmla="*/ 586966 w 1730721"/>
              <a:gd name="connsiteY0" fmla="*/ 30178 h 1007952"/>
              <a:gd name="connsiteX1" fmla="*/ 89026 w 1730721"/>
              <a:gd name="connsiteY1" fmla="*/ 202194 h 1007952"/>
              <a:gd name="connsiteX2" fmla="*/ 52812 w 1730721"/>
              <a:gd name="connsiteY2" fmla="*/ 663920 h 1007952"/>
              <a:gd name="connsiteX3" fmla="*/ 333469 w 1730721"/>
              <a:gd name="connsiteY3" fmla="*/ 799722 h 1007952"/>
              <a:gd name="connsiteX4" fmla="*/ 596020 w 1730721"/>
              <a:gd name="connsiteY4" fmla="*/ 881204 h 1007952"/>
              <a:gd name="connsiteX5" fmla="*/ 641287 w 1730721"/>
              <a:gd name="connsiteY5" fmla="*/ 998899 h 1007952"/>
              <a:gd name="connsiteX6" fmla="*/ 849517 w 1730721"/>
              <a:gd name="connsiteY6" fmla="*/ 935524 h 1007952"/>
              <a:gd name="connsiteX7" fmla="*/ 1365564 w 1730721"/>
              <a:gd name="connsiteY7" fmla="*/ 863097 h 1007952"/>
              <a:gd name="connsiteX8" fmla="*/ 1727703 w 1730721"/>
              <a:gd name="connsiteY8" fmla="*/ 573386 h 1007952"/>
              <a:gd name="connsiteX9" fmla="*/ 1383671 w 1730721"/>
              <a:gd name="connsiteY9" fmla="*/ 184087 h 1007952"/>
              <a:gd name="connsiteX10" fmla="*/ 876677 w 1730721"/>
              <a:gd name="connsiteY10" fmla="*/ 66392 h 1007952"/>
              <a:gd name="connsiteX11" fmla="*/ 650341 w 1730721"/>
              <a:gd name="connsiteY11" fmla="*/ 21124 h 1007952"/>
              <a:gd name="connsiteX12" fmla="*/ 586966 w 1730721"/>
              <a:gd name="connsiteY12" fmla="*/ 30178 h 100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0721" h="1007952">
                <a:moveTo>
                  <a:pt x="586966" y="30178"/>
                </a:moveTo>
                <a:cubicBezTo>
                  <a:pt x="493414" y="60356"/>
                  <a:pt x="178052" y="96570"/>
                  <a:pt x="89026" y="202194"/>
                </a:cubicBezTo>
                <a:cubicBezTo>
                  <a:pt x="0" y="307818"/>
                  <a:pt x="12071" y="564332"/>
                  <a:pt x="52812" y="663920"/>
                </a:cubicBezTo>
                <a:cubicBezTo>
                  <a:pt x="93553" y="763508"/>
                  <a:pt x="242934" y="763508"/>
                  <a:pt x="333469" y="799722"/>
                </a:cubicBezTo>
                <a:cubicBezTo>
                  <a:pt x="424004" y="835936"/>
                  <a:pt x="544717" y="848008"/>
                  <a:pt x="596020" y="881204"/>
                </a:cubicBezTo>
                <a:cubicBezTo>
                  <a:pt x="647323" y="914400"/>
                  <a:pt x="599038" y="989846"/>
                  <a:pt x="641287" y="998899"/>
                </a:cubicBezTo>
                <a:cubicBezTo>
                  <a:pt x="683537" y="1007952"/>
                  <a:pt x="728804" y="958158"/>
                  <a:pt x="849517" y="935524"/>
                </a:cubicBezTo>
                <a:cubicBezTo>
                  <a:pt x="970230" y="912890"/>
                  <a:pt x="1219200" y="923453"/>
                  <a:pt x="1365564" y="863097"/>
                </a:cubicBezTo>
                <a:cubicBezTo>
                  <a:pt x="1511928" y="802741"/>
                  <a:pt x="1724685" y="686554"/>
                  <a:pt x="1727703" y="573386"/>
                </a:cubicBezTo>
                <a:cubicBezTo>
                  <a:pt x="1730721" y="460218"/>
                  <a:pt x="1525509" y="268586"/>
                  <a:pt x="1383671" y="184087"/>
                </a:cubicBezTo>
                <a:cubicBezTo>
                  <a:pt x="1241833" y="99588"/>
                  <a:pt x="998899" y="93552"/>
                  <a:pt x="876677" y="66392"/>
                </a:cubicBezTo>
                <a:cubicBezTo>
                  <a:pt x="754455" y="39232"/>
                  <a:pt x="701644" y="28669"/>
                  <a:pt x="650341" y="21124"/>
                </a:cubicBezTo>
                <a:cubicBezTo>
                  <a:pt x="599038" y="13579"/>
                  <a:pt x="680518" y="0"/>
                  <a:pt x="586966" y="30178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10386" y="4129794"/>
            <a:ext cx="1224136" cy="18722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Rectangle 25"/>
          <p:cNvSpPr/>
          <p:nvPr/>
        </p:nvSpPr>
        <p:spPr>
          <a:xfrm rot="5400000">
            <a:off x="5544108" y="4617132"/>
            <a:ext cx="1224136" cy="18722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TextBox 26"/>
          <p:cNvSpPr txBox="1"/>
          <p:nvPr/>
        </p:nvSpPr>
        <p:spPr>
          <a:xfrm>
            <a:off x="4283968" y="4797152"/>
            <a:ext cx="12241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chemeClr val="tx1"/>
                </a:solidFill>
                <a:latin typeface="+mn-lt"/>
              </a:rPr>
              <a:t>Απάντηση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28084" y="2357575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chemeClr val="tx1"/>
                </a:solidFill>
                <a:latin typeface="+mn-lt"/>
              </a:rPr>
              <a:t>Συλλογή Εγγράφων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08104" y="3501008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ΣΑΠ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02" y="3120904"/>
            <a:ext cx="3524912" cy="2114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79715" y="3453798"/>
            <a:ext cx="2109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/>
                </a:solidFill>
              </a:rPr>
              <a:t>Σύστημα Ανάκτησης Πληροφορίας</a:t>
            </a:r>
            <a:endParaRPr lang="el-GR" sz="12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28444" y="4304281"/>
            <a:ext cx="2232248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Search engines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Desktop search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Email search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Social search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…</a:t>
            </a:r>
            <a:endParaRPr lang="el-GR" sz="16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248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92676" y="231229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8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Βασικές έννοιες</a:t>
            </a:r>
            <a:endParaRPr lang="en-US" sz="4800" dirty="0" smtClean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F728B7-380D-4D0E-BE06-6152ADA1BCF7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chemeClr val="tx1"/>
                </a:solidFill>
              </a:rPr>
              <a:t>Κεφ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r>
              <a:rPr lang="en-US" sz="1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0160" y="1821567"/>
            <a:ext cx="784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Συλλογή από έγγραφα </a:t>
            </a:r>
            <a:r>
              <a:rPr lang="el-GR" dirty="0">
                <a:solidFill>
                  <a:schemeClr val="tx1"/>
                </a:solidFill>
                <a:latin typeface="+mn-lt"/>
              </a:rPr>
              <a:t>(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corpus)</a:t>
            </a:r>
          </a:p>
          <a:p>
            <a:r>
              <a:rPr lang="el-GR" dirty="0" smtClean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ανάκτηση </a:t>
            </a:r>
            <a:r>
              <a:rPr lang="el-GR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των εγγράφων που περιέχουν πληροφορία που είναι </a:t>
            </a:r>
            <a:r>
              <a:rPr lang="el-GR" u="sng" dirty="0">
                <a:solidFill>
                  <a:schemeClr val="accent2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συναφής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l-GR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(</a:t>
            </a:r>
            <a:r>
              <a:rPr lang="en-US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relevant) </a:t>
            </a:r>
            <a:r>
              <a:rPr lang="el-GR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με την </a:t>
            </a:r>
            <a:r>
              <a:rPr lang="el-GR" u="sng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ανάγκη πληροφόρησης </a:t>
            </a:r>
            <a:r>
              <a:rPr lang="el-GR" dirty="0" smtClean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(</a:t>
            </a:r>
            <a:r>
              <a:rPr lang="en-US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information need</a:t>
            </a:r>
            <a:r>
              <a:rPr lang="el-GR" dirty="0">
                <a:solidFill>
                  <a:schemeClr val="tx1"/>
                </a:solidFill>
                <a:latin typeface="+mn-lt"/>
                <a:ea typeface="ＭＳ Ｐゴシック" pitchFamily="-112" charset="-128"/>
              </a:rPr>
              <a:t>) του χρήστη </a:t>
            </a:r>
            <a:endParaRPr lang="el-GR" dirty="0" smtClean="0">
              <a:solidFill>
                <a:schemeClr val="tx1"/>
              </a:solidFill>
              <a:latin typeface="+mn-lt"/>
              <a:ea typeface="ＭＳ Ｐゴシック" pitchFamily="-112" charset="-128"/>
            </a:endParaRPr>
          </a:p>
          <a:p>
            <a:endParaRPr lang="el-GR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Αποτέλεσμα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σε διάταξη 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με βάση τη συνάφεια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l-GR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Αξιολόγηση: (πέρα από την απόδοση (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efficiency) – 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αποτελεσματικότητα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(effectiveness) 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Ακρίβεια/Ανάκληση</a:t>
            </a:r>
          </a:p>
        </p:txBody>
      </p:sp>
    </p:spTree>
    <p:extLst>
      <p:ext uri="{BB962C8B-B14F-4D97-AF65-F5344CB8AC3E}">
        <p14:creationId xmlns:p14="http://schemas.microsoft.com/office/powerpoint/2010/main" val="353810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92676" y="231229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8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Βασικά Βήματα</a:t>
            </a:r>
            <a:endParaRPr lang="en-US" sz="4800" dirty="0" smtClean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F728B7-380D-4D0E-BE06-6152ADA1BCF7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chemeClr val="tx1"/>
                </a:solidFill>
              </a:rPr>
              <a:t>Κεφ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r>
              <a:rPr lang="en-US" sz="1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0160" y="1821567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(</a:t>
            </a:r>
            <a:r>
              <a:rPr lang="el-GR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προεπεξεργασία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Σύλλεξε τα έγγραφα</a:t>
            </a:r>
            <a:endParaRPr lang="el-GR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Κατασκεύασε βοηθητικές δομές – ευρετήρια</a:t>
            </a:r>
          </a:p>
          <a:p>
            <a:endParaRPr lang="el-GR" dirty="0" smtClean="0">
              <a:solidFill>
                <a:schemeClr val="tx1"/>
              </a:solidFill>
              <a:latin typeface="+mn-lt"/>
            </a:endParaRPr>
          </a:p>
          <a:p>
            <a:r>
              <a:rPr lang="el-GR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(λειτουργία)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solidFill>
                  <a:schemeClr val="tx1"/>
                </a:solidFill>
                <a:latin typeface="+mn-lt"/>
              </a:rPr>
              <a:t>Επεξεργασία ερωτήσεων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4509120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tx1"/>
                </a:solidFill>
                <a:latin typeface="+mn-lt"/>
              </a:rPr>
              <a:t>Αρχικά θα δούμε την απλούστερη μορφή:</a:t>
            </a:r>
          </a:p>
          <a:p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						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Boolean retrieval</a:t>
            </a:r>
            <a:endParaRPr lang="el-GR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497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2977" y="412066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Για να δούμε τα βασικά …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idx="1"/>
          </p:nvPr>
        </p:nvSpPr>
        <p:spPr>
          <a:xfrm>
            <a:off x="323528" y="1772816"/>
            <a:ext cx="8147248" cy="3340968"/>
          </a:xfrm>
        </p:spPr>
        <p:txBody>
          <a:bodyPr>
            <a:noAutofit/>
          </a:bodyPr>
          <a:lstStyle/>
          <a:p>
            <a:pPr marL="0" indent="0" algn="ctr" eaLnBrk="1" hangingPunct="1">
              <a:buNone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Boolean </a:t>
            </a:r>
            <a:r>
              <a:rPr lang="el-GR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μοντέλο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endParaRPr lang="en-US" sz="32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Οι χρήστες διατυπώνουν ερωτήματα με τη μορφή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Boolean </a:t>
            </a:r>
            <a:r>
              <a:rPr lang="el-GR" sz="24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εκφράσεων</a:t>
            </a:r>
            <a:r>
              <a:rPr lang="en-US" sz="2400" dirty="0" smtClean="0">
                <a:ea typeface="ＭＳ Ｐゴシック" pitchFamily="-112" charset="-128"/>
              </a:rPr>
              <a:t>, </a:t>
            </a:r>
            <a:r>
              <a:rPr lang="el-GR" sz="2400" dirty="0" smtClean="0">
                <a:ea typeface="ＭＳ Ｐゴシック" pitchFamily="-112" charset="-128"/>
              </a:rPr>
              <a:t>δηλαδή όρων συνδυασμένων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με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AND</a:t>
            </a:r>
            <a:r>
              <a:rPr lang="en-US" sz="2400" dirty="0" smtClean="0">
                <a:ea typeface="ＭＳ Ｐゴシック" pitchFamily="-112" charset="-128"/>
              </a:rPr>
              <a:t>,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OR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και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NOT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Κείμενο </a:t>
            </a:r>
            <a:r>
              <a:rPr lang="el-GR" sz="2400" dirty="0">
                <a:ea typeface="ＭＳ Ｐゴシック" pitchFamily="-112" charset="-128"/>
              </a:rPr>
              <a:t>ως 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σύνολο όρων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Επιστρέφονται ως απάντηση </a:t>
            </a:r>
            <a:r>
              <a:rPr lang="el-GR" sz="2400" dirty="0" smtClean="0">
                <a:ea typeface="ＭＳ Ｐゴシック" pitchFamily="-112" charset="-128"/>
              </a:rPr>
              <a:t>όλα τα </a:t>
            </a:r>
            <a:r>
              <a:rPr lang="el-GR" sz="2400" dirty="0">
                <a:ea typeface="ＭＳ Ｐゴシック" pitchFamily="-112" charset="-128"/>
              </a:rPr>
              <a:t>κείμενα που ικανοποιούν το ερώτημα </a:t>
            </a:r>
            <a:r>
              <a:rPr lang="el-GR" sz="24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χωρίς </a:t>
            </a:r>
            <a:r>
              <a:rPr lang="el-GR" sz="24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διάταξη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Δυαδική συνάφεια</a:t>
            </a:r>
            <a:endParaRPr lang="el-GR" i="1" dirty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29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969677" y="156508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  <p:extLst>
      <p:ext uri="{BB962C8B-B14F-4D97-AF65-F5344CB8AC3E}">
        <p14:creationId xmlns:p14="http://schemas.microsoft.com/office/powerpoint/2010/main" val="142298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Γιατί να μας ενδιαφέρει;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95536" y="1331683"/>
            <a:ext cx="4536504" cy="1728192"/>
          </a:xfrm>
        </p:spPr>
        <p:txBody>
          <a:bodyPr/>
          <a:lstStyle/>
          <a:p>
            <a:pPr eaLnBrk="1" hangingPunct="1">
              <a:buClr>
                <a:srgbClr val="357E69"/>
              </a:buClr>
              <a:buNone/>
            </a:pPr>
            <a:r>
              <a:rPr lang="el-GR" dirty="0" smtClean="0">
                <a:ea typeface="ＭＳ Ｐゴシック" pitchFamily="-112" charset="-128"/>
              </a:rPr>
              <a:t>Παλιότερα, </a:t>
            </a:r>
          </a:p>
          <a:p>
            <a:pPr eaLnBrk="1" hangingPunct="1">
              <a:buClr>
                <a:srgbClr val="357E69"/>
              </a:buClr>
              <a:buNone/>
            </a:pPr>
            <a:r>
              <a:rPr lang="el-GR" dirty="0" smtClean="0">
                <a:ea typeface="ＭＳ Ｐゴシック" pitchFamily="-112" charset="-128"/>
              </a:rPr>
              <a:t>Βιβλιοθηκονόμους, βοηθούς νομικών επαγγελμάτων κλπ;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3</a:t>
            </a:fld>
            <a:endParaRPr lang="en-US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501008"/>
            <a:ext cx="3600400" cy="2016224"/>
          </a:xfrm>
          <a:prstGeom prst="rect">
            <a:avLst/>
          </a:prstGeom>
        </p:spPr>
      </p:pic>
      <p:pic>
        <p:nvPicPr>
          <p:cNvPr id="6" name="Picture 5" descr="396px-Automated_Storage_and_Retrieval_System_-_Defense_Visual_Information_Center_·_DD-ST-96-0025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3212976"/>
            <a:ext cx="1999096" cy="30289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93182" y="1444424"/>
            <a:ext cx="3595241" cy="1692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altLang="el-GR" sz="1050" b="1" dirty="0" smtClean="0">
                <a:solidFill>
                  <a:schemeClr val="tx1"/>
                </a:solidFill>
                <a:latin typeface="+mn-lt"/>
              </a:rPr>
              <a:t>ISBN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: 0-201-12227-8 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050" b="1" dirty="0" smtClean="0">
                <a:solidFill>
                  <a:schemeClr val="tx1"/>
                </a:solidFill>
                <a:latin typeface="+mn-lt"/>
              </a:rPr>
              <a:t>Author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: Salton, Gerard 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050" b="1" dirty="0" smtClean="0">
                <a:solidFill>
                  <a:schemeClr val="tx1"/>
                </a:solidFill>
                <a:latin typeface="+mn-lt"/>
              </a:rPr>
              <a:t>Title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: Automatic text processing: </a:t>
            </a:r>
            <a:r>
              <a:rPr lang="en-US" altLang="el-GR" sz="1050" dirty="0" smtClean="0">
                <a:solidFill>
                  <a:schemeClr val="tx1"/>
                </a:solidFill>
                <a:latin typeface="+mn-lt"/>
              </a:rPr>
              <a:t>the transformation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altLang="el-GR" sz="105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analysis, and retrieval of information by computer 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050" b="1" dirty="0" smtClean="0">
                <a:solidFill>
                  <a:schemeClr val="tx1"/>
                </a:solidFill>
                <a:latin typeface="+mn-lt"/>
              </a:rPr>
              <a:t>Editor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: Addison-Wesley 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050" b="1" dirty="0" smtClean="0">
                <a:solidFill>
                  <a:schemeClr val="tx1"/>
                </a:solidFill>
                <a:latin typeface="+mn-lt"/>
              </a:rPr>
              <a:t>Date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: 1989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1050" b="1" dirty="0" smtClean="0">
                <a:solidFill>
                  <a:schemeClr val="tx1"/>
                </a:solidFill>
                <a:latin typeface="+mn-lt"/>
              </a:rPr>
              <a:t>Content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: &lt;Text&gt; 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altLang="el-GR" sz="1050" dirty="0" smtClean="0">
              <a:solidFill>
                <a:srgbClr val="FF0000"/>
              </a:solidFill>
              <a:latin typeface="+mn-lt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l-GR" sz="1050" dirty="0" smtClean="0">
                <a:solidFill>
                  <a:srgbClr val="FF0000"/>
                </a:solidFill>
                <a:latin typeface="+mn-lt"/>
              </a:rPr>
              <a:t>external </a:t>
            </a:r>
            <a:r>
              <a:rPr lang="en-US" altLang="el-GR" sz="1050" dirty="0">
                <a:solidFill>
                  <a:srgbClr val="FF0000"/>
                </a:solidFill>
                <a:latin typeface="+mn-lt"/>
              </a:rPr>
              <a:t>attributes </a:t>
            </a:r>
            <a:r>
              <a:rPr lang="el-GR" altLang="el-GR" sz="1050" dirty="0" smtClean="0">
                <a:solidFill>
                  <a:srgbClr val="FF0000"/>
                </a:solidFill>
                <a:latin typeface="+mn-lt"/>
              </a:rPr>
              <a:t>(</a:t>
            </a:r>
            <a:r>
              <a:rPr lang="en-US" altLang="el-GR" sz="1050" dirty="0" smtClean="0">
                <a:solidFill>
                  <a:srgbClr val="FF0000"/>
                </a:solidFill>
                <a:latin typeface="+mn-lt"/>
              </a:rPr>
              <a:t>metadata) </a:t>
            </a:r>
            <a:r>
              <a:rPr lang="en-US" altLang="el-GR" sz="1050" dirty="0" smtClean="0">
                <a:solidFill>
                  <a:schemeClr val="tx1"/>
                </a:solidFill>
                <a:latin typeface="+mn-lt"/>
              </a:rPr>
              <a:t>and </a:t>
            </a:r>
            <a:r>
              <a:rPr lang="en-US" altLang="el-GR" sz="1050" dirty="0">
                <a:solidFill>
                  <a:srgbClr val="FF0000"/>
                </a:solidFill>
                <a:latin typeface="+mn-lt"/>
              </a:rPr>
              <a:t>internal </a:t>
            </a:r>
            <a:r>
              <a:rPr lang="en-US" altLang="el-GR" sz="1050" dirty="0" smtClean="0">
                <a:solidFill>
                  <a:srgbClr val="FF0000"/>
                </a:solidFill>
                <a:latin typeface="+mn-lt"/>
              </a:rPr>
              <a:t>attribute </a:t>
            </a:r>
            <a:r>
              <a:rPr lang="en-US" altLang="el-GR" sz="1050" dirty="0" smtClean="0">
                <a:solidFill>
                  <a:schemeClr val="tx1"/>
                </a:solidFill>
                <a:latin typeface="+mn-lt"/>
              </a:rPr>
              <a:t>(content</a:t>
            </a: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Search by external attributes = Search in DB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l-GR" sz="1050" dirty="0">
                <a:solidFill>
                  <a:schemeClr val="tx1"/>
                </a:solidFill>
                <a:latin typeface="+mn-lt"/>
              </a:rPr>
              <a:t>IR: search by </a:t>
            </a:r>
            <a:r>
              <a:rPr lang="en-US" altLang="el-GR" sz="1050" dirty="0" smtClean="0">
                <a:solidFill>
                  <a:schemeClr val="tx1"/>
                </a:solidFill>
                <a:latin typeface="+mn-lt"/>
              </a:rPr>
              <a:t>content</a:t>
            </a:r>
            <a:endParaRPr lang="en-US" altLang="el-GR" sz="105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Αδόμητα δεδομένα το</a:t>
            </a:r>
            <a:r>
              <a:rPr lang="en-US" dirty="0" smtClean="0">
                <a:ea typeface="ＭＳ Ｐゴシック" pitchFamily="-112" charset="-128"/>
              </a:rPr>
              <a:t> 1680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30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8014251" y="19584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235" y="1583496"/>
            <a:ext cx="3248702" cy="414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95536" y="5925948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Shakespeare’s Collected Works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06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Αδόμητα δεδομένα το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1680</a:t>
            </a: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idx="1"/>
          </p:nvPr>
        </p:nvSpPr>
        <p:spPr>
          <a:xfrm>
            <a:off x="395536" y="2173016"/>
            <a:ext cx="7571184" cy="3701008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Ποια θεατρικά έργα του </a:t>
            </a:r>
            <a:r>
              <a:rPr lang="en-US" dirty="0" smtClean="0">
                <a:ea typeface="ＭＳ Ｐゴシック" pitchFamily="-112" charset="-128"/>
              </a:rPr>
              <a:t>Shakespeare </a:t>
            </a:r>
            <a:r>
              <a:rPr lang="el-GR" dirty="0" smtClean="0">
                <a:ea typeface="ＭＳ Ｐゴシック" pitchFamily="-112" charset="-128"/>
              </a:rPr>
              <a:t>περιέχουν τις λέξεις </a:t>
            </a:r>
            <a:r>
              <a:rPr lang="en-US" b="1" i="1" dirty="0" smtClean="0">
                <a:ea typeface="ＭＳ Ｐゴシック" pitchFamily="-112" charset="-128"/>
              </a:rPr>
              <a:t>Brutus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i="1" dirty="0" smtClean="0">
                <a:ea typeface="ＭＳ Ｐゴシック" pitchFamily="-112" charset="-128"/>
              </a:rPr>
              <a:t>και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Caesar</a:t>
            </a:r>
            <a:r>
              <a:rPr lang="en-US" dirty="0" smtClean="0">
                <a:ea typeface="ＭＳ Ｐゴシック" pitchFamily="-112" charset="-128"/>
              </a:rPr>
              <a:t>  </a:t>
            </a:r>
            <a:r>
              <a:rPr lang="el-GR" dirty="0" smtClean="0">
                <a:ea typeface="ＭＳ Ｐゴシック" pitchFamily="-112" charset="-128"/>
              </a:rPr>
              <a:t>αλλά όχι τη λέξη </a:t>
            </a:r>
            <a:r>
              <a:rPr lang="en-US" b="1" i="1" dirty="0" smtClean="0">
                <a:ea typeface="ＭＳ Ｐゴシック" pitchFamily="-112" charset="-128"/>
              </a:rPr>
              <a:t>Calpurnia </a:t>
            </a:r>
            <a:endParaRPr lang="el-GR" b="1" i="1" dirty="0" smtClean="0">
              <a:ea typeface="ＭＳ Ｐゴシック" pitchFamily="-112" charset="-128"/>
            </a:endParaRPr>
          </a:p>
          <a:p>
            <a:pPr lvl="1"/>
            <a:r>
              <a:rPr lang="el-GR" sz="2100" dirty="0" smtClean="0">
                <a:ea typeface="ＭＳ Ｐゴシック" pitchFamily="-112" charset="-128"/>
              </a:rPr>
              <a:t>Ερώτημα</a:t>
            </a:r>
            <a:r>
              <a:rPr lang="el-GR" b="1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Brutus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AND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Caesar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AND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NOT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Calpurnia</a:t>
            </a:r>
            <a:endParaRPr lang="el-GR" dirty="0" smtClean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endParaRPr lang="el-GR" sz="12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Να διαβάσουμε όλα τα έργα σειριακά από την αρχή σημειώνοντας …</a:t>
            </a:r>
            <a:endParaRPr lang="el-GR" b="1" i="1" dirty="0" smtClean="0">
              <a:ea typeface="ＭＳ Ｐゴシック" pitchFamily="-112" charset="-128"/>
            </a:endParaRPr>
          </a:p>
          <a:p>
            <a:pPr eaLnBrk="1" hangingPunct="1"/>
            <a:endParaRPr lang="el-GR" sz="2000" b="1" i="1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Θα μπορούσαμε να κάνουμε </a:t>
            </a:r>
            <a:r>
              <a:rPr lang="en-US" dirty="0" err="1" smtClean="0">
                <a:latin typeface="Lucida Sans Typewriter" pitchFamily="-112" charset="0"/>
                <a:ea typeface="ＭＳ Ｐゴシック" pitchFamily="-112" charset="-128"/>
              </a:rPr>
              <a:t>grep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σε όλα τα έργα για </a:t>
            </a:r>
            <a:r>
              <a:rPr lang="en-US" b="1" i="1" dirty="0" smtClean="0">
                <a:ea typeface="ＭＳ Ｐゴシック" pitchFamily="-112" charset="-128"/>
              </a:rPr>
              <a:t>Brutus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και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Caesar,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και να σβήσουμε τις γραμμές που περιέχουν τη λέξη </a:t>
            </a:r>
            <a:r>
              <a:rPr lang="en-US" b="1" i="1" dirty="0" err="1" smtClean="0">
                <a:ea typeface="ＭＳ Ｐゴシック" pitchFamily="-112" charset="-128"/>
              </a:rPr>
              <a:t>Calpurnia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31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884368" y="19584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57300" y="656538"/>
            <a:ext cx="7886700" cy="1325563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Αδόμητα δεδομένα το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1680</a:t>
            </a: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idx="1"/>
          </p:nvPr>
        </p:nvSpPr>
        <p:spPr>
          <a:xfrm>
            <a:off x="323528" y="2388950"/>
            <a:ext cx="8568952" cy="3384376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Γιατί όχι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n-US" sz="2400" dirty="0" err="1" smtClean="0">
                <a:ea typeface="ＭＳ Ｐゴシック" pitchFamily="-112" charset="-128"/>
              </a:rPr>
              <a:t>grep</a:t>
            </a:r>
            <a:r>
              <a:rPr lang="en-US" sz="2400" dirty="0" smtClean="0">
                <a:ea typeface="ＭＳ Ｐゴシック" pitchFamily="-112" charset="-128"/>
              </a:rPr>
              <a:t>?</a:t>
            </a:r>
            <a:endParaRPr lang="el-GR" sz="2400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1800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Αργό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l-GR" dirty="0" smtClean="0">
                <a:ea typeface="ＭＳ Ｐゴシック" pitchFamily="-112" charset="-128"/>
              </a:rPr>
              <a:t>για μεγάλες συλλογές</a:t>
            </a:r>
            <a:r>
              <a:rPr lang="en-US" dirty="0" smtClean="0">
                <a:ea typeface="ＭＳ Ｐゴシック" pitchFamily="-112" charset="-128"/>
              </a:rPr>
              <a:t>)</a:t>
            </a:r>
            <a:endParaRPr lang="el-GR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dirty="0" err="1" smtClean="0">
                <a:ea typeface="ＭＳ Ｐゴシック" pitchFamily="-112" charset="-128"/>
              </a:rPr>
              <a:t>Grep</a:t>
            </a:r>
            <a:r>
              <a:rPr lang="en-US" dirty="0" smtClean="0">
                <a:ea typeface="ＭＳ Ｐゴシック" pitchFamily="-112" charset="-128"/>
              </a:rPr>
              <a:t> line-oriented, </a:t>
            </a:r>
            <a:r>
              <a:rPr lang="el-GR" dirty="0" smtClean="0">
                <a:ea typeface="ＭＳ Ｐゴシック" pitchFamily="-112" charset="-128"/>
              </a:rPr>
              <a:t>η ανάκτηση πληροφορίας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document-oriented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i="1" u="sng" dirty="0" smtClean="0">
                <a:ea typeface="ＭＳ Ｐゴシック" pitchFamily="-112" charset="-128"/>
              </a:rPr>
              <a:t>NOT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err="1" smtClean="0">
                <a:ea typeface="ＭＳ Ｐゴシック" pitchFamily="-112" charset="-128"/>
              </a:rPr>
              <a:t>Calpurnia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δεν είναι εύκολο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Επιπρόσθετη λειτουργικότητα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l-GR" dirty="0" smtClean="0">
                <a:ea typeface="ＭＳ Ｐゴシック" pitchFamily="-112" charset="-128"/>
              </a:rPr>
              <a:t>π</a:t>
            </a:r>
            <a:r>
              <a:rPr lang="en-US" dirty="0" smtClean="0">
                <a:ea typeface="ＭＳ Ｐゴシック" pitchFamily="-112" charset="-128"/>
              </a:rPr>
              <a:t>.</a:t>
            </a:r>
            <a:r>
              <a:rPr lang="el-GR" dirty="0" smtClean="0">
                <a:ea typeface="ＭＳ Ｐゴシック" pitchFamily="-112" charset="-128"/>
              </a:rPr>
              <a:t>χ</a:t>
            </a:r>
            <a:r>
              <a:rPr lang="en-US" dirty="0" smtClean="0">
                <a:ea typeface="ＭＳ Ｐゴシック" pitchFamily="-112" charset="-128"/>
              </a:rPr>
              <a:t>., </a:t>
            </a:r>
            <a:r>
              <a:rPr lang="el-GR" dirty="0" smtClean="0">
                <a:ea typeface="ＭＳ Ｐゴシック" pitchFamily="-112" charset="-128"/>
              </a:rPr>
              <a:t>βρες τη λέξη </a:t>
            </a:r>
            <a:r>
              <a:rPr lang="en-US" b="1" i="1" dirty="0" smtClean="0">
                <a:ea typeface="ＭＳ Ｐゴシック" pitchFamily="-112" charset="-128"/>
              </a:rPr>
              <a:t>Romans </a:t>
            </a:r>
            <a:r>
              <a:rPr lang="el-GR" dirty="0" smtClean="0">
                <a:ea typeface="ＭＳ Ｐゴシック" pitchFamily="-112" charset="-128"/>
              </a:rPr>
              <a:t>κοντά στο</a:t>
            </a:r>
            <a:r>
              <a:rPr lang="en-US" b="1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countrymen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Διάταξη! </a:t>
            </a:r>
            <a:r>
              <a:rPr lang="en-US" dirty="0" smtClean="0">
                <a:ea typeface="ＭＳ Ｐゴシック" pitchFamily="-112" charset="-128"/>
              </a:rPr>
              <a:t>Ranked retrieval (</a:t>
            </a:r>
            <a:r>
              <a:rPr lang="el-GR" dirty="0" smtClean="0">
                <a:ea typeface="ＭＳ Ｐゴシック" pitchFamily="-112" charset="-128"/>
              </a:rPr>
              <a:t>τα «καλύτερα» έγγραφα ανάμεσα σε αυτά που ικανοποιούν την ερώτηση)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Σε επόμενα μαθήματα ….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32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8014251" y="335182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5464673"/>
            <a:ext cx="8154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ＭＳ Ｐゴシック" pitchFamily="-112" charset="-128"/>
              </a:rPr>
              <a:t>Θα προ-επεξεργαστούμε τα έγγραφα και θα δημιουργήσουμε ευρετήρια</a:t>
            </a:r>
            <a:endParaRPr lang="en-US" sz="2000" i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ＭＳ Ｐゴシック" pitchFamily="-112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2977" y="412066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Για να δούμε τα βασικά …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idx="1"/>
          </p:nvPr>
        </p:nvSpPr>
        <p:spPr>
          <a:xfrm>
            <a:off x="323528" y="1772816"/>
            <a:ext cx="8147248" cy="334096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Boolean </a:t>
            </a:r>
            <a:r>
              <a:rPr lang="el-GR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μοντέλο</a:t>
            </a: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Δυαδική μήτρα (πίνακας) σύμπτωσης </a:t>
            </a:r>
            <a:r>
              <a:rPr lang="el-GR" sz="3600" i="1" dirty="0" smtClean="0">
                <a:ea typeface="ＭＳ Ｐゴシック" pitchFamily="-112" charset="-128"/>
              </a:rPr>
              <a:t>Μ</a:t>
            </a:r>
          </a:p>
          <a:p>
            <a:pPr eaLnBrk="1" hangingPunct="1">
              <a:buNone/>
            </a:pP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Γραμμές: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Term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(όροι, λέξεις)</a:t>
            </a:r>
          </a:p>
          <a:p>
            <a:pPr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Στήλες: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Document</a:t>
            </a:r>
            <a:r>
              <a:rPr lang="en-US" dirty="0" smtClean="0">
                <a:ea typeface="ＭＳ Ｐゴシック" pitchFamily="-112" charset="-128"/>
              </a:rPr>
              <a:t> (</a:t>
            </a:r>
            <a:r>
              <a:rPr lang="el-GR" dirty="0" smtClean="0">
                <a:ea typeface="ＭＳ Ｐゴシック" pitchFamily="-112" charset="-128"/>
              </a:rPr>
              <a:t>έγγραφα, έργα) 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	</a:t>
            </a:r>
            <a:r>
              <a:rPr lang="en-US" i="1" dirty="0" smtClean="0">
                <a:ea typeface="ＭＳ Ｐゴシック" pitchFamily="-112" charset="-128"/>
              </a:rPr>
              <a:t>M</a:t>
            </a:r>
            <a:r>
              <a:rPr lang="en-US" dirty="0" smtClean="0">
                <a:ea typeface="ＭＳ Ｐゴシック" pitchFamily="-112" charset="-128"/>
              </a:rPr>
              <a:t>[</a:t>
            </a:r>
            <a:r>
              <a:rPr lang="en-US" i="1" dirty="0" err="1" smtClean="0">
                <a:ea typeface="ＭＳ Ｐゴシック" pitchFamily="-112" charset="-128"/>
              </a:rPr>
              <a:t>i</a:t>
            </a:r>
            <a:r>
              <a:rPr lang="en-US" i="1" dirty="0" smtClean="0">
                <a:ea typeface="ＭＳ Ｐゴシック" pitchFamily="-112" charset="-128"/>
              </a:rPr>
              <a:t>,</a:t>
            </a:r>
            <a:r>
              <a:rPr lang="el-GR" i="1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j</a:t>
            </a:r>
            <a:r>
              <a:rPr lang="en-US" dirty="0" smtClean="0">
                <a:ea typeface="ＭＳ Ｐゴシック" pitchFamily="-112" charset="-128"/>
              </a:rPr>
              <a:t>]</a:t>
            </a:r>
            <a:r>
              <a:rPr lang="en-US" i="1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</a:rPr>
              <a:t>= 1, </a:t>
            </a:r>
            <a:r>
              <a:rPr lang="el-GR" dirty="0" smtClean="0">
                <a:ea typeface="ＭＳ Ｐゴシック" pitchFamily="-112" charset="-128"/>
              </a:rPr>
              <a:t>αν ο όρος </a:t>
            </a:r>
            <a:r>
              <a:rPr lang="en-US" i="1" dirty="0" err="1" smtClean="0">
                <a:ea typeface="ＭＳ Ｐゴシック" pitchFamily="-112" charset="-128"/>
              </a:rPr>
              <a:t>i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εμφανίζεται στο έγγραφο </a:t>
            </a:r>
            <a:r>
              <a:rPr lang="en-US" i="1" dirty="0" smtClean="0">
                <a:ea typeface="ＭＳ Ｐゴシック" pitchFamily="-112" charset="-128"/>
              </a:rPr>
              <a:t>j</a:t>
            </a:r>
          </a:p>
          <a:p>
            <a:pPr eaLnBrk="1" hangingPunct="1">
              <a:buNone/>
            </a:pPr>
            <a:r>
              <a:rPr lang="en-US" dirty="0" smtClean="0">
                <a:ea typeface="ＭＳ Ｐゴシック" pitchFamily="-112" charset="-128"/>
              </a:rPr>
              <a:t>			</a:t>
            </a:r>
            <a:r>
              <a:rPr lang="el-GR" dirty="0" smtClean="0">
                <a:ea typeface="ＭＳ Ｐゴシック" pitchFamily="-112" charset="-128"/>
              </a:rPr>
              <a:t>  	 </a:t>
            </a:r>
            <a:r>
              <a:rPr lang="en-US" dirty="0" smtClean="0">
                <a:ea typeface="ＭＳ Ｐゴシック" pitchFamily="-112" charset="-128"/>
              </a:rPr>
              <a:t>0, </a:t>
            </a:r>
            <a:r>
              <a:rPr lang="el-GR" dirty="0" smtClean="0">
                <a:ea typeface="ＭＳ Ｐゴシック" pitchFamily="-112" charset="-128"/>
              </a:rPr>
              <a:t>αλλιώς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6A3AF1-351B-4D4A-B688-F3FBA05E97A0}" type="slidenum">
              <a:rPr lang="en-US"/>
              <a:pPr/>
              <a:t>33</a:t>
            </a:fld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969677" y="156508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7938" y="64463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Term-document incidence</a:t>
            </a:r>
            <a:r>
              <a:rPr lang="el-GR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matrix </a:t>
            </a:r>
            <a:r>
              <a:rPr lang="el-GR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(μήτρα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σύμπτωσης)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graphicFrame>
        <p:nvGraphicFramePr>
          <p:cNvPr id="24578" name="Object 1028"/>
          <p:cNvGraphicFramePr>
            <a:graphicFrameLocks noGrp="1" noChangeAspect="1"/>
          </p:cNvGraphicFramePr>
          <p:nvPr>
            <p:ph idx="1"/>
          </p:nvPr>
        </p:nvGraphicFramePr>
        <p:xfrm>
          <a:off x="766763" y="2284413"/>
          <a:ext cx="7626350" cy="284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8" name="Worksheet" r:id="rId4" imgW="11250000" imgH="4185000" progId="Excel.Sheet.8">
                  <p:embed/>
                </p:oleObj>
              </mc:Choice>
              <mc:Fallback>
                <p:oleObj name="Worksheet" r:id="rId4" imgW="11250000" imgH="4185000" progId="Excel.Sheet.8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3" y="2284413"/>
                        <a:ext cx="7626350" cy="284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5638800" y="5568950"/>
            <a:ext cx="2819400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2000" dirty="0" smtClean="0">
                <a:solidFill>
                  <a:prstClr val="black"/>
                </a:solidFill>
                <a:latin typeface="+mn-lt"/>
                <a:ea typeface="+mn-ea"/>
                <a:cs typeface="Arial Unicode MS" pitchFamily="-112" charset="0"/>
              </a:rPr>
              <a:t>1 </a:t>
            </a:r>
            <a:r>
              <a:rPr lang="el-GR" sz="2000" dirty="0" smtClean="0">
                <a:solidFill>
                  <a:prstClr val="black"/>
                </a:solidFill>
                <a:latin typeface="+mn-lt"/>
                <a:ea typeface="+mn-ea"/>
                <a:cs typeface="Arial Unicode MS" pitchFamily="-112" charset="0"/>
              </a:rPr>
              <a:t>αν το </a:t>
            </a:r>
            <a:r>
              <a:rPr lang="el-GR" sz="2000" dirty="0" smtClean="0">
                <a:solidFill>
                  <a:srgbClr val="800080"/>
                </a:solidFill>
                <a:latin typeface="+mn-lt"/>
                <a:ea typeface="+mn-ea"/>
                <a:cs typeface="Arial Unicode MS" pitchFamily="-112" charset="0"/>
              </a:rPr>
              <a:t>έργο</a:t>
            </a:r>
            <a:r>
              <a:rPr lang="en-US" sz="2000" dirty="0" smtClean="0">
                <a:solidFill>
                  <a:prstClr val="black"/>
                </a:solidFill>
                <a:latin typeface="+mn-lt"/>
                <a:ea typeface="+mn-ea"/>
                <a:cs typeface="Arial Unicode MS" pitchFamily="-112" charset="0"/>
              </a:rPr>
              <a:t> </a:t>
            </a:r>
            <a:r>
              <a:rPr lang="el-GR" sz="2000" dirty="0" smtClean="0">
                <a:solidFill>
                  <a:prstClr val="black"/>
                </a:solidFill>
                <a:latin typeface="+mn-lt"/>
                <a:ea typeface="+mn-ea"/>
                <a:cs typeface="Arial Unicode MS" pitchFamily="-112" charset="0"/>
              </a:rPr>
              <a:t>περιέχει τη </a:t>
            </a:r>
            <a:r>
              <a:rPr lang="el-GR" sz="2000" dirty="0" smtClean="0">
                <a:solidFill>
                  <a:srgbClr val="990033"/>
                </a:solidFill>
                <a:latin typeface="+mn-lt"/>
                <a:ea typeface="+mn-ea"/>
                <a:cs typeface="Arial Unicode MS" pitchFamily="-112" charset="0"/>
              </a:rPr>
              <a:t>λέξη</a:t>
            </a:r>
            <a:r>
              <a:rPr lang="en-US" sz="2000" dirty="0" smtClean="0">
                <a:solidFill>
                  <a:prstClr val="black"/>
                </a:solidFill>
                <a:latin typeface="+mn-lt"/>
                <a:ea typeface="+mn-ea"/>
                <a:cs typeface="Arial Unicode MS" pitchFamily="-112" charset="0"/>
              </a:rPr>
              <a:t>, 0 </a:t>
            </a:r>
            <a:r>
              <a:rPr lang="el-GR" sz="2000" dirty="0" smtClean="0">
                <a:solidFill>
                  <a:prstClr val="black"/>
                </a:solidFill>
                <a:latin typeface="+mn-lt"/>
                <a:ea typeface="+mn-ea"/>
                <a:cs typeface="Arial Unicode MS" pitchFamily="-112" charset="0"/>
              </a:rPr>
              <a:t>αλλιώς</a:t>
            </a:r>
            <a:endParaRPr lang="en-US" sz="2000" dirty="0" smtClean="0">
              <a:solidFill>
                <a:prstClr val="black"/>
              </a:solidFill>
              <a:latin typeface="+mn-lt"/>
              <a:ea typeface="+mn-ea"/>
              <a:cs typeface="Arial Unicode MS" pitchFamily="-112" charset="0"/>
            </a:endParaRP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 flipH="1" flipV="1">
            <a:off x="4267200" y="3733800"/>
            <a:ext cx="1371600" cy="182880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762000" y="5715000"/>
            <a:ext cx="3978275" cy="7016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2000" b="1" i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Brutus</a:t>
            </a:r>
            <a:r>
              <a:rPr lang="en-US" sz="200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sz="2000" i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AND</a:t>
            </a:r>
            <a:r>
              <a:rPr lang="en-US" sz="200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sz="2000" b="1" i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Caesar</a:t>
            </a:r>
            <a:r>
              <a:rPr lang="en-US" sz="200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sz="2000" i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BUT</a:t>
            </a:r>
            <a:r>
              <a:rPr lang="en-US" sz="200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sz="2000" i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NOT</a:t>
            </a:r>
            <a:r>
              <a:rPr lang="en-US" sz="200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sz="2000" b="1" i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Calpurnia</a:t>
            </a:r>
          </a:p>
        </p:txBody>
      </p:sp>
      <p:sp>
        <p:nvSpPr>
          <p:cNvPr id="24583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97818" y="376130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Οι όροι και τα έγγραφα ως διανύσματα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086114"/>
            <a:ext cx="8147248" cy="288032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Έχουμε ένα </a:t>
            </a:r>
            <a:r>
              <a:rPr lang="el-GR" sz="24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δυαδικό διάνυσμα </a:t>
            </a:r>
            <a:r>
              <a:rPr lang="el-GR" sz="2400" dirty="0" smtClean="0">
                <a:ea typeface="ＭＳ Ｐゴシック" pitchFamily="-112" charset="-128"/>
              </a:rPr>
              <a:t>για κάθε </a:t>
            </a:r>
            <a:r>
              <a:rPr lang="el-GR" sz="24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όρο </a:t>
            </a:r>
            <a:r>
              <a:rPr lang="el-GR" sz="2400" dirty="0" smtClean="0">
                <a:ea typeface="ＭＳ Ｐゴシック" pitchFamily="-112" charset="-128"/>
              </a:rPr>
              <a:t>και κάθε </a:t>
            </a:r>
            <a:r>
              <a:rPr lang="el-GR" sz="24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έγγραφο</a:t>
            </a:r>
          </a:p>
          <a:p>
            <a:pPr eaLnBrk="1" hangingPunct="1"/>
            <a:endParaRPr lang="el-GR" sz="24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Για να απαντήσουμε στην ερώτηση</a:t>
            </a:r>
            <a:r>
              <a:rPr lang="en-US" sz="2400" dirty="0" smtClean="0">
                <a:ea typeface="ＭＳ Ｐゴシック" pitchFamily="-112" charset="-128"/>
              </a:rPr>
              <a:t>: </a:t>
            </a:r>
            <a:r>
              <a:rPr lang="el-GR" sz="2400" dirty="0" smtClean="0">
                <a:ea typeface="ＭＳ Ｐゴシック" pitchFamily="-112" charset="-128"/>
              </a:rPr>
              <a:t>παίρνουμε τα διανύσματα για το </a:t>
            </a:r>
            <a:r>
              <a:rPr lang="en-US" sz="2400" b="1" i="1" dirty="0" smtClean="0">
                <a:ea typeface="ＭＳ Ｐゴシック" pitchFamily="-112" charset="-128"/>
              </a:rPr>
              <a:t>Brutus, Caesar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και το </a:t>
            </a:r>
            <a:r>
              <a:rPr lang="el-GR" sz="2400" i="1" dirty="0" smtClean="0">
                <a:ea typeface="ＭＳ Ｐゴシック" pitchFamily="-112" charset="-128"/>
              </a:rPr>
              <a:t>συμπλήρωμα</a:t>
            </a:r>
            <a:r>
              <a:rPr lang="el-GR" sz="2400" dirty="0" smtClean="0">
                <a:ea typeface="ＭＳ Ｐゴシック" pitchFamily="-112" charset="-128"/>
              </a:rPr>
              <a:t> του διανύσματος για το </a:t>
            </a:r>
            <a:r>
              <a:rPr lang="en-US" sz="2400" b="1" i="1" dirty="0" err="1" smtClean="0">
                <a:ea typeface="ＭＳ Ｐゴシック" pitchFamily="-112" charset="-128"/>
              </a:rPr>
              <a:t>Calpurnia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n-US" sz="2400" dirty="0" smtClean="0">
                <a:ea typeface="ＭＳ Ｐゴシック" pitchFamily="-112" charset="-128"/>
                <a:sym typeface="Wingdings" pitchFamily="-112" charset="2"/>
              </a:rPr>
              <a:t>  b</a:t>
            </a:r>
            <a:r>
              <a:rPr lang="en-US" sz="2400" dirty="0" smtClean="0">
                <a:ea typeface="ＭＳ Ｐゴシック" pitchFamily="-112" charset="-128"/>
              </a:rPr>
              <a:t>itwise </a:t>
            </a:r>
            <a:r>
              <a:rPr lang="en-US" sz="2400" i="1" dirty="0" smtClean="0">
                <a:ea typeface="ＭＳ Ｐゴシック" pitchFamily="-112" charset="-128"/>
              </a:rPr>
              <a:t>AND</a:t>
            </a:r>
            <a:r>
              <a:rPr lang="en-US" sz="2400" dirty="0" smtClean="0">
                <a:ea typeface="ＭＳ Ｐゴシック" pitchFamily="-112" charset="-128"/>
              </a:rPr>
              <a:t>.</a:t>
            </a:r>
            <a:endParaRPr lang="el-GR" sz="2400" dirty="0" smtClean="0"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n-US" sz="2400" dirty="0">
                <a:ea typeface="ＭＳ Ｐゴシック" pitchFamily="-112" charset="-128"/>
              </a:rPr>
              <a:t>	</a:t>
            </a:r>
            <a:r>
              <a:rPr lang="en-US" sz="2400" dirty="0" smtClean="0">
                <a:ea typeface="ＭＳ Ｐゴシック" pitchFamily="-112" charset="-128"/>
              </a:rPr>
              <a:t>110100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AND</a:t>
            </a:r>
            <a:r>
              <a:rPr lang="en-US" sz="2400" dirty="0" smtClean="0">
                <a:ea typeface="ＭＳ Ｐゴシック" pitchFamily="-112" charset="-128"/>
              </a:rPr>
              <a:t> 110111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AND</a:t>
            </a:r>
            <a:r>
              <a:rPr lang="en-US" sz="2400" dirty="0" smtClean="0">
                <a:ea typeface="ＭＳ Ｐゴシック" pitchFamily="-112" charset="-128"/>
              </a:rPr>
              <a:t> 101111 = 100100. 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8CBD17-ED24-4DA1-8F73-F2359A501629}" type="slidenum">
              <a:rPr lang="en-US"/>
              <a:pPr/>
              <a:t>35</a:t>
            </a:fld>
            <a:endParaRPr lang="en-US"/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7740352" y="206853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Οι απαντήσεις: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8077200" cy="3595689"/>
          </a:xfrm>
        </p:spPr>
        <p:txBody>
          <a:bodyPr/>
          <a:lstStyle/>
          <a:p>
            <a:pPr eaLnBrk="1" hangingPunct="1"/>
            <a:r>
              <a:rPr lang="en-US" sz="3400" dirty="0" smtClean="0">
                <a:latin typeface="Arial" charset="0"/>
                <a:ea typeface="ＭＳ Ｐゴシック" pitchFamily="-112" charset="-128"/>
              </a:rPr>
              <a:t>Antony and Cleopatra,</a:t>
            </a:r>
            <a:r>
              <a:rPr lang="en-US" sz="3400" dirty="0" smtClean="0">
                <a:ea typeface="ＭＳ Ｐゴシック" pitchFamily="-112" charset="-128"/>
              </a:rPr>
              <a:t> </a:t>
            </a:r>
            <a:r>
              <a:rPr lang="en-US" sz="3400" dirty="0" smtClean="0">
                <a:latin typeface="Arial" charset="0"/>
                <a:ea typeface="ＭＳ Ｐゴシック" pitchFamily="-112" charset="-128"/>
              </a:rPr>
              <a:t>Act III, Scene ii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i="1" dirty="0" smtClean="0">
                <a:latin typeface="Arial" charset="0"/>
                <a:ea typeface="ＭＳ Ｐゴシック" pitchFamily="-112" charset="-128"/>
              </a:rPr>
              <a:t>Agrippa</a:t>
            </a: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[Aside to DOMITIUS ENOBARBUS]: Why, </a:t>
            </a:r>
            <a:r>
              <a:rPr lang="en-US" sz="1800" dirty="0" err="1" smtClean="0">
                <a:latin typeface="Arial" charset="0"/>
                <a:ea typeface="ＭＳ Ｐゴシック" pitchFamily="-112" charset="-128"/>
              </a:rPr>
              <a:t>Enobarbus</a:t>
            </a:r>
            <a:r>
              <a:rPr lang="en-US" sz="1800" dirty="0" smtClean="0">
                <a:latin typeface="Arial" charset="0"/>
                <a:ea typeface="ＭＳ Ｐゴシック" pitchFamily="-112" charset="-128"/>
              </a:rPr>
              <a:t>,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                          When Antony found Julius </a:t>
            </a:r>
            <a:r>
              <a:rPr lang="en-US" sz="1800" b="1" i="1" dirty="0" smtClean="0">
                <a:latin typeface="Arial" charset="0"/>
                <a:ea typeface="ＭＳ Ｐゴシック" pitchFamily="-112" charset="-128"/>
              </a:rPr>
              <a:t>Caesar</a:t>
            </a: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dead,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                          He cried almost to roaring; and he wept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                          When at Philippi he found </a:t>
            </a:r>
            <a:r>
              <a:rPr lang="en-US" sz="1800" b="1" i="1" dirty="0" smtClean="0">
                <a:latin typeface="Arial" charset="0"/>
                <a:ea typeface="ＭＳ Ｐゴシック" pitchFamily="-112" charset="-128"/>
              </a:rPr>
              <a:t>Brutus</a:t>
            </a: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slain.</a:t>
            </a:r>
          </a:p>
          <a:p>
            <a:pPr eaLnBrk="1" hangingPunct="1"/>
            <a:endParaRPr lang="en-US" sz="1800" dirty="0" smtClean="0">
              <a:latin typeface="Arial" charset="0"/>
              <a:ea typeface="ＭＳ Ｐゴシック" pitchFamily="-112" charset="-128"/>
            </a:endParaRPr>
          </a:p>
          <a:p>
            <a:pPr eaLnBrk="1" hangingPunct="1"/>
            <a:r>
              <a:rPr lang="en-US" sz="3400" dirty="0" smtClean="0">
                <a:latin typeface="Arial" charset="0"/>
                <a:ea typeface="ＭＳ Ｐゴシック" pitchFamily="-112" charset="-128"/>
              </a:rPr>
              <a:t>Hamlet, Act III, Scene ii</a:t>
            </a:r>
            <a:endParaRPr lang="en-US" sz="1700" dirty="0" smtClean="0">
              <a:latin typeface="Arial" charset="0"/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r>
              <a:rPr lang="en-US" sz="1800" i="1" dirty="0" smtClean="0">
                <a:latin typeface="Arial" charset="0"/>
                <a:ea typeface="ＭＳ Ｐゴシック" pitchFamily="-112" charset="-128"/>
              </a:rPr>
              <a:t>Lord Polonius:</a:t>
            </a: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I did enact Julius </a:t>
            </a:r>
            <a:r>
              <a:rPr lang="en-US" sz="1800" b="1" i="1" dirty="0" smtClean="0">
                <a:latin typeface="Arial" charset="0"/>
                <a:ea typeface="ＭＳ Ｐゴシック" pitchFamily="-112" charset="-128"/>
              </a:rPr>
              <a:t>Caesar</a:t>
            </a: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I was killed </a:t>
            </a:r>
            <a:r>
              <a:rPr lang="en-US" sz="1800" dirty="0" err="1" smtClean="0">
                <a:latin typeface="Arial" charset="0"/>
                <a:ea typeface="ＭＳ Ｐゴシック" pitchFamily="-112" charset="-128"/>
              </a:rPr>
              <a:t>i</a:t>
            </a:r>
            <a:r>
              <a:rPr lang="en-US" sz="1800" dirty="0" smtClean="0">
                <a:latin typeface="Arial" charset="0"/>
                <a:ea typeface="ＭＳ Ｐゴシック" pitchFamily="-112" charset="-128"/>
              </a:rPr>
              <a:t>' the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                      Capitol; </a:t>
            </a:r>
            <a:r>
              <a:rPr lang="en-US" sz="1800" b="1" i="1" dirty="0" smtClean="0">
                <a:latin typeface="Arial" charset="0"/>
                <a:ea typeface="ＭＳ Ｐゴシック" pitchFamily="-112" charset="-128"/>
              </a:rPr>
              <a:t>Brutus</a:t>
            </a:r>
            <a:r>
              <a:rPr lang="en-US" sz="1800" dirty="0" smtClean="0">
                <a:latin typeface="Arial" charset="0"/>
                <a:ea typeface="ＭＳ Ｐゴシック" pitchFamily="-112" charset="-128"/>
              </a:rPr>
              <a:t> killed me.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18DD49-B470-46E9-B577-A6AC14D31870}" type="slidenum">
              <a:rPr lang="en-US"/>
              <a:pPr/>
              <a:t>36</a:t>
            </a:fld>
            <a:endParaRPr lang="en-US"/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600" smtClean="0">
                <a:solidFill>
                  <a:srgbClr val="FBFCFF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Sec. 1.1</a:t>
            </a:r>
          </a:p>
        </p:txBody>
      </p:sp>
      <p:pic>
        <p:nvPicPr>
          <p:cNvPr id="26630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0" y="3962400"/>
            <a:ext cx="19748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Μεγαλύτερες συλλογές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26758" y="2276872"/>
            <a:ext cx="8387799" cy="314504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Ας θεωρήσουμε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= 1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εκατομμύρια έγγραφα</a:t>
            </a:r>
            <a:r>
              <a:rPr lang="en-US" dirty="0" smtClean="0">
                <a:ea typeface="ＭＳ Ｐゴシック" pitchFamily="-112" charset="-128"/>
              </a:rPr>
              <a:t>, </a:t>
            </a:r>
            <a:r>
              <a:rPr lang="el-GR" dirty="0" smtClean="0">
                <a:ea typeface="ＭＳ Ｐゴシック" pitchFamily="-112" charset="-128"/>
              </a:rPr>
              <a:t>το καθένα με περίπου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1000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λέξεις</a:t>
            </a:r>
            <a:r>
              <a:rPr lang="el-GR" dirty="0" smtClean="0">
                <a:ea typeface="ＭＳ Ｐゴシック" pitchFamily="-112" charset="-128"/>
              </a:rPr>
              <a:t> το καθένα (~ 2-3 σελίδες βιβλίου)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Κατά μέσο όρο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6 bytes/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λέξη </a:t>
            </a:r>
            <a:r>
              <a:rPr lang="el-GR" dirty="0" smtClean="0">
                <a:ea typeface="ＭＳ Ｐゴシック" pitchFamily="-112" charset="-128"/>
              </a:rPr>
              <a:t>συμπεριλαμβανομένων κενών/συμβόλων στίξης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dirty="0" smtClean="0">
                <a:ea typeface="ＭＳ Ｐゴシック" pitchFamily="-112" charset="-128"/>
              </a:rPr>
              <a:t>6GB </a:t>
            </a:r>
            <a:r>
              <a:rPr lang="el-GR" dirty="0" smtClean="0">
                <a:ea typeface="ＭＳ Ｐゴシック" pitchFamily="-112" charset="-128"/>
              </a:rPr>
              <a:t>δεδομένων</a:t>
            </a:r>
            <a:r>
              <a:rPr lang="en-US" dirty="0" smtClean="0">
                <a:ea typeface="ＭＳ Ｐゴシック" pitchFamily="-112" charset="-128"/>
              </a:rPr>
              <a:t>.</a:t>
            </a:r>
            <a:endParaRPr lang="el-GR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Έστω ότι ανάμεσα τους υπάρχουν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M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= 500K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διακριτοί (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distinct</a:t>
            </a:r>
            <a:r>
              <a:rPr lang="el-GR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)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όροι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0A813E-B13F-443F-BF41-D2CD630CF18E}" type="slidenum">
              <a:rPr lang="en-US"/>
              <a:pPr/>
              <a:t>37</a:t>
            </a:fld>
            <a:endParaRPr lang="en-US"/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7812360" y="128381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95404" y="769377"/>
            <a:ext cx="7886700" cy="1325563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Πόσο είναι το μέγεθος του πίνακα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;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2204864"/>
            <a:ext cx="7643192" cy="3024336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endParaRPr lang="el-GR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Ο </a:t>
            </a:r>
            <a:r>
              <a:rPr lang="en-US" dirty="0" smtClean="0">
                <a:ea typeface="ＭＳ Ｐゴシック" pitchFamily="-112" charset="-128"/>
              </a:rPr>
              <a:t>500K x 1M </a:t>
            </a:r>
            <a:r>
              <a:rPr lang="el-GR" dirty="0" smtClean="0">
                <a:ea typeface="ＭＳ Ｐゴシック" pitchFamily="-112" charset="-128"/>
              </a:rPr>
              <a:t>πίνακας έχει μισό τρισεκατομμύριο </a:t>
            </a:r>
            <a:r>
              <a:rPr lang="en-US" dirty="0" smtClean="0">
                <a:ea typeface="ＭＳ Ｐゴシック" pitchFamily="-112" charset="-128"/>
              </a:rPr>
              <a:t>0’s </a:t>
            </a:r>
            <a:r>
              <a:rPr lang="el-GR" dirty="0" smtClean="0">
                <a:ea typeface="ＭＳ Ｐゴシック" pitchFamily="-112" charset="-128"/>
              </a:rPr>
              <a:t>και</a:t>
            </a:r>
            <a:r>
              <a:rPr lang="en-US" dirty="0" smtClean="0">
                <a:ea typeface="ＭＳ Ｐゴシック" pitchFamily="-112" charset="-128"/>
              </a:rPr>
              <a:t> 1.</a:t>
            </a:r>
            <a:endParaRPr lang="el-GR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900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Αλλά δεν έχει περισσότερα από ένα δισεκατομμύριο </a:t>
            </a:r>
            <a:r>
              <a:rPr lang="en-US" dirty="0" smtClean="0">
                <a:ea typeface="ＭＳ Ｐゴシック" pitchFamily="-112" charset="-128"/>
              </a:rPr>
              <a:t>1.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Ο πίνακας είναι εξαιρετικά </a:t>
            </a:r>
            <a:r>
              <a:rPr lang="el-GR" dirty="0" smtClean="0">
                <a:solidFill>
                  <a:srgbClr val="FF0000"/>
                </a:solidFill>
                <a:ea typeface="ＭＳ Ｐゴシック" pitchFamily="-112" charset="-128"/>
              </a:rPr>
              <a:t>αραιός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(</a:t>
            </a:r>
            <a:r>
              <a:rPr lang="en-US" dirty="0" smtClean="0">
                <a:ea typeface="ＭＳ Ｐゴシック" pitchFamily="-112" charset="-128"/>
              </a:rPr>
              <a:t>sparse</a:t>
            </a:r>
            <a:r>
              <a:rPr lang="el-GR" dirty="0" smtClean="0">
                <a:ea typeface="ＭＳ Ｐゴシック" pitchFamily="-112" charset="-128"/>
              </a:rPr>
              <a:t>)  – τουλάχιστον το 99.8% είναι 0</a:t>
            </a:r>
            <a:r>
              <a:rPr lang="en-US" dirty="0" smtClean="0">
                <a:ea typeface="ＭＳ Ｐゴシック" pitchFamily="-112" charset="-128"/>
              </a:rPr>
              <a:t>.</a:t>
            </a:r>
            <a:endParaRPr lang="el-GR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Ποια είναι μια καλύτερη αναπαράσταση; 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Καταγράφουμε μόνο τις θέσεις του </a:t>
            </a:r>
            <a:r>
              <a:rPr lang="en-US" dirty="0" smtClean="0">
                <a:ea typeface="ＭＳ Ｐゴシック" pitchFamily="-112" charset="-128"/>
              </a:rPr>
              <a:t>1.</a:t>
            </a: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B79FE34-D801-4468-ABC7-F6BC48EB8476}" type="slidenum">
              <a:rPr lang="en-US"/>
              <a:pPr/>
              <a:t>38</a:t>
            </a:fld>
            <a:endParaRPr lang="en-US"/>
          </a:p>
        </p:txBody>
      </p:sp>
      <p:sp>
        <p:nvSpPr>
          <p:cNvPr id="32774" name="TextBox 4"/>
          <p:cNvSpPr txBox="1">
            <a:spLocks noChangeArrowheads="1"/>
          </p:cNvSpPr>
          <p:nvPr/>
        </p:nvSpPr>
        <p:spPr bwMode="auto">
          <a:xfrm>
            <a:off x="7884368" y="206584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522462" y="1412776"/>
            <a:ext cx="7992888" cy="2448272"/>
          </a:xfrm>
        </p:spPr>
        <p:txBody>
          <a:bodyPr>
            <a:noAutofit/>
          </a:bodyPr>
          <a:lstStyle/>
          <a:p>
            <a:pPr algn="ctr" eaLnBrk="1" hangingPunct="1">
              <a:buNone/>
            </a:pP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Αντεστραμμένο ευρετήριο 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ή αρχείο (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Inverted index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/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file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</a:p>
          <a:p>
            <a:pPr algn="ctr" eaLnBrk="1" hangingPunct="1">
              <a:buNone/>
            </a:pPr>
            <a:endParaRPr lang="el-GR" sz="3600" dirty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Για κάθε </a:t>
            </a:r>
            <a:r>
              <a:rPr lang="el-GR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όρο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(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term</a:t>
            </a:r>
            <a:r>
              <a:rPr lang="el-GR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t</a:t>
            </a:r>
            <a:r>
              <a:rPr lang="en-US" dirty="0" smtClean="0">
                <a:ea typeface="ＭＳ Ｐゴシック" pitchFamily="-112" charset="-128"/>
              </a:rPr>
              <a:t>, </a:t>
            </a:r>
            <a:r>
              <a:rPr lang="el-GR" dirty="0" smtClean="0">
                <a:ea typeface="ＭＳ Ｐゴシック" pitchFamily="-112" charset="-128"/>
              </a:rPr>
              <a:t>διατηρούμε μια λίστα με όλα τα έγγραφα που περιέχουν τον όρο</a:t>
            </a:r>
            <a:r>
              <a:rPr lang="en-US" dirty="0" smtClean="0">
                <a:ea typeface="ＭＳ Ｐゴシック" pitchFamily="-112" charset="-128"/>
              </a:rPr>
              <a:t>.</a:t>
            </a:r>
            <a:r>
              <a:rPr lang="el-GR" dirty="0" smtClean="0">
                <a:ea typeface="ＭＳ Ｐゴシック" pitchFamily="-112" charset="-128"/>
              </a:rPr>
              <a:t> </a:t>
            </a:r>
          </a:p>
          <a:p>
            <a:pPr marL="0" indent="0" eaLnBrk="1" hangingPunct="1">
              <a:buNone/>
            </a:pP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Κάθε έγγραφο χαρακτηρίζεται από ένα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αναγνωριστικό εγγράφου (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docID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, </a:t>
            </a:r>
            <a:r>
              <a:rPr lang="el-GR" dirty="0" smtClean="0">
                <a:ea typeface="ＭＳ Ｐゴシック" pitchFamily="-112" charset="-128"/>
              </a:rPr>
              <a:t>πχ αριθμό που ανατίθεται σειριακά στα έγγραφα κατά τη δημιουργία τους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endParaRPr lang="el-GR" dirty="0" smtClean="0">
              <a:ea typeface="ＭＳ Ｐゴシック" pitchFamily="-112" charset="-128"/>
            </a:endParaRP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EBD800-2454-44BF-A88B-91F988C1FF9E}" type="slidenum">
              <a:rPr lang="en-US"/>
              <a:pPr/>
              <a:t>39</a:t>
            </a:fld>
            <a:endParaRPr lang="en-US"/>
          </a:p>
        </p:txBody>
      </p:sp>
      <p:sp>
        <p:nvSpPr>
          <p:cNvPr id="33809" name="TextBox 49"/>
          <p:cNvSpPr txBox="1">
            <a:spLocks noChangeArrowheads="1"/>
          </p:cNvSpPr>
          <p:nvPr/>
        </p:nvSpPr>
        <p:spPr bwMode="auto">
          <a:xfrm>
            <a:off x="7534054" y="138983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97432" y="123218"/>
            <a:ext cx="7886700" cy="652234"/>
          </a:xfrm>
        </p:spPr>
        <p:txBody>
          <a:bodyPr/>
          <a:lstStyle/>
          <a:p>
            <a:pPr algn="ctr" eaLnBrk="1" hangingPunct="1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Εφαρμογές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76409" y="1268760"/>
            <a:ext cx="8136904" cy="479090"/>
          </a:xfrm>
        </p:spPr>
        <p:txBody>
          <a:bodyPr/>
          <a:lstStyle/>
          <a:p>
            <a:pPr eaLnBrk="1" hangingPunct="1">
              <a:buClr>
                <a:srgbClr val="357E69"/>
              </a:buClr>
              <a:buNone/>
            </a:pPr>
            <a:r>
              <a:rPr lang="en-US" dirty="0" smtClean="0">
                <a:ea typeface="ＭＳ Ｐゴシック" pitchFamily="-112" charset="-128"/>
              </a:rPr>
              <a:t>Web search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613" y="2241158"/>
            <a:ext cx="3382081" cy="24263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89186" y="4869160"/>
            <a:ext cx="2594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Top 15 Most Popular Search </a:t>
            </a:r>
            <a:r>
              <a:rPr lang="en-US" sz="8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Engines </a:t>
            </a:r>
            <a:r>
              <a:rPr lang="el-GR" sz="8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(</a:t>
            </a:r>
            <a:r>
              <a:rPr lang="en-US" sz="8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US) </a:t>
            </a:r>
            <a:r>
              <a:rPr lang="en-US" sz="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| February 2017</a:t>
            </a:r>
          </a:p>
          <a:p>
            <a:r>
              <a:rPr lang="en-GB" sz="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http://www.ebizmba.com/articles/search-engines</a:t>
            </a:r>
            <a:endParaRPr lang="el-GR" sz="8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163007"/>
            <a:ext cx="4940029" cy="32409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7432" y="5733256"/>
            <a:ext cx="2594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Top 15 Most Popular Search </a:t>
            </a:r>
            <a:r>
              <a:rPr lang="en-US" sz="8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Engines </a:t>
            </a:r>
            <a:r>
              <a:rPr lang="el-GR" sz="8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(</a:t>
            </a:r>
            <a:r>
              <a:rPr lang="en-US" sz="8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US) </a:t>
            </a:r>
            <a:r>
              <a:rPr lang="en-US" sz="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| </a:t>
            </a:r>
            <a:r>
              <a:rPr lang="en-US" sz="8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July </a:t>
            </a:r>
            <a:r>
              <a:rPr lang="en-US" sz="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2017</a:t>
            </a:r>
          </a:p>
          <a:p>
            <a:r>
              <a:rPr lang="en-GB" sz="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http://www.ebizmba.com/articles/search-engines</a:t>
            </a:r>
            <a:endParaRPr lang="el-GR" sz="8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654747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Αντεστραμμένο ευρετήριο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2000" dirty="0" smtClean="0">
                <a:ea typeface="ＭＳ Ｐゴシック" pitchFamily="-112" charset="-128"/>
              </a:rPr>
              <a:t>Μπορούμε να χρησιμοποιήσουμε σταθερού μεγέθους </a:t>
            </a:r>
            <a:r>
              <a:rPr lang="en-US" sz="2000" dirty="0" smtClean="0">
                <a:ea typeface="ＭＳ Ｐゴシック" pitchFamily="-112" charset="-128"/>
              </a:rPr>
              <a:t>arrays </a:t>
            </a:r>
            <a:r>
              <a:rPr lang="el-GR" sz="2000" dirty="0" smtClean="0">
                <a:ea typeface="ＭＳ Ｐゴシック" pitchFamily="-112" charset="-128"/>
              </a:rPr>
              <a:t>για αυτό</a:t>
            </a:r>
            <a:r>
              <a:rPr lang="en-US" sz="2000" dirty="0" smtClean="0">
                <a:ea typeface="ＭＳ Ｐゴシック" pitchFamily="-112" charset="-128"/>
              </a:rPr>
              <a:t>?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EBD800-2454-44BF-A88B-91F988C1FF9E}" type="slidenum">
              <a:rPr lang="en-US"/>
              <a:pPr/>
              <a:t>40</a:t>
            </a:fld>
            <a:endParaRPr lang="en-US"/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524272" y="2996952"/>
            <a:ext cx="11763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 i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Brutus</a:t>
            </a:r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524272" y="4054227"/>
            <a:ext cx="161448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 i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Calpurnia</a:t>
            </a:r>
          </a:p>
        </p:txBody>
      </p:sp>
      <p:sp>
        <p:nvSpPr>
          <p:cNvPr id="33799" name="Text Box 6"/>
          <p:cNvSpPr txBox="1">
            <a:spLocks noChangeArrowheads="1"/>
          </p:cNvSpPr>
          <p:nvPr/>
        </p:nvSpPr>
        <p:spPr bwMode="auto">
          <a:xfrm>
            <a:off x="524272" y="3530352"/>
            <a:ext cx="1295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b="1" i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Caesar</a:t>
            </a:r>
          </a:p>
        </p:txBody>
      </p:sp>
      <p:sp>
        <p:nvSpPr>
          <p:cNvPr id="33800" name="AutoShape 7"/>
          <p:cNvSpPr>
            <a:spLocks noChangeArrowheads="1"/>
          </p:cNvSpPr>
          <p:nvPr/>
        </p:nvSpPr>
        <p:spPr bwMode="auto">
          <a:xfrm>
            <a:off x="2200672" y="3073152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3801" name="AutoShape 8"/>
          <p:cNvSpPr>
            <a:spLocks noChangeArrowheads="1"/>
          </p:cNvSpPr>
          <p:nvPr/>
        </p:nvSpPr>
        <p:spPr bwMode="auto">
          <a:xfrm>
            <a:off x="2200672" y="3606552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419872" y="4139952"/>
            <a:ext cx="4876800" cy="304800"/>
            <a:chOff x="2064" y="2448"/>
            <a:chExt cx="3072" cy="192"/>
          </a:xfrm>
        </p:grpSpPr>
        <p:sp>
          <p:nvSpPr>
            <p:cNvPr id="33841" name="Rectangle 27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3842" name="Rectangle 28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3843" name="Rectangle 29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3844" name="Rectangle 30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3845" name="Line 31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3419872" y="3530352"/>
            <a:ext cx="4959350" cy="461963"/>
            <a:chOff x="2064" y="2688"/>
            <a:chExt cx="3124" cy="291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33836" name="Rectangle 2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37" name="Rectangle 22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38" name="Rectangle 23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39" name="Rectangle 24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40" name="Line 25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33828" name="Text Box 32"/>
            <p:cNvSpPr txBox="1">
              <a:spLocks noChangeArrowheads="1"/>
            </p:cNvSpPr>
            <p:nvPr/>
          </p:nvSpPr>
          <p:spPr bwMode="auto">
            <a:xfrm>
              <a:off x="2150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33829" name="Text Box 33"/>
            <p:cNvSpPr txBox="1">
              <a:spLocks noChangeArrowheads="1"/>
            </p:cNvSpPr>
            <p:nvPr/>
          </p:nvSpPr>
          <p:spPr bwMode="auto">
            <a:xfrm>
              <a:off x="2582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33830" name="Text Box 34"/>
            <p:cNvSpPr txBox="1">
              <a:spLocks noChangeArrowheads="1"/>
            </p:cNvSpPr>
            <p:nvPr/>
          </p:nvSpPr>
          <p:spPr bwMode="auto">
            <a:xfrm>
              <a:off x="2945" y="2688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33831" name="Text Box 35"/>
            <p:cNvSpPr txBox="1">
              <a:spLocks noChangeArrowheads="1"/>
            </p:cNvSpPr>
            <p:nvPr/>
          </p:nvSpPr>
          <p:spPr bwMode="auto">
            <a:xfrm>
              <a:off x="3312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sp>
          <p:nvSpPr>
            <p:cNvPr id="33832" name="Text Box 36"/>
            <p:cNvSpPr txBox="1">
              <a:spLocks noChangeArrowheads="1"/>
            </p:cNvSpPr>
            <p:nvPr/>
          </p:nvSpPr>
          <p:spPr bwMode="auto">
            <a:xfrm>
              <a:off x="3665" y="2688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6</a:t>
              </a:r>
            </a:p>
          </p:txBody>
        </p:sp>
        <p:sp>
          <p:nvSpPr>
            <p:cNvPr id="33833" name="Text Box 37"/>
            <p:cNvSpPr txBox="1">
              <a:spLocks noChangeArrowheads="1"/>
            </p:cNvSpPr>
            <p:nvPr/>
          </p:nvSpPr>
          <p:spPr bwMode="auto">
            <a:xfrm>
              <a:off x="4049" y="2688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33834" name="Text Box 38"/>
            <p:cNvSpPr txBox="1">
              <a:spLocks noChangeArrowheads="1"/>
            </p:cNvSpPr>
            <p:nvPr/>
          </p:nvSpPr>
          <p:spPr bwMode="auto">
            <a:xfrm>
              <a:off x="4416" y="2688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57</a:t>
              </a:r>
            </a:p>
          </p:txBody>
        </p:sp>
        <p:sp>
          <p:nvSpPr>
            <p:cNvPr id="33835" name="Text Box 39"/>
            <p:cNvSpPr txBox="1">
              <a:spLocks noChangeArrowheads="1"/>
            </p:cNvSpPr>
            <p:nvPr/>
          </p:nvSpPr>
          <p:spPr bwMode="auto">
            <a:xfrm>
              <a:off x="4704" y="2688"/>
              <a:ext cx="4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132</a:t>
              </a:r>
            </a:p>
          </p:txBody>
        </p:sp>
      </p:grp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3419872" y="2996952"/>
            <a:ext cx="4876800" cy="461963"/>
            <a:chOff x="2064" y="2400"/>
            <a:chExt cx="3072" cy="291"/>
          </a:xfrm>
        </p:grpSpPr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33822" name="Rectangle 1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23" name="Rectangle 1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24" name="Rectangle 15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25" name="Rectangle 16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3826" name="Line 18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33814" name="Text Box 40"/>
            <p:cNvSpPr txBox="1">
              <a:spLocks noChangeArrowheads="1"/>
            </p:cNvSpPr>
            <p:nvPr/>
          </p:nvSpPr>
          <p:spPr bwMode="auto">
            <a:xfrm>
              <a:off x="2160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33815" name="Text Box 41"/>
            <p:cNvSpPr txBox="1">
              <a:spLocks noChangeArrowheads="1"/>
            </p:cNvSpPr>
            <p:nvPr/>
          </p:nvSpPr>
          <p:spPr bwMode="auto">
            <a:xfrm>
              <a:off x="2513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33816" name="Text Box 42"/>
            <p:cNvSpPr txBox="1">
              <a:spLocks noChangeArrowheads="1"/>
            </p:cNvSpPr>
            <p:nvPr/>
          </p:nvSpPr>
          <p:spPr bwMode="auto">
            <a:xfrm>
              <a:off x="2928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33817" name="Text Box 43"/>
            <p:cNvSpPr txBox="1">
              <a:spLocks noChangeArrowheads="1"/>
            </p:cNvSpPr>
            <p:nvPr/>
          </p:nvSpPr>
          <p:spPr bwMode="auto">
            <a:xfrm>
              <a:off x="3264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11</a:t>
              </a:r>
            </a:p>
          </p:txBody>
        </p:sp>
        <p:sp>
          <p:nvSpPr>
            <p:cNvPr id="33818" name="Text Box 44"/>
            <p:cNvSpPr txBox="1">
              <a:spLocks noChangeArrowheads="1"/>
            </p:cNvSpPr>
            <p:nvPr/>
          </p:nvSpPr>
          <p:spPr bwMode="auto">
            <a:xfrm>
              <a:off x="3665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31</a:t>
              </a:r>
            </a:p>
          </p:txBody>
        </p:sp>
        <p:sp>
          <p:nvSpPr>
            <p:cNvPr id="33819" name="Text Box 45"/>
            <p:cNvSpPr txBox="1">
              <a:spLocks noChangeArrowheads="1"/>
            </p:cNvSpPr>
            <p:nvPr/>
          </p:nvSpPr>
          <p:spPr bwMode="auto">
            <a:xfrm>
              <a:off x="4049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45</a:t>
              </a:r>
            </a:p>
          </p:txBody>
        </p:sp>
        <p:sp>
          <p:nvSpPr>
            <p:cNvPr id="33820" name="Text Box 46"/>
            <p:cNvSpPr txBox="1">
              <a:spLocks noChangeArrowheads="1"/>
            </p:cNvSpPr>
            <p:nvPr/>
          </p:nvSpPr>
          <p:spPr bwMode="auto">
            <a:xfrm>
              <a:off x="4320" y="2400"/>
              <a:ext cx="4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173</a:t>
              </a:r>
            </a:p>
          </p:txBody>
        </p:sp>
        <p:sp>
          <p:nvSpPr>
            <p:cNvPr id="33821" name="Text Box 47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sp>
        <p:nvSpPr>
          <p:cNvPr id="33805" name="Text Box 48"/>
          <p:cNvSpPr txBox="1">
            <a:spLocks noChangeArrowheads="1"/>
          </p:cNvSpPr>
          <p:nvPr/>
        </p:nvSpPr>
        <p:spPr bwMode="auto">
          <a:xfrm>
            <a:off x="3419872" y="4063752"/>
            <a:ext cx="379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2</a:t>
            </a:r>
          </a:p>
        </p:txBody>
      </p:sp>
      <p:sp>
        <p:nvSpPr>
          <p:cNvPr id="33806" name="AutoShape 49"/>
          <p:cNvSpPr>
            <a:spLocks noChangeArrowheads="1"/>
          </p:cNvSpPr>
          <p:nvPr/>
        </p:nvSpPr>
        <p:spPr bwMode="auto">
          <a:xfrm>
            <a:off x="2200672" y="4139952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3807" name="Text Box 50"/>
          <p:cNvSpPr txBox="1">
            <a:spLocks noChangeArrowheads="1"/>
          </p:cNvSpPr>
          <p:nvPr/>
        </p:nvSpPr>
        <p:spPr bwMode="auto">
          <a:xfrm>
            <a:off x="4038997" y="4063752"/>
            <a:ext cx="574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31</a:t>
            </a:r>
          </a:p>
        </p:txBody>
      </p:sp>
      <p:sp>
        <p:nvSpPr>
          <p:cNvPr id="1199158" name="Text Box 54"/>
          <p:cNvSpPr txBox="1">
            <a:spLocks noChangeArrowheads="1"/>
          </p:cNvSpPr>
          <p:nvPr/>
        </p:nvSpPr>
        <p:spPr bwMode="auto">
          <a:xfrm>
            <a:off x="1619672" y="5301208"/>
            <a:ext cx="6696744" cy="864096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l-GR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Τι γίνεται αν η λέξη </a:t>
            </a:r>
            <a:r>
              <a:rPr lang="en-US" b="1" i="1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Caesar</a:t>
            </a:r>
            <a:r>
              <a:rPr lang="en-US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</a:t>
            </a:r>
            <a:r>
              <a:rPr lang="el-GR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προστεθεί στο έγγραφο </a:t>
            </a:r>
            <a:r>
              <a:rPr lang="en-US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14? </a:t>
            </a:r>
          </a:p>
        </p:txBody>
      </p:sp>
      <p:sp>
        <p:nvSpPr>
          <p:cNvPr id="33809" name="TextBox 49"/>
          <p:cNvSpPr txBox="1">
            <a:spLocks noChangeArrowheads="1"/>
          </p:cNvSpPr>
          <p:nvPr/>
        </p:nvSpPr>
        <p:spPr bwMode="auto">
          <a:xfrm>
            <a:off x="7728347" y="141875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sp>
        <p:nvSpPr>
          <p:cNvPr id="33810" name="Text Box 46"/>
          <p:cNvSpPr txBox="1">
            <a:spLocks noChangeArrowheads="1"/>
          </p:cNvSpPr>
          <p:nvPr/>
        </p:nvSpPr>
        <p:spPr bwMode="auto">
          <a:xfrm>
            <a:off x="7610872" y="2996952"/>
            <a:ext cx="76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174</a:t>
            </a:r>
          </a:p>
        </p:txBody>
      </p:sp>
      <p:sp>
        <p:nvSpPr>
          <p:cNvPr id="33811" name="Text Box 50"/>
          <p:cNvSpPr txBox="1">
            <a:spLocks noChangeArrowheads="1"/>
          </p:cNvSpPr>
          <p:nvPr/>
        </p:nvSpPr>
        <p:spPr bwMode="auto">
          <a:xfrm>
            <a:off x="4750197" y="4063752"/>
            <a:ext cx="574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54</a:t>
            </a:r>
          </a:p>
        </p:txBody>
      </p:sp>
      <p:sp>
        <p:nvSpPr>
          <p:cNvPr id="33812" name="Text Box 50"/>
          <p:cNvSpPr txBox="1">
            <a:spLocks noChangeArrowheads="1"/>
          </p:cNvSpPr>
          <p:nvPr/>
        </p:nvSpPr>
        <p:spPr bwMode="auto">
          <a:xfrm>
            <a:off x="5172472" y="4063752"/>
            <a:ext cx="76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101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9158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07231" y="-88019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Αντεστραμμένο ευρετήριο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73062" y="1036340"/>
            <a:ext cx="7344816" cy="1252736"/>
          </a:xfrm>
        </p:spPr>
        <p:txBody>
          <a:bodyPr>
            <a:noAutofit/>
          </a:bodyPr>
          <a:lstStyle/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Χρειαζόμαστε μεταβλητού μεγέθους </a:t>
            </a: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λίστες καταχωρήσεων (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postings lists</a:t>
            </a:r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  <a:p>
            <a:pPr lvl="1" eaLnBrk="1" hangingPunct="1">
              <a:buNone/>
            </a:pPr>
            <a:r>
              <a:rPr lang="el-GR" sz="1800" i="1" u="sng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Ποια δομή δεδομένων είναι κατάλληλη; </a:t>
            </a:r>
          </a:p>
          <a:p>
            <a:pPr lvl="1" eaLnBrk="1" hangingPunct="1"/>
            <a:r>
              <a:rPr lang="el-GR" sz="1800" dirty="0" smtClean="0">
                <a:ea typeface="ＭＳ Ｐゴシック" pitchFamily="-112" charset="-128"/>
              </a:rPr>
              <a:t>Στη μνήμη</a:t>
            </a:r>
            <a:r>
              <a:rPr lang="en-US" sz="1800" dirty="0" smtClean="0">
                <a:ea typeface="ＭＳ Ｐゴシック" pitchFamily="-112" charset="-128"/>
              </a:rPr>
              <a:t>, </a:t>
            </a:r>
            <a:r>
              <a:rPr lang="el-GR" sz="1800" dirty="0" smtClean="0">
                <a:ea typeface="ＭＳ Ｐゴシック" pitchFamily="-112" charset="-128"/>
              </a:rPr>
              <a:t>απλά-διασυνδεδεμένες λίστες (</a:t>
            </a:r>
            <a:r>
              <a:rPr lang="en-US" sz="1800" dirty="0" smtClean="0">
                <a:ea typeface="ＭＳ Ｐゴシック" pitchFamily="-112" charset="-128"/>
              </a:rPr>
              <a:t>skip lists) </a:t>
            </a:r>
            <a:r>
              <a:rPr lang="el-GR" sz="1800" dirty="0" smtClean="0">
                <a:ea typeface="ＭＳ Ｐゴシック" pitchFamily="-112" charset="-128"/>
              </a:rPr>
              <a:t> ή πίνακες μεταβλητού μήκους</a:t>
            </a:r>
          </a:p>
          <a:p>
            <a:pPr lvl="1" eaLnBrk="1" hangingPunct="1"/>
            <a:r>
              <a:rPr lang="el-GR" sz="1800" dirty="0" smtClean="0">
                <a:ea typeface="ＭＳ Ｐゴシック" pitchFamily="-112" charset="-128"/>
              </a:rPr>
              <a:t>Στο δίσκο, ως (συμπιεσμένες) συνεχόμενες ακολουθίες καταχωρήσεων χωρίς δείκτες</a:t>
            </a:r>
            <a:endParaRPr lang="en-US" sz="1800" dirty="0" smtClean="0">
              <a:ea typeface="ＭＳ Ｐゴシック" pitchFamily="-112" charset="-128"/>
            </a:endParaRP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7E4F6F-5C1E-4875-AD04-AE8FEE0BFDFD}" type="slidenum">
              <a:rPr lang="en-US"/>
              <a:pPr/>
              <a:t>41</a:t>
            </a:fld>
            <a:endParaRPr lang="en-US"/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304800" y="3971926"/>
            <a:ext cx="2225678" cy="2311401"/>
            <a:chOff x="192" y="2502"/>
            <a:chExt cx="1402" cy="1456"/>
          </a:xfrm>
        </p:grpSpPr>
        <p:sp>
          <p:nvSpPr>
            <p:cNvPr id="34876" name="AutoShape 46"/>
            <p:cNvSpPr>
              <a:spLocks/>
            </p:cNvSpPr>
            <p:nvPr/>
          </p:nvSpPr>
          <p:spPr bwMode="auto">
            <a:xfrm>
              <a:off x="192" y="2502"/>
              <a:ext cx="144" cy="960"/>
            </a:xfrm>
            <a:prstGeom prst="leftBrace">
              <a:avLst>
                <a:gd name="adj1" fmla="val 55556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3838" name="Text Box 47"/>
            <p:cNvSpPr txBox="1">
              <a:spLocks noChangeArrowheads="1"/>
            </p:cNvSpPr>
            <p:nvPr/>
          </p:nvSpPr>
          <p:spPr bwMode="auto">
            <a:xfrm>
              <a:off x="278" y="3725"/>
              <a:ext cx="1316" cy="23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l-GR" sz="1800" i="1" dirty="0" smtClean="0">
                  <a:solidFill>
                    <a:prstClr val="black"/>
                  </a:solidFill>
                  <a:latin typeface="Tahoma" charset="0"/>
                  <a:ea typeface="Arial Unicode MS" charset="0"/>
                  <a:cs typeface="Arial Unicode MS" charset="0"/>
                </a:rPr>
                <a:t>Λεξικό (</a:t>
              </a:r>
              <a:r>
                <a:rPr lang="en-US" sz="1800" i="1" dirty="0" smtClean="0">
                  <a:solidFill>
                    <a:prstClr val="black"/>
                  </a:solidFill>
                  <a:latin typeface="Tahoma" charset="0"/>
                  <a:ea typeface="Arial Unicode MS" charset="0"/>
                  <a:cs typeface="Arial Unicode MS" charset="0"/>
                </a:rPr>
                <a:t>Dictionary</a:t>
              </a:r>
              <a:r>
                <a:rPr lang="el-GR" sz="1800" i="1" dirty="0" smtClean="0">
                  <a:solidFill>
                    <a:prstClr val="black"/>
                  </a:solidFill>
                  <a:latin typeface="Tahoma" charset="0"/>
                  <a:ea typeface="Arial Unicode MS" charset="0"/>
                  <a:cs typeface="Arial Unicode MS" charset="0"/>
                </a:rPr>
                <a:t>)</a:t>
              </a:r>
              <a:endParaRPr lang="en-US" sz="1800" i="1" dirty="0">
                <a:solidFill>
                  <a:prstClr val="black"/>
                </a:solidFill>
                <a:latin typeface="Tahoma" charset="0"/>
                <a:ea typeface="Arial Unicode MS" charset="0"/>
                <a:cs typeface="Arial Unicode MS" charset="0"/>
              </a:endParaRPr>
            </a:p>
          </p:txBody>
        </p:sp>
        <p:cxnSp>
          <p:nvCxnSpPr>
            <p:cNvPr id="34878" name="AutoShape 48"/>
            <p:cNvCxnSpPr>
              <a:cxnSpLocks noChangeShapeType="1"/>
              <a:stCxn id="33838" idx="1"/>
              <a:endCxn id="34876" idx="1"/>
            </p:cNvCxnSpPr>
            <p:nvPr/>
          </p:nvCxnSpPr>
          <p:spPr bwMode="auto">
            <a:xfrm rot="10800000">
              <a:off x="192" y="2982"/>
              <a:ext cx="86" cy="859"/>
            </a:xfrm>
            <a:prstGeom prst="curvedConnector3">
              <a:avLst>
                <a:gd name="adj1" fmla="val 26744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3657600" y="5445224"/>
            <a:ext cx="4946848" cy="702083"/>
            <a:chOff x="2352" y="3600"/>
            <a:chExt cx="3360" cy="416"/>
          </a:xfrm>
        </p:grpSpPr>
        <p:sp>
          <p:nvSpPr>
            <p:cNvPr id="34874" name="AutoShape 51"/>
            <p:cNvSpPr>
              <a:spLocks/>
            </p:cNvSpPr>
            <p:nvPr/>
          </p:nvSpPr>
          <p:spPr bwMode="auto">
            <a:xfrm rot="-5400000">
              <a:off x="3924" y="2028"/>
              <a:ext cx="216" cy="3360"/>
            </a:xfrm>
            <a:prstGeom prst="leftBrace">
              <a:avLst>
                <a:gd name="adj1" fmla="val 129630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5" name="Text Box 52"/>
            <p:cNvSpPr txBox="1">
              <a:spLocks noChangeArrowheads="1"/>
            </p:cNvSpPr>
            <p:nvPr/>
          </p:nvSpPr>
          <p:spPr bwMode="auto">
            <a:xfrm>
              <a:off x="3600" y="3815"/>
              <a:ext cx="1645" cy="201"/>
            </a:xfrm>
            <a:prstGeom prst="rect">
              <a:avLst/>
            </a:prstGeom>
            <a:solidFill>
              <a:srgbClr val="83ADC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l-GR" sz="1600" i="1" dirty="0" smtClean="0">
                  <a:solidFill>
                    <a:prstClr val="black"/>
                  </a:solidFill>
                  <a:latin typeface="Tahoma" pitchFamily="-112" charset="0"/>
                  <a:ea typeface="+mn-ea"/>
                  <a:cs typeface="Arial Unicode MS" pitchFamily="-112" charset="0"/>
                </a:rPr>
                <a:t>Καταχωρήσεις (</a:t>
              </a:r>
              <a:r>
                <a:rPr lang="en-US" sz="1600" i="1" dirty="0" smtClean="0">
                  <a:solidFill>
                    <a:prstClr val="black"/>
                  </a:solidFill>
                  <a:latin typeface="Tahoma" pitchFamily="-112" charset="0"/>
                  <a:ea typeface="+mn-ea"/>
                  <a:cs typeface="Arial Unicode MS" pitchFamily="-112" charset="0"/>
                </a:rPr>
                <a:t>Postings)</a:t>
              </a:r>
            </a:p>
          </p:txBody>
        </p:sp>
      </p:grpSp>
      <p:sp>
        <p:nvSpPr>
          <p:cNvPr id="1200183" name="Text Box 55"/>
          <p:cNvSpPr txBox="1">
            <a:spLocks noChangeArrowheads="1"/>
          </p:cNvSpPr>
          <p:nvPr/>
        </p:nvSpPr>
        <p:spPr bwMode="auto">
          <a:xfrm>
            <a:off x="3124200" y="6284913"/>
            <a:ext cx="5844742" cy="36933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l-GR" sz="1800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Σε διάταξη με βάση το </a:t>
            </a:r>
            <a:r>
              <a:rPr lang="en-US" sz="1800" dirty="0" err="1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docID</a:t>
            </a:r>
            <a:r>
              <a:rPr lang="en-US" sz="1800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 (</a:t>
            </a:r>
            <a:r>
              <a:rPr lang="el-GR" sz="1800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θα δούμε σε λίγο γιατί!</a:t>
            </a:r>
            <a:r>
              <a:rPr lang="en-US" sz="1800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).</a:t>
            </a:r>
          </a:p>
        </p:txBody>
      </p:sp>
      <p:sp>
        <p:nvSpPr>
          <p:cNvPr id="22568" name="Rectangle 73"/>
          <p:cNvSpPr>
            <a:spLocks noChangeArrowheads="1"/>
          </p:cNvSpPr>
          <p:nvPr/>
        </p:nvSpPr>
        <p:spPr bwMode="auto">
          <a:xfrm>
            <a:off x="7596336" y="2996952"/>
            <a:ext cx="135287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 anchor="ctr">
            <a:spAutoFit/>
          </a:bodyPr>
          <a:lstStyle/>
          <a:p>
            <a:pPr algn="ctr" defTabSz="914400">
              <a:defRPr/>
            </a:pPr>
            <a:r>
              <a:rPr lang="el-GR" sz="1400" i="1" dirty="0" smtClean="0">
                <a:solidFill>
                  <a:srgbClr val="000000"/>
                </a:solidFill>
                <a:latin typeface="Calibri"/>
                <a:ea typeface="Arial Unicode MS" charset="0"/>
                <a:cs typeface="Arial Unicode MS" charset="0"/>
              </a:rPr>
              <a:t>Καταχώρηση (</a:t>
            </a:r>
            <a:r>
              <a:rPr lang="en-US" sz="1400" i="1" dirty="0" smtClean="0">
                <a:solidFill>
                  <a:srgbClr val="000000"/>
                </a:solidFill>
                <a:latin typeface="Calibri"/>
                <a:ea typeface="Arial Unicode MS" charset="0"/>
                <a:cs typeface="Arial Unicode MS" charset="0"/>
              </a:rPr>
              <a:t>Posting</a:t>
            </a:r>
            <a:r>
              <a:rPr lang="el-GR" sz="1400" i="1" dirty="0" smtClean="0">
                <a:solidFill>
                  <a:srgbClr val="000000"/>
                </a:solidFill>
                <a:latin typeface="Calibri"/>
                <a:ea typeface="Arial Unicode MS" charset="0"/>
                <a:cs typeface="Arial Unicode MS" charset="0"/>
              </a:rPr>
              <a:t>)</a:t>
            </a:r>
            <a:endParaRPr lang="en-US" sz="1400" i="1" dirty="0">
              <a:solidFill>
                <a:srgbClr val="000000"/>
              </a:solidFill>
              <a:latin typeface="Calibri"/>
              <a:ea typeface="Arial Unicode MS" charset="0"/>
              <a:cs typeface="Arial Unicode MS" charset="0"/>
            </a:endParaRPr>
          </a:p>
        </p:txBody>
      </p:sp>
      <p:sp>
        <p:nvSpPr>
          <p:cNvPr id="34825" name="Line 75"/>
          <p:cNvSpPr>
            <a:spLocks noChangeShapeType="1"/>
          </p:cNvSpPr>
          <p:nvPr/>
        </p:nvSpPr>
        <p:spPr bwMode="auto">
          <a:xfrm flipH="1">
            <a:off x="8073713" y="3545648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4826" name="TextBox 52"/>
          <p:cNvSpPr txBox="1">
            <a:spLocks noChangeArrowheads="1"/>
          </p:cNvSpPr>
          <p:nvPr/>
        </p:nvSpPr>
        <p:spPr bwMode="auto">
          <a:xfrm>
            <a:off x="7645261" y="1620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755650" y="3886200"/>
            <a:ext cx="1092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Brutus</a:t>
            </a:r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755650" y="4943475"/>
            <a:ext cx="149066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Calpurnia</a:t>
            </a:r>
          </a:p>
        </p:txBody>
      </p:sp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755650" y="4419600"/>
            <a:ext cx="11493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Caesar</a:t>
            </a:r>
          </a:p>
        </p:txBody>
      </p:sp>
      <p:sp>
        <p:nvSpPr>
          <p:cNvPr id="34830" name="AutoShape 7"/>
          <p:cNvSpPr>
            <a:spLocks noChangeArrowheads="1"/>
          </p:cNvSpPr>
          <p:nvPr/>
        </p:nvSpPr>
        <p:spPr bwMode="auto">
          <a:xfrm>
            <a:off x="2432050" y="39624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4831" name="AutoShape 8"/>
          <p:cNvSpPr>
            <a:spLocks noChangeArrowheads="1"/>
          </p:cNvSpPr>
          <p:nvPr/>
        </p:nvSpPr>
        <p:spPr bwMode="auto">
          <a:xfrm>
            <a:off x="2432050" y="44958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651250" y="5029200"/>
            <a:ext cx="4876800" cy="304800"/>
            <a:chOff x="2064" y="2448"/>
            <a:chExt cx="3072" cy="192"/>
          </a:xfrm>
        </p:grpSpPr>
        <p:sp>
          <p:nvSpPr>
            <p:cNvPr id="34869" name="Rectangle 27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0" name="Rectangle 28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1" name="Rectangle 29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2" name="Rectangle 30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4873" name="Line 31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3651250" y="4419600"/>
            <a:ext cx="4959350" cy="461963"/>
            <a:chOff x="2064" y="2688"/>
            <a:chExt cx="3124" cy="291"/>
          </a:xfrm>
        </p:grpSpPr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34864" name="Rectangle 2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65" name="Rectangle 22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66" name="Rectangle 23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67" name="Rectangle 24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68" name="Line 25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34856" name="Text Box 32"/>
            <p:cNvSpPr txBox="1">
              <a:spLocks noChangeArrowheads="1"/>
            </p:cNvSpPr>
            <p:nvPr/>
          </p:nvSpPr>
          <p:spPr bwMode="auto">
            <a:xfrm>
              <a:off x="2150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34857" name="Text Box 33"/>
            <p:cNvSpPr txBox="1">
              <a:spLocks noChangeArrowheads="1"/>
            </p:cNvSpPr>
            <p:nvPr/>
          </p:nvSpPr>
          <p:spPr bwMode="auto">
            <a:xfrm>
              <a:off x="2582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34858" name="Text Box 34"/>
            <p:cNvSpPr txBox="1">
              <a:spLocks noChangeArrowheads="1"/>
            </p:cNvSpPr>
            <p:nvPr/>
          </p:nvSpPr>
          <p:spPr bwMode="auto">
            <a:xfrm>
              <a:off x="2945" y="2688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34859" name="Text Box 35"/>
            <p:cNvSpPr txBox="1">
              <a:spLocks noChangeArrowheads="1"/>
            </p:cNvSpPr>
            <p:nvPr/>
          </p:nvSpPr>
          <p:spPr bwMode="auto">
            <a:xfrm>
              <a:off x="3312" y="26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sp>
          <p:nvSpPr>
            <p:cNvPr id="34860" name="Text Box 36"/>
            <p:cNvSpPr txBox="1">
              <a:spLocks noChangeArrowheads="1"/>
            </p:cNvSpPr>
            <p:nvPr/>
          </p:nvSpPr>
          <p:spPr bwMode="auto">
            <a:xfrm>
              <a:off x="3665" y="2688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6</a:t>
              </a:r>
            </a:p>
          </p:txBody>
        </p:sp>
        <p:sp>
          <p:nvSpPr>
            <p:cNvPr id="34861" name="Text Box 37"/>
            <p:cNvSpPr txBox="1">
              <a:spLocks noChangeArrowheads="1"/>
            </p:cNvSpPr>
            <p:nvPr/>
          </p:nvSpPr>
          <p:spPr bwMode="auto">
            <a:xfrm>
              <a:off x="4049" y="2688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34862" name="Text Box 38"/>
            <p:cNvSpPr txBox="1">
              <a:spLocks noChangeArrowheads="1"/>
            </p:cNvSpPr>
            <p:nvPr/>
          </p:nvSpPr>
          <p:spPr bwMode="auto">
            <a:xfrm>
              <a:off x="4416" y="2688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57</a:t>
              </a:r>
            </a:p>
          </p:txBody>
        </p:sp>
        <p:sp>
          <p:nvSpPr>
            <p:cNvPr id="34863" name="Text Box 39"/>
            <p:cNvSpPr txBox="1">
              <a:spLocks noChangeArrowheads="1"/>
            </p:cNvSpPr>
            <p:nvPr/>
          </p:nvSpPr>
          <p:spPr bwMode="auto">
            <a:xfrm>
              <a:off x="4704" y="2688"/>
              <a:ext cx="4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132</a:t>
              </a:r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3651250" y="3886200"/>
            <a:ext cx="4876800" cy="461963"/>
            <a:chOff x="2064" y="2400"/>
            <a:chExt cx="3072" cy="291"/>
          </a:xfrm>
        </p:grpSpPr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34850" name="Rectangle 1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51" name="Rectangle 1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52" name="Rectangle 15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53" name="Rectangle 16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34854" name="Line 18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34842" name="Text Box 40"/>
            <p:cNvSpPr txBox="1">
              <a:spLocks noChangeArrowheads="1"/>
            </p:cNvSpPr>
            <p:nvPr/>
          </p:nvSpPr>
          <p:spPr bwMode="auto">
            <a:xfrm>
              <a:off x="2160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34843" name="Text Box 41"/>
            <p:cNvSpPr txBox="1">
              <a:spLocks noChangeArrowheads="1"/>
            </p:cNvSpPr>
            <p:nvPr/>
          </p:nvSpPr>
          <p:spPr bwMode="auto">
            <a:xfrm>
              <a:off x="2513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34844" name="Text Box 42"/>
            <p:cNvSpPr txBox="1">
              <a:spLocks noChangeArrowheads="1"/>
            </p:cNvSpPr>
            <p:nvPr/>
          </p:nvSpPr>
          <p:spPr bwMode="auto">
            <a:xfrm>
              <a:off x="2928" y="2400"/>
              <a:ext cx="2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34845" name="Text Box 43"/>
            <p:cNvSpPr txBox="1">
              <a:spLocks noChangeArrowheads="1"/>
            </p:cNvSpPr>
            <p:nvPr/>
          </p:nvSpPr>
          <p:spPr bwMode="auto">
            <a:xfrm>
              <a:off x="3264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11</a:t>
              </a:r>
            </a:p>
          </p:txBody>
        </p:sp>
        <p:sp>
          <p:nvSpPr>
            <p:cNvPr id="34846" name="Text Box 44"/>
            <p:cNvSpPr txBox="1">
              <a:spLocks noChangeArrowheads="1"/>
            </p:cNvSpPr>
            <p:nvPr/>
          </p:nvSpPr>
          <p:spPr bwMode="auto">
            <a:xfrm>
              <a:off x="3665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31</a:t>
              </a:r>
            </a:p>
          </p:txBody>
        </p:sp>
        <p:sp>
          <p:nvSpPr>
            <p:cNvPr id="34847" name="Text Box 45"/>
            <p:cNvSpPr txBox="1">
              <a:spLocks noChangeArrowheads="1"/>
            </p:cNvSpPr>
            <p:nvPr/>
          </p:nvSpPr>
          <p:spPr bwMode="auto">
            <a:xfrm>
              <a:off x="4049" y="2400"/>
              <a:ext cx="3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45</a:t>
              </a:r>
            </a:p>
          </p:txBody>
        </p:sp>
        <p:sp>
          <p:nvSpPr>
            <p:cNvPr id="34848" name="Text Box 46"/>
            <p:cNvSpPr txBox="1">
              <a:spLocks noChangeArrowheads="1"/>
            </p:cNvSpPr>
            <p:nvPr/>
          </p:nvSpPr>
          <p:spPr bwMode="auto">
            <a:xfrm>
              <a:off x="4320" y="2400"/>
              <a:ext cx="4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173</a:t>
              </a:r>
            </a:p>
          </p:txBody>
        </p:sp>
        <p:sp>
          <p:nvSpPr>
            <p:cNvPr id="34849" name="Text Box 47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sp>
        <p:nvSpPr>
          <p:cNvPr id="34835" name="Text Box 48"/>
          <p:cNvSpPr txBox="1">
            <a:spLocks noChangeArrowheads="1"/>
          </p:cNvSpPr>
          <p:nvPr/>
        </p:nvSpPr>
        <p:spPr bwMode="auto">
          <a:xfrm>
            <a:off x="3651250" y="4953000"/>
            <a:ext cx="379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2</a:t>
            </a:r>
          </a:p>
        </p:txBody>
      </p:sp>
      <p:sp>
        <p:nvSpPr>
          <p:cNvPr id="34836" name="AutoShape 49"/>
          <p:cNvSpPr>
            <a:spLocks noChangeArrowheads="1"/>
          </p:cNvSpPr>
          <p:nvPr/>
        </p:nvSpPr>
        <p:spPr bwMode="auto">
          <a:xfrm>
            <a:off x="2432050" y="50292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4837" name="Text Box 50"/>
          <p:cNvSpPr txBox="1">
            <a:spLocks noChangeArrowheads="1"/>
          </p:cNvSpPr>
          <p:nvPr/>
        </p:nvSpPr>
        <p:spPr bwMode="auto">
          <a:xfrm>
            <a:off x="4270375" y="4953000"/>
            <a:ext cx="573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31</a:t>
            </a:r>
          </a:p>
        </p:txBody>
      </p:sp>
      <p:sp>
        <p:nvSpPr>
          <p:cNvPr id="34838" name="Text Box 46"/>
          <p:cNvSpPr txBox="1">
            <a:spLocks noChangeArrowheads="1"/>
          </p:cNvSpPr>
          <p:nvPr/>
        </p:nvSpPr>
        <p:spPr bwMode="auto">
          <a:xfrm>
            <a:off x="7842250" y="3886200"/>
            <a:ext cx="76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174</a:t>
            </a:r>
          </a:p>
        </p:txBody>
      </p:sp>
      <p:sp>
        <p:nvSpPr>
          <p:cNvPr id="34839" name="Text Box 50"/>
          <p:cNvSpPr txBox="1">
            <a:spLocks noChangeArrowheads="1"/>
          </p:cNvSpPr>
          <p:nvPr/>
        </p:nvSpPr>
        <p:spPr bwMode="auto">
          <a:xfrm>
            <a:off x="4981575" y="4953000"/>
            <a:ext cx="574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54</a:t>
            </a:r>
          </a:p>
        </p:txBody>
      </p:sp>
      <p:sp>
        <p:nvSpPr>
          <p:cNvPr id="34840" name="Text Box 50"/>
          <p:cNvSpPr txBox="1">
            <a:spLocks noChangeArrowheads="1"/>
          </p:cNvSpPr>
          <p:nvPr/>
        </p:nvSpPr>
        <p:spPr bwMode="auto">
          <a:xfrm>
            <a:off x="5403850" y="4953000"/>
            <a:ext cx="76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101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0183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3664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Βασική Ορολογία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80719"/>
            <a:ext cx="8496944" cy="3816424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el-GR" sz="2400" dirty="0">
                <a:solidFill>
                  <a:srgbClr val="C00000"/>
                </a:solidFill>
                <a:ea typeface="ＭＳ Ｐゴシック" pitchFamily="-112" charset="-128"/>
              </a:rPr>
              <a:t>Αντεστραμμένο ευρετήριο </a:t>
            </a:r>
            <a:r>
              <a:rPr lang="el-GR" sz="2400" dirty="0" smtClean="0">
                <a:ea typeface="ＭＳ Ｐゴシック" pitchFamily="-112" charset="-128"/>
              </a:rPr>
              <a:t>(</a:t>
            </a:r>
            <a:r>
              <a:rPr lang="en-US" sz="2400" dirty="0" smtClean="0">
                <a:ea typeface="ＭＳ Ｐゴシック" pitchFamily="-112" charset="-128"/>
              </a:rPr>
              <a:t>Inverted index)</a:t>
            </a:r>
          </a:p>
          <a:p>
            <a:pPr eaLnBrk="1" hangingPunct="1">
              <a:buFont typeface="Wingdings" pitchFamily="2" charset="2"/>
              <a:buChar char="§"/>
            </a:pPr>
            <a:endParaRPr lang="el-GR" sz="1100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sz="2400" dirty="0">
                <a:solidFill>
                  <a:srgbClr val="C00000"/>
                </a:solidFill>
                <a:ea typeface="ＭＳ Ｐゴシック" pitchFamily="-112" charset="-128"/>
              </a:rPr>
              <a:t>Λίστες καταχωρήσεων </a:t>
            </a:r>
            <a:r>
              <a:rPr lang="en-US" sz="2400" dirty="0" smtClean="0">
                <a:ea typeface="ＭＳ Ｐゴシック" pitchFamily="-112" charset="-128"/>
              </a:rPr>
              <a:t>(posting lists) </a:t>
            </a:r>
            <a:r>
              <a:rPr lang="el-GR" sz="2400" dirty="0" smtClean="0">
                <a:ea typeface="ＭＳ Ｐゴシック" pitchFamily="-112" charset="-128"/>
              </a:rPr>
              <a:t>– μία για κάθε όρο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l-GR" sz="2000" dirty="0" smtClean="0">
                <a:ea typeface="ＭＳ Ｐゴシック" pitchFamily="-112" charset="-128"/>
              </a:rPr>
              <a:t>Καταχώρηση – ένα στοιχείο της λίστας</a:t>
            </a:r>
          </a:p>
          <a:p>
            <a:pPr lvl="1">
              <a:buFont typeface="Wingdings" pitchFamily="2" charset="2"/>
              <a:buChar char="ü"/>
            </a:pPr>
            <a:r>
              <a:rPr lang="el-GR" dirty="0" smtClean="0">
                <a:ea typeface="ＭＳ Ｐゴシック" pitchFamily="-112" charset="-128"/>
              </a:rPr>
              <a:t> Κάθε λίστα είναι διατεταγμένη με το </a:t>
            </a:r>
            <a:r>
              <a:rPr lang="en-US" dirty="0" err="1" smtClean="0">
                <a:ea typeface="ＭＳ Ｐゴシック" pitchFamily="-112" charset="-128"/>
              </a:rPr>
              <a:t>DocID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endParaRPr lang="el-GR" sz="1100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sz="2400" dirty="0" smtClean="0">
                <a:solidFill>
                  <a:srgbClr val="C00000"/>
                </a:solidFill>
                <a:ea typeface="ＭＳ Ｐゴシック" pitchFamily="-112" charset="-128"/>
              </a:rPr>
              <a:t>Λεξιλόγιο</a:t>
            </a:r>
            <a:r>
              <a:rPr lang="el-GR" sz="2400" dirty="0" smtClean="0">
                <a:ea typeface="ＭＳ Ｐゴシック" pitchFamily="-112" charset="-128"/>
              </a:rPr>
              <a:t> (</a:t>
            </a:r>
            <a:r>
              <a:rPr lang="en-US" sz="2400" dirty="0" smtClean="0">
                <a:ea typeface="ＭＳ Ｐゴシック" pitchFamily="-112" charset="-128"/>
              </a:rPr>
              <a:t>Vocabulary): </a:t>
            </a:r>
            <a:r>
              <a:rPr lang="el-GR" sz="2400" dirty="0" smtClean="0">
                <a:ea typeface="ＭＳ Ｐゴシック" pitchFamily="-112" charset="-128"/>
              </a:rPr>
              <a:t>το σύνολο των όρων</a:t>
            </a:r>
          </a:p>
          <a:p>
            <a:pPr eaLnBrk="1" hangingPunct="1">
              <a:buFont typeface="Wingdings" pitchFamily="2" charset="2"/>
              <a:buChar char="§"/>
            </a:pPr>
            <a:endParaRPr lang="el-GR" sz="2400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sz="2400" dirty="0" smtClean="0">
                <a:solidFill>
                  <a:srgbClr val="C00000"/>
                </a:solidFill>
                <a:ea typeface="ＭＳ Ｐゴシック" pitchFamily="-112" charset="-128"/>
              </a:rPr>
              <a:t>Λεξικό</a:t>
            </a:r>
            <a:r>
              <a:rPr lang="el-GR" sz="2400" dirty="0" smtClean="0">
                <a:ea typeface="ＭＳ Ｐゴシック" pitchFamily="-112" charset="-128"/>
              </a:rPr>
              <a:t> (</a:t>
            </a:r>
            <a:r>
              <a:rPr lang="en-US" sz="2400" dirty="0" smtClean="0">
                <a:ea typeface="ＭＳ Ｐゴシック" pitchFamily="-112" charset="-128"/>
              </a:rPr>
              <a:t>Dictionary) </a:t>
            </a:r>
            <a:r>
              <a:rPr lang="el-GR" sz="2400" dirty="0" smtClean="0">
                <a:ea typeface="ＭＳ Ｐゴシック" pitchFamily="-112" charset="-128"/>
              </a:rPr>
              <a:t>δομή δεδομένων για τους όρους </a:t>
            </a:r>
            <a:endParaRPr lang="en-US" sz="2400" dirty="0" smtClean="0">
              <a:ea typeface="ＭＳ Ｐゴシック" pitchFamily="-112" charset="-128"/>
            </a:endParaRPr>
          </a:p>
          <a:p>
            <a:pPr lvl="1">
              <a:buFont typeface="Wingdings" pitchFamily="2" charset="2"/>
              <a:buChar char="ü"/>
            </a:pPr>
            <a:r>
              <a:rPr lang="el-GR" dirty="0" smtClean="0">
                <a:ea typeface="ＭＳ Ｐゴシック" pitchFamily="-112" charset="-128"/>
              </a:rPr>
              <a:t> Αρχικά ας θεωρήσουμε αλφαβητική διάταξη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l-GR" sz="2400" dirty="0" smtClean="0">
              <a:ea typeface="ＭＳ Ｐゴシック" pitchFamily="-112" charset="-128"/>
            </a:endParaRP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EBD800-2454-44BF-A88B-91F988C1FF9E}" type="slidenum">
              <a:rPr lang="en-US"/>
              <a:pPr/>
              <a:t>42</a:t>
            </a:fld>
            <a:endParaRPr lang="en-US"/>
          </a:p>
        </p:txBody>
      </p:sp>
      <p:sp>
        <p:nvSpPr>
          <p:cNvPr id="33809" name="TextBox 49"/>
          <p:cNvSpPr txBox="1">
            <a:spLocks noChangeArrowheads="1"/>
          </p:cNvSpPr>
          <p:nvPr/>
        </p:nvSpPr>
        <p:spPr bwMode="auto">
          <a:xfrm>
            <a:off x="7665714" y="159845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9475" y="5315081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Το δημιουργούμε από πριν, θα δούμε πως </a:t>
            </a:r>
            <a:endParaRPr lang="el-GR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539552" y="2492896"/>
            <a:ext cx="8345488" cy="1143000"/>
            <a:chOff x="432" y="1728"/>
            <a:chExt cx="5257" cy="720"/>
          </a:xfrm>
        </p:grpSpPr>
        <p:sp>
          <p:nvSpPr>
            <p:cNvPr id="36912" name="AutoShape 13"/>
            <p:cNvSpPr>
              <a:spLocks noChangeArrowheads="1"/>
            </p:cNvSpPr>
            <p:nvPr/>
          </p:nvSpPr>
          <p:spPr bwMode="auto">
            <a:xfrm>
              <a:off x="2031" y="1728"/>
              <a:ext cx="1075" cy="314"/>
            </a:xfrm>
            <a:prstGeom prst="flowChartAlternateProcess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Tokenizer</a:t>
              </a:r>
            </a:p>
          </p:txBody>
        </p:sp>
        <p:sp>
          <p:nvSpPr>
            <p:cNvPr id="36913" name="AutoShape 17"/>
            <p:cNvSpPr>
              <a:spLocks noChangeArrowheads="1"/>
            </p:cNvSpPr>
            <p:nvPr/>
          </p:nvSpPr>
          <p:spPr bwMode="auto">
            <a:xfrm>
              <a:off x="2496" y="2064"/>
              <a:ext cx="192" cy="38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6914" name="Text Box 20"/>
            <p:cNvSpPr txBox="1">
              <a:spLocks noChangeArrowheads="1"/>
            </p:cNvSpPr>
            <p:nvPr/>
          </p:nvSpPr>
          <p:spPr bwMode="auto">
            <a:xfrm>
              <a:off x="432" y="2054"/>
              <a:ext cx="119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2000" dirty="0" smtClean="0">
                  <a:solidFill>
                    <a:schemeClr val="tx2">
                      <a:lumMod val="75000"/>
                    </a:schemeClr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Token stream</a:t>
              </a:r>
            </a:p>
          </p:txBody>
        </p:sp>
        <p:sp>
          <p:nvSpPr>
            <p:cNvPr id="36915" name="Rectangle 26"/>
            <p:cNvSpPr>
              <a:spLocks noChangeArrowheads="1"/>
            </p:cNvSpPr>
            <p:nvPr/>
          </p:nvSpPr>
          <p:spPr bwMode="auto">
            <a:xfrm>
              <a:off x="3009" y="2100"/>
              <a:ext cx="698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 smtClean="0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Friends</a:t>
              </a:r>
            </a:p>
          </p:txBody>
        </p:sp>
        <p:sp>
          <p:nvSpPr>
            <p:cNvPr id="36916" name="Rectangle 27"/>
            <p:cNvSpPr>
              <a:spLocks noChangeArrowheads="1"/>
            </p:cNvSpPr>
            <p:nvPr/>
          </p:nvSpPr>
          <p:spPr bwMode="auto">
            <a:xfrm>
              <a:off x="3761" y="2106"/>
              <a:ext cx="751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 smtClean="0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Romans</a:t>
              </a:r>
            </a:p>
          </p:txBody>
        </p:sp>
        <p:sp>
          <p:nvSpPr>
            <p:cNvPr id="36917" name="Rectangle 28"/>
            <p:cNvSpPr>
              <a:spLocks noChangeArrowheads="1"/>
            </p:cNvSpPr>
            <p:nvPr/>
          </p:nvSpPr>
          <p:spPr bwMode="auto">
            <a:xfrm>
              <a:off x="4608" y="2106"/>
              <a:ext cx="1081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 smtClean="0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Countrymen</a:t>
              </a:r>
            </a:p>
          </p:txBody>
        </p:sp>
      </p:grp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599877" y="208501"/>
            <a:ext cx="8964488" cy="1282154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Κατασκευή του αντεστραμμένου ευρετηρίου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615752" y="3550171"/>
            <a:ext cx="8272463" cy="1381125"/>
            <a:chOff x="480" y="2394"/>
            <a:chExt cx="5211" cy="870"/>
          </a:xfrm>
        </p:grpSpPr>
        <p:sp>
          <p:nvSpPr>
            <p:cNvPr id="36906" name="AutoShape 14"/>
            <p:cNvSpPr>
              <a:spLocks noChangeArrowheads="1"/>
            </p:cNvSpPr>
            <p:nvPr/>
          </p:nvSpPr>
          <p:spPr bwMode="auto">
            <a:xfrm>
              <a:off x="1680" y="2394"/>
              <a:ext cx="1824" cy="562"/>
            </a:xfrm>
            <a:prstGeom prst="flowChartAlternateProcess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defTabSz="914400"/>
              <a:r>
                <a:rPr lang="en-US" dirty="0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Linguistic modules</a:t>
              </a:r>
            </a:p>
          </p:txBody>
        </p:sp>
        <p:sp>
          <p:nvSpPr>
            <p:cNvPr id="36907" name="AutoShape 18"/>
            <p:cNvSpPr>
              <a:spLocks noChangeArrowheads="1"/>
            </p:cNvSpPr>
            <p:nvPr/>
          </p:nvSpPr>
          <p:spPr bwMode="auto">
            <a:xfrm>
              <a:off x="2496" y="2928"/>
              <a:ext cx="192" cy="336"/>
            </a:xfrm>
            <a:prstGeom prst="down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6908" name="Text Box 21"/>
            <p:cNvSpPr txBox="1">
              <a:spLocks noChangeArrowheads="1"/>
            </p:cNvSpPr>
            <p:nvPr/>
          </p:nvSpPr>
          <p:spPr bwMode="auto">
            <a:xfrm>
              <a:off x="480" y="3014"/>
              <a:ext cx="141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2000" dirty="0" smtClean="0">
                  <a:solidFill>
                    <a:schemeClr val="tx2">
                      <a:lumMod val="75000"/>
                    </a:schemeClr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Modified</a:t>
              </a:r>
              <a:r>
                <a:rPr lang="en-US" sz="2000" dirty="0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 tokens</a:t>
              </a:r>
            </a:p>
          </p:txBody>
        </p:sp>
        <p:sp>
          <p:nvSpPr>
            <p:cNvPr id="36909" name="Rectangle 29"/>
            <p:cNvSpPr>
              <a:spLocks noChangeArrowheads="1"/>
            </p:cNvSpPr>
            <p:nvPr/>
          </p:nvSpPr>
          <p:spPr bwMode="auto">
            <a:xfrm>
              <a:off x="3092" y="2868"/>
              <a:ext cx="580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 smtClean="0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friend</a:t>
              </a:r>
            </a:p>
          </p:txBody>
        </p:sp>
        <p:sp>
          <p:nvSpPr>
            <p:cNvPr id="36910" name="Rectangle 30"/>
            <p:cNvSpPr>
              <a:spLocks noChangeArrowheads="1"/>
            </p:cNvSpPr>
            <p:nvPr/>
          </p:nvSpPr>
          <p:spPr bwMode="auto">
            <a:xfrm>
              <a:off x="3854" y="2874"/>
              <a:ext cx="612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 smtClean="0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roman</a:t>
              </a:r>
            </a:p>
          </p:txBody>
        </p:sp>
        <p:sp>
          <p:nvSpPr>
            <p:cNvPr id="36911" name="Rectangle 31"/>
            <p:cNvSpPr>
              <a:spLocks noChangeArrowheads="1"/>
            </p:cNvSpPr>
            <p:nvPr/>
          </p:nvSpPr>
          <p:spPr bwMode="auto">
            <a:xfrm>
              <a:off x="4653" y="2874"/>
              <a:ext cx="1038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 smtClean="0">
                  <a:solidFill>
                    <a:prstClr val="black"/>
                  </a:solidFill>
                  <a:latin typeface="Times New Roman" pitchFamily="-112" charset="0"/>
                  <a:ea typeface="+mn-ea"/>
                  <a:cs typeface="Arial Unicode MS" pitchFamily="-112" charset="0"/>
                </a:rPr>
                <a:t>countryman</a:t>
              </a:r>
            </a:p>
          </p:txBody>
        </p:sp>
      </p:grpSp>
      <p:grpSp>
        <p:nvGrpSpPr>
          <p:cNvPr id="4" name="Group 72"/>
          <p:cNvGrpSpPr>
            <a:grpSpLocks/>
          </p:cNvGrpSpPr>
          <p:nvPr/>
        </p:nvGrpSpPr>
        <p:grpSpPr bwMode="auto">
          <a:xfrm>
            <a:off x="615752" y="4921771"/>
            <a:ext cx="8350250" cy="1604963"/>
            <a:chOff x="480" y="3258"/>
            <a:chExt cx="5260" cy="1011"/>
          </a:xfrm>
        </p:grpSpPr>
        <p:sp>
          <p:nvSpPr>
            <p:cNvPr id="36884" name="AutoShape 15"/>
            <p:cNvSpPr>
              <a:spLocks noChangeArrowheads="1"/>
            </p:cNvSpPr>
            <p:nvPr/>
          </p:nvSpPr>
          <p:spPr bwMode="auto">
            <a:xfrm>
              <a:off x="2155" y="3258"/>
              <a:ext cx="850" cy="314"/>
            </a:xfrm>
            <a:prstGeom prst="flowChartAlternateProcess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Indexer</a:t>
              </a:r>
            </a:p>
          </p:txBody>
        </p:sp>
        <p:sp>
          <p:nvSpPr>
            <p:cNvPr id="36885" name="AutoShape 22"/>
            <p:cNvSpPr>
              <a:spLocks noChangeArrowheads="1"/>
            </p:cNvSpPr>
            <p:nvPr/>
          </p:nvSpPr>
          <p:spPr bwMode="auto">
            <a:xfrm>
              <a:off x="2496" y="3594"/>
              <a:ext cx="192" cy="288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36886" name="Text Box 23"/>
            <p:cNvSpPr txBox="1">
              <a:spLocks noChangeArrowheads="1"/>
            </p:cNvSpPr>
            <p:nvPr/>
          </p:nvSpPr>
          <p:spPr bwMode="auto">
            <a:xfrm>
              <a:off x="480" y="3728"/>
              <a:ext cx="12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2000" dirty="0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Inverted index</a:t>
              </a:r>
            </a:p>
          </p:txBody>
        </p:sp>
        <p:grpSp>
          <p:nvGrpSpPr>
            <p:cNvPr id="5" name="Group 71"/>
            <p:cNvGrpSpPr>
              <a:grpSpLocks/>
            </p:cNvGrpSpPr>
            <p:nvPr/>
          </p:nvGrpSpPr>
          <p:grpSpPr bwMode="auto">
            <a:xfrm>
              <a:off x="3024" y="3258"/>
              <a:ext cx="2716" cy="1011"/>
              <a:chOff x="3024" y="3258"/>
              <a:chExt cx="2716" cy="1011"/>
            </a:xfrm>
          </p:grpSpPr>
          <p:grpSp>
            <p:nvGrpSpPr>
              <p:cNvPr id="6" name="Group 32"/>
              <p:cNvGrpSpPr>
                <a:grpSpLocks/>
              </p:cNvGrpSpPr>
              <p:nvPr/>
            </p:nvGrpSpPr>
            <p:grpSpPr bwMode="auto">
              <a:xfrm>
                <a:off x="3024" y="3306"/>
                <a:ext cx="1776" cy="963"/>
                <a:chOff x="528" y="2634"/>
                <a:chExt cx="1776" cy="963"/>
              </a:xfrm>
            </p:grpSpPr>
            <p:sp>
              <p:nvSpPr>
                <p:cNvPr id="34852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528" y="2634"/>
                  <a:ext cx="647" cy="29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>
                    <a:defRPr/>
                  </a:pPr>
                  <a:r>
                    <a:rPr lang="en-US" b="1" i="1" dirty="0">
                      <a:solidFill>
                        <a:prstClr val="black"/>
                      </a:solidFill>
                      <a:latin typeface="Calibri"/>
                      <a:ea typeface="Arial Unicode MS" charset="0"/>
                      <a:cs typeface="Arial Unicode MS" charset="0"/>
                    </a:rPr>
                    <a:t>friend</a:t>
                  </a:r>
                </a:p>
              </p:txBody>
            </p:sp>
            <p:sp>
              <p:nvSpPr>
                <p:cNvPr id="34853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528" y="2970"/>
                  <a:ext cx="694" cy="29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>
                    <a:defRPr/>
                  </a:pPr>
                  <a:r>
                    <a:rPr lang="en-US" b="1" i="1" dirty="0">
                      <a:solidFill>
                        <a:prstClr val="black"/>
                      </a:solidFill>
                      <a:latin typeface="Calibri"/>
                      <a:ea typeface="Arial Unicode MS" charset="0"/>
                      <a:cs typeface="Arial Unicode MS" charset="0"/>
                    </a:rPr>
                    <a:t>roman</a:t>
                  </a:r>
                </a:p>
              </p:txBody>
            </p:sp>
            <p:sp>
              <p:nvSpPr>
                <p:cNvPr id="34854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528" y="3306"/>
                  <a:ext cx="1134" cy="29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>
                    <a:defRPr/>
                  </a:pPr>
                  <a:r>
                    <a:rPr lang="en-US" b="1" i="1" dirty="0">
                      <a:solidFill>
                        <a:prstClr val="black"/>
                      </a:solidFill>
                      <a:latin typeface="Calibri"/>
                      <a:ea typeface="Arial Unicode MS" charset="0"/>
                      <a:cs typeface="Arial Unicode MS" charset="0"/>
                    </a:rPr>
                    <a:t>countryman</a:t>
                  </a:r>
                </a:p>
              </p:txBody>
            </p:sp>
            <p:sp>
              <p:nvSpPr>
                <p:cNvPr id="36903" name="AutoShape 36"/>
                <p:cNvSpPr>
                  <a:spLocks noChangeArrowheads="1"/>
                </p:cNvSpPr>
                <p:nvPr/>
              </p:nvSpPr>
              <p:spPr bwMode="auto">
                <a:xfrm>
                  <a:off x="1584" y="2682"/>
                  <a:ext cx="720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360 w 21600"/>
                    <a:gd name="T13" fmla="*/ 5400 h 21600"/>
                    <a:gd name="T14" fmla="*/ 189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defTabSz="914400"/>
                  <a:endParaRPr lang="el-GR" smtClean="0">
                    <a:solidFill>
                      <a:prstClr val="black"/>
                    </a:solidFill>
                    <a:ea typeface="+mn-ea"/>
                    <a:cs typeface="Arial Unicode MS" pitchFamily="-112" charset="0"/>
                  </a:endParaRPr>
                </a:p>
              </p:txBody>
            </p:sp>
            <p:sp>
              <p:nvSpPr>
                <p:cNvPr id="36904" name="AutoShape 37"/>
                <p:cNvSpPr>
                  <a:spLocks noChangeArrowheads="1"/>
                </p:cNvSpPr>
                <p:nvPr/>
              </p:nvSpPr>
              <p:spPr bwMode="auto">
                <a:xfrm>
                  <a:off x="1584" y="3018"/>
                  <a:ext cx="720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360 w 21600"/>
                    <a:gd name="T13" fmla="*/ 5400 h 21600"/>
                    <a:gd name="T14" fmla="*/ 189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defTabSz="914400"/>
                  <a:endParaRPr lang="el-GR" smtClean="0">
                    <a:solidFill>
                      <a:prstClr val="black"/>
                    </a:solidFill>
                    <a:ea typeface="+mn-ea"/>
                    <a:cs typeface="Arial Unicode MS" pitchFamily="-112" charset="0"/>
                  </a:endParaRPr>
                </a:p>
              </p:txBody>
            </p:sp>
            <p:sp>
              <p:nvSpPr>
                <p:cNvPr id="36905" name="AutoShape 38"/>
                <p:cNvSpPr>
                  <a:spLocks noChangeArrowheads="1"/>
                </p:cNvSpPr>
                <p:nvPr/>
              </p:nvSpPr>
              <p:spPr bwMode="auto">
                <a:xfrm>
                  <a:off x="1584" y="3354"/>
                  <a:ext cx="720" cy="1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360 w 21600"/>
                    <a:gd name="T13" fmla="*/ 5400 h 21600"/>
                    <a:gd name="T14" fmla="*/ 189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defTabSz="914400"/>
                  <a:endParaRPr lang="el-GR" smtClean="0">
                    <a:solidFill>
                      <a:prstClr val="black"/>
                    </a:solidFill>
                    <a:ea typeface="+mn-ea"/>
                    <a:cs typeface="Arial Unicode MS" pitchFamily="-112" charset="0"/>
                  </a:endParaRPr>
                </a:p>
              </p:txBody>
            </p:sp>
          </p:grpSp>
          <p:sp>
            <p:nvSpPr>
              <p:cNvPr id="36889" name="Text Box 39"/>
              <p:cNvSpPr txBox="1">
                <a:spLocks noChangeArrowheads="1"/>
              </p:cNvSpPr>
              <p:nvPr/>
            </p:nvSpPr>
            <p:spPr bwMode="auto">
              <a:xfrm>
                <a:off x="4883" y="3258"/>
                <a:ext cx="24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prstClr val="black"/>
                    </a:solidFill>
                    <a:latin typeface="Lucida Sans" pitchFamily="-112" charset="0"/>
                    <a:ea typeface="+mn-ea"/>
                    <a:cs typeface="Arial Unicode MS" pitchFamily="-112" charset="0"/>
                  </a:rPr>
                  <a:t>2</a:t>
                </a:r>
              </a:p>
            </p:txBody>
          </p:sp>
          <p:sp>
            <p:nvSpPr>
              <p:cNvPr id="36890" name="Text Box 40"/>
              <p:cNvSpPr txBox="1">
                <a:spLocks noChangeArrowheads="1"/>
              </p:cNvSpPr>
              <p:nvPr/>
            </p:nvSpPr>
            <p:spPr bwMode="auto">
              <a:xfrm>
                <a:off x="5291" y="3258"/>
                <a:ext cx="24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prstClr val="black"/>
                    </a:solidFill>
                    <a:latin typeface="Lucida Sans" pitchFamily="-112" charset="0"/>
                    <a:ea typeface="+mn-ea"/>
                    <a:cs typeface="Arial Unicode MS" pitchFamily="-112" charset="0"/>
                  </a:rPr>
                  <a:t>4</a:t>
                </a:r>
              </a:p>
            </p:txBody>
          </p:sp>
          <p:sp>
            <p:nvSpPr>
              <p:cNvPr id="36891" name="Text Box 41"/>
              <p:cNvSpPr txBox="1">
                <a:spLocks noChangeArrowheads="1"/>
              </p:cNvSpPr>
              <p:nvPr/>
            </p:nvSpPr>
            <p:spPr bwMode="auto">
              <a:xfrm>
                <a:off x="5304" y="3594"/>
                <a:ext cx="24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prstClr val="black"/>
                    </a:solidFill>
                    <a:latin typeface="Lucida Sans" pitchFamily="-112" charset="0"/>
                    <a:ea typeface="+mn-ea"/>
                    <a:cs typeface="Arial Unicode MS" pitchFamily="-112" charset="0"/>
                  </a:rPr>
                  <a:t>2</a:t>
                </a:r>
              </a:p>
            </p:txBody>
          </p:sp>
          <p:sp>
            <p:nvSpPr>
              <p:cNvPr id="36892" name="Text Box 42"/>
              <p:cNvSpPr txBox="1">
                <a:spLocks noChangeArrowheads="1"/>
              </p:cNvSpPr>
              <p:nvPr/>
            </p:nvSpPr>
            <p:spPr bwMode="auto">
              <a:xfrm>
                <a:off x="4848" y="3936"/>
                <a:ext cx="384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prstClr val="black"/>
                    </a:solidFill>
                    <a:latin typeface="Lucida Sans" pitchFamily="-112" charset="0"/>
                    <a:ea typeface="+mn-ea"/>
                    <a:cs typeface="Arial Unicode MS" pitchFamily="-112" charset="0"/>
                  </a:rPr>
                  <a:t>13</a:t>
                </a:r>
              </a:p>
            </p:txBody>
          </p:sp>
          <p:sp>
            <p:nvSpPr>
              <p:cNvPr id="36893" name="Text Box 43"/>
              <p:cNvSpPr txBox="1">
                <a:spLocks noChangeArrowheads="1"/>
              </p:cNvSpPr>
              <p:nvPr/>
            </p:nvSpPr>
            <p:spPr bwMode="auto">
              <a:xfrm>
                <a:off x="5376" y="3930"/>
                <a:ext cx="364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prstClr val="black"/>
                    </a:solidFill>
                    <a:latin typeface="Lucida Sans" pitchFamily="-112" charset="0"/>
                    <a:ea typeface="+mn-ea"/>
                    <a:cs typeface="Arial Unicode MS" pitchFamily="-112" charset="0"/>
                  </a:rPr>
                  <a:t>16</a:t>
                </a:r>
              </a:p>
            </p:txBody>
          </p:sp>
          <p:cxnSp>
            <p:nvCxnSpPr>
              <p:cNvPr id="36894" name="AutoShape 44"/>
              <p:cNvCxnSpPr>
                <a:cxnSpLocks noChangeShapeType="1"/>
                <a:stCxn id="36889" idx="3"/>
                <a:endCxn id="36890" idx="1"/>
              </p:cNvCxnSpPr>
              <p:nvPr/>
            </p:nvCxnSpPr>
            <p:spPr bwMode="auto">
              <a:xfrm>
                <a:off x="5112" y="3405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6895" name="AutoShape 45"/>
              <p:cNvCxnSpPr>
                <a:cxnSpLocks noChangeShapeType="1"/>
                <a:stCxn id="36890" idx="3"/>
              </p:cNvCxnSpPr>
              <p:nvPr/>
            </p:nvCxnSpPr>
            <p:spPr bwMode="auto">
              <a:xfrm>
                <a:off x="5534" y="3405"/>
                <a:ext cx="19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36896" name="Text Box 46"/>
              <p:cNvSpPr txBox="1">
                <a:spLocks noChangeArrowheads="1"/>
              </p:cNvSpPr>
              <p:nvPr/>
            </p:nvSpPr>
            <p:spPr bwMode="auto">
              <a:xfrm>
                <a:off x="4896" y="3594"/>
                <a:ext cx="243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prstClr val="black"/>
                    </a:solidFill>
                    <a:latin typeface="Lucida Sans" pitchFamily="-112" charset="0"/>
                    <a:ea typeface="+mn-ea"/>
                    <a:cs typeface="Arial Unicode MS" pitchFamily="-112" charset="0"/>
                  </a:rPr>
                  <a:t>1</a:t>
                </a:r>
              </a:p>
            </p:txBody>
          </p:sp>
          <p:cxnSp>
            <p:nvCxnSpPr>
              <p:cNvPr id="36897" name="AutoShape 47"/>
              <p:cNvCxnSpPr>
                <a:cxnSpLocks noChangeShapeType="1"/>
                <a:stCxn id="36896" idx="3"/>
                <a:endCxn id="36891" idx="1"/>
              </p:cNvCxnSpPr>
              <p:nvPr/>
            </p:nvCxnSpPr>
            <p:spPr bwMode="auto">
              <a:xfrm>
                <a:off x="5125" y="3741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6898" name="AutoShape 48"/>
              <p:cNvCxnSpPr>
                <a:cxnSpLocks noChangeShapeType="1"/>
                <a:stCxn id="36891" idx="3"/>
              </p:cNvCxnSpPr>
              <p:nvPr/>
            </p:nvCxnSpPr>
            <p:spPr bwMode="auto">
              <a:xfrm>
                <a:off x="5547" y="3741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6899" name="AutoShape 49"/>
              <p:cNvCxnSpPr>
                <a:cxnSpLocks noChangeShapeType="1"/>
                <a:stCxn id="36892" idx="3"/>
                <a:endCxn id="36893" idx="1"/>
              </p:cNvCxnSpPr>
              <p:nvPr/>
            </p:nvCxnSpPr>
            <p:spPr bwMode="auto">
              <a:xfrm flipV="1">
                <a:off x="5232" y="4077"/>
                <a:ext cx="144" cy="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</p:grpSp>
      <p:grpSp>
        <p:nvGrpSpPr>
          <p:cNvPr id="7" name="Group 68"/>
          <p:cNvGrpSpPr>
            <a:grpSpLocks/>
          </p:cNvGrpSpPr>
          <p:nvPr/>
        </p:nvGrpSpPr>
        <p:grpSpPr bwMode="auto">
          <a:xfrm>
            <a:off x="117980" y="2742926"/>
            <a:ext cx="2958764" cy="1676402"/>
            <a:chOff x="38" y="1880"/>
            <a:chExt cx="1904" cy="1056"/>
          </a:xfrm>
          <a:solidFill>
            <a:srgbClr val="83ADC1"/>
          </a:solidFill>
        </p:grpSpPr>
        <p:cxnSp>
          <p:nvCxnSpPr>
            <p:cNvPr id="34836" name="AutoShape 57"/>
            <p:cNvCxnSpPr>
              <a:cxnSpLocks noChangeShapeType="1"/>
              <a:stCxn id="34838" idx="3"/>
              <a:endCxn id="36912" idx="1"/>
            </p:cNvCxnSpPr>
            <p:nvPr/>
          </p:nvCxnSpPr>
          <p:spPr bwMode="auto">
            <a:xfrm flipV="1">
              <a:off x="1020" y="1880"/>
              <a:ext cx="922" cy="824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grpSp>
          <p:nvGrpSpPr>
            <p:cNvPr id="8" name="Group 60"/>
            <p:cNvGrpSpPr>
              <a:grpSpLocks/>
            </p:cNvGrpSpPr>
            <p:nvPr/>
          </p:nvGrpSpPr>
          <p:grpSpPr bwMode="auto">
            <a:xfrm>
              <a:off x="38" y="2471"/>
              <a:ext cx="1547" cy="465"/>
              <a:chOff x="220" y="2471"/>
              <a:chExt cx="1357" cy="450"/>
            </a:xfrm>
            <a:grpFill/>
          </p:grpSpPr>
          <p:sp>
            <p:nvSpPr>
              <p:cNvPr id="34838" name="Rectangle 55"/>
              <p:cNvSpPr>
                <a:spLocks noChangeArrowheads="1"/>
              </p:cNvSpPr>
              <p:nvPr/>
            </p:nvSpPr>
            <p:spPr bwMode="auto">
              <a:xfrm>
                <a:off x="220" y="2471"/>
                <a:ext cx="862" cy="45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algn="ctr" defTabSz="914400">
                  <a:defRPr/>
                </a:pPr>
                <a:r>
                  <a:rPr lang="el-GR" sz="1400" i="1" dirty="0" smtClean="0">
                    <a:solidFill>
                      <a:prstClr val="black"/>
                    </a:solidFill>
                    <a:latin typeface="+mn-lt"/>
                    <a:ea typeface="Arial Unicode MS" pitchFamily="-65" charset="0"/>
                    <a:cs typeface="Arial Unicode MS" pitchFamily="-65" charset="0"/>
                  </a:rPr>
                  <a:t>Θα τα δούμε σε επόμενα μαθήματα</a:t>
                </a:r>
                <a:r>
                  <a:rPr lang="en-US" sz="1400" i="1" dirty="0" smtClean="0">
                    <a:solidFill>
                      <a:prstClr val="black"/>
                    </a:solidFill>
                    <a:latin typeface="Lucida Sans" pitchFamily="-65" charset="0"/>
                    <a:ea typeface="Arial Unicode MS" pitchFamily="-65" charset="0"/>
                    <a:cs typeface="Arial Unicode MS" pitchFamily="-65" charset="0"/>
                  </a:rPr>
                  <a:t>.</a:t>
                </a:r>
                <a:endParaRPr lang="en-US" sz="1400" i="1" dirty="0">
                  <a:solidFill>
                    <a:prstClr val="black"/>
                  </a:solidFill>
                  <a:latin typeface="Lucida Sans" pitchFamily="-65" charset="0"/>
                  <a:ea typeface="Arial Unicode MS" pitchFamily="-65" charset="0"/>
                  <a:cs typeface="Arial Unicode MS" pitchFamily="-65" charset="0"/>
                </a:endParaRPr>
              </a:p>
            </p:txBody>
          </p:sp>
          <p:cxnSp>
            <p:nvCxnSpPr>
              <p:cNvPr id="34839" name="AutoShape 58"/>
              <p:cNvCxnSpPr>
                <a:cxnSpLocks noChangeShapeType="1"/>
                <a:stCxn id="34838" idx="3"/>
                <a:endCxn id="36906" idx="1"/>
              </p:cNvCxnSpPr>
              <p:nvPr/>
            </p:nvCxnSpPr>
            <p:spPr bwMode="auto">
              <a:xfrm flipV="1">
                <a:off x="1082" y="2663"/>
                <a:ext cx="495" cy="33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</p:grp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3304977" y="1502296"/>
            <a:ext cx="1196975" cy="406400"/>
            <a:chOff x="399" y="1488"/>
            <a:chExt cx="849" cy="288"/>
          </a:xfrm>
        </p:grpSpPr>
        <p:pic>
          <p:nvPicPr>
            <p:cNvPr id="3687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9" y="1488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3688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3" y="1536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36881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5" y="1584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36882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27" y="1536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36883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68" y="1488"/>
              <a:ext cx="180" cy="1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</p:grpSp>
      <p:sp>
        <p:nvSpPr>
          <p:cNvPr id="36872" name="AutoShape 16"/>
          <p:cNvSpPr>
            <a:spLocks noChangeArrowheads="1"/>
          </p:cNvSpPr>
          <p:nvPr/>
        </p:nvSpPr>
        <p:spPr bwMode="auto">
          <a:xfrm>
            <a:off x="3816152" y="1959496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6873" name="Text Box 19"/>
          <p:cNvSpPr txBox="1">
            <a:spLocks noChangeArrowheads="1"/>
          </p:cNvSpPr>
          <p:nvPr/>
        </p:nvSpPr>
        <p:spPr bwMode="auto">
          <a:xfrm>
            <a:off x="599877" y="1437208"/>
            <a:ext cx="24577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l-GR" sz="1400" dirty="0" smtClean="0">
                <a:solidFill>
                  <a:prstClr val="black"/>
                </a:solidFill>
                <a:latin typeface="+mj-lt"/>
                <a:ea typeface="+mn-ea"/>
                <a:cs typeface="Arial Unicode MS" pitchFamily="-112" charset="0"/>
              </a:rPr>
              <a:t>Έγγραφα προς </a:t>
            </a:r>
            <a:r>
              <a:rPr lang="el-GR" sz="1400" dirty="0" err="1" smtClean="0">
                <a:solidFill>
                  <a:prstClr val="black"/>
                </a:solidFill>
                <a:latin typeface="+mj-lt"/>
                <a:ea typeface="+mn-ea"/>
                <a:cs typeface="Arial Unicode MS" pitchFamily="-112" charset="0"/>
              </a:rPr>
              <a:t>ευρετηριοποίηση</a:t>
            </a:r>
            <a:endParaRPr lang="en-US" sz="1400" dirty="0" smtClean="0">
              <a:solidFill>
                <a:prstClr val="black"/>
              </a:solidFill>
              <a:latin typeface="+mj-lt"/>
              <a:ea typeface="+mn-ea"/>
              <a:cs typeface="Arial Unicode MS" pitchFamily="-112" charset="0"/>
            </a:endParaRPr>
          </a:p>
        </p:txBody>
      </p:sp>
      <p:sp>
        <p:nvSpPr>
          <p:cNvPr id="36874" name="Rectangle 24"/>
          <p:cNvSpPr>
            <a:spLocks noChangeArrowheads="1"/>
          </p:cNvSpPr>
          <p:nvPr/>
        </p:nvSpPr>
        <p:spPr bwMode="auto">
          <a:xfrm>
            <a:off x="4794052" y="1497534"/>
            <a:ext cx="394176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/>
            <a:r>
              <a:rPr lang="en-US" smtClean="0">
                <a:solidFill>
                  <a:prstClr val="black"/>
                </a:solidFill>
                <a:latin typeface="Times New Roman" pitchFamily="-112" charset="0"/>
                <a:ea typeface="+mn-ea"/>
                <a:cs typeface="Arial Unicode MS" pitchFamily="-112" charset="0"/>
              </a:rPr>
              <a:t>Friends, Romans, countrymen.</a:t>
            </a:r>
          </a:p>
        </p:txBody>
      </p:sp>
      <p:sp>
        <p:nvSpPr>
          <p:cNvPr id="36875" name="Oval 62"/>
          <p:cNvSpPr>
            <a:spLocks noChangeArrowheads="1"/>
          </p:cNvSpPr>
          <p:nvPr/>
        </p:nvSpPr>
        <p:spPr bwMode="auto">
          <a:xfrm>
            <a:off x="6711752" y="2035696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6876" name="Oval 63"/>
          <p:cNvSpPr>
            <a:spLocks noChangeArrowheads="1"/>
          </p:cNvSpPr>
          <p:nvPr/>
        </p:nvSpPr>
        <p:spPr bwMode="auto">
          <a:xfrm>
            <a:off x="6711752" y="2188096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6877" name="Oval 64"/>
          <p:cNvSpPr>
            <a:spLocks noChangeArrowheads="1"/>
          </p:cNvSpPr>
          <p:nvPr/>
        </p:nvSpPr>
        <p:spPr bwMode="auto">
          <a:xfrm>
            <a:off x="6711752" y="2340496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6878" name="TextBox 56"/>
          <p:cNvSpPr txBox="1">
            <a:spLocks noChangeArrowheads="1"/>
          </p:cNvSpPr>
          <p:nvPr/>
        </p:nvSpPr>
        <p:spPr bwMode="auto">
          <a:xfrm>
            <a:off x="7738806" y="101601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89442" y="3707766"/>
            <a:ext cx="2998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rgbClr val="FF0000"/>
                </a:solidFill>
                <a:latin typeface="+mn-lt"/>
              </a:rPr>
              <a:t>Γλωσσολογική επεξεργασία</a:t>
            </a:r>
            <a:endParaRPr lang="el-GR" sz="14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9"/>
          <p:cNvSpPr>
            <a:spLocks noGrp="1" noChangeArrowheads="1"/>
          </p:cNvSpPr>
          <p:nvPr>
            <p:ph type="title"/>
          </p:nvPr>
        </p:nvSpPr>
        <p:spPr>
          <a:xfrm>
            <a:off x="1115616" y="284162"/>
            <a:ext cx="7886700" cy="1325563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Βήματα του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Indexer: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Ακολουθία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Token</a:t>
            </a:r>
          </a:p>
        </p:txBody>
      </p:sp>
      <p:sp>
        <p:nvSpPr>
          <p:cNvPr id="3789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6781800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200" dirty="0" smtClean="0">
                <a:ea typeface="ＭＳ Ｐゴシック" pitchFamily="-112" charset="-128"/>
              </a:rPr>
              <a:t>Ακολουθία από ζεύγη </a:t>
            </a:r>
            <a:r>
              <a:rPr lang="en-US" sz="2200" dirty="0" smtClean="0">
                <a:ea typeface="ＭＳ Ｐゴシック" pitchFamily="-112" charset="-128"/>
              </a:rPr>
              <a:t>(Modified token, Document ID).</a:t>
            </a:r>
          </a:p>
        </p:txBody>
      </p:sp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104775" y="4324350"/>
            <a:ext cx="2838450" cy="15621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I did enact Julius</a:t>
            </a:r>
          </a:p>
          <a:p>
            <a:pPr algn="ctr"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Caesar I was killed </a:t>
            </a:r>
          </a:p>
          <a:p>
            <a:pPr algn="ctr"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i' the Capitol; </a:t>
            </a:r>
          </a:p>
          <a:p>
            <a:pPr algn="ctr"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Brutus killed me.</a:t>
            </a:r>
          </a:p>
        </p:txBody>
      </p:sp>
      <p:sp>
        <p:nvSpPr>
          <p:cNvPr id="37894" name="Text Box 4"/>
          <p:cNvSpPr txBox="1">
            <a:spLocks noChangeArrowheads="1"/>
          </p:cNvSpPr>
          <p:nvPr/>
        </p:nvSpPr>
        <p:spPr bwMode="auto">
          <a:xfrm>
            <a:off x="1295400" y="3581400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Doc 1</a:t>
            </a:r>
          </a:p>
        </p:txBody>
      </p:sp>
      <p:sp>
        <p:nvSpPr>
          <p:cNvPr id="37895" name="Rectangle 5"/>
          <p:cNvSpPr>
            <a:spLocks noChangeArrowheads="1"/>
          </p:cNvSpPr>
          <p:nvPr/>
        </p:nvSpPr>
        <p:spPr bwMode="auto">
          <a:xfrm>
            <a:off x="3165475" y="4400550"/>
            <a:ext cx="3195638" cy="15621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So let it be with</a:t>
            </a:r>
          </a:p>
          <a:p>
            <a:pPr algn="ctr"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Caesar. The noble</a:t>
            </a:r>
          </a:p>
          <a:p>
            <a:pPr algn="ctr"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Brutus hath told you</a:t>
            </a:r>
          </a:p>
          <a:p>
            <a:pPr algn="ctr"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Caesar was ambitious</a:t>
            </a:r>
          </a:p>
        </p:txBody>
      </p:sp>
      <p:sp>
        <p:nvSpPr>
          <p:cNvPr id="37896" name="Text Box 6"/>
          <p:cNvSpPr txBox="1">
            <a:spLocks noChangeArrowheads="1"/>
          </p:cNvSpPr>
          <p:nvPr/>
        </p:nvSpPr>
        <p:spPr bwMode="auto">
          <a:xfrm>
            <a:off x="3886200" y="3581400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Doc 2</a:t>
            </a:r>
          </a:p>
        </p:txBody>
      </p:sp>
      <p:graphicFrame>
        <p:nvGraphicFramePr>
          <p:cNvPr id="37890" name="Object 4"/>
          <p:cNvGraphicFramePr>
            <a:graphicFrameLocks noChangeAspect="1"/>
          </p:cNvGraphicFramePr>
          <p:nvPr/>
        </p:nvGraphicFramePr>
        <p:xfrm>
          <a:off x="7327900" y="1782763"/>
          <a:ext cx="1319213" cy="492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" name="Worksheet" r:id="rId4" imgW="4077269" imgH="15242128" progId="Excel.Sheet.8">
                  <p:embed/>
                </p:oleObj>
              </mc:Choice>
              <mc:Fallback>
                <p:oleObj name="Worksheet" r:id="rId4" imgW="4077269" imgH="15242128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7900" y="1782763"/>
                        <a:ext cx="1319213" cy="4929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4" name="Line 8"/>
          <p:cNvSpPr>
            <a:spLocks noChangeShapeType="1"/>
          </p:cNvSpPr>
          <p:nvPr/>
        </p:nvSpPr>
        <p:spPr bwMode="auto">
          <a:xfrm>
            <a:off x="5867400" y="3886200"/>
            <a:ext cx="137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37898" name="TextBox 9"/>
          <p:cNvSpPr txBox="1">
            <a:spLocks noChangeArrowheads="1"/>
          </p:cNvSpPr>
          <p:nvPr/>
        </p:nvSpPr>
        <p:spPr bwMode="auto">
          <a:xfrm>
            <a:off x="7640924" y="19584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5"/>
          <p:cNvSpPr>
            <a:spLocks noGrp="1" noChangeArrowheads="1"/>
          </p:cNvSpPr>
          <p:nvPr>
            <p:ph type="title"/>
          </p:nvPr>
        </p:nvSpPr>
        <p:spPr>
          <a:xfrm>
            <a:off x="611560" y="202074"/>
            <a:ext cx="7886700" cy="1325563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Βήματα του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Indexer: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Ταξινόμηση (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sort)</a:t>
            </a:r>
          </a:p>
        </p:txBody>
      </p:sp>
      <p:sp>
        <p:nvSpPr>
          <p:cNvPr id="38917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4572000" cy="609600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l-GR" sz="3400" dirty="0" smtClean="0">
                <a:solidFill>
                  <a:srgbClr val="FF0000"/>
                </a:solidFill>
                <a:ea typeface="ＭＳ Ｐゴシック" pitchFamily="-112" charset="-128"/>
              </a:rPr>
              <a:t>Ταξινόμηση</a:t>
            </a:r>
            <a:r>
              <a:rPr lang="el-GR" sz="3400" dirty="0" smtClean="0">
                <a:ea typeface="ＭＳ Ｐゴシック" pitchFamily="-112" charset="-128"/>
              </a:rPr>
              <a:t> με βάση τους όρους</a:t>
            </a:r>
            <a:endParaRPr lang="en-US" sz="34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1800" dirty="0" smtClean="0">
                <a:ea typeface="ＭＳ Ｐゴシック" pitchFamily="-112" charset="-128"/>
              </a:rPr>
              <a:t>Και μετά το </a:t>
            </a:r>
            <a:r>
              <a:rPr lang="en-US" sz="1800" dirty="0" err="1" smtClean="0">
                <a:ea typeface="ＭＳ Ｐゴシック" pitchFamily="-112" charset="-128"/>
              </a:rPr>
              <a:t>docID</a:t>
            </a:r>
            <a:r>
              <a:rPr lang="en-US" sz="1800" dirty="0" smtClean="0">
                <a:ea typeface="ＭＳ Ｐゴシック" pitchFamily="-112" charset="-128"/>
              </a:rPr>
              <a:t> </a:t>
            </a: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7562850" y="1782763"/>
          <a:ext cx="1217613" cy="492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4" name="Worksheet" r:id="rId4" imgW="4077269" imgH="16270971" progId="Excel.Sheet.8">
                  <p:embed/>
                </p:oleObj>
              </mc:Choice>
              <mc:Fallback>
                <p:oleObj name="Worksheet" r:id="rId4" imgW="4077269" imgH="16270971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2850" y="1782763"/>
                        <a:ext cx="1217613" cy="4922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8" name="Line 4"/>
          <p:cNvSpPr>
            <a:spLocks noChangeShapeType="1"/>
          </p:cNvSpPr>
          <p:nvPr/>
        </p:nvSpPr>
        <p:spPr bwMode="auto">
          <a:xfrm>
            <a:off x="7162800" y="3886200"/>
            <a:ext cx="381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5880100" y="1733550"/>
          <a:ext cx="1352550" cy="504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5" name="Worksheet" r:id="rId7" imgW="4077269" imgH="15127812" progId="Excel.Sheet.8">
                  <p:embed/>
                </p:oleObj>
              </mc:Choice>
              <mc:Fallback>
                <p:oleObj name="Worksheet" r:id="rId7" imgW="4077269" imgH="15127812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1733550"/>
                        <a:ext cx="1352550" cy="5045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9" name="AutoShape 7"/>
          <p:cNvSpPr>
            <a:spLocks noChangeArrowheads="1"/>
          </p:cNvSpPr>
          <p:nvPr/>
        </p:nvSpPr>
        <p:spPr bwMode="auto">
          <a:xfrm>
            <a:off x="902023" y="2780928"/>
            <a:ext cx="3312368" cy="1057037"/>
          </a:xfrm>
          <a:prstGeom prst="upArrowCallout">
            <a:avLst>
              <a:gd name="adj1" fmla="val 105218"/>
              <a:gd name="adj2" fmla="val 105235"/>
              <a:gd name="adj3" fmla="val 16667"/>
              <a:gd name="adj4" fmla="val 66667"/>
            </a:avLst>
          </a:prstGeom>
          <a:solidFill>
            <a:srgbClr val="83AD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defTabSz="914400"/>
            <a:r>
              <a:rPr lang="el-GR" sz="2000" b="1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Βασικό βήμα της </a:t>
            </a:r>
            <a:r>
              <a:rPr lang="el-GR" sz="2000" b="1" dirty="0" err="1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ευρετηριοποίησης</a:t>
            </a:r>
            <a:endParaRPr lang="en-US" sz="2000" b="1" dirty="0" smtClean="0">
              <a:solidFill>
                <a:prstClr val="black"/>
              </a:solidFill>
              <a:latin typeface="Calibri" pitchFamily="-112" charset="0"/>
              <a:ea typeface="+mn-ea"/>
              <a:cs typeface="Arial Unicode MS" pitchFamily="-112" charset="0"/>
            </a:endParaRPr>
          </a:p>
        </p:txBody>
      </p:sp>
      <p:sp>
        <p:nvSpPr>
          <p:cNvPr id="38920" name="TextBox 7"/>
          <p:cNvSpPr txBox="1">
            <a:spLocks noChangeArrowheads="1"/>
          </p:cNvSpPr>
          <p:nvPr/>
        </p:nvSpPr>
        <p:spPr bwMode="auto">
          <a:xfrm>
            <a:off x="7670557" y="152988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655496" cy="1179984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Βήματα του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Indexer: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Λεξικό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&amp;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Καταχωρήσεις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700808"/>
            <a:ext cx="3767336" cy="256639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sz="2400" dirty="0" smtClean="0">
                <a:ea typeface="ＭＳ Ｐゴシック" pitchFamily="-112" charset="-128"/>
              </a:rPr>
              <a:t>Πολλαπλές εμφανίσεις του όρου σε ένα έγγραφο συγχωνεύονται (</a:t>
            </a:r>
            <a:r>
              <a:rPr lang="en-US" sz="2400" dirty="0" smtClean="0">
                <a:ea typeface="ＭＳ Ｐゴシック" pitchFamily="-112" charset="-128"/>
              </a:rPr>
              <a:t>merged</a:t>
            </a:r>
            <a:r>
              <a:rPr lang="el-GR" sz="2400" dirty="0" smtClean="0">
                <a:ea typeface="ＭＳ Ｐゴシック" pitchFamily="-112" charset="-128"/>
              </a:rPr>
              <a:t>)</a:t>
            </a:r>
            <a:r>
              <a:rPr lang="en-US" sz="2400" dirty="0" smtClean="0">
                <a:ea typeface="ＭＳ Ｐゴシック" pitchFamily="-112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dirty="0" smtClean="0">
                <a:ea typeface="ＭＳ Ｐゴシック" pitchFamily="-112" charset="-128"/>
              </a:rPr>
              <a:t>Διαχωρισμός σε </a:t>
            </a:r>
            <a:r>
              <a:rPr lang="el-GR" sz="24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λεξικό</a:t>
            </a:r>
            <a:r>
              <a:rPr lang="el-GR" sz="2400" dirty="0" smtClean="0">
                <a:ea typeface="ＭＳ Ｐゴシック" pitchFamily="-112" charset="-128"/>
              </a:rPr>
              <a:t> και </a:t>
            </a:r>
            <a:r>
              <a:rPr lang="el-GR" sz="24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καταχωρήσεις</a:t>
            </a:r>
            <a:endParaRPr lang="en-US" sz="2400" i="1" dirty="0" smtClean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400" dirty="0" smtClean="0">
                <a:ea typeface="ＭＳ Ｐゴシック" pitchFamily="-112" charset="-128"/>
              </a:rPr>
              <a:t>Προσθέτουμε και πληροφορία για τη συχνότητα εγγράφου (</a:t>
            </a:r>
            <a:r>
              <a:rPr lang="en-US" sz="2400" dirty="0" smtClean="0">
                <a:ea typeface="ＭＳ Ｐゴシック" pitchFamily="-112" charset="-128"/>
              </a:rPr>
              <a:t>doc. frequency</a:t>
            </a:r>
            <a:r>
              <a:rPr lang="el-GR" sz="2400" dirty="0" smtClean="0">
                <a:ea typeface="ＭＳ Ｐゴシック" pitchFamily="-112" charset="-128"/>
              </a:rPr>
              <a:t>)</a:t>
            </a:r>
            <a:r>
              <a:rPr lang="en-US" sz="2400" dirty="0" smtClean="0">
                <a:ea typeface="ＭＳ Ｐゴシック" pitchFamily="-112" charset="-128"/>
              </a:rPr>
              <a:t>.</a:t>
            </a:r>
          </a:p>
        </p:txBody>
      </p:sp>
      <p:sp>
        <p:nvSpPr>
          <p:cNvPr id="39941" name="Line 4"/>
          <p:cNvSpPr>
            <a:spLocks noChangeShapeType="1"/>
          </p:cNvSpPr>
          <p:nvPr/>
        </p:nvSpPr>
        <p:spPr bwMode="auto">
          <a:xfrm>
            <a:off x="5334000" y="36576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aphicFrame>
        <p:nvGraphicFramePr>
          <p:cNvPr id="39938" name="Object 35"/>
          <p:cNvGraphicFramePr>
            <a:graphicFrameLocks noChangeAspect="1"/>
          </p:cNvGraphicFramePr>
          <p:nvPr/>
        </p:nvGraphicFramePr>
        <p:xfrm>
          <a:off x="3962400" y="1827213"/>
          <a:ext cx="1217613" cy="492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1" name="Worksheet" r:id="rId4" imgW="4077269" imgH="16270971" progId="Excel.Sheet.8">
                  <p:embed/>
                </p:oleObj>
              </mc:Choice>
              <mc:Fallback>
                <p:oleObj name="Worksheet" r:id="rId4" imgW="4077269" imgH="16270971" progId="Excel.Sheet.8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827213"/>
                        <a:ext cx="1217613" cy="492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1" name="AutoShape 7"/>
          <p:cNvSpPr>
            <a:spLocks noChangeArrowheads="1"/>
          </p:cNvSpPr>
          <p:nvPr/>
        </p:nvSpPr>
        <p:spPr bwMode="auto">
          <a:xfrm>
            <a:off x="116825" y="4483224"/>
            <a:ext cx="3691588" cy="873204"/>
          </a:xfrm>
          <a:prstGeom prst="upArrowCallout">
            <a:avLst>
              <a:gd name="adj1" fmla="val 57858"/>
              <a:gd name="adj2" fmla="val 57858"/>
              <a:gd name="adj3" fmla="val 16667"/>
              <a:gd name="adj4" fmla="val 66667"/>
            </a:avLst>
          </a:prstGeom>
          <a:solidFill>
            <a:srgbClr val="83AD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>
              <a:defRPr/>
            </a:pPr>
            <a:r>
              <a:rPr lang="el-GR" sz="1600" dirty="0" smtClean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Γιατί τη συχνότητα;</a:t>
            </a:r>
          </a:p>
          <a:p>
            <a:pPr algn="ctr" defTabSz="914400">
              <a:defRPr/>
            </a:pPr>
            <a:r>
              <a:rPr lang="el-GR" sz="1600" dirty="0" smtClean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Επίσης, συχνότητα όρου 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(term frequency)</a:t>
            </a:r>
            <a:endParaRPr lang="en-US" sz="1600" dirty="0">
              <a:solidFill>
                <a:prstClr val="black"/>
              </a:solidFill>
              <a:latin typeface="Calibri"/>
              <a:ea typeface="Arial Unicode MS" charset="0"/>
              <a:cs typeface="Arial Unicode MS" charset="0"/>
            </a:endParaRPr>
          </a:p>
        </p:txBody>
      </p:sp>
      <p:sp>
        <p:nvSpPr>
          <p:cNvPr id="39943" name="TextBox 7"/>
          <p:cNvSpPr txBox="1">
            <a:spLocks noChangeArrowheads="1"/>
          </p:cNvSpPr>
          <p:nvPr/>
        </p:nvSpPr>
        <p:spPr bwMode="auto">
          <a:xfrm>
            <a:off x="7740352" y="189384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pic>
        <p:nvPicPr>
          <p:cNvPr id="39944" name="Picture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1600200"/>
            <a:ext cx="280193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1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4186" y="1233223"/>
            <a:ext cx="280193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0"/>
          <p:cNvSpPr>
            <a:spLocks noGrp="1" noChangeArrowheads="1"/>
          </p:cNvSpPr>
          <p:nvPr>
            <p:ph type="title"/>
          </p:nvPr>
        </p:nvSpPr>
        <p:spPr>
          <a:xfrm>
            <a:off x="296189" y="207587"/>
            <a:ext cx="7886700" cy="13255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Πόσο χώρο χρειαζόμαστε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?</a:t>
            </a:r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BA9879-AF88-4C38-AA4E-55B958734742}" type="slidenum">
              <a:rPr lang="en-US"/>
              <a:pPr/>
              <a:t>47</a:t>
            </a:fld>
            <a:endParaRPr lang="en-US"/>
          </a:p>
        </p:txBody>
      </p:sp>
      <p:sp>
        <p:nvSpPr>
          <p:cNvPr id="40965" name="AutoShape 32"/>
          <p:cNvSpPr>
            <a:spLocks noChangeArrowheads="1"/>
          </p:cNvSpPr>
          <p:nvPr/>
        </p:nvSpPr>
        <p:spPr bwMode="auto">
          <a:xfrm>
            <a:off x="3203848" y="6035676"/>
            <a:ext cx="1189038" cy="685800"/>
          </a:xfrm>
          <a:prstGeom prst="upArrowCallout">
            <a:avLst>
              <a:gd name="adj1" fmla="val 32509"/>
              <a:gd name="adj2" fmla="val 32509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Arial" charset="0"/>
                <a:ea typeface="+mn-ea"/>
                <a:cs typeface="Arial Unicode MS" pitchFamily="-112" charset="0"/>
              </a:rPr>
              <a:t>Pointers</a:t>
            </a:r>
          </a:p>
        </p:txBody>
      </p:sp>
      <p:sp>
        <p:nvSpPr>
          <p:cNvPr id="39945" name="AutoShape 33"/>
          <p:cNvSpPr>
            <a:spLocks noChangeArrowheads="1"/>
          </p:cNvSpPr>
          <p:nvPr/>
        </p:nvSpPr>
        <p:spPr bwMode="auto">
          <a:xfrm>
            <a:off x="990600" y="2890838"/>
            <a:ext cx="1600200" cy="1200150"/>
          </a:xfrm>
          <a:prstGeom prst="rightArrowCallout">
            <a:avLst>
              <a:gd name="adj1" fmla="val 25000"/>
              <a:gd name="adj2" fmla="val 25000"/>
              <a:gd name="adj3" fmla="val 37500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Terms and counts</a:t>
            </a:r>
          </a:p>
        </p:txBody>
      </p:sp>
      <p:sp>
        <p:nvSpPr>
          <p:cNvPr id="115746" name="Text Box 34"/>
          <p:cNvSpPr txBox="1">
            <a:spLocks noChangeArrowheads="1"/>
          </p:cNvSpPr>
          <p:nvPr/>
        </p:nvSpPr>
        <p:spPr bwMode="auto">
          <a:xfrm>
            <a:off x="5346998" y="4145387"/>
            <a:ext cx="3168352" cy="974626"/>
          </a:xfrm>
          <a:prstGeom prst="rect">
            <a:avLst/>
          </a:prstGeom>
          <a:solidFill>
            <a:srgbClr val="C0504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l-GR" sz="18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Αργότερα στο μάθημα</a:t>
            </a:r>
            <a:r>
              <a:rPr lang="en-US" sz="18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:</a:t>
            </a:r>
          </a:p>
          <a:p>
            <a:pPr defTabSz="914400">
              <a:spcBef>
                <a:spcPts val="238"/>
              </a:spcBef>
              <a:buFont typeface="Arial" charset="0"/>
              <a:buChar char="•"/>
            </a:pPr>
            <a:r>
              <a:rPr lang="el-GR" sz="18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Αποδοτικά ευρετήρια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4400">
              <a:spcBef>
                <a:spcPts val="238"/>
              </a:spcBef>
              <a:buFont typeface="Arial" charset="0"/>
              <a:buChar char="•"/>
            </a:pPr>
            <a:r>
              <a:rPr lang="el-GR" sz="180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Πραγματική αποθήκευση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968" name="TextBox 36"/>
          <p:cNvSpPr txBox="1">
            <a:spLocks noChangeArrowheads="1"/>
          </p:cNvSpPr>
          <p:nvPr/>
        </p:nvSpPr>
        <p:spPr bwMode="auto">
          <a:xfrm>
            <a:off x="7668344" y="150815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1.2</a:t>
            </a: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5257800" y="1905000"/>
            <a:ext cx="1905000" cy="831850"/>
          </a:xfrm>
          <a:prstGeom prst="leftArrowCallout">
            <a:avLst>
              <a:gd name="adj1" fmla="val 25000"/>
              <a:gd name="adj2" fmla="val 25000"/>
              <a:gd name="adj3" fmla="val 41190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Lists of </a:t>
            </a:r>
            <a:r>
              <a:rPr lang="en-US" dirty="0" err="1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docIDs</a:t>
            </a:r>
            <a:endParaRPr lang="en-US" dirty="0">
              <a:solidFill>
                <a:prstClr val="black"/>
              </a:solidFill>
              <a:latin typeface="Calibri"/>
              <a:ea typeface="Arial Unicode MS" charset="0"/>
              <a:cs typeface="Arial Unicode M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4581129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Συνήθως στη μνήμη</a:t>
            </a:r>
            <a:endParaRPr lang="el-GR" sz="18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6056" y="342900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Συνήθως στο δίσκο</a:t>
            </a:r>
            <a:endParaRPr lang="el-GR" sz="18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46" grpId="0" animBg="1" autoUpdateAnimBg="0"/>
      <p:bldP spid="40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Φτιάξαμε το ευρετήριο, τώρα;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16832"/>
            <a:ext cx="7715200" cy="1612776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Πως επεξεργαζόμαστε μια ερώτηση;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Αργότερα – τι άλλου είδους ερωτήσεις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8DC6B3-FC02-4788-AF9B-F193B1EBF167}" type="slidenum">
              <a:rPr lang="en-US"/>
              <a:pPr/>
              <a:t>48</a:t>
            </a:fld>
            <a:endParaRPr lang="en-US"/>
          </a:p>
        </p:txBody>
      </p:sp>
      <p:sp>
        <p:nvSpPr>
          <p:cNvPr id="41990" name="TextBox 5"/>
          <p:cNvSpPr txBox="1">
            <a:spLocks noChangeArrowheads="1"/>
          </p:cNvSpPr>
          <p:nvPr/>
        </p:nvSpPr>
        <p:spPr bwMode="auto">
          <a:xfrm>
            <a:off x="7681645" y="138983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Επεξεργασία ερωτήσεων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AND</a:t>
            </a:r>
          </a:p>
        </p:txBody>
      </p:sp>
      <p:sp>
        <p:nvSpPr>
          <p:cNvPr id="43011" name="Rectangle 2051"/>
          <p:cNvSpPr>
            <a:spLocks noGrp="1" noChangeArrowheads="1"/>
          </p:cNvSpPr>
          <p:nvPr>
            <p:ph idx="1"/>
          </p:nvPr>
        </p:nvSpPr>
        <p:spPr>
          <a:xfrm>
            <a:off x="455348" y="1597870"/>
            <a:ext cx="7886700" cy="19668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Έστω η ερώτηση</a:t>
            </a:r>
            <a:r>
              <a:rPr lang="en-US" dirty="0" smtClean="0">
                <a:ea typeface="ＭＳ Ｐゴシック" pitchFamily="-112" charset="-128"/>
              </a:rPr>
              <a:t>:</a:t>
            </a:r>
            <a:r>
              <a:rPr lang="el-GR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Brutus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AND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Caesar</a:t>
            </a:r>
            <a:endParaRPr lang="el-GR" b="1" i="1" dirty="0" smtClean="0"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endParaRPr lang="en-US" sz="5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Βρες το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Brutus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στο Λεξικό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Ανέκτησε τις καταχωρήσεις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Βρες το </a:t>
            </a:r>
            <a:r>
              <a:rPr lang="en-US" b="1" i="1" dirty="0" smtClean="0">
                <a:ea typeface="ＭＳ Ｐゴシック" pitchFamily="-112" charset="-128"/>
              </a:rPr>
              <a:t>Caesar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στο Λεξικό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Ανέκτησε τις καταχωρήσεις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lvl="1" eaLnBrk="1" hangingPunct="1"/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Συγχώνευσε</a:t>
            </a:r>
            <a:r>
              <a:rPr lang="el-GR" dirty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Merge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τις δυο καταχωρήσεις (για τον υπολογισμό της τομής)</a:t>
            </a:r>
            <a:r>
              <a:rPr lang="en-US" dirty="0" smtClean="0">
                <a:ea typeface="ＭＳ Ｐゴシック" pitchFamily="-112" charset="-128"/>
              </a:rPr>
              <a:t>:</a:t>
            </a: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640DDC-6ABF-4132-9A29-58DBA654F215}" type="slidenum">
              <a:rPr lang="en-US"/>
              <a:pPr/>
              <a:t>49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641309" y="4131336"/>
            <a:ext cx="7478712" cy="1000125"/>
            <a:chOff x="1462088" y="5019675"/>
            <a:chExt cx="7478712" cy="1000125"/>
          </a:xfrm>
        </p:grpSpPr>
        <p:sp>
          <p:nvSpPr>
            <p:cNvPr id="43013" name="Text Box 2058"/>
            <p:cNvSpPr txBox="1">
              <a:spLocks noChangeArrowheads="1"/>
            </p:cNvSpPr>
            <p:nvPr/>
          </p:nvSpPr>
          <p:spPr bwMode="auto">
            <a:xfrm>
              <a:off x="6878638" y="5019675"/>
              <a:ext cx="703262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128</a:t>
              </a:r>
            </a:p>
          </p:txBody>
        </p:sp>
        <p:sp>
          <p:nvSpPr>
            <p:cNvPr id="43014" name="Text Box 2065"/>
            <p:cNvSpPr txBox="1">
              <a:spLocks noChangeArrowheads="1"/>
            </p:cNvSpPr>
            <p:nvPr/>
          </p:nvSpPr>
          <p:spPr bwMode="auto">
            <a:xfrm>
              <a:off x="7183438" y="5553075"/>
              <a:ext cx="53340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34</a:t>
              </a:r>
            </a:p>
          </p:txBody>
        </p:sp>
        <p:grpSp>
          <p:nvGrpSpPr>
            <p:cNvPr id="2" name="Group 2083"/>
            <p:cNvGrpSpPr>
              <a:grpSpLocks/>
            </p:cNvGrpSpPr>
            <p:nvPr/>
          </p:nvGrpSpPr>
          <p:grpSpPr bwMode="auto">
            <a:xfrm>
              <a:off x="2514600" y="5019675"/>
              <a:ext cx="647700" cy="466725"/>
              <a:chOff x="1584" y="3162"/>
              <a:chExt cx="408" cy="294"/>
            </a:xfrm>
          </p:grpSpPr>
          <p:sp>
            <p:nvSpPr>
              <p:cNvPr id="43056" name="Text Box 2052"/>
              <p:cNvSpPr txBox="1">
                <a:spLocks noChangeArrowheads="1"/>
              </p:cNvSpPr>
              <p:nvPr/>
            </p:nvSpPr>
            <p:spPr bwMode="auto">
              <a:xfrm>
                <a:off x="1584" y="3162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2</a:t>
                </a:r>
              </a:p>
            </p:txBody>
          </p:sp>
          <p:cxnSp>
            <p:nvCxnSpPr>
              <p:cNvPr id="43057" name="AutoShape 2066"/>
              <p:cNvCxnSpPr>
                <a:cxnSpLocks noChangeShapeType="1"/>
                <a:stCxn id="43056" idx="3"/>
                <a:endCxn id="43054" idx="1"/>
              </p:cNvCxnSpPr>
              <p:nvPr/>
            </p:nvCxnSpPr>
            <p:spPr bwMode="auto">
              <a:xfrm>
                <a:off x="1813" y="3309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3" name="Group 2084"/>
            <p:cNvGrpSpPr>
              <a:grpSpLocks/>
            </p:cNvGrpSpPr>
            <p:nvPr/>
          </p:nvGrpSpPr>
          <p:grpSpPr bwMode="auto">
            <a:xfrm>
              <a:off x="3162300" y="5019675"/>
              <a:ext cx="668338" cy="466725"/>
              <a:chOff x="1992" y="3162"/>
              <a:chExt cx="421" cy="294"/>
            </a:xfrm>
          </p:grpSpPr>
          <p:sp>
            <p:nvSpPr>
              <p:cNvPr id="43054" name="Text Box 2053"/>
              <p:cNvSpPr txBox="1">
                <a:spLocks noChangeArrowheads="1"/>
              </p:cNvSpPr>
              <p:nvPr/>
            </p:nvSpPr>
            <p:spPr bwMode="auto">
              <a:xfrm>
                <a:off x="1992" y="3162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4</a:t>
                </a:r>
              </a:p>
            </p:txBody>
          </p:sp>
          <p:cxnSp>
            <p:nvCxnSpPr>
              <p:cNvPr id="43055" name="AutoShape 2067"/>
              <p:cNvCxnSpPr>
                <a:cxnSpLocks noChangeShapeType="1"/>
                <a:stCxn id="43054" idx="3"/>
                <a:endCxn id="43052" idx="1"/>
              </p:cNvCxnSpPr>
              <p:nvPr/>
            </p:nvCxnSpPr>
            <p:spPr bwMode="auto">
              <a:xfrm>
                <a:off x="2221" y="3309"/>
                <a:ext cx="19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4" name="Group 2085"/>
            <p:cNvGrpSpPr>
              <a:grpSpLocks/>
            </p:cNvGrpSpPr>
            <p:nvPr/>
          </p:nvGrpSpPr>
          <p:grpSpPr bwMode="auto">
            <a:xfrm>
              <a:off x="3830638" y="5019675"/>
              <a:ext cx="609600" cy="466725"/>
              <a:chOff x="2413" y="3162"/>
              <a:chExt cx="384" cy="294"/>
            </a:xfrm>
          </p:grpSpPr>
          <p:sp>
            <p:nvSpPr>
              <p:cNvPr id="43052" name="Text Box 2054"/>
              <p:cNvSpPr txBox="1">
                <a:spLocks noChangeArrowheads="1"/>
              </p:cNvSpPr>
              <p:nvPr/>
            </p:nvSpPr>
            <p:spPr bwMode="auto">
              <a:xfrm>
                <a:off x="2413" y="3162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8</a:t>
                </a:r>
              </a:p>
            </p:txBody>
          </p:sp>
          <p:cxnSp>
            <p:nvCxnSpPr>
              <p:cNvPr id="43053" name="AutoShape 2068"/>
              <p:cNvCxnSpPr>
                <a:cxnSpLocks noChangeShapeType="1"/>
                <a:stCxn id="43052" idx="3"/>
                <a:endCxn id="43050" idx="1"/>
              </p:cNvCxnSpPr>
              <p:nvPr/>
            </p:nvCxnSpPr>
            <p:spPr bwMode="auto">
              <a:xfrm>
                <a:off x="2642" y="3309"/>
                <a:ext cx="155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5" name="Group 2086"/>
            <p:cNvGrpSpPr>
              <a:grpSpLocks/>
            </p:cNvGrpSpPr>
            <p:nvPr/>
          </p:nvGrpSpPr>
          <p:grpSpPr bwMode="auto">
            <a:xfrm>
              <a:off x="4440238" y="5019675"/>
              <a:ext cx="762000" cy="466725"/>
              <a:chOff x="2797" y="3162"/>
              <a:chExt cx="480" cy="294"/>
            </a:xfrm>
          </p:grpSpPr>
          <p:sp>
            <p:nvSpPr>
              <p:cNvPr id="43050" name="Text Box 2055"/>
              <p:cNvSpPr txBox="1">
                <a:spLocks noChangeArrowheads="1"/>
              </p:cNvSpPr>
              <p:nvPr/>
            </p:nvSpPr>
            <p:spPr bwMode="auto">
              <a:xfrm>
                <a:off x="2797" y="3162"/>
                <a:ext cx="336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16</a:t>
                </a:r>
              </a:p>
            </p:txBody>
          </p:sp>
          <p:cxnSp>
            <p:nvCxnSpPr>
              <p:cNvPr id="43051" name="AutoShape 2069"/>
              <p:cNvCxnSpPr>
                <a:cxnSpLocks noChangeShapeType="1"/>
                <a:stCxn id="43050" idx="3"/>
                <a:endCxn id="43048" idx="1"/>
              </p:cNvCxnSpPr>
              <p:nvPr/>
            </p:nvCxnSpPr>
            <p:spPr bwMode="auto">
              <a:xfrm>
                <a:off x="3133" y="3309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6" name="Group 2087"/>
            <p:cNvGrpSpPr>
              <a:grpSpLocks/>
            </p:cNvGrpSpPr>
            <p:nvPr/>
          </p:nvGrpSpPr>
          <p:grpSpPr bwMode="auto">
            <a:xfrm>
              <a:off x="5202238" y="5019675"/>
              <a:ext cx="838200" cy="466725"/>
              <a:chOff x="3277" y="3162"/>
              <a:chExt cx="528" cy="294"/>
            </a:xfrm>
          </p:grpSpPr>
          <p:sp>
            <p:nvSpPr>
              <p:cNvPr id="43048" name="Text Box 2056"/>
              <p:cNvSpPr txBox="1">
                <a:spLocks noChangeArrowheads="1"/>
              </p:cNvSpPr>
              <p:nvPr/>
            </p:nvSpPr>
            <p:spPr bwMode="auto">
              <a:xfrm>
                <a:off x="3277" y="3162"/>
                <a:ext cx="336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32</a:t>
                </a:r>
              </a:p>
            </p:txBody>
          </p:sp>
          <p:cxnSp>
            <p:nvCxnSpPr>
              <p:cNvPr id="43049" name="AutoShape 2070"/>
              <p:cNvCxnSpPr>
                <a:cxnSpLocks noChangeShapeType="1"/>
                <a:stCxn id="43048" idx="3"/>
                <a:endCxn id="43046" idx="1"/>
              </p:cNvCxnSpPr>
              <p:nvPr/>
            </p:nvCxnSpPr>
            <p:spPr bwMode="auto">
              <a:xfrm>
                <a:off x="3613" y="3309"/>
                <a:ext cx="19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7" name="Group 2088"/>
            <p:cNvGrpSpPr>
              <a:grpSpLocks/>
            </p:cNvGrpSpPr>
            <p:nvPr/>
          </p:nvGrpSpPr>
          <p:grpSpPr bwMode="auto">
            <a:xfrm>
              <a:off x="6040445" y="5019675"/>
              <a:ext cx="838201" cy="466725"/>
              <a:chOff x="3805" y="3162"/>
              <a:chExt cx="528" cy="294"/>
            </a:xfrm>
          </p:grpSpPr>
          <p:sp>
            <p:nvSpPr>
              <p:cNvPr id="43046" name="Text Box 2057"/>
              <p:cNvSpPr txBox="1">
                <a:spLocks noChangeArrowheads="1"/>
              </p:cNvSpPr>
              <p:nvPr/>
            </p:nvSpPr>
            <p:spPr bwMode="auto">
              <a:xfrm>
                <a:off x="3805" y="3162"/>
                <a:ext cx="336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64</a:t>
                </a:r>
              </a:p>
            </p:txBody>
          </p:sp>
          <p:cxnSp>
            <p:nvCxnSpPr>
              <p:cNvPr id="43047" name="AutoShape 2071"/>
              <p:cNvCxnSpPr>
                <a:cxnSpLocks noChangeShapeType="1"/>
                <a:stCxn id="43046" idx="3"/>
                <a:endCxn id="43013" idx="1"/>
              </p:cNvCxnSpPr>
              <p:nvPr/>
            </p:nvCxnSpPr>
            <p:spPr bwMode="auto">
              <a:xfrm>
                <a:off x="4141" y="3309"/>
                <a:ext cx="19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8" name="Group 2089"/>
            <p:cNvGrpSpPr>
              <a:grpSpLocks/>
            </p:cNvGrpSpPr>
            <p:nvPr/>
          </p:nvGrpSpPr>
          <p:grpSpPr bwMode="auto">
            <a:xfrm>
              <a:off x="2535238" y="5553075"/>
              <a:ext cx="647700" cy="466725"/>
              <a:chOff x="1597" y="3498"/>
              <a:chExt cx="408" cy="294"/>
            </a:xfrm>
          </p:grpSpPr>
          <p:sp>
            <p:nvSpPr>
              <p:cNvPr id="43044" name="Text Box 2072"/>
              <p:cNvSpPr txBox="1">
                <a:spLocks noChangeArrowheads="1"/>
              </p:cNvSpPr>
              <p:nvPr/>
            </p:nvSpPr>
            <p:spPr bwMode="auto">
              <a:xfrm>
                <a:off x="1597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1</a:t>
                </a:r>
              </a:p>
            </p:txBody>
          </p:sp>
          <p:cxnSp>
            <p:nvCxnSpPr>
              <p:cNvPr id="43045" name="AutoShape 2073"/>
              <p:cNvCxnSpPr>
                <a:cxnSpLocks noChangeShapeType="1"/>
                <a:stCxn id="43044" idx="3"/>
                <a:endCxn id="43042" idx="1"/>
              </p:cNvCxnSpPr>
              <p:nvPr/>
            </p:nvCxnSpPr>
            <p:spPr bwMode="auto">
              <a:xfrm>
                <a:off x="1826" y="3645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9" name="Group 2090"/>
            <p:cNvGrpSpPr>
              <a:grpSpLocks/>
            </p:cNvGrpSpPr>
            <p:nvPr/>
          </p:nvGrpSpPr>
          <p:grpSpPr bwMode="auto">
            <a:xfrm>
              <a:off x="3182938" y="5553075"/>
              <a:ext cx="647700" cy="466725"/>
              <a:chOff x="2005" y="3498"/>
              <a:chExt cx="408" cy="294"/>
            </a:xfrm>
          </p:grpSpPr>
          <p:sp>
            <p:nvSpPr>
              <p:cNvPr id="43042" name="Text Box 2059"/>
              <p:cNvSpPr txBox="1">
                <a:spLocks noChangeArrowheads="1"/>
              </p:cNvSpPr>
              <p:nvPr/>
            </p:nvSpPr>
            <p:spPr bwMode="auto">
              <a:xfrm>
                <a:off x="2005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2</a:t>
                </a:r>
              </a:p>
            </p:txBody>
          </p:sp>
          <p:cxnSp>
            <p:nvCxnSpPr>
              <p:cNvPr id="43043" name="AutoShape 2074"/>
              <p:cNvCxnSpPr>
                <a:cxnSpLocks noChangeShapeType="1"/>
                <a:stCxn id="43042" idx="3"/>
                <a:endCxn id="43040" idx="1"/>
              </p:cNvCxnSpPr>
              <p:nvPr/>
            </p:nvCxnSpPr>
            <p:spPr bwMode="auto">
              <a:xfrm>
                <a:off x="2234" y="3645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0" name="Group 2091"/>
            <p:cNvGrpSpPr>
              <a:grpSpLocks/>
            </p:cNvGrpSpPr>
            <p:nvPr/>
          </p:nvGrpSpPr>
          <p:grpSpPr bwMode="auto">
            <a:xfrm>
              <a:off x="3830638" y="5553075"/>
              <a:ext cx="630237" cy="466725"/>
              <a:chOff x="2413" y="3498"/>
              <a:chExt cx="397" cy="294"/>
            </a:xfrm>
          </p:grpSpPr>
          <p:sp>
            <p:nvSpPr>
              <p:cNvPr id="43040" name="Text Box 2060"/>
              <p:cNvSpPr txBox="1">
                <a:spLocks noChangeArrowheads="1"/>
              </p:cNvSpPr>
              <p:nvPr/>
            </p:nvSpPr>
            <p:spPr bwMode="auto">
              <a:xfrm>
                <a:off x="2413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3</a:t>
                </a:r>
              </a:p>
            </p:txBody>
          </p:sp>
          <p:cxnSp>
            <p:nvCxnSpPr>
              <p:cNvPr id="43041" name="AutoShape 2075"/>
              <p:cNvCxnSpPr>
                <a:cxnSpLocks noChangeShapeType="1"/>
                <a:stCxn id="43040" idx="3"/>
                <a:endCxn id="43038" idx="1"/>
              </p:cNvCxnSpPr>
              <p:nvPr/>
            </p:nvCxnSpPr>
            <p:spPr bwMode="auto">
              <a:xfrm>
                <a:off x="2642" y="3645"/>
                <a:ext cx="168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1" name="Group 2092"/>
            <p:cNvGrpSpPr>
              <a:grpSpLocks/>
            </p:cNvGrpSpPr>
            <p:nvPr/>
          </p:nvGrpSpPr>
          <p:grpSpPr bwMode="auto">
            <a:xfrm>
              <a:off x="4460875" y="5553075"/>
              <a:ext cx="606425" cy="466725"/>
              <a:chOff x="2810" y="3498"/>
              <a:chExt cx="382" cy="294"/>
            </a:xfrm>
          </p:grpSpPr>
          <p:sp>
            <p:nvSpPr>
              <p:cNvPr id="43038" name="Text Box 2061"/>
              <p:cNvSpPr txBox="1">
                <a:spLocks noChangeArrowheads="1"/>
              </p:cNvSpPr>
              <p:nvPr/>
            </p:nvSpPr>
            <p:spPr bwMode="auto">
              <a:xfrm>
                <a:off x="2810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5</a:t>
                </a:r>
              </a:p>
            </p:txBody>
          </p:sp>
          <p:cxnSp>
            <p:nvCxnSpPr>
              <p:cNvPr id="43039" name="AutoShape 2076"/>
              <p:cNvCxnSpPr>
                <a:cxnSpLocks noChangeShapeType="1"/>
                <a:stCxn id="43038" idx="3"/>
                <a:endCxn id="43036" idx="1"/>
              </p:cNvCxnSpPr>
              <p:nvPr/>
            </p:nvCxnSpPr>
            <p:spPr bwMode="auto">
              <a:xfrm>
                <a:off x="3039" y="3645"/>
                <a:ext cx="153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2" name="Group 2093"/>
            <p:cNvGrpSpPr>
              <a:grpSpLocks/>
            </p:cNvGrpSpPr>
            <p:nvPr/>
          </p:nvGrpSpPr>
          <p:grpSpPr bwMode="auto">
            <a:xfrm>
              <a:off x="5067300" y="5553075"/>
              <a:ext cx="592138" cy="466725"/>
              <a:chOff x="3192" y="3498"/>
              <a:chExt cx="373" cy="294"/>
            </a:xfrm>
          </p:grpSpPr>
          <p:sp>
            <p:nvSpPr>
              <p:cNvPr id="43036" name="Text Box 2062"/>
              <p:cNvSpPr txBox="1">
                <a:spLocks noChangeArrowheads="1"/>
              </p:cNvSpPr>
              <p:nvPr/>
            </p:nvSpPr>
            <p:spPr bwMode="auto">
              <a:xfrm>
                <a:off x="3192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8</a:t>
                </a:r>
              </a:p>
            </p:txBody>
          </p:sp>
          <p:cxnSp>
            <p:nvCxnSpPr>
              <p:cNvPr id="43037" name="AutoShape 2077"/>
              <p:cNvCxnSpPr>
                <a:cxnSpLocks noChangeShapeType="1"/>
                <a:stCxn id="43036" idx="3"/>
                <a:endCxn id="43034" idx="1"/>
              </p:cNvCxnSpPr>
              <p:nvPr/>
            </p:nvCxnSpPr>
            <p:spPr bwMode="auto">
              <a:xfrm>
                <a:off x="3421" y="3645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3" name="Group 2094"/>
            <p:cNvGrpSpPr>
              <a:grpSpLocks/>
            </p:cNvGrpSpPr>
            <p:nvPr/>
          </p:nvGrpSpPr>
          <p:grpSpPr bwMode="auto">
            <a:xfrm>
              <a:off x="5659438" y="5553075"/>
              <a:ext cx="762000" cy="466725"/>
              <a:chOff x="3565" y="3498"/>
              <a:chExt cx="480" cy="294"/>
            </a:xfrm>
          </p:grpSpPr>
          <p:sp>
            <p:nvSpPr>
              <p:cNvPr id="43034" name="Text Box 2063"/>
              <p:cNvSpPr txBox="1">
                <a:spLocks noChangeArrowheads="1"/>
              </p:cNvSpPr>
              <p:nvPr/>
            </p:nvSpPr>
            <p:spPr bwMode="auto">
              <a:xfrm>
                <a:off x="3565" y="3498"/>
                <a:ext cx="336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13</a:t>
                </a:r>
              </a:p>
            </p:txBody>
          </p:sp>
          <p:cxnSp>
            <p:nvCxnSpPr>
              <p:cNvPr id="43035" name="AutoShape 2078"/>
              <p:cNvCxnSpPr>
                <a:cxnSpLocks noChangeShapeType="1"/>
                <a:stCxn id="43034" idx="3"/>
                <a:endCxn id="43032" idx="1"/>
              </p:cNvCxnSpPr>
              <p:nvPr/>
            </p:nvCxnSpPr>
            <p:spPr bwMode="auto">
              <a:xfrm>
                <a:off x="3901" y="3645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4" name="Group 2095"/>
            <p:cNvGrpSpPr>
              <a:grpSpLocks/>
            </p:cNvGrpSpPr>
            <p:nvPr/>
          </p:nvGrpSpPr>
          <p:grpSpPr bwMode="auto">
            <a:xfrm>
              <a:off x="6421446" y="5553075"/>
              <a:ext cx="762001" cy="466725"/>
              <a:chOff x="4045" y="3498"/>
              <a:chExt cx="480" cy="294"/>
            </a:xfrm>
          </p:grpSpPr>
          <p:sp>
            <p:nvSpPr>
              <p:cNvPr id="43032" name="Text Box 2064"/>
              <p:cNvSpPr txBox="1">
                <a:spLocks noChangeArrowheads="1"/>
              </p:cNvSpPr>
              <p:nvPr/>
            </p:nvSpPr>
            <p:spPr bwMode="auto">
              <a:xfrm>
                <a:off x="4045" y="3498"/>
                <a:ext cx="336" cy="2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prstClr val="black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21</a:t>
                </a:r>
              </a:p>
            </p:txBody>
          </p:sp>
          <p:cxnSp>
            <p:nvCxnSpPr>
              <p:cNvPr id="43033" name="AutoShape 2079"/>
              <p:cNvCxnSpPr>
                <a:cxnSpLocks noChangeShapeType="1"/>
                <a:stCxn id="43032" idx="3"/>
                <a:endCxn id="43014" idx="1"/>
              </p:cNvCxnSpPr>
              <p:nvPr/>
            </p:nvCxnSpPr>
            <p:spPr bwMode="auto">
              <a:xfrm>
                <a:off x="4381" y="3645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  <p:sp>
          <p:nvSpPr>
            <p:cNvPr id="43028" name="Text Box 2080"/>
            <p:cNvSpPr txBox="1">
              <a:spLocks noChangeArrowheads="1"/>
            </p:cNvSpPr>
            <p:nvPr/>
          </p:nvSpPr>
          <p:spPr bwMode="auto">
            <a:xfrm>
              <a:off x="7772400" y="5038725"/>
              <a:ext cx="10652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b="1" i="1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Brutus</a:t>
              </a:r>
            </a:p>
          </p:txBody>
        </p:sp>
        <p:sp>
          <p:nvSpPr>
            <p:cNvPr id="43029" name="Text Box 2081"/>
            <p:cNvSpPr txBox="1">
              <a:spLocks noChangeArrowheads="1"/>
            </p:cNvSpPr>
            <p:nvPr/>
          </p:nvSpPr>
          <p:spPr bwMode="auto">
            <a:xfrm>
              <a:off x="7772400" y="5495925"/>
              <a:ext cx="1168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b="1" i="1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Caesar</a:t>
              </a:r>
            </a:p>
          </p:txBody>
        </p:sp>
        <p:sp>
          <p:nvSpPr>
            <p:cNvPr id="43030" name="AutoShape 2082"/>
            <p:cNvSpPr>
              <a:spLocks noChangeArrowheads="1"/>
            </p:cNvSpPr>
            <p:nvPr/>
          </p:nvSpPr>
          <p:spPr bwMode="auto">
            <a:xfrm rot="10800000">
              <a:off x="1462088" y="5305425"/>
              <a:ext cx="976312" cy="485775"/>
            </a:xfrm>
            <a:prstGeom prst="notchedRightArrow">
              <a:avLst>
                <a:gd name="adj1" fmla="val 50000"/>
                <a:gd name="adj2" fmla="val 50245"/>
              </a:avLst>
            </a:prstGeom>
            <a:solidFill>
              <a:srgbClr val="C050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sp>
        <p:nvSpPr>
          <p:cNvPr id="43031" name="TextBox 48"/>
          <p:cNvSpPr txBox="1">
            <a:spLocks noChangeArrowheads="1"/>
          </p:cNvSpPr>
          <p:nvPr/>
        </p:nvSpPr>
        <p:spPr bwMode="auto">
          <a:xfrm>
            <a:off x="7685080" y="19264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90505" y="1169322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spcBef>
                <a:spcPct val="20000"/>
              </a:spcBef>
              <a:buClr>
                <a:srgbClr val="357E69"/>
              </a:buClr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Desktop search</a:t>
            </a:r>
            <a:endParaRPr lang="el-GR" sz="2800" dirty="0" smtClean="0">
              <a:solidFill>
                <a:schemeClr val="accent1">
                  <a:lumMod val="75000"/>
                </a:schemeClr>
              </a:solidFill>
              <a:latin typeface="+mn-lt"/>
              <a:ea typeface="ＭＳ Ｐゴシック" pitchFamily="-112" charset="-128"/>
              <a:cs typeface="ＭＳ Ｐゴシック" pitchFamily="-65" charset="-128"/>
            </a:endParaRPr>
          </a:p>
        </p:txBody>
      </p:sp>
      <p:pic>
        <p:nvPicPr>
          <p:cNvPr id="9" name="Picture 8" descr="WindowsDesktopSearch_04lar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708920"/>
            <a:ext cx="3802647" cy="3068960"/>
          </a:xfrm>
          <a:prstGeom prst="rect">
            <a:avLst/>
          </a:prstGeom>
        </p:spPr>
      </p:pic>
      <p:pic>
        <p:nvPicPr>
          <p:cNvPr id="10" name="Picture 9" descr="Yahoo-Desktop-Search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796131"/>
            <a:ext cx="4452937" cy="265747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97432" y="123218"/>
            <a:ext cx="7886700" cy="652234"/>
          </a:xfrm>
        </p:spPr>
        <p:txBody>
          <a:bodyPr/>
          <a:lstStyle/>
          <a:p>
            <a:pPr algn="ctr" eaLnBrk="1" hangingPunct="1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Εφαρμογές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Συγχώνευση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merge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Διέσχισε τις δύο λίστες ταυτόχρονα, σε χρόνο γραμμικό (</a:t>
            </a:r>
            <a:r>
              <a:rPr lang="en-US" dirty="0" smtClean="0">
                <a:ea typeface="ＭＳ Ｐゴシック" pitchFamily="-112" charset="-128"/>
              </a:rPr>
              <a:t>linear</a:t>
            </a:r>
            <a:r>
              <a:rPr lang="el-GR" dirty="0" smtClean="0">
                <a:ea typeface="ＭＳ Ｐゴシック" pitchFamily="-112" charset="-128"/>
              </a:rPr>
              <a:t>) στο συνολικό αριθμό των καταχωρήσεων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23C540-661D-446F-AABA-35DF575FD56C}" type="slidenum">
              <a:rPr lang="en-US"/>
              <a:pPr/>
              <a:t>50</a:t>
            </a:fld>
            <a:endParaRPr lang="en-US"/>
          </a:p>
        </p:txBody>
      </p:sp>
      <p:grpSp>
        <p:nvGrpSpPr>
          <p:cNvPr id="2" name="Group 99"/>
          <p:cNvGrpSpPr>
            <a:grpSpLocks/>
          </p:cNvGrpSpPr>
          <p:nvPr/>
        </p:nvGrpSpPr>
        <p:grpSpPr bwMode="auto">
          <a:xfrm>
            <a:off x="2514600" y="3429000"/>
            <a:ext cx="5202238" cy="1009650"/>
            <a:chOff x="1584" y="3264"/>
            <a:chExt cx="3277" cy="636"/>
          </a:xfrm>
        </p:grpSpPr>
        <p:sp>
          <p:nvSpPr>
            <p:cNvPr id="44089" name="Text Box 54"/>
            <p:cNvSpPr txBox="1">
              <a:spLocks noChangeArrowheads="1"/>
            </p:cNvSpPr>
            <p:nvPr/>
          </p:nvSpPr>
          <p:spPr bwMode="auto">
            <a:xfrm>
              <a:off x="4525" y="3600"/>
              <a:ext cx="336" cy="29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srgbClr val="B2B2B2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34</a:t>
              </a:r>
            </a:p>
          </p:txBody>
        </p:sp>
        <p:grpSp>
          <p:nvGrpSpPr>
            <p:cNvPr id="3" name="Group 96"/>
            <p:cNvGrpSpPr>
              <a:grpSpLocks/>
            </p:cNvGrpSpPr>
            <p:nvPr/>
          </p:nvGrpSpPr>
          <p:grpSpPr bwMode="auto">
            <a:xfrm>
              <a:off x="1584" y="3264"/>
              <a:ext cx="3179" cy="300"/>
              <a:chOff x="1584" y="3060"/>
              <a:chExt cx="3179" cy="300"/>
            </a:xfrm>
          </p:grpSpPr>
          <p:sp>
            <p:nvSpPr>
              <p:cNvPr id="44111" name="Text Box 53"/>
              <p:cNvSpPr txBox="1">
                <a:spLocks noChangeArrowheads="1"/>
              </p:cNvSpPr>
              <p:nvPr/>
            </p:nvSpPr>
            <p:spPr bwMode="auto">
              <a:xfrm>
                <a:off x="4320" y="3060"/>
                <a:ext cx="443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srgbClr val="B2B2B2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128</a:t>
                </a:r>
              </a:p>
            </p:txBody>
          </p:sp>
          <p:grpSp>
            <p:nvGrpSpPr>
              <p:cNvPr id="4" name="Group 55"/>
              <p:cNvGrpSpPr>
                <a:grpSpLocks/>
              </p:cNvGrpSpPr>
              <p:nvPr/>
            </p:nvGrpSpPr>
            <p:grpSpPr bwMode="auto">
              <a:xfrm>
                <a:off x="1584" y="3060"/>
                <a:ext cx="408" cy="294"/>
                <a:chOff x="1584" y="3162"/>
                <a:chExt cx="408" cy="294"/>
              </a:xfrm>
            </p:grpSpPr>
            <p:sp>
              <p:nvSpPr>
                <p:cNvPr id="44128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584" y="3162"/>
                  <a:ext cx="229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 smtClean="0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2</a:t>
                  </a:r>
                </a:p>
              </p:txBody>
            </p:sp>
            <p:cxnSp>
              <p:nvCxnSpPr>
                <p:cNvPr id="44129" name="AutoShape 57"/>
                <p:cNvCxnSpPr>
                  <a:cxnSpLocks noChangeShapeType="1"/>
                  <a:stCxn id="44128" idx="3"/>
                  <a:endCxn id="44126" idx="1"/>
                </p:cNvCxnSpPr>
                <p:nvPr/>
              </p:nvCxnSpPr>
              <p:spPr bwMode="auto">
                <a:xfrm>
                  <a:off x="1813" y="3309"/>
                  <a:ext cx="179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5" name="Group 58"/>
              <p:cNvGrpSpPr>
                <a:grpSpLocks/>
              </p:cNvGrpSpPr>
              <p:nvPr/>
            </p:nvGrpSpPr>
            <p:grpSpPr bwMode="auto">
              <a:xfrm>
                <a:off x="1992" y="3060"/>
                <a:ext cx="421" cy="294"/>
                <a:chOff x="1992" y="3162"/>
                <a:chExt cx="421" cy="294"/>
              </a:xfrm>
            </p:grpSpPr>
            <p:sp>
              <p:nvSpPr>
                <p:cNvPr id="44126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992" y="3162"/>
                  <a:ext cx="229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 smtClean="0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4</a:t>
                  </a:r>
                </a:p>
              </p:txBody>
            </p:sp>
            <p:cxnSp>
              <p:nvCxnSpPr>
                <p:cNvPr id="44127" name="AutoShape 60"/>
                <p:cNvCxnSpPr>
                  <a:cxnSpLocks noChangeShapeType="1"/>
                  <a:stCxn id="44126" idx="3"/>
                  <a:endCxn id="44124" idx="1"/>
                </p:cNvCxnSpPr>
                <p:nvPr/>
              </p:nvCxnSpPr>
              <p:spPr bwMode="auto">
                <a:xfrm>
                  <a:off x="2221" y="3309"/>
                  <a:ext cx="19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6" name="Group 61"/>
              <p:cNvGrpSpPr>
                <a:grpSpLocks/>
              </p:cNvGrpSpPr>
              <p:nvPr/>
            </p:nvGrpSpPr>
            <p:grpSpPr bwMode="auto">
              <a:xfrm>
                <a:off x="2413" y="3060"/>
                <a:ext cx="384" cy="294"/>
                <a:chOff x="2413" y="3162"/>
                <a:chExt cx="384" cy="294"/>
              </a:xfrm>
            </p:grpSpPr>
            <p:sp>
              <p:nvSpPr>
                <p:cNvPr id="44124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2413" y="3162"/>
                  <a:ext cx="229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 smtClean="0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8</a:t>
                  </a:r>
                </a:p>
              </p:txBody>
            </p:sp>
            <p:cxnSp>
              <p:nvCxnSpPr>
                <p:cNvPr id="44125" name="AutoShape 63"/>
                <p:cNvCxnSpPr>
                  <a:cxnSpLocks noChangeShapeType="1"/>
                  <a:stCxn id="44124" idx="3"/>
                  <a:endCxn id="44122" idx="1"/>
                </p:cNvCxnSpPr>
                <p:nvPr/>
              </p:nvCxnSpPr>
              <p:spPr bwMode="auto">
                <a:xfrm>
                  <a:off x="2642" y="3309"/>
                  <a:ext cx="155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7" name="Group 64"/>
              <p:cNvGrpSpPr>
                <a:grpSpLocks/>
              </p:cNvGrpSpPr>
              <p:nvPr/>
            </p:nvGrpSpPr>
            <p:grpSpPr bwMode="auto">
              <a:xfrm>
                <a:off x="2797" y="3060"/>
                <a:ext cx="480" cy="294"/>
                <a:chOff x="2797" y="3162"/>
                <a:chExt cx="480" cy="294"/>
              </a:xfrm>
            </p:grpSpPr>
            <p:sp>
              <p:nvSpPr>
                <p:cNvPr id="44122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797" y="3162"/>
                  <a:ext cx="336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 smtClean="0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16</a:t>
                  </a:r>
                </a:p>
              </p:txBody>
            </p:sp>
            <p:cxnSp>
              <p:nvCxnSpPr>
                <p:cNvPr id="44123" name="AutoShape 66"/>
                <p:cNvCxnSpPr>
                  <a:cxnSpLocks noChangeShapeType="1"/>
                  <a:stCxn id="44122" idx="3"/>
                  <a:endCxn id="44120" idx="1"/>
                </p:cNvCxnSpPr>
                <p:nvPr/>
              </p:nvCxnSpPr>
              <p:spPr bwMode="auto">
                <a:xfrm>
                  <a:off x="3133" y="3309"/>
                  <a:ext cx="144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8" name="Group 67"/>
              <p:cNvGrpSpPr>
                <a:grpSpLocks/>
              </p:cNvGrpSpPr>
              <p:nvPr/>
            </p:nvGrpSpPr>
            <p:grpSpPr bwMode="auto">
              <a:xfrm>
                <a:off x="3277" y="3066"/>
                <a:ext cx="528" cy="294"/>
                <a:chOff x="3277" y="3162"/>
                <a:chExt cx="528" cy="294"/>
              </a:xfrm>
            </p:grpSpPr>
            <p:sp>
              <p:nvSpPr>
                <p:cNvPr id="44120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3277" y="3162"/>
                  <a:ext cx="336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 smtClean="0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32</a:t>
                  </a:r>
                </a:p>
              </p:txBody>
            </p:sp>
            <p:cxnSp>
              <p:nvCxnSpPr>
                <p:cNvPr id="44121" name="AutoShape 69"/>
                <p:cNvCxnSpPr>
                  <a:cxnSpLocks noChangeShapeType="1"/>
                  <a:stCxn id="44120" idx="3"/>
                  <a:endCxn id="44118" idx="1"/>
                </p:cNvCxnSpPr>
                <p:nvPr/>
              </p:nvCxnSpPr>
              <p:spPr bwMode="auto">
                <a:xfrm>
                  <a:off x="3613" y="3309"/>
                  <a:ext cx="19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  <p:grpSp>
            <p:nvGrpSpPr>
              <p:cNvPr id="9" name="Group 70"/>
              <p:cNvGrpSpPr>
                <a:grpSpLocks/>
              </p:cNvGrpSpPr>
              <p:nvPr/>
            </p:nvGrpSpPr>
            <p:grpSpPr bwMode="auto">
              <a:xfrm>
                <a:off x="3805" y="3066"/>
                <a:ext cx="528" cy="294"/>
                <a:chOff x="3805" y="3162"/>
                <a:chExt cx="528" cy="294"/>
              </a:xfrm>
            </p:grpSpPr>
            <p:sp>
              <p:nvSpPr>
                <p:cNvPr id="44118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3805" y="3162"/>
                  <a:ext cx="336" cy="294"/>
                </a:xfrm>
                <a:prstGeom prst="rect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914400"/>
                  <a:r>
                    <a:rPr lang="en-US" smtClean="0">
                      <a:solidFill>
                        <a:srgbClr val="B2B2B2"/>
                      </a:solidFill>
                      <a:latin typeface="Arial Unicode MS" pitchFamily="-112" charset="0"/>
                      <a:ea typeface="+mn-ea"/>
                      <a:cs typeface="Arial Unicode MS" pitchFamily="-112" charset="0"/>
                    </a:rPr>
                    <a:t>64</a:t>
                  </a:r>
                </a:p>
              </p:txBody>
            </p:sp>
            <p:cxnSp>
              <p:nvCxnSpPr>
                <p:cNvPr id="44119" name="AutoShape 72"/>
                <p:cNvCxnSpPr>
                  <a:cxnSpLocks noChangeShapeType="1"/>
                  <a:stCxn id="44118" idx="3"/>
                  <a:endCxn id="44111" idx="1"/>
                </p:cNvCxnSpPr>
                <p:nvPr/>
              </p:nvCxnSpPr>
              <p:spPr bwMode="auto">
                <a:xfrm>
                  <a:off x="4141" y="3309"/>
                  <a:ext cx="19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C0C0C0"/>
                  </a:solidFill>
                  <a:miter lim="800000"/>
                  <a:headEnd/>
                  <a:tailEnd type="triangle" w="med" len="med"/>
                </a:ln>
              </p:spPr>
            </p:cxnSp>
          </p:grpSp>
        </p:grpSp>
        <p:grpSp>
          <p:nvGrpSpPr>
            <p:cNvPr id="10" name="Group 73"/>
            <p:cNvGrpSpPr>
              <a:grpSpLocks/>
            </p:cNvGrpSpPr>
            <p:nvPr/>
          </p:nvGrpSpPr>
          <p:grpSpPr bwMode="auto">
            <a:xfrm>
              <a:off x="1597" y="3600"/>
              <a:ext cx="408" cy="294"/>
              <a:chOff x="1597" y="3498"/>
              <a:chExt cx="408" cy="294"/>
            </a:xfrm>
          </p:grpSpPr>
          <p:sp>
            <p:nvSpPr>
              <p:cNvPr id="44109" name="Text Box 74"/>
              <p:cNvSpPr txBox="1">
                <a:spLocks noChangeArrowheads="1"/>
              </p:cNvSpPr>
              <p:nvPr/>
            </p:nvSpPr>
            <p:spPr bwMode="auto">
              <a:xfrm>
                <a:off x="1597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srgbClr val="B2B2B2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1</a:t>
                </a:r>
              </a:p>
            </p:txBody>
          </p:sp>
          <p:cxnSp>
            <p:nvCxnSpPr>
              <p:cNvPr id="44110" name="AutoShape 75"/>
              <p:cNvCxnSpPr>
                <a:cxnSpLocks noChangeShapeType="1"/>
                <a:stCxn id="44109" idx="3"/>
                <a:endCxn id="44107" idx="1"/>
              </p:cNvCxnSpPr>
              <p:nvPr/>
            </p:nvCxnSpPr>
            <p:spPr bwMode="auto">
              <a:xfrm>
                <a:off x="1826" y="3645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1" name="Group 76"/>
            <p:cNvGrpSpPr>
              <a:grpSpLocks/>
            </p:cNvGrpSpPr>
            <p:nvPr/>
          </p:nvGrpSpPr>
          <p:grpSpPr bwMode="auto">
            <a:xfrm>
              <a:off x="2005" y="3600"/>
              <a:ext cx="408" cy="294"/>
              <a:chOff x="2005" y="3498"/>
              <a:chExt cx="408" cy="294"/>
            </a:xfrm>
          </p:grpSpPr>
          <p:sp>
            <p:nvSpPr>
              <p:cNvPr id="44107" name="Text Box 77"/>
              <p:cNvSpPr txBox="1">
                <a:spLocks noChangeArrowheads="1"/>
              </p:cNvSpPr>
              <p:nvPr/>
            </p:nvSpPr>
            <p:spPr bwMode="auto">
              <a:xfrm>
                <a:off x="2005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srgbClr val="B2B2B2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2</a:t>
                </a:r>
              </a:p>
            </p:txBody>
          </p:sp>
          <p:cxnSp>
            <p:nvCxnSpPr>
              <p:cNvPr id="44108" name="AutoShape 78"/>
              <p:cNvCxnSpPr>
                <a:cxnSpLocks noChangeShapeType="1"/>
                <a:stCxn id="44107" idx="3"/>
                <a:endCxn id="44105" idx="1"/>
              </p:cNvCxnSpPr>
              <p:nvPr/>
            </p:nvCxnSpPr>
            <p:spPr bwMode="auto">
              <a:xfrm>
                <a:off x="2234" y="3645"/>
                <a:ext cx="179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2" name="Group 79"/>
            <p:cNvGrpSpPr>
              <a:grpSpLocks/>
            </p:cNvGrpSpPr>
            <p:nvPr/>
          </p:nvGrpSpPr>
          <p:grpSpPr bwMode="auto">
            <a:xfrm>
              <a:off x="2413" y="3606"/>
              <a:ext cx="397" cy="294"/>
              <a:chOff x="2413" y="3498"/>
              <a:chExt cx="397" cy="294"/>
            </a:xfrm>
          </p:grpSpPr>
          <p:sp>
            <p:nvSpPr>
              <p:cNvPr id="44105" name="Text Box 80"/>
              <p:cNvSpPr txBox="1">
                <a:spLocks noChangeArrowheads="1"/>
              </p:cNvSpPr>
              <p:nvPr/>
            </p:nvSpPr>
            <p:spPr bwMode="auto">
              <a:xfrm>
                <a:off x="2413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srgbClr val="B2B2B2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3</a:t>
                </a:r>
              </a:p>
            </p:txBody>
          </p:sp>
          <p:cxnSp>
            <p:nvCxnSpPr>
              <p:cNvPr id="44106" name="AutoShape 81"/>
              <p:cNvCxnSpPr>
                <a:cxnSpLocks noChangeShapeType="1"/>
                <a:stCxn id="44105" idx="3"/>
                <a:endCxn id="44103" idx="1"/>
              </p:cNvCxnSpPr>
              <p:nvPr/>
            </p:nvCxnSpPr>
            <p:spPr bwMode="auto">
              <a:xfrm>
                <a:off x="2642" y="3645"/>
                <a:ext cx="168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3" name="Group 82"/>
            <p:cNvGrpSpPr>
              <a:grpSpLocks/>
            </p:cNvGrpSpPr>
            <p:nvPr/>
          </p:nvGrpSpPr>
          <p:grpSpPr bwMode="auto">
            <a:xfrm>
              <a:off x="2810" y="3600"/>
              <a:ext cx="382" cy="294"/>
              <a:chOff x="2810" y="3498"/>
              <a:chExt cx="382" cy="294"/>
            </a:xfrm>
          </p:grpSpPr>
          <p:sp>
            <p:nvSpPr>
              <p:cNvPr id="44103" name="Text Box 83"/>
              <p:cNvSpPr txBox="1">
                <a:spLocks noChangeArrowheads="1"/>
              </p:cNvSpPr>
              <p:nvPr/>
            </p:nvSpPr>
            <p:spPr bwMode="auto">
              <a:xfrm>
                <a:off x="2810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srgbClr val="B2B2B2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5</a:t>
                </a:r>
              </a:p>
            </p:txBody>
          </p:sp>
          <p:cxnSp>
            <p:nvCxnSpPr>
              <p:cNvPr id="44104" name="AutoShape 84"/>
              <p:cNvCxnSpPr>
                <a:cxnSpLocks noChangeShapeType="1"/>
                <a:stCxn id="44103" idx="3"/>
                <a:endCxn id="44101" idx="1"/>
              </p:cNvCxnSpPr>
              <p:nvPr/>
            </p:nvCxnSpPr>
            <p:spPr bwMode="auto">
              <a:xfrm>
                <a:off x="3039" y="3645"/>
                <a:ext cx="153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</p:spPr>
          </p:cxnSp>
        </p:grpSp>
        <p:grpSp>
          <p:nvGrpSpPr>
            <p:cNvPr id="14" name="Group 85"/>
            <p:cNvGrpSpPr>
              <a:grpSpLocks/>
            </p:cNvGrpSpPr>
            <p:nvPr/>
          </p:nvGrpSpPr>
          <p:grpSpPr bwMode="auto">
            <a:xfrm>
              <a:off x="3192" y="3600"/>
              <a:ext cx="373" cy="294"/>
              <a:chOff x="3192" y="3498"/>
              <a:chExt cx="373" cy="294"/>
            </a:xfrm>
          </p:grpSpPr>
          <p:sp>
            <p:nvSpPr>
              <p:cNvPr id="44101" name="Text Box 86"/>
              <p:cNvSpPr txBox="1">
                <a:spLocks noChangeArrowheads="1"/>
              </p:cNvSpPr>
              <p:nvPr/>
            </p:nvSpPr>
            <p:spPr bwMode="auto">
              <a:xfrm>
                <a:off x="3192" y="3498"/>
                <a:ext cx="229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srgbClr val="B2B2B2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8</a:t>
                </a:r>
              </a:p>
            </p:txBody>
          </p:sp>
          <p:cxnSp>
            <p:nvCxnSpPr>
              <p:cNvPr id="44102" name="AutoShape 87"/>
              <p:cNvCxnSpPr>
                <a:cxnSpLocks noChangeShapeType="1"/>
                <a:stCxn id="44101" idx="3"/>
                <a:endCxn id="44096" idx="1"/>
              </p:cNvCxnSpPr>
              <p:nvPr/>
            </p:nvCxnSpPr>
            <p:spPr bwMode="auto">
              <a:xfrm>
                <a:off x="3421" y="3645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</p:spPr>
          </p:cxnSp>
        </p:grpSp>
        <p:sp>
          <p:nvSpPr>
            <p:cNvPr id="44096" name="Text Box 89"/>
            <p:cNvSpPr txBox="1">
              <a:spLocks noChangeArrowheads="1"/>
            </p:cNvSpPr>
            <p:nvPr/>
          </p:nvSpPr>
          <p:spPr bwMode="auto">
            <a:xfrm>
              <a:off x="3565" y="3600"/>
              <a:ext cx="371" cy="29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/>
              <a:r>
                <a:rPr lang="en-US" smtClean="0">
                  <a:solidFill>
                    <a:srgbClr val="B2B2B2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13</a:t>
              </a:r>
            </a:p>
          </p:txBody>
        </p:sp>
        <p:cxnSp>
          <p:nvCxnSpPr>
            <p:cNvPr id="44097" name="AutoShape 90"/>
            <p:cNvCxnSpPr>
              <a:cxnSpLocks noChangeShapeType="1"/>
              <a:stCxn id="44096" idx="3"/>
              <a:endCxn id="44099" idx="1"/>
            </p:cNvCxnSpPr>
            <p:nvPr/>
          </p:nvCxnSpPr>
          <p:spPr bwMode="auto">
            <a:xfrm>
              <a:off x="3936" y="3747"/>
              <a:ext cx="109" cy="0"/>
            </a:xfrm>
            <a:prstGeom prst="straightConnector1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 type="triangle" w="med" len="med"/>
            </a:ln>
          </p:spPr>
        </p:cxnSp>
        <p:grpSp>
          <p:nvGrpSpPr>
            <p:cNvPr id="15" name="Group 91"/>
            <p:cNvGrpSpPr>
              <a:grpSpLocks/>
            </p:cNvGrpSpPr>
            <p:nvPr/>
          </p:nvGrpSpPr>
          <p:grpSpPr bwMode="auto">
            <a:xfrm>
              <a:off x="4045" y="3600"/>
              <a:ext cx="480" cy="294"/>
              <a:chOff x="4045" y="3498"/>
              <a:chExt cx="480" cy="294"/>
            </a:xfrm>
          </p:grpSpPr>
          <p:sp>
            <p:nvSpPr>
              <p:cNvPr id="44099" name="Text Box 92"/>
              <p:cNvSpPr txBox="1">
                <a:spLocks noChangeArrowheads="1"/>
              </p:cNvSpPr>
              <p:nvPr/>
            </p:nvSpPr>
            <p:spPr bwMode="auto">
              <a:xfrm>
                <a:off x="4045" y="3498"/>
                <a:ext cx="336" cy="294"/>
              </a:xfrm>
              <a:prstGeom prst="rect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mtClean="0">
                    <a:solidFill>
                      <a:srgbClr val="B2B2B2"/>
                    </a:solidFill>
                    <a:latin typeface="Arial Unicode MS" pitchFamily="-112" charset="0"/>
                    <a:ea typeface="+mn-ea"/>
                    <a:cs typeface="Arial Unicode MS" pitchFamily="-112" charset="0"/>
                  </a:rPr>
                  <a:t>21</a:t>
                </a:r>
              </a:p>
            </p:txBody>
          </p:sp>
          <p:cxnSp>
            <p:nvCxnSpPr>
              <p:cNvPr id="44100" name="AutoShape 93"/>
              <p:cNvCxnSpPr>
                <a:cxnSpLocks noChangeShapeType="1"/>
                <a:stCxn id="44099" idx="3"/>
                <a:endCxn id="44089" idx="1"/>
              </p:cNvCxnSpPr>
              <p:nvPr/>
            </p:nvCxnSpPr>
            <p:spPr bwMode="auto">
              <a:xfrm>
                <a:off x="4381" y="3645"/>
                <a:ext cx="144" cy="0"/>
              </a:xfrm>
              <a:prstGeom prst="straightConnector1">
                <a:avLst/>
              </a:prstGeom>
              <a:noFill/>
              <a:ln w="9525">
                <a:solidFill>
                  <a:srgbClr val="C0C0C0"/>
                </a:solidFill>
                <a:miter lim="800000"/>
                <a:headEnd/>
                <a:tailEnd type="triangle" w="med" len="med"/>
              </a:ln>
            </p:spPr>
          </p:cxnSp>
        </p:grpSp>
      </p:grpSp>
      <p:sp>
        <p:nvSpPr>
          <p:cNvPr id="1211396" name="Text Box 4"/>
          <p:cNvSpPr txBox="1">
            <a:spLocks noChangeArrowheads="1"/>
          </p:cNvSpPr>
          <p:nvPr/>
        </p:nvSpPr>
        <p:spPr bwMode="auto">
          <a:xfrm>
            <a:off x="6878638" y="3429000"/>
            <a:ext cx="7032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t>128</a:t>
            </a:r>
          </a:p>
        </p:txBody>
      </p:sp>
      <p:sp>
        <p:nvSpPr>
          <p:cNvPr id="1211397" name="Text Box 5"/>
          <p:cNvSpPr txBox="1">
            <a:spLocks noChangeArrowheads="1"/>
          </p:cNvSpPr>
          <p:nvPr/>
        </p:nvSpPr>
        <p:spPr bwMode="auto">
          <a:xfrm>
            <a:off x="7183438" y="3962400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t>34</a:t>
            </a:r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2514600" y="3429000"/>
            <a:ext cx="647700" cy="466725"/>
            <a:chOff x="1584" y="3162"/>
            <a:chExt cx="408" cy="294"/>
          </a:xfrm>
        </p:grpSpPr>
        <p:sp>
          <p:nvSpPr>
            <p:cNvPr id="44087" name="Text Box 7"/>
            <p:cNvSpPr txBox="1">
              <a:spLocks noChangeArrowheads="1"/>
            </p:cNvSpPr>
            <p:nvPr/>
          </p:nvSpPr>
          <p:spPr bwMode="auto">
            <a:xfrm>
              <a:off x="1584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cxnSp>
          <p:nvCxnSpPr>
            <p:cNvPr id="44088" name="AutoShape 8"/>
            <p:cNvCxnSpPr>
              <a:cxnSpLocks noChangeShapeType="1"/>
              <a:stCxn id="44087" idx="3"/>
              <a:endCxn id="44085" idx="1"/>
            </p:cNvCxnSpPr>
            <p:nvPr/>
          </p:nvCxnSpPr>
          <p:spPr bwMode="auto">
            <a:xfrm>
              <a:off x="1813" y="3309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7" name="Group 9"/>
          <p:cNvGrpSpPr>
            <a:grpSpLocks/>
          </p:cNvGrpSpPr>
          <p:nvPr/>
        </p:nvGrpSpPr>
        <p:grpSpPr bwMode="auto">
          <a:xfrm>
            <a:off x="3162300" y="3429000"/>
            <a:ext cx="668338" cy="466725"/>
            <a:chOff x="1992" y="3162"/>
            <a:chExt cx="421" cy="294"/>
          </a:xfrm>
        </p:grpSpPr>
        <p:sp>
          <p:nvSpPr>
            <p:cNvPr id="44085" name="Text Box 10"/>
            <p:cNvSpPr txBox="1">
              <a:spLocks noChangeArrowheads="1"/>
            </p:cNvSpPr>
            <p:nvPr/>
          </p:nvSpPr>
          <p:spPr bwMode="auto">
            <a:xfrm>
              <a:off x="1992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cxnSp>
          <p:nvCxnSpPr>
            <p:cNvPr id="44086" name="AutoShape 11"/>
            <p:cNvCxnSpPr>
              <a:cxnSpLocks noChangeShapeType="1"/>
              <a:stCxn id="44085" idx="3"/>
              <a:endCxn id="44083" idx="1"/>
            </p:cNvCxnSpPr>
            <p:nvPr/>
          </p:nvCxnSpPr>
          <p:spPr bwMode="auto">
            <a:xfrm>
              <a:off x="2221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3830638" y="3429000"/>
            <a:ext cx="609600" cy="466725"/>
            <a:chOff x="2413" y="3162"/>
            <a:chExt cx="384" cy="294"/>
          </a:xfrm>
        </p:grpSpPr>
        <p:sp>
          <p:nvSpPr>
            <p:cNvPr id="44083" name="Text Box 13"/>
            <p:cNvSpPr txBox="1">
              <a:spLocks noChangeArrowheads="1"/>
            </p:cNvSpPr>
            <p:nvPr/>
          </p:nvSpPr>
          <p:spPr bwMode="auto">
            <a:xfrm>
              <a:off x="2413" y="3162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cxnSp>
          <p:nvCxnSpPr>
            <p:cNvPr id="44084" name="AutoShape 14"/>
            <p:cNvCxnSpPr>
              <a:cxnSpLocks noChangeShapeType="1"/>
              <a:stCxn id="44083" idx="3"/>
              <a:endCxn id="44081" idx="1"/>
            </p:cNvCxnSpPr>
            <p:nvPr/>
          </p:nvCxnSpPr>
          <p:spPr bwMode="auto">
            <a:xfrm>
              <a:off x="2642" y="3309"/>
              <a:ext cx="15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9" name="Group 15"/>
          <p:cNvGrpSpPr>
            <a:grpSpLocks/>
          </p:cNvGrpSpPr>
          <p:nvPr/>
        </p:nvGrpSpPr>
        <p:grpSpPr bwMode="auto">
          <a:xfrm>
            <a:off x="4440238" y="3429000"/>
            <a:ext cx="762000" cy="466725"/>
            <a:chOff x="2797" y="3162"/>
            <a:chExt cx="480" cy="294"/>
          </a:xfrm>
        </p:grpSpPr>
        <p:sp>
          <p:nvSpPr>
            <p:cNvPr id="44081" name="Text Box 16"/>
            <p:cNvSpPr txBox="1">
              <a:spLocks noChangeArrowheads="1"/>
            </p:cNvSpPr>
            <p:nvPr/>
          </p:nvSpPr>
          <p:spPr bwMode="auto">
            <a:xfrm>
              <a:off x="2797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cxnSp>
          <p:nvCxnSpPr>
            <p:cNvPr id="44082" name="AutoShape 17"/>
            <p:cNvCxnSpPr>
              <a:cxnSpLocks noChangeShapeType="1"/>
              <a:stCxn id="44081" idx="3"/>
              <a:endCxn id="44079" idx="1"/>
            </p:cNvCxnSpPr>
            <p:nvPr/>
          </p:nvCxnSpPr>
          <p:spPr bwMode="auto">
            <a:xfrm>
              <a:off x="3133" y="3309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5202238" y="3429000"/>
            <a:ext cx="838200" cy="466725"/>
            <a:chOff x="3277" y="3162"/>
            <a:chExt cx="528" cy="294"/>
          </a:xfrm>
        </p:grpSpPr>
        <p:sp>
          <p:nvSpPr>
            <p:cNvPr id="44079" name="Text Box 19"/>
            <p:cNvSpPr txBox="1">
              <a:spLocks noChangeArrowheads="1"/>
            </p:cNvSpPr>
            <p:nvPr/>
          </p:nvSpPr>
          <p:spPr bwMode="auto">
            <a:xfrm>
              <a:off x="3277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32</a:t>
              </a:r>
            </a:p>
          </p:txBody>
        </p:sp>
        <p:cxnSp>
          <p:nvCxnSpPr>
            <p:cNvPr id="44080" name="AutoShape 20"/>
            <p:cNvCxnSpPr>
              <a:cxnSpLocks noChangeShapeType="1"/>
              <a:stCxn id="44079" idx="3"/>
              <a:endCxn id="44077" idx="1"/>
            </p:cNvCxnSpPr>
            <p:nvPr/>
          </p:nvCxnSpPr>
          <p:spPr bwMode="auto">
            <a:xfrm>
              <a:off x="3613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6040438" y="3429000"/>
            <a:ext cx="838200" cy="466725"/>
            <a:chOff x="3805" y="3162"/>
            <a:chExt cx="528" cy="294"/>
          </a:xfrm>
        </p:grpSpPr>
        <p:sp>
          <p:nvSpPr>
            <p:cNvPr id="44077" name="Text Box 22"/>
            <p:cNvSpPr txBox="1">
              <a:spLocks noChangeArrowheads="1"/>
            </p:cNvSpPr>
            <p:nvPr/>
          </p:nvSpPr>
          <p:spPr bwMode="auto">
            <a:xfrm>
              <a:off x="3805" y="3162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64</a:t>
              </a:r>
            </a:p>
          </p:txBody>
        </p:sp>
        <p:cxnSp>
          <p:nvCxnSpPr>
            <p:cNvPr id="44078" name="AutoShape 23"/>
            <p:cNvCxnSpPr>
              <a:cxnSpLocks noChangeShapeType="1"/>
              <a:stCxn id="44077" idx="3"/>
              <a:endCxn id="1211396" idx="1"/>
            </p:cNvCxnSpPr>
            <p:nvPr/>
          </p:nvCxnSpPr>
          <p:spPr bwMode="auto">
            <a:xfrm>
              <a:off x="4141" y="3309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2" name="Group 24"/>
          <p:cNvGrpSpPr>
            <a:grpSpLocks/>
          </p:cNvGrpSpPr>
          <p:nvPr/>
        </p:nvGrpSpPr>
        <p:grpSpPr bwMode="auto">
          <a:xfrm>
            <a:off x="2535238" y="3962400"/>
            <a:ext cx="647700" cy="466725"/>
            <a:chOff x="1597" y="3498"/>
            <a:chExt cx="408" cy="294"/>
          </a:xfrm>
        </p:grpSpPr>
        <p:sp>
          <p:nvSpPr>
            <p:cNvPr id="44075" name="Text Box 25"/>
            <p:cNvSpPr txBox="1">
              <a:spLocks noChangeArrowheads="1"/>
            </p:cNvSpPr>
            <p:nvPr/>
          </p:nvSpPr>
          <p:spPr bwMode="auto">
            <a:xfrm>
              <a:off x="1597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cxnSp>
          <p:nvCxnSpPr>
            <p:cNvPr id="44076" name="AutoShape 26"/>
            <p:cNvCxnSpPr>
              <a:cxnSpLocks noChangeShapeType="1"/>
              <a:stCxn id="44075" idx="3"/>
              <a:endCxn id="44073" idx="1"/>
            </p:cNvCxnSpPr>
            <p:nvPr/>
          </p:nvCxnSpPr>
          <p:spPr bwMode="auto">
            <a:xfrm>
              <a:off x="1826" y="3645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3" name="Group 27"/>
          <p:cNvGrpSpPr>
            <a:grpSpLocks/>
          </p:cNvGrpSpPr>
          <p:nvPr/>
        </p:nvGrpSpPr>
        <p:grpSpPr bwMode="auto">
          <a:xfrm>
            <a:off x="3182938" y="3962400"/>
            <a:ext cx="647700" cy="466725"/>
            <a:chOff x="2005" y="3498"/>
            <a:chExt cx="408" cy="294"/>
          </a:xfrm>
        </p:grpSpPr>
        <p:sp>
          <p:nvSpPr>
            <p:cNvPr id="44073" name="Text Box 28"/>
            <p:cNvSpPr txBox="1">
              <a:spLocks noChangeArrowheads="1"/>
            </p:cNvSpPr>
            <p:nvPr/>
          </p:nvSpPr>
          <p:spPr bwMode="auto">
            <a:xfrm>
              <a:off x="2005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cxnSp>
          <p:nvCxnSpPr>
            <p:cNvPr id="44074" name="AutoShape 29"/>
            <p:cNvCxnSpPr>
              <a:cxnSpLocks noChangeShapeType="1"/>
              <a:stCxn id="44073" idx="3"/>
              <a:endCxn id="44071" idx="1"/>
            </p:cNvCxnSpPr>
            <p:nvPr/>
          </p:nvCxnSpPr>
          <p:spPr bwMode="auto">
            <a:xfrm>
              <a:off x="2234" y="3645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4" name="Group 30"/>
          <p:cNvGrpSpPr>
            <a:grpSpLocks/>
          </p:cNvGrpSpPr>
          <p:nvPr/>
        </p:nvGrpSpPr>
        <p:grpSpPr bwMode="auto">
          <a:xfrm>
            <a:off x="3830638" y="3962400"/>
            <a:ext cx="630237" cy="466725"/>
            <a:chOff x="2413" y="3498"/>
            <a:chExt cx="397" cy="294"/>
          </a:xfrm>
        </p:grpSpPr>
        <p:sp>
          <p:nvSpPr>
            <p:cNvPr id="44071" name="Text Box 31"/>
            <p:cNvSpPr txBox="1">
              <a:spLocks noChangeArrowheads="1"/>
            </p:cNvSpPr>
            <p:nvPr/>
          </p:nvSpPr>
          <p:spPr bwMode="auto">
            <a:xfrm>
              <a:off x="2413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3</a:t>
              </a:r>
            </a:p>
          </p:txBody>
        </p:sp>
        <p:cxnSp>
          <p:nvCxnSpPr>
            <p:cNvPr id="44072" name="AutoShape 32"/>
            <p:cNvCxnSpPr>
              <a:cxnSpLocks noChangeShapeType="1"/>
              <a:stCxn id="44071" idx="3"/>
              <a:endCxn id="44069" idx="1"/>
            </p:cNvCxnSpPr>
            <p:nvPr/>
          </p:nvCxnSpPr>
          <p:spPr bwMode="auto">
            <a:xfrm>
              <a:off x="2642" y="3645"/>
              <a:ext cx="16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5" name="Group 33"/>
          <p:cNvGrpSpPr>
            <a:grpSpLocks/>
          </p:cNvGrpSpPr>
          <p:nvPr/>
        </p:nvGrpSpPr>
        <p:grpSpPr bwMode="auto">
          <a:xfrm>
            <a:off x="4460875" y="3962400"/>
            <a:ext cx="606425" cy="466725"/>
            <a:chOff x="2810" y="3498"/>
            <a:chExt cx="382" cy="294"/>
          </a:xfrm>
        </p:grpSpPr>
        <p:sp>
          <p:nvSpPr>
            <p:cNvPr id="44069" name="Text Box 34"/>
            <p:cNvSpPr txBox="1">
              <a:spLocks noChangeArrowheads="1"/>
            </p:cNvSpPr>
            <p:nvPr/>
          </p:nvSpPr>
          <p:spPr bwMode="auto">
            <a:xfrm>
              <a:off x="2810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cxnSp>
          <p:nvCxnSpPr>
            <p:cNvPr id="44070" name="AutoShape 35"/>
            <p:cNvCxnSpPr>
              <a:cxnSpLocks noChangeShapeType="1"/>
              <a:stCxn id="44069" idx="3"/>
              <a:endCxn id="44067" idx="1"/>
            </p:cNvCxnSpPr>
            <p:nvPr/>
          </p:nvCxnSpPr>
          <p:spPr bwMode="auto">
            <a:xfrm>
              <a:off x="3039" y="3645"/>
              <a:ext cx="15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6" name="Group 36"/>
          <p:cNvGrpSpPr>
            <a:grpSpLocks/>
          </p:cNvGrpSpPr>
          <p:nvPr/>
        </p:nvGrpSpPr>
        <p:grpSpPr bwMode="auto">
          <a:xfrm>
            <a:off x="5067300" y="3962400"/>
            <a:ext cx="592138" cy="466725"/>
            <a:chOff x="3192" y="3498"/>
            <a:chExt cx="373" cy="294"/>
          </a:xfrm>
        </p:grpSpPr>
        <p:sp>
          <p:nvSpPr>
            <p:cNvPr id="44067" name="Text Box 37"/>
            <p:cNvSpPr txBox="1">
              <a:spLocks noChangeArrowheads="1"/>
            </p:cNvSpPr>
            <p:nvPr/>
          </p:nvSpPr>
          <p:spPr bwMode="auto">
            <a:xfrm>
              <a:off x="3192" y="3498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cxnSp>
          <p:nvCxnSpPr>
            <p:cNvPr id="44068" name="AutoShape 38"/>
            <p:cNvCxnSpPr>
              <a:cxnSpLocks noChangeShapeType="1"/>
              <a:stCxn id="44067" idx="3"/>
              <a:endCxn id="44065" idx="1"/>
            </p:cNvCxnSpPr>
            <p:nvPr/>
          </p:nvCxnSpPr>
          <p:spPr bwMode="auto">
            <a:xfrm>
              <a:off x="3421" y="3645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7" name="Group 100"/>
          <p:cNvGrpSpPr>
            <a:grpSpLocks/>
          </p:cNvGrpSpPr>
          <p:nvPr/>
        </p:nvGrpSpPr>
        <p:grpSpPr bwMode="auto">
          <a:xfrm>
            <a:off x="5659438" y="3962400"/>
            <a:ext cx="762000" cy="466725"/>
            <a:chOff x="3565" y="2496"/>
            <a:chExt cx="480" cy="294"/>
          </a:xfrm>
        </p:grpSpPr>
        <p:sp>
          <p:nvSpPr>
            <p:cNvPr id="44065" name="Text Box 40"/>
            <p:cNvSpPr txBox="1">
              <a:spLocks noChangeArrowheads="1"/>
            </p:cNvSpPr>
            <p:nvPr/>
          </p:nvSpPr>
          <p:spPr bwMode="auto">
            <a:xfrm>
              <a:off x="3565" y="2496"/>
              <a:ext cx="371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13</a:t>
              </a:r>
            </a:p>
          </p:txBody>
        </p:sp>
        <p:cxnSp>
          <p:nvCxnSpPr>
            <p:cNvPr id="44066" name="AutoShape 41"/>
            <p:cNvCxnSpPr>
              <a:cxnSpLocks noChangeShapeType="1"/>
              <a:stCxn id="44065" idx="3"/>
              <a:endCxn id="44063" idx="1"/>
            </p:cNvCxnSpPr>
            <p:nvPr/>
          </p:nvCxnSpPr>
          <p:spPr bwMode="auto">
            <a:xfrm>
              <a:off x="3936" y="2643"/>
              <a:ext cx="10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8" name="Group 42"/>
          <p:cNvGrpSpPr>
            <a:grpSpLocks/>
          </p:cNvGrpSpPr>
          <p:nvPr/>
        </p:nvGrpSpPr>
        <p:grpSpPr bwMode="auto">
          <a:xfrm>
            <a:off x="6421438" y="3962400"/>
            <a:ext cx="762000" cy="466725"/>
            <a:chOff x="4045" y="3498"/>
            <a:chExt cx="480" cy="294"/>
          </a:xfrm>
        </p:grpSpPr>
        <p:sp>
          <p:nvSpPr>
            <p:cNvPr id="44063" name="Text Box 43"/>
            <p:cNvSpPr txBox="1">
              <a:spLocks noChangeArrowheads="1"/>
            </p:cNvSpPr>
            <p:nvPr/>
          </p:nvSpPr>
          <p:spPr bwMode="auto">
            <a:xfrm>
              <a:off x="4045" y="3498"/>
              <a:ext cx="33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21</a:t>
              </a:r>
            </a:p>
          </p:txBody>
        </p:sp>
        <p:cxnSp>
          <p:nvCxnSpPr>
            <p:cNvPr id="44064" name="AutoShape 44"/>
            <p:cNvCxnSpPr>
              <a:cxnSpLocks noChangeShapeType="1"/>
              <a:stCxn id="44063" idx="3"/>
              <a:endCxn id="1211397" idx="1"/>
            </p:cNvCxnSpPr>
            <p:nvPr/>
          </p:nvCxnSpPr>
          <p:spPr bwMode="auto">
            <a:xfrm>
              <a:off x="4381" y="3645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29" name="Group 52"/>
          <p:cNvGrpSpPr>
            <a:grpSpLocks/>
          </p:cNvGrpSpPr>
          <p:nvPr/>
        </p:nvGrpSpPr>
        <p:grpSpPr bwMode="auto">
          <a:xfrm>
            <a:off x="7772400" y="3438525"/>
            <a:ext cx="1168400" cy="914400"/>
            <a:chOff x="4896" y="2172"/>
            <a:chExt cx="736" cy="576"/>
          </a:xfrm>
        </p:grpSpPr>
        <p:sp>
          <p:nvSpPr>
            <p:cNvPr id="44061" name="Text Box 45"/>
            <p:cNvSpPr txBox="1">
              <a:spLocks noChangeArrowheads="1"/>
            </p:cNvSpPr>
            <p:nvPr/>
          </p:nvSpPr>
          <p:spPr bwMode="auto">
            <a:xfrm>
              <a:off x="4896" y="2172"/>
              <a:ext cx="6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b="1" i="1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Brutus</a:t>
              </a:r>
            </a:p>
          </p:txBody>
        </p:sp>
        <p:sp>
          <p:nvSpPr>
            <p:cNvPr id="44062" name="Text Box 46"/>
            <p:cNvSpPr txBox="1">
              <a:spLocks noChangeArrowheads="1"/>
            </p:cNvSpPr>
            <p:nvPr/>
          </p:nvSpPr>
          <p:spPr bwMode="auto">
            <a:xfrm>
              <a:off x="4896" y="2460"/>
              <a:ext cx="7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b="1" i="1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Caesar</a:t>
              </a:r>
            </a:p>
          </p:txBody>
        </p:sp>
      </p:grpSp>
      <p:sp>
        <p:nvSpPr>
          <p:cNvPr id="1211439" name="AutoShape 47"/>
          <p:cNvSpPr>
            <a:spLocks noChangeArrowheads="1"/>
          </p:cNvSpPr>
          <p:nvPr/>
        </p:nvSpPr>
        <p:spPr bwMode="auto">
          <a:xfrm rot="10800000">
            <a:off x="1462088" y="3714750"/>
            <a:ext cx="976312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1211440" name="Text Box 48"/>
          <p:cNvSpPr txBox="1">
            <a:spLocks noChangeArrowheads="1"/>
          </p:cNvSpPr>
          <p:nvPr/>
        </p:nvSpPr>
        <p:spPr bwMode="auto">
          <a:xfrm>
            <a:off x="228600" y="3733800"/>
            <a:ext cx="3635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t>2</a:t>
            </a:r>
          </a:p>
        </p:txBody>
      </p:sp>
      <p:grpSp>
        <p:nvGrpSpPr>
          <p:cNvPr id="30" name="Group 49"/>
          <p:cNvGrpSpPr>
            <a:grpSpLocks/>
          </p:cNvGrpSpPr>
          <p:nvPr/>
        </p:nvGrpSpPr>
        <p:grpSpPr bwMode="auto">
          <a:xfrm>
            <a:off x="592138" y="3743325"/>
            <a:ext cx="627062" cy="466725"/>
            <a:chOff x="373" y="3360"/>
            <a:chExt cx="395" cy="294"/>
          </a:xfrm>
        </p:grpSpPr>
        <p:cxnSp>
          <p:nvCxnSpPr>
            <p:cNvPr id="44059" name="AutoShape 50"/>
            <p:cNvCxnSpPr>
              <a:cxnSpLocks noChangeShapeType="1"/>
              <a:stCxn id="1211440" idx="3"/>
            </p:cNvCxnSpPr>
            <p:nvPr/>
          </p:nvCxnSpPr>
          <p:spPr bwMode="auto">
            <a:xfrm>
              <a:off x="373" y="3501"/>
              <a:ext cx="17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44060" name="Text Box 51"/>
            <p:cNvSpPr txBox="1">
              <a:spLocks noChangeArrowheads="1"/>
            </p:cNvSpPr>
            <p:nvPr/>
          </p:nvSpPr>
          <p:spPr bwMode="auto">
            <a:xfrm>
              <a:off x="539" y="3360"/>
              <a:ext cx="22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Arial Unicode M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</p:grpSp>
      <p:sp>
        <p:nvSpPr>
          <p:cNvPr id="1211490" name="Text Box 98"/>
          <p:cNvSpPr txBox="1">
            <a:spLocks noChangeArrowheads="1"/>
          </p:cNvSpPr>
          <p:nvPr/>
        </p:nvSpPr>
        <p:spPr bwMode="auto">
          <a:xfrm>
            <a:off x="352476" y="4919008"/>
            <a:ext cx="81514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Αν τα μήκη των λιστών είναι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x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και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y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,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η συγχώνευση παίρνει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O(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x+y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)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λειτουργίες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.</a:t>
            </a:r>
          </a:p>
          <a:p>
            <a:pPr defTabSz="914400"/>
            <a:r>
              <a:rPr lang="el-GR" u="sng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Σημαντικό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: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οι καταχωρήσεις πρέπει να είναι διατεταγμένες με βάση το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docID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 Unicode MS" pitchFamily="-112" charset="0"/>
              </a:rPr>
              <a:t>.</a:t>
            </a:r>
          </a:p>
        </p:txBody>
      </p:sp>
      <p:sp>
        <p:nvSpPr>
          <p:cNvPr id="44058" name="TextBox 96"/>
          <p:cNvSpPr txBox="1">
            <a:spLocks noChangeArrowheads="1"/>
          </p:cNvSpPr>
          <p:nvPr/>
        </p:nvSpPr>
        <p:spPr bwMode="auto">
          <a:xfrm>
            <a:off x="7608794" y="19584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11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1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11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11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5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9500"/>
                            </p:stCondLst>
                            <p:childTnLst>
                              <p:par>
                                <p:cTn id="7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000"/>
                            </p:stCondLst>
                            <p:childTnLst>
                              <p:par>
                                <p:cTn id="7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500"/>
                            </p:stCondLst>
                            <p:childTnLst>
                              <p:par>
                                <p:cTn id="8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11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11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4000"/>
                            </p:stCondLst>
                            <p:childTnLst>
                              <p:par>
                                <p:cTn id="8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500"/>
                            </p:stCondLst>
                            <p:childTnLst>
                              <p:par>
                                <p:cTn id="9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11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11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1396" grpId="0" animBg="1" autoUpdateAnimBg="0"/>
      <p:bldP spid="1211397" grpId="0" animBg="1" autoUpdateAnimBg="0"/>
      <p:bldP spid="1211439" grpId="0" animBg="1"/>
      <p:bldP spid="1211440" grpId="0" animBg="1" autoUpdateAnimBg="0"/>
      <p:bldP spid="1211490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-112" charset="-128"/>
              </a:rPr>
              <a:t>Ο αλγόριθμος συγχώνευσης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76E7E5-D6AA-4029-8717-159B97984A03}" type="slidenum">
              <a:rPr lang="en-US"/>
              <a:pPr/>
              <a:t>51</a:t>
            </a:fld>
            <a:endParaRPr lang="en-US"/>
          </a:p>
        </p:txBody>
      </p:sp>
      <p:pic>
        <p:nvPicPr>
          <p:cNvPr id="45060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9725"/>
            <a:ext cx="6858000" cy="511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14375" y="3621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Βελτιστοποίηση ερωτήματος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1203" name="Rectangle 1027"/>
          <p:cNvSpPr>
            <a:spLocks noGrp="1" noChangeArrowheads="1"/>
          </p:cNvSpPr>
          <p:nvPr>
            <p:ph idx="1"/>
          </p:nvPr>
        </p:nvSpPr>
        <p:spPr>
          <a:xfrm>
            <a:off x="179512" y="1430776"/>
            <a:ext cx="8748464" cy="2448272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Ποια είναι </a:t>
            </a:r>
            <a:r>
              <a:rPr lang="el-GR" i="1" dirty="0" smtClean="0">
                <a:ea typeface="ＭＳ Ｐゴシック" pitchFamily="-112" charset="-128"/>
              </a:rPr>
              <a:t>βέλτιστη σειρά </a:t>
            </a:r>
            <a:r>
              <a:rPr lang="el-GR" dirty="0" smtClean="0">
                <a:ea typeface="ＭＳ Ｐゴシック" pitchFamily="-112" charset="-128"/>
              </a:rPr>
              <a:t>για την επεξεργασία ενός ερωτήματος; </a:t>
            </a:r>
          </a:p>
          <a:p>
            <a:pPr eaLnBrk="1" hangingPunct="1"/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Έστω μια ερώτηση που είναι το </a:t>
            </a:r>
            <a:r>
              <a:rPr lang="en-US" i="1" dirty="0" smtClean="0">
                <a:ea typeface="ＭＳ Ｐゴシック" pitchFamily="-112" charset="-128"/>
              </a:rPr>
              <a:t>AND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n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όρων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Για καθέναν από τους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n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όρους</a:t>
            </a:r>
            <a:r>
              <a:rPr lang="en-US" dirty="0" smtClean="0">
                <a:ea typeface="ＭＳ Ｐゴシック" pitchFamily="-112" charset="-128"/>
              </a:rPr>
              <a:t>, </a:t>
            </a:r>
            <a:r>
              <a:rPr lang="el-GR" dirty="0" smtClean="0">
                <a:ea typeface="ＭＳ Ｐゴシック" pitchFamily="-112" charset="-128"/>
              </a:rPr>
              <a:t>βρες τις καταχωρήσεις του και εκτέλεσε το </a:t>
            </a:r>
            <a:r>
              <a:rPr lang="en-US" i="1" dirty="0" smtClean="0">
                <a:ea typeface="ＭＳ Ｐゴシック" pitchFamily="-112" charset="-128"/>
              </a:rPr>
              <a:t>AND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σε όλες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</p:txBody>
      </p:sp>
      <p:sp>
        <p:nvSpPr>
          <p:cNvPr id="49156" name="Text Box 1029"/>
          <p:cNvSpPr txBox="1">
            <a:spLocks noChangeArrowheads="1"/>
          </p:cNvSpPr>
          <p:nvPr/>
        </p:nvSpPr>
        <p:spPr bwMode="auto">
          <a:xfrm>
            <a:off x="390525" y="4191000"/>
            <a:ext cx="1092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Brutus</a:t>
            </a:r>
          </a:p>
        </p:txBody>
      </p:sp>
      <p:sp>
        <p:nvSpPr>
          <p:cNvPr id="49157" name="Text Box 1030"/>
          <p:cNvSpPr txBox="1">
            <a:spLocks noChangeArrowheads="1"/>
          </p:cNvSpPr>
          <p:nvPr/>
        </p:nvSpPr>
        <p:spPr bwMode="auto">
          <a:xfrm>
            <a:off x="390525" y="4724400"/>
            <a:ext cx="112395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Caesar</a:t>
            </a:r>
          </a:p>
        </p:txBody>
      </p:sp>
      <p:sp>
        <p:nvSpPr>
          <p:cNvPr id="49158" name="Text Box 1031"/>
          <p:cNvSpPr txBox="1">
            <a:spLocks noChangeArrowheads="1"/>
          </p:cNvSpPr>
          <p:nvPr/>
        </p:nvSpPr>
        <p:spPr bwMode="auto">
          <a:xfrm>
            <a:off x="390525" y="5257800"/>
            <a:ext cx="149066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Calpurnia</a:t>
            </a:r>
          </a:p>
        </p:txBody>
      </p:sp>
      <p:sp>
        <p:nvSpPr>
          <p:cNvPr id="51207" name="AutoShape 1032"/>
          <p:cNvSpPr>
            <a:spLocks noChangeArrowheads="1"/>
          </p:cNvSpPr>
          <p:nvPr/>
        </p:nvSpPr>
        <p:spPr bwMode="auto">
          <a:xfrm>
            <a:off x="2066925" y="42672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51208" name="AutoShape 1033"/>
          <p:cNvSpPr>
            <a:spLocks noChangeArrowheads="1"/>
          </p:cNvSpPr>
          <p:nvPr/>
        </p:nvSpPr>
        <p:spPr bwMode="auto">
          <a:xfrm>
            <a:off x="2066925" y="48006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pSp>
        <p:nvGrpSpPr>
          <p:cNvPr id="2" name="Group 1034"/>
          <p:cNvGrpSpPr>
            <a:grpSpLocks/>
          </p:cNvGrpSpPr>
          <p:nvPr/>
        </p:nvGrpSpPr>
        <p:grpSpPr bwMode="auto">
          <a:xfrm>
            <a:off x="3286125" y="5334000"/>
            <a:ext cx="4876800" cy="304800"/>
            <a:chOff x="2064" y="2448"/>
            <a:chExt cx="3072" cy="192"/>
          </a:xfrm>
        </p:grpSpPr>
        <p:sp>
          <p:nvSpPr>
            <p:cNvPr id="51246" name="Rectangle 1035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1247" name="Rectangle 1036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1248" name="Rectangle 1037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1249" name="Rectangle 1038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1250" name="Line 1039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grpSp>
        <p:nvGrpSpPr>
          <p:cNvPr id="3" name="Group 1040"/>
          <p:cNvGrpSpPr>
            <a:grpSpLocks/>
          </p:cNvGrpSpPr>
          <p:nvPr/>
        </p:nvGrpSpPr>
        <p:grpSpPr bwMode="auto">
          <a:xfrm>
            <a:off x="3286125" y="4724400"/>
            <a:ext cx="4987925" cy="457200"/>
            <a:chOff x="2064" y="2688"/>
            <a:chExt cx="3142" cy="288"/>
          </a:xfrm>
        </p:grpSpPr>
        <p:grpSp>
          <p:nvGrpSpPr>
            <p:cNvPr id="4" name="Group 1041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51241" name="Rectangle 1042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42" name="Rectangle 104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43" name="Rectangle 1044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44" name="Rectangle 1045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45" name="Line 1046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51233" name="Text Box 1047"/>
            <p:cNvSpPr txBox="1">
              <a:spLocks noChangeArrowheads="1"/>
            </p:cNvSpPr>
            <p:nvPr/>
          </p:nvSpPr>
          <p:spPr bwMode="auto">
            <a:xfrm>
              <a:off x="2150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51234" name="Text Box 1048"/>
            <p:cNvSpPr txBox="1">
              <a:spLocks noChangeArrowheads="1"/>
            </p:cNvSpPr>
            <p:nvPr/>
          </p:nvSpPr>
          <p:spPr bwMode="auto">
            <a:xfrm>
              <a:off x="2582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51235" name="Text Box 1049"/>
            <p:cNvSpPr txBox="1">
              <a:spLocks noChangeArrowheads="1"/>
            </p:cNvSpPr>
            <p:nvPr/>
          </p:nvSpPr>
          <p:spPr bwMode="auto">
            <a:xfrm>
              <a:off x="2945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</a:t>
              </a:r>
            </a:p>
          </p:txBody>
        </p:sp>
        <p:sp>
          <p:nvSpPr>
            <p:cNvPr id="51236" name="Text Box 1050"/>
            <p:cNvSpPr txBox="1">
              <a:spLocks noChangeArrowheads="1"/>
            </p:cNvSpPr>
            <p:nvPr/>
          </p:nvSpPr>
          <p:spPr bwMode="auto">
            <a:xfrm>
              <a:off x="3312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sp>
          <p:nvSpPr>
            <p:cNvPr id="51237" name="Text Box 1051"/>
            <p:cNvSpPr txBox="1">
              <a:spLocks noChangeArrowheads="1"/>
            </p:cNvSpPr>
            <p:nvPr/>
          </p:nvSpPr>
          <p:spPr bwMode="auto">
            <a:xfrm>
              <a:off x="3665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sp>
          <p:nvSpPr>
            <p:cNvPr id="51238" name="Text Box 1052"/>
            <p:cNvSpPr txBox="1">
              <a:spLocks noChangeArrowheads="1"/>
            </p:cNvSpPr>
            <p:nvPr/>
          </p:nvSpPr>
          <p:spPr bwMode="auto">
            <a:xfrm>
              <a:off x="4049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51239" name="Text Box 1053"/>
            <p:cNvSpPr txBox="1">
              <a:spLocks noChangeArrowheads="1"/>
            </p:cNvSpPr>
            <p:nvPr/>
          </p:nvSpPr>
          <p:spPr bwMode="auto">
            <a:xfrm>
              <a:off x="4464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21</a:t>
              </a:r>
            </a:p>
          </p:txBody>
        </p:sp>
        <p:sp>
          <p:nvSpPr>
            <p:cNvPr id="51240" name="Text Box 1054"/>
            <p:cNvSpPr txBox="1">
              <a:spLocks noChangeArrowheads="1"/>
            </p:cNvSpPr>
            <p:nvPr/>
          </p:nvSpPr>
          <p:spPr bwMode="auto">
            <a:xfrm>
              <a:off x="4848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34</a:t>
              </a:r>
            </a:p>
          </p:txBody>
        </p:sp>
      </p:grpSp>
      <p:grpSp>
        <p:nvGrpSpPr>
          <p:cNvPr id="5" name="Group 1055"/>
          <p:cNvGrpSpPr>
            <a:grpSpLocks/>
          </p:cNvGrpSpPr>
          <p:nvPr/>
        </p:nvGrpSpPr>
        <p:grpSpPr bwMode="auto">
          <a:xfrm>
            <a:off x="3286125" y="4191000"/>
            <a:ext cx="4876800" cy="457200"/>
            <a:chOff x="2064" y="2400"/>
            <a:chExt cx="3072" cy="288"/>
          </a:xfrm>
        </p:grpSpPr>
        <p:grpSp>
          <p:nvGrpSpPr>
            <p:cNvPr id="6" name="Group 1056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51227" name="Rectangle 1057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28" name="Rectangle 1058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29" name="Rectangle 1059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30" name="Rectangle 1060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1231" name="Line 1061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51219" name="Text Box 1062"/>
            <p:cNvSpPr txBox="1">
              <a:spLocks noChangeArrowheads="1"/>
            </p:cNvSpPr>
            <p:nvPr/>
          </p:nvSpPr>
          <p:spPr bwMode="auto">
            <a:xfrm>
              <a:off x="2160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51220" name="Text Box 1063"/>
            <p:cNvSpPr txBox="1">
              <a:spLocks noChangeArrowheads="1"/>
            </p:cNvSpPr>
            <p:nvPr/>
          </p:nvSpPr>
          <p:spPr bwMode="auto">
            <a:xfrm>
              <a:off x="2513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51221" name="Text Box 1064"/>
            <p:cNvSpPr txBox="1">
              <a:spLocks noChangeArrowheads="1"/>
            </p:cNvSpPr>
            <p:nvPr/>
          </p:nvSpPr>
          <p:spPr bwMode="auto">
            <a:xfrm>
              <a:off x="2928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sp>
          <p:nvSpPr>
            <p:cNvPr id="51222" name="Text Box 1065"/>
            <p:cNvSpPr txBox="1">
              <a:spLocks noChangeArrowheads="1"/>
            </p:cNvSpPr>
            <p:nvPr/>
          </p:nvSpPr>
          <p:spPr bwMode="auto">
            <a:xfrm>
              <a:off x="3264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51223" name="Text Box 1066"/>
            <p:cNvSpPr txBox="1">
              <a:spLocks noChangeArrowheads="1"/>
            </p:cNvSpPr>
            <p:nvPr/>
          </p:nvSpPr>
          <p:spPr bwMode="auto">
            <a:xfrm>
              <a:off x="3665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32</a:t>
              </a:r>
            </a:p>
          </p:txBody>
        </p:sp>
        <p:sp>
          <p:nvSpPr>
            <p:cNvPr id="51224" name="Text Box 1067"/>
            <p:cNvSpPr txBox="1">
              <a:spLocks noChangeArrowheads="1"/>
            </p:cNvSpPr>
            <p:nvPr/>
          </p:nvSpPr>
          <p:spPr bwMode="auto">
            <a:xfrm>
              <a:off x="4049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64</a:t>
              </a:r>
            </a:p>
          </p:txBody>
        </p:sp>
        <p:sp>
          <p:nvSpPr>
            <p:cNvPr id="51225" name="Text Box 1068"/>
            <p:cNvSpPr txBox="1">
              <a:spLocks noChangeArrowheads="1"/>
            </p:cNvSpPr>
            <p:nvPr/>
          </p:nvSpPr>
          <p:spPr bwMode="auto">
            <a:xfrm>
              <a:off x="4320" y="2400"/>
              <a:ext cx="4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128</a:t>
              </a:r>
            </a:p>
          </p:txBody>
        </p:sp>
        <p:sp>
          <p:nvSpPr>
            <p:cNvPr id="51226" name="Text Box 1069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sp>
        <p:nvSpPr>
          <p:cNvPr id="51212" name="Text Box 1070"/>
          <p:cNvSpPr txBox="1">
            <a:spLocks noChangeArrowheads="1"/>
          </p:cNvSpPr>
          <p:nvPr/>
        </p:nvSpPr>
        <p:spPr bwMode="auto">
          <a:xfrm>
            <a:off x="3286125" y="52578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13</a:t>
            </a:r>
          </a:p>
        </p:txBody>
      </p:sp>
      <p:sp>
        <p:nvSpPr>
          <p:cNvPr id="51213" name="AutoShape 1071"/>
          <p:cNvSpPr>
            <a:spLocks noChangeArrowheads="1"/>
          </p:cNvSpPr>
          <p:nvPr/>
        </p:nvSpPr>
        <p:spPr bwMode="auto">
          <a:xfrm>
            <a:off x="2066925" y="53340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51214" name="Text Box 1072"/>
          <p:cNvSpPr txBox="1">
            <a:spLocks noChangeArrowheads="1"/>
          </p:cNvSpPr>
          <p:nvPr/>
        </p:nvSpPr>
        <p:spPr bwMode="auto">
          <a:xfrm>
            <a:off x="3905250" y="52578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16</a:t>
            </a:r>
          </a:p>
        </p:txBody>
      </p:sp>
      <p:sp>
        <p:nvSpPr>
          <p:cNvPr id="49167" name="Text Box 1073"/>
          <p:cNvSpPr txBox="1">
            <a:spLocks noChangeArrowheads="1"/>
          </p:cNvSpPr>
          <p:nvPr/>
        </p:nvSpPr>
        <p:spPr bwMode="auto">
          <a:xfrm>
            <a:off x="922338" y="5932488"/>
            <a:ext cx="6392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2800" dirty="0">
                <a:solidFill>
                  <a:srgbClr val="A50021"/>
                </a:solidFill>
                <a:latin typeface="Calibri"/>
                <a:ea typeface="Arial Unicode MS" charset="0"/>
                <a:cs typeface="Arial Unicode MS" charset="0"/>
              </a:rPr>
              <a:t>Query:</a:t>
            </a:r>
            <a:r>
              <a:rPr lang="en-US" sz="2800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 Brutus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AND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 </a:t>
            </a:r>
            <a:r>
              <a:rPr lang="en-US" sz="2800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Calpurnia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AND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 </a:t>
            </a:r>
            <a:r>
              <a:rPr lang="en-US" sz="2800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Caesar</a:t>
            </a:r>
          </a:p>
        </p:txBody>
      </p:sp>
      <p:sp>
        <p:nvSpPr>
          <p:cNvPr id="51216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914400"/>
            <a:fld id="{ABD5FBB4-74E8-465F-84D6-C13E32472189}" type="slidenum">
              <a:rPr lang="en-US" sz="1400" smtClean="0">
                <a:solidFill>
                  <a:prstClr val="black"/>
                </a:solidFill>
                <a:latin typeface="Arial Unicode MS" pitchFamily="-112" charset="0"/>
                <a:ea typeface="+mn-ea"/>
                <a:cs typeface="Arial Unicode MS" pitchFamily="-112" charset="0"/>
              </a:rPr>
              <a:pPr algn="r" defTabSz="914400"/>
              <a:t>52</a:t>
            </a:fld>
            <a:endParaRPr lang="en-US" sz="1400" smtClean="0">
              <a:solidFill>
                <a:prstClr val="black"/>
              </a:solidFill>
              <a:latin typeface="Arial Unicode MS" pitchFamily="-112" charset="0"/>
              <a:ea typeface="+mn-ea"/>
              <a:cs typeface="Arial Unicode MS" pitchFamily="-112" charset="0"/>
            </a:endParaRPr>
          </a:p>
        </p:txBody>
      </p:sp>
      <p:sp>
        <p:nvSpPr>
          <p:cNvPr id="51217" name="TextBox 49"/>
          <p:cNvSpPr txBox="1">
            <a:spLocks noChangeArrowheads="1"/>
          </p:cNvSpPr>
          <p:nvPr/>
        </p:nvSpPr>
        <p:spPr bwMode="auto">
          <a:xfrm>
            <a:off x="7637463" y="19584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Βελτιστοποίηση ερωτήματος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2227" name="Rectangle 205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u="sng" dirty="0" smtClean="0">
                <a:ea typeface="ＭＳ Ｐゴシック" pitchFamily="-112" charset="-128"/>
              </a:rPr>
              <a:t>Επεξεργασία με αύξουσα συχνότητα</a:t>
            </a:r>
            <a:r>
              <a:rPr lang="en-US" dirty="0" smtClean="0">
                <a:ea typeface="ＭＳ Ｐゴシック" pitchFamily="-112" charset="-128"/>
              </a:rPr>
              <a:t>:</a:t>
            </a:r>
          </a:p>
          <a:p>
            <a:pPr lvl="1" eaLnBrk="1" hangingPunct="1"/>
            <a:r>
              <a:rPr lang="el-GR" i="1" dirty="0" smtClean="0">
                <a:ea typeface="ＭＳ Ｐゴシック" pitchFamily="-112" charset="-128"/>
              </a:rPr>
              <a:t>Ξεκίνησε με το </a:t>
            </a:r>
            <a:r>
              <a:rPr lang="el-GR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μικρότερο</a:t>
            </a:r>
            <a:r>
              <a:rPr lang="el-GR" i="1" dirty="0" smtClean="0">
                <a:ea typeface="ＭＳ Ｐゴシック" pitchFamily="-112" charset="-128"/>
              </a:rPr>
              <a:t> σύνολο και συνέχισε μειώνοντας και άλλο το αποτέλεσμα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443CE53-EEE9-4F05-B533-7754EAC03242}" type="slidenum">
              <a:rPr lang="en-US"/>
              <a:pPr/>
              <a:t>53</a:t>
            </a:fld>
            <a:endParaRPr lang="en-US"/>
          </a:p>
        </p:txBody>
      </p:sp>
      <p:sp>
        <p:nvSpPr>
          <p:cNvPr id="1214513" name="AutoShape 2097"/>
          <p:cNvSpPr>
            <a:spLocks noChangeArrowheads="1"/>
          </p:cNvSpPr>
          <p:nvPr/>
        </p:nvSpPr>
        <p:spPr bwMode="auto">
          <a:xfrm>
            <a:off x="3275856" y="2708920"/>
            <a:ext cx="3733800" cy="1057037"/>
          </a:xfrm>
          <a:prstGeom prst="upArrowCallout">
            <a:avLst>
              <a:gd name="adj1" fmla="val 80725"/>
              <a:gd name="adj2" fmla="val 80725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 eaLnBrk="0" hangingPunct="0"/>
            <a:r>
              <a:rPr lang="el-GR" sz="2000" dirty="0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Χρήση της συχνότητας εγγράφου στο λεξικό</a:t>
            </a:r>
            <a:endParaRPr lang="en-US" sz="2000" dirty="0" smtClean="0">
              <a:solidFill>
                <a:prstClr val="black"/>
              </a:solidFill>
              <a:latin typeface="Lucida Sans" pitchFamily="-112" charset="0"/>
              <a:ea typeface="+mn-ea"/>
              <a:cs typeface="Arial Unicode MS" pitchFamily="-112" charset="0"/>
            </a:endParaRPr>
          </a:p>
        </p:txBody>
      </p:sp>
      <p:sp>
        <p:nvSpPr>
          <p:cNvPr id="1214514" name="Text Box 2098"/>
          <p:cNvSpPr txBox="1">
            <a:spLocks noChangeArrowheads="1"/>
          </p:cNvSpPr>
          <p:nvPr/>
        </p:nvSpPr>
        <p:spPr bwMode="auto">
          <a:xfrm>
            <a:off x="251520" y="6021288"/>
            <a:ext cx="85481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l-GR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Εκτέλεση του ερωτήματος ως </a:t>
            </a:r>
            <a:r>
              <a:rPr lang="en-US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(</a:t>
            </a:r>
            <a:r>
              <a:rPr lang="en-US" b="1" i="1" dirty="0" err="1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Calpurnia</a:t>
            </a:r>
            <a:r>
              <a:rPr lang="en-US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i="1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AND</a:t>
            </a:r>
            <a:r>
              <a:rPr lang="en-US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b="1" i="1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Brutus)</a:t>
            </a:r>
            <a:r>
              <a:rPr lang="en-US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 </a:t>
            </a:r>
            <a:r>
              <a:rPr lang="en-US" i="1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AND </a:t>
            </a:r>
            <a:r>
              <a:rPr lang="en-US" b="1" i="1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Caesar</a:t>
            </a:r>
            <a:r>
              <a:rPr lang="en-US" dirty="0" smtClean="0">
                <a:solidFill>
                  <a:prstClr val="black"/>
                </a:solidFill>
                <a:latin typeface="Calibri" pitchFamily="-112" charset="0"/>
                <a:ea typeface="+mn-ea"/>
                <a:cs typeface="Arial Unicode MS" pitchFamily="-112" charset="0"/>
              </a:rPr>
              <a:t>.</a:t>
            </a:r>
          </a:p>
        </p:txBody>
      </p:sp>
      <p:sp>
        <p:nvSpPr>
          <p:cNvPr id="52231" name="TextBox 51"/>
          <p:cNvSpPr txBox="1">
            <a:spLocks noChangeArrowheads="1"/>
          </p:cNvSpPr>
          <p:nvPr/>
        </p:nvSpPr>
        <p:spPr bwMode="auto">
          <a:xfrm>
            <a:off x="7627938" y="13652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  <p:sp>
        <p:nvSpPr>
          <p:cNvPr id="53" name="Text Box 1029"/>
          <p:cNvSpPr txBox="1">
            <a:spLocks noChangeArrowheads="1"/>
          </p:cNvSpPr>
          <p:nvPr/>
        </p:nvSpPr>
        <p:spPr bwMode="auto">
          <a:xfrm>
            <a:off x="390525" y="4191000"/>
            <a:ext cx="10922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Brutus</a:t>
            </a:r>
          </a:p>
        </p:txBody>
      </p:sp>
      <p:sp>
        <p:nvSpPr>
          <p:cNvPr id="54" name="Text Box 1030"/>
          <p:cNvSpPr txBox="1">
            <a:spLocks noChangeArrowheads="1"/>
          </p:cNvSpPr>
          <p:nvPr/>
        </p:nvSpPr>
        <p:spPr bwMode="auto">
          <a:xfrm>
            <a:off x="390525" y="4724400"/>
            <a:ext cx="112395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Caesar</a:t>
            </a:r>
          </a:p>
        </p:txBody>
      </p:sp>
      <p:sp>
        <p:nvSpPr>
          <p:cNvPr id="55" name="Text Box 1031"/>
          <p:cNvSpPr txBox="1">
            <a:spLocks noChangeArrowheads="1"/>
          </p:cNvSpPr>
          <p:nvPr/>
        </p:nvSpPr>
        <p:spPr bwMode="auto">
          <a:xfrm>
            <a:off x="390525" y="5257800"/>
            <a:ext cx="149066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  <a:ea typeface="Arial Unicode MS" charset="0"/>
                <a:cs typeface="Arial Unicode MS" charset="0"/>
              </a:rPr>
              <a:t>Calpurnia</a:t>
            </a:r>
          </a:p>
        </p:txBody>
      </p:sp>
      <p:sp>
        <p:nvSpPr>
          <p:cNvPr id="52235" name="AutoShape 1032"/>
          <p:cNvSpPr>
            <a:spLocks noChangeArrowheads="1"/>
          </p:cNvSpPr>
          <p:nvPr/>
        </p:nvSpPr>
        <p:spPr bwMode="auto">
          <a:xfrm>
            <a:off x="2066925" y="42672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52236" name="AutoShape 1033"/>
          <p:cNvSpPr>
            <a:spLocks noChangeArrowheads="1"/>
          </p:cNvSpPr>
          <p:nvPr/>
        </p:nvSpPr>
        <p:spPr bwMode="auto">
          <a:xfrm>
            <a:off x="2066925" y="48006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grpSp>
        <p:nvGrpSpPr>
          <p:cNvPr id="2" name="Group 1034"/>
          <p:cNvGrpSpPr>
            <a:grpSpLocks/>
          </p:cNvGrpSpPr>
          <p:nvPr/>
        </p:nvGrpSpPr>
        <p:grpSpPr bwMode="auto">
          <a:xfrm>
            <a:off x="3286125" y="5334000"/>
            <a:ext cx="4876800" cy="304800"/>
            <a:chOff x="2064" y="2448"/>
            <a:chExt cx="3072" cy="192"/>
          </a:xfrm>
        </p:grpSpPr>
        <p:sp>
          <p:nvSpPr>
            <p:cNvPr id="52271" name="Rectangle 1035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2272" name="Rectangle 1036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2273" name="Rectangle 1037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2274" name="Rectangle 1038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  <p:sp>
          <p:nvSpPr>
            <p:cNvPr id="52275" name="Line 1039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grpSp>
        <p:nvGrpSpPr>
          <p:cNvPr id="3" name="Group 1040"/>
          <p:cNvGrpSpPr>
            <a:grpSpLocks/>
          </p:cNvGrpSpPr>
          <p:nvPr/>
        </p:nvGrpSpPr>
        <p:grpSpPr bwMode="auto">
          <a:xfrm>
            <a:off x="3286125" y="4724400"/>
            <a:ext cx="4987925" cy="457200"/>
            <a:chOff x="2064" y="2688"/>
            <a:chExt cx="3142" cy="288"/>
          </a:xfrm>
        </p:grpSpPr>
        <p:grpSp>
          <p:nvGrpSpPr>
            <p:cNvPr id="4" name="Group 1041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52266" name="Rectangle 1042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67" name="Rectangle 104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68" name="Rectangle 1044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69" name="Rectangle 1045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70" name="Line 1046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52258" name="Text Box 1047"/>
            <p:cNvSpPr txBox="1">
              <a:spLocks noChangeArrowheads="1"/>
            </p:cNvSpPr>
            <p:nvPr/>
          </p:nvSpPr>
          <p:spPr bwMode="auto">
            <a:xfrm>
              <a:off x="2150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</a:t>
              </a:r>
            </a:p>
          </p:txBody>
        </p:sp>
        <p:sp>
          <p:nvSpPr>
            <p:cNvPr id="52259" name="Text Box 1048"/>
            <p:cNvSpPr txBox="1">
              <a:spLocks noChangeArrowheads="1"/>
            </p:cNvSpPr>
            <p:nvPr/>
          </p:nvSpPr>
          <p:spPr bwMode="auto">
            <a:xfrm>
              <a:off x="2582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52260" name="Text Box 1049"/>
            <p:cNvSpPr txBox="1">
              <a:spLocks noChangeArrowheads="1"/>
            </p:cNvSpPr>
            <p:nvPr/>
          </p:nvSpPr>
          <p:spPr bwMode="auto">
            <a:xfrm>
              <a:off x="2945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</a:t>
              </a:r>
            </a:p>
          </p:txBody>
        </p:sp>
        <p:sp>
          <p:nvSpPr>
            <p:cNvPr id="52261" name="Text Box 1050"/>
            <p:cNvSpPr txBox="1">
              <a:spLocks noChangeArrowheads="1"/>
            </p:cNvSpPr>
            <p:nvPr/>
          </p:nvSpPr>
          <p:spPr bwMode="auto">
            <a:xfrm>
              <a:off x="3312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5</a:t>
              </a:r>
            </a:p>
          </p:txBody>
        </p:sp>
        <p:sp>
          <p:nvSpPr>
            <p:cNvPr id="52262" name="Text Box 1051"/>
            <p:cNvSpPr txBox="1">
              <a:spLocks noChangeArrowheads="1"/>
            </p:cNvSpPr>
            <p:nvPr/>
          </p:nvSpPr>
          <p:spPr bwMode="auto">
            <a:xfrm>
              <a:off x="3665" y="2688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sp>
          <p:nvSpPr>
            <p:cNvPr id="52263" name="Text Box 1052"/>
            <p:cNvSpPr txBox="1">
              <a:spLocks noChangeArrowheads="1"/>
            </p:cNvSpPr>
            <p:nvPr/>
          </p:nvSpPr>
          <p:spPr bwMode="auto">
            <a:xfrm>
              <a:off x="4049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52264" name="Text Box 1053"/>
            <p:cNvSpPr txBox="1">
              <a:spLocks noChangeArrowheads="1"/>
            </p:cNvSpPr>
            <p:nvPr/>
          </p:nvSpPr>
          <p:spPr bwMode="auto">
            <a:xfrm>
              <a:off x="4464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21</a:t>
              </a:r>
            </a:p>
          </p:txBody>
        </p:sp>
        <p:sp>
          <p:nvSpPr>
            <p:cNvPr id="52265" name="Text Box 1054"/>
            <p:cNvSpPr txBox="1">
              <a:spLocks noChangeArrowheads="1"/>
            </p:cNvSpPr>
            <p:nvPr/>
          </p:nvSpPr>
          <p:spPr bwMode="auto">
            <a:xfrm>
              <a:off x="4848" y="2688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34</a:t>
              </a:r>
            </a:p>
          </p:txBody>
        </p:sp>
      </p:grpSp>
      <p:grpSp>
        <p:nvGrpSpPr>
          <p:cNvPr id="5" name="Group 1055"/>
          <p:cNvGrpSpPr>
            <a:grpSpLocks/>
          </p:cNvGrpSpPr>
          <p:nvPr/>
        </p:nvGrpSpPr>
        <p:grpSpPr bwMode="auto">
          <a:xfrm>
            <a:off x="3286125" y="4191000"/>
            <a:ext cx="4876800" cy="457200"/>
            <a:chOff x="2064" y="2400"/>
            <a:chExt cx="3072" cy="288"/>
          </a:xfrm>
        </p:grpSpPr>
        <p:grpSp>
          <p:nvGrpSpPr>
            <p:cNvPr id="6" name="Group 1056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52252" name="Rectangle 1057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53" name="Rectangle 1058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54" name="Rectangle 1059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55" name="Rectangle 1060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  <p:sp>
            <p:nvSpPr>
              <p:cNvPr id="52256" name="Line 1061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400"/>
                <a:endParaRPr lang="el-GR" smtClean="0">
                  <a:solidFill>
                    <a:prstClr val="black"/>
                  </a:solidFill>
                  <a:ea typeface="+mn-ea"/>
                  <a:cs typeface="Arial Unicode MS" pitchFamily="-112" charset="0"/>
                </a:endParaRPr>
              </a:p>
            </p:txBody>
          </p:sp>
        </p:grpSp>
        <p:sp>
          <p:nvSpPr>
            <p:cNvPr id="52244" name="Text Box 1062"/>
            <p:cNvSpPr txBox="1">
              <a:spLocks noChangeArrowheads="1"/>
            </p:cNvSpPr>
            <p:nvPr/>
          </p:nvSpPr>
          <p:spPr bwMode="auto">
            <a:xfrm>
              <a:off x="2160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2</a:t>
              </a:r>
            </a:p>
          </p:txBody>
        </p:sp>
        <p:sp>
          <p:nvSpPr>
            <p:cNvPr id="52245" name="Text Box 1063"/>
            <p:cNvSpPr txBox="1">
              <a:spLocks noChangeArrowheads="1"/>
            </p:cNvSpPr>
            <p:nvPr/>
          </p:nvSpPr>
          <p:spPr bwMode="auto">
            <a:xfrm>
              <a:off x="2513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4</a:t>
              </a:r>
            </a:p>
          </p:txBody>
        </p:sp>
        <p:sp>
          <p:nvSpPr>
            <p:cNvPr id="52246" name="Text Box 1064"/>
            <p:cNvSpPr txBox="1">
              <a:spLocks noChangeArrowheads="1"/>
            </p:cNvSpPr>
            <p:nvPr/>
          </p:nvSpPr>
          <p:spPr bwMode="auto">
            <a:xfrm>
              <a:off x="2928" y="2400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8</a:t>
              </a:r>
            </a:p>
          </p:txBody>
        </p:sp>
        <p:sp>
          <p:nvSpPr>
            <p:cNvPr id="52247" name="Text Box 1065"/>
            <p:cNvSpPr txBox="1">
              <a:spLocks noChangeArrowheads="1"/>
            </p:cNvSpPr>
            <p:nvPr/>
          </p:nvSpPr>
          <p:spPr bwMode="auto">
            <a:xfrm>
              <a:off x="3264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16</a:t>
              </a:r>
            </a:p>
          </p:txBody>
        </p:sp>
        <p:sp>
          <p:nvSpPr>
            <p:cNvPr id="52248" name="Text Box 1066"/>
            <p:cNvSpPr txBox="1">
              <a:spLocks noChangeArrowheads="1"/>
            </p:cNvSpPr>
            <p:nvPr/>
          </p:nvSpPr>
          <p:spPr bwMode="auto">
            <a:xfrm>
              <a:off x="3665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32</a:t>
              </a:r>
            </a:p>
          </p:txBody>
        </p:sp>
        <p:sp>
          <p:nvSpPr>
            <p:cNvPr id="52249" name="Text Box 1067"/>
            <p:cNvSpPr txBox="1">
              <a:spLocks noChangeArrowheads="1"/>
            </p:cNvSpPr>
            <p:nvPr/>
          </p:nvSpPr>
          <p:spPr bwMode="auto">
            <a:xfrm>
              <a:off x="4049" y="2400"/>
              <a:ext cx="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64</a:t>
              </a:r>
            </a:p>
          </p:txBody>
        </p:sp>
        <p:sp>
          <p:nvSpPr>
            <p:cNvPr id="52250" name="Text Box 1068"/>
            <p:cNvSpPr txBox="1">
              <a:spLocks noChangeArrowheads="1"/>
            </p:cNvSpPr>
            <p:nvPr/>
          </p:nvSpPr>
          <p:spPr bwMode="auto">
            <a:xfrm>
              <a:off x="4320" y="2400"/>
              <a:ext cx="4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mtClean="0">
                  <a:solidFill>
                    <a:prstClr val="black"/>
                  </a:solidFill>
                  <a:latin typeface="Lucida Sans" pitchFamily="-112" charset="0"/>
                  <a:ea typeface="+mn-ea"/>
                  <a:cs typeface="Arial Unicode MS" pitchFamily="-112" charset="0"/>
                </a:rPr>
                <a:t>128</a:t>
              </a:r>
            </a:p>
          </p:txBody>
        </p:sp>
        <p:sp>
          <p:nvSpPr>
            <p:cNvPr id="52251" name="Text Box 1069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endParaRPr lang="el-GR" smtClean="0">
                <a:solidFill>
                  <a:prstClr val="black"/>
                </a:solidFill>
                <a:ea typeface="+mn-ea"/>
                <a:cs typeface="Arial Unicode MS" pitchFamily="-112" charset="0"/>
              </a:endParaRPr>
            </a:p>
          </p:txBody>
        </p:sp>
      </p:grpSp>
      <p:sp>
        <p:nvSpPr>
          <p:cNvPr id="52240" name="Text Box 1070"/>
          <p:cNvSpPr txBox="1">
            <a:spLocks noChangeArrowheads="1"/>
          </p:cNvSpPr>
          <p:nvPr/>
        </p:nvSpPr>
        <p:spPr bwMode="auto">
          <a:xfrm>
            <a:off x="3286125" y="52578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13</a:t>
            </a:r>
          </a:p>
        </p:txBody>
      </p:sp>
      <p:sp>
        <p:nvSpPr>
          <p:cNvPr id="52241" name="AutoShape 1071"/>
          <p:cNvSpPr>
            <a:spLocks noChangeArrowheads="1"/>
          </p:cNvSpPr>
          <p:nvPr/>
        </p:nvSpPr>
        <p:spPr bwMode="auto">
          <a:xfrm>
            <a:off x="2066925" y="53340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l-GR" smtClean="0">
              <a:solidFill>
                <a:prstClr val="black"/>
              </a:solidFill>
              <a:ea typeface="+mn-ea"/>
              <a:cs typeface="Arial Unicode MS" pitchFamily="-112" charset="0"/>
            </a:endParaRPr>
          </a:p>
        </p:txBody>
      </p:sp>
      <p:sp>
        <p:nvSpPr>
          <p:cNvPr id="52242" name="Text Box 1072"/>
          <p:cNvSpPr txBox="1">
            <a:spLocks noChangeArrowheads="1"/>
          </p:cNvSpPr>
          <p:nvPr/>
        </p:nvSpPr>
        <p:spPr bwMode="auto">
          <a:xfrm>
            <a:off x="3905250" y="5257800"/>
            <a:ext cx="56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mtClean="0">
                <a:solidFill>
                  <a:prstClr val="black"/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4513" grpId="0" animBg="1" autoUpdateAnimBg="0"/>
      <p:bldP spid="1214514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Βελτιστοποίηση ερωτήματος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3251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147248" cy="4277072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l-GR" sz="3000" dirty="0" smtClean="0">
                <a:ea typeface="ＭＳ Ｐゴシック" pitchFamily="-112" charset="-128"/>
              </a:rPr>
              <a:t>Π</a:t>
            </a:r>
            <a:r>
              <a:rPr lang="en-US" sz="3000" dirty="0" smtClean="0">
                <a:ea typeface="ＭＳ Ｐゴシック" pitchFamily="-112" charset="-128"/>
              </a:rPr>
              <a:t>.</a:t>
            </a:r>
            <a:r>
              <a:rPr lang="el-GR" sz="3000" dirty="0" smtClean="0">
                <a:ea typeface="ＭＳ Ｐゴシック" pitchFamily="-112" charset="-128"/>
              </a:rPr>
              <a:t>χ</a:t>
            </a:r>
            <a:r>
              <a:rPr lang="en-US" sz="3000" dirty="0" smtClean="0">
                <a:ea typeface="ＭＳ Ｐゴシック" pitchFamily="-112" charset="-128"/>
              </a:rPr>
              <a:t>., </a:t>
            </a:r>
            <a:r>
              <a:rPr lang="en-US" sz="3000" i="1" dirty="0" smtClean="0">
                <a:ea typeface="ＭＳ Ｐゴシック" pitchFamily="-112" charset="-128"/>
              </a:rPr>
              <a:t>(</a:t>
            </a:r>
            <a:r>
              <a:rPr lang="en-US" sz="3000" b="1" i="1" dirty="0" smtClean="0">
                <a:ea typeface="ＭＳ Ｐゴシック" pitchFamily="-112" charset="-128"/>
              </a:rPr>
              <a:t>madding</a:t>
            </a:r>
            <a:r>
              <a:rPr lang="en-US" sz="3000" i="1" dirty="0" smtClean="0">
                <a:ea typeface="ＭＳ Ｐゴシック" pitchFamily="-112" charset="-128"/>
              </a:rPr>
              <a:t> OR </a:t>
            </a:r>
            <a:r>
              <a:rPr lang="en-US" sz="3000" b="1" i="1" dirty="0" smtClean="0">
                <a:ea typeface="ＭＳ Ｐゴシック" pitchFamily="-112" charset="-128"/>
              </a:rPr>
              <a:t>crowd</a:t>
            </a:r>
            <a:r>
              <a:rPr lang="en-US" sz="3000" i="1" dirty="0" smtClean="0">
                <a:ea typeface="ＭＳ Ｐゴシック" pitchFamily="-112" charset="-128"/>
              </a:rPr>
              <a:t>) AND (</a:t>
            </a:r>
            <a:r>
              <a:rPr lang="en-US" sz="3000" b="1" i="1" dirty="0" smtClean="0">
                <a:ea typeface="ＭＳ Ｐゴシック" pitchFamily="-112" charset="-128"/>
              </a:rPr>
              <a:t>ignoble</a:t>
            </a:r>
            <a:r>
              <a:rPr lang="en-US" sz="3000" i="1" dirty="0" smtClean="0">
                <a:ea typeface="ＭＳ Ｐゴシック" pitchFamily="-112" charset="-128"/>
              </a:rPr>
              <a:t> OR </a:t>
            </a:r>
            <a:r>
              <a:rPr lang="en-US" sz="3000" b="1" i="1" dirty="0" smtClean="0">
                <a:ea typeface="ＭＳ Ｐゴシック" pitchFamily="-112" charset="-128"/>
              </a:rPr>
              <a:t>strife</a:t>
            </a:r>
            <a:r>
              <a:rPr lang="en-US" sz="3000" i="1" dirty="0" smtClean="0">
                <a:ea typeface="ＭＳ Ｐゴシック" pitchFamily="-112" charset="-128"/>
              </a:rPr>
              <a:t>)</a:t>
            </a:r>
            <a:endParaRPr lang="en-US" sz="3000" dirty="0" smtClean="0">
              <a:ea typeface="ＭＳ Ｐゴシック" pitchFamily="-112" charset="-128"/>
            </a:endParaRPr>
          </a:p>
          <a:p>
            <a:pPr eaLnBrk="1" hangingPunct="1"/>
            <a:endParaRPr lang="el-GR" sz="30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Βρες τη συχνότητα εγγράφου για όλους τους όρους</a:t>
            </a:r>
            <a:r>
              <a:rPr lang="en-US" sz="3000" dirty="0" smtClean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Εκτίμησε το μέγεθος κάθε </a:t>
            </a:r>
            <a:r>
              <a:rPr lang="en-US" sz="3000" i="1" dirty="0" smtClean="0">
                <a:ea typeface="ＭＳ Ｐゴシック" pitchFamily="-112" charset="-128"/>
              </a:rPr>
              <a:t>OR</a:t>
            </a:r>
            <a:r>
              <a:rPr lang="en-US" sz="3000" dirty="0" smtClean="0">
                <a:ea typeface="ＭＳ Ｐゴシック" pitchFamily="-112" charset="-128"/>
              </a:rPr>
              <a:t> </a:t>
            </a:r>
            <a:r>
              <a:rPr lang="el-GR" sz="3000" dirty="0" smtClean="0">
                <a:ea typeface="ＭＳ Ｐゴシック" pitchFamily="-112" charset="-128"/>
              </a:rPr>
              <a:t>(συντηρητικά: ως το άθροισμα των συχνοτήτων εγγράφου)</a:t>
            </a:r>
            <a:r>
              <a:rPr lang="en-US" sz="3000" dirty="0" smtClean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Επεξεργασία του ερωτήματος κατά αύξουσα σειρά κάθε όρου.</a:t>
            </a:r>
            <a:endParaRPr lang="en-US" sz="3000" dirty="0" smtClean="0">
              <a:ea typeface="ＭＳ Ｐゴシック" pitchFamily="-112" charset="-128"/>
            </a:endParaRPr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D80B95-7C5F-4C82-97BC-B42F6AE865CF}" type="slidenum">
              <a:rPr lang="en-US"/>
              <a:pPr/>
              <a:t>54</a:t>
            </a:fld>
            <a:endParaRPr lang="en-US"/>
          </a:p>
        </p:txBody>
      </p:sp>
      <p:sp>
        <p:nvSpPr>
          <p:cNvPr id="53253" name="TextBox 4"/>
          <p:cNvSpPr txBox="1">
            <a:spLocks noChangeArrowheads="1"/>
          </p:cNvSpPr>
          <p:nvPr/>
        </p:nvSpPr>
        <p:spPr bwMode="auto">
          <a:xfrm>
            <a:off x="7812360" y="195849"/>
            <a:ext cx="973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Βελτιστοποίηση ερωτήματος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3251" name="Rectangle 1027"/>
          <p:cNvSpPr>
            <a:spLocks noGrp="1" noChangeArrowheads="1"/>
          </p:cNvSpPr>
          <p:nvPr>
            <p:ph idx="1"/>
          </p:nvPr>
        </p:nvSpPr>
        <p:spPr>
          <a:xfrm>
            <a:off x="364924" y="3385746"/>
            <a:ext cx="8147248" cy="273630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r>
              <a:rPr lang="el-GR" sz="2000" dirty="0">
                <a:latin typeface="+mj-lt"/>
                <a:ea typeface="ＭＳ Ｐゴシック" charset="-128"/>
              </a:rPr>
              <a:t>Όταν πολλοί μεγάλες λίστες</a:t>
            </a:r>
            <a:r>
              <a:rPr lang="en-US" sz="2000" dirty="0">
                <a:latin typeface="+mj-lt"/>
                <a:ea typeface="ＭＳ Ｐゴシック" charset="-128"/>
              </a:rPr>
              <a:t>, </a:t>
            </a:r>
            <a:r>
              <a:rPr lang="el-GR" sz="2000" dirty="0">
                <a:latin typeface="+mj-lt"/>
                <a:ea typeface="ＭＳ Ｐゴシック" charset="-128"/>
              </a:rPr>
              <a:t>εναλλακτικές για τον υπολογισμό τομής</a:t>
            </a:r>
          </a:p>
          <a:p>
            <a:pPr marL="685800" lvl="2" indent="-342900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l-GR" sz="1800" dirty="0">
                <a:latin typeface="+mj-lt"/>
                <a:ea typeface="ＭＳ Ｐゴシック" charset="-128"/>
              </a:rPr>
              <a:t>χρησιμοποιώντας δυαδική αναζήτηση στη μεγάλη λίστα </a:t>
            </a:r>
            <a:r>
              <a:rPr lang="en-US" sz="1800" dirty="0">
                <a:latin typeface="+mj-lt"/>
                <a:ea typeface="ＭＳ Ｐゴシック" charset="-128"/>
              </a:rPr>
              <a:t>(</a:t>
            </a:r>
            <a:r>
              <a:rPr lang="el-GR" sz="1800" dirty="0">
                <a:latin typeface="+mj-lt"/>
                <a:ea typeface="ＭＳ Ｐゴシック" charset="-128"/>
              </a:rPr>
              <a:t>λογαριθμικός χρόνος)</a:t>
            </a:r>
          </a:p>
          <a:p>
            <a:pPr marL="685800" lvl="2" indent="-342900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l-GR" sz="1800" dirty="0">
                <a:latin typeface="+mj-lt"/>
                <a:ea typeface="ＭＳ Ｐゴシック" charset="-128"/>
              </a:rPr>
              <a:t>αποθήκευση μεγάλης λίστας ως </a:t>
            </a:r>
            <a:r>
              <a:rPr lang="en-US" sz="1800" dirty="0" err="1">
                <a:latin typeface="+mj-lt"/>
                <a:ea typeface="ＭＳ Ｐゴシック" charset="-128"/>
              </a:rPr>
              <a:t>hastable</a:t>
            </a:r>
            <a:r>
              <a:rPr lang="el-GR" sz="1800" dirty="0">
                <a:latin typeface="+mj-lt"/>
                <a:ea typeface="ＭＳ Ｐゴシック" charset="-128"/>
              </a:rPr>
              <a:t> (σταθερά)</a:t>
            </a:r>
            <a:endParaRPr lang="en-US" sz="1800" dirty="0">
              <a:latin typeface="+mj-lt"/>
              <a:ea typeface="ＭＳ Ｐゴシック" charset="-128"/>
            </a:endParaRPr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D80B95-7C5F-4C82-97BC-B42F6AE865CF}" type="slidenum">
              <a:rPr lang="en-US"/>
              <a:pPr/>
              <a:t>55</a:t>
            </a:fld>
            <a:endParaRPr lang="en-US"/>
          </a:p>
        </p:txBody>
      </p:sp>
      <p:sp>
        <p:nvSpPr>
          <p:cNvPr id="53253" name="TextBox 4"/>
          <p:cNvSpPr txBox="1">
            <a:spLocks noChangeArrowheads="1"/>
          </p:cNvSpPr>
          <p:nvPr/>
        </p:nvSpPr>
        <p:spPr bwMode="auto">
          <a:xfrm>
            <a:off x="7812360" y="195849"/>
            <a:ext cx="973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1252" y="1828007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(</a:t>
            </a:r>
            <a:r>
              <a:rPr lang="el-GR" sz="2000" dirty="0">
                <a:solidFill>
                  <a:schemeClr val="tx1"/>
                </a:solidFill>
                <a:latin typeface="+mj-lt"/>
              </a:rPr>
              <a:t>(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A and B) and C) and D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tx1"/>
                </a:solidFill>
                <a:latin typeface="+mj-lt"/>
              </a:rPr>
              <a:t>Κρατάμε </a:t>
            </a:r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το ενδιάμεσο αποτέλεσμα στη μνήμη </a:t>
            </a:r>
            <a:r>
              <a:rPr lang="el-GR" sz="2000" dirty="0">
                <a:solidFill>
                  <a:schemeClr val="tx1"/>
                </a:solidFill>
                <a:latin typeface="+mj-lt"/>
              </a:rPr>
              <a:t>και διαβάζουμε τη άλλη λίστα από το δίσκο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tx1"/>
                </a:solidFill>
                <a:latin typeface="+mj-lt"/>
              </a:rPr>
              <a:t>Αρχικά, ενδιάμεσο αποτέλεσμα = 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Α</a:t>
            </a:r>
          </a:p>
        </p:txBody>
      </p:sp>
    </p:spTree>
    <p:extLst>
      <p:ext uri="{BB962C8B-B14F-4D97-AF65-F5344CB8AC3E}">
        <p14:creationId xmlns:p14="http://schemas.microsoft.com/office/powerpoint/2010/main" val="12388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611560" y="4941168"/>
            <a:ext cx="8429684" cy="1071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 smtClean="0">
                <a:solidFill>
                  <a:srgbClr val="00B050"/>
                </a:solidFill>
                <a:latin typeface="+mj-lt"/>
              </a:rPr>
              <a:t>((</a:t>
            </a:r>
            <a:r>
              <a:rPr lang="en-US" dirty="0" err="1" smtClean="0">
                <a:solidFill>
                  <a:srgbClr val="00B050"/>
                </a:solidFill>
                <a:latin typeface="+mj-lt"/>
              </a:rPr>
              <a:t>paris</a:t>
            </a:r>
            <a:r>
              <a:rPr lang="en-US" dirty="0" smtClean="0">
                <a:solidFill>
                  <a:srgbClr val="00B050"/>
                </a:solidFill>
                <a:latin typeface="+mj-lt"/>
              </a:rPr>
              <a:t> AND NOT </a:t>
            </a:r>
            <a:r>
              <a:rPr lang="en-US" dirty="0" err="1" smtClean="0">
                <a:solidFill>
                  <a:srgbClr val="00B050"/>
                </a:solidFill>
                <a:latin typeface="+mj-lt"/>
              </a:rPr>
              <a:t>france</a:t>
            </a:r>
            <a:r>
              <a:rPr lang="en-US" dirty="0" smtClean="0">
                <a:solidFill>
                  <a:srgbClr val="00B050"/>
                </a:solidFill>
                <a:latin typeface="+mj-lt"/>
              </a:rPr>
              <a:t>) OR </a:t>
            </a:r>
            <a:r>
              <a:rPr lang="en-US" dirty="0" err="1" smtClean="0">
                <a:solidFill>
                  <a:srgbClr val="00B050"/>
                </a:solidFill>
                <a:latin typeface="+mj-lt"/>
              </a:rPr>
              <a:t>lear</a:t>
            </a:r>
            <a:r>
              <a:rPr lang="en-US" dirty="0" smtClean="0">
                <a:solidFill>
                  <a:srgbClr val="00B050"/>
                </a:solidFill>
                <a:latin typeface="+mj-lt"/>
              </a:rPr>
              <a:t>)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9" name="Picture 8" descr="13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109" y="1928802"/>
            <a:ext cx="8824047" cy="1289668"/>
          </a:xfrm>
          <a:prstGeom prst="rect">
            <a:avLst/>
          </a:prstGeom>
        </p:spPr>
      </p:pic>
      <p:sp>
        <p:nvSpPr>
          <p:cNvPr id="10" name="Rectangle 1026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l-GR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ＭＳ Ｐゴシック" pitchFamily="-112" charset="-128"/>
              <a:cs typeface="+mj-cs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pitchFamily="-112" charset="-128"/>
                <a:cs typeface="+mj-cs"/>
              </a:rPr>
              <a:t>Βελτιστοποίηση ερωτήματος: παράδειγμα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ＭＳ Ｐゴシック" pitchFamily="-112" charset="-128"/>
              <a:cs typeface="+mj-cs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67167" y="3729634"/>
            <a:ext cx="8429684" cy="1071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 err="1" smtClean="0">
                <a:solidFill>
                  <a:srgbClr val="00B050"/>
                </a:solidFill>
                <a:latin typeface="+mj-lt"/>
              </a:rPr>
              <a:t>paris</a:t>
            </a:r>
            <a:r>
              <a:rPr lang="en-US" dirty="0" smtClean="0">
                <a:solidFill>
                  <a:srgbClr val="00B050"/>
                </a:solidFill>
                <a:latin typeface="+mj-lt"/>
              </a:rPr>
              <a:t> AND </a:t>
            </a:r>
            <a:r>
              <a:rPr lang="en-US" dirty="0" err="1" smtClean="0">
                <a:solidFill>
                  <a:srgbClr val="00B050"/>
                </a:solidFill>
                <a:latin typeface="+mj-lt"/>
              </a:rPr>
              <a:t>france</a:t>
            </a:r>
            <a:r>
              <a:rPr lang="en-US" dirty="0" smtClean="0">
                <a:solidFill>
                  <a:srgbClr val="00B050"/>
                </a:solidFill>
                <a:latin typeface="+mj-lt"/>
              </a:rPr>
              <a:t> AND </a:t>
            </a:r>
            <a:r>
              <a:rPr lang="en-US" dirty="0" err="1" smtClean="0">
                <a:solidFill>
                  <a:srgbClr val="00B050"/>
                </a:solidFill>
                <a:latin typeface="+mj-lt"/>
              </a:rPr>
              <a:t>lear</a:t>
            </a:r>
            <a:endParaRPr lang="en-US" dirty="0" smtClean="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132856"/>
            <a:ext cx="7643192" cy="1180728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l-GR" dirty="0" smtClean="0">
                <a:ea typeface="ＭＳ Ｐゴシック" pitchFamily="-112" charset="-128"/>
              </a:rPr>
              <a:t> Δοκιμάστε το </a:t>
            </a:r>
            <a:r>
              <a:rPr lang="en-US" u="sng" dirty="0" smtClean="0">
                <a:ea typeface="ＭＳ Ｐゴシック" pitchFamily="-112" charset="-128"/>
              </a:rPr>
              <a:t>http://www.rhymezone.com/shakespeare/</a:t>
            </a:r>
          </a:p>
        </p:txBody>
      </p:sp>
      <p:sp>
        <p:nvSpPr>
          <p:cNvPr id="5632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27224E2-70DB-42B4-B58E-43625DF1B7EF}" type="slidenum">
              <a:rPr lang="en-US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03230"/>
            <a:ext cx="8928992" cy="100811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Boolean </a:t>
            </a:r>
            <a:r>
              <a:rPr lang="el-GR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ερωτήματα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l-GR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Ακριβές ταίριασμα </a:t>
            </a:r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Exact match</a:t>
            </a:r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611342"/>
            <a:ext cx="7831782" cy="48768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Το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Boolean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μοντέλο ανάκτησης </a:t>
            </a:r>
            <a:r>
              <a:rPr lang="el-GR" dirty="0" smtClean="0">
                <a:ea typeface="ＭＳ Ｐゴシック" pitchFamily="-112" charset="-128"/>
              </a:rPr>
              <a:t>απαντά ερωτήματα που είναι </a:t>
            </a:r>
            <a:r>
              <a:rPr lang="en-US" dirty="0" smtClean="0">
                <a:ea typeface="ＭＳ Ｐゴシック" pitchFamily="-112" charset="-128"/>
              </a:rPr>
              <a:t>Boolean </a:t>
            </a:r>
            <a:r>
              <a:rPr lang="el-GR" dirty="0" smtClean="0">
                <a:ea typeface="ＭＳ Ｐゴシック" pitchFamily="-112" charset="-128"/>
              </a:rPr>
              <a:t>εκφράσεις</a:t>
            </a:r>
            <a:r>
              <a:rPr lang="en-US" dirty="0" smtClean="0">
                <a:ea typeface="ＭＳ Ｐゴシック" pitchFamily="-112" charset="-128"/>
              </a:rPr>
              <a:t>: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Χρήση </a:t>
            </a:r>
            <a:r>
              <a:rPr lang="en-US" i="1" dirty="0" smtClean="0">
                <a:ea typeface="ＭＳ Ｐゴシック" pitchFamily="-112" charset="-128"/>
              </a:rPr>
              <a:t>AND, OR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και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NOT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για το συνδυασμό όρων 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Θεωρούν κάθε έγγραφο ως ένα </a:t>
            </a:r>
            <a:r>
              <a:rPr lang="el-GR" b="1" u="sng" dirty="0" smtClean="0">
                <a:solidFill>
                  <a:srgbClr val="C00000"/>
                </a:solidFill>
                <a:ea typeface="ＭＳ Ｐゴシック" pitchFamily="-112" charset="-128"/>
              </a:rPr>
              <a:t>σύνολο</a:t>
            </a:r>
            <a:r>
              <a:rPr lang="el-GR" dirty="0" smtClean="0">
                <a:ea typeface="ＭＳ Ｐゴシック" pitchFamily="-112" charset="-128"/>
              </a:rPr>
              <a:t> όρων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Είναι ακριβές (</a:t>
            </a:r>
            <a:r>
              <a:rPr lang="en-US" dirty="0" smtClean="0">
                <a:ea typeface="ＭＳ Ｐゴシック" pitchFamily="-112" charset="-128"/>
              </a:rPr>
              <a:t>precise</a:t>
            </a:r>
            <a:r>
              <a:rPr lang="el-GR" dirty="0" smtClean="0">
                <a:ea typeface="ＭＳ Ｐゴシック" pitchFamily="-112" charset="-128"/>
              </a:rPr>
              <a:t>)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ένα έγγραφο είτε ικανοποιεί τη συνθήκη είτε όχι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.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Ίσως, το απλούστερο μοντέλο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Το βασικό μοντέλο σε εμπορικά συστήματα για 3 δεκαετίες (πριν τον </a:t>
            </a:r>
            <a:r>
              <a:rPr lang="en-US" dirty="0" smtClean="0">
                <a:ea typeface="ＭＳ Ｐゴシック" pitchFamily="-112" charset="-128"/>
              </a:rPr>
              <a:t>web). 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Πολλά συστήματα ακόμα </a:t>
            </a:r>
            <a:r>
              <a:rPr lang="en-US" dirty="0" smtClean="0">
                <a:ea typeface="ＭＳ Ｐゴシック" pitchFamily="-112" charset="-128"/>
              </a:rPr>
              <a:t>Boolean:</a:t>
            </a:r>
          </a:p>
          <a:p>
            <a:pPr lvl="1" eaLnBrk="1" hangingPunct="1"/>
            <a:r>
              <a:rPr lang="en-US" dirty="0" smtClean="0">
                <a:ea typeface="ＭＳ Ｐゴシック" pitchFamily="-112" charset="-128"/>
              </a:rPr>
              <a:t>Email, library catalog, Mac OS X Spotlight</a:t>
            </a:r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4CABB7-3225-4647-80FA-D2037F40C606}" type="slidenum">
              <a:rPr lang="en-US"/>
              <a:pPr/>
              <a:t>58</a:t>
            </a:fld>
            <a:endParaRPr lang="en-US"/>
          </a:p>
        </p:txBody>
      </p:sp>
      <p:sp>
        <p:nvSpPr>
          <p:cNvPr id="46085" name="TextBox 4"/>
          <p:cNvSpPr txBox="1">
            <a:spLocks noChangeArrowheads="1"/>
          </p:cNvSpPr>
          <p:nvPr/>
        </p:nvSpPr>
        <p:spPr bwMode="auto">
          <a:xfrm>
            <a:off x="7668344" y="15700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1.3</a:t>
            </a:r>
          </a:p>
        </p:txBody>
      </p:sp>
      <p:sp>
        <p:nvSpPr>
          <p:cNvPr id="6" name="Rectangle 5"/>
          <p:cNvSpPr/>
          <p:nvPr/>
        </p:nvSpPr>
        <p:spPr>
          <a:xfrm>
            <a:off x="3131840" y="5445224"/>
            <a:ext cx="4427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336699"/>
              </a:buClr>
            </a:pPr>
            <a:r>
              <a:rPr lang="el-GR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Η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Google</a:t>
            </a:r>
            <a:r>
              <a:rPr lang="el-GR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χρησιμοποιεί το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Boolean </a:t>
            </a:r>
            <a:r>
              <a:rPr lang="el-GR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μοντέλο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Παράδειγμα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WestLaw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  </a:t>
            </a:r>
            <a:r>
              <a:rPr lang="en-US" sz="2000" dirty="0" smtClean="0">
                <a:solidFill>
                  <a:srgbClr val="008000"/>
                </a:solidFill>
                <a:latin typeface="Arial" charset="0"/>
                <a:ea typeface="ＭＳ Ｐゴシック" pitchFamily="-112" charset="-128"/>
                <a:cs typeface="Arial" charset="0"/>
              </a:rPr>
              <a:t>http://www.westlaw.com/</a:t>
            </a:r>
          </a:p>
        </p:txBody>
      </p:sp>
      <p:sp>
        <p:nvSpPr>
          <p:cNvPr id="47107" name="Rectangle 1027"/>
          <p:cNvSpPr>
            <a:spLocks noGrp="1" noChangeArrowheads="1"/>
          </p:cNvSpPr>
          <p:nvPr>
            <p:ph idx="1"/>
          </p:nvPr>
        </p:nvSpPr>
        <p:spPr>
          <a:xfrm>
            <a:off x="395536" y="1628800"/>
            <a:ext cx="8291264" cy="5000600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Μεγάλο εμπορικό </a:t>
            </a:r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(</a:t>
            </a:r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συνδρομές επί πληρωμή) σύστημα</a:t>
            </a:r>
          </a:p>
          <a:p>
            <a:pPr eaLnBrk="1" hangingPunct="1"/>
            <a:endParaRPr lang="el-GR" sz="1200" dirty="0" smtClean="0">
              <a:solidFill>
                <a:srgbClr val="000000"/>
              </a:solidFill>
              <a:ea typeface="ＭＳ Ｐゴシック" pitchFamily="-112" charset="-128"/>
              <a:cs typeface="Arial" charset="0"/>
            </a:endParaRPr>
          </a:p>
          <a:p>
            <a:pPr eaLnBrk="1" hangingPunct="1"/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Αναζήτηση σε νομικά κείμενα </a:t>
            </a:r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(</a:t>
            </a:r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άρχισε το</a:t>
            </a:r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1975</a:t>
            </a:r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,</a:t>
            </a:r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 </a:t>
            </a:r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η διάταξη προστέθηκε το 1992)</a:t>
            </a:r>
          </a:p>
          <a:p>
            <a:pPr eaLnBrk="1" hangingPunct="1"/>
            <a:endParaRPr lang="en-US" sz="2400" dirty="0" smtClean="0">
              <a:solidFill>
                <a:srgbClr val="000000"/>
              </a:solidFill>
              <a:ea typeface="ＭＳ Ｐゴシック" pitchFamily="-112" charset="-128"/>
              <a:cs typeface="Arial" charset="0"/>
            </a:endParaRPr>
          </a:p>
          <a:p>
            <a:pPr eaLnBrk="1" hangingPunct="1"/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Δεκάδες </a:t>
            </a:r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terabytes </a:t>
            </a:r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δεδομένων, </a:t>
            </a:r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700</a:t>
            </a:r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.</a:t>
            </a:r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000 </a:t>
            </a:r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χρήστες</a:t>
            </a:r>
          </a:p>
          <a:p>
            <a:pPr eaLnBrk="1" hangingPunct="1"/>
            <a:endParaRPr lang="en-US" dirty="0" smtClean="0">
              <a:solidFill>
                <a:srgbClr val="000000"/>
              </a:solidFill>
              <a:ea typeface="ＭＳ Ｐゴシック" pitchFamily="-112" charset="-128"/>
              <a:cs typeface="Arial" charset="0"/>
            </a:endParaRPr>
          </a:p>
          <a:p>
            <a:pPr eaLnBrk="1" hangingPunct="1"/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Η πλειοψηφία των χρηστών </a:t>
            </a:r>
            <a:r>
              <a:rPr lang="el-GR" i="1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ακόμα</a:t>
            </a:r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 χρησιμοποιεί </a:t>
            </a:r>
            <a:r>
              <a:rPr lang="en-US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Boolean </a:t>
            </a:r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ερωτήματα</a:t>
            </a:r>
            <a:endParaRPr lang="en-US" dirty="0" smtClean="0">
              <a:solidFill>
                <a:srgbClr val="000000"/>
              </a:solidFill>
              <a:ea typeface="ＭＳ Ｐゴシック" pitchFamily="-112" charset="-128"/>
              <a:cs typeface="Arial" charset="0"/>
            </a:endParaRP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F5E3B2-5149-4434-9801-57CEF1794057}" type="slidenum">
              <a:rPr lang="en-US"/>
              <a:pPr/>
              <a:t>59</a:t>
            </a:fld>
            <a:endParaRPr lang="en-US"/>
          </a:p>
        </p:txBody>
      </p:sp>
      <p:sp>
        <p:nvSpPr>
          <p:cNvPr id="47109" name="TextBox 4"/>
          <p:cNvSpPr txBox="1">
            <a:spLocks noChangeArrowheads="1"/>
          </p:cNvSpPr>
          <p:nvPr/>
        </p:nvSpPr>
        <p:spPr bwMode="auto">
          <a:xfrm>
            <a:off x="7746267" y="195849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88224" y="6237312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9552" y="1813332"/>
            <a:ext cx="6912768" cy="250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spcBef>
                <a:spcPct val="20000"/>
              </a:spcBef>
              <a:buClr>
                <a:srgbClr val="357E69"/>
              </a:buClr>
            </a:pPr>
            <a:r>
              <a:rPr lang="en-US" sz="2800" dirty="0" smtClean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Email search</a:t>
            </a:r>
          </a:p>
          <a:p>
            <a:pPr marL="342900" indent="-342900" defTabSz="457200">
              <a:spcBef>
                <a:spcPct val="20000"/>
              </a:spcBef>
              <a:buClr>
                <a:srgbClr val="357E69"/>
              </a:buClr>
            </a:pPr>
            <a:r>
              <a:rPr lang="en-US" sz="2800" dirty="0" smtClean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Social search</a:t>
            </a:r>
          </a:p>
          <a:p>
            <a:pPr marL="342900" indent="-342900" defTabSz="457200">
              <a:spcBef>
                <a:spcPct val="20000"/>
              </a:spcBef>
              <a:buClr>
                <a:srgbClr val="357E69"/>
              </a:buClr>
            </a:pPr>
            <a:r>
              <a:rPr lang="en-US" sz="2800" dirty="0" smtClean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Enterprise search</a:t>
            </a:r>
          </a:p>
          <a:p>
            <a:pPr marL="342900" indent="-342900" defTabSz="457200">
              <a:spcBef>
                <a:spcPct val="20000"/>
              </a:spcBef>
              <a:buClr>
                <a:srgbClr val="357E69"/>
              </a:buClr>
            </a:pPr>
            <a:r>
              <a:rPr lang="en-US" sz="2800" dirty="0" smtClean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Domain specific search: Legal information retrieval, 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Digital libraries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5360" y="4696142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tx1"/>
                </a:solidFill>
                <a:latin typeface="+mj-lt"/>
              </a:rPr>
              <a:t>Διαφορετικές απαιτήσεις ανάλογα με την εφαρμογή</a:t>
            </a:r>
            <a:endParaRPr lang="el-G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9552" y="467116"/>
            <a:ext cx="7886700" cy="652234"/>
          </a:xfrm>
        </p:spPr>
        <p:txBody>
          <a:bodyPr/>
          <a:lstStyle/>
          <a:p>
            <a:pPr algn="ctr" eaLnBrk="1" hangingPunct="1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Εφαρμογές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Παράδειγμα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WestLaw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  </a:t>
            </a:r>
            <a:r>
              <a:rPr lang="en-US" sz="2000" dirty="0" smtClean="0">
                <a:solidFill>
                  <a:srgbClr val="008000"/>
                </a:solidFill>
                <a:latin typeface="Arial" charset="0"/>
                <a:ea typeface="ＭＳ Ｐゴシック" pitchFamily="-112" charset="-128"/>
                <a:cs typeface="Arial" charset="0"/>
              </a:rPr>
              <a:t>http://www.westlaw.com/</a:t>
            </a:r>
          </a:p>
        </p:txBody>
      </p:sp>
      <p:sp>
        <p:nvSpPr>
          <p:cNvPr id="47107" name="Rectangle 1027"/>
          <p:cNvSpPr>
            <a:spLocks noGrp="1" noChangeArrowheads="1"/>
          </p:cNvSpPr>
          <p:nvPr>
            <p:ph idx="1"/>
          </p:nvPr>
        </p:nvSpPr>
        <p:spPr>
          <a:xfrm>
            <a:off x="395536" y="1628800"/>
            <a:ext cx="8280920" cy="2520280"/>
          </a:xfrm>
        </p:spPr>
        <p:txBody>
          <a:bodyPr/>
          <a:lstStyle/>
          <a:p>
            <a:pPr eaLnBrk="1" hangingPunct="1"/>
            <a:r>
              <a:rPr lang="el-GR" sz="2400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Παράδειγμα</a:t>
            </a:r>
            <a:r>
              <a:rPr lang="en-US" sz="2400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:</a:t>
            </a:r>
          </a:p>
          <a:p>
            <a:pPr lvl="1" eaLnBrk="1" hangingPunct="1"/>
            <a:r>
              <a:rPr lang="el-GR" i="1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Ανάγκη πληροφόρησης: </a:t>
            </a:r>
            <a:r>
              <a:rPr lang="en-US" sz="2000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What is the statute of limitations in cases involving the federal tort claims act?</a:t>
            </a:r>
          </a:p>
          <a:p>
            <a:pPr lvl="1" eaLnBrk="1" hangingPunct="1"/>
            <a:r>
              <a:rPr lang="el-GR" i="1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Ερώτημα</a:t>
            </a:r>
            <a:r>
              <a:rPr lang="el-GR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:</a:t>
            </a:r>
          </a:p>
          <a:p>
            <a:pPr lvl="1" eaLnBrk="1" hangingPunct="1">
              <a:buNone/>
            </a:pPr>
            <a:r>
              <a:rPr lang="el-GR" dirty="0" smtClean="0">
                <a:solidFill>
                  <a:srgbClr val="3333CD"/>
                </a:solidFill>
                <a:ea typeface="ＭＳ Ｐゴシック" pitchFamily="-112" charset="-128"/>
                <a:cs typeface="Arial" charset="0"/>
              </a:rPr>
              <a:t>   </a:t>
            </a:r>
            <a:r>
              <a:rPr lang="en-US" dirty="0" smtClean="0">
                <a:solidFill>
                  <a:srgbClr val="3333CD"/>
                </a:solidFill>
                <a:ea typeface="ＭＳ Ｐゴシック" pitchFamily="-112" charset="-128"/>
                <a:cs typeface="Arial" charset="0"/>
              </a:rPr>
              <a:t>LIMIT! /3 STATUTE ACTION /S FEDERAL /2 TORT /3 CLAIM</a:t>
            </a:r>
          </a:p>
          <a:p>
            <a:pPr lvl="2" eaLnBrk="1" hangingPunct="1"/>
            <a:r>
              <a:rPr lang="en-US" dirty="0" smtClean="0">
                <a:ea typeface="ＭＳ Ｐゴシック" pitchFamily="-112" charset="-128"/>
                <a:cs typeface="Arial" charset="0"/>
              </a:rPr>
              <a:t>/3 = within 3 words, /S = in same sentence</a:t>
            </a:r>
            <a:endParaRPr lang="el-GR" dirty="0" smtClean="0">
              <a:ea typeface="ＭＳ Ｐゴシック" pitchFamily="-112" charset="-128"/>
              <a:cs typeface="Arial" charset="0"/>
            </a:endParaRP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F5E3B2-5149-4434-9801-57CEF1794057}" type="slidenum">
              <a:rPr lang="en-US"/>
              <a:pPr/>
              <a:t>60</a:t>
            </a:fld>
            <a:endParaRPr lang="en-US"/>
          </a:p>
        </p:txBody>
      </p:sp>
      <p:sp>
        <p:nvSpPr>
          <p:cNvPr id="47109" name="TextBox 4"/>
          <p:cNvSpPr txBox="1">
            <a:spLocks noChangeArrowheads="1"/>
          </p:cNvSpPr>
          <p:nvPr/>
        </p:nvSpPr>
        <p:spPr bwMode="auto">
          <a:xfrm>
            <a:off x="7812360" y="241780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1.4</a:t>
            </a:r>
          </a:p>
        </p:txBody>
      </p:sp>
      <p:sp>
        <p:nvSpPr>
          <p:cNvPr id="6" name="Rectangle 1027"/>
          <p:cNvSpPr txBox="1">
            <a:spLocks noChangeArrowheads="1"/>
          </p:cNvSpPr>
          <p:nvPr/>
        </p:nvSpPr>
        <p:spPr bwMode="auto">
          <a:xfrm>
            <a:off x="395536" y="4149080"/>
            <a:ext cx="82809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457200" latinLnBrk="0">
              <a:lnSpc>
                <a:spcPct val="100000"/>
              </a:lnSpc>
              <a:spcBef>
                <a:spcPct val="20000"/>
              </a:spcBef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lang="el-GR" dirty="0" smtClean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Παράδειγμα</a:t>
            </a:r>
            <a:r>
              <a:rPr lang="en-US" dirty="0" smtClean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:</a:t>
            </a:r>
            <a:endParaRPr lang="el-GR" dirty="0" smtClean="0">
              <a:solidFill>
                <a:srgbClr val="000000"/>
              </a:solidFill>
              <a:latin typeface="+mn-lt"/>
              <a:ea typeface="ＭＳ Ｐゴシック" pitchFamily="-112" charset="-128"/>
              <a:cs typeface="Arial" charset="0"/>
            </a:endParaRPr>
          </a:p>
          <a:p>
            <a:pPr marL="1085850" lvl="1" indent="-342900" defTabSz="457200">
              <a:spcBef>
                <a:spcPct val="20000"/>
              </a:spcBef>
              <a:buClr>
                <a:srgbClr val="437085"/>
              </a:buClr>
              <a:buFont typeface="Wingdings" pitchFamily="-112" charset="2"/>
              <a:buChar char="§"/>
            </a:pPr>
            <a:r>
              <a:rPr lang="el-GR" i="1" dirty="0" smtClean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Ανάγκη πληροφόρησης: 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Information on the legal theories involved in</a:t>
            </a:r>
            <a:r>
              <a:rPr lang="el-GR" sz="2000" dirty="0" smtClean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preventing the disclosure of trade secrets by employees formerly</a:t>
            </a:r>
            <a:r>
              <a:rPr lang="el-GR" sz="2000" dirty="0" smtClean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ea typeface="ＭＳ Ｐゴシック" pitchFamily="-112" charset="-128"/>
                <a:cs typeface="Arial" charset="0"/>
              </a:rPr>
              <a:t>employed by a competing company 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kumimoji="0" lang="el-GR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Arial" charset="0"/>
              </a:rPr>
              <a:t>Ερώτημα:</a:t>
            </a:r>
          </a:p>
          <a:p>
            <a:pPr lvl="0"/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D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Arial" charset="0"/>
              </a:rPr>
              <a:t> 		</a:t>
            </a:r>
            <a:r>
              <a:rPr lang="en-US" dirty="0" smtClean="0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“trade secret” /s</a:t>
            </a:r>
            <a:r>
              <a:rPr lang="el-GR" dirty="0" smtClean="0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 </a:t>
            </a:r>
            <a:r>
              <a:rPr lang="en-US" dirty="0" err="1" smtClean="0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disclos</a:t>
            </a:r>
            <a:r>
              <a:rPr lang="en-US" dirty="0" smtClean="0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! /s prevent /s </a:t>
            </a:r>
            <a:r>
              <a:rPr lang="en-US" dirty="0" err="1" smtClean="0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employe</a:t>
            </a:r>
            <a:r>
              <a:rPr lang="en-US" dirty="0" smtClean="0">
                <a:solidFill>
                  <a:srgbClr val="3333CD"/>
                </a:solidFill>
                <a:latin typeface="+mn-lt"/>
                <a:ea typeface="ＭＳ Ｐゴシック" pitchFamily="-112" charset="-128"/>
                <a:cs typeface="Arial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Παράδειγμα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n-US" dirty="0" err="1" smtClean="0">
                <a:ea typeface="ＭＳ Ｐゴシック" pitchFamily="-112" charset="-128"/>
              </a:rPr>
              <a:t>WestLaw</a:t>
            </a:r>
            <a:r>
              <a:rPr lang="en-US" dirty="0" smtClean="0">
                <a:ea typeface="ＭＳ Ｐゴシック" pitchFamily="-112" charset="-128"/>
              </a:rPr>
              <a:t>   </a:t>
            </a:r>
            <a:r>
              <a:rPr lang="en-US" sz="2000" dirty="0" smtClean="0">
                <a:solidFill>
                  <a:srgbClr val="008000"/>
                </a:solidFill>
                <a:latin typeface="Arial" charset="0"/>
                <a:ea typeface="ＭＳ Ｐゴシック" pitchFamily="-112" charset="-128"/>
                <a:cs typeface="Arial" charset="0"/>
              </a:rPr>
              <a:t>http://www.westlaw.com/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628800"/>
            <a:ext cx="8892480" cy="3744416"/>
          </a:xfrm>
        </p:spPr>
        <p:txBody>
          <a:bodyPr/>
          <a:lstStyle/>
          <a:p>
            <a:pPr eaLnBrk="1" hangingPunct="1"/>
            <a:r>
              <a:rPr lang="el-GR" sz="2400" dirty="0" smtClean="0">
                <a:solidFill>
                  <a:srgbClr val="000000"/>
                </a:solidFill>
                <a:ea typeface="ＭＳ Ｐゴシック" pitchFamily="-112" charset="-128"/>
                <a:cs typeface="Arial" charset="0"/>
              </a:rPr>
              <a:t>Ακόμα ένα παράδειγμα:</a:t>
            </a:r>
            <a:endParaRPr lang="en-US" sz="2400" dirty="0" smtClean="0">
              <a:solidFill>
                <a:srgbClr val="000000"/>
              </a:solidFill>
              <a:ea typeface="ＭＳ Ｐゴシック" pitchFamily="-112" charset="-128"/>
              <a:cs typeface="Arial" charset="0"/>
            </a:endParaRPr>
          </a:p>
          <a:p>
            <a:pPr lvl="1" eaLnBrk="1" hangingPunct="1"/>
            <a:r>
              <a:rPr lang="en-US" dirty="0" smtClean="0">
                <a:ea typeface="ＭＳ Ｐゴシック" pitchFamily="-112" charset="-128"/>
                <a:cs typeface="Arial" charset="0"/>
              </a:rPr>
              <a:t>Requirements for disabled people to be able to access a workplace</a:t>
            </a:r>
          </a:p>
          <a:p>
            <a:pPr lvl="1" eaLnBrk="1" hangingPunct="1"/>
            <a:r>
              <a:rPr lang="en-US" dirty="0" err="1" smtClean="0">
                <a:solidFill>
                  <a:schemeClr val="folHlink"/>
                </a:solidFill>
                <a:ea typeface="ＭＳ Ｐゴシック" pitchFamily="-112" charset="-128"/>
                <a:cs typeface="Arial" charset="0"/>
              </a:rPr>
              <a:t>disabl</a:t>
            </a:r>
            <a:r>
              <a:rPr lang="en-US" dirty="0" smtClean="0">
                <a:solidFill>
                  <a:schemeClr val="folHlink"/>
                </a:solidFill>
                <a:ea typeface="ＭＳ Ｐゴシック" pitchFamily="-112" charset="-128"/>
                <a:cs typeface="Arial" charset="0"/>
              </a:rPr>
              <a:t>! /p access! /s work-site work-place (employment /3 place)</a:t>
            </a:r>
          </a:p>
          <a:p>
            <a:pPr eaLnBrk="1" hangingPunct="1"/>
            <a:r>
              <a:rPr lang="en-US" sz="2000" dirty="0" smtClean="0">
                <a:ea typeface="ＭＳ Ｐゴシック" pitchFamily="-112" charset="-128"/>
              </a:rPr>
              <a:t>SPACE </a:t>
            </a:r>
            <a:r>
              <a:rPr lang="el-GR" sz="2000" dirty="0" smtClean="0">
                <a:ea typeface="ＭＳ Ｐゴシック" pitchFamily="-112" charset="-128"/>
              </a:rPr>
              <a:t>σημαίνει διάζευξη (</a:t>
            </a:r>
            <a:r>
              <a:rPr lang="en-US" sz="2000" dirty="0" smtClean="0">
                <a:ea typeface="ＭＳ Ｐゴシック" pitchFamily="-112" charset="-128"/>
              </a:rPr>
              <a:t>disjunction</a:t>
            </a:r>
            <a:r>
              <a:rPr lang="el-GR" sz="2000" dirty="0" smtClean="0">
                <a:ea typeface="ＭＳ Ｐゴシック" pitchFamily="-112" charset="-128"/>
              </a:rPr>
              <a:t>)</a:t>
            </a:r>
            <a:endParaRPr lang="en-US" sz="20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20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Μακροσκελή, επακριβή ερωτήματα, τελεστές εγγύτητας (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proximity operators</a:t>
            </a:r>
            <a:r>
              <a:rPr lang="el-GR" sz="20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), διατυπωμένα σταδιακά (διαφορά από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web search</a:t>
            </a:r>
            <a:r>
              <a:rPr lang="el-GR" sz="20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sz="2000" i="1" dirty="0" smtClean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/>
            <a:r>
              <a:rPr lang="en-US" sz="2400" i="1" dirty="0" smtClean="0">
                <a:ea typeface="ＭＳ Ｐゴシック" pitchFamily="-112" charset="-128"/>
              </a:rPr>
              <a:t>Boolean </a:t>
            </a:r>
            <a:r>
              <a:rPr lang="el-GR" sz="2400" i="1" dirty="0" smtClean="0">
                <a:ea typeface="ＭＳ Ｐゴシック" pitchFamily="-112" charset="-128"/>
              </a:rPr>
              <a:t>αναζήτηση χρησιμοποιείται ακόμα από πολλούς επαγγελματίες</a:t>
            </a:r>
            <a:endParaRPr lang="en-US" sz="2400" i="1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2000" dirty="0" smtClean="0">
                <a:ea typeface="ＭＳ Ｐゴシック" pitchFamily="-112" charset="-128"/>
              </a:rPr>
              <a:t>Ξέρεις ακριβώς τι παίρνεις ως απάντηση</a:t>
            </a:r>
            <a:endParaRPr lang="en-US" sz="20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Αυτό δε σημαίνει ότι δουλεύει καλύτερα</a:t>
            </a: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7740352" y="260648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Sans" pitchFamily="-112" charset="0"/>
                <a:ea typeface="+mn-ea"/>
                <a:cs typeface="Arial Unicode MS" pitchFamily="-112" charset="0"/>
              </a:rPr>
              <a:t>. 1.4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Evidence accumulation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2" charset="-128"/>
              </a:rPr>
              <a:t>1 vs. 0 </a:t>
            </a:r>
            <a:r>
              <a:rPr lang="el-GR" dirty="0" smtClean="0">
                <a:ea typeface="ＭＳ Ｐゴシック" pitchFamily="-112" charset="-128"/>
              </a:rPr>
              <a:t>εμφάνιση ενός όρου αναζήτησης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112" charset="-128"/>
              </a:rPr>
              <a:t>2 vs. 1 </a:t>
            </a:r>
            <a:r>
              <a:rPr lang="el-GR" dirty="0" smtClean="0">
                <a:ea typeface="ＭＳ Ｐゴシック" pitchFamily="-112" charset="-128"/>
              </a:rPr>
              <a:t>εμφανίσεις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112" charset="-128"/>
              </a:rPr>
              <a:t>3 vs. 2 </a:t>
            </a:r>
            <a:r>
              <a:rPr lang="el-GR" dirty="0" smtClean="0">
                <a:ea typeface="ＭＳ Ｐゴシック" pitchFamily="-112" charset="-128"/>
              </a:rPr>
              <a:t>εμφανίσεις</a:t>
            </a:r>
            <a:r>
              <a:rPr lang="en-US" dirty="0" smtClean="0">
                <a:ea typeface="ＭＳ Ｐゴシック" pitchFamily="-112" charset="-128"/>
              </a:rPr>
              <a:t>, </a:t>
            </a:r>
            <a:r>
              <a:rPr lang="el-GR" dirty="0" smtClean="0">
                <a:ea typeface="ＭＳ Ｐゴシック" pitchFamily="-112" charset="-128"/>
              </a:rPr>
              <a:t>κλπ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Συχνά φαίνεται καλύτερο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Χρειαζόμαστε και τη συχνότητα εμφάνισης του όρου στα έγγραφα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837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D796B7-FD82-41FC-A83F-FE7764B9AB64}" type="slidenum">
              <a:rPr lang="en-US"/>
              <a:pPr/>
              <a:t>62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Τι άλλο πέρα της αναζήτησης όρων</a:t>
            </a:r>
            <a:endParaRPr lang="en-US" sz="36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«Λάθη», </a:t>
            </a:r>
            <a:r>
              <a:rPr lang="en-US" dirty="0" smtClean="0">
                <a:ea typeface="ＭＳ Ｐゴシック" pitchFamily="-112" charset="-128"/>
              </a:rPr>
              <a:t>wildcards, </a:t>
            </a:r>
            <a:r>
              <a:rPr lang="el-GR" dirty="0" smtClean="0">
                <a:ea typeface="ＭＳ Ｐゴシック" pitchFamily="-112" charset="-128"/>
              </a:rPr>
              <a:t>κλπ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Φράσεις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b="1" i="1" dirty="0" smtClean="0">
                <a:ea typeface="ＭＳ Ｐゴシック" pitchFamily="-112" charset="-128"/>
              </a:rPr>
              <a:t>Stanford University,</a:t>
            </a:r>
            <a:r>
              <a:rPr lang="el-GR" b="1" i="1" dirty="0" smtClean="0">
                <a:ea typeface="ＭＳ Ｐゴシック" pitchFamily="-112" charset="-128"/>
              </a:rPr>
              <a:t> Πανεπιστήμιο Ιωαννίνων</a:t>
            </a:r>
          </a:p>
          <a:p>
            <a:pPr eaLnBrk="1" hangingPunct="1"/>
            <a:r>
              <a:rPr lang="el-GR" dirty="0" err="1" smtClean="0">
                <a:ea typeface="ＭＳ Ｐゴシック" pitchFamily="-112" charset="-128"/>
              </a:rPr>
              <a:t>Γειτονικότητα</a:t>
            </a:r>
            <a:r>
              <a:rPr lang="el-GR" dirty="0" smtClean="0">
                <a:ea typeface="ＭＳ Ｐゴシック" pitchFamily="-112" charset="-128"/>
              </a:rPr>
              <a:t> (</a:t>
            </a:r>
            <a:r>
              <a:rPr lang="en-US" dirty="0" smtClean="0">
                <a:ea typeface="ＭＳ Ｐゴシック" pitchFamily="-112" charset="-128"/>
              </a:rPr>
              <a:t>Proximity</a:t>
            </a:r>
            <a:r>
              <a:rPr lang="el-GR" dirty="0" smtClean="0">
                <a:ea typeface="ＭＳ Ｐゴシック" pitchFamily="-112" charset="-128"/>
              </a:rPr>
              <a:t>)</a:t>
            </a:r>
            <a:r>
              <a:rPr lang="en-US" dirty="0" smtClean="0">
                <a:ea typeface="ＭＳ Ｐゴシック" pitchFamily="-112" charset="-128"/>
              </a:rPr>
              <a:t>: Find </a:t>
            </a:r>
            <a:r>
              <a:rPr lang="en-US" b="1" i="1" dirty="0" smtClean="0">
                <a:ea typeface="ＭＳ Ｐゴシック" pitchFamily="-112" charset="-128"/>
              </a:rPr>
              <a:t>Gates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NEAR </a:t>
            </a:r>
            <a:r>
              <a:rPr lang="en-US" b="1" i="1" dirty="0" smtClean="0">
                <a:ea typeface="ＭＳ Ｐゴシック" pitchFamily="-112" charset="-128"/>
              </a:rPr>
              <a:t>Microsoft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Χρειαζόμαστε ευρετήρια που να διατηρούν πληροφορία για τη θέση των όρων σε ένα έγγραφο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Ζώνες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σε έγγραφα</a:t>
            </a:r>
            <a:r>
              <a:rPr lang="en-US" dirty="0" smtClean="0">
                <a:ea typeface="ＭＳ Ｐゴシック" pitchFamily="-112" charset="-128"/>
              </a:rPr>
              <a:t>: Find documents with </a:t>
            </a:r>
            <a:br>
              <a:rPr lang="en-US" dirty="0" smtClean="0">
                <a:ea typeface="ＭＳ Ｐゴシック" pitchFamily="-112" charset="-128"/>
              </a:rPr>
            </a:b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n-US" i="1" dirty="0" smtClean="0">
                <a:ea typeface="ＭＳ Ｐゴシック" pitchFamily="-112" charset="-128"/>
              </a:rPr>
              <a:t>author = </a:t>
            </a:r>
            <a:r>
              <a:rPr lang="en-US" b="1" i="1" dirty="0" err="1" smtClean="0">
                <a:ea typeface="ＭＳ Ｐゴシック" pitchFamily="-112" charset="-128"/>
              </a:rPr>
              <a:t>Ullman</a:t>
            </a:r>
            <a:r>
              <a:rPr lang="en-US" dirty="0" smtClean="0">
                <a:ea typeface="ＭＳ Ｐゴシック" pitchFamily="-112" charset="-128"/>
              </a:rPr>
              <a:t>)</a:t>
            </a:r>
            <a:r>
              <a:rPr lang="en-US" i="1" dirty="0" smtClean="0">
                <a:ea typeface="ＭＳ Ｐゴシック" pitchFamily="-112" charset="-128"/>
              </a:rPr>
              <a:t> AND</a:t>
            </a:r>
            <a:r>
              <a:rPr lang="en-US" dirty="0" smtClean="0">
                <a:ea typeface="ＭＳ Ｐゴシック" pitchFamily="-112" charset="-128"/>
              </a:rPr>
              <a:t> (text contains </a:t>
            </a:r>
            <a:r>
              <a:rPr lang="en-US" b="1" i="1" dirty="0" smtClean="0">
                <a:ea typeface="ＭＳ Ｐゴシック" pitchFamily="-112" charset="-128"/>
              </a:rPr>
              <a:t>automata</a:t>
            </a:r>
            <a:r>
              <a:rPr lang="en-US" dirty="0" smtClean="0">
                <a:ea typeface="ＭＳ Ｐゴシック" pitchFamily="-112" charset="-128"/>
              </a:rPr>
              <a:t>).</a:t>
            </a:r>
          </a:p>
        </p:txBody>
      </p:sp>
      <p:sp>
        <p:nvSpPr>
          <p:cNvPr id="5734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4A5C50-C11A-4275-A90D-B9156B8AB36B}" type="slidenum">
              <a:rPr lang="en-US"/>
              <a:pPr/>
              <a:t>63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Καταταγμένη (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Ranked)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αναζήτηση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Συχνά θέλουμε να κατατάξουμε/ομαδοποιήσουμε τα αποτελέσματα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Την ομοιότητα (</a:t>
            </a:r>
            <a:r>
              <a:rPr lang="el-GR" dirty="0" err="1" smtClean="0">
                <a:ea typeface="ＭＳ Ｐゴシック" pitchFamily="-112" charset="-128"/>
              </a:rPr>
              <a:t>γειτονικότητα</a:t>
            </a:r>
            <a:r>
              <a:rPr lang="el-GR" dirty="0" smtClean="0">
                <a:ea typeface="ＭＳ Ｐゴシック" pitchFamily="-112" charset="-128"/>
              </a:rPr>
              <a:t>) ενός ερωτήματος με ένα έγγραφο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Χρειάζεται να αποφασίσουμε αν τα έγγραφα που παρουσιάζουμε στους χρήστες είναι μονοσύνολα ή αν ένα σύνολο από έγγραφα </a:t>
            </a:r>
            <a:r>
              <a:rPr lang="el-GR" i="1" dirty="0" smtClean="0">
                <a:ea typeface="ＭＳ Ｐゴシック" pitchFamily="-112" charset="-128"/>
              </a:rPr>
              <a:t>καλύπτει διαφορετικές απόψεις </a:t>
            </a:r>
            <a:r>
              <a:rPr lang="el-GR" dirty="0" smtClean="0">
                <a:ea typeface="ＭＳ Ｐゴシック" pitchFamily="-112" charset="-128"/>
              </a:rPr>
              <a:t>ενός ερωτήματος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</p:txBody>
      </p:sp>
      <p:sp>
        <p:nvSpPr>
          <p:cNvPr id="593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ECDCD8-7691-4EF2-B399-6AB9473EB9F9}" type="slidenum">
              <a:rPr lang="en-US"/>
              <a:pPr/>
              <a:t>64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Ποιο περίπλοκη </a:t>
            </a:r>
            <a:r>
              <a:rPr lang="el-GR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ημιδομημένη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αναζήτηση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88840"/>
            <a:ext cx="8075240" cy="3340968"/>
          </a:xfrm>
        </p:spPr>
        <p:txBody>
          <a:bodyPr/>
          <a:lstStyle/>
          <a:p>
            <a:pPr eaLnBrk="1" hangingPunct="1"/>
            <a:r>
              <a:rPr lang="en-US" i="1" dirty="0" smtClean="0">
                <a:ea typeface="ＭＳ Ｐゴシック" pitchFamily="-112" charset="-128"/>
              </a:rPr>
              <a:t>Title</a:t>
            </a:r>
            <a:r>
              <a:rPr lang="en-US" dirty="0" smtClean="0">
                <a:ea typeface="ＭＳ Ｐゴシック" pitchFamily="-112" charset="-128"/>
              </a:rPr>
              <a:t> is about </a:t>
            </a:r>
            <a:r>
              <a:rPr lang="en-US" u="sng" dirty="0" smtClean="0">
                <a:ea typeface="ＭＳ Ｐゴシック" pitchFamily="-112" charset="-128"/>
              </a:rPr>
              <a:t>Object Oriented Programming</a:t>
            </a:r>
            <a:r>
              <a:rPr lang="en-US" dirty="0" smtClean="0">
                <a:ea typeface="ＭＳ Ｐゴシック" pitchFamily="-112" charset="-128"/>
              </a:rPr>
              <a:t> AND </a:t>
            </a:r>
            <a:r>
              <a:rPr lang="en-US" i="1" dirty="0" smtClean="0">
                <a:ea typeface="ＭＳ Ｐゴシック" pitchFamily="-112" charset="-128"/>
              </a:rPr>
              <a:t>Author</a:t>
            </a:r>
            <a:r>
              <a:rPr lang="en-US" dirty="0" smtClean="0">
                <a:ea typeface="ＭＳ Ｐゴシック" pitchFamily="-112" charset="-128"/>
              </a:rPr>
              <a:t>  something like </a:t>
            </a:r>
            <a:r>
              <a:rPr lang="en-US" u="sng" dirty="0" err="1" smtClean="0">
                <a:ea typeface="ＭＳ Ｐゴシック" pitchFamily="-112" charset="-128"/>
              </a:rPr>
              <a:t>stro</a:t>
            </a:r>
            <a:r>
              <a:rPr lang="en-US" u="sng" dirty="0" smtClean="0">
                <a:ea typeface="ＭＳ Ｐゴシック" pitchFamily="-112" charset="-128"/>
              </a:rPr>
              <a:t>*</a:t>
            </a:r>
            <a:r>
              <a:rPr lang="en-US" u="sng" dirty="0" err="1" smtClean="0">
                <a:ea typeface="ＭＳ Ｐゴシック" pitchFamily="-112" charset="-128"/>
              </a:rPr>
              <a:t>rup</a:t>
            </a:r>
            <a:r>
              <a:rPr lang="en-US" dirty="0" smtClean="0">
                <a:ea typeface="ＭＳ Ｐゴシック" pitchFamily="-112" charset="-128"/>
              </a:rPr>
              <a:t> 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όπου</a:t>
            </a:r>
            <a:r>
              <a:rPr lang="en-US" dirty="0" smtClean="0">
                <a:ea typeface="ＭＳ Ｐゴシック" pitchFamily="-112" charset="-128"/>
              </a:rPr>
              <a:t> * </a:t>
            </a:r>
            <a:r>
              <a:rPr lang="el-GR" dirty="0" smtClean="0">
                <a:ea typeface="ＭＳ Ｐゴシック" pitchFamily="-112" charset="-128"/>
              </a:rPr>
              <a:t>είναι ο </a:t>
            </a:r>
            <a:r>
              <a:rPr lang="en-US" dirty="0" smtClean="0">
                <a:ea typeface="ＭＳ Ｐゴシック" pitchFamily="-112" charset="-128"/>
              </a:rPr>
              <a:t>wild-card </a:t>
            </a:r>
            <a:r>
              <a:rPr lang="el-GR" dirty="0" smtClean="0">
                <a:ea typeface="ＭＳ Ｐゴシック" pitchFamily="-112" charset="-128"/>
              </a:rPr>
              <a:t>τελεστής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Θέματα</a:t>
            </a:r>
            <a:r>
              <a:rPr lang="en-US" dirty="0" smtClean="0">
                <a:ea typeface="ＭＳ Ｐゴシック" pitchFamily="-112" charset="-128"/>
              </a:rPr>
              <a:t>: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Πως αντιμετωπίζουμε το </a:t>
            </a:r>
            <a:r>
              <a:rPr lang="en-US" dirty="0" smtClean="0">
                <a:ea typeface="ＭＳ Ｐゴシック" pitchFamily="-112" charset="-128"/>
              </a:rPr>
              <a:t>“about”?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Πως γίνεται η κατάταξη</a:t>
            </a:r>
            <a:r>
              <a:rPr lang="en-US" dirty="0" smtClean="0">
                <a:ea typeface="ＭＳ Ｐゴシック" pitchFamily="-112" charset="-128"/>
              </a:rPr>
              <a:t>?</a:t>
            </a:r>
          </a:p>
          <a:p>
            <a:pPr lvl="1" eaLnBrk="1" hangingPunct="1">
              <a:buFont typeface="Wingdings" pitchFamily="-112" charset="2"/>
              <a:buNone/>
            </a:pP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349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C48A31-8382-48DF-A07A-889BE57C2569}" type="slidenum">
              <a:rPr lang="en-US"/>
              <a:pPr/>
              <a:t>65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web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Πέρα από τους όρους</a:t>
            </a:r>
          </a:p>
          <a:p>
            <a:pPr lvl="1" eaLnBrk="1" hangingPunct="1"/>
            <a:r>
              <a:rPr lang="el-GR" sz="2600" dirty="0" smtClean="0">
                <a:ea typeface="ＭＳ Ｐゴシック" pitchFamily="-112" charset="-128"/>
              </a:rPr>
              <a:t>συνδέσεις</a:t>
            </a:r>
            <a:endParaRPr lang="en-US" sz="26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Διαφορετικοί χρήστες, ανάγκες, ερωτήματα, κείμενα</a:t>
            </a:r>
            <a:endParaRPr lang="en-US" sz="30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Ιδέες από κοινωνικά δίκτυα</a:t>
            </a:r>
            <a:endParaRPr lang="en-US" sz="30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2800" dirty="0" smtClean="0">
                <a:ea typeface="ＭＳ Ｐゴシック" pitchFamily="-112" charset="-128"/>
              </a:rPr>
              <a:t>Ανάλυση συνδέσμων, </a:t>
            </a:r>
            <a:r>
              <a:rPr lang="en-US" sz="2800" dirty="0" err="1" smtClean="0">
                <a:ea typeface="ＭＳ Ｐゴシック" pitchFamily="-112" charset="-128"/>
              </a:rPr>
              <a:t>clickstreams</a:t>
            </a:r>
            <a:r>
              <a:rPr lang="en-US" sz="2800" dirty="0" smtClean="0">
                <a:ea typeface="ＭＳ Ｐゴシック" pitchFamily="-112" charset="-128"/>
              </a:rPr>
              <a:t> ...</a:t>
            </a:r>
          </a:p>
          <a:p>
            <a:pPr lvl="1" eaLnBrk="1" hangingPunct="1"/>
            <a:endParaRPr lang="en-US" sz="28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Πως δουλεύουν οι μηχανές αναζήτησης; Μπορούμε να τις βελτιώσουμε; </a:t>
            </a:r>
            <a:endParaRPr lang="en-US" sz="3000" dirty="0" smtClean="0">
              <a:ea typeface="ＭＳ Ｐゴシック" pitchFamily="-112" charset="-128"/>
            </a:endParaRPr>
          </a:p>
        </p:txBody>
      </p:sp>
      <p:sp>
        <p:nvSpPr>
          <p:cNvPr id="6554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1F1783-7A1D-4A74-8DBD-539F9BA22C82}" type="slidenum">
              <a:rPr lang="en-US"/>
              <a:pPr/>
              <a:t>66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Ακόμα</a:t>
            </a:r>
            <a:endParaRPr lang="en-US" sz="36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Διαφορετικές γλώσσες (πολύγλωσσα κείμενα)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Απαντήσεις ερωτήσεων (</a:t>
            </a:r>
            <a:r>
              <a:rPr lang="en-US" dirty="0" smtClean="0">
                <a:ea typeface="ＭＳ Ｐゴシック" pitchFamily="-112" charset="-128"/>
              </a:rPr>
              <a:t>Question answering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Περιλήψεις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Εξόρυξη κειμένου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n-US" dirty="0" smtClean="0">
                <a:ea typeface="ＭＳ Ｐゴシック" pitchFamily="-112" charset="-128"/>
              </a:rPr>
              <a:t>…</a:t>
            </a:r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2DFFE4-6C96-47E6-9402-8931A25785C0}" type="slidenum">
              <a:rPr lang="en-US"/>
              <a:pPr/>
              <a:t>67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smtClean="0">
                <a:ea typeface="ＭＳ Ｐゴシック" pitchFamily="-112" charset="-128"/>
              </a:rPr>
              <a:t>ΤΕΛΟΣ Εισαγωγής </a:t>
            </a:r>
            <a:r>
              <a:rPr lang="el-GR" dirty="0" smtClean="0">
                <a:ea typeface="ＭＳ Ｐゴシック" pitchFamily="-112" charset="-128"/>
              </a:rPr>
              <a:t>και 1</a:t>
            </a:r>
            <a:r>
              <a:rPr lang="el-GR" baseline="30000" dirty="0" smtClean="0">
                <a:ea typeface="ＭＳ Ｐゴシック" pitchFamily="-112" charset="-128"/>
              </a:rPr>
              <a:t>ου</a:t>
            </a:r>
            <a:r>
              <a:rPr lang="el-GR" dirty="0" smtClean="0">
                <a:ea typeface="ＭＳ Ｐゴシック" pitchFamily="-112" charset="-128"/>
              </a:rPr>
              <a:t> Κεφαλαίου</a:t>
            </a:r>
          </a:p>
          <a:p>
            <a:pPr algn="ctr" eaLnBrk="1" hangingPunct="1"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Ερωτήσεις?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75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86FE0E-F76C-44ED-A650-8532307F92FB}" type="slidenum">
              <a:rPr lang="en-US"/>
              <a:pPr/>
              <a:t>68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 smtClean="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 smtClean="0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37321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Χρησιμοποιήθηκε κάποιο υλικό των: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Pandu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Nayak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Prabhakar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Raghavan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CS276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: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Information Retrieval and Web Search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(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Stanford)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Απόστολου Ν. Παπαδόπουλου 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Ανάκτηση Πληροφορίας (Τμήμα Πληροφορικής, Αριστοτέλειο Πανεπιστήμιο)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27584" y="216307"/>
            <a:ext cx="7886700" cy="79208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Κατηγορίες εφαρμογών</a:t>
            </a:r>
            <a:endParaRPr lang="en-US" sz="44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755576" y="1522133"/>
            <a:ext cx="7632848" cy="3528392"/>
          </a:xfrm>
        </p:spPr>
        <p:txBody>
          <a:bodyPr>
            <a:noAutofit/>
          </a:bodyPr>
          <a:lstStyle/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3200" dirty="0" smtClean="0">
                <a:ea typeface="ＭＳ Ｐゴシック" pitchFamily="-112" charset="-128"/>
              </a:rPr>
              <a:t>  </a:t>
            </a:r>
            <a:r>
              <a:rPr lang="el-GR" sz="2800" dirty="0" smtClean="0">
                <a:ea typeface="ＭＳ Ｐゴシック" pitchFamily="-112" charset="-128"/>
              </a:rPr>
              <a:t>Στο </a:t>
            </a:r>
            <a:r>
              <a:rPr lang="en-US" sz="2800" dirty="0" smtClean="0">
                <a:ea typeface="ＭＳ Ｐゴシック" pitchFamily="-112" charset="-128"/>
              </a:rPr>
              <a:t>web/</a:t>
            </a:r>
            <a:r>
              <a:rPr lang="el-GR" sz="2800" dirty="0" smtClean="0">
                <a:ea typeface="ＭＳ Ｐゴシック" pitchFamily="-112" charset="-128"/>
              </a:rPr>
              <a:t>διαδίκτυο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None/>
            </a:pPr>
            <a:r>
              <a:rPr lang="el-GR" sz="2400" dirty="0" smtClean="0">
                <a:ea typeface="ＭＳ Ｐゴシック" pitchFamily="-112" charset="-128"/>
              </a:rPr>
              <a:t>	</a:t>
            </a:r>
            <a:r>
              <a:rPr lang="el-GR" sz="2000" dirty="0" smtClean="0">
                <a:ea typeface="ＭＳ Ｐゴシック" pitchFamily="-112" charset="-128"/>
              </a:rPr>
              <a:t>Δισεκατομμύρια έγγραφα σε εκατομμύρια υπολογιστές. </a:t>
            </a:r>
            <a:endParaRPr lang="en-US" sz="2000" dirty="0" smtClean="0"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None/>
            </a:pPr>
            <a:r>
              <a:rPr lang="el-GR" sz="2000" dirty="0" smtClean="0">
                <a:ea typeface="ＭＳ Ｐゴシック" pitchFamily="-112" charset="-128"/>
              </a:rPr>
              <a:t>Συλλογή εγγράφων, κλίμακα, διάταξη αποτελεσμάτων, ..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3200" dirty="0" smtClean="0">
                <a:ea typeface="ＭＳ Ｐゴシック" pitchFamily="-112" charset="-128"/>
              </a:rPr>
              <a:t>  </a:t>
            </a:r>
            <a:r>
              <a:rPr lang="el-GR" sz="2800" dirty="0" smtClean="0">
                <a:ea typeface="ＭＳ Ｐゴシック" pitchFamily="-112" charset="-128"/>
              </a:rPr>
              <a:t>Προσωπική ανάκτηση πληροφορίας</a:t>
            </a:r>
          </a:p>
          <a:p>
            <a:pPr eaLnBrk="1" hangingPunct="1">
              <a:buClr>
                <a:schemeClr val="accent2">
                  <a:lumMod val="75000"/>
                </a:schemeClr>
              </a:buClr>
              <a:buNone/>
            </a:pPr>
            <a:r>
              <a:rPr lang="en-US" dirty="0" smtClean="0">
                <a:ea typeface="ＭＳ Ｐゴシック" pitchFamily="-112" charset="-128"/>
              </a:rPr>
              <a:t>		</a:t>
            </a:r>
            <a:r>
              <a:rPr lang="el-GR" sz="2000" dirty="0" smtClean="0">
                <a:ea typeface="ＭＳ Ｐゴシック" pitchFamily="-112" charset="-128"/>
              </a:rPr>
              <a:t>(στον προσωπικό υπολογιστή, </a:t>
            </a:r>
            <a:r>
              <a:rPr lang="en-US" sz="2000" dirty="0" smtClean="0">
                <a:ea typeface="ＭＳ Ｐゴシック" pitchFamily="-112" charset="-128"/>
              </a:rPr>
              <a:t>email, </a:t>
            </a:r>
            <a:r>
              <a:rPr lang="el-GR" sz="2000" dirty="0" err="1" smtClean="0">
                <a:ea typeface="ＭＳ Ｐゴシック" pitchFamily="-112" charset="-128"/>
              </a:rPr>
              <a:t>κλπ</a:t>
            </a:r>
            <a:r>
              <a:rPr lang="el-GR" sz="2000" dirty="0" smtClean="0">
                <a:ea typeface="ＭＳ Ｐゴシック" pitchFamily="-112" charset="-128"/>
              </a:rPr>
              <a:t>)</a:t>
            </a:r>
            <a:endParaRPr lang="en-US" sz="2000" dirty="0" smtClean="0"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None/>
            </a:pPr>
            <a:r>
              <a:rPr lang="el-GR" sz="2000" dirty="0" smtClean="0">
                <a:ea typeface="ＭＳ Ｐゴシック" pitchFamily="-112" charset="-128"/>
              </a:rPr>
              <a:t>Διαφορετικά είδη αρχείων, </a:t>
            </a:r>
            <a:r>
              <a:rPr lang="en-US" sz="2000" dirty="0" smtClean="0">
                <a:ea typeface="ＭＳ Ｐゴシック" pitchFamily="-112" charset="-128"/>
              </a:rPr>
              <a:t>light-weight, maintenance-free, …</a:t>
            </a:r>
            <a:endParaRPr lang="el-GR" sz="2000" dirty="0" smtClean="0"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3200" dirty="0" smtClean="0">
                <a:ea typeface="ＭＳ Ｐゴシック" pitchFamily="-112" charset="-128"/>
              </a:rPr>
              <a:t>  </a:t>
            </a:r>
            <a:r>
              <a:rPr lang="el-GR" sz="2800" dirty="0" smtClean="0">
                <a:ea typeface="ＭＳ Ｐゴシック" pitchFamily="-112" charset="-128"/>
              </a:rPr>
              <a:t>Σε επίπεδο επιχείρησης, οργανισμού</a:t>
            </a:r>
            <a:r>
              <a:rPr lang="en-US" sz="2800" dirty="0" smtClean="0">
                <a:ea typeface="ＭＳ Ｐゴシック" pitchFamily="-112" charset="-128"/>
              </a:rPr>
              <a:t> (enterprise, institutional) </a:t>
            </a:r>
            <a:r>
              <a:rPr lang="el-GR" sz="2800" dirty="0" smtClean="0">
                <a:ea typeface="ＭＳ Ｐゴシック" pitchFamily="-112" charset="-128"/>
              </a:rPr>
              <a:t>και αναζήτηση ειδικού σκοπού (</a:t>
            </a:r>
            <a:r>
              <a:rPr lang="en-US" sz="2800" dirty="0">
                <a:ea typeface="ＭＳ Ｐゴシック" pitchFamily="-112" charset="-128"/>
              </a:rPr>
              <a:t>d</a:t>
            </a:r>
            <a:r>
              <a:rPr lang="en-US" sz="2800" dirty="0" smtClean="0">
                <a:ea typeface="ＭＳ Ｐゴシック" pitchFamily="-112" charset="-128"/>
              </a:rPr>
              <a:t>omain-specific search) </a:t>
            </a:r>
            <a:r>
              <a:rPr lang="en-US" dirty="0" smtClean="0">
                <a:ea typeface="ＭＳ Ｐゴシック" pitchFamily="-112" charset="-128"/>
              </a:rPr>
              <a:t>– </a:t>
            </a:r>
            <a:r>
              <a:rPr lang="el-GR" sz="2000" dirty="0" smtClean="0">
                <a:ea typeface="ＭＳ Ｐゴシック" pitchFamily="-112" charset="-128"/>
              </a:rPr>
              <a:t>πχ ερευνητικά άρθρα σε βιοχημεία</a:t>
            </a:r>
            <a:endParaRPr lang="en-US" sz="2000" dirty="0" smtClean="0">
              <a:ea typeface="ＭＳ Ｐゴシック" pitchFamily="-112" charset="-128"/>
            </a:endParaRPr>
          </a:p>
          <a:p>
            <a:pPr marL="0" indent="0" eaLnBrk="1" hangingPunct="1">
              <a:buClr>
                <a:schemeClr val="accent2">
                  <a:lumMod val="75000"/>
                </a:schemeClr>
              </a:buClr>
              <a:buNone/>
            </a:pPr>
            <a:endParaRPr lang="en-US" sz="2000" dirty="0" smtClean="0">
              <a:ea typeface="ＭＳ Ｐゴシック" pitchFamily="-112" charset="-128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56642" y="114986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Ορισμός</a:t>
            </a:r>
            <a:endParaRPr lang="en-US" sz="44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95536" y="1663534"/>
            <a:ext cx="8208912" cy="3600400"/>
          </a:xfrm>
        </p:spPr>
        <p:txBody>
          <a:bodyPr>
            <a:normAutofit/>
          </a:bodyPr>
          <a:lstStyle/>
          <a:p>
            <a:pPr eaLnBrk="1" hangingPunct="1">
              <a:buClr>
                <a:srgbClr val="357E69"/>
              </a:buClr>
              <a:buNone/>
            </a:pPr>
            <a:r>
              <a:rPr lang="el-GR" sz="2400" dirty="0" smtClean="0">
                <a:ea typeface="ＭＳ Ｐゴシック" pitchFamily="-112" charset="-128"/>
              </a:rPr>
              <a:t>Ανάκτηση Πληροφορίας (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Information Retrieval</a:t>
            </a:r>
            <a:r>
              <a:rPr lang="el-GR" sz="2400" dirty="0" smtClean="0">
                <a:ea typeface="ＭＳ Ｐゴシック" pitchFamily="-112" charset="-128"/>
              </a:rPr>
              <a:t>)</a:t>
            </a: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-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sz="2400" dirty="0" smtClean="0">
                <a:ea typeface="ＭＳ Ｐゴシック" pitchFamily="-112" charset="-128"/>
              </a:rPr>
              <a:t>(IR)</a:t>
            </a:r>
            <a:endParaRPr lang="el-GR" sz="2400" dirty="0" smtClean="0">
              <a:ea typeface="ＭＳ Ｐゴシック" pitchFamily="-112" charset="-128"/>
            </a:endParaRPr>
          </a:p>
          <a:p>
            <a:pPr eaLnBrk="1" hangingPunct="1">
              <a:buClr>
                <a:srgbClr val="357E69"/>
              </a:buClr>
              <a:buNone/>
            </a:pPr>
            <a:endParaRPr lang="el-GR" sz="1200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είναι η εύρεση αντικειμένων  κυρίως εγγράφων 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(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documents</a:t>
            </a:r>
            <a:r>
              <a:rPr lang="en-US" sz="2400" dirty="0" smtClean="0">
                <a:ea typeface="ＭＳ Ｐゴシック" pitchFamily="-112" charset="-128"/>
              </a:rPr>
              <a:t>)</a:t>
            </a:r>
            <a:r>
              <a:rPr lang="el-GR" sz="2400" dirty="0" smtClean="0">
                <a:ea typeface="ＭＳ Ｐゴシック" pitchFamily="-112" charset="-128"/>
              </a:rPr>
              <a:t> αδόμητης φύσης </a:t>
            </a: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(*)</a:t>
            </a:r>
            <a:r>
              <a:rPr lang="el-GR" sz="2400" dirty="0" smtClean="0">
                <a:ea typeface="ＭＳ Ｐゴシック" pitchFamily="-112" charset="-128"/>
              </a:rPr>
              <a:t> 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(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unstructured</a:t>
            </a:r>
            <a:r>
              <a:rPr lang="el-GR" sz="2400" dirty="0" smtClean="0">
                <a:solidFill>
                  <a:srgbClr val="357E69"/>
                </a:solidFill>
                <a:ea typeface="ＭＳ Ｐゴシック" pitchFamily="-112" charset="-128"/>
              </a:rPr>
              <a:t>)</a:t>
            </a:r>
            <a:r>
              <a:rPr lang="el-GR" sz="2400" dirty="0" smtClean="0">
                <a:ea typeface="ＭＳ Ｐゴシック" pitchFamily="-112" charset="-128"/>
              </a:rPr>
              <a:t> που συνήθως έχουν τη μορφή κειμένου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(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text</a:t>
            </a:r>
            <a:r>
              <a:rPr lang="en-US" sz="2400" dirty="0" smtClean="0">
                <a:ea typeface="ＭＳ Ｐゴシック" pitchFamily="-112" charset="-128"/>
              </a:rPr>
              <a:t>)</a:t>
            </a:r>
            <a:endParaRPr lang="el-GR" sz="2400" dirty="0" smtClean="0">
              <a:ea typeface="ＭＳ Ｐゴシック" pitchFamily="-112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από μεγάλες συλλογές (συνήθως </a:t>
            </a:r>
            <a:r>
              <a:rPr lang="el-GR" sz="2400" dirty="0" err="1">
                <a:ea typeface="ＭＳ Ｐゴシック" pitchFamily="-112" charset="-128"/>
              </a:rPr>
              <a:t>αποθηκευμένες</a:t>
            </a:r>
            <a:r>
              <a:rPr lang="el-GR" sz="2400" dirty="0">
                <a:ea typeface="ＭＳ Ｐゴシック" pitchFamily="-112" charset="-128"/>
              </a:rPr>
              <a:t> σε υπολογιστές</a:t>
            </a:r>
            <a:r>
              <a:rPr lang="el-GR" sz="2400" dirty="0" smtClean="0">
                <a:ea typeface="ＭＳ Ｐゴシック" pitchFamily="-112" charset="-128"/>
              </a:rPr>
              <a:t>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τα οποία ικανοποιούν μια ανάγκη πληροφόρησης 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(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information need</a:t>
            </a:r>
            <a:r>
              <a:rPr lang="el-GR" sz="2400" dirty="0">
                <a:ea typeface="ＭＳ Ｐゴシック" pitchFamily="-112" charset="-128"/>
              </a:rPr>
              <a:t>)</a:t>
            </a:r>
            <a:r>
              <a:rPr lang="en-US" sz="2400" dirty="0">
                <a:ea typeface="ＭＳ Ｐゴシック" pitchFamily="-112" charset="-128"/>
              </a:rPr>
              <a:t> </a:t>
            </a:r>
            <a:endParaRPr lang="el-GR" sz="2400" dirty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B7CF9-FCE0-4028-BD0F-7834662BDB50}" type="slidenum">
              <a:rPr lang="en-US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5536" y="5733256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(*) όχι ακριβώς!</a:t>
            </a:r>
            <a:endParaRPr lang="el-GR" sz="2000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Αδόμητα δεδομένα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462372" y="1708165"/>
            <a:ext cx="8219256" cy="362900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Τυπικά αναφέρεται σε </a:t>
            </a:r>
            <a:r>
              <a:rPr lang="el-GR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ελεύθερο κείμενο </a:t>
            </a:r>
            <a:endParaRPr lang="en-US" sz="2400" i="1" dirty="0" smtClean="0">
              <a:solidFill>
                <a:schemeClr val="tx2">
                  <a:lumMod val="60000"/>
                  <a:lumOff val="40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Επιτρέπει</a:t>
            </a:r>
            <a:endParaRPr lang="en-US" sz="2400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Ερωτήματα με </a:t>
            </a: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λέξεις κλειδιά </a:t>
            </a:r>
            <a:r>
              <a:rPr lang="el-GR" sz="2400" dirty="0" smtClean="0">
                <a:ea typeface="ＭＳ Ｐゴシック" pitchFamily="-112" charset="-128"/>
              </a:rPr>
              <a:t>(</a:t>
            </a:r>
            <a:r>
              <a:rPr lang="en-US" sz="2400" dirty="0" smtClean="0">
                <a:ea typeface="ＭＳ Ｐゴシック" pitchFamily="-112" charset="-128"/>
              </a:rPr>
              <a:t>keyword</a:t>
            </a:r>
            <a:r>
              <a:rPr lang="el-GR" sz="2400" dirty="0" smtClean="0">
                <a:ea typeface="ＭＳ Ｐゴシック" pitchFamily="-112" charset="-128"/>
              </a:rPr>
              <a:t>) με πιθανούς τελεστές</a:t>
            </a:r>
            <a:endParaRPr lang="en-US" sz="2400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Ποιο περίπλοκες ερωτήσεις για </a:t>
            </a: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έννοιες</a:t>
            </a:r>
            <a:r>
              <a:rPr lang="el-GR" sz="2400" dirty="0" smtClean="0">
                <a:ea typeface="ＭＳ Ｐゴシック" pitchFamily="-112" charset="-128"/>
              </a:rPr>
              <a:t>: π.χ., </a:t>
            </a:r>
            <a:endParaRPr lang="en-US" sz="2400" dirty="0" smtClean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Βρες όλες τις </a:t>
            </a:r>
            <a:r>
              <a:rPr lang="en-US" sz="2400" dirty="0" smtClean="0">
                <a:ea typeface="ＭＳ Ｐゴシック" pitchFamily="-112" charset="-128"/>
              </a:rPr>
              <a:t>web </a:t>
            </a:r>
            <a:r>
              <a:rPr lang="el-GR" sz="2400" dirty="0" smtClean="0">
                <a:ea typeface="ＭＳ Ｐゴシック" pitchFamily="-112" charset="-128"/>
              </a:rPr>
              <a:t>σελίδες για την απελευθέρωση των Ιωαννίνων</a:t>
            </a:r>
            <a:endParaRPr lang="en-US" sz="2400" i="1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Κλασσικό μοντέλο για αναζήτηση σε έγγραφα κειμένου</a:t>
            </a:r>
            <a:endParaRPr lang="en-US" sz="2400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6144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955337-D0B1-4164-8633-D7EB04CF9482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</TotalTime>
  <Words>3199</Words>
  <Application>Microsoft Office PowerPoint</Application>
  <PresentationFormat>On-screen Show (4:3)</PresentationFormat>
  <Paragraphs>786</Paragraphs>
  <Slides>68</Slides>
  <Notes>10</Notes>
  <HiddenSlides>1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84" baseType="lpstr">
      <vt:lpstr>Arial Unicode MS</vt:lpstr>
      <vt:lpstr>MS Mincho</vt:lpstr>
      <vt:lpstr>ＭＳ Ｐゴシック</vt:lpstr>
      <vt:lpstr>Arial</vt:lpstr>
      <vt:lpstr>Calibri</vt:lpstr>
      <vt:lpstr>Calibri Light</vt:lpstr>
      <vt:lpstr>Comic Sans MS</vt:lpstr>
      <vt:lpstr>Courier New</vt:lpstr>
      <vt:lpstr>Lucida Sans</vt:lpstr>
      <vt:lpstr>Lucida Sans Typewriter</vt:lpstr>
      <vt:lpstr>Tahoma</vt:lpstr>
      <vt:lpstr>Times New Roman</vt:lpstr>
      <vt:lpstr>Wingdings</vt:lpstr>
      <vt:lpstr>Office Theme</vt:lpstr>
      <vt:lpstr>Φύλλο εργασίας του Microsoft Excel 97-2003</vt:lpstr>
      <vt:lpstr>Worksheet</vt:lpstr>
      <vt:lpstr>PowerPoint Presentation</vt:lpstr>
      <vt:lpstr>Τι είναι η Ανάκτηση Πληροφορίας (Information Retrieval);</vt:lpstr>
      <vt:lpstr>Γιατί να μας ενδιαφέρει;</vt:lpstr>
      <vt:lpstr>Εφαρμογές</vt:lpstr>
      <vt:lpstr>Εφαρμογές</vt:lpstr>
      <vt:lpstr>Εφαρμογές</vt:lpstr>
      <vt:lpstr>Κατηγορίες εφαρμογών</vt:lpstr>
      <vt:lpstr>Ορισμός</vt:lpstr>
      <vt:lpstr>Αδόμητα δεδομένα</vt:lpstr>
      <vt:lpstr>Ανάκτηση Πληροφορίας vs Βάσεις Δεδομένων</vt:lpstr>
      <vt:lpstr>Ανάκτηση Πληροφορίας vs Βάσεις Δεδομένων</vt:lpstr>
      <vt:lpstr>Ανάκτηση Πληροφορίας vs Βάσεις Δεδομένων</vt:lpstr>
      <vt:lpstr>Ημιδομημένα δεδομένα</vt:lpstr>
      <vt:lpstr>Αδόμητα (κείμενο) vs. Δομημένα (βάσεις δεδομένων) δεδομένα το 1996</vt:lpstr>
      <vt:lpstr>Αδόμητα (κείμενο) vs. Δομημένα (βάσεις δεδομένων) δεδομένα σήμερα?</vt:lpstr>
      <vt:lpstr>PowerPoint Presentation</vt:lpstr>
      <vt:lpstr>PowerPoint Presentation</vt:lpstr>
      <vt:lpstr>Όχι μόνο ανάκτηση!</vt:lpstr>
      <vt:lpstr>Τι άλλο θα δούμε σήμερα;</vt:lpstr>
      <vt:lpstr>Διαδικαστικά</vt:lpstr>
      <vt:lpstr>Διαδικαστικά</vt:lpstr>
      <vt:lpstr>Boolean Ανάκτηση</vt:lpstr>
      <vt:lpstr>Βασικές Έννοιες</vt:lpstr>
      <vt:lpstr>Το κλασικό μοντέλο αναζήτησης (search model)</vt:lpstr>
      <vt:lpstr>Αποτελεσματικότητα</vt:lpstr>
      <vt:lpstr>Τι είναι η Ανάκτηση Πληροφορίας (Information Retrieval);</vt:lpstr>
      <vt:lpstr>Βασικές έννοιες</vt:lpstr>
      <vt:lpstr>Βασικά Βήματα</vt:lpstr>
      <vt:lpstr>Για να δούμε τα βασικά …</vt:lpstr>
      <vt:lpstr>Αδόμητα δεδομένα το 1680</vt:lpstr>
      <vt:lpstr>Αδόμητα δεδομένα το 1680</vt:lpstr>
      <vt:lpstr>Αδόμητα δεδομένα το 1680</vt:lpstr>
      <vt:lpstr>Για να δούμε τα βασικά …</vt:lpstr>
      <vt:lpstr>Term-document incidence matrix (μήτρα σύμπτωσης)</vt:lpstr>
      <vt:lpstr>Οι όροι και τα έγγραφα ως διανύσματα</vt:lpstr>
      <vt:lpstr>Οι απαντήσεις:</vt:lpstr>
      <vt:lpstr>Μεγαλύτερες συλλογές</vt:lpstr>
      <vt:lpstr>Πόσο είναι το μέγεθος του πίνακα;</vt:lpstr>
      <vt:lpstr>PowerPoint Presentation</vt:lpstr>
      <vt:lpstr>Αντεστραμμένο ευρετήριο</vt:lpstr>
      <vt:lpstr>Αντεστραμμένο ευρετήριο</vt:lpstr>
      <vt:lpstr>Βασική Ορολογία</vt:lpstr>
      <vt:lpstr>Κατασκευή του αντεστραμμένου ευρετηρίου</vt:lpstr>
      <vt:lpstr>Βήματα του Indexer: Ακολουθία Token</vt:lpstr>
      <vt:lpstr>Βήματα του Indexer: Ταξινόμηση (sort)</vt:lpstr>
      <vt:lpstr>Βήματα του Indexer: Λεξικό &amp; Καταχωρήσεις</vt:lpstr>
      <vt:lpstr>Πόσο χώρο χρειαζόμαστε?</vt:lpstr>
      <vt:lpstr>Φτιάξαμε το ευρετήριο, τώρα;</vt:lpstr>
      <vt:lpstr>Επεξεργασία ερωτήσεων: AND</vt:lpstr>
      <vt:lpstr>Συγχώνευση (merge)</vt:lpstr>
      <vt:lpstr>Ο αλγόριθμος συγχώνευσης</vt:lpstr>
      <vt:lpstr>Βελτιστοποίηση ερωτήματος</vt:lpstr>
      <vt:lpstr>Βελτιστοποίηση ερωτήματος</vt:lpstr>
      <vt:lpstr>Βελτιστοποίηση ερωτήματος</vt:lpstr>
      <vt:lpstr>Βελτιστοποίηση ερωτήματος</vt:lpstr>
      <vt:lpstr>PowerPoint Presentation</vt:lpstr>
      <vt:lpstr>PowerPoint Presentation</vt:lpstr>
      <vt:lpstr>Boolean ερωτήματα: Ακριβές ταίριασμα (Exact match)</vt:lpstr>
      <vt:lpstr>Παράδειγμα: WestLaw   http://www.westlaw.com/</vt:lpstr>
      <vt:lpstr>Παράδειγμα: WestLaw   http://www.westlaw.com/</vt:lpstr>
      <vt:lpstr>Παράδειγμα: WestLaw   http://www.westlaw.com/</vt:lpstr>
      <vt:lpstr>Evidence accumulation</vt:lpstr>
      <vt:lpstr>Τι άλλο πέρα της αναζήτησης όρων</vt:lpstr>
      <vt:lpstr>Καταταγμένη (Ranked) αναζήτηση</vt:lpstr>
      <vt:lpstr>Ποιο περίπλοκη ημιδομημένη αναζήτηση</vt:lpstr>
      <vt:lpstr>web</vt:lpstr>
      <vt:lpstr>Ακόμα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Christopher Manning</dc:creator>
  <cp:lastModifiedBy>pitoura</cp:lastModifiedBy>
  <cp:revision>1377</cp:revision>
  <cp:lastPrinted>2009-09-22T15:48:09Z</cp:lastPrinted>
  <dcterms:created xsi:type="dcterms:W3CDTF">2009-09-21T23:46:17Z</dcterms:created>
  <dcterms:modified xsi:type="dcterms:W3CDTF">2018-03-19T13:45:37Z</dcterms:modified>
</cp:coreProperties>
</file>