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110"/>
  </p:notesMasterIdLst>
  <p:handoutMasterIdLst>
    <p:handoutMasterId r:id="rId111"/>
  </p:handoutMasterIdLst>
  <p:sldIdLst>
    <p:sldId id="402" r:id="rId2"/>
    <p:sldId id="1014" r:id="rId3"/>
    <p:sldId id="704" r:id="rId4"/>
    <p:sldId id="896" r:id="rId5"/>
    <p:sldId id="897" r:id="rId6"/>
    <p:sldId id="1360" r:id="rId7"/>
    <p:sldId id="898" r:id="rId8"/>
    <p:sldId id="1361" r:id="rId9"/>
    <p:sldId id="1369" r:id="rId10"/>
    <p:sldId id="900" r:id="rId11"/>
    <p:sldId id="901" r:id="rId12"/>
    <p:sldId id="1362" r:id="rId13"/>
    <p:sldId id="1370" r:id="rId14"/>
    <p:sldId id="1364" r:id="rId15"/>
    <p:sldId id="902" r:id="rId16"/>
    <p:sldId id="1366" r:id="rId17"/>
    <p:sldId id="903" r:id="rId18"/>
    <p:sldId id="1367" r:id="rId19"/>
    <p:sldId id="904" r:id="rId20"/>
    <p:sldId id="955" r:id="rId21"/>
    <p:sldId id="912" r:id="rId22"/>
    <p:sldId id="1009" r:id="rId23"/>
    <p:sldId id="913" r:id="rId24"/>
    <p:sldId id="905" r:id="rId25"/>
    <p:sldId id="907" r:id="rId26"/>
    <p:sldId id="908" r:id="rId27"/>
    <p:sldId id="910" r:id="rId28"/>
    <p:sldId id="909" r:id="rId29"/>
    <p:sldId id="911" r:id="rId30"/>
    <p:sldId id="936" r:id="rId31"/>
    <p:sldId id="1339" r:id="rId32"/>
    <p:sldId id="1365" r:id="rId33"/>
    <p:sldId id="1371" r:id="rId34"/>
    <p:sldId id="857" r:id="rId35"/>
    <p:sldId id="914" r:id="rId36"/>
    <p:sldId id="947" r:id="rId37"/>
    <p:sldId id="951" r:id="rId38"/>
    <p:sldId id="952" r:id="rId39"/>
    <p:sldId id="953" r:id="rId40"/>
    <p:sldId id="945" r:id="rId41"/>
    <p:sldId id="1308" r:id="rId42"/>
    <p:sldId id="948" r:id="rId43"/>
    <p:sldId id="939" r:id="rId44"/>
    <p:sldId id="957" r:id="rId45"/>
    <p:sldId id="958" r:id="rId46"/>
    <p:sldId id="959" r:id="rId47"/>
    <p:sldId id="1310" r:id="rId48"/>
    <p:sldId id="942" r:id="rId49"/>
    <p:sldId id="1002" r:id="rId50"/>
    <p:sldId id="1312" r:id="rId51"/>
    <p:sldId id="1419" r:id="rId52"/>
    <p:sldId id="1420" r:id="rId53"/>
    <p:sldId id="1421" r:id="rId54"/>
    <p:sldId id="1010" r:id="rId55"/>
    <p:sldId id="1314" r:id="rId56"/>
    <p:sldId id="1315" r:id="rId57"/>
    <p:sldId id="1316" r:id="rId58"/>
    <p:sldId id="1317" r:id="rId59"/>
    <p:sldId id="1318" r:id="rId60"/>
    <p:sldId id="1319" r:id="rId61"/>
    <p:sldId id="1320" r:id="rId62"/>
    <p:sldId id="1321" r:id="rId63"/>
    <p:sldId id="1372" r:id="rId64"/>
    <p:sldId id="1373" r:id="rId65"/>
    <p:sldId id="1374" r:id="rId66"/>
    <p:sldId id="1322" r:id="rId67"/>
    <p:sldId id="1323" r:id="rId68"/>
    <p:sldId id="1324" r:id="rId69"/>
    <p:sldId id="1325" r:id="rId70"/>
    <p:sldId id="1326" r:id="rId71"/>
    <p:sldId id="1327" r:id="rId72"/>
    <p:sldId id="1328" r:id="rId73"/>
    <p:sldId id="1329" r:id="rId74"/>
    <p:sldId id="1330" r:id="rId75"/>
    <p:sldId id="1331" r:id="rId76"/>
    <p:sldId id="1332" r:id="rId77"/>
    <p:sldId id="1333" r:id="rId78"/>
    <p:sldId id="1334" r:id="rId79"/>
    <p:sldId id="1335" r:id="rId80"/>
    <p:sldId id="1336" r:id="rId81"/>
    <p:sldId id="1337" r:id="rId82"/>
    <p:sldId id="1338" r:id="rId83"/>
    <p:sldId id="1340" r:id="rId84"/>
    <p:sldId id="1341" r:id="rId85"/>
    <p:sldId id="1342" r:id="rId86"/>
    <p:sldId id="1343" r:id="rId87"/>
    <p:sldId id="1344" r:id="rId88"/>
    <p:sldId id="1345" r:id="rId89"/>
    <p:sldId id="1346" r:id="rId90"/>
    <p:sldId id="1347" r:id="rId91"/>
    <p:sldId id="1348" r:id="rId92"/>
    <p:sldId id="1349" r:id="rId93"/>
    <p:sldId id="1350" r:id="rId94"/>
    <p:sldId id="1351" r:id="rId95"/>
    <p:sldId id="1352" r:id="rId96"/>
    <p:sldId id="1353" r:id="rId97"/>
    <p:sldId id="1354" r:id="rId98"/>
    <p:sldId id="1355" r:id="rId99"/>
    <p:sldId id="1356" r:id="rId100"/>
    <p:sldId id="1357" r:id="rId101"/>
    <p:sldId id="1358" r:id="rId102"/>
    <p:sldId id="1375" r:id="rId103"/>
    <p:sldId id="1379" r:id="rId104"/>
    <p:sldId id="1376" r:id="rId105"/>
    <p:sldId id="1380" r:id="rId106"/>
    <p:sldId id="1378" r:id="rId107"/>
    <p:sldId id="1377" r:id="rId108"/>
    <p:sldId id="1368" r:id="rId109"/>
  </p:sldIdLst>
  <p:sldSz cx="9144000" cy="6858000" type="screen4x3"/>
  <p:notesSz cx="7099300" cy="10223500"/>
  <p:defaultTextStyle>
    <a:defPPr>
      <a:defRPr lang="en-US"/>
    </a:defPPr>
    <a:lvl1pPr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1pPr>
    <a:lvl2pPr marL="4572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2pPr>
    <a:lvl3pPr marL="9144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3pPr>
    <a:lvl4pPr marL="13716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4pPr>
    <a:lvl5pPr marL="18288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5pPr>
    <a:lvl6pPr marL="2286000" algn="l" defTabSz="914400" rtl="0" eaLnBrk="1" latinLnBrk="0" hangingPunct="1">
      <a:defRPr sz="2400" kern="1200">
        <a:solidFill>
          <a:schemeClr val="tx1"/>
        </a:solidFill>
        <a:latin typeface="Lucida Sans" pitchFamily="-112" charset="0"/>
        <a:ea typeface="+mn-ea"/>
        <a:cs typeface="Arial Unicode MS" pitchFamily="-112" charset="0"/>
      </a:defRPr>
    </a:lvl6pPr>
    <a:lvl7pPr marL="2743200" algn="l" defTabSz="914400" rtl="0" eaLnBrk="1" latinLnBrk="0" hangingPunct="1">
      <a:defRPr sz="2400" kern="1200">
        <a:solidFill>
          <a:schemeClr val="tx1"/>
        </a:solidFill>
        <a:latin typeface="Lucida Sans" pitchFamily="-112" charset="0"/>
        <a:ea typeface="+mn-ea"/>
        <a:cs typeface="Arial Unicode MS" pitchFamily="-112" charset="0"/>
      </a:defRPr>
    </a:lvl7pPr>
    <a:lvl8pPr marL="3200400" algn="l" defTabSz="914400" rtl="0" eaLnBrk="1" latinLnBrk="0" hangingPunct="1">
      <a:defRPr sz="2400" kern="1200">
        <a:solidFill>
          <a:schemeClr val="tx1"/>
        </a:solidFill>
        <a:latin typeface="Lucida Sans" pitchFamily="-112" charset="0"/>
        <a:ea typeface="+mn-ea"/>
        <a:cs typeface="Arial Unicode MS" pitchFamily="-112" charset="0"/>
      </a:defRPr>
    </a:lvl8pPr>
    <a:lvl9pPr marL="3657600" algn="l" defTabSz="914400" rtl="0" eaLnBrk="1" latinLnBrk="0" hangingPunct="1">
      <a:defRPr sz="2400" kern="1200">
        <a:solidFill>
          <a:schemeClr val="tx1"/>
        </a:solidFill>
        <a:latin typeface="Lucida Sans" pitchFamily="-112" charset="0"/>
        <a:ea typeface="+mn-ea"/>
        <a:cs typeface="Arial Unicode MS" pitchFamily="-112"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0">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00A000"/>
    <a:srgbClr val="FF9966"/>
    <a:srgbClr val="A50021"/>
    <a:srgbClr val="F0EEEB"/>
    <a:srgbClr val="B2B2B2"/>
    <a:srgbClr val="F4F3EB"/>
    <a:srgbClr val="A40508"/>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7158" autoAdjust="0"/>
  </p:normalViewPr>
  <p:slideViewPr>
    <p:cSldViewPr>
      <p:cViewPr varScale="1">
        <p:scale>
          <a:sx n="103" d="100"/>
          <a:sy n="103" d="100"/>
        </p:scale>
        <p:origin x="125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0280"/>
    </p:cViewPr>
  </p:sorterViewPr>
  <p:notesViewPr>
    <p:cSldViewPr>
      <p:cViewPr varScale="1">
        <p:scale>
          <a:sx n="53" d="100"/>
          <a:sy n="53" d="100"/>
        </p:scale>
        <p:origin x="-2826" y="-96"/>
      </p:cViewPr>
      <p:guideLst>
        <p:guide orient="horz" pos="3220"/>
        <p:guide pos="223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notesMaster" Target="notesMasters/notesMaster1.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emf"/><Relationship Id="rId1" Type="http://schemas.openxmlformats.org/officeDocument/2006/relationships/image" Target="../media/image1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3" name="Rectangle 3"/>
          <p:cNvSpPr>
            <a:spLocks noGrp="1" noChangeArrowheads="1"/>
          </p:cNvSpPr>
          <p:nvPr>
            <p:ph type="dt" sz="quarter"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Tahoma" charset="0"/>
                <a:ea typeface="Arial Unicode MS" charset="0"/>
                <a:cs typeface="Arial Unicode MS" charset="0"/>
              </a:defRPr>
            </a:lvl1pPr>
          </a:lstStyle>
          <a:p>
            <a:pPr>
              <a:defRPr/>
            </a:pPr>
            <a:endParaRPr lang="en-US"/>
          </a:p>
        </p:txBody>
      </p:sp>
      <p:sp>
        <p:nvSpPr>
          <p:cNvPr id="97284" name="Rectangle 4"/>
          <p:cNvSpPr>
            <a:spLocks noGrp="1" noChangeArrowheads="1"/>
          </p:cNvSpPr>
          <p:nvPr>
            <p:ph type="ftr" sz="quarter" idx="2"/>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5" name="Rectangle 5"/>
          <p:cNvSpPr>
            <a:spLocks noGrp="1" noChangeArrowheads="1"/>
          </p:cNvSpPr>
          <p:nvPr>
            <p:ph type="sldNum" sz="quarter" idx="3"/>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atin typeface="Tahoma" pitchFamily="-112" charset="0"/>
              </a:defRPr>
            </a:lvl1pPr>
          </a:lstStyle>
          <a:p>
            <a:fld id="{99F3A387-7CA4-42C4-A654-FB16CB140011}" type="slidenum">
              <a:rPr lang="en-US"/>
              <a:pPr/>
              <a:t>‹#›</a:t>
            </a:fld>
            <a:endParaRPr lang="en-US"/>
          </a:p>
        </p:txBody>
      </p:sp>
    </p:spTree>
    <p:extLst>
      <p:ext uri="{BB962C8B-B14F-4D97-AF65-F5344CB8AC3E}">
        <p14:creationId xmlns:p14="http://schemas.microsoft.com/office/powerpoint/2010/main" val="29774285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79" name="Rectangle 3"/>
          <p:cNvSpPr>
            <a:spLocks noGrp="1" noChangeArrowheads="1"/>
          </p:cNvSpPr>
          <p:nvPr>
            <p:ph type="dt"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Lucida Sans" charset="0"/>
                <a:ea typeface="Arial Unicode MS" charset="0"/>
                <a:cs typeface="Arial Unicode MS"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993775" y="766763"/>
            <a:ext cx="5111750" cy="3833812"/>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945957" y="4856502"/>
            <a:ext cx="5207386" cy="4599560"/>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1382" name="Rectangle 6"/>
          <p:cNvSpPr>
            <a:spLocks noGrp="1" noChangeArrowheads="1"/>
          </p:cNvSpPr>
          <p:nvPr>
            <p:ph type="ftr" sz="quarter" idx="4"/>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83" name="Rectangle 7"/>
          <p:cNvSpPr>
            <a:spLocks noGrp="1" noChangeArrowheads="1"/>
          </p:cNvSpPr>
          <p:nvPr>
            <p:ph type="sldNum" sz="quarter" idx="5"/>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vl1pPr>
          </a:lstStyle>
          <a:p>
            <a:fld id="{51FFFE52-FE1E-4D89-83CF-6E59217A9C14}" type="slidenum">
              <a:rPr lang="en-US"/>
              <a:pPr/>
              <a:t>‹#›</a:t>
            </a:fld>
            <a:endParaRPr lang="en-US"/>
          </a:p>
        </p:txBody>
      </p:sp>
    </p:spTree>
    <p:extLst>
      <p:ext uri="{BB962C8B-B14F-4D97-AF65-F5344CB8AC3E}">
        <p14:creationId xmlns:p14="http://schemas.microsoft.com/office/powerpoint/2010/main" val="63632650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FFFE52-FE1E-4D89-83CF-6E59217A9C14}" type="slidenum">
              <a:rPr lang="en-US" smtClean="0"/>
              <a:pPr/>
              <a:t>1</a:t>
            </a:fld>
            <a:endParaRPr lang="en-US"/>
          </a:p>
        </p:txBody>
      </p:sp>
    </p:spTree>
    <p:extLst>
      <p:ext uri="{BB962C8B-B14F-4D97-AF65-F5344CB8AC3E}">
        <p14:creationId xmlns:p14="http://schemas.microsoft.com/office/powerpoint/2010/main" val="390534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Normalized DCG:</a:t>
            </a:r>
          </a:p>
          <a:p>
            <a:r>
              <a:rPr lang="en-US" altLang="en-US" dirty="0" smtClean="0"/>
              <a:t>DCG values are often </a:t>
            </a:r>
            <a:r>
              <a:rPr lang="en-US" altLang="en-US" i="1" dirty="0" smtClean="0"/>
              <a:t>normalized</a:t>
            </a:r>
            <a:r>
              <a:rPr lang="en-US" altLang="en-US" dirty="0" smtClean="0"/>
              <a:t> by comparing the DCG at each rank with the DCG value for the </a:t>
            </a:r>
            <a:r>
              <a:rPr lang="en-US" altLang="en-US" i="1" dirty="0" smtClean="0"/>
              <a:t>perfect ranking</a:t>
            </a:r>
          </a:p>
          <a:p>
            <a:pPr lvl="1"/>
            <a:r>
              <a:rPr lang="en-US" altLang="en-US" dirty="0" smtClean="0"/>
              <a:t>makes averaging easier for queries with different numbers of relevant documents</a:t>
            </a:r>
          </a:p>
          <a:p>
            <a:endParaRPr lang="en-US" altLang="en-US" dirty="0" smtClean="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1039F3DA-61CB-4AAB-B301-C818B8AF2B98}" type="slidenum">
              <a:rPr lang="en-US" altLang="en-US" sz="1300"/>
              <a:pPr eaLnBrk="1" hangingPunct="1"/>
              <a:t>72</a:t>
            </a:fld>
            <a:endParaRPr lang="en-US" altLang="en-US" sz="1300"/>
          </a:p>
        </p:txBody>
      </p:sp>
    </p:spTree>
    <p:extLst>
      <p:ext uri="{BB962C8B-B14F-4D97-AF65-F5344CB8AC3E}">
        <p14:creationId xmlns:p14="http://schemas.microsoft.com/office/powerpoint/2010/main" val="1378090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ABF7D625-651B-43F4-8B1E-D953A9015F64}" type="slidenum">
              <a:rPr lang="en-US" altLang="en-US" sz="1300"/>
              <a:pPr eaLnBrk="1" hangingPunct="1"/>
              <a:t>73</a:t>
            </a:fld>
            <a:endParaRPr lang="en-US" altLang="en-US" sz="13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Perfect ranking:</a:t>
            </a:r>
          </a:p>
          <a:p>
            <a:pPr lvl="1"/>
            <a:r>
              <a:rPr lang="en-US" altLang="en-US" smtClean="0"/>
              <a:t>3, 3, 3, 2, 2, 2, 1, 0, 0, 0</a:t>
            </a:r>
          </a:p>
          <a:p>
            <a:r>
              <a:rPr lang="en-US" altLang="en-US" smtClean="0"/>
              <a:t>ideal DCG values:</a:t>
            </a:r>
          </a:p>
          <a:p>
            <a:pPr lvl="1"/>
            <a:r>
              <a:rPr lang="en-US" altLang="en-US" smtClean="0"/>
              <a:t>3, 6, 7.89, 8.89, 9.75, 10.52, 10.88, 10.88, 10.88, 10</a:t>
            </a:r>
          </a:p>
          <a:p>
            <a:r>
              <a:rPr lang="en-US" altLang="en-US" smtClean="0"/>
              <a:t>Actual DCG:</a:t>
            </a:r>
          </a:p>
          <a:p>
            <a:pPr lvl="1"/>
            <a:r>
              <a:rPr lang="en-US" altLang="en-US" smtClean="0"/>
              <a:t>3, 5, 6.89, 6.89, 6.89, 7.28, 7.99, 8.66, 9.61, 9.61</a:t>
            </a:r>
          </a:p>
          <a:p>
            <a:r>
              <a:rPr lang="en-US" altLang="en-US" smtClean="0"/>
              <a:t>NDCG values (divide actual by ideal):</a:t>
            </a:r>
          </a:p>
          <a:p>
            <a:r>
              <a:rPr lang="en-US" altLang="en-US" smtClean="0"/>
              <a:t>     1, 0.83, 0.87, 0.76, 0.71, 0.69, 0.73, 0.8, 0.88, 0.88</a:t>
            </a:r>
          </a:p>
          <a:p>
            <a:pPr lvl="1"/>
            <a:r>
              <a:rPr lang="en-US" altLang="en-US" smtClean="0"/>
              <a:t>NDCG </a:t>
            </a:r>
            <a:r>
              <a:rPr lang="en-US" altLang="en-US" smtClean="0">
                <a:latin typeface="Symbol" pitchFamily="18" charset="2"/>
              </a:rPr>
              <a:t>£</a:t>
            </a:r>
            <a:r>
              <a:rPr lang="en-US" altLang="en-US" smtClean="0"/>
              <a:t> 1 at any rank position</a:t>
            </a:r>
          </a:p>
          <a:p>
            <a:endParaRPr lang="en-US" altLang="en-US" smtClean="0"/>
          </a:p>
        </p:txBody>
      </p:sp>
    </p:spTree>
    <p:extLst>
      <p:ext uri="{BB962C8B-B14F-4D97-AF65-F5344CB8AC3E}">
        <p14:creationId xmlns:p14="http://schemas.microsoft.com/office/powerpoint/2010/main" val="1327401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l-GR" altLang="en-US" smtClean="0">
              <a:latin typeface="Calibri"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8487D701-78DB-44D8-9383-79C05CC0A1E8}" type="slidenum">
              <a:rPr lang="en-US" altLang="en-US" sz="1300">
                <a:solidFill>
                  <a:srgbClr val="000000"/>
                </a:solidFill>
                <a:latin typeface="Calibri" pitchFamily="34" charset="0"/>
              </a:rPr>
              <a:pPr eaLnBrk="1" hangingPunct="1"/>
              <a:t>77</a:t>
            </a:fld>
            <a:endParaRPr lang="en-US" altLang="en-US" sz="1300">
              <a:solidFill>
                <a:srgbClr val="000000"/>
              </a:solidFill>
              <a:latin typeface="Calibri" pitchFamily="34" charset="0"/>
            </a:endParaRPr>
          </a:p>
        </p:txBody>
      </p:sp>
    </p:spTree>
    <p:extLst>
      <p:ext uri="{BB962C8B-B14F-4D97-AF65-F5344CB8AC3E}">
        <p14:creationId xmlns:p14="http://schemas.microsoft.com/office/powerpoint/2010/main" val="11469927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79</a:t>
            </a:fld>
            <a:endParaRPr lang="en-US"/>
          </a:p>
        </p:txBody>
      </p:sp>
    </p:spTree>
    <p:extLst>
      <p:ext uri="{BB962C8B-B14F-4D97-AF65-F5344CB8AC3E}">
        <p14:creationId xmlns:p14="http://schemas.microsoft.com/office/powerpoint/2010/main" val="3297980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BFC48-C778-431E-BC10-DFDD7892F0E4}" type="slidenum">
              <a:rPr lang="en-US"/>
              <a:pPr/>
              <a:t>85</a:t>
            </a:fld>
            <a:endParaRPr lang="en-US"/>
          </a:p>
        </p:txBody>
      </p:sp>
      <p:sp>
        <p:nvSpPr>
          <p:cNvPr id="362498" name="Rectangle 2"/>
          <p:cNvSpPr>
            <a:spLocks noGrp="1" noRot="1" noChangeAspect="1" noChangeArrowheads="1" noTextEdit="1"/>
          </p:cNvSpPr>
          <p:nvPr>
            <p:ph type="sldImg"/>
          </p:nvPr>
        </p:nvSpPr>
        <p:spPr>
          <a:xfrm>
            <a:off x="995363" y="766763"/>
            <a:ext cx="5111750" cy="3833812"/>
          </a:xfrm>
          <a:ln/>
        </p:spPr>
      </p:sp>
      <p:sp>
        <p:nvSpPr>
          <p:cNvPr id="3624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88479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90</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431957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91</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0916130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9C224A6-FE3C-49D5-BEEE-EC92B6006F5C}" type="slidenum">
              <a:rPr lang="en-US" smtClean="0"/>
              <a:pPr/>
              <a:t>92</a:t>
            </a:fld>
            <a:endParaRPr lang="en-US" smtClean="0"/>
          </a:p>
        </p:txBody>
      </p:sp>
      <p:sp>
        <p:nvSpPr>
          <p:cNvPr id="60419" name="Rectangle 2"/>
          <p:cNvSpPr>
            <a:spLocks noGrp="1" noRot="1" noChangeAspect="1" noChangeArrowheads="1" noTextEdit="1"/>
          </p:cNvSpPr>
          <p:nvPr>
            <p:ph type="sldImg"/>
          </p:nvPr>
        </p:nvSpPr>
        <p:spPr>
          <a:xfrm>
            <a:off x="1008063" y="762000"/>
            <a:ext cx="5086350" cy="3816350"/>
          </a:xfrm>
          <a:ln/>
        </p:spPr>
      </p:sp>
      <p:sp>
        <p:nvSpPr>
          <p:cNvPr id="60420"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21277600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93</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072265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94</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681588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1118A-571A-42F1-808C-51867C526409}" type="slidenum">
              <a:rPr lang="en-US"/>
              <a:pPr/>
              <a:t>20</a:t>
            </a:fld>
            <a:endParaRPr lang="en-US"/>
          </a:p>
        </p:txBody>
      </p:sp>
      <p:sp>
        <p:nvSpPr>
          <p:cNvPr id="333826" name="Rectangle 2"/>
          <p:cNvSpPr>
            <a:spLocks noGrp="1" noRot="1" noChangeAspect="1" noChangeArrowheads="1" noTextEdit="1"/>
          </p:cNvSpPr>
          <p:nvPr>
            <p:ph type="sldImg"/>
          </p:nvPr>
        </p:nvSpPr>
        <p:spPr>
          <a:xfrm>
            <a:off x="995363" y="766763"/>
            <a:ext cx="5111750" cy="3833812"/>
          </a:xfrm>
          <a:ln/>
        </p:spPr>
      </p:sp>
      <p:sp>
        <p:nvSpPr>
          <p:cNvPr id="333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493072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95</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818667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96</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2070069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97</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1201540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98</a:t>
            </a:fld>
            <a:endParaRPr lang="en-US" smtClean="0"/>
          </a:p>
        </p:txBody>
      </p:sp>
    </p:spTree>
    <p:extLst>
      <p:ext uri="{BB962C8B-B14F-4D97-AF65-F5344CB8AC3E}">
        <p14:creationId xmlns:p14="http://schemas.microsoft.com/office/powerpoint/2010/main" val="18338653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99</a:t>
            </a:fld>
            <a:endParaRPr lang="en-US" smtClean="0"/>
          </a:p>
        </p:txBody>
      </p:sp>
    </p:spTree>
    <p:extLst>
      <p:ext uri="{BB962C8B-B14F-4D97-AF65-F5344CB8AC3E}">
        <p14:creationId xmlns:p14="http://schemas.microsoft.com/office/powerpoint/2010/main" val="3051146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289437-9F90-4DED-9841-8512A25623B8}" type="slidenum">
              <a:rPr lang="en-US"/>
              <a:pPr/>
              <a:t>31</a:t>
            </a:fld>
            <a:endParaRPr lang="en-US"/>
          </a:p>
        </p:txBody>
      </p:sp>
      <p:sp>
        <p:nvSpPr>
          <p:cNvPr id="331778" name="Rectangle 2"/>
          <p:cNvSpPr>
            <a:spLocks noGrp="1" noRot="1" noChangeAspect="1" noChangeArrowheads="1" noTextEdit="1"/>
          </p:cNvSpPr>
          <p:nvPr>
            <p:ph type="sldImg"/>
          </p:nvPr>
        </p:nvSpPr>
        <p:spPr>
          <a:xfrm>
            <a:off x="995363" y="766763"/>
            <a:ext cx="5111750" cy="3833812"/>
          </a:xfrm>
          <a:ln/>
        </p:spPr>
      </p:sp>
      <p:sp>
        <p:nvSpPr>
          <p:cNvPr id="331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18267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34C721-2DBE-49A3-8B1F-89453D88B7B6}" type="slidenum">
              <a:rPr lang="el-GR"/>
              <a:pPr/>
              <a:t>42</a:t>
            </a:fld>
            <a:endParaRPr lang="el-GR"/>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l-GR"/>
          </a:p>
        </p:txBody>
      </p:sp>
    </p:spTree>
    <p:extLst>
      <p:ext uri="{BB962C8B-B14F-4D97-AF65-F5344CB8AC3E}">
        <p14:creationId xmlns:p14="http://schemas.microsoft.com/office/powerpoint/2010/main" val="2458953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0CE9D6-7BEE-4F90-B1B7-CC88504E426B}" type="slidenum">
              <a:rPr lang="en-US"/>
              <a:pPr/>
              <a:t>49</a:t>
            </a:fld>
            <a:endParaRPr lang="en-US"/>
          </a:p>
        </p:txBody>
      </p:sp>
      <p:sp>
        <p:nvSpPr>
          <p:cNvPr id="346114" name="Rectangle 2"/>
          <p:cNvSpPr>
            <a:spLocks noGrp="1" noRot="1" noChangeAspect="1" noChangeArrowheads="1" noTextEdit="1"/>
          </p:cNvSpPr>
          <p:nvPr>
            <p:ph type="sldImg"/>
          </p:nvPr>
        </p:nvSpPr>
        <p:spPr>
          <a:xfrm>
            <a:off x="995363" y="766763"/>
            <a:ext cx="5111750" cy="3833812"/>
          </a:xfrm>
          <a:ln/>
        </p:spPr>
      </p:sp>
      <p:sp>
        <p:nvSpPr>
          <p:cNvPr id="3461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04965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1810" name="Rectangle 2"/>
          <p:cNvSpPr>
            <a:spLocks noGrp="1" noRot="1" noChangeAspect="1" noChangeArrowheads="1" noTextEdit="1"/>
          </p:cNvSpPr>
          <p:nvPr>
            <p:ph type="sldImg"/>
          </p:nvPr>
        </p:nvSpPr>
        <p:spPr>
          <a:ln/>
        </p:spPr>
      </p:sp>
      <p:sp>
        <p:nvSpPr>
          <p:cNvPr id="3191811"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437878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834" name="Rectangle 2"/>
          <p:cNvSpPr>
            <a:spLocks noGrp="1" noRot="1" noChangeAspect="1" noChangeArrowheads="1" noTextEdit="1"/>
          </p:cNvSpPr>
          <p:nvPr>
            <p:ph type="sldImg"/>
          </p:nvPr>
        </p:nvSpPr>
        <p:spPr>
          <a:ln/>
        </p:spPr>
      </p:sp>
      <p:sp>
        <p:nvSpPr>
          <p:cNvPr id="3192835"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93835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834" name="Rectangle 2"/>
          <p:cNvSpPr>
            <a:spLocks noGrp="1" noRot="1" noChangeAspect="1" noChangeArrowheads="1" noTextEdit="1"/>
          </p:cNvSpPr>
          <p:nvPr>
            <p:ph type="sldImg"/>
          </p:nvPr>
        </p:nvSpPr>
        <p:spPr>
          <a:ln/>
        </p:spPr>
      </p:sp>
      <p:sp>
        <p:nvSpPr>
          <p:cNvPr id="3192835"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388755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0896D705-9CF2-496E-9376-01ACAC8AB31F}" type="slidenum">
              <a:rPr lang="en-US" altLang="en-US" sz="1300"/>
              <a:pPr eaLnBrk="1" hangingPunct="1"/>
              <a:t>70</a:t>
            </a:fld>
            <a:endParaRPr lang="en-US" altLang="en-US" sz="13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z="3000" smtClean="0"/>
              <a:t>For rank positions above b, do not discount</a:t>
            </a:r>
          </a:p>
          <a:p>
            <a:endParaRPr lang="en-US" altLang="en-US" smtClean="0"/>
          </a:p>
        </p:txBody>
      </p:sp>
    </p:spTree>
    <p:extLst>
      <p:ext uri="{BB962C8B-B14F-4D97-AF65-F5344CB8AC3E}">
        <p14:creationId xmlns:p14="http://schemas.microsoft.com/office/powerpoint/2010/main" val="406895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233337"/>
        </a:solidFill>
        <a:effectLst/>
      </p:bgPr>
    </p:bg>
    <p:spTree>
      <p:nvGrpSpPr>
        <p:cNvPr id="1" name=""/>
        <p:cNvGrpSpPr/>
        <p:nvPr/>
      </p:nvGrpSpPr>
      <p:grpSpPr>
        <a:xfrm>
          <a:off x="0" y="0"/>
          <a:ext cx="0" cy="0"/>
          <a:chOff x="0" y="0"/>
          <a:chExt cx="0" cy="0"/>
        </a:xfrm>
      </p:grpSpPr>
      <p:sp>
        <p:nvSpPr>
          <p:cNvPr id="4" name="TextBox 3"/>
          <p:cNvSpPr txBox="1"/>
          <p:nvPr/>
        </p:nvSpPr>
        <p:spPr>
          <a:xfrm>
            <a:off x="1084263" y="1981200"/>
            <a:ext cx="3013075" cy="646113"/>
          </a:xfrm>
          <a:prstGeom prst="rect">
            <a:avLst/>
          </a:prstGeom>
          <a:noFill/>
        </p:spPr>
        <p:txBody>
          <a:bodyPr wrap="none">
            <a:spAutoFit/>
          </a:bodyPr>
          <a:lstStyle/>
          <a:p>
            <a:pPr>
              <a:defRPr/>
            </a:pPr>
            <a:r>
              <a:rPr lang="en-US" sz="3600">
                <a:solidFill>
                  <a:srgbClr val="FBFCFF"/>
                </a:solidFill>
                <a:latin typeface="Calibri" charset="0"/>
                <a:ea typeface="Arial Unicode MS" charset="0"/>
                <a:cs typeface="Arial Unicode MS" charset="0"/>
              </a:rPr>
              <a:t>Introduction to</a:t>
            </a:r>
          </a:p>
        </p:txBody>
      </p:sp>
      <p:sp>
        <p:nvSpPr>
          <p:cNvPr id="5" name="Rectangle 4"/>
          <p:cNvSpPr>
            <a:spLocks noChangeArrowheads="1"/>
          </p:cNvSpPr>
          <p:nvPr/>
        </p:nvSpPr>
        <p:spPr bwMode="auto">
          <a:xfrm>
            <a:off x="0" y="0"/>
            <a:ext cx="9144000" cy="304800"/>
          </a:xfrm>
          <a:prstGeom prst="rect">
            <a:avLst/>
          </a:prstGeom>
          <a:solidFill>
            <a:srgbClr val="139CB7"/>
          </a:solidFill>
          <a:ln w="9525">
            <a:solidFill>
              <a:srgbClr val="406E84"/>
            </a:solidFill>
            <a:miter lim="800000"/>
            <a:headEnd/>
            <a:tailEnd/>
          </a:ln>
          <a:effectLst>
            <a:outerShdw dist="23000" dir="5400000" rotWithShape="0">
              <a:srgbClr val="808080">
                <a:alpha val="34998"/>
              </a:srgbClr>
            </a:outerShdw>
          </a:effectLst>
        </p:spPr>
        <p:txBody>
          <a:bodyPr anchor="ctr"/>
          <a:lstStyle/>
          <a:p>
            <a:pPr algn="ctr">
              <a:defRPr/>
            </a:pPr>
            <a:endParaRPr lang="en-US">
              <a:solidFill>
                <a:srgbClr val="FFFFFF"/>
              </a:solidFill>
              <a:latin typeface="+mn-lt"/>
              <a:ea typeface="Arial Unicode MS" charset="0"/>
              <a:cs typeface="Arial Unicode MS" charset="0"/>
            </a:endParaRPr>
          </a:p>
        </p:txBody>
      </p:sp>
      <p:sp>
        <p:nvSpPr>
          <p:cNvPr id="6" name="Rectangle 5"/>
          <p:cNvSpPr/>
          <p:nvPr/>
        </p:nvSpPr>
        <p:spPr>
          <a:xfrm>
            <a:off x="830263" y="2590800"/>
            <a:ext cx="5646737" cy="830263"/>
          </a:xfrm>
          <a:prstGeom prst="rect">
            <a:avLst/>
          </a:prstGeom>
        </p:spPr>
        <p:txBody>
          <a:bodyPr wrap="none">
            <a:spAutoFit/>
          </a:bodyPr>
          <a:lstStyle/>
          <a:p>
            <a:pPr>
              <a:defRPr/>
            </a:pPr>
            <a:r>
              <a:rPr lang="en-US" sz="4800" b="1">
                <a:solidFill>
                  <a:srgbClr val="139CB7"/>
                </a:solidFill>
                <a:latin typeface="Calibri" charset="0"/>
                <a:ea typeface="Arial Unicode MS" charset="0"/>
                <a:cs typeface="Arial Unicode MS" charset="0"/>
              </a:rPr>
              <a:t>Information Retrieval</a:t>
            </a:r>
          </a:p>
        </p:txBody>
      </p:sp>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EC65FA85-C043-4AC1-86AA-2F87DA98053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736FAF4-678C-4170-8B5E-D5D1B48C4BF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CEAC3AD-617C-4A6C-BEE7-10C9A9D6037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Click to edit Master title style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charset="0"/>
              </a:defRPr>
            </a:lvl1pPr>
          </a:lstStyle>
          <a:p>
            <a:pPr>
              <a:defRPr/>
            </a:pPr>
            <a:endParaRPr lang="en-US"/>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charset="0"/>
              </a:defRPr>
            </a:lvl1pPr>
          </a:lstStyle>
          <a:p>
            <a:pPr>
              <a:defRPr/>
            </a:pPr>
            <a:endParaRPr lang="en-US"/>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112" charset="0"/>
              </a:defRPr>
            </a:lvl1pPr>
          </a:lstStyle>
          <a:p>
            <a:fld id="{1EF9AD5B-80E3-44A6-B5FE-01C0C8E5A83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D9190B-40F4-4D14-B8A7-A8F5BA31F2B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80ECC92-4490-4DFD-A50E-7CFF54CC480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08300CA-A080-476D-84B4-AC6434A6B4B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fld id="{9E8E445E-0100-404D-AEB0-69CA392494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5841DDB1-E385-4C2A-9F6F-88E564B234D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8FAE9CB-6C8B-49DF-BA0E-D5C49502510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44A558E-6DE4-4CD3-890E-A7DA5D00499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8BAA00D-81AD-4FD2-AEF2-53F20508ED2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Arial Unicode MS" charset="0"/>
                <a:cs typeface="Arial Unicode MS" charset="0"/>
              </a:defRPr>
            </a:lvl1pPr>
          </a:lstStyle>
          <a:p>
            <a:pPr>
              <a:defRPr/>
            </a:pPr>
            <a:endParaRPr lang="en-US"/>
          </a:p>
        </p:txBody>
      </p:sp>
      <p:sp>
        <p:nvSpPr>
          <p:cNvPr id="5" name="Footer Placeholder 4"/>
          <p:cNvSpPr>
            <a:spLocks noGrp="1"/>
          </p:cNvSpPr>
          <p:nvPr>
            <p:ph type="ftr" sz="quarter" idx="3"/>
          </p:nvPr>
        </p:nvSpPr>
        <p:spPr>
          <a:xfrm>
            <a:off x="3124200" y="6477000"/>
            <a:ext cx="2895600" cy="24447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Arial Unicode MS" charset="0"/>
                <a:cs typeface="Arial Unicode MS" charset="0"/>
              </a:defRPr>
            </a:lvl1pPr>
          </a:lstStyle>
          <a:p>
            <a:pPr>
              <a:defRPr/>
            </a:pPr>
            <a:endParaRPr lang="en-US"/>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12" charset="0"/>
              </a:defRPr>
            </a:lvl1pPr>
          </a:lstStyle>
          <a:p>
            <a:fld id="{4182170C-A630-4BC4-99C2-1EEFC93C12B4}" type="slidenum">
              <a:rPr lang="en-US"/>
              <a:pPr/>
              <a:t>‹#›</a:t>
            </a:fld>
            <a:endParaRPr lang="en-US"/>
          </a:p>
        </p:txBody>
      </p:sp>
      <p:sp>
        <p:nvSpPr>
          <p:cNvPr id="7" name="Rectangle 6"/>
          <p:cNvSpPr>
            <a:spLocks noChangeArrowheads="1"/>
          </p:cNvSpPr>
          <p:nvPr/>
        </p:nvSpPr>
        <p:spPr bwMode="auto">
          <a:xfrm>
            <a:off x="0" y="0"/>
            <a:ext cx="3733800" cy="274638"/>
          </a:xfrm>
          <a:prstGeom prst="rect">
            <a:avLst/>
          </a:prstGeom>
          <a:solidFill>
            <a:srgbClr val="0E4851"/>
          </a:solidFill>
          <a:ln w="9525">
            <a:noFill/>
            <a:miter lim="800000"/>
            <a:headEnd/>
            <a:tailEnd/>
          </a:ln>
          <a:effectLst>
            <a:outerShdw dist="23000" dir="5400000" rotWithShape="0">
              <a:srgbClr val="808080">
                <a:alpha val="34998"/>
              </a:srgbClr>
            </a:outerShdw>
          </a:effectLst>
        </p:spPr>
        <p:txBody>
          <a:bodyPr anchor="ctr"/>
          <a:lstStyle/>
          <a:p>
            <a:pPr>
              <a:defRPr/>
            </a:pPr>
            <a:r>
              <a:rPr lang="en-US" sz="1600" i="1">
                <a:solidFill>
                  <a:srgbClr val="FFFFFF"/>
                </a:solidFill>
                <a:latin typeface="+mn-lt"/>
                <a:ea typeface="ＭＳ Ｐゴシック" charset="-128"/>
                <a:cs typeface="ＭＳ Ｐゴシック" charset="-128"/>
              </a:rPr>
              <a:t>Introduction to Information Retrieval</a:t>
            </a:r>
          </a:p>
        </p:txBody>
      </p:sp>
      <p:sp>
        <p:nvSpPr>
          <p:cNvPr id="8" name="Rectangle 7"/>
          <p:cNvSpPr>
            <a:spLocks noChangeArrowheads="1"/>
          </p:cNvSpPr>
          <p:nvPr/>
        </p:nvSpPr>
        <p:spPr bwMode="auto">
          <a:xfrm>
            <a:off x="3733800" y="0"/>
            <a:ext cx="3886200" cy="274638"/>
          </a:xfrm>
          <a:prstGeom prst="rect">
            <a:avLst/>
          </a:prstGeom>
          <a:solidFill>
            <a:srgbClr val="0E4851"/>
          </a:solidFill>
          <a:ln w="9525">
            <a:noFill/>
            <a:miter lim="800000"/>
            <a:headEnd/>
            <a:tailEnd/>
          </a:ln>
          <a:effectLst>
            <a:outerShdw dist="23000" dir="5400000" rotWithShape="0">
              <a:srgbClr val="808080">
                <a:alpha val="34998"/>
              </a:srgbClr>
            </a:outerShdw>
          </a:effectLst>
        </p:spPr>
        <p:txBody>
          <a:bodyPr anchor="ctr"/>
          <a:lstStyle/>
          <a:p>
            <a:pPr>
              <a:defRPr/>
            </a:pPr>
            <a:r>
              <a:rPr lang="en-US" sz="1600">
                <a:solidFill>
                  <a:srgbClr val="FFFFFF"/>
                </a:solidFill>
                <a:latin typeface="+mn-lt"/>
                <a:ea typeface="ＭＳ Ｐゴシック" charset="-128"/>
                <a:cs typeface="ＭＳ Ｐゴシック" charset="-128"/>
              </a:rPr>
              <a:t> </a:t>
            </a:r>
          </a:p>
        </p:txBody>
      </p:sp>
      <p:sp>
        <p:nvSpPr>
          <p:cNvPr id="9" name="Rectangle 8"/>
          <p:cNvSpPr>
            <a:spLocks noChangeArrowheads="1"/>
          </p:cNvSpPr>
          <p:nvPr/>
        </p:nvSpPr>
        <p:spPr bwMode="auto">
          <a:xfrm>
            <a:off x="7620000" y="0"/>
            <a:ext cx="1524000" cy="274638"/>
          </a:xfrm>
          <a:prstGeom prst="rect">
            <a:avLst/>
          </a:prstGeom>
          <a:solidFill>
            <a:srgbClr val="139CB7"/>
          </a:solidFill>
          <a:ln w="9525">
            <a:noFill/>
            <a:miter lim="800000"/>
            <a:headEnd/>
            <a:tailEnd/>
          </a:ln>
          <a:effectLst>
            <a:outerShdw dist="23000" dir="5400000" rotWithShape="0">
              <a:srgbClr val="808080">
                <a:alpha val="34998"/>
              </a:srgbClr>
            </a:outerShdw>
          </a:effectLst>
        </p:spPr>
        <p:txBody>
          <a:bodyPr anchor="ctr"/>
          <a:lstStyle/>
          <a:p>
            <a:pPr>
              <a:defRPr/>
            </a:pPr>
            <a:r>
              <a:rPr lang="en-US" sz="1600">
                <a:solidFill>
                  <a:srgbClr val="FFFFFF"/>
                </a:solidFill>
                <a:latin typeface="+mn-lt"/>
                <a:ea typeface="ＭＳ Ｐゴシック" charset="-128"/>
                <a:cs typeface="ＭＳ Ｐゴシック" charset="-128"/>
              </a:rPr>
              <a:t> </a:t>
            </a:r>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37" r:id="rId3"/>
    <p:sldLayoutId id="2147483946" r:id="rId4"/>
    <p:sldLayoutId id="2147483947" r:id="rId5"/>
    <p:sldLayoutId id="2147483948" r:id="rId6"/>
    <p:sldLayoutId id="2147483938" r:id="rId7"/>
    <p:sldLayoutId id="2147483939" r:id="rId8"/>
    <p:sldLayoutId id="2147483940" r:id="rId9"/>
    <p:sldLayoutId id="2147483949" r:id="rId10"/>
    <p:sldLayoutId id="2147483941" r:id="rId11"/>
    <p:sldLayoutId id="2147483950" r:id="rId12"/>
  </p:sldLayoutIdLst>
  <p:hf hdr="0" ftr="0" dt="0"/>
  <p:txStyles>
    <p:titleStyle>
      <a:lvl1pPr algn="l" defTabSz="457200" rtl="0" eaLnBrk="0" fontAlgn="base" hangingPunct="0">
        <a:spcBef>
          <a:spcPct val="0"/>
        </a:spcBef>
        <a:spcAft>
          <a:spcPct val="0"/>
        </a:spcAft>
        <a:defRPr sz="4000"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5pPr>
      <a:lvl6pPr marL="4572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6pPr>
      <a:lvl7pPr marL="9144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7pPr>
      <a:lvl8pPr marL="13716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8pPr>
      <a:lvl9pPr marL="18288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___________________Microsoft_Excel_97-20031.xls"/></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oleObject" Target="../embeddings/___________________Microsoft_Excel_97-20032.xls"/></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2.w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4.emf"/><Relationship Id="rId4" Type="http://schemas.openxmlformats.org/officeDocument/2006/relationships/oleObject" Target="../embeddings/___________________Microsoft_Excel_97-20033.xls"/></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7.bin"/><Relationship Id="rId4" Type="http://schemas.openxmlformats.org/officeDocument/2006/relationships/image" Target="../media/image15.wmf"/></Relationships>
</file>

<file path=ppt/slides/_rels/slide42.xml.rels><?xml version="1.0" encoding="UTF-8" standalone="yes"?>
<Relationships xmlns="http://schemas.openxmlformats.org/package/2006/relationships"><Relationship Id="rId8" Type="http://schemas.openxmlformats.org/officeDocument/2006/relationships/oleObject" Target="../embeddings/___________________Microsoft_Excel_97-20035.xls"/><Relationship Id="rId3" Type="http://schemas.openxmlformats.org/officeDocument/2006/relationships/notesSlide" Target="../notesSlides/notesSlide4.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7.emf"/><Relationship Id="rId11" Type="http://schemas.openxmlformats.org/officeDocument/2006/relationships/image" Target="../media/image19.wmf"/><Relationship Id="rId5" Type="http://schemas.openxmlformats.org/officeDocument/2006/relationships/oleObject" Target="../embeddings/___________________Microsoft_Excel_97-20034.xls"/><Relationship Id="rId10" Type="http://schemas.openxmlformats.org/officeDocument/2006/relationships/oleObject" Target="../embeddings/oleObject10.bin"/><Relationship Id="rId4" Type="http://schemas.openxmlformats.org/officeDocument/2006/relationships/oleObject" Target="../embeddings/oleObject8.bin"/><Relationship Id="rId9" Type="http://schemas.openxmlformats.org/officeDocument/2006/relationships/image" Target="../media/image18.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1.emf"/><Relationship Id="rId4" Type="http://schemas.openxmlformats.org/officeDocument/2006/relationships/oleObject" Target="../embeddings/___________________Microsoft_Excel_97-20036.xls"/></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2.emf"/><Relationship Id="rId4" Type="http://schemas.openxmlformats.org/officeDocument/2006/relationships/oleObject" Target="../embeddings/oleObject13.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4.wmf"/><Relationship Id="rId4" Type="http://schemas.openxmlformats.org/officeDocument/2006/relationships/oleObject" Target="../embeddings/oleObject14.bin"/></Relationships>
</file>

<file path=ppt/slides/_rels/slide5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7.png"/></Relationships>
</file>

<file path=ppt/slides/_rels/slide5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29.png"/></Relationships>
</file>

<file path=ppt/slides/_rels/slide5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0.emf"/><Relationship Id="rId4" Type="http://schemas.openxmlformats.org/officeDocument/2006/relationships/oleObject" Target="../embeddings/___________________Microsoft_Excel_97-20037.xls"/></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1.wmf"/></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18.bin"/><Relationship Id="rId5" Type="http://schemas.openxmlformats.org/officeDocument/2006/relationships/image" Target="../media/image32.wmf"/><Relationship Id="rId4" Type="http://schemas.openxmlformats.org/officeDocument/2006/relationships/oleObject" Target="../embeddings/oleObject17.bin"/></Relationships>
</file>

<file path=ppt/slides/_rels/slide6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39.png"/><Relationship Id="rId4" Type="http://schemas.openxmlformats.org/officeDocument/2006/relationships/image" Target="../media/image38.png"/></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41.wmf"/><Relationship Id="rId5" Type="http://schemas.openxmlformats.org/officeDocument/2006/relationships/oleObject" Target="../embeddings/oleObject20.bin"/><Relationship Id="rId10" Type="http://schemas.openxmlformats.org/officeDocument/2006/relationships/image" Target="../media/image43.wmf"/><Relationship Id="rId4" Type="http://schemas.openxmlformats.org/officeDocument/2006/relationships/image" Target="../media/image40.wmf"/><Relationship Id="rId9" Type="http://schemas.openxmlformats.org/officeDocument/2006/relationships/oleObject" Target="../embeddings/oleObject22.bin"/></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5.png"/></Relationships>
</file>

<file path=ppt/slides/_rels/slide78.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490792" cy="1349896"/>
          </a:xfrm>
        </p:spPr>
        <p:txBody>
          <a:bodyPr/>
          <a:lstStyle/>
          <a:p>
            <a:pPr eaLnBrk="1" hangingPunct="1"/>
            <a:r>
              <a:rPr lang="el-GR" sz="3200" dirty="0" smtClean="0">
                <a:ea typeface="ＭＳ Ｐゴシック" pitchFamily="-112" charset="-128"/>
              </a:rPr>
              <a:t>ΜΥΕΕ03-ΠΛΕ70: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Διάλεξη</a:t>
            </a:r>
            <a:r>
              <a:rPr lang="en-US" sz="2400" dirty="0" smtClean="0">
                <a:ea typeface="ＭＳ Ｐゴシック" pitchFamily="-112" charset="-128"/>
              </a:rPr>
              <a:t> </a:t>
            </a:r>
            <a:r>
              <a:rPr lang="el-GR" sz="2400" smtClean="0">
                <a:ea typeface="ＭＳ Ｐゴシック" pitchFamily="-112" charset="-128"/>
              </a:rPr>
              <a:t>8</a:t>
            </a:r>
            <a:r>
              <a:rPr lang="en-US" sz="2400" smtClean="0">
                <a:ea typeface="ＭＳ Ｐゴシック" pitchFamily="-112" charset="-128"/>
              </a:rPr>
              <a:t>: </a:t>
            </a:r>
            <a:r>
              <a:rPr lang="el-GR" sz="2400" dirty="0" smtClean="0">
                <a:ea typeface="ＭＳ Ｐゴシック" pitchFamily="-112" charset="-128"/>
              </a:rPr>
              <a:t>Αξιολόγηση στην Ανάκτηση Πληροφορίας. </a:t>
            </a:r>
            <a:endParaRPr lang="en-US" sz="2400" dirty="0" smtClean="0">
              <a:ea typeface="ＭＳ Ｐゴシック" pitchFamily="-112" charset="-128"/>
            </a:endParaRPr>
          </a:p>
        </p:txBody>
      </p:sp>
      <p:sp>
        <p:nvSpPr>
          <p:cNvPr id="3" name="Slide Number Placeholder 2"/>
          <p:cNvSpPr>
            <a:spLocks noGrp="1"/>
          </p:cNvSpPr>
          <p:nvPr>
            <p:ph type="sldNum" sz="quarter" idx="12"/>
          </p:nvPr>
        </p:nvSpPr>
        <p:spPr/>
        <p:txBody>
          <a:bodyPr/>
          <a:lstStyle/>
          <a:p>
            <a:fld id="{EC65FA85-C043-4AC1-86AA-2F87DA980531}" type="slidenum">
              <a:rPr lang="en-US" smtClean="0"/>
              <a:pPr/>
              <a:t>1</a:t>
            </a:fld>
            <a:endParaRPr lang="en-US"/>
          </a:p>
        </p:txBody>
      </p:sp>
    </p:spTree>
    <p:extLst>
      <p:ext uri="{BB962C8B-B14F-4D97-AF65-F5344CB8AC3E}">
        <p14:creationId xmlns:p14="http://schemas.microsoft.com/office/powerpoint/2010/main" val="2773373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Συνάφεια και Ανάγκη Πληροφόρησης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0" y="1524000"/>
            <a:ext cx="8839200" cy="1905000"/>
          </a:xfrm>
        </p:spPr>
        <p:txBody>
          <a:bodyPr/>
          <a:lstStyle/>
          <a:p>
            <a:pPr lvl="1">
              <a:buClr>
                <a:srgbClr val="336699"/>
              </a:buClr>
              <a:buFont typeface="Wingdings" pitchFamily="2" charset="2"/>
              <a:buChar char="§"/>
            </a:pPr>
            <a:r>
              <a:rPr lang="el-GR" sz="2800" dirty="0" smtClean="0">
                <a:solidFill>
                  <a:schemeClr val="tx2">
                    <a:lumMod val="50000"/>
                  </a:schemeClr>
                </a:solidFill>
              </a:rPr>
              <a:t>Συνάφεια ως προς τι;</a:t>
            </a:r>
          </a:p>
          <a:p>
            <a:pPr marL="457200" lvl="1" indent="0">
              <a:buClr>
                <a:srgbClr val="336699"/>
              </a:buClr>
              <a:buNone/>
            </a:pPr>
            <a:r>
              <a:rPr lang="el-GR" i="1" dirty="0" smtClean="0">
                <a:solidFill>
                  <a:schemeClr val="tx2">
                    <a:lumMod val="50000"/>
                  </a:schemeClr>
                </a:solidFill>
              </a:rPr>
              <a:t>Συνάφεια ως προς το </a:t>
            </a:r>
            <a:r>
              <a:rPr lang="el-GR" i="1" dirty="0" smtClean="0">
                <a:solidFill>
                  <a:schemeClr val="accent6">
                    <a:lumMod val="75000"/>
                  </a:schemeClr>
                </a:solidFill>
              </a:rPr>
              <a:t>ερώτημα</a:t>
            </a:r>
            <a:r>
              <a:rPr lang="en-US" i="1" dirty="0" smtClean="0">
                <a:solidFill>
                  <a:schemeClr val="accent6">
                    <a:lumMod val="75000"/>
                  </a:schemeClr>
                </a:solidFill>
              </a:rPr>
              <a:t> </a:t>
            </a:r>
            <a:r>
              <a:rPr lang="el-GR" i="1" u="sng" dirty="0" smtClean="0">
                <a:solidFill>
                  <a:srgbClr val="FF0000"/>
                </a:solidFill>
              </a:rPr>
              <a:t>ή</a:t>
            </a:r>
            <a:r>
              <a:rPr lang="el-GR" i="1" dirty="0" smtClean="0">
                <a:solidFill>
                  <a:schemeClr val="accent6">
                    <a:lumMod val="75000"/>
                  </a:schemeClr>
                </a:solidFill>
              </a:rPr>
              <a:t> </a:t>
            </a:r>
            <a:r>
              <a:rPr lang="el-GR" i="1" dirty="0" smtClean="0">
                <a:solidFill>
                  <a:schemeClr val="tx2">
                    <a:lumMod val="50000"/>
                  </a:schemeClr>
                </a:solidFill>
              </a:rPr>
              <a:t>ως προς</a:t>
            </a:r>
            <a:r>
              <a:rPr lang="el-GR" i="1" dirty="0" smtClean="0">
                <a:solidFill>
                  <a:schemeClr val="accent6">
                    <a:lumMod val="75000"/>
                  </a:schemeClr>
                </a:solidFill>
              </a:rPr>
              <a:t> την ανάγκη πληροφόρησης</a:t>
            </a:r>
            <a:endParaRPr lang="en-US" i="1" dirty="0">
              <a:solidFill>
                <a:schemeClr val="accent6">
                  <a:lumMod val="75000"/>
                </a:schemeClr>
              </a:solidFill>
            </a:endParaRPr>
          </a:p>
          <a:p>
            <a:pPr lvl="1">
              <a:buClr>
                <a:srgbClr val="336699"/>
              </a:buClr>
              <a:buFont typeface="Wingdings" pitchFamily="2" charset="2"/>
              <a:buChar char="§"/>
            </a:pPr>
            <a:r>
              <a:rPr lang="el-GR" u="sng" dirty="0" smtClean="0">
                <a:solidFill>
                  <a:schemeClr val="tx2">
                    <a:lumMod val="50000"/>
                  </a:schemeClr>
                </a:solidFill>
              </a:rPr>
              <a:t>Ανάγκη Πληροφόρησης </a:t>
            </a:r>
            <a:r>
              <a:rPr lang="el-GR" dirty="0" smtClean="0">
                <a:solidFill>
                  <a:schemeClr val="tx2">
                    <a:lumMod val="50000"/>
                  </a:schemeClr>
                </a:solidFill>
              </a:rPr>
              <a:t>(</a:t>
            </a:r>
            <a:r>
              <a:rPr lang="en-US" dirty="0" smtClean="0">
                <a:solidFill>
                  <a:schemeClr val="tx2">
                    <a:lumMod val="50000"/>
                  </a:schemeClr>
                </a:solidFill>
              </a:rPr>
              <a:t>Information </a:t>
            </a:r>
            <a:r>
              <a:rPr lang="en-US" dirty="0">
                <a:solidFill>
                  <a:schemeClr val="tx2">
                    <a:lumMod val="50000"/>
                  </a:schemeClr>
                </a:solidFill>
              </a:rPr>
              <a:t>need </a:t>
            </a:r>
            <a:r>
              <a:rPr lang="en-US" i="1" dirty="0" err="1" smtClean="0">
                <a:solidFill>
                  <a:schemeClr val="tx2">
                    <a:lumMod val="50000"/>
                  </a:schemeClr>
                </a:solidFill>
              </a:rPr>
              <a:t>i</a:t>
            </a:r>
            <a:r>
              <a:rPr lang="el-GR" dirty="0" smtClean="0">
                <a:solidFill>
                  <a:schemeClr val="tx2">
                    <a:lumMod val="50000"/>
                  </a:schemeClr>
                </a:solidFill>
              </a:rPr>
              <a:t>)</a:t>
            </a:r>
            <a:r>
              <a:rPr lang="en-US" dirty="0" smtClean="0">
                <a:solidFill>
                  <a:schemeClr val="tx2">
                    <a:lumMod val="50000"/>
                  </a:schemeClr>
                </a:solidFill>
              </a:rPr>
              <a:t> </a:t>
            </a:r>
            <a:r>
              <a:rPr lang="en-US" dirty="0">
                <a:solidFill>
                  <a:schemeClr val="tx2">
                    <a:lumMod val="50000"/>
                  </a:schemeClr>
                </a:solidFill>
              </a:rPr>
              <a:t>: </a:t>
            </a:r>
            <a:r>
              <a:rPr lang="el-GR" sz="2000" dirty="0" smtClean="0">
                <a:solidFill>
                  <a:schemeClr val="tx2">
                    <a:lumMod val="50000"/>
                  </a:schemeClr>
                </a:solidFill>
              </a:rPr>
              <a:t>«Ψάχνω για πληροφορία σχετικά με το αν το κόκκινο κρασί είναι πιο αποτελεσματικό από το λευκό κρασί για τη μείωση του ρίσκου για καρδιακή προσβολή»</a:t>
            </a:r>
          </a:p>
          <a:p>
            <a:pPr lvl="1">
              <a:buClr>
                <a:srgbClr val="336699"/>
              </a:buClr>
              <a:buNone/>
            </a:pPr>
            <a:r>
              <a:rPr lang="el-GR" dirty="0" smtClean="0">
                <a:solidFill>
                  <a:schemeClr val="tx2">
                    <a:lumMod val="50000"/>
                  </a:schemeClr>
                </a:solidFill>
              </a:rPr>
              <a:t>Μεταφράζεται στην ερώτημα:</a:t>
            </a:r>
          </a:p>
          <a:p>
            <a:pPr lvl="1">
              <a:buClr>
                <a:srgbClr val="336699"/>
              </a:buClr>
              <a:buFont typeface="Wingdings" pitchFamily="2" charset="2"/>
              <a:buChar char="§"/>
            </a:pPr>
            <a:r>
              <a:rPr lang="el-GR" u="sng" dirty="0" smtClean="0">
                <a:solidFill>
                  <a:schemeClr val="tx2">
                    <a:lumMod val="50000"/>
                  </a:schemeClr>
                </a:solidFill>
              </a:rPr>
              <a:t>Ερώτημα</a:t>
            </a:r>
            <a:r>
              <a:rPr lang="en-US" dirty="0" smtClean="0">
                <a:solidFill>
                  <a:schemeClr val="tx2">
                    <a:lumMod val="50000"/>
                  </a:schemeClr>
                </a:solidFill>
              </a:rPr>
              <a:t> </a:t>
            </a:r>
            <a:r>
              <a:rPr lang="en-US" i="1" dirty="0">
                <a:solidFill>
                  <a:schemeClr val="tx2">
                    <a:lumMod val="50000"/>
                  </a:schemeClr>
                </a:solidFill>
              </a:rPr>
              <a:t>q</a:t>
            </a:r>
            <a:r>
              <a:rPr lang="en-US" dirty="0">
                <a:solidFill>
                  <a:schemeClr val="tx2">
                    <a:lumMod val="50000"/>
                  </a:schemeClr>
                </a:solidFill>
              </a:rPr>
              <a:t>: [red wine white wine heart attack]</a:t>
            </a:r>
          </a:p>
          <a:p>
            <a:pPr marL="457200" lvl="1" indent="0">
              <a:buClr>
                <a:srgbClr val="336699"/>
              </a:buClr>
              <a:buNone/>
            </a:pPr>
            <a:r>
              <a:rPr lang="el-GR" dirty="0" smtClean="0">
                <a:solidFill>
                  <a:schemeClr val="tx2">
                    <a:lumMod val="50000"/>
                  </a:schemeClr>
                </a:solidFill>
              </a:rPr>
              <a:t>Έστω το </a:t>
            </a:r>
            <a:r>
              <a:rPr lang="el-GR" u="sng" dirty="0" smtClean="0">
                <a:solidFill>
                  <a:schemeClr val="tx2">
                    <a:lumMod val="50000"/>
                  </a:schemeClr>
                </a:solidFill>
              </a:rPr>
              <a:t>έγγραφο</a:t>
            </a:r>
            <a:r>
              <a:rPr lang="el-GR" dirty="0" smtClean="0">
                <a:solidFill>
                  <a:schemeClr val="tx2">
                    <a:lumMod val="50000"/>
                  </a:schemeClr>
                </a:solidFill>
              </a:rPr>
              <a:t> </a:t>
            </a:r>
            <a:r>
              <a:rPr lang="en-US" i="1" dirty="0" smtClean="0">
                <a:solidFill>
                  <a:schemeClr val="tx2">
                    <a:lumMod val="50000"/>
                  </a:schemeClr>
                </a:solidFill>
              </a:rPr>
              <a:t>d</a:t>
            </a:r>
            <a:r>
              <a:rPr lang="en-US" i="1" dirty="0">
                <a:solidFill>
                  <a:schemeClr val="tx2">
                    <a:lumMod val="50000"/>
                  </a:schemeClr>
                </a:solidFill>
              </a:rPr>
              <a:t>′</a:t>
            </a:r>
            <a:r>
              <a:rPr lang="en-US" dirty="0">
                <a:solidFill>
                  <a:schemeClr val="tx2">
                    <a:lumMod val="50000"/>
                  </a:schemeClr>
                </a:solidFill>
              </a:rPr>
              <a:t>: </a:t>
            </a:r>
            <a:r>
              <a:rPr lang="en-US" sz="2000" dirty="0" smtClean="0">
                <a:solidFill>
                  <a:schemeClr val="tx2">
                    <a:lumMod val="50000"/>
                  </a:schemeClr>
                </a:solidFill>
              </a:rPr>
              <a:t>At </a:t>
            </a:r>
            <a:r>
              <a:rPr lang="en-US" sz="2000" dirty="0">
                <a:solidFill>
                  <a:schemeClr val="tx2">
                    <a:lumMod val="60000"/>
                    <a:lumOff val="40000"/>
                  </a:schemeClr>
                </a:solidFill>
              </a:rPr>
              <a:t>heart </a:t>
            </a:r>
            <a:r>
              <a:rPr lang="en-US" sz="2000" dirty="0">
                <a:solidFill>
                  <a:schemeClr val="tx2">
                    <a:lumMod val="50000"/>
                  </a:schemeClr>
                </a:solidFill>
              </a:rPr>
              <a:t>of his speech was an </a:t>
            </a:r>
            <a:r>
              <a:rPr lang="en-US" sz="2000" dirty="0">
                <a:solidFill>
                  <a:schemeClr val="tx2">
                    <a:lumMod val="60000"/>
                    <a:lumOff val="40000"/>
                  </a:schemeClr>
                </a:solidFill>
              </a:rPr>
              <a:t>attack</a:t>
            </a:r>
            <a:r>
              <a:rPr lang="en-US" sz="2000" dirty="0">
                <a:solidFill>
                  <a:schemeClr val="tx2">
                    <a:lumMod val="50000"/>
                  </a:schemeClr>
                </a:solidFill>
              </a:rPr>
              <a:t> on the </a:t>
            </a:r>
            <a:r>
              <a:rPr lang="en-US" sz="2000" dirty="0">
                <a:solidFill>
                  <a:schemeClr val="tx2">
                    <a:lumMod val="60000"/>
                    <a:lumOff val="40000"/>
                  </a:schemeClr>
                </a:solidFill>
              </a:rPr>
              <a:t>wine </a:t>
            </a:r>
            <a:r>
              <a:rPr lang="en-US" sz="2000" dirty="0">
                <a:solidFill>
                  <a:schemeClr val="tx2">
                    <a:lumMod val="50000"/>
                  </a:schemeClr>
                </a:solidFill>
              </a:rPr>
              <a:t>industry lobby for downplaying the role of </a:t>
            </a:r>
            <a:r>
              <a:rPr lang="en-US" sz="2000" dirty="0">
                <a:solidFill>
                  <a:schemeClr val="tx2">
                    <a:lumMod val="60000"/>
                    <a:lumOff val="40000"/>
                  </a:schemeClr>
                </a:solidFill>
              </a:rPr>
              <a:t>red </a:t>
            </a:r>
            <a:r>
              <a:rPr lang="en-US" sz="2000" dirty="0">
                <a:solidFill>
                  <a:schemeClr val="tx2">
                    <a:lumMod val="50000"/>
                  </a:schemeClr>
                </a:solidFill>
              </a:rPr>
              <a:t>and </a:t>
            </a:r>
            <a:r>
              <a:rPr lang="en-US" sz="2000" dirty="0">
                <a:solidFill>
                  <a:schemeClr val="tx2">
                    <a:lumMod val="60000"/>
                    <a:lumOff val="40000"/>
                  </a:schemeClr>
                </a:solidFill>
              </a:rPr>
              <a:t>white wine</a:t>
            </a:r>
            <a:r>
              <a:rPr lang="en-US" sz="2000" dirty="0">
                <a:solidFill>
                  <a:schemeClr val="tx2">
                    <a:lumMod val="50000"/>
                  </a:schemeClr>
                </a:solidFill>
              </a:rPr>
              <a:t> in drunk driving.</a:t>
            </a:r>
          </a:p>
          <a:p>
            <a:pPr lvl="2">
              <a:buClr>
                <a:srgbClr val="336699"/>
              </a:buClr>
              <a:buFont typeface="Wingdings" pitchFamily="2" charset="2"/>
              <a:buChar char="§"/>
            </a:pPr>
            <a:r>
              <a:rPr lang="en-US" sz="2400" i="1" dirty="0">
                <a:solidFill>
                  <a:schemeClr val="tx2">
                    <a:lumMod val="50000"/>
                  </a:schemeClr>
                </a:solidFill>
              </a:rPr>
              <a:t>d′</a:t>
            </a:r>
            <a:r>
              <a:rPr lang="en-US" sz="2400" dirty="0">
                <a:solidFill>
                  <a:schemeClr val="tx2">
                    <a:lumMod val="50000"/>
                  </a:schemeClr>
                </a:solidFill>
              </a:rPr>
              <a:t> </a:t>
            </a:r>
            <a:r>
              <a:rPr lang="el-GR" sz="2400" dirty="0" smtClean="0">
                <a:solidFill>
                  <a:schemeClr val="tx2">
                    <a:lumMod val="50000"/>
                  </a:schemeClr>
                </a:solidFill>
              </a:rPr>
              <a:t>άριστο ταίριασμα στο ερώτημα </a:t>
            </a:r>
            <a:r>
              <a:rPr lang="en-US" sz="2400" i="1" dirty="0" smtClean="0">
                <a:solidFill>
                  <a:schemeClr val="tx2">
                    <a:lumMod val="50000"/>
                  </a:schemeClr>
                </a:solidFill>
              </a:rPr>
              <a:t>q</a:t>
            </a:r>
            <a:r>
              <a:rPr lang="en-US" sz="2400" dirty="0" smtClean="0">
                <a:solidFill>
                  <a:schemeClr val="tx2">
                    <a:lumMod val="50000"/>
                  </a:schemeClr>
                </a:solidFill>
              </a:rPr>
              <a:t> </a:t>
            </a:r>
            <a:endParaRPr lang="en-US" sz="2400" dirty="0">
              <a:solidFill>
                <a:schemeClr val="tx2">
                  <a:lumMod val="50000"/>
                </a:schemeClr>
              </a:solidFill>
            </a:endParaRPr>
          </a:p>
          <a:p>
            <a:pPr lvl="2">
              <a:buClr>
                <a:srgbClr val="336699"/>
              </a:buClr>
              <a:buFont typeface="Wingdings" pitchFamily="2" charset="2"/>
              <a:buChar char="§"/>
            </a:pPr>
            <a:r>
              <a:rPr lang="en-US" sz="2400" i="1" dirty="0">
                <a:solidFill>
                  <a:schemeClr val="tx2">
                    <a:lumMod val="50000"/>
                  </a:schemeClr>
                </a:solidFill>
              </a:rPr>
              <a:t>d′</a:t>
            </a:r>
            <a:r>
              <a:rPr lang="en-US" sz="2400" dirty="0">
                <a:solidFill>
                  <a:schemeClr val="tx2">
                    <a:lumMod val="50000"/>
                  </a:schemeClr>
                </a:solidFill>
              </a:rPr>
              <a:t> </a:t>
            </a:r>
            <a:r>
              <a:rPr lang="el-GR" sz="2400" dirty="0" smtClean="0">
                <a:solidFill>
                  <a:schemeClr val="tx2">
                    <a:lumMod val="50000"/>
                  </a:schemeClr>
                </a:solidFill>
              </a:rPr>
              <a:t>δεν είναι συναφές με την ανάγκη πληροφόρησης </a:t>
            </a:r>
            <a:r>
              <a:rPr lang="en-US" sz="2400" i="1" dirty="0" err="1" smtClean="0">
                <a:solidFill>
                  <a:schemeClr val="tx2">
                    <a:lumMod val="50000"/>
                  </a:schemeClr>
                </a:solidFill>
              </a:rPr>
              <a:t>i</a:t>
            </a:r>
            <a:endParaRPr lang="en-US" sz="2400" i="1" dirty="0">
              <a:solidFill>
                <a:schemeClr val="tx2">
                  <a:lumMod val="50000"/>
                </a:schemeClr>
              </a:solidFill>
            </a:endParaRPr>
          </a:p>
          <a:p>
            <a:pPr marL="457200" lvl="1" indent="0">
              <a:buClr>
                <a:srgbClr val="336699"/>
              </a:buClr>
              <a:buNone/>
            </a:pPr>
            <a:endParaRPr lang="en-US" dirty="0">
              <a:solidFill>
                <a:schemeClr val="tx2">
                  <a:lumMod val="50000"/>
                </a:schemeClr>
              </a:solidFill>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10</a:t>
            </a:fld>
            <a:endParaRPr lang="en-US"/>
          </a:p>
        </p:txBody>
      </p:sp>
    </p:spTree>
    <p:extLst>
      <p:ext uri="{BB962C8B-B14F-4D97-AF65-F5344CB8AC3E}">
        <p14:creationId xmlns:p14="http://schemas.microsoft.com/office/powerpoint/2010/main" val="165037998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smtClean="0">
                <a:ea typeface="ＭＳ Ｐゴシック" charset="-128"/>
              </a:rPr>
              <a:t>A/B testing</a:t>
            </a:r>
          </a:p>
        </p:txBody>
      </p:sp>
      <p:sp>
        <p:nvSpPr>
          <p:cNvPr id="47107" name="Content Placeholder 2"/>
          <p:cNvSpPr>
            <a:spLocks noGrp="1"/>
          </p:cNvSpPr>
          <p:nvPr>
            <p:ph idx="1"/>
          </p:nvPr>
        </p:nvSpPr>
        <p:spPr>
          <a:xfrm>
            <a:off x="304800" y="1828800"/>
            <a:ext cx="8305800" cy="3352800"/>
          </a:xfrm>
        </p:spPr>
        <p:txBody>
          <a:bodyPr/>
          <a:lstStyle/>
          <a:p>
            <a:pPr marL="0" indent="0" eaLnBrk="1" hangingPunct="1">
              <a:lnSpc>
                <a:spcPct val="80000"/>
              </a:lnSpc>
              <a:buNone/>
            </a:pPr>
            <a:r>
              <a:rPr lang="el-GR" i="1" dirty="0" smtClean="0">
                <a:solidFill>
                  <a:schemeClr val="tx2">
                    <a:lumMod val="60000"/>
                    <a:lumOff val="40000"/>
                  </a:schemeClr>
                </a:solidFill>
                <a:ea typeface="ＭＳ Ｐゴシック" charset="-128"/>
              </a:rPr>
              <a:t>Στόχος</a:t>
            </a:r>
            <a:r>
              <a:rPr lang="el-GR" dirty="0" smtClean="0">
                <a:ea typeface="ＭＳ Ｐゴシック" charset="-128"/>
              </a:rPr>
              <a:t>: έλεγχος μιας νέας ιδέας </a:t>
            </a:r>
            <a:r>
              <a:rPr lang="en-US" dirty="0" smtClean="0">
                <a:ea typeface="ＭＳ Ｐゴシック" charset="-128"/>
              </a:rPr>
              <a:t> </a:t>
            </a:r>
            <a:r>
              <a:rPr lang="el-GR" dirty="0" smtClean="0">
                <a:ea typeface="ＭＳ Ｐゴシック" charset="-128"/>
              </a:rPr>
              <a:t>(</a:t>
            </a:r>
            <a:r>
              <a:rPr lang="en-US" dirty="0" smtClean="0">
                <a:ea typeface="ＭＳ Ｐゴシック" charset="-128"/>
              </a:rPr>
              <a:t>a single innovation</a:t>
            </a:r>
            <a:r>
              <a:rPr lang="el-GR" dirty="0" smtClean="0">
                <a:ea typeface="ＭＳ Ｐゴシック" charset="-128"/>
              </a:rPr>
              <a:t>)</a:t>
            </a:r>
            <a:endParaRPr lang="el-GR" dirty="0">
              <a:ea typeface="ＭＳ Ｐゴシック" charset="-128"/>
            </a:endParaRPr>
          </a:p>
          <a:p>
            <a:pPr marL="0" indent="0" eaLnBrk="1" hangingPunct="1">
              <a:lnSpc>
                <a:spcPct val="80000"/>
              </a:lnSpc>
              <a:buNone/>
            </a:pPr>
            <a:r>
              <a:rPr lang="el-GR" i="1" dirty="0">
                <a:solidFill>
                  <a:schemeClr val="tx2">
                    <a:lumMod val="60000"/>
                    <a:lumOff val="40000"/>
                  </a:schemeClr>
                </a:solidFill>
                <a:ea typeface="ＭＳ Ｐゴシック" charset="-128"/>
              </a:rPr>
              <a:t>Προϋπόθεση</a:t>
            </a:r>
            <a:r>
              <a:rPr lang="en-US" dirty="0" smtClean="0">
                <a:ea typeface="ＭＳ Ｐゴシック" charset="-128"/>
              </a:rPr>
              <a:t>: </a:t>
            </a:r>
            <a:r>
              <a:rPr lang="el-GR" dirty="0" smtClean="0">
                <a:ea typeface="ＭＳ Ｐゴシック" charset="-128"/>
              </a:rPr>
              <a:t>Υπάρχει μια μεγάλη μηχανή αναζήτησης σε λειτουργία</a:t>
            </a:r>
          </a:p>
          <a:p>
            <a:pPr marL="0" indent="0" eaLnBrk="1" hangingPunct="1">
              <a:lnSpc>
                <a:spcPct val="80000"/>
              </a:lnSpc>
              <a:buNone/>
            </a:pPr>
            <a:endParaRPr lang="en-US" dirty="0" smtClean="0">
              <a:ea typeface="ＭＳ Ｐゴシック" charset="-128"/>
            </a:endParaRPr>
          </a:p>
          <a:p>
            <a:pPr eaLnBrk="1" hangingPunct="1">
              <a:lnSpc>
                <a:spcPct val="80000"/>
              </a:lnSpc>
            </a:pPr>
            <a:r>
              <a:rPr lang="el-GR" dirty="0" smtClean="0">
                <a:ea typeface="ＭＳ Ｐゴシック" charset="-128"/>
              </a:rPr>
              <a:t>Οι πιο πολλοί χρήστες χρησιμοποιούν τα παλιό σύστημα </a:t>
            </a:r>
            <a:endParaRPr lang="en-US" dirty="0" smtClean="0">
              <a:ea typeface="ＭＳ Ｐゴシック" charset="-128"/>
            </a:endParaRPr>
          </a:p>
          <a:p>
            <a:pPr eaLnBrk="1" hangingPunct="1">
              <a:lnSpc>
                <a:spcPct val="80000"/>
              </a:lnSpc>
            </a:pPr>
            <a:r>
              <a:rPr lang="el-GR" dirty="0" smtClean="0">
                <a:ea typeface="ＭＳ Ｐゴシック" charset="-128"/>
              </a:rPr>
              <a:t>Παράκαμψε ένα μικρό ποσοστό της κυκλοφορίας (π.χ., 1%) στο νέο σύστημα που χρησιμοποιεί την καινούργια </a:t>
            </a:r>
          </a:p>
          <a:p>
            <a:pPr eaLnBrk="1" hangingPunct="1">
              <a:lnSpc>
                <a:spcPct val="80000"/>
              </a:lnSpc>
            </a:pPr>
            <a:r>
              <a:rPr lang="el-GR" dirty="0" smtClean="0">
                <a:ea typeface="ＭＳ Ｐゴシック" charset="-128"/>
              </a:rPr>
              <a:t>Αξιολόγησε με ένα αυτόματο μέτρο όπως το</a:t>
            </a:r>
            <a:r>
              <a:rPr lang="en-US" dirty="0" smtClean="0">
                <a:ea typeface="ＭＳ Ｐゴシック" charset="-128"/>
              </a:rPr>
              <a:t> </a:t>
            </a:r>
            <a:r>
              <a:rPr lang="en-US" dirty="0" err="1" smtClean="0">
                <a:ea typeface="ＭＳ Ｐゴシック" charset="-128"/>
              </a:rPr>
              <a:t>clickthrough</a:t>
            </a:r>
            <a:r>
              <a:rPr lang="en-US" dirty="0" smtClean="0">
                <a:ea typeface="ＭＳ Ｐゴシック" charset="-128"/>
              </a:rPr>
              <a:t> </a:t>
            </a:r>
            <a:r>
              <a:rPr lang="el-GR" dirty="0">
                <a:ea typeface="ＭＳ Ｐゴシック" charset="-128"/>
              </a:rPr>
              <a:t> </a:t>
            </a:r>
            <a:r>
              <a:rPr lang="el-GR" dirty="0" smtClean="0">
                <a:ea typeface="ＭＳ Ｐゴシック" charset="-128"/>
              </a:rPr>
              <a:t>στα πρώτα αποτελέσματα</a:t>
            </a:r>
          </a:p>
          <a:p>
            <a:pPr marL="0" indent="0" eaLnBrk="1" hangingPunct="1">
              <a:lnSpc>
                <a:spcPct val="80000"/>
              </a:lnSpc>
              <a:buNone/>
            </a:pPr>
            <a:endParaRPr lang="en-US" dirty="0" smtClean="0">
              <a:ea typeface="ＭＳ Ｐゴシック" charset="-128"/>
            </a:endParaRPr>
          </a:p>
        </p:txBody>
      </p:sp>
      <p:sp>
        <p:nvSpPr>
          <p:cNvPr id="47108" name="Slide Number Placeholder 3"/>
          <p:cNvSpPr>
            <a:spLocks noGrp="1"/>
          </p:cNvSpPr>
          <p:nvPr>
            <p:ph type="sldNum" sz="quarter" idx="12"/>
          </p:nvPr>
        </p:nvSpPr>
        <p:spPr bwMode="auto">
          <a:noFill/>
          <a:ln>
            <a:miter lim="800000"/>
            <a:headEnd/>
            <a:tailEnd/>
          </a:ln>
        </p:spPr>
        <p:txBody>
          <a:bodyPr/>
          <a:lstStyle/>
          <a:p>
            <a:fld id="{0F4B1B41-C9CE-4BF9-9426-0025C1641360}" type="slidenum">
              <a:rPr lang="en-US" smtClean="0"/>
              <a:pPr/>
              <a:t>100</a:t>
            </a:fld>
            <a:endParaRPr lang="en-US" smtClean="0"/>
          </a:p>
        </p:txBody>
      </p:sp>
      <p:sp>
        <p:nvSpPr>
          <p:cNvPr id="4710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8.6.3</a:t>
            </a:r>
          </a:p>
        </p:txBody>
      </p:sp>
    </p:spTree>
    <p:extLst>
      <p:ext uri="{BB962C8B-B14F-4D97-AF65-F5344CB8AC3E}">
        <p14:creationId xmlns:p14="http://schemas.microsoft.com/office/powerpoint/2010/main" val="410084348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101</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Κριτική της Συνάφειας</a:t>
            </a:r>
            <a:endParaRPr lang="en-US" dirty="0" smtClean="0">
              <a:ea typeface="ＭＳ Ｐゴシック" charset="-128"/>
            </a:endParaRPr>
          </a:p>
        </p:txBody>
      </p:sp>
      <p:sp>
        <p:nvSpPr>
          <p:cNvPr id="44036" name="Rectangle 3"/>
          <p:cNvSpPr>
            <a:spLocks noGrp="1" noChangeArrowheads="1"/>
          </p:cNvSpPr>
          <p:nvPr>
            <p:ph type="body" idx="1"/>
          </p:nvPr>
        </p:nvSpPr>
        <p:spPr>
          <a:xfrm>
            <a:off x="533400" y="2286000"/>
            <a:ext cx="8001000" cy="2667000"/>
          </a:xfrm>
        </p:spPr>
        <p:txBody>
          <a:bodyPr/>
          <a:lstStyle/>
          <a:p>
            <a:pPr eaLnBrk="1" hangingPunct="1"/>
            <a:r>
              <a:rPr lang="el-GR" dirty="0" smtClean="0">
                <a:ea typeface="ＭＳ Ｐゴシック" charset="-128"/>
              </a:rPr>
              <a:t>Οριακή Συνάφεια (</a:t>
            </a:r>
            <a:r>
              <a:rPr lang="en-US" dirty="0" smtClean="0">
                <a:solidFill>
                  <a:schemeClr val="folHlink"/>
                </a:solidFill>
                <a:ea typeface="ＭＳ Ｐゴシック" charset="-128"/>
              </a:rPr>
              <a:t>Marginal Relevance</a:t>
            </a:r>
            <a:r>
              <a:rPr lang="el-GR" dirty="0" smtClean="0">
                <a:solidFill>
                  <a:schemeClr val="folHlink"/>
                </a:solidFill>
                <a:ea typeface="ＭＳ Ｐゴシック" charset="-128"/>
              </a:rPr>
              <a:t>)</a:t>
            </a:r>
          </a:p>
          <a:p>
            <a:pPr lvl="1" eaLnBrk="1" hangingPunct="1"/>
            <a:r>
              <a:rPr lang="el-GR" dirty="0" smtClean="0">
                <a:solidFill>
                  <a:schemeClr val="folHlink"/>
                </a:solidFill>
                <a:ea typeface="ＭＳ Ｐゴシック" charset="-128"/>
              </a:rPr>
              <a:t>«νέα» έγγραφα</a:t>
            </a:r>
          </a:p>
          <a:p>
            <a:pPr eaLnBrk="1" hangingPunct="1"/>
            <a:r>
              <a:rPr lang="el-GR" dirty="0" smtClean="0">
                <a:solidFill>
                  <a:schemeClr val="folHlink"/>
                </a:solidFill>
                <a:ea typeface="ＭＳ Ｐゴシック" charset="-128"/>
              </a:rPr>
              <a:t>Και άλλα κριτήρια όπως</a:t>
            </a:r>
          </a:p>
          <a:p>
            <a:pPr lvl="1" eaLnBrk="1" hangingPunct="1"/>
            <a:r>
              <a:rPr lang="en-US" dirty="0" smtClean="0">
                <a:solidFill>
                  <a:schemeClr val="folHlink"/>
                </a:solidFill>
                <a:ea typeface="ＭＳ Ｐゴシック" charset="-128"/>
              </a:rPr>
              <a:t>Novelty</a:t>
            </a:r>
          </a:p>
          <a:p>
            <a:pPr lvl="1" eaLnBrk="1" hangingPunct="1"/>
            <a:r>
              <a:rPr lang="en-US" dirty="0" smtClean="0">
                <a:solidFill>
                  <a:schemeClr val="folHlink"/>
                </a:solidFill>
                <a:ea typeface="ＭＳ Ｐゴシック" charset="-128"/>
              </a:rPr>
              <a:t>Coverage</a:t>
            </a:r>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295655082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102</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Άσκηση 8.5 + 8.6</a:t>
            </a:r>
            <a:endParaRPr lang="en-US" dirty="0" smtClean="0">
              <a:ea typeface="ＭＳ Ｐゴシック" charset="-128"/>
            </a:endParaRPr>
          </a:p>
        </p:txBody>
      </p:sp>
      <p:sp>
        <p:nvSpPr>
          <p:cNvPr id="44036" name="Rectangle 3"/>
          <p:cNvSpPr>
            <a:spLocks noGrp="1" noChangeArrowheads="1"/>
          </p:cNvSpPr>
          <p:nvPr>
            <p:ph type="body" idx="1"/>
          </p:nvPr>
        </p:nvSpPr>
        <p:spPr>
          <a:xfrm>
            <a:off x="457200" y="1676400"/>
            <a:ext cx="8382000" cy="3200400"/>
          </a:xfrm>
        </p:spPr>
        <p:txBody>
          <a:bodyPr/>
          <a:lstStyle/>
          <a:p>
            <a:pPr>
              <a:buNone/>
            </a:pPr>
            <a:r>
              <a:rPr lang="el-GR" b="1" dirty="0" smtClean="0"/>
              <a:t>Άσκηση</a:t>
            </a:r>
            <a:r>
              <a:rPr lang="en-GB" b="1" dirty="0" smtClean="0"/>
              <a:t> 8.5</a:t>
            </a:r>
          </a:p>
          <a:p>
            <a:pPr>
              <a:buNone/>
            </a:pPr>
            <a:r>
              <a:rPr lang="el-GR" sz="2000" dirty="0" smtClean="0"/>
              <a:t>Υπάρχει ή όχι πάντα ένα σημείο στο οποίο </a:t>
            </a:r>
            <a:r>
              <a:rPr lang="el-GR" sz="2000" i="1" dirty="0" smtClean="0">
                <a:solidFill>
                  <a:schemeClr val="accent4">
                    <a:lumMod val="75000"/>
                  </a:schemeClr>
                </a:solidFill>
              </a:rPr>
              <a:t>η ακρίβεια είναι ίση με την ανάκληση</a:t>
            </a:r>
            <a:r>
              <a:rPr lang="el-GR" sz="2000" dirty="0" smtClean="0"/>
              <a:t> </a:t>
            </a:r>
            <a:r>
              <a:rPr lang="en-US" sz="2000" dirty="0" smtClean="0"/>
              <a:t>(break-even</a:t>
            </a:r>
            <a:r>
              <a:rPr lang="el-GR" sz="2000" dirty="0" smtClean="0"/>
              <a:t> </a:t>
            </a:r>
            <a:r>
              <a:rPr lang="en-US" sz="2000" dirty="0" smtClean="0"/>
              <a:t>point)</a:t>
            </a:r>
            <a:r>
              <a:rPr lang="el-GR" sz="2000" dirty="0" smtClean="0"/>
              <a:t>. Αν ναι, αποδείξτε το, αν  όχι, δώστε αντιπαράδειγμα</a:t>
            </a:r>
          </a:p>
          <a:p>
            <a:endParaRPr lang="el-GR" sz="1600" dirty="0" smtClean="0"/>
          </a:p>
          <a:p>
            <a:pPr>
              <a:buNone/>
            </a:pPr>
            <a:r>
              <a:rPr lang="el-GR" b="1" dirty="0" smtClean="0"/>
              <a:t>Άσκηση</a:t>
            </a:r>
            <a:r>
              <a:rPr lang="en-GB" b="1" dirty="0" smtClean="0"/>
              <a:t> 8.6</a:t>
            </a:r>
          </a:p>
          <a:p>
            <a:pPr>
              <a:buNone/>
            </a:pPr>
            <a:r>
              <a:rPr lang="el-GR" sz="2000" dirty="0" smtClean="0"/>
              <a:t>Ποια είναι η σχέση της τιμής του </a:t>
            </a:r>
            <a:r>
              <a:rPr lang="en-US" sz="2000" dirty="0" smtClean="0"/>
              <a:t>F1</a:t>
            </a:r>
            <a:r>
              <a:rPr lang="el-GR" sz="2000" dirty="0" smtClean="0"/>
              <a:t> και του</a:t>
            </a:r>
            <a:r>
              <a:rPr lang="en-US" sz="2000" dirty="0" smtClean="0"/>
              <a:t> break-even point</a:t>
            </a:r>
            <a:r>
              <a:rPr lang="el-GR" sz="2000" dirty="0" smtClean="0"/>
              <a:t>;</a:t>
            </a:r>
            <a:endParaRPr lang="en-US" sz="2000" dirty="0"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295655082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103</a:t>
            </a:fld>
            <a:endParaRPr lang="en-US" smtClean="0"/>
          </a:p>
        </p:txBody>
      </p:sp>
      <p:sp>
        <p:nvSpPr>
          <p:cNvPr id="44035" name="Rectangle 2"/>
          <p:cNvSpPr>
            <a:spLocks noGrp="1" noChangeArrowheads="1"/>
          </p:cNvSpPr>
          <p:nvPr>
            <p:ph type="title"/>
          </p:nvPr>
        </p:nvSpPr>
        <p:spPr/>
        <p:txBody>
          <a:bodyPr/>
          <a:lstStyle/>
          <a:p>
            <a:pPr eaLnBrk="1" hangingPunct="1"/>
            <a:r>
              <a:rPr lang="el-GR" smtClean="0">
                <a:ea typeface="ＭＳ Ｐゴシック" charset="-128"/>
              </a:rPr>
              <a:t>Άσκηση 8.7</a:t>
            </a:r>
            <a:endParaRPr lang="en-US" dirty="0" smtClean="0">
              <a:ea typeface="ＭＳ Ｐゴシック" charset="-128"/>
            </a:endParaRPr>
          </a:p>
        </p:txBody>
      </p:sp>
      <p:sp>
        <p:nvSpPr>
          <p:cNvPr id="44036" name="Rectangle 3"/>
          <p:cNvSpPr>
            <a:spLocks noGrp="1" noChangeArrowheads="1"/>
          </p:cNvSpPr>
          <p:nvPr>
            <p:ph type="body" idx="1"/>
          </p:nvPr>
        </p:nvSpPr>
        <p:spPr>
          <a:xfrm>
            <a:off x="457200" y="1676400"/>
            <a:ext cx="8382000" cy="1752600"/>
          </a:xfrm>
        </p:spPr>
        <p:txBody>
          <a:bodyPr/>
          <a:lstStyle/>
          <a:p>
            <a:pPr>
              <a:buNone/>
            </a:pPr>
            <a:r>
              <a:rPr lang="en-US" sz="2400" dirty="0" smtClean="0">
                <a:solidFill>
                  <a:schemeClr val="accent6">
                    <a:lumMod val="75000"/>
                  </a:schemeClr>
                </a:solidFill>
              </a:rPr>
              <a:t>DICE COEFFICIENT </a:t>
            </a:r>
            <a:endParaRPr lang="el-GR" sz="2400" dirty="0" smtClean="0">
              <a:solidFill>
                <a:schemeClr val="accent6">
                  <a:lumMod val="75000"/>
                </a:schemeClr>
              </a:solidFill>
            </a:endParaRPr>
          </a:p>
          <a:p>
            <a:pPr>
              <a:buNone/>
            </a:pPr>
            <a:r>
              <a:rPr lang="el-GR" sz="2400" dirty="0" smtClean="0"/>
              <a:t>Ο συντελεστής </a:t>
            </a:r>
            <a:r>
              <a:rPr lang="en-US" sz="2400" dirty="0" smtClean="0"/>
              <a:t>Dice </a:t>
            </a:r>
            <a:r>
              <a:rPr lang="el-GR" sz="2400" dirty="0" smtClean="0"/>
              <a:t>δυο συνόλων είναι μια μέτρηση της τομής του σε σχέση με το μέγεθος τους </a:t>
            </a:r>
          </a:p>
          <a:p>
            <a:pPr>
              <a:buNone/>
            </a:pPr>
            <a:r>
              <a:rPr lang="el-GR" sz="2400" dirty="0" smtClean="0"/>
              <a:t>			</a:t>
            </a:r>
            <a:r>
              <a:rPr lang="en-GB" sz="2400" dirty="0" smtClean="0"/>
              <a:t>Dice(X, Y) =</a:t>
            </a:r>
            <a:r>
              <a:rPr lang="el-GR" sz="2400" dirty="0" smtClean="0"/>
              <a:t>   </a:t>
            </a:r>
            <a:r>
              <a:rPr lang="en-GB" sz="2400" dirty="0" smtClean="0"/>
              <a:t>2|X ∩ Y|</a:t>
            </a:r>
            <a:r>
              <a:rPr lang="el-GR" sz="2400" dirty="0" smtClean="0"/>
              <a:t> /  (</a:t>
            </a:r>
            <a:r>
              <a:rPr lang="en-GB" sz="2400" dirty="0" smtClean="0"/>
              <a:t>|X| + |Y|</a:t>
            </a:r>
            <a:r>
              <a:rPr lang="el-GR" sz="2400" dirty="0" smtClean="0"/>
              <a:t>)</a:t>
            </a:r>
          </a:p>
          <a:p>
            <a:endParaRPr lang="en-GB" sz="2400" i="1" dirty="0" smtClean="0"/>
          </a:p>
          <a:p>
            <a:r>
              <a:rPr lang="el-GR" sz="2400" dirty="0" smtClean="0"/>
              <a:t>Δείξτε ότι το </a:t>
            </a:r>
            <a:r>
              <a:rPr lang="en-US" sz="2400" dirty="0" smtClean="0"/>
              <a:t>F </a:t>
            </a:r>
            <a:r>
              <a:rPr lang="el-GR" sz="2400" dirty="0" smtClean="0"/>
              <a:t>ισούται με το συντελεστή </a:t>
            </a:r>
            <a:r>
              <a:rPr lang="en-US" sz="2400" dirty="0" smtClean="0"/>
              <a:t>Dice </a:t>
            </a:r>
            <a:r>
              <a:rPr lang="el-GR" sz="2400" dirty="0" smtClean="0"/>
              <a:t>του συνόλου των ανακτημένων εγγράφων και του συνόλου των συναφών εγγράφων</a:t>
            </a:r>
          </a:p>
          <a:p>
            <a:endParaRPr lang="el-GR" sz="2400" dirty="0"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295655082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104</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Άσκηση 8.8</a:t>
            </a:r>
            <a:endParaRPr lang="en-US" dirty="0" smtClean="0">
              <a:ea typeface="ＭＳ Ｐゴシック" charset="-128"/>
            </a:endParaRPr>
          </a:p>
        </p:txBody>
      </p:sp>
      <p:sp>
        <p:nvSpPr>
          <p:cNvPr id="44036" name="Rectangle 3"/>
          <p:cNvSpPr>
            <a:spLocks noGrp="1" noChangeArrowheads="1"/>
          </p:cNvSpPr>
          <p:nvPr>
            <p:ph type="body" idx="1"/>
          </p:nvPr>
        </p:nvSpPr>
        <p:spPr>
          <a:xfrm>
            <a:off x="457200" y="1676400"/>
            <a:ext cx="8001000" cy="2667000"/>
          </a:xfrm>
        </p:spPr>
        <p:txBody>
          <a:bodyPr/>
          <a:lstStyle/>
          <a:p>
            <a:pPr>
              <a:buNone/>
            </a:pPr>
            <a:r>
              <a:rPr lang="el-GR" dirty="0" smtClean="0"/>
              <a:t>Έστω μια ανάγκη πληροφόρησης για την οποία υπάρχουν 4 συναφή έγγραφα. </a:t>
            </a:r>
            <a:endParaRPr lang="en-US" dirty="0" smtClean="0"/>
          </a:p>
          <a:p>
            <a:pPr lvl="1"/>
            <a:r>
              <a:rPr lang="el-GR" sz="2800" dirty="0" smtClean="0"/>
              <a:t>ΣΥΣΤΗΜΑ </a:t>
            </a:r>
            <a:r>
              <a:rPr lang="pt-BR" sz="2800" dirty="0" smtClean="0"/>
              <a:t>1</a:t>
            </a:r>
            <a:r>
              <a:rPr lang="el-GR" sz="2800" dirty="0" smtClean="0"/>
              <a:t>:</a:t>
            </a:r>
            <a:r>
              <a:rPr lang="pt-BR" sz="2800" dirty="0" smtClean="0"/>
              <a:t> </a:t>
            </a:r>
            <a:r>
              <a:rPr lang="el-GR" sz="2800" dirty="0" smtClean="0"/>
              <a:t> </a:t>
            </a:r>
            <a:r>
              <a:rPr lang="pt-BR" sz="2800" b="1" dirty="0" smtClean="0">
                <a:solidFill>
                  <a:srgbClr val="FF0000"/>
                </a:solidFill>
              </a:rPr>
              <a:t>R</a:t>
            </a:r>
            <a:r>
              <a:rPr lang="pt-BR" sz="2800" dirty="0" smtClean="0"/>
              <a:t> N </a:t>
            </a:r>
            <a:r>
              <a:rPr lang="pt-BR" sz="2800" b="1" dirty="0" smtClean="0">
                <a:solidFill>
                  <a:srgbClr val="FF0000"/>
                </a:solidFill>
              </a:rPr>
              <a:t>R</a:t>
            </a:r>
            <a:r>
              <a:rPr lang="pt-BR" sz="2800" dirty="0" smtClean="0"/>
              <a:t> N N N N N </a:t>
            </a:r>
            <a:r>
              <a:rPr lang="pt-BR" sz="2800" b="1" dirty="0" smtClean="0">
                <a:solidFill>
                  <a:srgbClr val="FF0000"/>
                </a:solidFill>
              </a:rPr>
              <a:t>R</a:t>
            </a:r>
            <a:r>
              <a:rPr lang="pt-BR" sz="2800" dirty="0" smtClean="0"/>
              <a:t> </a:t>
            </a:r>
            <a:r>
              <a:rPr lang="pt-BR" sz="2800" b="1" dirty="0" smtClean="0">
                <a:solidFill>
                  <a:srgbClr val="FF0000"/>
                </a:solidFill>
              </a:rPr>
              <a:t>R</a:t>
            </a:r>
          </a:p>
          <a:p>
            <a:pPr lvl="1"/>
            <a:r>
              <a:rPr lang="el-GR" sz="2800" dirty="0" smtClean="0"/>
              <a:t>ΣΥΣΤΗΜΑ 2: </a:t>
            </a:r>
            <a:r>
              <a:rPr lang="pt-BR" sz="2800" dirty="0" smtClean="0"/>
              <a:t> N </a:t>
            </a:r>
            <a:r>
              <a:rPr lang="pt-BR" sz="2800" b="1" dirty="0" smtClean="0">
                <a:solidFill>
                  <a:srgbClr val="FF0000"/>
                </a:solidFill>
              </a:rPr>
              <a:t>R</a:t>
            </a:r>
            <a:r>
              <a:rPr lang="pt-BR" sz="2800" dirty="0" smtClean="0"/>
              <a:t> N N </a:t>
            </a:r>
            <a:r>
              <a:rPr lang="pt-BR" sz="2800" b="1" dirty="0" smtClean="0">
                <a:solidFill>
                  <a:srgbClr val="FF0000"/>
                </a:solidFill>
              </a:rPr>
              <a:t>R</a:t>
            </a:r>
            <a:r>
              <a:rPr lang="pt-BR" sz="2800" b="1" dirty="0" smtClean="0"/>
              <a:t> </a:t>
            </a:r>
            <a:r>
              <a:rPr lang="pt-BR" sz="2800" b="1" dirty="0" smtClean="0">
                <a:solidFill>
                  <a:srgbClr val="FF0000"/>
                </a:solidFill>
              </a:rPr>
              <a:t>R</a:t>
            </a:r>
            <a:r>
              <a:rPr lang="pt-BR" sz="2800" b="1" dirty="0" smtClean="0"/>
              <a:t> </a:t>
            </a:r>
            <a:r>
              <a:rPr lang="pt-BR" sz="2800" b="1" dirty="0" smtClean="0">
                <a:solidFill>
                  <a:srgbClr val="FF0000"/>
                </a:solidFill>
              </a:rPr>
              <a:t>R</a:t>
            </a:r>
            <a:r>
              <a:rPr lang="pt-BR" sz="2800" b="1" dirty="0" smtClean="0"/>
              <a:t> </a:t>
            </a:r>
            <a:r>
              <a:rPr lang="pt-BR" sz="2800" dirty="0" smtClean="0"/>
              <a:t>N N N</a:t>
            </a:r>
            <a:endParaRPr lang="el-GR" sz="2800" dirty="0" smtClean="0"/>
          </a:p>
          <a:p>
            <a:pPr lvl="1"/>
            <a:endParaRPr lang="pt-BR" sz="800" dirty="0" smtClean="0"/>
          </a:p>
          <a:p>
            <a:r>
              <a:rPr lang="el-GR" dirty="0" smtClean="0"/>
              <a:t>Υπολογίστε το </a:t>
            </a:r>
            <a:r>
              <a:rPr lang="en-US" dirty="0" smtClean="0"/>
              <a:t>MAP</a:t>
            </a:r>
            <a:r>
              <a:rPr lang="el-GR" dirty="0" smtClean="0"/>
              <a:t>. Ποιο σύστημα είναι καλύτερο; Είναι διαισθητικά σωστό; Τι μας λέει για το τι είναι σημαντικό για ένα καλό </a:t>
            </a:r>
            <a:r>
              <a:rPr lang="en-US" dirty="0" smtClean="0"/>
              <a:t>MAP</a:t>
            </a:r>
            <a:r>
              <a:rPr lang="el-GR" dirty="0" smtClean="0"/>
              <a:t>;</a:t>
            </a:r>
            <a:endParaRPr lang="en-US" dirty="0" smtClean="0"/>
          </a:p>
          <a:p>
            <a:r>
              <a:rPr lang="el-GR" dirty="0" smtClean="0"/>
              <a:t>Υπολογίστε την </a:t>
            </a:r>
            <a:r>
              <a:rPr lang="en-US" dirty="0" smtClean="0"/>
              <a:t>R-</a:t>
            </a:r>
            <a:r>
              <a:rPr lang="el-GR" dirty="0" smtClean="0"/>
              <a:t>ακρίβεια. Ποιο σύστημα είναι καλύτερο; </a:t>
            </a:r>
          </a:p>
          <a:p>
            <a:pPr>
              <a:buNone/>
            </a:pPr>
            <a:endParaRPr lang="en-US" dirty="0" smtClean="0">
              <a:solidFill>
                <a:schemeClr val="folHlink"/>
              </a:solidFill>
              <a:ea typeface="ＭＳ Ｐゴシック" charset="-128"/>
            </a:endParaRPr>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295655082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105</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Άσκηση 8.8 (επέκταση)</a:t>
            </a:r>
            <a:endParaRPr lang="en-US" dirty="0" smtClean="0">
              <a:ea typeface="ＭＳ Ｐゴシック" charset="-128"/>
            </a:endParaRPr>
          </a:p>
        </p:txBody>
      </p:sp>
      <p:sp>
        <p:nvSpPr>
          <p:cNvPr id="44036" name="Rectangle 3"/>
          <p:cNvSpPr>
            <a:spLocks noGrp="1" noChangeArrowheads="1"/>
          </p:cNvSpPr>
          <p:nvPr>
            <p:ph type="body" idx="1"/>
          </p:nvPr>
        </p:nvSpPr>
        <p:spPr>
          <a:xfrm>
            <a:off x="457200" y="1676400"/>
            <a:ext cx="8001000" cy="2667000"/>
          </a:xfrm>
        </p:spPr>
        <p:txBody>
          <a:bodyPr/>
          <a:lstStyle/>
          <a:p>
            <a:pPr>
              <a:buNone/>
            </a:pPr>
            <a:r>
              <a:rPr lang="el-GR" dirty="0" smtClean="0"/>
              <a:t>Έστω μια ανάγκη πληροφόρησης για την οποία υπάρχουν 2 συναφή έγγραφα.  Έχετε την αρχή της απάντησης 2 συστημάτων</a:t>
            </a:r>
            <a:endParaRPr lang="en-US" dirty="0" smtClean="0"/>
          </a:p>
          <a:p>
            <a:pPr lvl="1"/>
            <a:r>
              <a:rPr lang="el-GR" sz="2800" dirty="0" smtClean="0"/>
              <a:t>ΣΥΣΤΗΜΑ </a:t>
            </a:r>
            <a:r>
              <a:rPr lang="pt-BR" sz="2800" dirty="0" smtClean="0"/>
              <a:t>1</a:t>
            </a:r>
            <a:r>
              <a:rPr lang="el-GR" sz="2800" dirty="0" smtClean="0"/>
              <a:t>:</a:t>
            </a:r>
            <a:r>
              <a:rPr lang="pt-BR" sz="2800" dirty="0" smtClean="0"/>
              <a:t> </a:t>
            </a:r>
            <a:r>
              <a:rPr lang="el-GR" sz="2800" dirty="0" smtClean="0"/>
              <a:t> </a:t>
            </a:r>
            <a:r>
              <a:rPr lang="pt-BR" sz="2800" b="1" dirty="0" smtClean="0">
                <a:solidFill>
                  <a:srgbClr val="FF0000"/>
                </a:solidFill>
              </a:rPr>
              <a:t>R</a:t>
            </a:r>
            <a:r>
              <a:rPr lang="pt-BR" sz="2800" dirty="0" smtClean="0"/>
              <a:t> </a:t>
            </a:r>
            <a:r>
              <a:rPr lang="el-GR" sz="2800" dirty="0" smtClean="0"/>
              <a:t>…</a:t>
            </a:r>
            <a:endParaRPr lang="pt-BR" sz="2800" b="1" dirty="0" smtClean="0">
              <a:solidFill>
                <a:srgbClr val="FF0000"/>
              </a:solidFill>
            </a:endParaRPr>
          </a:p>
          <a:p>
            <a:pPr lvl="1"/>
            <a:r>
              <a:rPr lang="el-GR" sz="2800" dirty="0" smtClean="0"/>
              <a:t>ΣΥΣΤΗΜΑ 2: </a:t>
            </a:r>
            <a:r>
              <a:rPr lang="pt-BR" sz="2800" dirty="0" smtClean="0"/>
              <a:t> </a:t>
            </a:r>
            <a:r>
              <a:rPr lang="en-US" sz="2800" dirty="0" smtClean="0"/>
              <a:t>N </a:t>
            </a:r>
            <a:r>
              <a:rPr lang="pt-BR" sz="2800" b="1" dirty="0" smtClean="0">
                <a:solidFill>
                  <a:srgbClr val="FF0000"/>
                </a:solidFill>
              </a:rPr>
              <a:t>R</a:t>
            </a:r>
            <a:r>
              <a:rPr lang="pt-BR" sz="2800" dirty="0" smtClean="0"/>
              <a:t> </a:t>
            </a:r>
            <a:r>
              <a:rPr lang="pt-BR" sz="2800" b="1" dirty="0" smtClean="0">
                <a:solidFill>
                  <a:srgbClr val="FF0000"/>
                </a:solidFill>
              </a:rPr>
              <a:t>R </a:t>
            </a:r>
            <a:r>
              <a:rPr lang="pt-BR" sz="2800" dirty="0" smtClean="0"/>
              <a:t>...</a:t>
            </a:r>
            <a:endParaRPr lang="el-GR" sz="2800" dirty="0" smtClean="0"/>
          </a:p>
          <a:p>
            <a:pPr lvl="1"/>
            <a:endParaRPr lang="pt-BR" sz="800" dirty="0" smtClean="0"/>
          </a:p>
          <a:p>
            <a:r>
              <a:rPr lang="el-GR" dirty="0" smtClean="0"/>
              <a:t>Για να είναι το Σύστημα 2 καλύτερο (ως αναφορά το </a:t>
            </a:r>
            <a:r>
              <a:rPr lang="en-US" dirty="0" smtClean="0"/>
              <a:t>MAP</a:t>
            </a:r>
            <a:r>
              <a:rPr lang="el-GR" dirty="0" smtClean="0"/>
              <a:t>) πότε θα πρέπει να εμφανίζεται το επόμενο συναφές έγγραφο στο Σύστημα 1;</a:t>
            </a:r>
            <a:endParaRPr lang="en-US" dirty="0" smtClean="0"/>
          </a:p>
          <a:p>
            <a:r>
              <a:rPr lang="el-GR" dirty="0" smtClean="0"/>
              <a:t>Τι ισχύει για την </a:t>
            </a:r>
            <a:r>
              <a:rPr lang="en-US" dirty="0" smtClean="0"/>
              <a:t>R-</a:t>
            </a:r>
            <a:r>
              <a:rPr lang="el-GR" dirty="0" smtClean="0"/>
              <a:t>ακρίβεια;</a:t>
            </a:r>
          </a:p>
          <a:p>
            <a:pPr>
              <a:buNone/>
            </a:pPr>
            <a:endParaRPr lang="en-US" dirty="0" smtClean="0">
              <a:solidFill>
                <a:schemeClr val="folHlink"/>
              </a:solidFill>
              <a:ea typeface="ＭＳ Ｐゴシック" charset="-128"/>
            </a:endParaRPr>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295655082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106</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Άσκηση 8.9</a:t>
            </a:r>
            <a:endParaRPr lang="en-US" dirty="0" smtClean="0">
              <a:ea typeface="ＭＳ Ｐゴシック" charset="-128"/>
            </a:endParaRPr>
          </a:p>
        </p:txBody>
      </p:sp>
      <p:sp>
        <p:nvSpPr>
          <p:cNvPr id="44036" name="Rectangle 3"/>
          <p:cNvSpPr>
            <a:spLocks noGrp="1" noChangeArrowheads="1"/>
          </p:cNvSpPr>
          <p:nvPr>
            <p:ph type="body" idx="1"/>
          </p:nvPr>
        </p:nvSpPr>
        <p:spPr>
          <a:xfrm>
            <a:off x="457200" y="1447800"/>
            <a:ext cx="8001000" cy="4953000"/>
          </a:xfrm>
        </p:spPr>
        <p:txBody>
          <a:bodyPr/>
          <a:lstStyle/>
          <a:p>
            <a:pPr>
              <a:buNone/>
            </a:pPr>
            <a:r>
              <a:rPr lang="el-GR" dirty="0" smtClean="0"/>
              <a:t>Συλλογή από 10.000 έγγραφα</a:t>
            </a:r>
          </a:p>
          <a:p>
            <a:pPr>
              <a:buNone/>
            </a:pPr>
            <a:r>
              <a:rPr lang="el-GR" dirty="0" smtClean="0"/>
              <a:t> Μια ερώτηση για την οποία υπάρχουν συνολικά 8 συναφή έγγραφα</a:t>
            </a:r>
          </a:p>
          <a:p>
            <a:pPr>
              <a:buNone/>
            </a:pPr>
            <a:r>
              <a:rPr lang="el-GR" dirty="0" smtClean="0"/>
              <a:t>Τα πρώτα 20 αποτελέσματα:</a:t>
            </a:r>
          </a:p>
          <a:p>
            <a:pPr>
              <a:buNone/>
            </a:pPr>
            <a:r>
              <a:rPr lang="el-GR" dirty="0" smtClean="0"/>
              <a:t>			</a:t>
            </a:r>
            <a:r>
              <a:rPr lang="pt-BR" b="1" dirty="0" smtClean="0">
                <a:solidFill>
                  <a:srgbClr val="FF0000"/>
                </a:solidFill>
              </a:rPr>
              <a:t>R</a:t>
            </a:r>
            <a:r>
              <a:rPr lang="pt-BR" dirty="0" smtClean="0"/>
              <a:t> </a:t>
            </a:r>
            <a:r>
              <a:rPr lang="pt-BR" b="1" dirty="0" smtClean="0">
                <a:solidFill>
                  <a:srgbClr val="FF0000"/>
                </a:solidFill>
              </a:rPr>
              <a:t>R</a:t>
            </a:r>
            <a:r>
              <a:rPr lang="pt-BR" dirty="0" smtClean="0"/>
              <a:t> N N N N N N </a:t>
            </a:r>
            <a:r>
              <a:rPr lang="pt-BR" b="1" dirty="0" smtClean="0">
                <a:solidFill>
                  <a:srgbClr val="FF0000"/>
                </a:solidFill>
              </a:rPr>
              <a:t>R</a:t>
            </a:r>
            <a:r>
              <a:rPr lang="pt-BR" dirty="0" smtClean="0"/>
              <a:t> N </a:t>
            </a:r>
            <a:r>
              <a:rPr lang="pt-BR" b="1" dirty="0" smtClean="0">
                <a:solidFill>
                  <a:srgbClr val="FF0000"/>
                </a:solidFill>
              </a:rPr>
              <a:t>R</a:t>
            </a:r>
            <a:r>
              <a:rPr lang="pt-BR" dirty="0" smtClean="0"/>
              <a:t> N N N </a:t>
            </a:r>
            <a:r>
              <a:rPr lang="pt-BR" b="1" dirty="0" smtClean="0">
                <a:solidFill>
                  <a:srgbClr val="FF0000"/>
                </a:solidFill>
              </a:rPr>
              <a:t>R</a:t>
            </a:r>
            <a:r>
              <a:rPr lang="pt-BR" dirty="0" smtClean="0"/>
              <a:t> N N N N </a:t>
            </a:r>
            <a:r>
              <a:rPr lang="pt-BR" b="1" dirty="0" smtClean="0">
                <a:solidFill>
                  <a:srgbClr val="FF0000"/>
                </a:solidFill>
              </a:rPr>
              <a:t>R</a:t>
            </a:r>
          </a:p>
          <a:p>
            <a:pPr>
              <a:buNone/>
            </a:pPr>
            <a:r>
              <a:rPr lang="el-GR" dirty="0" smtClean="0"/>
              <a:t>Υπολογίστε:</a:t>
            </a:r>
            <a:endParaRPr lang="en-US" dirty="0" smtClean="0"/>
          </a:p>
          <a:p>
            <a:r>
              <a:rPr lang="el-GR" sz="2400" dirty="0" smtClean="0"/>
              <a:t>Την ακρίβεια στα πρώτα 20</a:t>
            </a:r>
          </a:p>
          <a:p>
            <a:r>
              <a:rPr lang="el-GR" sz="2400" dirty="0" smtClean="0"/>
              <a:t>Το </a:t>
            </a:r>
            <a:r>
              <a:rPr lang="en-US" sz="2400" dirty="0" smtClean="0"/>
              <a:t>F1 </a:t>
            </a:r>
            <a:r>
              <a:rPr lang="el-GR" sz="2400" dirty="0" smtClean="0"/>
              <a:t>στα πρώτα </a:t>
            </a:r>
            <a:r>
              <a:rPr lang="en-US" sz="2400" dirty="0" smtClean="0"/>
              <a:t>20?</a:t>
            </a:r>
            <a:endParaRPr lang="el-GR" sz="2400" dirty="0" smtClean="0"/>
          </a:p>
          <a:p>
            <a:r>
              <a:rPr lang="el-GR" sz="2400" dirty="0" smtClean="0"/>
              <a:t>Ποια είναι η ακρίβεια χωρίς παρεμβολή για 25% ανάκληση;</a:t>
            </a:r>
          </a:p>
          <a:p>
            <a:r>
              <a:rPr lang="el-GR" sz="2400" dirty="0" smtClean="0"/>
              <a:t>Ποια είναι η ακρίβεια με παρεμβολή για 33% ανάκληση;</a:t>
            </a:r>
            <a:endParaRPr lang="en-US" sz="2400" dirty="0" smtClean="0"/>
          </a:p>
          <a:p>
            <a:r>
              <a:rPr lang="el-GR" sz="2400" dirty="0" smtClean="0"/>
              <a:t>Υπολογίστε το ΜΑΠ</a:t>
            </a:r>
          </a:p>
          <a:p>
            <a:pPr>
              <a:buNone/>
            </a:pPr>
            <a:endParaRPr lang="en-US" sz="2000" dirty="0"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295655082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107</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Άσκηση 8.9</a:t>
            </a:r>
            <a:endParaRPr lang="en-US" dirty="0" smtClean="0">
              <a:ea typeface="ＭＳ Ｐゴシック" charset="-128"/>
            </a:endParaRPr>
          </a:p>
        </p:txBody>
      </p:sp>
      <p:sp>
        <p:nvSpPr>
          <p:cNvPr id="44036" name="Rectangle 3"/>
          <p:cNvSpPr>
            <a:spLocks noGrp="1" noChangeArrowheads="1"/>
          </p:cNvSpPr>
          <p:nvPr>
            <p:ph type="body" idx="1"/>
          </p:nvPr>
        </p:nvSpPr>
        <p:spPr>
          <a:xfrm>
            <a:off x="381000" y="1447800"/>
            <a:ext cx="8001000" cy="4953000"/>
          </a:xfrm>
        </p:spPr>
        <p:txBody>
          <a:bodyPr/>
          <a:lstStyle/>
          <a:p>
            <a:pPr>
              <a:buNone/>
            </a:pPr>
            <a:r>
              <a:rPr lang="el-GR" dirty="0" smtClean="0"/>
              <a:t>Επιστρέφει </a:t>
            </a:r>
            <a:r>
              <a:rPr lang="el-GR" b="1" i="1" dirty="0" smtClean="0">
                <a:solidFill>
                  <a:schemeClr val="tx2">
                    <a:lumMod val="60000"/>
                    <a:lumOff val="40000"/>
                  </a:schemeClr>
                </a:solidFill>
              </a:rPr>
              <a:t>όλα τα 10.000 </a:t>
            </a:r>
            <a:r>
              <a:rPr lang="el-GR" dirty="0" smtClean="0"/>
              <a:t>έγγραφα και αυτά (όπως πριν) είναι τα πρώτα 20 αποτελέσματα:</a:t>
            </a:r>
          </a:p>
          <a:p>
            <a:pPr>
              <a:buNone/>
            </a:pPr>
            <a:r>
              <a:rPr lang="el-GR" dirty="0" smtClean="0"/>
              <a:t>			</a:t>
            </a:r>
            <a:r>
              <a:rPr lang="pt-BR" b="1" dirty="0" smtClean="0">
                <a:solidFill>
                  <a:srgbClr val="FF0000"/>
                </a:solidFill>
              </a:rPr>
              <a:t>R</a:t>
            </a:r>
            <a:r>
              <a:rPr lang="pt-BR" dirty="0" smtClean="0"/>
              <a:t> </a:t>
            </a:r>
            <a:r>
              <a:rPr lang="pt-BR" b="1" dirty="0" smtClean="0">
                <a:solidFill>
                  <a:srgbClr val="FF0000"/>
                </a:solidFill>
              </a:rPr>
              <a:t>R</a:t>
            </a:r>
            <a:r>
              <a:rPr lang="pt-BR" dirty="0" smtClean="0"/>
              <a:t> N N N N N N </a:t>
            </a:r>
            <a:r>
              <a:rPr lang="pt-BR" b="1" dirty="0" smtClean="0">
                <a:solidFill>
                  <a:srgbClr val="FF0000"/>
                </a:solidFill>
              </a:rPr>
              <a:t>R</a:t>
            </a:r>
            <a:r>
              <a:rPr lang="pt-BR" dirty="0" smtClean="0"/>
              <a:t> N </a:t>
            </a:r>
            <a:r>
              <a:rPr lang="pt-BR" b="1" dirty="0" smtClean="0">
                <a:solidFill>
                  <a:srgbClr val="FF0000"/>
                </a:solidFill>
              </a:rPr>
              <a:t>R</a:t>
            </a:r>
            <a:r>
              <a:rPr lang="pt-BR" dirty="0" smtClean="0"/>
              <a:t> N N N </a:t>
            </a:r>
            <a:r>
              <a:rPr lang="pt-BR" b="1" dirty="0" smtClean="0">
                <a:solidFill>
                  <a:srgbClr val="FF0000"/>
                </a:solidFill>
              </a:rPr>
              <a:t>R</a:t>
            </a:r>
            <a:r>
              <a:rPr lang="pt-BR" dirty="0" smtClean="0"/>
              <a:t> N N N N </a:t>
            </a:r>
            <a:r>
              <a:rPr lang="pt-BR" b="1" dirty="0" smtClean="0">
                <a:solidFill>
                  <a:srgbClr val="FF0000"/>
                </a:solidFill>
              </a:rPr>
              <a:t>R</a:t>
            </a:r>
            <a:endParaRPr lang="el-GR" b="1" dirty="0" smtClean="0">
              <a:solidFill>
                <a:srgbClr val="FF0000"/>
              </a:solidFill>
            </a:endParaRPr>
          </a:p>
          <a:p>
            <a:pPr>
              <a:buNone/>
            </a:pPr>
            <a:endParaRPr lang="pt-BR" b="1" dirty="0" smtClean="0">
              <a:solidFill>
                <a:srgbClr val="FF0000"/>
              </a:solidFill>
            </a:endParaRPr>
          </a:p>
          <a:p>
            <a:r>
              <a:rPr lang="el-GR" dirty="0" smtClean="0"/>
              <a:t>Ποια είναι η μεγαλύτερη δυνατή </a:t>
            </a:r>
            <a:r>
              <a:rPr lang="en-US" dirty="0" smtClean="0"/>
              <a:t>MAP </a:t>
            </a:r>
            <a:r>
              <a:rPr lang="el-GR" dirty="0" smtClean="0"/>
              <a:t>τιμή και ποια η μικρότερη δυνατή </a:t>
            </a:r>
            <a:r>
              <a:rPr lang="en-US" dirty="0" smtClean="0"/>
              <a:t>MAP </a:t>
            </a:r>
            <a:r>
              <a:rPr lang="el-GR" dirty="0" smtClean="0"/>
              <a:t>τιμή </a:t>
            </a:r>
            <a:endParaRPr lang="en-US" dirty="0" smtClean="0"/>
          </a:p>
          <a:p>
            <a:r>
              <a:rPr lang="el-GR" dirty="0" smtClean="0"/>
              <a:t>Υποθέστε ότι σε κάποιο πείραμα αξιολογούμε μόνο τα 20 πρώτα αποτελέσματα. Φράξτε το λάθος στον υπολογισμό. </a:t>
            </a:r>
            <a:endParaRPr lang="en-US" sz="2000" dirty="0"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295655082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514152" y="1800914"/>
            <a:ext cx="8305800" cy="3962400"/>
          </a:xfrm>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a:t>
            </a:r>
            <a:r>
              <a:rPr lang="en-US" smtClean="0">
                <a:ea typeface="ＭＳ Ｐゴシック" pitchFamily="-112" charset="-128"/>
              </a:rPr>
              <a:t>8</a:t>
            </a:r>
            <a:r>
              <a:rPr lang="el-GR" baseline="30000" smtClean="0">
                <a:ea typeface="ＭＳ Ｐゴシック" pitchFamily="-112" charset="-128"/>
              </a:rPr>
              <a:t>ου</a:t>
            </a:r>
            <a:r>
              <a:rPr lang="el-GR" smtClean="0">
                <a:ea typeface="ＭＳ Ｐゴシック" pitchFamily="-112" charset="-128"/>
              </a:rPr>
              <a:t> </a:t>
            </a:r>
            <a:r>
              <a:rPr lang="el-GR" dirty="0" smtClean="0">
                <a:ea typeface="ＭＳ Ｐゴシック" pitchFamily="-112" charset="-128"/>
              </a:rPr>
              <a:t>Μαθήματος</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830997"/>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από:</a:t>
            </a:r>
          </a:p>
          <a:p>
            <a:pPr eaLnBrk="1" hangingPunct="1">
              <a:buFont typeface="Wingdings" pitchFamily="2" charset="2"/>
              <a:buChar char="ü"/>
            </a:pPr>
            <a:r>
              <a:rPr lang="el-GR"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a:p>
            <a:pPr>
              <a:buFont typeface="Wingdings" pitchFamily="2" charset="2"/>
              <a:buChar char="ü"/>
            </a:pPr>
            <a:r>
              <a:rPr lang="el-GR" sz="1200" i="1" smtClean="0">
                <a:solidFill>
                  <a:schemeClr val="accent5">
                    <a:lumMod val="75000"/>
                  </a:schemeClr>
                </a:solidFill>
                <a:latin typeface="+mn-lt"/>
                <a:ea typeface="ＭＳ Ｐゴシック" pitchFamily="-112" charset="-128"/>
              </a:rPr>
              <a:t> </a:t>
            </a:r>
            <a:r>
              <a:rPr lang="en-US" sz="1200" i="1" smtClean="0">
                <a:solidFill>
                  <a:schemeClr val="accent5">
                    <a:lumMod val="75000"/>
                  </a:schemeClr>
                </a:solidFill>
                <a:latin typeface="+mn-lt"/>
                <a:ea typeface="ＭＳ Ｐゴシック" pitchFamily="-112" charset="-128"/>
              </a:rPr>
              <a:t>Hinrich</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Schütze</a:t>
            </a:r>
            <a:r>
              <a:rPr lang="en-US" sz="1200" i="1" dirty="0" smtClean="0">
                <a:solidFill>
                  <a:schemeClr val="accent5">
                    <a:lumMod val="75000"/>
                  </a:schemeClr>
                </a:solidFill>
                <a:latin typeface="+mn-lt"/>
                <a:ea typeface="ＭＳ Ｐゴシック" pitchFamily="-112" charset="-128"/>
              </a:rPr>
              <a:t> and Christina </a:t>
            </a:r>
            <a:r>
              <a:rPr lang="en-US" sz="1200" i="1" dirty="0" err="1" smtClean="0">
                <a:solidFill>
                  <a:schemeClr val="accent5">
                    <a:lumMod val="75000"/>
                  </a:schemeClr>
                </a:solidFill>
                <a:latin typeface="+mn-lt"/>
                <a:ea typeface="ＭＳ Ｐゴシック" pitchFamily="-112" charset="-128"/>
              </a:rPr>
              <a:t>Lioma</a:t>
            </a:r>
            <a:r>
              <a:rPr lang="en-US" sz="1200" i="1" dirty="0" smtClean="0">
                <a:solidFill>
                  <a:schemeClr val="accent5">
                    <a:lumMod val="75000"/>
                  </a:schemeClr>
                </a:solidFill>
                <a:latin typeface="+mn-lt"/>
                <a:ea typeface="ＭＳ Ｐゴシック" pitchFamily="-112" charset="-128"/>
              </a:rPr>
              <a:t>, Stuttgart IIR class</a:t>
            </a:r>
            <a:endParaRPr lang="el-GR" sz="1200" i="1" dirty="0" smtClean="0">
              <a:solidFill>
                <a:schemeClr val="accent5">
                  <a:lumMod val="75000"/>
                </a:schemeClr>
              </a:solidFill>
              <a:latin typeface="+mn-lt"/>
              <a:ea typeface="ＭＳ Ｐゴシック" pitchFamily="-112" charset="-128"/>
            </a:endParaRPr>
          </a:p>
          <a:p>
            <a:pPr>
              <a:buFont typeface="Wingdings" pitchFamily="2" charset="2"/>
              <a:buChar char="ü"/>
            </a:pPr>
            <a:r>
              <a:rPr lang="el-GR" sz="1200" i="1" dirty="0" smtClean="0">
                <a:solidFill>
                  <a:schemeClr val="accent5">
                    <a:lumMod val="75000"/>
                  </a:schemeClr>
                </a:solidFill>
                <a:latin typeface="+mn-lt"/>
                <a:ea typeface="ＭＳ Ｐゴシック" pitchFamily="-112" charset="-128"/>
              </a:rPr>
              <a:t> διαφάνειες του καθ. Γιάννη Τζίτζικα (Παν. Κρήτης)</a:t>
            </a:r>
          </a:p>
        </p:txBody>
      </p:sp>
      <p:sp>
        <p:nvSpPr>
          <p:cNvPr id="8" name="Slide Number Placeholder 7"/>
          <p:cNvSpPr>
            <a:spLocks noGrp="1"/>
          </p:cNvSpPr>
          <p:nvPr>
            <p:ph type="sldNum" sz="quarter" idx="12"/>
          </p:nvPr>
        </p:nvSpPr>
        <p:spPr/>
        <p:txBody>
          <a:bodyPr/>
          <a:lstStyle/>
          <a:p>
            <a:fld id="{0ED9190B-40F4-4D14-B8A7-A8F5BA31F2B1}" type="slidenum">
              <a:rPr lang="en-US" smtClean="0"/>
              <a:pPr/>
              <a:t>108</a:t>
            </a:fld>
            <a:endParaRPr lang="en-US"/>
          </a:p>
        </p:txBody>
      </p:sp>
    </p:spTree>
    <p:extLst>
      <p:ext uri="{BB962C8B-B14F-4D97-AF65-F5344CB8AC3E}">
        <p14:creationId xmlns:p14="http://schemas.microsoft.com/office/powerpoint/2010/main" val="14190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Συνάφεια και Ανάγκη Πληροφόρησης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905000"/>
            <a:ext cx="7924800" cy="1905000"/>
          </a:xfrm>
        </p:spPr>
        <p:txBody>
          <a:bodyPr/>
          <a:lstStyle/>
          <a:p>
            <a:pPr lvl="1">
              <a:buClr>
                <a:srgbClr val="336699"/>
              </a:buClr>
              <a:buFont typeface="Wingdings" pitchFamily="2" charset="2"/>
              <a:buChar char="§"/>
            </a:pPr>
            <a:r>
              <a:rPr lang="el-GR" sz="2800" dirty="0" smtClean="0">
                <a:solidFill>
                  <a:schemeClr val="tx2">
                    <a:lumMod val="50000"/>
                  </a:schemeClr>
                </a:solidFill>
              </a:rPr>
              <a:t>Η ικανοποίηση του χρήστη μπορεί να μετρηθεί μόνο με τη συνάφεια ως </a:t>
            </a:r>
            <a:r>
              <a:rPr lang="el-GR" sz="2800" i="1" dirty="0" smtClean="0">
                <a:solidFill>
                  <a:schemeClr val="tx2">
                    <a:lumMod val="50000"/>
                  </a:schemeClr>
                </a:solidFill>
              </a:rPr>
              <a:t>προς την ανάγκη πληροφόρησης </a:t>
            </a:r>
            <a:r>
              <a:rPr lang="el-GR" sz="2800" dirty="0" smtClean="0">
                <a:solidFill>
                  <a:schemeClr val="tx2">
                    <a:lumMod val="50000"/>
                  </a:schemeClr>
                </a:solidFill>
              </a:rPr>
              <a:t>και όχι ως προς το </a:t>
            </a:r>
            <a:r>
              <a:rPr lang="el-GR" sz="2800" i="1" dirty="0" smtClean="0">
                <a:solidFill>
                  <a:schemeClr val="tx2">
                    <a:lumMod val="50000"/>
                  </a:schemeClr>
                </a:solidFill>
              </a:rPr>
              <a:t>ερώτημα</a:t>
            </a:r>
            <a:r>
              <a:rPr lang="el-GR" sz="2800" dirty="0" smtClean="0">
                <a:solidFill>
                  <a:schemeClr val="tx2">
                    <a:lumMod val="50000"/>
                  </a:schemeClr>
                </a:solidFill>
              </a:rPr>
              <a:t> </a:t>
            </a:r>
          </a:p>
          <a:p>
            <a:pPr lvl="1">
              <a:buClr>
                <a:srgbClr val="336699"/>
              </a:buClr>
              <a:buFont typeface="Wingdings" pitchFamily="2" charset="2"/>
              <a:buChar char="§"/>
            </a:pPr>
            <a:endParaRPr lang="el-GR" sz="2800" dirty="0" smtClean="0">
              <a:solidFill>
                <a:schemeClr val="tx2">
                  <a:lumMod val="50000"/>
                </a:schemeClr>
              </a:solidFill>
            </a:endParaRPr>
          </a:p>
          <a:p>
            <a:pPr lvl="1">
              <a:buClr>
                <a:srgbClr val="336699"/>
              </a:buClr>
              <a:buFont typeface="Wingdings" pitchFamily="2" charset="2"/>
              <a:buChar char="§"/>
            </a:pPr>
            <a:r>
              <a:rPr lang="el-GR" sz="2800" dirty="0" smtClean="0">
                <a:solidFill>
                  <a:schemeClr val="tx2">
                    <a:lumMod val="50000"/>
                  </a:schemeClr>
                </a:solidFill>
              </a:rPr>
              <a:t>Το ακριβές είναι </a:t>
            </a:r>
            <a:r>
              <a:rPr lang="el-GR" sz="2800" i="1" dirty="0" smtClean="0">
                <a:solidFill>
                  <a:schemeClr val="tx2">
                    <a:lumMod val="60000"/>
                    <a:lumOff val="40000"/>
                  </a:schemeClr>
                </a:solidFill>
              </a:rPr>
              <a:t>συνάφεια έγγραφου-ανάγκης</a:t>
            </a:r>
            <a:r>
              <a:rPr lang="el-GR" sz="2800" i="1" dirty="0" smtClean="0">
                <a:solidFill>
                  <a:schemeClr val="tx2">
                    <a:lumMod val="50000"/>
                  </a:schemeClr>
                </a:solidFill>
              </a:rPr>
              <a:t> πληροφόρησης</a:t>
            </a:r>
            <a:r>
              <a:rPr lang="el-GR" sz="2800" dirty="0" smtClean="0">
                <a:solidFill>
                  <a:schemeClr val="tx2">
                    <a:lumMod val="50000"/>
                  </a:schemeClr>
                </a:solidFill>
              </a:rPr>
              <a:t> αν και συνήθως χρησιμοποιούμε </a:t>
            </a:r>
            <a:r>
              <a:rPr lang="el-GR" sz="2800" i="1" dirty="0" smtClean="0">
                <a:solidFill>
                  <a:schemeClr val="tx2">
                    <a:lumMod val="60000"/>
                    <a:lumOff val="40000"/>
                  </a:schemeClr>
                </a:solidFill>
              </a:rPr>
              <a:t>συνάφεια εγγράφου-ερωτήματος</a:t>
            </a:r>
            <a:r>
              <a:rPr lang="en-US" sz="2800" dirty="0" smtClean="0">
                <a:solidFill>
                  <a:schemeClr val="tx2">
                    <a:lumMod val="50000"/>
                  </a:schemeClr>
                </a:solidFill>
              </a:rPr>
              <a:t>.</a:t>
            </a:r>
            <a:endParaRPr lang="en-US" sz="2800" dirty="0">
              <a:solidFill>
                <a:schemeClr val="tx2">
                  <a:lumMod val="50000"/>
                </a:schemeClr>
              </a:solidFill>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11</a:t>
            </a:fld>
            <a:endParaRPr lang="en-US"/>
          </a:p>
        </p:txBody>
      </p:sp>
    </p:spTree>
    <p:extLst>
      <p:ext uri="{BB962C8B-B14F-4D97-AF65-F5344CB8AC3E}">
        <p14:creationId xmlns:p14="http://schemas.microsoft.com/office/powerpoint/2010/main" val="4224127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Συνάφειας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457200" y="1676400"/>
            <a:ext cx="8305800" cy="4572000"/>
          </a:xfrm>
        </p:spPr>
        <p:txBody>
          <a:bodyPr/>
          <a:lstStyle/>
          <a:p>
            <a:pPr marL="0" indent="0" eaLnBrk="1" hangingPunct="1">
              <a:buNone/>
            </a:pPr>
            <a:r>
              <a:rPr lang="el-GR" dirty="0" smtClean="0">
                <a:solidFill>
                  <a:schemeClr val="accent1">
                    <a:lumMod val="50000"/>
                  </a:schemeClr>
                </a:solidFill>
                <a:ea typeface="ＭＳ Ｐゴシック" pitchFamily="-112" charset="-128"/>
              </a:rPr>
              <a:t>Δεδομένης της αποτίμησης των αποτελεσμάτων ενός συστήματος (</a:t>
            </a:r>
            <a:r>
              <a:rPr lang="en-US" dirty="0" smtClean="0">
                <a:solidFill>
                  <a:schemeClr val="accent1">
                    <a:lumMod val="50000"/>
                  </a:schemeClr>
                </a:solidFill>
                <a:ea typeface="ＭＳ Ｐゴシック" pitchFamily="-112" charset="-128"/>
              </a:rPr>
              <a:t>ground truth) </a:t>
            </a:r>
            <a:r>
              <a:rPr lang="el-GR" dirty="0" smtClean="0">
                <a:solidFill>
                  <a:schemeClr val="accent1">
                    <a:lumMod val="50000"/>
                  </a:schemeClr>
                </a:solidFill>
                <a:ea typeface="ＭＳ Ｐゴシック" pitchFamily="-112" charset="-128"/>
              </a:rPr>
              <a:t>πως εκτιμάμε τη συνάφεια του</a:t>
            </a:r>
            <a:r>
              <a:rPr lang="en-US" dirty="0" smtClean="0">
                <a:solidFill>
                  <a:schemeClr val="accent1">
                    <a:lumMod val="50000"/>
                  </a:schemeClr>
                </a:solidFill>
                <a:ea typeface="ＭＳ Ｐゴシック" pitchFamily="-112" charset="-128"/>
              </a:rPr>
              <a:t> </a:t>
            </a:r>
            <a:r>
              <a:rPr lang="el-GR" dirty="0" smtClean="0">
                <a:solidFill>
                  <a:schemeClr val="accent1">
                    <a:lumMod val="50000"/>
                  </a:schemeClr>
                </a:solidFill>
                <a:ea typeface="ＭＳ Ｐゴシック" pitchFamily="-112" charset="-128"/>
              </a:rPr>
              <a:t>συστήματος;</a:t>
            </a:r>
          </a:p>
          <a:p>
            <a:pPr marL="0" indent="0" eaLnBrk="1" hangingPunct="1">
              <a:buNone/>
            </a:pPr>
            <a:endParaRPr lang="el-GR" sz="800" dirty="0">
              <a:solidFill>
                <a:schemeClr val="accent1">
                  <a:lumMod val="50000"/>
                </a:schemeClr>
              </a:solidFill>
              <a:ea typeface="ＭＳ Ｐゴシック" pitchFamily="-112" charset="-128"/>
            </a:endParaRPr>
          </a:p>
          <a:p>
            <a:pPr marL="0" indent="0" eaLnBrk="1" hangingPunct="1">
              <a:buNone/>
            </a:pPr>
            <a:r>
              <a:rPr lang="el-GR" dirty="0" smtClean="0">
                <a:solidFill>
                  <a:schemeClr val="accent1">
                    <a:lumMod val="50000"/>
                  </a:schemeClr>
                </a:solidFill>
                <a:ea typeface="ＭＳ Ｐゴシック" pitchFamily="-112" charset="-128"/>
              </a:rPr>
              <a:t>Θα ορίσουμε σχετικά </a:t>
            </a:r>
            <a:r>
              <a:rPr lang="el-GR" dirty="0" smtClean="0">
                <a:solidFill>
                  <a:schemeClr val="accent6">
                    <a:lumMod val="75000"/>
                  </a:schemeClr>
                </a:solidFill>
                <a:ea typeface="ＭＳ Ｐゴシック" pitchFamily="-112" charset="-128"/>
              </a:rPr>
              <a:t>μέτρα</a:t>
            </a:r>
          </a:p>
          <a:p>
            <a:pPr marL="0" indent="0" eaLnBrk="1" hangingPunct="1">
              <a:buNone/>
            </a:pPr>
            <a:endParaRPr lang="el-GR" sz="800" dirty="0" smtClean="0">
              <a:solidFill>
                <a:schemeClr val="accent6">
                  <a:lumMod val="75000"/>
                </a:schemeClr>
              </a:solidFill>
              <a:ea typeface="ＭＳ Ｐゴシック" pitchFamily="-112" charset="-128"/>
            </a:endParaRPr>
          </a:p>
          <a:p>
            <a:pPr marL="0" indent="0" eaLnBrk="1" hangingPunct="1">
              <a:buNone/>
            </a:pPr>
            <a:r>
              <a:rPr lang="el-GR" dirty="0">
                <a:solidFill>
                  <a:schemeClr val="accent1">
                    <a:lumMod val="50000"/>
                  </a:schemeClr>
                </a:solidFill>
                <a:ea typeface="ＭＳ Ｐゴシック" pitchFamily="-112" charset="-128"/>
              </a:rPr>
              <a:t>Τ</a:t>
            </a:r>
            <a:r>
              <a:rPr lang="el-GR" dirty="0" smtClean="0">
                <a:solidFill>
                  <a:schemeClr val="accent1">
                    <a:lumMod val="50000"/>
                  </a:schemeClr>
                </a:solidFill>
                <a:ea typeface="ＭＳ Ｐゴシック" pitchFamily="-112" charset="-128"/>
              </a:rPr>
              <a:t>ο μέτρο υπολογίζεται </a:t>
            </a:r>
            <a:r>
              <a:rPr lang="el-GR" i="1" dirty="0" smtClean="0">
                <a:solidFill>
                  <a:schemeClr val="accent1">
                    <a:lumMod val="50000"/>
                  </a:schemeClr>
                </a:solidFill>
                <a:ea typeface="ＭＳ Ｐゴシック" pitchFamily="-112" charset="-128"/>
              </a:rPr>
              <a:t>για κάθε ερώτημα </a:t>
            </a:r>
            <a:r>
              <a:rPr lang="el-GR" dirty="0" smtClean="0">
                <a:solidFill>
                  <a:schemeClr val="accent1">
                    <a:lumMod val="50000"/>
                  </a:schemeClr>
                </a:solidFill>
                <a:ea typeface="ＭＳ Ｐゴシック" pitchFamily="-112" charset="-128"/>
              </a:rPr>
              <a:t>και παίρνουμε το </a:t>
            </a:r>
            <a:r>
              <a:rPr lang="el-GR" i="1" dirty="0" smtClean="0">
                <a:solidFill>
                  <a:schemeClr val="accent6">
                    <a:lumMod val="75000"/>
                  </a:schemeClr>
                </a:solidFill>
                <a:ea typeface="ＭＳ Ｐゴシック" pitchFamily="-112" charset="-128"/>
              </a:rPr>
              <a:t>μέσο όρο </a:t>
            </a:r>
            <a:r>
              <a:rPr lang="el-GR" dirty="0" smtClean="0">
                <a:solidFill>
                  <a:schemeClr val="accent1">
                    <a:lumMod val="50000"/>
                  </a:schemeClr>
                </a:solidFill>
                <a:ea typeface="ＭＳ Ｐゴシック" pitchFamily="-112" charset="-128"/>
              </a:rPr>
              <a:t>για το σύνολο των ερωτημάτων</a:t>
            </a:r>
          </a:p>
          <a:p>
            <a:pPr marL="0" indent="0" eaLnBrk="1" hangingPunct="1">
              <a:buNone/>
            </a:pPr>
            <a:endParaRPr lang="el-GR" dirty="0" smtClean="0">
              <a:solidFill>
                <a:schemeClr val="accent1">
                  <a:lumMod val="50000"/>
                </a:schemeClr>
              </a:solidFill>
              <a:ea typeface="ＭＳ Ｐゴシック" pitchFamily="-112" charset="-128"/>
            </a:endParaRPr>
          </a:p>
          <a:p>
            <a:pPr marL="0" indent="0" eaLnBrk="1" hangingPunct="1">
              <a:buNone/>
            </a:pPr>
            <a:r>
              <a:rPr lang="el-GR" dirty="0" smtClean="0">
                <a:solidFill>
                  <a:schemeClr val="accent1">
                    <a:lumMod val="50000"/>
                  </a:schemeClr>
                </a:solidFill>
                <a:ea typeface="ＭＳ Ｐゴシック" pitchFamily="-112" charset="-128"/>
              </a:rPr>
              <a:t>Αρχικά, θα θεωρήσουμε </a:t>
            </a:r>
            <a:r>
              <a:rPr lang="el-GR" dirty="0" smtClean="0">
                <a:solidFill>
                  <a:schemeClr val="accent6">
                    <a:lumMod val="75000"/>
                  </a:schemeClr>
                </a:solidFill>
                <a:ea typeface="ＭＳ Ｐゴシック" pitchFamily="-112" charset="-128"/>
              </a:rPr>
              <a:t>δυαδικές αξιολογήσεις</a:t>
            </a:r>
            <a:r>
              <a:rPr lang="el-GR" dirty="0" smtClean="0">
                <a:solidFill>
                  <a:schemeClr val="accent1">
                    <a:lumMod val="50000"/>
                  </a:schemeClr>
                </a:solidFill>
                <a:ea typeface="ＭＳ Ｐゴシック" pitchFamily="-112" charset="-128"/>
              </a:rPr>
              <a:t>: Συναφές/Μη Συναφές</a:t>
            </a:r>
            <a:endParaRPr lang="el-GR" dirty="0">
              <a:solidFill>
                <a:schemeClr val="accent1">
                  <a:lumMod val="50000"/>
                </a:schemeClr>
              </a:solidFill>
              <a:ea typeface="ＭＳ Ｐゴシック" pitchFamily="-112" charset="-128"/>
            </a:endParaRPr>
          </a:p>
          <a:p>
            <a:pPr lvl="1" eaLnBrk="1" hangingPunct="1">
              <a:buFont typeface="Wingdings" panose="05000000000000000000" pitchFamily="2" charset="2"/>
              <a:buChar char="§"/>
            </a:pPr>
            <a:endParaRPr lang="el-GR" sz="2800" dirty="0" smtClean="0">
              <a:solidFill>
                <a:schemeClr val="accent6">
                  <a:lumMod val="75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12</a:t>
            </a:fld>
            <a:endParaRPr lang="en-US"/>
          </a:p>
        </p:txBody>
      </p:sp>
    </p:spTree>
    <p:extLst>
      <p:ext uri="{BB962C8B-B14F-4D97-AF65-F5344CB8AC3E}">
        <p14:creationId xmlns:p14="http://schemas.microsoft.com/office/powerpoint/2010/main" val="4039210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Συνάφειας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457200" y="2057400"/>
            <a:ext cx="8153400" cy="2514600"/>
          </a:xfrm>
        </p:spPr>
        <p:txBody>
          <a:bodyPr/>
          <a:lstStyle/>
          <a:p>
            <a:pPr marL="0" indent="0" eaLnBrk="1" hangingPunct="1">
              <a:buNone/>
            </a:pPr>
            <a:endParaRPr lang="el-GR" sz="800" dirty="0">
              <a:solidFill>
                <a:schemeClr val="accent1">
                  <a:lumMod val="50000"/>
                </a:schemeClr>
              </a:solidFill>
              <a:ea typeface="ＭＳ Ｐゴシック" pitchFamily="-112" charset="-128"/>
            </a:endParaRPr>
          </a:p>
          <a:p>
            <a:pPr marL="0" indent="0" eaLnBrk="1" hangingPunct="1">
              <a:buNone/>
            </a:pPr>
            <a:r>
              <a:rPr lang="el-GR" dirty="0" smtClean="0">
                <a:solidFill>
                  <a:schemeClr val="accent1">
                    <a:lumMod val="50000"/>
                  </a:schemeClr>
                </a:solidFill>
                <a:ea typeface="ＭＳ Ｐゴシック" pitchFamily="-112" charset="-128"/>
              </a:rPr>
              <a:t>Δυο κατηγορίες μέτρων:</a:t>
            </a:r>
          </a:p>
          <a:p>
            <a:pPr lvl="1" eaLnBrk="1" hangingPunct="1">
              <a:buFont typeface="Wingdings" panose="05000000000000000000" pitchFamily="2" charset="2"/>
              <a:buChar char="§"/>
            </a:pPr>
            <a:r>
              <a:rPr lang="el-GR" sz="2800" dirty="0" smtClean="0">
                <a:solidFill>
                  <a:schemeClr val="accent1">
                    <a:lumMod val="50000"/>
                  </a:schemeClr>
                </a:solidFill>
                <a:ea typeface="ＭＳ Ｐゴシック" pitchFamily="-112" charset="-128"/>
              </a:rPr>
              <a:t>Μέτρα που </a:t>
            </a:r>
            <a:r>
              <a:rPr lang="el-GR" sz="2800" dirty="0" smtClean="0">
                <a:solidFill>
                  <a:schemeClr val="accent6">
                    <a:lumMod val="75000"/>
                  </a:schemeClr>
                </a:solidFill>
                <a:ea typeface="ＭＳ Ｐゴシック" pitchFamily="-112" charset="-128"/>
              </a:rPr>
              <a:t>αγνοούν τη διάταξη </a:t>
            </a:r>
          </a:p>
          <a:p>
            <a:pPr lvl="1" eaLnBrk="1" hangingPunct="1">
              <a:buFont typeface="Wingdings" panose="05000000000000000000" pitchFamily="2" charset="2"/>
              <a:buChar char="§"/>
            </a:pPr>
            <a:r>
              <a:rPr lang="el-GR" sz="2800" dirty="0" smtClean="0">
                <a:solidFill>
                  <a:schemeClr val="accent1">
                    <a:lumMod val="50000"/>
                  </a:schemeClr>
                </a:solidFill>
                <a:ea typeface="ＭＳ Ｐゴシック" pitchFamily="-112" charset="-128"/>
              </a:rPr>
              <a:t>Μέτρα </a:t>
            </a:r>
            <a:r>
              <a:rPr lang="el-GR" sz="2800" dirty="0">
                <a:solidFill>
                  <a:schemeClr val="accent1">
                    <a:lumMod val="50000"/>
                  </a:schemeClr>
                </a:solidFill>
                <a:ea typeface="ＭＳ Ｐゴシック" pitchFamily="-112" charset="-128"/>
              </a:rPr>
              <a:t>που </a:t>
            </a:r>
            <a:r>
              <a:rPr lang="el-GR" sz="2800" dirty="0" smtClean="0">
                <a:solidFill>
                  <a:schemeClr val="accent6">
                    <a:lumMod val="75000"/>
                  </a:schemeClr>
                </a:solidFill>
                <a:ea typeface="ＭＳ Ｐゴシック" pitchFamily="-112" charset="-128"/>
              </a:rPr>
              <a:t>λαμβάνουν υπ’ όψιν </a:t>
            </a:r>
            <a:r>
              <a:rPr lang="el-GR" sz="2800" dirty="0">
                <a:solidFill>
                  <a:schemeClr val="accent6">
                    <a:lumMod val="75000"/>
                  </a:schemeClr>
                </a:solidFill>
                <a:ea typeface="ＭＳ Ｐゴシック" pitchFamily="-112" charset="-128"/>
              </a:rPr>
              <a:t>τη διάταξη </a:t>
            </a:r>
          </a:p>
          <a:p>
            <a:pPr lvl="1" eaLnBrk="1" hangingPunct="1">
              <a:buFont typeface="Wingdings" panose="05000000000000000000" pitchFamily="2" charset="2"/>
              <a:buChar char="§"/>
            </a:pPr>
            <a:endParaRPr lang="el-GR" sz="800" dirty="0" smtClean="0">
              <a:solidFill>
                <a:schemeClr val="accent6">
                  <a:lumMod val="75000"/>
                </a:schemeClr>
              </a:solidFill>
              <a:ea typeface="ＭＳ Ｐゴシック" pitchFamily="-112" charset="-128"/>
            </a:endParaRPr>
          </a:p>
          <a:p>
            <a:pPr marL="0" indent="0" eaLnBrk="1" hangingPunct="1">
              <a:buNone/>
            </a:pPr>
            <a:r>
              <a:rPr lang="el-GR" dirty="0" smtClean="0">
                <a:solidFill>
                  <a:schemeClr val="accent1">
                    <a:lumMod val="50000"/>
                  </a:schemeClr>
                </a:solidFill>
                <a:ea typeface="ＭＳ Ｐゴシック" pitchFamily="-112" charset="-128"/>
              </a:rPr>
              <a:t>Θα δούμε στην αρχή </a:t>
            </a:r>
            <a:r>
              <a:rPr lang="el-GR" i="1" dirty="0" smtClean="0">
                <a:solidFill>
                  <a:schemeClr val="accent1">
                    <a:lumMod val="50000"/>
                  </a:schemeClr>
                </a:solidFill>
                <a:ea typeface="ＭＳ Ｐゴシック" pitchFamily="-112" charset="-128"/>
              </a:rPr>
              <a:t>μέτρα που αγνοούν τη διάταξη</a:t>
            </a:r>
            <a:endParaRPr lang="el-GR" i="1" dirty="0">
              <a:solidFill>
                <a:schemeClr val="accent1">
                  <a:lumMod val="50000"/>
                </a:schemeClr>
              </a:solidFill>
              <a:ea typeface="ＭＳ Ｐゴシック" pitchFamily="-112" charset="-128"/>
            </a:endParaRPr>
          </a:p>
          <a:p>
            <a:pPr lvl="1" eaLnBrk="1" hangingPunct="1">
              <a:buFont typeface="Wingdings" panose="05000000000000000000" pitchFamily="2" charset="2"/>
              <a:buChar char="§"/>
            </a:pPr>
            <a:endParaRPr lang="el-GR" sz="2800" dirty="0" smtClean="0">
              <a:solidFill>
                <a:schemeClr val="accent6">
                  <a:lumMod val="75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13</a:t>
            </a:fld>
            <a:endParaRPr lang="en-US"/>
          </a:p>
        </p:txBody>
      </p:sp>
    </p:spTree>
    <p:extLst>
      <p:ext uri="{BB962C8B-B14F-4D97-AF65-F5344CB8AC3E}">
        <p14:creationId xmlns:p14="http://schemas.microsoft.com/office/powerpoint/2010/main" val="48173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Συνάφειας χωρίς Διάταξη</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04800" y="1524000"/>
            <a:ext cx="8436764" cy="990600"/>
          </a:xfrm>
        </p:spPr>
        <p:txBody>
          <a:bodyPr/>
          <a:lstStyle/>
          <a:p>
            <a:pPr marL="0" indent="0" eaLnBrk="1" hangingPunct="1">
              <a:buNone/>
            </a:pPr>
            <a:r>
              <a:rPr lang="el-GR" dirty="0" smtClean="0">
                <a:solidFill>
                  <a:schemeClr val="accent1">
                    <a:lumMod val="50000"/>
                  </a:schemeClr>
                </a:solidFill>
                <a:ea typeface="ＭＳ Ｐゴシック" pitchFamily="-112" charset="-128"/>
              </a:rPr>
              <a:t>Τα αποτελέσματα μιας ερώτησης θεωρούνται ως </a:t>
            </a:r>
            <a:r>
              <a:rPr lang="el-GR" i="1" dirty="0" smtClean="0">
                <a:solidFill>
                  <a:schemeClr val="accent6">
                    <a:lumMod val="75000"/>
                  </a:schemeClr>
                </a:solidFill>
                <a:ea typeface="ＭＳ Ｐゴシック" pitchFamily="-112" charset="-128"/>
              </a:rPr>
              <a:t>σύνολο</a:t>
            </a:r>
            <a:r>
              <a:rPr lang="el-GR" dirty="0" smtClean="0">
                <a:solidFill>
                  <a:schemeClr val="accent1">
                    <a:lumMod val="50000"/>
                  </a:schemeClr>
                </a:solidFill>
                <a:ea typeface="ＭＳ Ｐゴシック" pitchFamily="-112" charset="-128"/>
              </a:rPr>
              <a:t>, δηλαδή αξιολογούμε τη συνάφεια ενός συνόλου (δεν υπάρχει διάταξη)</a:t>
            </a:r>
            <a:endParaRPr lang="el-GR"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14</a:t>
            </a:fld>
            <a:endParaRPr lang="en-US"/>
          </a:p>
        </p:txBody>
      </p:sp>
      <p:sp>
        <p:nvSpPr>
          <p:cNvPr id="10" name="TextBox 9"/>
          <p:cNvSpPr txBox="1"/>
          <p:nvPr/>
        </p:nvSpPr>
        <p:spPr>
          <a:xfrm>
            <a:off x="304800" y="3124200"/>
            <a:ext cx="8382000" cy="3231654"/>
          </a:xfrm>
          <a:prstGeom prst="rect">
            <a:avLst/>
          </a:prstGeom>
          <a:noFill/>
        </p:spPr>
        <p:txBody>
          <a:bodyPr wrap="square" rtlCol="0">
            <a:spAutoFit/>
          </a:bodyPr>
          <a:lstStyle/>
          <a:p>
            <a:r>
              <a:rPr lang="el-GR" sz="2800" dirty="0" smtClean="0">
                <a:solidFill>
                  <a:schemeClr val="accent1">
                    <a:lumMod val="50000"/>
                  </a:schemeClr>
                </a:solidFill>
                <a:latin typeface="+mn-lt"/>
                <a:ea typeface="ＭＳ Ｐゴシック" pitchFamily="-112" charset="-128"/>
                <a:cs typeface="ＭＳ Ｐゴシック" pitchFamily="-65" charset="-128"/>
              </a:rPr>
              <a:t>Παράδειγμα:</a:t>
            </a:r>
          </a:p>
          <a:p>
            <a:r>
              <a:rPr lang="el-GR" dirty="0" smtClean="0">
                <a:solidFill>
                  <a:schemeClr val="accent1">
                    <a:lumMod val="50000"/>
                  </a:schemeClr>
                </a:solidFill>
                <a:latin typeface="+mn-lt"/>
                <a:ea typeface="ＭＳ Ｐゴシック" pitchFamily="-112" charset="-128"/>
                <a:cs typeface="ＭＳ Ｐゴシック" pitchFamily="-65" charset="-128"/>
              </a:rPr>
              <a:t>Έστω μια συλλογή με </a:t>
            </a:r>
            <a:r>
              <a:rPr lang="el-GR" i="1" dirty="0" smtClean="0">
                <a:solidFill>
                  <a:schemeClr val="accent2">
                    <a:lumMod val="60000"/>
                    <a:lumOff val="40000"/>
                  </a:schemeClr>
                </a:solidFill>
                <a:latin typeface="+mn-lt"/>
                <a:ea typeface="ＭＳ Ｐゴシック" pitchFamily="-112" charset="-128"/>
                <a:cs typeface="ＭＳ Ｐゴシック" pitchFamily="-65" charset="-128"/>
              </a:rPr>
              <a:t>1,000,120</a:t>
            </a:r>
            <a:r>
              <a:rPr lang="el-GR" dirty="0" smtClean="0">
                <a:solidFill>
                  <a:schemeClr val="accent1">
                    <a:lumMod val="50000"/>
                  </a:schemeClr>
                </a:solidFill>
                <a:latin typeface="+mn-lt"/>
                <a:ea typeface="ＭＳ Ｐゴシック" pitchFamily="-112" charset="-128"/>
                <a:cs typeface="ＭＳ Ｐゴシック" pitchFamily="-65" charset="-128"/>
              </a:rPr>
              <a:t> έγγραφα, και μια </a:t>
            </a:r>
            <a:r>
              <a:rPr lang="el-GR" i="1" dirty="0" smtClean="0">
                <a:solidFill>
                  <a:schemeClr val="accent1">
                    <a:lumMod val="50000"/>
                  </a:schemeClr>
                </a:solidFill>
                <a:latin typeface="+mn-lt"/>
                <a:ea typeface="ＭＳ Ｐゴシック" pitchFamily="-112" charset="-128"/>
                <a:cs typeface="ＭＳ Ｐゴシック" pitchFamily="-65" charset="-128"/>
              </a:rPr>
              <a:t>ερώτηση</a:t>
            </a:r>
            <a:r>
              <a:rPr lang="el-GR" dirty="0" smtClean="0">
                <a:solidFill>
                  <a:schemeClr val="accent1">
                    <a:lumMod val="50000"/>
                  </a:schemeClr>
                </a:solidFill>
                <a:latin typeface="+mn-lt"/>
                <a:ea typeface="ＭＳ Ｐゴシック" pitchFamily="-112" charset="-128"/>
                <a:cs typeface="ＭＳ Ｐゴシック" pitchFamily="-65" charset="-128"/>
              </a:rPr>
              <a:t> για την οποία υπάρχουν </a:t>
            </a:r>
            <a:r>
              <a:rPr lang="el-GR" i="1" dirty="0">
                <a:solidFill>
                  <a:schemeClr val="accent2">
                    <a:lumMod val="60000"/>
                    <a:lumOff val="40000"/>
                  </a:schemeClr>
                </a:solidFill>
                <a:latin typeface="+mn-lt"/>
                <a:ea typeface="ＭＳ Ｐゴシック" pitchFamily="-112" charset="-128"/>
                <a:cs typeface="ＭＳ Ｐゴシック" pitchFamily="-65" charset="-128"/>
              </a:rPr>
              <a:t>80 συναφή </a:t>
            </a:r>
            <a:r>
              <a:rPr lang="el-GR" dirty="0" smtClean="0">
                <a:solidFill>
                  <a:schemeClr val="accent1">
                    <a:lumMod val="50000"/>
                  </a:schemeClr>
                </a:solidFill>
                <a:latin typeface="+mn-lt"/>
                <a:ea typeface="ＭＳ Ｐゴシック" pitchFamily="-112" charset="-128"/>
                <a:cs typeface="ＭＳ Ｐゴシック" pitchFamily="-65" charset="-128"/>
              </a:rPr>
              <a:t>έγγραφα.</a:t>
            </a:r>
          </a:p>
          <a:p>
            <a:endParaRPr lang="el-GR" sz="800" dirty="0" smtClean="0">
              <a:solidFill>
                <a:schemeClr val="accent1">
                  <a:lumMod val="50000"/>
                </a:schemeClr>
              </a:solidFill>
              <a:latin typeface="+mn-lt"/>
              <a:ea typeface="ＭＳ Ｐゴシック" pitchFamily="-112" charset="-128"/>
              <a:cs typeface="ＭＳ Ｐゴシック" pitchFamily="-65" charset="-128"/>
            </a:endParaRPr>
          </a:p>
          <a:p>
            <a:r>
              <a:rPr lang="el-GR" dirty="0" smtClean="0">
                <a:solidFill>
                  <a:schemeClr val="accent1">
                    <a:lumMod val="50000"/>
                  </a:schemeClr>
                </a:solidFill>
                <a:latin typeface="+mn-lt"/>
                <a:ea typeface="ＭＳ Ｐゴシック" pitchFamily="-112" charset="-128"/>
                <a:cs typeface="ＭＳ Ｐゴシック" pitchFamily="-65" charset="-128"/>
              </a:rPr>
              <a:t>Η απάντηση  που μας δίνει το ΣΑΠ έχει </a:t>
            </a:r>
            <a:r>
              <a:rPr lang="el-GR" i="1" dirty="0" smtClean="0">
                <a:solidFill>
                  <a:schemeClr val="accent2">
                    <a:lumMod val="60000"/>
                    <a:lumOff val="40000"/>
                  </a:schemeClr>
                </a:solidFill>
                <a:latin typeface="+mn-lt"/>
                <a:ea typeface="ＭＳ Ｐゴシック" pitchFamily="-112" charset="-128"/>
                <a:cs typeface="ＭＳ Ｐゴシック" pitchFamily="-65" charset="-128"/>
              </a:rPr>
              <a:t>60</a:t>
            </a:r>
            <a:r>
              <a:rPr lang="el-GR" dirty="0" smtClean="0">
                <a:solidFill>
                  <a:schemeClr val="accent2">
                    <a:lumMod val="60000"/>
                    <a:lumOff val="40000"/>
                  </a:schemeClr>
                </a:solidFill>
                <a:latin typeface="+mn-lt"/>
                <a:ea typeface="ＭＳ Ｐゴシック" pitchFamily="-112" charset="-128"/>
                <a:cs typeface="ＭＳ Ｐゴシック" pitchFamily="-65" charset="-128"/>
              </a:rPr>
              <a:t> έγγραφα </a:t>
            </a:r>
            <a:r>
              <a:rPr lang="el-GR" dirty="0" smtClean="0">
                <a:solidFill>
                  <a:schemeClr val="accent1">
                    <a:lumMod val="50000"/>
                  </a:schemeClr>
                </a:solidFill>
                <a:latin typeface="+mn-lt"/>
                <a:ea typeface="ＭＳ Ｐゴシック" pitchFamily="-112" charset="-128"/>
                <a:cs typeface="ＭＳ Ｐゴシック" pitchFamily="-65" charset="-128"/>
              </a:rPr>
              <a:t>από τα οποία τα </a:t>
            </a:r>
            <a:r>
              <a:rPr lang="el-GR" i="1" dirty="0" smtClean="0">
                <a:solidFill>
                  <a:schemeClr val="accent2">
                    <a:lumMod val="60000"/>
                    <a:lumOff val="40000"/>
                  </a:schemeClr>
                </a:solidFill>
                <a:latin typeface="+mn-lt"/>
                <a:ea typeface="ＭＳ Ｐゴシック" pitchFamily="-112" charset="-128"/>
                <a:cs typeface="ＭＳ Ｐゴシック" pitchFamily="-65" charset="-128"/>
              </a:rPr>
              <a:t>20</a:t>
            </a:r>
            <a:r>
              <a:rPr lang="el-GR" dirty="0" smtClean="0">
                <a:solidFill>
                  <a:schemeClr val="accent2">
                    <a:lumMod val="60000"/>
                    <a:lumOff val="40000"/>
                  </a:schemeClr>
                </a:solidFill>
                <a:latin typeface="+mn-lt"/>
                <a:ea typeface="ＭＳ Ｐゴシック" pitchFamily="-112" charset="-128"/>
                <a:cs typeface="ＭＳ Ｐゴシック" pitchFamily="-65" charset="-128"/>
              </a:rPr>
              <a:t> είναι συναφή </a:t>
            </a:r>
            <a:r>
              <a:rPr lang="el-GR" dirty="0" smtClean="0">
                <a:solidFill>
                  <a:schemeClr val="accent1">
                    <a:lumMod val="50000"/>
                  </a:schemeClr>
                </a:solidFill>
                <a:latin typeface="+mn-lt"/>
                <a:ea typeface="ＭＳ Ｐゴシック" pitchFamily="-112" charset="-128"/>
                <a:cs typeface="ＭＳ Ｐゴシック" pitchFamily="-65" charset="-128"/>
              </a:rPr>
              <a:t>και τα </a:t>
            </a:r>
            <a:r>
              <a:rPr lang="el-GR" i="1" dirty="0" smtClean="0">
                <a:solidFill>
                  <a:schemeClr val="accent2">
                    <a:lumMod val="60000"/>
                    <a:lumOff val="40000"/>
                  </a:schemeClr>
                </a:solidFill>
                <a:latin typeface="+mn-lt"/>
                <a:ea typeface="ＭＳ Ｐゴシック" pitchFamily="-112" charset="-128"/>
                <a:cs typeface="ＭＳ Ｐゴシック" pitchFamily="-65" charset="-128"/>
              </a:rPr>
              <a:t>40</a:t>
            </a:r>
            <a:r>
              <a:rPr lang="el-GR" dirty="0" smtClean="0">
                <a:solidFill>
                  <a:schemeClr val="accent2">
                    <a:lumMod val="60000"/>
                    <a:lumOff val="40000"/>
                  </a:schemeClr>
                </a:solidFill>
                <a:latin typeface="+mn-lt"/>
                <a:ea typeface="ＭＳ Ｐゴシック" pitchFamily="-112" charset="-128"/>
                <a:cs typeface="ＭＳ Ｐゴシック" pitchFamily="-65" charset="-128"/>
              </a:rPr>
              <a:t> μη συναφή</a:t>
            </a:r>
            <a:r>
              <a:rPr lang="el-GR" dirty="0" smtClean="0">
                <a:solidFill>
                  <a:schemeClr val="accent1">
                    <a:lumMod val="50000"/>
                  </a:schemeClr>
                </a:solidFill>
                <a:latin typeface="+mn-lt"/>
                <a:ea typeface="ＭＳ Ｐゴシック" pitchFamily="-112" charset="-128"/>
                <a:cs typeface="ＭＳ Ｐゴシック" pitchFamily="-65" charset="-128"/>
              </a:rPr>
              <a:t>. </a:t>
            </a:r>
          </a:p>
          <a:p>
            <a:endParaRPr lang="el-GR" dirty="0" smtClean="0">
              <a:solidFill>
                <a:schemeClr val="accent1">
                  <a:lumMod val="50000"/>
                </a:schemeClr>
              </a:solidFill>
              <a:latin typeface="+mn-lt"/>
              <a:ea typeface="ＭＳ Ｐゴシック" pitchFamily="-112" charset="-128"/>
            </a:endParaRPr>
          </a:p>
          <a:p>
            <a:r>
              <a:rPr lang="el-GR" dirty="0" smtClean="0">
                <a:solidFill>
                  <a:schemeClr val="accent1">
                    <a:lumMod val="50000"/>
                  </a:schemeClr>
                </a:solidFill>
                <a:latin typeface="+mn-lt"/>
                <a:ea typeface="ＭＳ Ｐゴシック" pitchFamily="-112" charset="-128"/>
              </a:rPr>
              <a:t>Πόσο «καλό» είναι;</a:t>
            </a:r>
          </a:p>
          <a:p>
            <a:r>
              <a:rPr lang="el-GR" dirty="0" smtClean="0">
                <a:solidFill>
                  <a:schemeClr val="accent1">
                    <a:lumMod val="50000"/>
                  </a:schemeClr>
                </a:solidFill>
                <a:latin typeface="+mn-lt"/>
                <a:ea typeface="ＭＳ Ｐゴシック" pitchFamily="-112" charset="-128"/>
              </a:rPr>
              <a:t>Πως θα μετρήσουμε τη συνάφεια του; </a:t>
            </a:r>
            <a:endParaRPr lang="el-GR" dirty="0"/>
          </a:p>
        </p:txBody>
      </p:sp>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Ακρίβεια και Ανάκληση</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600200"/>
            <a:ext cx="8610600" cy="1905000"/>
          </a:xfrm>
        </p:spPr>
        <p:txBody>
          <a:bodyPr/>
          <a:lstStyle/>
          <a:p>
            <a:pPr lvl="1">
              <a:buClr>
                <a:schemeClr val="accent6">
                  <a:lumMod val="75000"/>
                </a:schemeClr>
              </a:buClr>
              <a:buFont typeface="Wingdings" pitchFamily="2" charset="2"/>
              <a:buChar char="§"/>
            </a:pPr>
            <a:r>
              <a:rPr lang="en-US" sz="2800" b="1" dirty="0">
                <a:solidFill>
                  <a:schemeClr val="accent6">
                    <a:lumMod val="75000"/>
                  </a:schemeClr>
                </a:solidFill>
              </a:rPr>
              <a:t>Precision (P)</a:t>
            </a:r>
            <a:r>
              <a:rPr lang="en-US" sz="2800" dirty="0">
                <a:solidFill>
                  <a:schemeClr val="tx2">
                    <a:lumMod val="50000"/>
                  </a:schemeClr>
                </a:solidFill>
              </a:rPr>
              <a:t> </a:t>
            </a:r>
            <a:r>
              <a:rPr lang="el-GR" sz="2800" b="1" dirty="0">
                <a:solidFill>
                  <a:schemeClr val="accent6">
                    <a:lumMod val="75000"/>
                  </a:schemeClr>
                </a:solidFill>
              </a:rPr>
              <a:t>– Ακρίβεια </a:t>
            </a:r>
            <a:r>
              <a:rPr lang="el-GR" sz="2800" dirty="0" smtClean="0">
                <a:solidFill>
                  <a:schemeClr val="tx2">
                    <a:lumMod val="50000"/>
                  </a:schemeClr>
                </a:solidFill>
              </a:rPr>
              <a:t>είναι το ποσοστό των ανακτημένων εγγράφων που είναι συναφή</a:t>
            </a:r>
          </a:p>
          <a:p>
            <a:pPr lvl="1">
              <a:buClr>
                <a:schemeClr val="accent6">
                  <a:lumMod val="75000"/>
                </a:schemeClr>
              </a:buClr>
              <a:buFont typeface="Wingdings" pitchFamily="2" charset="2"/>
              <a:buChar char="§"/>
            </a:pPr>
            <a:endParaRPr lang="en-US" sz="2800" dirty="0">
              <a:solidFill>
                <a:schemeClr val="tx2">
                  <a:lumMod val="50000"/>
                </a:schemeClr>
              </a:solidFill>
            </a:endParaRPr>
          </a:p>
          <a:p>
            <a:pPr lvl="1">
              <a:buClr>
                <a:schemeClr val="accent6">
                  <a:lumMod val="75000"/>
                </a:schemeClr>
              </a:buClr>
              <a:buFont typeface="Wingdings" pitchFamily="2" charset="2"/>
              <a:buChar char="§"/>
            </a:pPr>
            <a:endParaRPr lang="en-US" sz="2800" dirty="0" smtClean="0">
              <a:solidFill>
                <a:schemeClr val="tx2">
                  <a:lumMod val="50000"/>
                </a:schemeClr>
              </a:solidFill>
            </a:endParaRPr>
          </a:p>
          <a:p>
            <a:pPr marL="457200" lvl="1" indent="0">
              <a:buClr>
                <a:schemeClr val="accent6">
                  <a:lumMod val="75000"/>
                </a:schemeClr>
              </a:buClr>
              <a:buNone/>
            </a:pPr>
            <a:endParaRPr lang="en-US" sz="2800" dirty="0">
              <a:solidFill>
                <a:schemeClr val="tx2">
                  <a:lumMod val="50000"/>
                </a:schemeClr>
              </a:solidFill>
            </a:endParaRPr>
          </a:p>
          <a:p>
            <a:pPr lvl="1">
              <a:buClr>
                <a:schemeClr val="accent6">
                  <a:lumMod val="75000"/>
                </a:schemeClr>
              </a:buClr>
              <a:buFont typeface="Wingdings" pitchFamily="2" charset="2"/>
              <a:buChar char="§"/>
            </a:pPr>
            <a:r>
              <a:rPr lang="en-US" sz="2800" b="1" dirty="0">
                <a:solidFill>
                  <a:schemeClr val="accent6">
                    <a:lumMod val="75000"/>
                  </a:schemeClr>
                </a:solidFill>
              </a:rPr>
              <a:t>Recall (R) </a:t>
            </a:r>
            <a:r>
              <a:rPr lang="el-GR" sz="2800" b="1" dirty="0" smtClean="0">
                <a:solidFill>
                  <a:schemeClr val="accent6">
                    <a:lumMod val="75000"/>
                  </a:schemeClr>
                </a:solidFill>
              </a:rPr>
              <a:t>– Ανάκληση </a:t>
            </a:r>
            <a:r>
              <a:rPr lang="el-GR" sz="2800" dirty="0">
                <a:solidFill>
                  <a:schemeClr val="tx2">
                    <a:lumMod val="50000"/>
                  </a:schemeClr>
                </a:solidFill>
              </a:rPr>
              <a:t>είναι το </a:t>
            </a:r>
            <a:r>
              <a:rPr lang="el-GR" sz="2800" dirty="0" smtClean="0">
                <a:solidFill>
                  <a:schemeClr val="tx2">
                    <a:lumMod val="50000"/>
                  </a:schemeClr>
                </a:solidFill>
              </a:rPr>
              <a:t>ποσοστό </a:t>
            </a:r>
            <a:r>
              <a:rPr lang="el-GR" sz="2800" dirty="0">
                <a:solidFill>
                  <a:schemeClr val="tx2">
                    <a:lumMod val="50000"/>
                  </a:schemeClr>
                </a:solidFill>
              </a:rPr>
              <a:t>των </a:t>
            </a:r>
            <a:r>
              <a:rPr lang="el-GR" sz="2800" dirty="0" smtClean="0">
                <a:solidFill>
                  <a:schemeClr val="tx2">
                    <a:lumMod val="50000"/>
                  </a:schemeClr>
                </a:solidFill>
              </a:rPr>
              <a:t>συναφών εγγράφων που ανακτώνται</a:t>
            </a:r>
            <a:endParaRPr lang="en-US" sz="2800" dirty="0">
              <a:solidFill>
                <a:schemeClr val="tx2">
                  <a:lumMod val="50000"/>
                </a:schemeClr>
              </a:solidFill>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15</a:t>
            </a:fld>
            <a:endParaRPr lang="en-US"/>
          </a:p>
        </p:txBody>
      </p:sp>
      <p:pic>
        <p:nvPicPr>
          <p:cNvPr id="7" name="Picture 6" descr="1808.png"/>
          <p:cNvPicPr>
            <a:picLocks noChangeAspect="1"/>
          </p:cNvPicPr>
          <p:nvPr/>
        </p:nvPicPr>
        <p:blipFill>
          <a:blip r:embed="rId2" cstate="print"/>
          <a:stretch>
            <a:fillRect/>
          </a:stretch>
        </p:blipFill>
        <p:spPr>
          <a:xfrm>
            <a:off x="848112" y="2743200"/>
            <a:ext cx="7568006" cy="792000"/>
          </a:xfrm>
          <a:prstGeom prst="rect">
            <a:avLst/>
          </a:prstGeom>
        </p:spPr>
      </p:pic>
      <p:pic>
        <p:nvPicPr>
          <p:cNvPr id="8" name="Picture 7" descr="18081.png"/>
          <p:cNvPicPr>
            <a:picLocks noChangeAspect="1"/>
          </p:cNvPicPr>
          <p:nvPr/>
        </p:nvPicPr>
        <p:blipFill>
          <a:blip r:embed="rId3" cstate="print"/>
          <a:stretch>
            <a:fillRect/>
          </a:stretch>
        </p:blipFill>
        <p:spPr>
          <a:xfrm>
            <a:off x="875821" y="5257800"/>
            <a:ext cx="7309468" cy="751321"/>
          </a:xfrm>
          <a:prstGeom prst="rect">
            <a:avLst/>
          </a:prstGeom>
        </p:spPr>
      </p:pic>
    </p:spTree>
    <p:extLst>
      <p:ext uri="{BB962C8B-B14F-4D97-AF65-F5344CB8AC3E}">
        <p14:creationId xmlns:p14="http://schemas.microsoft.com/office/powerpoint/2010/main" val="260638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Πίνακας Ενδεχομένων</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793633342"/>
              </p:ext>
            </p:extLst>
          </p:nvPr>
        </p:nvGraphicFramePr>
        <p:xfrm>
          <a:off x="457200" y="2971800"/>
          <a:ext cx="7772400" cy="3048000"/>
        </p:xfrm>
        <a:graphic>
          <a:graphicData uri="http://schemas.openxmlformats.org/drawingml/2006/table">
            <a:tbl>
              <a:tblPr firstRow="1" bandRow="1">
                <a:tableStyleId>{C083E6E3-FA7D-4D7B-A595-EF9225AFEA82}</a:tableStyleId>
              </a:tblPr>
              <a:tblGrid>
                <a:gridCol w="1943100"/>
                <a:gridCol w="1943100"/>
                <a:gridCol w="2145484"/>
                <a:gridCol w="1740716"/>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200" kern="1200" dirty="0" smtClean="0">
                          <a:solidFill>
                            <a:srgbClr val="92D050"/>
                          </a:solidFill>
                        </a:rPr>
                        <a:t>Συναφή</a:t>
                      </a:r>
                      <a:r>
                        <a:rPr lang="el-GR" sz="2200" kern="1200" baseline="0" dirty="0" smtClean="0">
                          <a:solidFill>
                            <a:srgbClr val="92D050"/>
                          </a:solidFill>
                        </a:rPr>
                        <a:t> (</a:t>
                      </a:r>
                      <a:r>
                        <a:rPr lang="de-DE" sz="2200" kern="1200" dirty="0" smtClean="0">
                          <a:solidFill>
                            <a:srgbClr val="92D050"/>
                          </a:solidFill>
                        </a:rPr>
                        <a:t>relevant</a:t>
                      </a:r>
                      <a:r>
                        <a:rPr lang="el-GR" sz="2200" kern="1200" dirty="0" smtClean="0">
                          <a:solidFill>
                            <a:srgbClr val="92D050"/>
                          </a:solidFill>
                        </a:rPr>
                        <a:t>)</a:t>
                      </a:r>
                      <a:endParaRPr lang="de-DE" sz="2200" dirty="0">
                        <a:solidFill>
                          <a:srgbClr val="92D050"/>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dirty="0" smtClean="0">
                          <a:solidFill>
                            <a:srgbClr val="FF0000"/>
                          </a:solidFill>
                        </a:rPr>
                        <a:t>Μη</a:t>
                      </a:r>
                      <a:r>
                        <a:rPr lang="el-GR" sz="2200" kern="1200" baseline="0" dirty="0" smtClean="0">
                          <a:solidFill>
                            <a:srgbClr val="FF0000"/>
                          </a:solidFill>
                        </a:rPr>
                        <a:t> συναφή </a:t>
                      </a:r>
                    </a:p>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baseline="0" dirty="0" smtClean="0">
                          <a:solidFill>
                            <a:srgbClr val="FF0000"/>
                          </a:solidFill>
                        </a:rPr>
                        <a:t>(</a:t>
                      </a:r>
                      <a:r>
                        <a:rPr lang="de-DE" sz="2200" kern="1200" dirty="0" smtClean="0">
                          <a:solidFill>
                            <a:srgbClr val="FF0000"/>
                          </a:solidFill>
                        </a:rPr>
                        <a:t>not relevant</a:t>
                      </a:r>
                      <a:r>
                        <a:rPr lang="el-GR" sz="2200" kern="1200" dirty="0" smtClean="0">
                          <a:solidFill>
                            <a:srgbClr val="FF0000"/>
                          </a:solidFill>
                        </a:rPr>
                        <a:t>)</a:t>
                      </a:r>
                      <a:endParaRPr lang="de-DE" sz="2200" b="1" kern="1200" dirty="0" smtClean="0">
                        <a:solidFill>
                          <a:srgbClr val="FF0000"/>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el-GR" sz="2200" kern="1200" dirty="0" smtClean="0">
                          <a:solidFill>
                            <a:schemeClr val="tx2">
                              <a:lumMod val="60000"/>
                              <a:lumOff val="40000"/>
                            </a:schemeClr>
                          </a:solidFill>
                        </a:rPr>
                        <a:t>αποτέλεσμα (</a:t>
                      </a:r>
                      <a:r>
                        <a:rPr lang="de-DE" sz="2200" kern="1200" dirty="0" err="1" smtClean="0">
                          <a:solidFill>
                            <a:schemeClr val="tx2">
                              <a:lumMod val="60000"/>
                              <a:lumOff val="40000"/>
                            </a:schemeClr>
                          </a:solidFill>
                        </a:rPr>
                        <a:t>retrieved</a:t>
                      </a:r>
                      <a:r>
                        <a:rPr lang="el-GR" sz="2200" kern="1200" dirty="0" smtClean="0">
                          <a:solidFill>
                            <a:schemeClr val="tx2">
                              <a:lumMod val="60000"/>
                              <a:lumOff val="40000"/>
                            </a:schemeClr>
                          </a:solidFill>
                        </a:rPr>
                        <a:t>)</a:t>
                      </a:r>
                      <a:endParaRPr lang="de-DE" sz="2200" dirty="0">
                        <a:solidFill>
                          <a:schemeClr val="tx2">
                            <a:lumMod val="60000"/>
                            <a:lumOff val="40000"/>
                          </a:schemeClr>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l-GR" sz="2200" b="1" kern="1200" dirty="0" smtClean="0">
                          <a:solidFill>
                            <a:schemeClr val="accent6">
                              <a:lumMod val="75000"/>
                            </a:schemeClr>
                          </a:solidFill>
                          <a:latin typeface="+mn-lt"/>
                          <a:ea typeface="+mn-ea"/>
                          <a:cs typeface="+mn-cs"/>
                        </a:rPr>
                        <a:t>(</a:t>
                      </a:r>
                      <a:r>
                        <a:rPr lang="en-US" sz="2200" b="1" kern="1200" dirty="0" smtClean="0">
                          <a:solidFill>
                            <a:schemeClr val="accent6">
                              <a:lumMod val="75000"/>
                            </a:schemeClr>
                          </a:solidFill>
                          <a:latin typeface="+mn-lt"/>
                          <a:ea typeface="+mn-ea"/>
                          <a:cs typeface="+mn-cs"/>
                        </a:rPr>
                        <a:t>TP)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solidFill>
                            <a:schemeClr val="tx2">
                              <a:lumMod val="60000"/>
                              <a:lumOff val="40000"/>
                            </a:schemeClr>
                          </a:solidFill>
                        </a:rPr>
                        <a:t>60 </a:t>
                      </a:r>
                      <a:endParaRPr lang="de-DE" sz="2200" kern="1200" dirty="0" smtClean="0">
                        <a:solidFill>
                          <a:schemeClr val="tx2">
                            <a:lumMod val="60000"/>
                            <a:lumOff val="4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l-GR" sz="2200" kern="1200" dirty="0" smtClean="0">
                          <a:solidFill>
                            <a:schemeClr val="accent4">
                              <a:lumMod val="60000"/>
                              <a:lumOff val="40000"/>
                            </a:schemeClr>
                          </a:solidFill>
                        </a:rPr>
                        <a:t>Όχι</a:t>
                      </a:r>
                      <a:r>
                        <a:rPr lang="el-GR" sz="2200" kern="1200" baseline="0" dirty="0" smtClean="0">
                          <a:solidFill>
                            <a:schemeClr val="accent4">
                              <a:lumMod val="60000"/>
                              <a:lumOff val="40000"/>
                            </a:schemeClr>
                          </a:solidFill>
                        </a:rPr>
                        <a:t> στο αποτέλεσμα (</a:t>
                      </a:r>
                      <a:r>
                        <a:rPr lang="en-US" sz="2200" kern="1200" dirty="0" smtClean="0">
                          <a:solidFill>
                            <a:schemeClr val="accent4">
                              <a:lumMod val="60000"/>
                              <a:lumOff val="40000"/>
                            </a:schemeClr>
                          </a:solidFill>
                        </a:rPr>
                        <a:t>not retrieved</a:t>
                      </a:r>
                      <a:r>
                        <a:rPr lang="el-GR" sz="2200" kern="1200" dirty="0" smtClean="0">
                          <a:solidFill>
                            <a:schemeClr val="accent4">
                              <a:lumMod val="60000"/>
                              <a:lumOff val="40000"/>
                            </a:schemeClr>
                          </a:solidFill>
                        </a:rPr>
                        <a:t>)</a:t>
                      </a:r>
                      <a:r>
                        <a:rPr lang="en-US" sz="2200" kern="1200" dirty="0" smtClean="0">
                          <a:solidFill>
                            <a:schemeClr val="accent4">
                              <a:lumMod val="60000"/>
                              <a:lumOff val="40000"/>
                            </a:schemeClr>
                          </a:solidFill>
                        </a:rPr>
                        <a:t> </a:t>
                      </a:r>
                      <a:endParaRPr lang="de-DE" sz="2200" dirty="0">
                        <a:solidFill>
                          <a:schemeClr val="accent4">
                            <a:lumMod val="60000"/>
                            <a:lumOff val="40000"/>
                          </a:schemeClr>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rPr>
                        <a:t>(FN)</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accent4">
                              <a:lumMod val="60000"/>
                              <a:lumOff val="40000"/>
                            </a:schemeClr>
                          </a:solidFill>
                        </a:rPr>
                        <a:t>1,000,060</a:t>
                      </a:r>
                      <a:endParaRPr lang="en-US" sz="2200" kern="1200" dirty="0" smtClean="0">
                        <a:solidFill>
                          <a:schemeClr val="accent4">
                            <a:lumMod val="60000"/>
                            <a:lumOff val="4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1" kern="1200" dirty="0" smtClean="0">
                          <a:solidFill>
                            <a:srgbClr val="92D050"/>
                          </a:solidFill>
                          <a:latin typeface="+mn-lt"/>
                          <a:ea typeface="+mn-ea"/>
                          <a:cs typeface="+mn-cs"/>
                        </a:rPr>
                        <a:t>80</a:t>
                      </a:r>
                      <a:endParaRPr lang="de-DE" sz="2200" b="1" kern="1200" dirty="0">
                        <a:solidFill>
                          <a:srgbClr val="92D050"/>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solidFill>
                            <a:srgbClr val="FF0000"/>
                          </a:solidFill>
                        </a:rPr>
                        <a:t>1,000,040</a:t>
                      </a:r>
                      <a:endParaRPr lang="de-DE" sz="2200"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1" name="TextBox 10"/>
          <p:cNvSpPr txBox="1"/>
          <p:nvPr/>
        </p:nvSpPr>
        <p:spPr>
          <a:xfrm>
            <a:off x="609600" y="1905000"/>
            <a:ext cx="7696200" cy="584775"/>
          </a:xfrm>
          <a:prstGeom prst="rect">
            <a:avLst/>
          </a:prstGeom>
          <a:noFill/>
        </p:spPr>
        <p:txBody>
          <a:bodyPr wrap="square" rtlCol="0">
            <a:spAutoFit/>
          </a:bodyPr>
          <a:lstStyle/>
          <a:p>
            <a:r>
              <a:rPr lang="el-GR" sz="3200" b="1" dirty="0" smtClean="0">
                <a:solidFill>
                  <a:schemeClr val="accent6">
                    <a:lumMod val="75000"/>
                  </a:schemeClr>
                </a:solidFill>
                <a:latin typeface="+mn-lt"/>
              </a:rPr>
              <a:t>Πίνακας Ενδεχόμενων (</a:t>
            </a:r>
            <a:r>
              <a:rPr lang="en-US" sz="3200" b="1" dirty="0" smtClean="0">
                <a:solidFill>
                  <a:schemeClr val="accent6">
                    <a:lumMod val="75000"/>
                  </a:schemeClr>
                </a:solidFill>
                <a:latin typeface="+mn-lt"/>
              </a:rPr>
              <a:t>Incidence Matrix)</a:t>
            </a:r>
            <a:endParaRPr lang="el-GR" sz="3200" b="1" dirty="0">
              <a:solidFill>
                <a:schemeClr val="accent6">
                  <a:lumMod val="75000"/>
                </a:schemeClr>
              </a:solidFill>
              <a:latin typeface="+mn-lt"/>
            </a:endParaRPr>
          </a:p>
        </p:txBody>
      </p:sp>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Ακρίβεια και Ανάκληση</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17</a:t>
            </a:fld>
            <a:endParaRPr lang="en-US"/>
          </a:p>
        </p:txBody>
      </p:sp>
      <p:pic>
        <p:nvPicPr>
          <p:cNvPr id="9" name="Picture 8" descr="1908.png"/>
          <p:cNvPicPr>
            <a:picLocks noChangeAspect="1"/>
          </p:cNvPicPr>
          <p:nvPr/>
        </p:nvPicPr>
        <p:blipFill>
          <a:blip r:embed="rId2" cstate="print"/>
          <a:stretch>
            <a:fillRect/>
          </a:stretch>
        </p:blipFill>
        <p:spPr>
          <a:xfrm>
            <a:off x="1219200" y="2514600"/>
            <a:ext cx="7327020" cy="1357322"/>
          </a:xfrm>
          <a:prstGeom prst="rect">
            <a:avLst/>
          </a:prstGeom>
        </p:spPr>
      </p:pic>
      <p:sp>
        <p:nvSpPr>
          <p:cNvPr id="10" name="Text Box 3"/>
          <p:cNvSpPr txBox="1">
            <a:spLocks noChangeArrowheads="1"/>
          </p:cNvSpPr>
          <p:nvPr/>
        </p:nvSpPr>
        <p:spPr bwMode="auto">
          <a:xfrm>
            <a:off x="277586" y="4664075"/>
            <a:ext cx="3429000" cy="1143000"/>
          </a:xfrm>
          <a:prstGeom prst="rect">
            <a:avLst/>
          </a:prstGeom>
          <a:noFill/>
          <a:ln w="9525">
            <a:noFill/>
            <a:round/>
            <a:headEnd/>
            <a:tailEnd/>
          </a:ln>
        </p:spPr>
        <p:txBody>
          <a:bodyPr/>
          <a:lstStyle/>
          <a:p>
            <a:pPr lvl="1">
              <a:spcBef>
                <a:spcPts val="700"/>
              </a:spcBef>
              <a:buClr>
                <a:srgbClr val="336699"/>
              </a:buClr>
            </a:pPr>
            <a:r>
              <a:rPr lang="en-US" sz="2600" i="1" dirty="0" smtClean="0">
                <a:solidFill>
                  <a:schemeClr val="tx1"/>
                </a:solidFill>
                <a:latin typeface="+mj-lt"/>
              </a:rPr>
              <a:t>P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a:t>
            </a:r>
            <a:r>
              <a:rPr lang="de-DE" sz="2600" dirty="0" smtClean="0">
                <a:solidFill>
                  <a:schemeClr val="tx1"/>
                </a:solidFill>
                <a:latin typeface="+mj-lt"/>
              </a:rPr>
              <a:t>/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FP</a:t>
            </a:r>
            <a:r>
              <a:rPr lang="en-US" sz="2600" dirty="0" smtClean="0">
                <a:solidFill>
                  <a:schemeClr val="tx1"/>
                </a:solidFill>
                <a:latin typeface="+mj-lt"/>
              </a:rPr>
              <a:t> )</a:t>
            </a:r>
          </a:p>
          <a:p>
            <a:pPr lvl="1">
              <a:spcBef>
                <a:spcPts val="700"/>
              </a:spcBef>
              <a:buClr>
                <a:srgbClr val="336699"/>
              </a:buClr>
            </a:pPr>
            <a:r>
              <a:rPr lang="en-US" sz="2600" i="1" dirty="0" smtClean="0">
                <a:solidFill>
                  <a:schemeClr val="tx1"/>
                </a:solidFill>
                <a:latin typeface="+mj-lt"/>
              </a:rPr>
              <a:t>R</a:t>
            </a:r>
            <a:r>
              <a:rPr lang="en-US" sz="2600" dirty="0" smtClean="0">
                <a:solidFill>
                  <a:schemeClr val="tx1"/>
                </a:solidFill>
                <a:latin typeface="+mj-lt"/>
              </a:rPr>
              <a:t> = </a:t>
            </a:r>
            <a:r>
              <a:rPr lang="en-US" sz="2600" i="1" dirty="0" smtClean="0">
                <a:solidFill>
                  <a:schemeClr val="tx1"/>
                </a:solidFill>
                <a:latin typeface="+mj-lt"/>
              </a:rPr>
              <a:t>TP</a:t>
            </a:r>
            <a:r>
              <a:rPr lang="en-US" sz="2600" dirty="0" smtClean="0">
                <a:solidFill>
                  <a:schemeClr val="tx1"/>
                </a:solidFill>
                <a:latin typeface="+mj-lt"/>
              </a:rPr>
              <a:t> / (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FN</a:t>
            </a:r>
            <a:r>
              <a:rPr lang="en-US" sz="2600" dirty="0" smtClean="0">
                <a:solidFill>
                  <a:schemeClr val="tx1"/>
                </a:solidFill>
                <a:latin typeface="+mj-lt"/>
              </a:rPr>
              <a:t> )</a:t>
            </a:r>
          </a:p>
        </p:txBody>
      </p:sp>
      <p:sp>
        <p:nvSpPr>
          <p:cNvPr id="7" name="TextBox 6"/>
          <p:cNvSpPr txBox="1"/>
          <p:nvPr/>
        </p:nvSpPr>
        <p:spPr>
          <a:xfrm>
            <a:off x="533400" y="1600200"/>
            <a:ext cx="7696200" cy="523220"/>
          </a:xfrm>
          <a:prstGeom prst="rect">
            <a:avLst/>
          </a:prstGeom>
          <a:noFill/>
        </p:spPr>
        <p:txBody>
          <a:bodyPr wrap="square" rtlCol="0">
            <a:spAutoFit/>
          </a:bodyPr>
          <a:lstStyle/>
          <a:p>
            <a:r>
              <a:rPr lang="el-GR" sz="2800" dirty="0" smtClean="0">
                <a:solidFill>
                  <a:schemeClr val="accent6">
                    <a:lumMod val="75000"/>
                  </a:schemeClr>
                </a:solidFill>
                <a:latin typeface="+mn-lt"/>
              </a:rPr>
              <a:t>Πίνακας Ενδεχόμενων (</a:t>
            </a:r>
            <a:r>
              <a:rPr lang="en-US" sz="2800" dirty="0" smtClean="0">
                <a:solidFill>
                  <a:schemeClr val="accent6">
                    <a:lumMod val="75000"/>
                  </a:schemeClr>
                </a:solidFill>
                <a:latin typeface="+mn-lt"/>
              </a:rPr>
              <a:t>Incidence Matrix)</a:t>
            </a:r>
            <a:endParaRPr lang="el-GR" sz="2800" dirty="0">
              <a:solidFill>
                <a:schemeClr val="accent6">
                  <a:lumMod val="75000"/>
                </a:schemeClr>
              </a:solidFill>
              <a:latin typeface="+mn-lt"/>
            </a:endParaRPr>
          </a:p>
        </p:txBody>
      </p:sp>
      <p:grpSp>
        <p:nvGrpSpPr>
          <p:cNvPr id="8" name="Group 4"/>
          <p:cNvGrpSpPr>
            <a:grpSpLocks/>
          </p:cNvGrpSpPr>
          <p:nvPr/>
        </p:nvGrpSpPr>
        <p:grpSpPr bwMode="auto">
          <a:xfrm>
            <a:off x="3882798" y="4359275"/>
            <a:ext cx="4410075" cy="1752600"/>
            <a:chOff x="432" y="1158"/>
            <a:chExt cx="2778" cy="1104"/>
          </a:xfrm>
        </p:grpSpPr>
        <p:sp>
          <p:nvSpPr>
            <p:cNvPr id="11" name="Rectangle 5"/>
            <p:cNvSpPr>
              <a:spLocks noChangeArrowheads="1"/>
            </p:cNvSpPr>
            <p:nvPr/>
          </p:nvSpPr>
          <p:spPr bwMode="auto">
            <a:xfrm>
              <a:off x="468" y="1158"/>
              <a:ext cx="2742" cy="1104"/>
            </a:xfrm>
            <a:prstGeom prst="rect">
              <a:avLst/>
            </a:prstGeom>
            <a:solidFill>
              <a:srgbClr val="FFFF99"/>
            </a:solidFill>
            <a:ln w="9525">
              <a:solidFill>
                <a:srgbClr val="FFFF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2" name="Oval 6"/>
            <p:cNvSpPr>
              <a:spLocks noChangeArrowheads="1"/>
            </p:cNvSpPr>
            <p:nvPr/>
          </p:nvSpPr>
          <p:spPr bwMode="auto">
            <a:xfrm>
              <a:off x="1296" y="1248"/>
              <a:ext cx="996" cy="960"/>
            </a:xfrm>
            <a:prstGeom prst="ellipse">
              <a:avLst/>
            </a:prstGeom>
            <a:solidFill>
              <a:srgbClr val="8000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3" name="Oval 7"/>
            <p:cNvSpPr>
              <a:spLocks noChangeArrowheads="1"/>
            </p:cNvSpPr>
            <p:nvPr/>
          </p:nvSpPr>
          <p:spPr bwMode="auto">
            <a:xfrm>
              <a:off x="1968" y="1200"/>
              <a:ext cx="1008" cy="1008"/>
            </a:xfrm>
            <a:prstGeom prst="ellipse">
              <a:avLst/>
            </a:prstGeom>
            <a:solidFill>
              <a:srgbClr val="FF99CC">
                <a:alpha val="50000"/>
              </a:srgb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4" name="Text Box 8"/>
            <p:cNvSpPr txBox="1">
              <a:spLocks noChangeArrowheads="1"/>
            </p:cNvSpPr>
            <p:nvPr/>
          </p:nvSpPr>
          <p:spPr bwMode="auto">
            <a:xfrm>
              <a:off x="1200" y="1344"/>
              <a:ext cx="960"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dirty="0">
                  <a:solidFill>
                    <a:schemeClr val="bg1"/>
                  </a:solidFill>
                  <a:latin typeface="Times New Roman" pitchFamily="18" charset="0"/>
                  <a:ea typeface="標楷體" pitchFamily="49" charset="-120"/>
                </a:rPr>
                <a:t>Relevant documents</a:t>
              </a:r>
            </a:p>
          </p:txBody>
        </p:sp>
        <p:sp>
          <p:nvSpPr>
            <p:cNvPr id="15" name="Text Box 9"/>
            <p:cNvSpPr txBox="1">
              <a:spLocks noChangeArrowheads="1"/>
            </p:cNvSpPr>
            <p:nvPr/>
          </p:nvSpPr>
          <p:spPr bwMode="auto">
            <a:xfrm>
              <a:off x="2160" y="1344"/>
              <a:ext cx="864"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a:solidFill>
                    <a:srgbClr val="000000"/>
                  </a:solidFill>
                  <a:latin typeface="Times New Roman" pitchFamily="18" charset="0"/>
                  <a:ea typeface="標楷體" pitchFamily="49" charset="-120"/>
                </a:rPr>
                <a:t>Retrieved documents</a:t>
              </a:r>
            </a:p>
          </p:txBody>
        </p:sp>
        <p:sp>
          <p:nvSpPr>
            <p:cNvPr id="16" name="Text Box 10"/>
            <p:cNvSpPr txBox="1">
              <a:spLocks noChangeArrowheads="1"/>
            </p:cNvSpPr>
            <p:nvPr/>
          </p:nvSpPr>
          <p:spPr bwMode="auto">
            <a:xfrm>
              <a:off x="432" y="1200"/>
              <a:ext cx="110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spcBef>
                  <a:spcPct val="50000"/>
                </a:spcBef>
              </a:pPr>
              <a:r>
                <a:rPr lang="en-US" altLang="zh-TW" sz="1600" b="1" dirty="0">
                  <a:latin typeface="Times New Roman" pitchFamily="18" charset="0"/>
                  <a:ea typeface="標楷體" pitchFamily="49" charset="-120"/>
                </a:rPr>
                <a:t>Entire document collection</a:t>
              </a:r>
            </a:p>
          </p:txBody>
        </p:sp>
      </p:grpSp>
      <p:sp>
        <p:nvSpPr>
          <p:cNvPr id="17" name="TextBox 16"/>
          <p:cNvSpPr txBox="1"/>
          <p:nvPr/>
        </p:nvSpPr>
        <p:spPr>
          <a:xfrm>
            <a:off x="3352800" y="2209800"/>
            <a:ext cx="3733800" cy="307777"/>
          </a:xfrm>
          <a:prstGeom prst="rect">
            <a:avLst/>
          </a:prstGeom>
          <a:noFill/>
        </p:spPr>
        <p:txBody>
          <a:bodyPr wrap="square" rtlCol="0">
            <a:spAutoFit/>
          </a:bodyPr>
          <a:lstStyle/>
          <a:p>
            <a:r>
              <a:rPr lang="el-GR" sz="1400" i="1" dirty="0" smtClean="0">
                <a:solidFill>
                  <a:schemeClr val="accent6">
                    <a:lumMod val="50000"/>
                  </a:schemeClr>
                </a:solidFill>
                <a:latin typeface="+mn-lt"/>
              </a:rPr>
              <a:t>πραγματικά</a:t>
            </a:r>
            <a:endParaRPr lang="el-GR" sz="1400" i="1" dirty="0">
              <a:solidFill>
                <a:schemeClr val="accent6">
                  <a:lumMod val="50000"/>
                </a:schemeClr>
              </a:solidFill>
              <a:latin typeface="+mn-lt"/>
            </a:endParaRPr>
          </a:p>
        </p:txBody>
      </p:sp>
      <p:sp>
        <p:nvSpPr>
          <p:cNvPr id="18" name="TextBox 17"/>
          <p:cNvSpPr txBox="1"/>
          <p:nvPr/>
        </p:nvSpPr>
        <p:spPr>
          <a:xfrm>
            <a:off x="152400" y="3048000"/>
            <a:ext cx="1828800" cy="307777"/>
          </a:xfrm>
          <a:prstGeom prst="rect">
            <a:avLst/>
          </a:prstGeom>
          <a:noFill/>
        </p:spPr>
        <p:txBody>
          <a:bodyPr wrap="square" rtlCol="0">
            <a:spAutoFit/>
          </a:bodyPr>
          <a:lstStyle/>
          <a:p>
            <a:r>
              <a:rPr lang="el-GR" sz="1400" i="1" dirty="0" smtClean="0">
                <a:solidFill>
                  <a:schemeClr val="accent6">
                    <a:lumMod val="50000"/>
                  </a:schemeClr>
                </a:solidFill>
                <a:latin typeface="+mn-lt"/>
              </a:rPr>
              <a:t>αποτέλεσμα</a:t>
            </a:r>
            <a:endParaRPr lang="el-GR" sz="1400" i="1" dirty="0">
              <a:solidFill>
                <a:schemeClr val="accent6">
                  <a:lumMod val="50000"/>
                </a:schemeClr>
              </a:solidFill>
              <a:latin typeface="+mn-lt"/>
            </a:endParaRPr>
          </a:p>
        </p:txBody>
      </p:sp>
    </p:spTree>
    <p:extLst>
      <p:ext uri="{BB962C8B-B14F-4D97-AF65-F5344CB8AC3E}">
        <p14:creationId xmlns:p14="http://schemas.microsoft.com/office/powerpoint/2010/main" val="724889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Πίνακας Ενδεχομένων</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707298"/>
              </p:ext>
            </p:extLst>
          </p:nvPr>
        </p:nvGraphicFramePr>
        <p:xfrm>
          <a:off x="990600" y="2971800"/>
          <a:ext cx="7239000" cy="1706880"/>
        </p:xfrm>
        <a:graphic>
          <a:graphicData uri="http://schemas.openxmlformats.org/drawingml/2006/table">
            <a:tbl>
              <a:tblPr firstRow="1" bandRow="1">
                <a:tableStyleId>{C083E6E3-FA7D-4D7B-A595-EF9225AFEA82}</a:tableStyleId>
              </a:tblPr>
              <a:tblGrid>
                <a:gridCol w="1809750"/>
                <a:gridCol w="1809750"/>
                <a:gridCol w="1998245"/>
                <a:gridCol w="1621255"/>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solidFill>
                            <a:srgbClr val="92D050"/>
                          </a:solidFill>
                        </a:rPr>
                        <a:t>relevant</a:t>
                      </a:r>
                      <a:endParaRPr lang="de-DE" sz="2200" dirty="0">
                        <a:solidFill>
                          <a:srgbClr val="92D050"/>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solidFill>
                            <a:srgbClr val="FF0000"/>
                          </a:solidFill>
                        </a:rPr>
                        <a:t>not relevant</a:t>
                      </a:r>
                      <a:endParaRPr lang="de-DE" sz="2200" b="1" kern="1200" dirty="0" smtClean="0">
                        <a:solidFill>
                          <a:srgbClr val="FF0000"/>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de-DE" sz="2200" kern="1200" dirty="0" err="1" smtClean="0">
                          <a:solidFill>
                            <a:schemeClr val="tx2">
                              <a:lumMod val="60000"/>
                              <a:lumOff val="40000"/>
                            </a:schemeClr>
                          </a:solidFill>
                        </a:rPr>
                        <a:t>retrieved</a:t>
                      </a:r>
                      <a:endParaRPr lang="de-DE" sz="2200" dirty="0">
                        <a:solidFill>
                          <a:schemeClr val="tx2">
                            <a:lumMod val="60000"/>
                            <a:lumOff val="40000"/>
                          </a:schemeClr>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l-GR" sz="2200" b="1" kern="1200" dirty="0" smtClean="0">
                          <a:solidFill>
                            <a:schemeClr val="accent6">
                              <a:lumMod val="75000"/>
                            </a:schemeClr>
                          </a:solidFill>
                          <a:latin typeface="+mn-lt"/>
                          <a:ea typeface="+mn-ea"/>
                          <a:cs typeface="+mn-cs"/>
                        </a:rPr>
                        <a:t>(</a:t>
                      </a:r>
                      <a:r>
                        <a:rPr lang="en-US" sz="2200" b="1" kern="1200" dirty="0" smtClean="0">
                          <a:solidFill>
                            <a:schemeClr val="accent6">
                              <a:lumMod val="75000"/>
                            </a:schemeClr>
                          </a:solidFill>
                          <a:latin typeface="+mn-lt"/>
                          <a:ea typeface="+mn-ea"/>
                          <a:cs typeface="+mn-cs"/>
                        </a:rPr>
                        <a:t>TP)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solidFill>
                            <a:schemeClr val="tx2">
                              <a:lumMod val="60000"/>
                              <a:lumOff val="40000"/>
                            </a:schemeClr>
                          </a:solidFill>
                        </a:rPr>
                        <a:t>60 </a:t>
                      </a:r>
                      <a:endParaRPr lang="de-DE" sz="2200" kern="1200" dirty="0" smtClean="0">
                        <a:solidFill>
                          <a:schemeClr val="tx2">
                            <a:lumMod val="60000"/>
                            <a:lumOff val="4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200" kern="1200" dirty="0" smtClean="0">
                          <a:solidFill>
                            <a:schemeClr val="accent4">
                              <a:lumMod val="60000"/>
                              <a:lumOff val="40000"/>
                            </a:schemeClr>
                          </a:solidFill>
                        </a:rPr>
                        <a:t>not retrieved </a:t>
                      </a:r>
                      <a:endParaRPr lang="de-DE" sz="2200" dirty="0">
                        <a:solidFill>
                          <a:schemeClr val="accent4">
                            <a:lumMod val="60000"/>
                            <a:lumOff val="40000"/>
                          </a:schemeClr>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rPr>
                        <a:t>(FN)</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accent4">
                              <a:lumMod val="60000"/>
                              <a:lumOff val="40000"/>
                            </a:schemeClr>
                          </a:solidFill>
                        </a:rPr>
                        <a:t>1,000,060</a:t>
                      </a:r>
                      <a:endParaRPr lang="en-US" sz="2200" kern="1200" dirty="0" smtClean="0">
                        <a:solidFill>
                          <a:schemeClr val="accent4">
                            <a:lumMod val="60000"/>
                            <a:lumOff val="4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1" kern="1200" dirty="0" smtClean="0">
                          <a:solidFill>
                            <a:srgbClr val="92D050"/>
                          </a:solidFill>
                          <a:latin typeface="+mn-lt"/>
                          <a:ea typeface="+mn-ea"/>
                          <a:cs typeface="+mn-cs"/>
                        </a:rPr>
                        <a:t>80</a:t>
                      </a:r>
                      <a:endParaRPr lang="de-DE" sz="2200" b="1" kern="1200" dirty="0">
                        <a:solidFill>
                          <a:srgbClr val="92D050"/>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solidFill>
                            <a:srgbClr val="FF0000"/>
                          </a:solidFill>
                        </a:rPr>
                        <a:t>1,000,040</a:t>
                      </a:r>
                      <a:endParaRPr lang="de-DE" sz="2200"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1" name="TextBox 10"/>
          <p:cNvSpPr txBox="1"/>
          <p:nvPr/>
        </p:nvSpPr>
        <p:spPr>
          <a:xfrm>
            <a:off x="609600" y="1905000"/>
            <a:ext cx="7696200" cy="584775"/>
          </a:xfrm>
          <a:prstGeom prst="rect">
            <a:avLst/>
          </a:prstGeom>
          <a:noFill/>
        </p:spPr>
        <p:txBody>
          <a:bodyPr wrap="square" rtlCol="0">
            <a:spAutoFit/>
          </a:bodyPr>
          <a:lstStyle/>
          <a:p>
            <a:r>
              <a:rPr lang="el-GR" sz="3200" b="1" dirty="0" smtClean="0">
                <a:solidFill>
                  <a:schemeClr val="accent6">
                    <a:lumMod val="75000"/>
                  </a:schemeClr>
                </a:solidFill>
                <a:latin typeface="+mn-lt"/>
              </a:rPr>
              <a:t>Πίνακας Ενδεχόμενων (</a:t>
            </a:r>
            <a:r>
              <a:rPr lang="en-US" sz="3200" b="1" dirty="0" smtClean="0">
                <a:solidFill>
                  <a:schemeClr val="accent6">
                    <a:lumMod val="75000"/>
                  </a:schemeClr>
                </a:solidFill>
                <a:latin typeface="+mn-lt"/>
              </a:rPr>
              <a:t>Incidence Matrix)</a:t>
            </a:r>
            <a:endParaRPr lang="el-GR" sz="3200" b="1" dirty="0">
              <a:solidFill>
                <a:schemeClr val="accent6">
                  <a:lumMod val="75000"/>
                </a:schemeClr>
              </a:solidFill>
              <a:latin typeface="+mn-lt"/>
            </a:endParaRPr>
          </a:p>
        </p:txBody>
      </p:sp>
      <p:sp>
        <p:nvSpPr>
          <p:cNvPr id="8" name="TextBox 7"/>
          <p:cNvSpPr txBox="1"/>
          <p:nvPr/>
        </p:nvSpPr>
        <p:spPr>
          <a:xfrm>
            <a:off x="1447800" y="5410200"/>
            <a:ext cx="4267200" cy="830997"/>
          </a:xfrm>
          <a:prstGeom prst="rect">
            <a:avLst/>
          </a:prstGeom>
          <a:noFill/>
        </p:spPr>
        <p:txBody>
          <a:bodyPr wrap="square" rtlCol="0">
            <a:spAutoFit/>
          </a:bodyPr>
          <a:lstStyle/>
          <a:p>
            <a:r>
              <a:rPr lang="en-US" dirty="0" smtClean="0">
                <a:latin typeface="+mn-lt"/>
              </a:rPr>
              <a:t>Precision = 20/60 = 1/3</a:t>
            </a:r>
          </a:p>
          <a:p>
            <a:r>
              <a:rPr lang="en-US" dirty="0" smtClean="0">
                <a:latin typeface="+mn-lt"/>
              </a:rPr>
              <a:t>Recall = 20/80 = 1/4</a:t>
            </a:r>
            <a:endParaRPr lang="el-GR" dirty="0">
              <a:latin typeface="+mn-lt"/>
            </a:endParaRPr>
          </a:p>
        </p:txBody>
      </p:sp>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Ακρίβεια </a:t>
            </a:r>
            <a:r>
              <a:rPr lang="en-US" dirty="0" err="1" smtClean="0">
                <a:ea typeface="ＭＳ Ｐゴシック" pitchFamily="-112" charset="-128"/>
              </a:rPr>
              <a:t>vs</a:t>
            </a:r>
            <a:r>
              <a:rPr lang="el-GR" dirty="0" smtClean="0">
                <a:ea typeface="ＭＳ Ｐゴシック" pitchFamily="-112" charset="-128"/>
              </a:rPr>
              <a:t> Ανάκληση</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19</a:t>
            </a:fld>
            <a:endParaRPr lang="en-US"/>
          </a:p>
        </p:txBody>
      </p:sp>
      <p:sp>
        <p:nvSpPr>
          <p:cNvPr id="7" name="Text Box 3"/>
          <p:cNvSpPr txBox="1">
            <a:spLocks noChangeArrowheads="1"/>
          </p:cNvSpPr>
          <p:nvPr/>
        </p:nvSpPr>
        <p:spPr bwMode="auto">
          <a:xfrm>
            <a:off x="228600" y="1600200"/>
            <a:ext cx="8686800" cy="4953000"/>
          </a:xfrm>
          <a:prstGeom prst="rect">
            <a:avLst/>
          </a:prstGeom>
          <a:noFill/>
          <a:ln w="9525">
            <a:noFill/>
            <a:round/>
            <a:headEnd/>
            <a:tailEnd/>
          </a:ln>
        </p:spPr>
        <p:txBody>
          <a:bodyPr/>
          <a:lstStyle/>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Η ανάκληση μπορεί να αυξηθεί με το να επιστρέψουμε </a:t>
            </a:r>
            <a:r>
              <a:rPr lang="el-GR" i="1" dirty="0" smtClean="0">
                <a:solidFill>
                  <a:schemeClr val="tx2">
                    <a:lumMod val="60000"/>
                    <a:lumOff val="40000"/>
                  </a:schemeClr>
                </a:solidFill>
                <a:latin typeface="+mn-lt"/>
              </a:rPr>
              <a:t>περισσότερα έγγραφα</a:t>
            </a:r>
            <a:endParaRPr lang="el-GR" i="1" dirty="0">
              <a:solidFill>
                <a:schemeClr val="tx2">
                  <a:lumMod val="60000"/>
                  <a:lumOff val="40000"/>
                </a:schemeClr>
              </a:solidFill>
              <a:latin typeface="+mn-lt"/>
            </a:endParaRPr>
          </a:p>
          <a:p>
            <a:pPr marL="1257300" lvl="2" indent="-342900">
              <a:spcBef>
                <a:spcPts val="700"/>
              </a:spcBef>
              <a:buClr>
                <a:schemeClr val="tx2">
                  <a:lumMod val="50000"/>
                </a:schemeClr>
              </a:buClr>
              <a:buFont typeface="Wingdings" pitchFamily="2" charset="2"/>
              <a:buChar char="§"/>
            </a:pPr>
            <a:r>
              <a:rPr lang="el-GR" sz="2000" dirty="0" smtClean="0">
                <a:solidFill>
                  <a:schemeClr val="tx2">
                    <a:lumMod val="50000"/>
                  </a:schemeClr>
                </a:solidFill>
                <a:latin typeface="+mn-lt"/>
              </a:rPr>
              <a:t>Η ανάκληση είναι μια μη-φθίνουσα συνάρτηση των εγγράφων που ανακτώνται</a:t>
            </a:r>
            <a:r>
              <a:rPr lang="el-GR" sz="2000" dirty="0">
                <a:solidFill>
                  <a:schemeClr val="tx2">
                    <a:lumMod val="50000"/>
                  </a:schemeClr>
                </a:solidFill>
                <a:latin typeface="+mn-lt"/>
              </a:rPr>
              <a:t> </a:t>
            </a:r>
            <a:r>
              <a:rPr lang="el-GR" sz="1800" dirty="0" smtClean="0">
                <a:solidFill>
                  <a:schemeClr val="tx2">
                    <a:lumMod val="50000"/>
                  </a:schemeClr>
                </a:solidFill>
                <a:latin typeface="+mn-lt"/>
              </a:rPr>
              <a:t>(Ένα σύστημα που επιστρέφει όλα τα έγγραφα έχει ποσοστό ανάκλησης </a:t>
            </a:r>
            <a:r>
              <a:rPr lang="en-US" sz="1800" dirty="0" smtClean="0">
                <a:solidFill>
                  <a:schemeClr val="tx2">
                    <a:lumMod val="50000"/>
                  </a:schemeClr>
                </a:solidFill>
                <a:latin typeface="+mn-lt"/>
              </a:rPr>
              <a:t>100%!</a:t>
            </a:r>
            <a:r>
              <a:rPr lang="el-GR" sz="1800" dirty="0" smtClean="0">
                <a:solidFill>
                  <a:schemeClr val="tx2">
                    <a:lumMod val="50000"/>
                  </a:schemeClr>
                </a:solidFill>
                <a:latin typeface="+mn-lt"/>
              </a:rPr>
              <a:t>)</a:t>
            </a:r>
            <a:endParaRPr lang="en-US" sz="1800" dirty="0" smtClean="0">
              <a:solidFill>
                <a:schemeClr val="tx2">
                  <a:lumMod val="50000"/>
                </a:schemeClr>
              </a:solidFill>
              <a:latin typeface="+mn-lt"/>
            </a:endParaRP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Το αντίστροφο ισχύει για την ακρίβεια (συνήθως): </a:t>
            </a:r>
          </a:p>
          <a:p>
            <a:pPr marL="1257300" lvl="2" indent="-342900">
              <a:spcBef>
                <a:spcPts val="700"/>
              </a:spcBef>
              <a:buClr>
                <a:schemeClr val="tx2">
                  <a:lumMod val="50000"/>
                </a:schemeClr>
              </a:buClr>
              <a:buFont typeface="Wingdings" pitchFamily="2" charset="2"/>
              <a:buChar char="§"/>
            </a:pPr>
            <a:r>
              <a:rPr lang="el-GR" sz="2000" i="1" dirty="0" smtClean="0">
                <a:solidFill>
                  <a:schemeClr val="tx2">
                    <a:lumMod val="60000"/>
                    <a:lumOff val="40000"/>
                  </a:schemeClr>
                </a:solidFill>
                <a:latin typeface="+mn-lt"/>
              </a:rPr>
              <a:t>Είναι εύκολο να πετύχεις μεγάλη ακρίβεια με πολύ μικρή ανάκληση  </a:t>
            </a:r>
            <a:r>
              <a:rPr lang="el-GR" sz="1800" dirty="0">
                <a:solidFill>
                  <a:schemeClr val="tx2">
                    <a:lumMod val="50000"/>
                  </a:schemeClr>
                </a:solidFill>
                <a:latin typeface="+mn-lt"/>
              </a:rPr>
              <a:t>(Έστω </a:t>
            </a:r>
            <a:r>
              <a:rPr lang="el-GR" sz="1800" dirty="0" smtClean="0">
                <a:solidFill>
                  <a:schemeClr val="tx2">
                    <a:lumMod val="50000"/>
                  </a:schemeClr>
                </a:solidFill>
                <a:latin typeface="+mn-lt"/>
              </a:rPr>
              <a:t>ότι το έγγραφο με το μεγαλύτερο βαθμό είναι συναφές. Πως μπορούμε να μεγιστοποιήσουμε την ακρίβεια;)</a:t>
            </a:r>
            <a:endParaRPr lang="en-US" sz="1800"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accent6">
                    <a:lumMod val="75000"/>
                  </a:schemeClr>
                </a:solidFill>
                <a:latin typeface="+mn-lt"/>
              </a:rPr>
              <a:t>Σε ένα καλό σύστημα η ακρίβεια ελαττώνεται όσο περισσότερα έγγραφα ανακτούμε ή με την αύξηση της ανάκλησης</a:t>
            </a:r>
            <a:endParaRPr lang="en-US" dirty="0" smtClean="0">
              <a:solidFill>
                <a:schemeClr val="accent6">
                  <a:lumMod val="75000"/>
                </a:schemeClr>
              </a:solidFill>
              <a:latin typeface="+mn-lt"/>
            </a:endParaRPr>
          </a:p>
          <a:p>
            <a:pPr marL="1257300" lvl="2" indent="-342900">
              <a:spcBef>
                <a:spcPts val="700"/>
              </a:spcBef>
              <a:buClr>
                <a:schemeClr val="tx2">
                  <a:lumMod val="50000"/>
                </a:schemeClr>
              </a:buClr>
              <a:buFont typeface="Wingdings" pitchFamily="2" charset="2"/>
              <a:buChar char="§"/>
            </a:pPr>
            <a:endParaRPr lang="en-US" dirty="0" smtClean="0">
              <a:solidFill>
                <a:schemeClr val="tx2">
                  <a:lumMod val="50000"/>
                </a:schemeClr>
              </a:solidFill>
              <a:latin typeface="+mn-lt"/>
            </a:endParaRPr>
          </a:p>
          <a:p>
            <a:pPr marL="1257300" lvl="2" indent="-342900">
              <a:spcBef>
                <a:spcPts val="700"/>
              </a:spcBef>
              <a:buClr>
                <a:schemeClr val="tx2">
                  <a:lumMod val="50000"/>
                </a:schemeClr>
              </a:buClr>
            </a:pPr>
            <a:endParaRPr lang="de-DE" dirty="0" smtClean="0">
              <a:solidFill>
                <a:schemeClr val="tx2">
                  <a:lumMod val="50000"/>
                </a:schemeClr>
              </a:solidFill>
              <a:latin typeface="+mn-lt"/>
            </a:endParaRPr>
          </a:p>
        </p:txBody>
      </p:sp>
      <p:sp>
        <p:nvSpPr>
          <p:cNvPr id="2" name="TextBox 1"/>
          <p:cNvSpPr txBox="1"/>
          <p:nvPr/>
        </p:nvSpPr>
        <p:spPr>
          <a:xfrm>
            <a:off x="228600" y="5791200"/>
            <a:ext cx="8393597" cy="707886"/>
          </a:xfrm>
          <a:prstGeom prst="rect">
            <a:avLst/>
          </a:prstGeom>
          <a:noFill/>
        </p:spPr>
        <p:txBody>
          <a:bodyPr wrap="square" rtlCol="0">
            <a:spAutoFit/>
          </a:bodyPr>
          <a:lstStyle/>
          <a:p>
            <a:r>
              <a:rPr lang="el-GR" sz="2000" dirty="0" smtClean="0">
                <a:latin typeface="+mn-lt"/>
              </a:rPr>
              <a:t>Το τι από τα δύο μας ενδιαφέρει περισσότερα εξαρτάται και από την εφαρμογή (π.χ., </a:t>
            </a:r>
            <a:r>
              <a:rPr lang="en-US" sz="2000" dirty="0" smtClean="0">
                <a:latin typeface="+mn-lt"/>
              </a:rPr>
              <a:t>web vs email search)</a:t>
            </a:r>
            <a:endParaRPr lang="en-US" sz="2000" dirty="0">
              <a:latin typeface="+mn-lt"/>
            </a:endParaRPr>
          </a:p>
        </p:txBody>
      </p:sp>
    </p:spTree>
    <p:extLst>
      <p:ext uri="{BB962C8B-B14F-4D97-AF65-F5344CB8AC3E}">
        <p14:creationId xmlns:p14="http://schemas.microsoft.com/office/powerpoint/2010/main" val="3655543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Τι  είδαμε στο προηγούμενο μάθημα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403315" y="1981200"/>
            <a:ext cx="7620000" cy="1828800"/>
          </a:xfrm>
        </p:spPr>
        <p:txBody>
          <a:bodyPr/>
          <a:lstStyle/>
          <a:p>
            <a:pPr eaLnBrk="1" hangingPunct="1"/>
            <a:r>
              <a:rPr lang="el-GR" sz="3000" dirty="0" smtClean="0">
                <a:ea typeface="ＭＳ Ｐゴシック" pitchFamily="-112" charset="-128"/>
              </a:rPr>
              <a:t>Βαθμολόγηση και κατάταξη εγγράφων</a:t>
            </a:r>
          </a:p>
          <a:p>
            <a:pPr lvl="1" eaLnBrk="1" hangingPunct="1"/>
            <a:r>
              <a:rPr lang="el-GR" sz="2600" dirty="0" smtClean="0">
                <a:ea typeface="ＭＳ Ｐゴシック" pitchFamily="-112" charset="-128"/>
              </a:rPr>
              <a:t>Στ</a:t>
            </a:r>
            <a:r>
              <a:rPr lang="el-GR" sz="2600" dirty="0">
                <a:ea typeface="ＭＳ Ｐゴシック" pitchFamily="-112" charset="-128"/>
              </a:rPr>
              <a:t>ά</a:t>
            </a:r>
            <a:r>
              <a:rPr lang="el-GR" sz="2600" dirty="0" smtClean="0">
                <a:ea typeface="ＭＳ Ｐゴシック" pitchFamily="-112" charset="-128"/>
              </a:rPr>
              <a:t>θμιση όρων </a:t>
            </a:r>
            <a:r>
              <a:rPr lang="en-US" sz="2600" dirty="0" smtClean="0">
                <a:ea typeface="ＭＳ Ｐゴシック" pitchFamily="-112" charset="-128"/>
              </a:rPr>
              <a:t>(term weighting)</a:t>
            </a:r>
          </a:p>
          <a:p>
            <a:pPr lvl="1" eaLnBrk="1" hangingPunct="1"/>
            <a:r>
              <a:rPr lang="el-GR" sz="2600" dirty="0" smtClean="0">
                <a:ea typeface="ＭＳ Ｐゴシック" pitchFamily="-112" charset="-128"/>
              </a:rPr>
              <a:t>Αναπαράσταση εγγράφων και ερωτημάτων ως διανύσματα</a:t>
            </a:r>
            <a:endParaRPr lang="en-US" sz="3000" dirty="0" smtClean="0">
              <a:ea typeface="ＭＳ Ｐゴシック" pitchFamily="-112" charset="-128"/>
            </a:endParaRPr>
          </a:p>
          <a:p>
            <a:pPr eaLnBrk="1" hangingPunct="1"/>
            <a:r>
              <a:rPr lang="el-GR" sz="3000" dirty="0" smtClean="0">
                <a:ea typeface="ＭＳ Ｐゴシック" pitchFamily="-112" charset="-128"/>
              </a:rPr>
              <a:t>Θέματα Υλοποίησης</a:t>
            </a: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6</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a:t>
            </a:fld>
            <a:endParaRPr lang="en-US"/>
          </a:p>
        </p:txBody>
      </p:sp>
    </p:spTree>
    <p:extLst>
      <p:ext uri="{BB962C8B-B14F-4D97-AF65-F5344CB8AC3E}">
        <p14:creationId xmlns:p14="http://schemas.microsoft.com/office/powerpoint/2010/main" val="25125284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9213" y="533400"/>
            <a:ext cx="8991600" cy="814388"/>
          </a:xfrm>
          <a:noFill/>
          <a:ln/>
        </p:spPr>
        <p:txBody>
          <a:bodyPr lIns="92075" tIns="46038" rIns="92075" bIns="46038" anchor="ctr"/>
          <a:lstStyle/>
          <a:p>
            <a:r>
              <a:rPr lang="el-GR" altLang="zh-TW" sz="4000" dirty="0" smtClean="0">
                <a:ea typeface="新細明體" pitchFamily="2" charset="-120"/>
              </a:rPr>
              <a:t>Ακρίβεια και Ανάκληση</a:t>
            </a:r>
            <a:endParaRPr lang="zh-TW" altLang="zh-TW" sz="4000" dirty="0">
              <a:ea typeface="新細明體" pitchFamily="2" charset="-120"/>
            </a:endParaRPr>
          </a:p>
        </p:txBody>
      </p:sp>
      <p:sp>
        <p:nvSpPr>
          <p:cNvPr id="332803" name="Text Box 3"/>
          <p:cNvSpPr txBox="1">
            <a:spLocks noChangeArrowheads="1"/>
          </p:cNvSpPr>
          <p:nvPr/>
        </p:nvSpPr>
        <p:spPr bwMode="auto">
          <a:xfrm>
            <a:off x="5334000" y="42672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6" name="Text Box 6"/>
          <p:cNvSpPr txBox="1">
            <a:spLocks noChangeArrowheads="1"/>
          </p:cNvSpPr>
          <p:nvPr/>
        </p:nvSpPr>
        <p:spPr bwMode="auto">
          <a:xfrm>
            <a:off x="2667000" y="41910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0</a:t>
            </a:r>
          </a:p>
        </p:txBody>
      </p:sp>
      <p:sp>
        <p:nvSpPr>
          <p:cNvPr id="332807" name="Text Box 7"/>
          <p:cNvSpPr txBox="1">
            <a:spLocks noChangeArrowheads="1"/>
          </p:cNvSpPr>
          <p:nvPr/>
        </p:nvSpPr>
        <p:spPr bwMode="auto">
          <a:xfrm>
            <a:off x="2667000" y="24384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8" name="Text Box 8"/>
          <p:cNvSpPr txBox="1">
            <a:spLocks noChangeArrowheads="1"/>
          </p:cNvSpPr>
          <p:nvPr/>
        </p:nvSpPr>
        <p:spPr bwMode="auto">
          <a:xfrm>
            <a:off x="3584575" y="4419600"/>
            <a:ext cx="960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Recall</a:t>
            </a:r>
          </a:p>
        </p:txBody>
      </p:sp>
      <p:sp>
        <p:nvSpPr>
          <p:cNvPr id="332809" name="Text Box 9"/>
          <p:cNvSpPr txBox="1">
            <a:spLocks noChangeArrowheads="1"/>
          </p:cNvSpPr>
          <p:nvPr/>
        </p:nvSpPr>
        <p:spPr bwMode="auto">
          <a:xfrm rot="-5400000">
            <a:off x="2008187" y="3249613"/>
            <a:ext cx="1317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Precision</a:t>
            </a:r>
          </a:p>
        </p:txBody>
      </p:sp>
      <p:grpSp>
        <p:nvGrpSpPr>
          <p:cNvPr id="332810" name="Group 10"/>
          <p:cNvGrpSpPr>
            <a:grpSpLocks/>
          </p:cNvGrpSpPr>
          <p:nvPr/>
        </p:nvGrpSpPr>
        <p:grpSpPr bwMode="auto">
          <a:xfrm>
            <a:off x="4953006" y="1981200"/>
            <a:ext cx="1962153" cy="1143000"/>
            <a:chOff x="3120" y="1248"/>
            <a:chExt cx="1236" cy="720"/>
          </a:xfrm>
        </p:grpSpPr>
        <p:sp>
          <p:nvSpPr>
            <p:cNvPr id="332811" name="Oval 11"/>
            <p:cNvSpPr>
              <a:spLocks noChangeArrowheads="1"/>
            </p:cNvSpPr>
            <p:nvPr/>
          </p:nvSpPr>
          <p:spPr bwMode="auto">
            <a:xfrm>
              <a:off x="3120"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12" name="Text Box 12"/>
            <p:cNvSpPr txBox="1">
              <a:spLocks noChangeArrowheads="1"/>
            </p:cNvSpPr>
            <p:nvPr/>
          </p:nvSpPr>
          <p:spPr bwMode="auto">
            <a:xfrm>
              <a:off x="3552" y="1248"/>
              <a:ext cx="80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l-GR" altLang="zh-TW" sz="2000" dirty="0" smtClean="0">
                  <a:latin typeface="Times New Roman" pitchFamily="18" charset="0"/>
                  <a:ea typeface="新細明體" pitchFamily="2" charset="-120"/>
                </a:rPr>
                <a:t>Το ιδανικό</a:t>
              </a:r>
              <a:endParaRPr kumimoji="1" lang="en-US" altLang="zh-TW" dirty="0">
                <a:latin typeface="Times New Roman" pitchFamily="18" charset="0"/>
                <a:ea typeface="新細明體" pitchFamily="2" charset="-120"/>
              </a:endParaRPr>
            </a:p>
          </p:txBody>
        </p:sp>
        <p:sp>
          <p:nvSpPr>
            <p:cNvPr id="332813" name="Freeform 13"/>
            <p:cNvSpPr>
              <a:spLocks/>
            </p:cNvSpPr>
            <p:nvPr/>
          </p:nvSpPr>
          <p:spPr bwMode="auto">
            <a:xfrm>
              <a:off x="3408" y="1392"/>
              <a:ext cx="192" cy="192"/>
            </a:xfrm>
            <a:custGeom>
              <a:avLst/>
              <a:gdLst>
                <a:gd name="T0" fmla="*/ 192 w 192"/>
                <a:gd name="T1" fmla="*/ 0 h 192"/>
                <a:gd name="T2" fmla="*/ 96 w 192"/>
                <a:gd name="T3" fmla="*/ 48 h 192"/>
                <a:gd name="T4" fmla="*/ 0 w 192"/>
                <a:gd name="T5" fmla="*/ 192 h 192"/>
              </a:gdLst>
              <a:ahLst/>
              <a:cxnLst>
                <a:cxn ang="0">
                  <a:pos x="T0" y="T1"/>
                </a:cxn>
                <a:cxn ang="0">
                  <a:pos x="T2" y="T3"/>
                </a:cxn>
                <a:cxn ang="0">
                  <a:pos x="T4" y="T5"/>
                </a:cxn>
              </a:cxnLst>
              <a:rect l="0" t="0" r="r" b="b"/>
              <a:pathLst>
                <a:path w="192" h="192">
                  <a:moveTo>
                    <a:pt x="192" y="0"/>
                  </a:moveTo>
                  <a:cubicBezTo>
                    <a:pt x="160" y="8"/>
                    <a:pt x="128" y="16"/>
                    <a:pt x="96" y="48"/>
                  </a:cubicBezTo>
                  <a:cubicBezTo>
                    <a:pt x="64" y="80"/>
                    <a:pt x="32" y="136"/>
                    <a:pt x="0" y="192"/>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32804" name="Rectangle 4"/>
          <p:cNvSpPr>
            <a:spLocks noChangeArrowheads="1"/>
          </p:cNvSpPr>
          <p:nvPr/>
        </p:nvSpPr>
        <p:spPr bwMode="auto">
          <a:xfrm>
            <a:off x="2974975" y="2667000"/>
            <a:ext cx="2438400" cy="1752600"/>
          </a:xfrm>
          <a:prstGeom prst="rect">
            <a:avLst/>
          </a:prstGeom>
          <a:solidFill>
            <a:srgbClr val="CCFFFF"/>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05" name="Freeform 5"/>
          <p:cNvSpPr>
            <a:spLocks/>
          </p:cNvSpPr>
          <p:nvPr/>
        </p:nvSpPr>
        <p:spPr bwMode="auto">
          <a:xfrm>
            <a:off x="3127375" y="2895600"/>
            <a:ext cx="2057400" cy="1295400"/>
          </a:xfrm>
          <a:custGeom>
            <a:avLst/>
            <a:gdLst>
              <a:gd name="T0" fmla="*/ 0 w 1296"/>
              <a:gd name="T1" fmla="*/ 0 h 816"/>
              <a:gd name="T2" fmla="*/ 77 w 1296"/>
              <a:gd name="T3" fmla="*/ 386 h 816"/>
              <a:gd name="T4" fmla="*/ 366 w 1296"/>
              <a:gd name="T5" fmla="*/ 697 h 816"/>
              <a:gd name="T6" fmla="*/ 825 w 1296"/>
              <a:gd name="T7" fmla="*/ 794 h 816"/>
              <a:gd name="T8" fmla="*/ 1296 w 1296"/>
              <a:gd name="T9" fmla="*/ 816 h 816"/>
            </a:gdLst>
            <a:ahLst/>
            <a:cxnLst>
              <a:cxn ang="0">
                <a:pos x="T0" y="T1"/>
              </a:cxn>
              <a:cxn ang="0">
                <a:pos x="T2" y="T3"/>
              </a:cxn>
              <a:cxn ang="0">
                <a:pos x="T4" y="T5"/>
              </a:cxn>
              <a:cxn ang="0">
                <a:pos x="T6" y="T7"/>
              </a:cxn>
              <a:cxn ang="0">
                <a:pos x="T8" y="T9"/>
              </a:cxn>
            </a:cxnLst>
            <a:rect l="0" t="0" r="r" b="b"/>
            <a:pathLst>
              <a:path w="1296" h="816">
                <a:moveTo>
                  <a:pt x="0" y="0"/>
                </a:moveTo>
                <a:cubicBezTo>
                  <a:pt x="13" y="64"/>
                  <a:pt x="16" y="270"/>
                  <a:pt x="77" y="386"/>
                </a:cubicBezTo>
                <a:cubicBezTo>
                  <a:pt x="138" y="502"/>
                  <a:pt x="241" y="629"/>
                  <a:pt x="366" y="697"/>
                </a:cubicBezTo>
                <a:cubicBezTo>
                  <a:pt x="491" y="765"/>
                  <a:pt x="670" y="774"/>
                  <a:pt x="825" y="794"/>
                </a:cubicBezTo>
                <a:cubicBezTo>
                  <a:pt x="980" y="814"/>
                  <a:pt x="1198" y="812"/>
                  <a:pt x="1296" y="816"/>
                </a:cubicBezTo>
              </a:path>
            </a:pathLst>
          </a:custGeom>
          <a:noFill/>
          <a:ln w="12700" cap="sq"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32826" name="Group 26"/>
          <p:cNvGrpSpPr>
            <a:grpSpLocks/>
          </p:cNvGrpSpPr>
          <p:nvPr/>
        </p:nvGrpSpPr>
        <p:grpSpPr bwMode="auto">
          <a:xfrm>
            <a:off x="2992438" y="2676525"/>
            <a:ext cx="4038600" cy="1752600"/>
            <a:chOff x="-768" y="2688"/>
            <a:chExt cx="2544" cy="1104"/>
          </a:xfrm>
        </p:grpSpPr>
        <p:sp>
          <p:nvSpPr>
            <p:cNvPr id="332823" name="AutoShape 23"/>
            <p:cNvSpPr>
              <a:spLocks noChangeArrowheads="1"/>
            </p:cNvSpPr>
            <p:nvPr/>
          </p:nvSpPr>
          <p:spPr bwMode="auto">
            <a:xfrm rot="-10800000">
              <a:off x="-768" y="2688"/>
              <a:ext cx="1536" cy="1104"/>
            </a:xfrm>
            <a:prstGeom prst="rtTriangle">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24" name="Text Box 24"/>
            <p:cNvSpPr txBox="1">
              <a:spLocks noChangeArrowheads="1"/>
            </p:cNvSpPr>
            <p:nvPr/>
          </p:nvSpPr>
          <p:spPr bwMode="auto">
            <a:xfrm>
              <a:off x="720" y="3072"/>
              <a:ext cx="1056"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sz="2000" dirty="0" smtClean="0">
                  <a:latin typeface="Times New Roman" pitchFamily="18" charset="0"/>
                </a:rPr>
                <a:t>Επιθυμητή περιοχή</a:t>
              </a:r>
              <a:endParaRPr lang="en-US" sz="2000" dirty="0">
                <a:latin typeface="Times New Roman" pitchFamily="18" charset="0"/>
              </a:endParaRPr>
            </a:p>
          </p:txBody>
        </p:sp>
      </p:grpSp>
      <p:grpSp>
        <p:nvGrpSpPr>
          <p:cNvPr id="332814" name="Group 14"/>
          <p:cNvGrpSpPr>
            <a:grpSpLocks/>
          </p:cNvGrpSpPr>
          <p:nvPr/>
        </p:nvGrpSpPr>
        <p:grpSpPr bwMode="auto">
          <a:xfrm>
            <a:off x="457199" y="1676400"/>
            <a:ext cx="2819406" cy="1447800"/>
            <a:chOff x="288" y="1056"/>
            <a:chExt cx="1776" cy="912"/>
          </a:xfrm>
        </p:grpSpPr>
        <p:sp>
          <p:nvSpPr>
            <p:cNvPr id="332815" name="Text Box 15"/>
            <p:cNvSpPr txBox="1">
              <a:spLocks noChangeArrowheads="1"/>
            </p:cNvSpPr>
            <p:nvPr/>
          </p:nvSpPr>
          <p:spPr bwMode="auto">
            <a:xfrm>
              <a:off x="288" y="1056"/>
              <a:ext cx="1000" cy="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συναφή έγγραφα αλλά χάνει και πολλά συναφή</a:t>
              </a:r>
              <a:endParaRPr kumimoji="1" lang="en-US" altLang="zh-TW" sz="1600" dirty="0">
                <a:latin typeface="Times New Roman" pitchFamily="18" charset="0"/>
                <a:ea typeface="新細明體" pitchFamily="2" charset="-120"/>
              </a:endParaRPr>
            </a:p>
          </p:txBody>
        </p:sp>
        <p:sp>
          <p:nvSpPr>
            <p:cNvPr id="332816" name="Oval 16"/>
            <p:cNvSpPr>
              <a:spLocks noChangeArrowheads="1"/>
            </p:cNvSpPr>
            <p:nvPr/>
          </p:nvSpPr>
          <p:spPr bwMode="auto">
            <a:xfrm>
              <a:off x="1632"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17" name="Freeform 17"/>
            <p:cNvSpPr>
              <a:spLocks/>
            </p:cNvSpPr>
            <p:nvPr/>
          </p:nvSpPr>
          <p:spPr bwMode="auto">
            <a:xfrm>
              <a:off x="1288" y="1488"/>
              <a:ext cx="344" cy="240"/>
            </a:xfrm>
            <a:custGeom>
              <a:avLst/>
              <a:gdLst>
                <a:gd name="T0" fmla="*/ 8 w 344"/>
                <a:gd name="T1" fmla="*/ 0 h 240"/>
                <a:gd name="T2" fmla="*/ 56 w 344"/>
                <a:gd name="T3" fmla="*/ 96 h 240"/>
                <a:gd name="T4" fmla="*/ 344 w 344"/>
                <a:gd name="T5" fmla="*/ 240 h 240"/>
              </a:gdLst>
              <a:ahLst/>
              <a:cxnLst>
                <a:cxn ang="0">
                  <a:pos x="T0" y="T1"/>
                </a:cxn>
                <a:cxn ang="0">
                  <a:pos x="T2" y="T3"/>
                </a:cxn>
                <a:cxn ang="0">
                  <a:pos x="T4" y="T5"/>
                </a:cxn>
              </a:cxnLst>
              <a:rect l="0" t="0" r="r" b="b"/>
              <a:pathLst>
                <a:path w="344" h="240">
                  <a:moveTo>
                    <a:pt x="8" y="0"/>
                  </a:moveTo>
                  <a:cubicBezTo>
                    <a:pt x="4" y="28"/>
                    <a:pt x="0" y="56"/>
                    <a:pt x="56" y="96"/>
                  </a:cubicBezTo>
                  <a:cubicBezTo>
                    <a:pt x="112" y="136"/>
                    <a:pt x="228" y="188"/>
                    <a:pt x="344" y="24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2818" name="Group 18"/>
          <p:cNvGrpSpPr>
            <a:grpSpLocks/>
          </p:cNvGrpSpPr>
          <p:nvPr/>
        </p:nvGrpSpPr>
        <p:grpSpPr bwMode="auto">
          <a:xfrm>
            <a:off x="4953012" y="4114800"/>
            <a:ext cx="3505188" cy="1246909"/>
            <a:chOff x="3120" y="2592"/>
            <a:chExt cx="2012" cy="720"/>
          </a:xfrm>
        </p:grpSpPr>
        <p:sp>
          <p:nvSpPr>
            <p:cNvPr id="332819" name="Text Box 19"/>
            <p:cNvSpPr txBox="1">
              <a:spLocks noChangeArrowheads="1"/>
            </p:cNvSpPr>
            <p:nvPr/>
          </p:nvSpPr>
          <p:spPr bwMode="auto">
            <a:xfrm>
              <a:off x="3936" y="2832"/>
              <a:ext cx="1196"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κυρίως συναφή έγγραφα αλλά και κάποια σκουπίδια</a:t>
              </a:r>
              <a:endParaRPr kumimoji="1" lang="en-US" altLang="zh-TW" sz="1600" dirty="0">
                <a:latin typeface="Times New Roman" pitchFamily="18" charset="0"/>
                <a:ea typeface="新細明體" pitchFamily="2" charset="-120"/>
              </a:endParaRPr>
            </a:p>
          </p:txBody>
        </p:sp>
        <p:sp>
          <p:nvSpPr>
            <p:cNvPr id="332820" name="Oval 20"/>
            <p:cNvSpPr>
              <a:spLocks noChangeArrowheads="1"/>
            </p:cNvSpPr>
            <p:nvPr/>
          </p:nvSpPr>
          <p:spPr bwMode="auto">
            <a:xfrm>
              <a:off x="3120" y="2592"/>
              <a:ext cx="480"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21" name="Freeform 21"/>
            <p:cNvSpPr>
              <a:spLocks/>
            </p:cNvSpPr>
            <p:nvPr/>
          </p:nvSpPr>
          <p:spPr bwMode="auto">
            <a:xfrm>
              <a:off x="3600" y="2736"/>
              <a:ext cx="384" cy="144"/>
            </a:xfrm>
            <a:custGeom>
              <a:avLst/>
              <a:gdLst>
                <a:gd name="T0" fmla="*/ 384 w 384"/>
                <a:gd name="T1" fmla="*/ 144 h 144"/>
                <a:gd name="T2" fmla="*/ 288 w 384"/>
                <a:gd name="T3" fmla="*/ 48 h 144"/>
                <a:gd name="T4" fmla="*/ 0 w 384"/>
                <a:gd name="T5" fmla="*/ 0 h 144"/>
              </a:gdLst>
              <a:ahLst/>
              <a:cxnLst>
                <a:cxn ang="0">
                  <a:pos x="T0" y="T1"/>
                </a:cxn>
                <a:cxn ang="0">
                  <a:pos x="T2" y="T3"/>
                </a:cxn>
                <a:cxn ang="0">
                  <a:pos x="T4" y="T5"/>
                </a:cxn>
              </a:cxnLst>
              <a:rect l="0" t="0" r="r" b="b"/>
              <a:pathLst>
                <a:path w="384" h="144">
                  <a:moveTo>
                    <a:pt x="384" y="144"/>
                  </a:moveTo>
                  <a:cubicBezTo>
                    <a:pt x="368" y="108"/>
                    <a:pt x="352" y="72"/>
                    <a:pt x="288" y="48"/>
                  </a:cubicBezTo>
                  <a:cubicBezTo>
                    <a:pt x="224" y="24"/>
                    <a:pt x="112" y="12"/>
                    <a:pt x="0" y="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22561729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32814"/>
                                        </p:tgtEl>
                                        <p:attrNameLst>
                                          <p:attrName>style.visibility</p:attrName>
                                        </p:attrNameLst>
                                      </p:cBhvr>
                                      <p:to>
                                        <p:strVal val="visible"/>
                                      </p:to>
                                    </p:set>
                                    <p:animEffect transition="in" filter="box(in)">
                                      <p:cBhvr>
                                        <p:cTn id="7" dur="500"/>
                                        <p:tgtEl>
                                          <p:spTgt spid="3328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332818"/>
                                        </p:tgtEl>
                                        <p:attrNameLst>
                                          <p:attrName>style.visibility</p:attrName>
                                        </p:attrNameLst>
                                      </p:cBhvr>
                                      <p:to>
                                        <p:strVal val="visible"/>
                                      </p:to>
                                    </p:set>
                                    <p:animEffect transition="in" filter="box(out)">
                                      <p:cBhvr>
                                        <p:cTn id="12" dur="500"/>
                                        <p:tgtEl>
                                          <p:spTgt spid="3328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332810"/>
                                        </p:tgtEl>
                                        <p:attrNameLst>
                                          <p:attrName>style.visibility</p:attrName>
                                        </p:attrNameLst>
                                      </p:cBhvr>
                                      <p:to>
                                        <p:strVal val="visible"/>
                                      </p:to>
                                    </p:set>
                                    <p:animEffect transition="in" filter="box(out)">
                                      <p:cBhvr>
                                        <p:cTn id="17" dur="500"/>
                                        <p:tgtEl>
                                          <p:spTgt spid="3328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499"/>
                                          </p:stCondLst>
                                        </p:cTn>
                                        <p:tgtEl>
                                          <p:spTgt spid="332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Αρμονικό Μέσο</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21</a:t>
            </a:fld>
            <a:endParaRPr lang="en-US"/>
          </a:p>
        </p:txBody>
      </p:sp>
      <p:sp>
        <p:nvSpPr>
          <p:cNvPr id="7" name="Text Box 3"/>
          <p:cNvSpPr txBox="1">
            <a:spLocks noChangeArrowheads="1"/>
          </p:cNvSpPr>
          <p:nvPr/>
        </p:nvSpPr>
        <p:spPr bwMode="auto">
          <a:xfrm>
            <a:off x="0" y="1752600"/>
            <a:ext cx="8991600" cy="1747830"/>
          </a:xfrm>
          <a:prstGeom prst="rect">
            <a:avLst/>
          </a:prstGeom>
          <a:noFill/>
          <a:ln w="9525">
            <a:noFill/>
            <a:round/>
            <a:headEnd/>
            <a:tailEnd/>
          </a:ln>
        </p:spPr>
        <p:txBody>
          <a:bodyPr/>
          <a:lstStyle/>
          <a:p>
            <a:pPr lvl="1">
              <a:spcBef>
                <a:spcPts val="700"/>
              </a:spcBef>
              <a:buClr>
                <a:schemeClr val="tx2">
                  <a:lumMod val="50000"/>
                </a:schemeClr>
              </a:buClr>
            </a:pPr>
            <a:r>
              <a:rPr lang="el-GR" i="1" u="sng" dirty="0" smtClean="0">
                <a:solidFill>
                  <a:schemeClr val="tx2">
                    <a:lumMod val="50000"/>
                  </a:schemeClr>
                </a:solidFill>
                <a:latin typeface="+mn-lt"/>
              </a:rPr>
              <a:t>Πως θα συνδυάσουμε το </a:t>
            </a:r>
            <a:r>
              <a:rPr lang="en-US" i="1" u="sng" dirty="0" smtClean="0">
                <a:solidFill>
                  <a:schemeClr val="tx2">
                    <a:lumMod val="50000"/>
                  </a:schemeClr>
                </a:solidFill>
                <a:latin typeface="+mn-lt"/>
              </a:rPr>
              <a:t>P </a:t>
            </a:r>
            <a:r>
              <a:rPr lang="el-GR" i="1" u="sng" dirty="0" smtClean="0">
                <a:solidFill>
                  <a:schemeClr val="tx2">
                    <a:lumMod val="50000"/>
                  </a:schemeClr>
                </a:solidFill>
                <a:latin typeface="+mn-lt"/>
              </a:rPr>
              <a:t>και </a:t>
            </a:r>
            <a:r>
              <a:rPr lang="en-US" i="1" u="sng" dirty="0" smtClean="0">
                <a:solidFill>
                  <a:schemeClr val="tx2">
                    <a:lumMod val="50000"/>
                  </a:schemeClr>
                </a:solidFill>
                <a:latin typeface="+mn-lt"/>
              </a:rPr>
              <a:t>R; </a:t>
            </a:r>
          </a:p>
          <a:p>
            <a:pPr lvl="1">
              <a:spcBef>
                <a:spcPts val="700"/>
              </a:spcBef>
              <a:buClr>
                <a:schemeClr val="tx2">
                  <a:lumMod val="50000"/>
                </a:schemeClr>
              </a:buClr>
            </a:pPr>
            <a:r>
              <a:rPr lang="el-GR" dirty="0" smtClean="0">
                <a:solidFill>
                  <a:schemeClr val="tx2">
                    <a:lumMod val="50000"/>
                  </a:schemeClr>
                </a:solidFill>
                <a:latin typeface="+mn-lt"/>
              </a:rPr>
              <a:t>	Π.χ., το </a:t>
            </a:r>
            <a:r>
              <a:rPr lang="el-GR" i="1" dirty="0" smtClean="0">
                <a:solidFill>
                  <a:schemeClr val="accent6">
                    <a:lumMod val="75000"/>
                  </a:schemeClr>
                </a:solidFill>
                <a:latin typeface="+mn-lt"/>
              </a:rPr>
              <a:t>αριθμητικό μέσο </a:t>
            </a:r>
            <a:r>
              <a:rPr lang="el-GR" dirty="0" smtClean="0">
                <a:solidFill>
                  <a:schemeClr val="tx2">
                    <a:lumMod val="50000"/>
                  </a:schemeClr>
                </a:solidFill>
                <a:latin typeface="+mn-lt"/>
              </a:rPr>
              <a:t>(</a:t>
            </a:r>
            <a:r>
              <a:rPr lang="en-US" dirty="0" smtClean="0">
                <a:solidFill>
                  <a:schemeClr val="tx2">
                    <a:lumMod val="50000"/>
                  </a:schemeClr>
                </a:solidFill>
                <a:latin typeface="+mn-lt"/>
              </a:rPr>
              <a:t>arithmetic mean</a:t>
            </a:r>
            <a:r>
              <a:rPr lang="el-GR" dirty="0" smtClean="0">
                <a:solidFill>
                  <a:schemeClr val="tx2">
                    <a:lumMod val="50000"/>
                  </a:schemeClr>
                </a:solidFill>
                <a:latin typeface="+mn-lt"/>
              </a:rPr>
              <a:t>)</a:t>
            </a:r>
            <a:endParaRPr lang="en-US" dirty="0">
              <a:solidFill>
                <a:schemeClr val="tx2">
                  <a:lumMod val="50000"/>
                </a:schemeClr>
              </a:solidFill>
              <a:latin typeface="+mn-lt"/>
            </a:endParaRPr>
          </a:p>
          <a:p>
            <a:pPr lvl="1">
              <a:spcBef>
                <a:spcPts val="700"/>
              </a:spcBef>
              <a:buClr>
                <a:schemeClr val="tx2">
                  <a:lumMod val="50000"/>
                </a:schemeClr>
              </a:buClr>
              <a:buFont typeface="Wingdings" pitchFamily="2" charset="2"/>
              <a:buChar char="v"/>
            </a:pPr>
            <a:r>
              <a:rPr lang="en-US" dirty="0" smtClean="0">
                <a:solidFill>
                  <a:schemeClr val="tx2">
                    <a:lumMod val="50000"/>
                  </a:schemeClr>
                </a:solidFill>
                <a:latin typeface="+mn-lt"/>
              </a:rPr>
              <a:t> </a:t>
            </a:r>
            <a:r>
              <a:rPr lang="el-GR" dirty="0" smtClean="0">
                <a:solidFill>
                  <a:schemeClr val="tx2">
                    <a:lumMod val="50000"/>
                  </a:schemeClr>
                </a:solidFill>
                <a:latin typeface="+mn-lt"/>
              </a:rPr>
              <a:t>Το απλό αριθμητικό μέσο μιας μηχανής αναζήτησης που επιστρέφει τα πάντα είναι 50%, που είναι πολύ υψηλό</a:t>
            </a:r>
          </a:p>
          <a:p>
            <a:pPr lvl="1">
              <a:spcBef>
                <a:spcPts val="700"/>
              </a:spcBef>
              <a:buClr>
                <a:schemeClr val="tx2">
                  <a:lumMod val="50000"/>
                </a:schemeClr>
              </a:buClr>
            </a:pPr>
            <a:r>
              <a:rPr lang="el-GR" dirty="0" smtClean="0">
                <a:solidFill>
                  <a:schemeClr val="tx2">
                    <a:lumMod val="50000"/>
                  </a:schemeClr>
                </a:solidFill>
                <a:latin typeface="+mn-lt"/>
              </a:rPr>
              <a:t>Θα θέλαμε με κάποιο τρόπο να τιμωρήσουμε </a:t>
            </a:r>
            <a:r>
              <a:rPr lang="el-GR" i="1" dirty="0" smtClean="0">
                <a:solidFill>
                  <a:schemeClr val="tx2">
                    <a:lumMod val="60000"/>
                    <a:lumOff val="40000"/>
                  </a:schemeClr>
                </a:solidFill>
                <a:latin typeface="+mn-lt"/>
              </a:rPr>
              <a:t>την πολύ κακή συμπεριφορά</a:t>
            </a:r>
            <a:r>
              <a:rPr lang="el-GR" dirty="0" smtClean="0">
                <a:solidFill>
                  <a:schemeClr val="tx2">
                    <a:lumMod val="50000"/>
                  </a:schemeClr>
                </a:solidFill>
                <a:latin typeface="+mn-lt"/>
              </a:rPr>
              <a:t> σε οποιοδήποτε από τα δύο μέτρα</a:t>
            </a:r>
            <a:r>
              <a:rPr lang="en-US" dirty="0" smtClean="0">
                <a:solidFill>
                  <a:schemeClr val="tx2">
                    <a:lumMod val="50000"/>
                  </a:schemeClr>
                </a:solidFill>
                <a:latin typeface="+mn-lt"/>
              </a:rPr>
              <a:t>.</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Αυτό επιτυγχάνεται παίρνοντας το </a:t>
            </a:r>
            <a:r>
              <a:rPr lang="el-GR" i="1" dirty="0" smtClean="0">
                <a:solidFill>
                  <a:schemeClr val="accent6">
                    <a:lumMod val="75000"/>
                  </a:schemeClr>
                </a:solidFill>
                <a:latin typeface="+mn-lt"/>
              </a:rPr>
              <a:t>ελάχιστο</a:t>
            </a:r>
            <a:endParaRPr lang="en-US" i="1" dirty="0">
              <a:solidFill>
                <a:schemeClr val="accent6">
                  <a:lumMod val="75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Αλλά το ελάχιστο είναι λιγότερο ομαλό (</a:t>
            </a:r>
            <a:r>
              <a:rPr lang="en-US" dirty="0" smtClean="0">
                <a:solidFill>
                  <a:schemeClr val="tx2">
                    <a:lumMod val="50000"/>
                  </a:schemeClr>
                </a:solidFill>
                <a:latin typeface="+mn-lt"/>
              </a:rPr>
              <a:t>smooth</a:t>
            </a:r>
            <a:r>
              <a:rPr lang="el-GR" dirty="0" smtClean="0">
                <a:solidFill>
                  <a:schemeClr val="tx2">
                    <a:lumMod val="50000"/>
                  </a:schemeClr>
                </a:solidFill>
                <a:latin typeface="+mn-lt"/>
              </a:rPr>
              <a:t>) και είναι δύσκολο να σταθμιστεί</a:t>
            </a:r>
          </a:p>
          <a:p>
            <a:pPr lvl="1">
              <a:spcBef>
                <a:spcPts val="700"/>
              </a:spcBef>
              <a:buClr>
                <a:schemeClr val="tx2">
                  <a:lumMod val="50000"/>
                </a:schemeClr>
              </a:buClr>
            </a:pPr>
            <a:r>
              <a:rPr lang="el-GR" dirty="0">
                <a:solidFill>
                  <a:schemeClr val="accent6">
                    <a:lumMod val="75000"/>
                  </a:schemeClr>
                </a:solidFill>
                <a:latin typeface="+mn-lt"/>
              </a:rPr>
              <a:t>Γεωμετρικό μέσο </a:t>
            </a:r>
            <a:r>
              <a:rPr lang="el-GR" dirty="0">
                <a:solidFill>
                  <a:schemeClr val="tx2">
                    <a:lumMod val="50000"/>
                  </a:schemeClr>
                </a:solidFill>
                <a:latin typeface="+mn-lt"/>
              </a:rPr>
              <a:t>(</a:t>
            </a:r>
            <a:r>
              <a:rPr lang="el-GR" dirty="0" err="1">
                <a:solidFill>
                  <a:schemeClr val="tx2">
                    <a:lumMod val="50000"/>
                  </a:schemeClr>
                </a:solidFill>
                <a:latin typeface="+mn-lt"/>
              </a:rPr>
              <a:t>geometric</a:t>
            </a:r>
            <a:r>
              <a:rPr lang="el-GR" dirty="0">
                <a:solidFill>
                  <a:schemeClr val="tx2">
                    <a:lumMod val="50000"/>
                  </a:schemeClr>
                </a:solidFill>
                <a:latin typeface="+mn-lt"/>
              </a:rPr>
              <a:t> </a:t>
            </a:r>
            <a:r>
              <a:rPr lang="el-GR" dirty="0" err="1">
                <a:solidFill>
                  <a:schemeClr val="tx2">
                    <a:lumMod val="50000"/>
                  </a:schemeClr>
                </a:solidFill>
                <a:latin typeface="+mn-lt"/>
              </a:rPr>
              <a:t>mean</a:t>
            </a:r>
            <a:r>
              <a:rPr lang="el-GR" dirty="0">
                <a:solidFill>
                  <a:schemeClr val="tx2">
                    <a:lumMod val="50000"/>
                  </a:schemeClr>
                </a:solidFill>
                <a:latin typeface="+mn-lt"/>
              </a:rPr>
              <a:t>):  </a:t>
            </a:r>
            <a:r>
              <a:rPr lang="el-GR" dirty="0" smtClean="0">
                <a:solidFill>
                  <a:schemeClr val="tx2">
                    <a:lumMod val="50000"/>
                  </a:schemeClr>
                </a:solidFill>
                <a:latin typeface="+mn-lt"/>
              </a:rPr>
              <a:t>(ρίζα του) γινόμενου</a:t>
            </a:r>
          </a:p>
          <a:p>
            <a:pPr lvl="1">
              <a:spcBef>
                <a:spcPts val="700"/>
              </a:spcBef>
              <a:buClr>
                <a:schemeClr val="tx2">
                  <a:lumMod val="50000"/>
                </a:schemeClr>
              </a:buClr>
            </a:pPr>
            <a:r>
              <a:rPr lang="el-GR" dirty="0" smtClean="0">
                <a:solidFill>
                  <a:schemeClr val="tx2">
                    <a:lumMod val="50000"/>
                  </a:schemeClr>
                </a:solidFill>
                <a:latin typeface="+mn-lt"/>
              </a:rPr>
              <a:t>Το </a:t>
            </a:r>
            <a:r>
              <a:rPr lang="en-US" dirty="0" smtClean="0">
                <a:solidFill>
                  <a:schemeClr val="tx2">
                    <a:lumMod val="50000"/>
                  </a:schemeClr>
                </a:solidFill>
                <a:latin typeface="+mn-lt"/>
              </a:rPr>
              <a:t>F (</a:t>
            </a:r>
            <a:r>
              <a:rPr lang="el-GR" dirty="0" smtClean="0">
                <a:solidFill>
                  <a:schemeClr val="accent6">
                    <a:lumMod val="75000"/>
                  </a:schemeClr>
                </a:solidFill>
                <a:latin typeface="+mn-lt"/>
              </a:rPr>
              <a:t>αρμονικό μέσο</a:t>
            </a:r>
            <a:r>
              <a:rPr lang="en-US" dirty="0" smtClean="0">
                <a:solidFill>
                  <a:schemeClr val="tx2">
                    <a:lumMod val="50000"/>
                  </a:schemeClr>
                </a:solidFill>
                <a:latin typeface="+mn-lt"/>
              </a:rPr>
              <a:t>) </a:t>
            </a:r>
            <a:r>
              <a:rPr lang="el-GR" dirty="0" smtClean="0">
                <a:solidFill>
                  <a:schemeClr val="tx2">
                    <a:lumMod val="50000"/>
                  </a:schemeClr>
                </a:solidFill>
                <a:latin typeface="+mn-lt"/>
              </a:rPr>
              <a:t>είναι ένα είδος ομαλού ελάχιστου</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28760464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Ένα συνδυαστικό μέτρο </a:t>
            </a:r>
            <a:r>
              <a:rPr lang="en-US" i="1" dirty="0" smtClean="0">
                <a:ea typeface="ＭＳ Ｐゴシック" pitchFamily="-112" charset="-128"/>
              </a:rPr>
              <a:t>F</a:t>
            </a: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22</a:t>
            </a:fld>
            <a:endParaRPr lang="en-US"/>
          </a:p>
        </p:txBody>
      </p:sp>
      <p:sp>
        <p:nvSpPr>
          <p:cNvPr id="7" name="Text Box 3"/>
          <p:cNvSpPr txBox="1">
            <a:spLocks noChangeArrowheads="1"/>
          </p:cNvSpPr>
          <p:nvPr/>
        </p:nvSpPr>
        <p:spPr bwMode="auto">
          <a:xfrm>
            <a:off x="304800" y="1905000"/>
            <a:ext cx="8091518" cy="1600200"/>
          </a:xfrm>
          <a:prstGeom prst="rect">
            <a:avLst/>
          </a:prstGeom>
          <a:noFill/>
          <a:ln w="9525">
            <a:noFill/>
            <a:round/>
            <a:headEnd/>
            <a:tailEnd/>
          </a:ln>
        </p:spPr>
        <p:txBody>
          <a:bodyPr/>
          <a:lstStyle/>
          <a:p>
            <a:pPr marL="800100" lvl="1" indent="-342900">
              <a:spcBef>
                <a:spcPts val="700"/>
              </a:spcBef>
              <a:buClr>
                <a:schemeClr val="tx2">
                  <a:lumMod val="50000"/>
                </a:schemeClr>
              </a:buClr>
            </a:pP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endParaRPr lang="en-US" dirty="0">
              <a:solidFill>
                <a:schemeClr val="tx2">
                  <a:lumMod val="50000"/>
                </a:schemeClr>
              </a:solidFill>
              <a:latin typeface="+mn-lt"/>
            </a:endParaRPr>
          </a:p>
          <a:p>
            <a:pPr marL="1257300" lvl="2" indent="-342900">
              <a:spcBef>
                <a:spcPts val="700"/>
              </a:spcBef>
              <a:buClr>
                <a:schemeClr val="tx2">
                  <a:lumMod val="50000"/>
                </a:schemeClr>
              </a:buClr>
              <a:buFont typeface="Wingdings" pitchFamily="2" charset="2"/>
              <a:buChar char="§"/>
            </a:pPr>
            <a:r>
              <a:rPr lang="en-US" dirty="0" smtClean="0">
                <a:solidFill>
                  <a:schemeClr val="accent6">
                    <a:lumMod val="75000"/>
                  </a:schemeClr>
                </a:solidFill>
                <a:latin typeface="+mn-lt"/>
              </a:rPr>
              <a:t>A</a:t>
            </a:r>
            <a:r>
              <a:rPr lang="el-GR" dirty="0" err="1" smtClean="0">
                <a:solidFill>
                  <a:schemeClr val="accent6">
                    <a:lumMod val="75000"/>
                  </a:schemeClr>
                </a:solidFill>
                <a:latin typeface="+mn-lt"/>
              </a:rPr>
              <a:t>ρμονικό</a:t>
            </a:r>
            <a:r>
              <a:rPr lang="el-GR" dirty="0" smtClean="0">
                <a:solidFill>
                  <a:schemeClr val="accent6">
                    <a:lumMod val="75000"/>
                  </a:schemeClr>
                </a:solidFill>
                <a:latin typeface="+mn-lt"/>
              </a:rPr>
              <a:t>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1257300" lvl="2" indent="-342900">
              <a:spcBef>
                <a:spcPts val="700"/>
              </a:spcBef>
              <a:buClr>
                <a:schemeClr val="tx2">
                  <a:lumMod val="50000"/>
                </a:schemeClr>
              </a:buClr>
            </a:pPr>
            <a:r>
              <a:rPr lang="el-GR" dirty="0" smtClean="0">
                <a:solidFill>
                  <a:schemeClr val="tx2">
                    <a:lumMod val="50000"/>
                  </a:schemeClr>
                </a:solidFill>
                <a:latin typeface="+mn-lt"/>
              </a:rPr>
              <a:t>		</a:t>
            </a:r>
            <a:r>
              <a:rPr lang="en-US" dirty="0" smtClean="0">
                <a:solidFill>
                  <a:schemeClr val="tx2">
                    <a:lumMod val="50000"/>
                  </a:schemeClr>
                </a:solidFill>
                <a:latin typeface="+mn-lt"/>
              </a:rPr>
              <a:t> F</a:t>
            </a:r>
            <a:r>
              <a:rPr lang="en-US" baseline="-25000" dirty="0" smtClean="0">
                <a:solidFill>
                  <a:schemeClr val="tx2">
                    <a:lumMod val="50000"/>
                  </a:schemeClr>
                </a:solidFill>
                <a:latin typeface="+mn-lt"/>
              </a:rPr>
              <a:t>1</a:t>
            </a:r>
            <a:r>
              <a:rPr lang="en-US" dirty="0" smtClean="0">
                <a:solidFill>
                  <a:schemeClr val="tx2">
                    <a:lumMod val="50000"/>
                  </a:schemeClr>
                </a:solidFill>
                <a:latin typeface="+mn-lt"/>
              </a:rPr>
              <a:t> = 1/ [(1/2)1/P + (1/2)1/R] = 2PR/P+R</a:t>
            </a:r>
          </a:p>
          <a:p>
            <a:pPr marL="800100" lvl="1" indent="-342900">
              <a:spcBef>
                <a:spcPts val="700"/>
              </a:spcBef>
              <a:buClr>
                <a:schemeClr val="tx2">
                  <a:lumMod val="50000"/>
                </a:schemeClr>
              </a:buClr>
              <a:buFont typeface="Wingdings" pitchFamily="2" charset="2"/>
              <a:buChar char="§"/>
            </a:pPr>
            <a:endParaRPr lang="en-US" dirty="0">
              <a:solidFill>
                <a:schemeClr val="tx2">
                  <a:lumMod val="50000"/>
                </a:schemeClr>
              </a:solidFill>
              <a:latin typeface="+mn-lt"/>
            </a:endParaRPr>
          </a:p>
        </p:txBody>
      </p:sp>
      <p:sp>
        <p:nvSpPr>
          <p:cNvPr id="8" name="TextBox 7"/>
          <p:cNvSpPr txBox="1"/>
          <p:nvPr/>
        </p:nvSpPr>
        <p:spPr>
          <a:xfrm>
            <a:off x="914400" y="3810000"/>
            <a:ext cx="5638800" cy="461665"/>
          </a:xfrm>
          <a:prstGeom prst="rect">
            <a:avLst/>
          </a:prstGeom>
          <a:noFill/>
        </p:spPr>
        <p:txBody>
          <a:bodyPr wrap="square" rtlCol="0">
            <a:spAutoFit/>
          </a:bodyPr>
          <a:lstStyle/>
          <a:p>
            <a:pPr>
              <a:buFont typeface="Wingdings" pitchFamily="2" charset="2"/>
              <a:buChar char="ü"/>
            </a:pPr>
            <a:r>
              <a:rPr lang="el-GR" dirty="0" smtClean="0">
                <a:solidFill>
                  <a:srgbClr val="C00000"/>
                </a:solidFill>
                <a:latin typeface="+mn-lt"/>
              </a:rPr>
              <a:t>  Πιο κοντά στη μικρότερη από δύο τιμές</a:t>
            </a:r>
            <a:endParaRPr lang="el-GR" dirty="0">
              <a:solidFill>
                <a:srgbClr val="C00000"/>
              </a:solidFill>
              <a:latin typeface="+mn-lt"/>
            </a:endParaRPr>
          </a:p>
        </p:txBody>
      </p:sp>
    </p:spTree>
    <p:extLst>
      <p:ext uri="{BB962C8B-B14F-4D97-AF65-F5344CB8AC3E}">
        <p14:creationId xmlns:p14="http://schemas.microsoft.com/office/powerpoint/2010/main" val="6194381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Αρμονικό Μέσο</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23</a:t>
            </a:fld>
            <a:endParaRPr lang="en-US"/>
          </a:p>
        </p:txBody>
      </p:sp>
      <p:graphicFrame>
        <p:nvGraphicFramePr>
          <p:cNvPr id="16385" name="Object 2"/>
          <p:cNvGraphicFramePr>
            <a:graphicFrameLocks noChangeAspect="1"/>
          </p:cNvGraphicFramePr>
          <p:nvPr/>
        </p:nvGraphicFramePr>
        <p:xfrm>
          <a:off x="1085850" y="1714500"/>
          <a:ext cx="5518243" cy="3848100"/>
        </p:xfrm>
        <a:graphic>
          <a:graphicData uri="http://schemas.openxmlformats.org/presentationml/2006/ole">
            <mc:AlternateContent xmlns:mc="http://schemas.openxmlformats.org/markup-compatibility/2006">
              <mc:Choice xmlns:v="urn:schemas-microsoft-com:vml" Requires="v">
                <p:oleObj spid="_x0000_s16497" name="Chart" r:id="rId4" imgW="4019702" imgH="2800502" progId="Excel.Sheet.8">
                  <p:embed/>
                </p:oleObj>
              </mc:Choice>
              <mc:Fallback>
                <p:oleObj name="Chart" r:id="rId4" imgW="4019702" imgH="2800502" progId="Excel.Sheet.8">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5850" y="1714500"/>
                        <a:ext cx="5518243" cy="38481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2514600" y="5867401"/>
            <a:ext cx="5943600" cy="400110"/>
          </a:xfrm>
          <a:prstGeom prst="rect">
            <a:avLst/>
          </a:prstGeom>
          <a:noFill/>
        </p:spPr>
        <p:txBody>
          <a:bodyPr wrap="square" rtlCol="0">
            <a:spAutoFit/>
          </a:bodyPr>
          <a:lstStyle/>
          <a:p>
            <a:r>
              <a:rPr lang="el-GR" sz="2000" dirty="0" smtClean="0">
                <a:latin typeface="+mn-lt"/>
              </a:rPr>
              <a:t>Τιμές στο 0-1, αλλά συνήθως σε ποσοστά</a:t>
            </a:r>
            <a:endParaRPr lang="el-GR" sz="2000" dirty="0">
              <a:latin typeface="+mn-lt"/>
            </a:endParaRPr>
          </a:p>
        </p:txBody>
      </p:sp>
    </p:spTree>
    <p:extLst>
      <p:ext uri="{BB962C8B-B14F-4D97-AF65-F5344CB8AC3E}">
        <p14:creationId xmlns:p14="http://schemas.microsoft.com/office/powerpoint/2010/main" val="10397103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90600" y="4800600"/>
            <a:ext cx="7543800" cy="990600"/>
          </a:xfrm>
          <a:prstGeom prst="rect">
            <a:avLst/>
          </a:prstGeom>
          <a:solidFill>
            <a:srgbClr val="F0EEEB"/>
          </a:solidFill>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Ένα συνδυαστικό μέτρο </a:t>
            </a:r>
            <a:r>
              <a:rPr lang="en-US" i="1" dirty="0" smtClean="0">
                <a:ea typeface="ＭＳ Ｐゴシック" pitchFamily="-112" charset="-128"/>
              </a:rPr>
              <a:t>F</a:t>
            </a: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24</a:t>
            </a:fld>
            <a:endParaRPr lang="en-US"/>
          </a:p>
        </p:txBody>
      </p:sp>
      <p:sp>
        <p:nvSpPr>
          <p:cNvPr id="7" name="Text Box 3"/>
          <p:cNvSpPr txBox="1">
            <a:spLocks noChangeArrowheads="1"/>
          </p:cNvSpPr>
          <p:nvPr/>
        </p:nvSpPr>
        <p:spPr bwMode="auto">
          <a:xfrm>
            <a:off x="214282" y="1752600"/>
            <a:ext cx="8472518" cy="349566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Το μέτρο </a:t>
            </a:r>
            <a:r>
              <a:rPr lang="en-US" b="1" i="1" dirty="0" smtClean="0">
                <a:solidFill>
                  <a:schemeClr val="accent6">
                    <a:lumMod val="75000"/>
                  </a:schemeClr>
                </a:solidFill>
                <a:latin typeface="+mn-lt"/>
              </a:rPr>
              <a:t>F</a:t>
            </a:r>
            <a:r>
              <a:rPr lang="en-US" dirty="0" smtClean="0">
                <a:solidFill>
                  <a:schemeClr val="tx2">
                    <a:lumMod val="50000"/>
                  </a:schemeClr>
                </a:solidFill>
                <a:latin typeface="+mn-lt"/>
              </a:rPr>
              <a:t> </a:t>
            </a:r>
            <a:r>
              <a:rPr lang="el-GR" dirty="0" smtClean="0">
                <a:solidFill>
                  <a:schemeClr val="tx2">
                    <a:lumMod val="50000"/>
                  </a:schemeClr>
                </a:solidFill>
                <a:latin typeface="+mn-lt"/>
              </a:rPr>
              <a:t>επιτρέπει μια αντιστάθμιση (</a:t>
            </a:r>
            <a:r>
              <a:rPr lang="en-US" dirty="0" smtClean="0">
                <a:solidFill>
                  <a:schemeClr val="tx2">
                    <a:lumMod val="50000"/>
                  </a:schemeClr>
                </a:solidFill>
                <a:latin typeface="+mn-lt"/>
              </a:rPr>
              <a:t>trade off</a:t>
            </a:r>
            <a:r>
              <a:rPr lang="el-GR" dirty="0" smtClean="0">
                <a:solidFill>
                  <a:schemeClr val="tx2">
                    <a:lumMod val="50000"/>
                  </a:schemeClr>
                </a:solidFill>
                <a:latin typeface="+mn-lt"/>
              </a:rPr>
              <a:t>)</a:t>
            </a:r>
            <a:r>
              <a:rPr lang="en-US" dirty="0" smtClean="0">
                <a:solidFill>
                  <a:schemeClr val="tx2">
                    <a:lumMod val="50000"/>
                  </a:schemeClr>
                </a:solidFill>
                <a:latin typeface="+mn-lt"/>
              </a:rPr>
              <a:t> </a:t>
            </a:r>
            <a:r>
              <a:rPr lang="el-GR" dirty="0" smtClean="0">
                <a:solidFill>
                  <a:schemeClr val="tx2">
                    <a:lumMod val="50000"/>
                  </a:schemeClr>
                </a:solidFill>
                <a:latin typeface="+mn-lt"/>
              </a:rPr>
              <a:t>της ακρίβεια</a:t>
            </a:r>
            <a:r>
              <a:rPr lang="en-US" dirty="0" smtClean="0">
                <a:solidFill>
                  <a:schemeClr val="tx2">
                    <a:lumMod val="50000"/>
                  </a:schemeClr>
                </a:solidFill>
                <a:latin typeface="+mn-lt"/>
              </a:rPr>
              <a:t> </a:t>
            </a:r>
            <a:r>
              <a:rPr lang="el-GR" dirty="0" smtClean="0">
                <a:solidFill>
                  <a:schemeClr val="tx2">
                    <a:lumMod val="50000"/>
                  </a:schemeClr>
                </a:solidFill>
                <a:latin typeface="+mn-lt"/>
              </a:rPr>
              <a:t>και της ανάκλησης</a:t>
            </a:r>
            <a:r>
              <a:rPr lang="en-US" dirty="0" smtClean="0">
                <a:solidFill>
                  <a:schemeClr val="tx2">
                    <a:lumMod val="50000"/>
                  </a:schemeClr>
                </a:solidFill>
                <a:latin typeface="+mn-lt"/>
              </a:rPr>
              <a:t>.                                                                                                                                                  </a:t>
            </a:r>
            <a:endParaRPr lang="en-US"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όπου 				</a:t>
            </a:r>
            <a:r>
              <a:rPr lang="en-US" dirty="0" smtClean="0">
                <a:solidFill>
                  <a:schemeClr val="tx2">
                    <a:lumMod val="50000"/>
                  </a:schemeClr>
                </a:solidFill>
                <a:latin typeface="+mn-lt"/>
              </a:rPr>
              <a:t>α </a:t>
            </a:r>
            <a:r>
              <a:rPr lang="en-US" dirty="0">
                <a:solidFill>
                  <a:schemeClr val="tx2">
                    <a:lumMod val="50000"/>
                  </a:schemeClr>
                </a:solidFill>
                <a:latin typeface="+mn-lt"/>
              </a:rPr>
              <a:t>ϵ [0, 1] and thus </a:t>
            </a:r>
            <a:r>
              <a:rPr lang="en-US" dirty="0" smtClean="0">
                <a:solidFill>
                  <a:schemeClr val="tx2">
                    <a:lumMod val="50000"/>
                  </a:schemeClr>
                </a:solidFill>
                <a:latin typeface="+mn-lt"/>
              </a:rPr>
              <a:t>b</a:t>
            </a:r>
            <a:r>
              <a:rPr lang="en-US" baseline="30000" dirty="0" smtClean="0">
                <a:solidFill>
                  <a:schemeClr val="tx2">
                    <a:lumMod val="50000"/>
                  </a:schemeClr>
                </a:solidFill>
                <a:latin typeface="+mn-lt"/>
              </a:rPr>
              <a:t>2 </a:t>
            </a:r>
            <a:r>
              <a:rPr lang="el-GR" baseline="30000" dirty="0" smtClean="0">
                <a:solidFill>
                  <a:schemeClr val="tx2">
                    <a:lumMod val="50000"/>
                  </a:schemeClr>
                </a:solidFill>
                <a:latin typeface="+mn-lt"/>
              </a:rPr>
              <a:t> </a:t>
            </a:r>
            <a:r>
              <a:rPr lang="en-US" dirty="0" smtClean="0">
                <a:solidFill>
                  <a:schemeClr val="tx2">
                    <a:lumMod val="50000"/>
                  </a:schemeClr>
                </a:solidFill>
                <a:latin typeface="+mn-lt"/>
              </a:rPr>
              <a:t>ϵ </a:t>
            </a:r>
            <a:r>
              <a:rPr lang="en-US" dirty="0">
                <a:solidFill>
                  <a:schemeClr val="tx2">
                    <a:lumMod val="50000"/>
                  </a:schemeClr>
                </a:solidFill>
                <a:latin typeface="+mn-lt"/>
              </a:rPr>
              <a:t>[0,∞</a:t>
            </a:r>
            <a:r>
              <a:rPr lang="en-US" dirty="0" smtClean="0">
                <a:solidFill>
                  <a:schemeClr val="tx2">
                    <a:lumMod val="50000"/>
                  </a:schemeClr>
                </a:solidFill>
                <a:latin typeface="+mn-lt"/>
              </a:rPr>
              <a:t>]</a:t>
            </a:r>
            <a:endParaRPr lang="el-GR" dirty="0" smtClean="0">
              <a:solidFill>
                <a:schemeClr val="tx2">
                  <a:lumMod val="50000"/>
                </a:schemeClr>
              </a:solidFill>
              <a:latin typeface="+mn-lt"/>
            </a:endParaRPr>
          </a:p>
          <a:p>
            <a:pPr lvl="1">
              <a:spcBef>
                <a:spcPts val="700"/>
              </a:spcBef>
              <a:buClr>
                <a:schemeClr val="tx2">
                  <a:lumMod val="50000"/>
                </a:schemeClr>
              </a:buClr>
            </a:pPr>
            <a:endParaRPr lang="en-US" dirty="0">
              <a:solidFill>
                <a:schemeClr val="tx2">
                  <a:lumMod val="50000"/>
                </a:schemeClr>
              </a:solidFill>
              <a:latin typeface="+mn-lt"/>
            </a:endParaRPr>
          </a:p>
          <a:p>
            <a:pPr marL="800100" lvl="1" indent="-342900">
              <a:spcBef>
                <a:spcPts val="700"/>
              </a:spcBef>
              <a:buClr>
                <a:schemeClr val="tx2">
                  <a:lumMod val="50000"/>
                </a:schemeClr>
              </a:buClr>
            </a:pPr>
            <a:r>
              <a:rPr lang="en-US" dirty="0" smtClean="0">
                <a:solidFill>
                  <a:schemeClr val="tx2">
                    <a:lumMod val="50000"/>
                  </a:schemeClr>
                </a:solidFill>
                <a:latin typeface="+mn-lt"/>
              </a:rPr>
              <a:t>	</a:t>
            </a: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r>
              <a:rPr lang="en-US" dirty="0" smtClean="0">
                <a:solidFill>
                  <a:schemeClr val="tx2">
                    <a:lumMod val="50000"/>
                  </a:schemeClr>
                </a:solidFill>
                <a:latin typeface="+mn-lt"/>
              </a:rPr>
              <a:t> </a:t>
            </a:r>
            <a:r>
              <a:rPr lang="el-GR" dirty="0" smtClean="0">
                <a:solidFill>
                  <a:schemeClr val="tx2">
                    <a:lumMod val="50000"/>
                  </a:schemeClr>
                </a:solidFill>
                <a:latin typeface="+mn-lt"/>
              </a:rPr>
              <a:t>με </a:t>
            </a:r>
            <a:r>
              <a:rPr lang="el-GR" i="1" dirty="0" smtClean="0">
                <a:solidFill>
                  <a:schemeClr val="tx2">
                    <a:lumMod val="50000"/>
                  </a:schemeClr>
                </a:solidFill>
                <a:latin typeface="+mn-lt"/>
              </a:rPr>
              <a:t>α </a:t>
            </a:r>
            <a:r>
              <a:rPr lang="el-GR" dirty="0" smtClean="0">
                <a:solidFill>
                  <a:schemeClr val="tx2">
                    <a:lumMod val="50000"/>
                  </a:schemeClr>
                </a:solidFill>
                <a:latin typeface="+mn-lt"/>
              </a:rPr>
              <a:t>= 0.5 και </a:t>
            </a:r>
            <a:r>
              <a:rPr lang="el-GR" i="1" dirty="0" smtClean="0">
                <a:solidFill>
                  <a:schemeClr val="tx2">
                    <a:lumMod val="50000"/>
                  </a:schemeClr>
                </a:solidFill>
                <a:latin typeface="+mn-lt"/>
              </a:rPr>
              <a:t>β</a:t>
            </a:r>
            <a:r>
              <a:rPr lang="en-US" dirty="0" smtClean="0">
                <a:solidFill>
                  <a:schemeClr val="tx2">
                    <a:lumMod val="50000"/>
                  </a:schemeClr>
                </a:solidFill>
                <a:latin typeface="+mn-lt"/>
              </a:rPr>
              <a:t>  </a:t>
            </a:r>
            <a:r>
              <a:rPr lang="en-US" dirty="0">
                <a:solidFill>
                  <a:schemeClr val="tx2">
                    <a:lumMod val="50000"/>
                  </a:schemeClr>
                </a:solidFill>
                <a:latin typeface="+mn-lt"/>
              </a:rPr>
              <a:t>= 1 </a:t>
            </a:r>
          </a:p>
          <a:p>
            <a:pPr marL="1257300" lvl="2"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Αυτό είναι το </a:t>
            </a:r>
            <a:r>
              <a:rPr lang="el-GR" dirty="0" smtClean="0">
                <a:solidFill>
                  <a:schemeClr val="accent6">
                    <a:lumMod val="75000"/>
                  </a:schemeClr>
                </a:solidFill>
                <a:latin typeface="+mn-lt"/>
              </a:rPr>
              <a:t>αρμονικό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Για ποια περιοχή τιμών του </a:t>
            </a:r>
            <a:r>
              <a:rPr lang="en-US" i="1" dirty="0" smtClean="0">
                <a:solidFill>
                  <a:schemeClr val="tx2">
                    <a:lumMod val="50000"/>
                  </a:schemeClr>
                </a:solidFill>
                <a:latin typeface="+mn-lt"/>
              </a:rPr>
              <a:t>β </a:t>
            </a:r>
            <a:r>
              <a:rPr lang="el-GR" dirty="0" smtClean="0">
                <a:solidFill>
                  <a:schemeClr val="tx2">
                    <a:lumMod val="50000"/>
                  </a:schemeClr>
                </a:solidFill>
                <a:latin typeface="+mn-lt"/>
              </a:rPr>
              <a:t>η ανάκληση σταθμίζεται περισσότερο από την ακρίβεια;</a:t>
            </a:r>
            <a:endParaRPr lang="en-US" dirty="0">
              <a:solidFill>
                <a:schemeClr val="tx2">
                  <a:lumMod val="50000"/>
                </a:schemeClr>
              </a:solidFill>
              <a:latin typeface="+mn-lt"/>
            </a:endParaRPr>
          </a:p>
          <a:p>
            <a:pPr marL="800100" lvl="1" indent="-342900">
              <a:spcBef>
                <a:spcPts val="700"/>
              </a:spcBef>
              <a:buClr>
                <a:schemeClr val="tx2">
                  <a:lumMod val="50000"/>
                </a:schemeClr>
              </a:buClr>
              <a:buFont typeface="Wingdings" pitchFamily="2" charset="2"/>
              <a:buChar char="§"/>
            </a:pPr>
            <a:endParaRPr lang="en-US" dirty="0">
              <a:solidFill>
                <a:schemeClr val="tx2">
                  <a:lumMod val="50000"/>
                </a:schemeClr>
              </a:solidFill>
              <a:latin typeface="+mn-lt"/>
            </a:endParaRPr>
          </a:p>
        </p:txBody>
      </p:sp>
      <p:pic>
        <p:nvPicPr>
          <p:cNvPr id="8" name="Picture 7" descr="2108.png"/>
          <p:cNvPicPr>
            <a:picLocks noChangeAspect="1"/>
          </p:cNvPicPr>
          <p:nvPr/>
        </p:nvPicPr>
        <p:blipFill>
          <a:blip r:embed="rId2" cstate="print"/>
          <a:stretch>
            <a:fillRect/>
          </a:stretch>
        </p:blipFill>
        <p:spPr>
          <a:xfrm>
            <a:off x="714348" y="2604469"/>
            <a:ext cx="4572032" cy="895961"/>
          </a:xfrm>
          <a:prstGeom prst="rect">
            <a:avLst/>
          </a:prstGeom>
        </p:spPr>
      </p:pic>
      <p:pic>
        <p:nvPicPr>
          <p:cNvPr id="9" name="Picture 8" descr="21082.png"/>
          <p:cNvPicPr>
            <a:picLocks noChangeAspect="1"/>
          </p:cNvPicPr>
          <p:nvPr/>
        </p:nvPicPr>
        <p:blipFill>
          <a:blip r:embed="rId3" cstate="print"/>
          <a:stretch>
            <a:fillRect/>
          </a:stretch>
        </p:blipFill>
        <p:spPr>
          <a:xfrm>
            <a:off x="1828800" y="3733800"/>
            <a:ext cx="1668857" cy="792000"/>
          </a:xfrm>
          <a:prstGeom prst="rect">
            <a:avLst/>
          </a:prstGeom>
        </p:spPr>
      </p:pic>
      <p:pic>
        <p:nvPicPr>
          <p:cNvPr id="10" name="Picture 9" descr="21083.png"/>
          <p:cNvPicPr>
            <a:picLocks noChangeAspect="1"/>
          </p:cNvPicPr>
          <p:nvPr/>
        </p:nvPicPr>
        <p:blipFill>
          <a:blip r:embed="rId4" cstate="print"/>
          <a:stretch>
            <a:fillRect/>
          </a:stretch>
        </p:blipFill>
        <p:spPr>
          <a:xfrm>
            <a:off x="6672340" y="5248260"/>
            <a:ext cx="1782000" cy="432000"/>
          </a:xfrm>
          <a:prstGeom prst="rect">
            <a:avLst/>
          </a:prstGeom>
        </p:spPr>
      </p:pic>
    </p:spTree>
    <p:extLst>
      <p:ext uri="{BB962C8B-B14F-4D97-AF65-F5344CB8AC3E}">
        <p14:creationId xmlns:p14="http://schemas.microsoft.com/office/powerpoint/2010/main" val="6194381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i="1" dirty="0" smtClean="0">
                <a:ea typeface="ＭＳ Ｐゴシック" pitchFamily="-112" charset="-128"/>
              </a:rPr>
              <a:t>Παράδειγμα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25</a:t>
            </a:fld>
            <a:endParaRPr lang="en-US"/>
          </a:p>
        </p:txBody>
      </p:sp>
      <p:graphicFrame>
        <p:nvGraphicFramePr>
          <p:cNvPr id="11" name="Table 10"/>
          <p:cNvGraphicFramePr>
            <a:graphicFrameLocks noGrp="1"/>
          </p:cNvGraphicFramePr>
          <p:nvPr/>
        </p:nvGraphicFramePr>
        <p:xfrm>
          <a:off x="809618" y="1744976"/>
          <a:ext cx="6691340" cy="1706880"/>
        </p:xfrm>
        <a:graphic>
          <a:graphicData uri="http://schemas.openxmlformats.org/drawingml/2006/table">
            <a:tbl>
              <a:tblPr firstRow="1" bandRow="1">
                <a:tableStyleId>{C083E6E3-FA7D-4D7B-A595-EF9225AFEA82}</a:tableStyleId>
              </a:tblPr>
              <a:tblGrid>
                <a:gridCol w="1672835"/>
                <a:gridCol w="1672835"/>
                <a:gridCol w="1672835"/>
                <a:gridCol w="1672835"/>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relevant</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not relevant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de-DE" sz="2200" kern="1200" dirty="0" err="1" smtClean="0"/>
                        <a:t>retrieved</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40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60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200" kern="1200" dirty="0" smtClean="0"/>
                        <a:t>not retrieved </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1,000,000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80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1,000,040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2" name="Text Box 3"/>
          <p:cNvSpPr txBox="1">
            <a:spLocks noChangeArrowheads="1"/>
          </p:cNvSpPr>
          <p:nvPr/>
        </p:nvSpPr>
        <p:spPr bwMode="auto">
          <a:xfrm>
            <a:off x="685800" y="3733800"/>
            <a:ext cx="7950994" cy="1295400"/>
          </a:xfrm>
          <a:prstGeom prst="rect">
            <a:avLst/>
          </a:prstGeom>
          <a:noFill/>
          <a:ln w="9525">
            <a:noFill/>
            <a:round/>
            <a:headEnd/>
            <a:tailEnd/>
          </a:ln>
        </p:spPr>
        <p:txBody>
          <a:bodyPr/>
          <a:lstStyle/>
          <a:p>
            <a:pPr lvl="1">
              <a:spcBef>
                <a:spcPts val="700"/>
              </a:spcBef>
              <a:buClr>
                <a:srgbClr val="336699"/>
              </a:buClr>
            </a:pPr>
            <a:r>
              <a:rPr lang="de-DE" i="1" dirty="0" smtClean="0">
                <a:solidFill>
                  <a:schemeClr val="tx1"/>
                </a:solidFill>
                <a:latin typeface="+mj-lt"/>
              </a:rPr>
              <a:t>P</a:t>
            </a:r>
            <a:r>
              <a:rPr lang="de-DE" dirty="0" smtClean="0">
                <a:solidFill>
                  <a:schemeClr val="tx1"/>
                </a:solidFill>
                <a:latin typeface="+mj-lt"/>
              </a:rPr>
              <a:t> = 20/(20 + 40) = 1/3</a:t>
            </a:r>
          </a:p>
          <a:p>
            <a:pPr lvl="1">
              <a:spcBef>
                <a:spcPts val="700"/>
              </a:spcBef>
              <a:buClr>
                <a:srgbClr val="336699"/>
              </a:buClr>
            </a:pPr>
            <a:r>
              <a:rPr lang="pt-BR" i="1" dirty="0" smtClean="0">
                <a:solidFill>
                  <a:schemeClr val="tx1"/>
                </a:solidFill>
                <a:latin typeface="+mj-lt"/>
              </a:rPr>
              <a:t>R </a:t>
            </a:r>
            <a:r>
              <a:rPr lang="pt-BR" dirty="0" smtClean="0">
                <a:solidFill>
                  <a:schemeClr val="tx1"/>
                </a:solidFill>
                <a:latin typeface="+mj-lt"/>
              </a:rPr>
              <a:t>= 20/(20 + 60) = 1/4</a:t>
            </a:r>
            <a:endParaRPr lang="de-DE" dirty="0" smtClean="0">
              <a:solidFill>
                <a:schemeClr val="tx1"/>
              </a:solidFill>
              <a:latin typeface="+mj-lt"/>
            </a:endParaRPr>
          </a:p>
        </p:txBody>
      </p:sp>
      <p:pic>
        <p:nvPicPr>
          <p:cNvPr id="13" name="Picture 12" descr="2208.png"/>
          <p:cNvPicPr>
            <a:picLocks noChangeAspect="1"/>
          </p:cNvPicPr>
          <p:nvPr/>
        </p:nvPicPr>
        <p:blipFill>
          <a:blip r:embed="rId2" cstate="print"/>
          <a:stretch>
            <a:fillRect/>
          </a:stretch>
        </p:blipFill>
        <p:spPr>
          <a:xfrm>
            <a:off x="2895599" y="4953000"/>
            <a:ext cx="3149597" cy="914400"/>
          </a:xfrm>
          <a:prstGeom prst="rect">
            <a:avLst/>
          </a:prstGeom>
        </p:spPr>
      </p:pic>
    </p:spTree>
    <p:extLst>
      <p:ext uri="{BB962C8B-B14F-4D97-AF65-F5344CB8AC3E}">
        <p14:creationId xmlns:p14="http://schemas.microsoft.com/office/powerpoint/2010/main" val="12714090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 (</a:t>
            </a:r>
            <a:r>
              <a:rPr lang="en-US" dirty="0" smtClean="0">
                <a:ea typeface="ＭＳ Ｐゴシック" pitchFamily="-112" charset="-128"/>
              </a:rPr>
              <a:t>Accuracy</a:t>
            </a:r>
            <a:r>
              <a:rPr lang="el-GR" dirty="0" smtClean="0">
                <a:ea typeface="ＭＳ Ｐゴシック" pitchFamily="-112" charset="-128"/>
              </a:rPr>
              <a:t>)</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26</a:t>
            </a:fld>
            <a:endParaRPr lang="en-US"/>
          </a:p>
        </p:txBody>
      </p:sp>
      <p:sp>
        <p:nvSpPr>
          <p:cNvPr id="7" name="Text Box 3"/>
          <p:cNvSpPr txBox="1">
            <a:spLocks noChangeArrowheads="1"/>
          </p:cNvSpPr>
          <p:nvPr/>
        </p:nvSpPr>
        <p:spPr bwMode="auto">
          <a:xfrm>
            <a:off x="214282" y="1752600"/>
            <a:ext cx="8472518" cy="3495660"/>
          </a:xfrm>
          <a:prstGeom prst="rect">
            <a:avLst/>
          </a:prstGeom>
          <a:noFill/>
          <a:ln w="9525">
            <a:noFill/>
            <a:round/>
            <a:headEnd/>
            <a:tailEnd/>
          </a:ln>
        </p:spPr>
        <p:txBody>
          <a:bodyPr/>
          <a:lstStyle/>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Γιατί να χρησιμοποιούμε περίπλοκα μέτρα όπως ακρίβεια, ανάκληση και </a:t>
            </a:r>
            <a:r>
              <a:rPr lang="en-US" dirty="0" smtClean="0">
                <a:solidFill>
                  <a:schemeClr val="tx2">
                    <a:lumMod val="50000"/>
                  </a:schemeClr>
                </a:solidFill>
                <a:latin typeface="+mn-lt"/>
              </a:rPr>
              <a:t>F</a:t>
            </a:r>
            <a:r>
              <a:rPr lang="en-US" dirty="0">
                <a:solidFill>
                  <a:schemeClr val="tx2">
                    <a:lumMod val="50000"/>
                  </a:schemeClr>
                </a:solidFill>
                <a:latin typeface="+mn-lt"/>
              </a:rPr>
              <a:t>?</a:t>
            </a: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Γιατί όχι κάτι πιο απλό; </a:t>
            </a:r>
            <a:endParaRPr lang="en-US" dirty="0">
              <a:solidFill>
                <a:schemeClr val="tx2">
                  <a:lumMod val="50000"/>
                </a:schemeClr>
              </a:solidFill>
              <a:latin typeface="+mn-lt"/>
            </a:endParaRPr>
          </a:p>
          <a:p>
            <a:pPr lvl="1">
              <a:spcBef>
                <a:spcPts val="700"/>
              </a:spcBef>
              <a:buClr>
                <a:schemeClr val="tx2">
                  <a:lumMod val="50000"/>
                </a:schemeClr>
              </a:buClr>
            </a:pPr>
            <a:r>
              <a:rPr lang="el-GR" b="1" dirty="0" smtClean="0">
                <a:solidFill>
                  <a:schemeClr val="accent6">
                    <a:lumMod val="75000"/>
                  </a:schemeClr>
                </a:solidFill>
                <a:latin typeface="+mn-lt"/>
              </a:rPr>
              <a:t>Ορθότητα (</a:t>
            </a:r>
            <a:r>
              <a:rPr lang="en-US" b="1" dirty="0" smtClean="0">
                <a:solidFill>
                  <a:schemeClr val="accent6">
                    <a:lumMod val="75000"/>
                  </a:schemeClr>
                </a:solidFill>
                <a:latin typeface="+mn-lt"/>
              </a:rPr>
              <a:t>Accuracy</a:t>
            </a:r>
            <a:r>
              <a:rPr lang="el-GR" b="1" dirty="0" smtClean="0">
                <a:solidFill>
                  <a:schemeClr val="accent6">
                    <a:lumMod val="75000"/>
                  </a:schemeClr>
                </a:solidFill>
                <a:latin typeface="+mn-lt"/>
              </a:rPr>
              <a:t>)</a:t>
            </a:r>
            <a:r>
              <a:rPr lang="en-US" b="1" dirty="0" smtClean="0">
                <a:solidFill>
                  <a:schemeClr val="accent6">
                    <a:lumMod val="75000"/>
                  </a:schemeClr>
                </a:solidFill>
                <a:latin typeface="+mn-lt"/>
              </a:rPr>
              <a:t> </a:t>
            </a:r>
            <a:r>
              <a:rPr lang="el-GR" dirty="0" smtClean="0">
                <a:solidFill>
                  <a:schemeClr val="tx2">
                    <a:lumMod val="50000"/>
                  </a:schemeClr>
                </a:solidFill>
                <a:latin typeface="+mn-lt"/>
              </a:rPr>
              <a:t>είναι το ποσοστό των αποφάσεων (συναφή/μη συναφή) που είναι σωστές (ως πρόβλημα ταξινόμησης σε δύο κλάσεις)</a:t>
            </a:r>
            <a:r>
              <a:rPr lang="en-US" dirty="0" smtClean="0">
                <a:solidFill>
                  <a:schemeClr val="tx2">
                    <a:lumMod val="50000"/>
                  </a:schemeClr>
                </a:solidFill>
                <a:latin typeface="+mn-lt"/>
              </a:rPr>
              <a:t>.</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Με βάση τον πίνακα ενδεχομένων:</a:t>
            </a:r>
            <a:endParaRPr lang="en-US" dirty="0">
              <a:solidFill>
                <a:schemeClr val="tx2">
                  <a:lumMod val="50000"/>
                </a:schemeClr>
              </a:solidFill>
              <a:latin typeface="+mn-lt"/>
            </a:endParaRPr>
          </a:p>
          <a:p>
            <a:pPr lvl="1">
              <a:spcBef>
                <a:spcPts val="700"/>
              </a:spcBef>
              <a:buClr>
                <a:schemeClr val="tx2">
                  <a:lumMod val="50000"/>
                </a:schemeClr>
              </a:buClr>
            </a:pPr>
            <a:r>
              <a:rPr lang="en-US" dirty="0">
                <a:solidFill>
                  <a:schemeClr val="tx2">
                    <a:lumMod val="50000"/>
                  </a:schemeClr>
                </a:solidFill>
                <a:latin typeface="+mn-lt"/>
              </a:rPr>
              <a:t>	accuracy = (TP + TN)/(TP + FP + FN + TN).</a:t>
            </a: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Γιατί αυτό δεν είναι χρήσιμο στην ΑΠ;</a:t>
            </a: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23684437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27</a:t>
            </a:fld>
            <a:endParaRPr lang="en-US"/>
          </a:p>
        </p:txBody>
      </p:sp>
      <p:sp>
        <p:nvSpPr>
          <p:cNvPr id="7" name="Text Box 3"/>
          <p:cNvSpPr txBox="1">
            <a:spLocks noChangeArrowheads="1"/>
          </p:cNvSpPr>
          <p:nvPr/>
        </p:nvSpPr>
        <p:spPr bwMode="auto">
          <a:xfrm>
            <a:off x="214282" y="1752600"/>
            <a:ext cx="8320118" cy="685800"/>
          </a:xfrm>
          <a:prstGeom prst="rect">
            <a:avLst/>
          </a:prstGeom>
          <a:noFill/>
          <a:ln w="9525">
            <a:noFill/>
            <a:round/>
            <a:headEnd/>
            <a:tailEnd/>
          </a:ln>
        </p:spPr>
        <p:txBody>
          <a:bodyPr/>
          <a:lstStyle/>
          <a:p>
            <a:pPr lvl="1">
              <a:spcBef>
                <a:spcPts val="700"/>
              </a:spcBef>
              <a:buClr>
                <a:schemeClr val="tx2">
                  <a:lumMod val="50000"/>
                </a:schemeClr>
              </a:buClr>
            </a:pPr>
            <a:r>
              <a:rPr lang="el-GR" sz="3200" dirty="0" smtClean="0">
                <a:solidFill>
                  <a:schemeClr val="tx2">
                    <a:lumMod val="50000"/>
                  </a:schemeClr>
                </a:solidFill>
                <a:latin typeface="+mn-lt"/>
              </a:rPr>
              <a:t>Παράδειγμα</a:t>
            </a:r>
            <a:endParaRPr lang="en-US" sz="3200" dirty="0">
              <a:solidFill>
                <a:schemeClr val="tx2">
                  <a:lumMod val="50000"/>
                </a:schemeClr>
              </a:solidFill>
              <a:latin typeface="+mn-lt"/>
            </a:endParaRPr>
          </a:p>
          <a:p>
            <a:pPr lvl="1">
              <a:spcBef>
                <a:spcPts val="700"/>
              </a:spcBef>
              <a:buClr>
                <a:schemeClr val="tx2">
                  <a:lumMod val="50000"/>
                </a:schemeClr>
              </a:buClr>
            </a:pPr>
            <a:r>
              <a:rPr lang="el-GR" sz="3200" dirty="0" smtClean="0">
                <a:solidFill>
                  <a:schemeClr val="tx2">
                    <a:lumMod val="50000"/>
                  </a:schemeClr>
                </a:solidFill>
                <a:latin typeface="+mn-lt"/>
              </a:rPr>
              <a:t>		</a:t>
            </a:r>
            <a:endParaRPr lang="en-US" sz="3200" dirty="0">
              <a:solidFill>
                <a:schemeClr val="tx2">
                  <a:lumMod val="50000"/>
                </a:schemeClr>
              </a:solidFill>
              <a:latin typeface="+mn-lt"/>
            </a:endParaRPr>
          </a:p>
        </p:txBody>
      </p:sp>
      <p:graphicFrame>
        <p:nvGraphicFramePr>
          <p:cNvPr id="9" name="Table 8"/>
          <p:cNvGraphicFramePr>
            <a:graphicFrameLocks noGrp="1"/>
          </p:cNvGraphicFramePr>
          <p:nvPr>
            <p:extLst>
              <p:ext uri="{D42A27DB-BD31-4B8C-83A1-F6EECF244321}">
                <p14:modId xmlns:p14="http://schemas.microsoft.com/office/powerpoint/2010/main" val="3521144977"/>
              </p:ext>
            </p:extLst>
          </p:nvPr>
        </p:nvGraphicFramePr>
        <p:xfrm>
          <a:off x="1143000" y="2814630"/>
          <a:ext cx="6096000" cy="1371600"/>
        </p:xfrm>
        <a:graphic>
          <a:graphicData uri="http://schemas.openxmlformats.org/drawingml/2006/table">
            <a:tbl>
              <a:tblPr firstRow="1" bandRow="1">
                <a:tableStyleId>{C083E6E3-FA7D-4D7B-A595-EF9225AFEA82}</a:tableStyleId>
              </a:tblPr>
              <a:tblGrid>
                <a:gridCol w="1928826"/>
                <a:gridCol w="1285884"/>
                <a:gridCol w="2881290"/>
              </a:tblGrid>
              <a:tr h="370840">
                <a:tc>
                  <a:txBody>
                    <a:bodyPr/>
                    <a:lstStyle/>
                    <a:p>
                      <a:endParaRPr lang="de-DE" sz="2400" b="0" dirty="0"/>
                    </a:p>
                  </a:txBody>
                  <a:tcPr/>
                </a:tc>
                <a:tc>
                  <a:txBody>
                    <a:bodyPr/>
                    <a:lstStyle/>
                    <a:p>
                      <a:r>
                        <a:rPr lang="de-DE" sz="2400" b="0" kern="1200" dirty="0" smtClean="0"/>
                        <a:t>relevant</a:t>
                      </a:r>
                      <a:endParaRPr lang="de-DE" sz="24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smtClean="0"/>
                        <a:t>not relevant</a:t>
                      </a:r>
                      <a:endParaRPr lang="de-DE" sz="2400" b="0" kern="1200" dirty="0" smtClean="0">
                        <a:solidFill>
                          <a:schemeClr val="tx1"/>
                        </a:solidFill>
                        <a:latin typeface="+mn-lt"/>
                        <a:ea typeface="+mn-ea"/>
                        <a:cs typeface="+mn-cs"/>
                      </a:endParaRPr>
                    </a:p>
                  </a:txBody>
                  <a:tcPr/>
                </a:tc>
              </a:tr>
              <a:tr h="370840">
                <a:tc>
                  <a:txBody>
                    <a:bodyPr/>
                    <a:lstStyle/>
                    <a:p>
                      <a:r>
                        <a:rPr lang="de-DE" sz="2400" kern="1200" dirty="0" err="1" smtClean="0"/>
                        <a:t>retrieved</a:t>
                      </a:r>
                      <a:endParaRPr lang="de-DE" sz="2400" dirty="0"/>
                    </a:p>
                  </a:txBody>
                  <a:tcPr/>
                </a:tc>
                <a:tc>
                  <a:txBody>
                    <a:bodyPr/>
                    <a:lstStyle/>
                    <a:p>
                      <a:r>
                        <a:rPr lang="de-DE" sz="2400" dirty="0" smtClean="0"/>
                        <a:t>18</a:t>
                      </a:r>
                      <a:endParaRPr lang="de-DE" sz="2400" dirty="0"/>
                    </a:p>
                  </a:txBody>
                  <a:tcPr/>
                </a:tc>
                <a:tc>
                  <a:txBody>
                    <a:bodyPr/>
                    <a:lstStyle/>
                    <a:p>
                      <a:r>
                        <a:rPr lang="de-DE" sz="2400" dirty="0" smtClean="0"/>
                        <a:t>2</a:t>
                      </a:r>
                      <a:endParaRPr lang="de-DE" sz="2400" dirty="0"/>
                    </a:p>
                  </a:txBody>
                  <a:tcPr/>
                </a:tc>
              </a:tr>
              <a:tr h="370840">
                <a:tc>
                  <a:txBody>
                    <a:bodyPr/>
                    <a:lstStyle/>
                    <a:p>
                      <a:r>
                        <a:rPr lang="de-DE" sz="2400" kern="1200" dirty="0" smtClean="0"/>
                        <a:t>not </a:t>
                      </a:r>
                      <a:r>
                        <a:rPr lang="de-DE" sz="2400" kern="1200" dirty="0" err="1" smtClean="0"/>
                        <a:t>retrieved</a:t>
                      </a:r>
                      <a:r>
                        <a:rPr lang="de-DE" sz="2400" kern="1200" dirty="0" smtClean="0"/>
                        <a:t> </a:t>
                      </a:r>
                      <a:endParaRPr lang="de-DE" sz="2400" dirty="0"/>
                    </a:p>
                  </a:txBody>
                  <a:tcPr/>
                </a:tc>
                <a:tc>
                  <a:txBody>
                    <a:bodyPr/>
                    <a:lstStyle/>
                    <a:p>
                      <a:r>
                        <a:rPr lang="de-DE" sz="2400" dirty="0" smtClean="0"/>
                        <a:t>82</a:t>
                      </a:r>
                      <a:endParaRPr lang="de-DE" sz="2400" dirty="0"/>
                    </a:p>
                  </a:txBody>
                  <a:tcPr/>
                </a:tc>
                <a:tc>
                  <a:txBody>
                    <a:bodyPr/>
                    <a:lstStyle/>
                    <a:p>
                      <a:r>
                        <a:rPr lang="de-DE" sz="2400" kern="1200" dirty="0" smtClean="0"/>
                        <a:t>1,000,000,000</a:t>
                      </a:r>
                      <a:endParaRPr lang="de-DE" sz="2400" dirty="0"/>
                    </a:p>
                  </a:txBody>
                  <a:tcPr/>
                </a:tc>
              </a:tr>
            </a:tbl>
          </a:graphicData>
        </a:graphic>
      </p:graphicFrame>
    </p:spTree>
    <p:extLst>
      <p:ext uri="{BB962C8B-B14F-4D97-AF65-F5344CB8AC3E}">
        <p14:creationId xmlns:p14="http://schemas.microsoft.com/office/powerpoint/2010/main" val="29219522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28</a:t>
            </a:fld>
            <a:endParaRPr lang="en-US"/>
          </a:p>
        </p:txBody>
      </p:sp>
      <p:sp>
        <p:nvSpPr>
          <p:cNvPr id="7" name="Text Box 3"/>
          <p:cNvSpPr txBox="1">
            <a:spLocks noChangeArrowheads="1"/>
          </p:cNvSpPr>
          <p:nvPr/>
        </p:nvSpPr>
        <p:spPr bwMode="auto">
          <a:xfrm>
            <a:off x="0" y="1752600"/>
            <a:ext cx="8991600" cy="174783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Η μηχανή αναζήτησης </a:t>
            </a:r>
            <a:r>
              <a:rPr lang="en-US" dirty="0" err="1" smtClean="0">
                <a:solidFill>
                  <a:schemeClr val="tx2">
                    <a:lumMod val="50000"/>
                  </a:schemeClr>
                </a:solidFill>
                <a:latin typeface="+mn-lt"/>
              </a:rPr>
              <a:t>snoogle</a:t>
            </a:r>
            <a:r>
              <a:rPr lang="en-US" dirty="0" smtClean="0">
                <a:solidFill>
                  <a:schemeClr val="tx2">
                    <a:lumMod val="50000"/>
                  </a:schemeClr>
                </a:solidFill>
                <a:latin typeface="+mn-lt"/>
              </a:rPr>
              <a:t> </a:t>
            </a:r>
            <a:r>
              <a:rPr lang="el-GR" dirty="0" smtClean="0">
                <a:solidFill>
                  <a:schemeClr val="tx2">
                    <a:lumMod val="50000"/>
                  </a:schemeClr>
                </a:solidFill>
                <a:latin typeface="+mn-lt"/>
              </a:rPr>
              <a:t>επιστρέφει πάντα</a:t>
            </a:r>
            <a:r>
              <a:rPr lang="en-US" dirty="0" smtClean="0">
                <a:solidFill>
                  <a:schemeClr val="tx2">
                    <a:lumMod val="50000"/>
                  </a:schemeClr>
                </a:solidFill>
                <a:latin typeface="+mn-lt"/>
              </a:rPr>
              <a:t> 0</a:t>
            </a:r>
            <a:r>
              <a:rPr lang="el-GR" dirty="0" smtClean="0">
                <a:solidFill>
                  <a:schemeClr val="tx2">
                    <a:lumMod val="50000"/>
                  </a:schemeClr>
                </a:solidFill>
                <a:latin typeface="+mn-lt"/>
              </a:rPr>
              <a:t> αποτελέσματα</a:t>
            </a:r>
            <a:r>
              <a:rPr lang="en-US" dirty="0" smtClean="0">
                <a:solidFill>
                  <a:schemeClr val="tx2">
                    <a:lumMod val="50000"/>
                  </a:schemeClr>
                </a:solidFill>
                <a:latin typeface="+mn-lt"/>
              </a:rPr>
              <a:t> (“0 matching results found”), </a:t>
            </a:r>
            <a:r>
              <a:rPr lang="el-GR" dirty="0" smtClean="0">
                <a:solidFill>
                  <a:schemeClr val="tx2">
                    <a:lumMod val="50000"/>
                  </a:schemeClr>
                </a:solidFill>
                <a:latin typeface="+mn-lt"/>
              </a:rPr>
              <a:t>ανεξάρτητα από το ερώτημα. Τι μας λέει όμως η ορθότητα (</a:t>
            </a:r>
            <a:r>
              <a:rPr lang="en-US" dirty="0" smtClean="0">
                <a:solidFill>
                  <a:schemeClr val="tx2">
                    <a:lumMod val="50000"/>
                  </a:schemeClr>
                </a:solidFill>
                <a:latin typeface="+mn-lt"/>
              </a:rPr>
              <a:t>accuracy</a:t>
            </a:r>
            <a:r>
              <a:rPr lang="el-GR" dirty="0" smtClean="0">
                <a:solidFill>
                  <a:schemeClr val="tx2">
                    <a:lumMod val="50000"/>
                  </a:schemeClr>
                </a:solidFill>
                <a:latin typeface="+mn-lt"/>
              </a:rPr>
              <a:t>);</a:t>
            </a: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pic>
        <p:nvPicPr>
          <p:cNvPr id="8" name="Picture 7" descr="2408.png"/>
          <p:cNvPicPr>
            <a:picLocks noChangeAspect="1"/>
          </p:cNvPicPr>
          <p:nvPr/>
        </p:nvPicPr>
        <p:blipFill>
          <a:blip r:embed="rId2" cstate="print"/>
          <a:stretch>
            <a:fillRect/>
          </a:stretch>
        </p:blipFill>
        <p:spPr>
          <a:xfrm>
            <a:off x="2596437" y="3647421"/>
            <a:ext cx="3798726" cy="1857388"/>
          </a:xfrm>
          <a:prstGeom prst="rect">
            <a:avLst/>
          </a:prstGeom>
        </p:spPr>
      </p:pic>
    </p:spTree>
    <p:extLst>
      <p:ext uri="{BB962C8B-B14F-4D97-AF65-F5344CB8AC3E}">
        <p14:creationId xmlns:p14="http://schemas.microsoft.com/office/powerpoint/2010/main" val="36757839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29</a:t>
            </a:fld>
            <a:endParaRPr lang="en-US"/>
          </a:p>
        </p:txBody>
      </p:sp>
      <p:sp>
        <p:nvSpPr>
          <p:cNvPr id="7" name="Text Box 3"/>
          <p:cNvSpPr txBox="1">
            <a:spLocks noChangeArrowheads="1"/>
          </p:cNvSpPr>
          <p:nvPr/>
        </p:nvSpPr>
        <p:spPr bwMode="auto">
          <a:xfrm>
            <a:off x="0" y="1371600"/>
            <a:ext cx="8686800" cy="1747830"/>
          </a:xfrm>
          <a:prstGeom prst="rect">
            <a:avLst/>
          </a:prstGeom>
          <a:noFill/>
          <a:ln w="9525">
            <a:noFill/>
            <a:round/>
            <a:headEnd/>
            <a:tailEnd/>
          </a:ln>
        </p:spPr>
        <p:txBody>
          <a:bodyPr/>
          <a:lstStyle/>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Απλό κόλπο για τη μεγιστοποίηση της ορθότητας στην ΑΠ</a:t>
            </a:r>
            <a:r>
              <a:rPr lang="en-US" dirty="0" smtClean="0">
                <a:solidFill>
                  <a:schemeClr val="tx2">
                    <a:lumMod val="50000"/>
                  </a:schemeClr>
                </a:solidFill>
                <a:latin typeface="+mn-lt"/>
              </a:rPr>
              <a:t>: </a:t>
            </a:r>
            <a:r>
              <a:rPr lang="el-GR" i="1" dirty="0" smtClean="0">
                <a:solidFill>
                  <a:schemeClr val="tx2">
                    <a:lumMod val="60000"/>
                    <a:lumOff val="40000"/>
                  </a:schemeClr>
                </a:solidFill>
                <a:latin typeface="+mn-lt"/>
              </a:rPr>
              <a:t>πες πάντα όχι</a:t>
            </a:r>
            <a:r>
              <a:rPr lang="en-US" i="1" dirty="0" smtClean="0">
                <a:solidFill>
                  <a:schemeClr val="tx2">
                    <a:lumMod val="60000"/>
                    <a:lumOff val="40000"/>
                  </a:schemeClr>
                </a:solidFill>
                <a:latin typeface="+mn-lt"/>
              </a:rPr>
              <a:t> </a:t>
            </a:r>
            <a:r>
              <a:rPr lang="el-GR" dirty="0" smtClean="0">
                <a:solidFill>
                  <a:schemeClr val="tx2">
                    <a:lumMod val="50000"/>
                  </a:schemeClr>
                </a:solidFill>
                <a:latin typeface="+mn-lt"/>
              </a:rPr>
              <a:t>και μην επιστρέφεις κανένα έγγραφο</a:t>
            </a: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Αυτό έχει ως αποτέλεσμα </a:t>
            </a:r>
            <a:r>
              <a:rPr lang="en-US" dirty="0" smtClean="0">
                <a:solidFill>
                  <a:schemeClr val="tx2">
                    <a:lumMod val="50000"/>
                  </a:schemeClr>
                </a:solidFill>
                <a:latin typeface="+mn-lt"/>
              </a:rPr>
              <a:t>99.99</a:t>
            </a:r>
            <a:r>
              <a:rPr lang="en-US" dirty="0">
                <a:solidFill>
                  <a:schemeClr val="tx2">
                    <a:lumMod val="50000"/>
                  </a:schemeClr>
                </a:solidFill>
                <a:latin typeface="+mn-lt"/>
              </a:rPr>
              <a:t>% </a:t>
            </a:r>
            <a:r>
              <a:rPr lang="el-GR" dirty="0" smtClean="0">
                <a:solidFill>
                  <a:schemeClr val="tx2">
                    <a:lumMod val="50000"/>
                  </a:schemeClr>
                </a:solidFill>
                <a:latin typeface="+mn-lt"/>
              </a:rPr>
              <a:t>ορθότητα στα περισσότερα ερωτήματα </a:t>
            </a:r>
            <a:endParaRPr lang="en-US"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n-US" dirty="0" smtClean="0">
                <a:solidFill>
                  <a:schemeClr val="tx2">
                    <a:lumMod val="50000"/>
                  </a:schemeClr>
                </a:solidFill>
                <a:latin typeface="+mn-lt"/>
              </a:rPr>
              <a:t>Searchers </a:t>
            </a:r>
            <a:r>
              <a:rPr lang="el-GR" dirty="0" smtClean="0">
                <a:solidFill>
                  <a:schemeClr val="tx2">
                    <a:lumMod val="50000"/>
                  </a:schemeClr>
                </a:solidFill>
                <a:latin typeface="+mn-lt"/>
              </a:rPr>
              <a:t>στο </a:t>
            </a:r>
            <a:r>
              <a:rPr lang="en-US" dirty="0" smtClean="0">
                <a:solidFill>
                  <a:schemeClr val="tx2">
                    <a:lumMod val="50000"/>
                  </a:schemeClr>
                </a:solidFill>
                <a:latin typeface="+mn-lt"/>
              </a:rPr>
              <a:t>web (</a:t>
            </a:r>
            <a:r>
              <a:rPr lang="el-GR" dirty="0" smtClean="0">
                <a:solidFill>
                  <a:schemeClr val="tx2">
                    <a:lumMod val="50000"/>
                  </a:schemeClr>
                </a:solidFill>
                <a:latin typeface="+mn-lt"/>
              </a:rPr>
              <a:t>και γενικά στην ΑΠ</a:t>
            </a:r>
            <a:r>
              <a:rPr lang="en-US" dirty="0" smtClean="0">
                <a:solidFill>
                  <a:schemeClr val="tx2">
                    <a:lumMod val="50000"/>
                  </a:schemeClr>
                </a:solidFill>
                <a:latin typeface="+mn-lt"/>
              </a:rPr>
              <a:t>) </a:t>
            </a:r>
            <a:r>
              <a:rPr lang="el-GR" dirty="0" smtClean="0">
                <a:solidFill>
                  <a:schemeClr val="tx2">
                    <a:lumMod val="50000"/>
                  </a:schemeClr>
                </a:solidFill>
                <a:latin typeface="+mn-lt"/>
              </a:rPr>
              <a:t>θέλουν να βρουν κάτι και έχουν κάποια ανεκτικότητα στα «σκουπίδια»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Καλύτερα να επιστρέφεις κάποια κακά</a:t>
            </a:r>
            <a:r>
              <a:rPr lang="en-US" dirty="0" smtClean="0">
                <a:solidFill>
                  <a:schemeClr val="tx2">
                    <a:lumMod val="50000"/>
                  </a:schemeClr>
                </a:solidFill>
                <a:latin typeface="+mn-lt"/>
              </a:rPr>
              <a:t> </a:t>
            </a:r>
            <a:r>
              <a:rPr lang="en-US" dirty="0">
                <a:solidFill>
                  <a:schemeClr val="tx2">
                    <a:lumMod val="50000"/>
                  </a:schemeClr>
                </a:solidFill>
                <a:latin typeface="+mn-lt"/>
              </a:rPr>
              <a:t>hits </a:t>
            </a:r>
            <a:r>
              <a:rPr lang="el-GR" dirty="0" smtClean="0">
                <a:solidFill>
                  <a:schemeClr val="tx2">
                    <a:lumMod val="50000"/>
                  </a:schemeClr>
                </a:solidFill>
                <a:latin typeface="+mn-lt"/>
              </a:rPr>
              <a:t>αρκεί να επιστέφεις κάτι </a:t>
            </a:r>
          </a:p>
          <a:p>
            <a:pPr lvl="1">
              <a:spcBef>
                <a:spcPts val="700"/>
              </a:spcBef>
              <a:buClr>
                <a:schemeClr val="tx2">
                  <a:lumMod val="50000"/>
                </a:schemeClr>
              </a:buClr>
            </a:pPr>
            <a:r>
              <a:rPr lang="en-US" dirty="0" smtClean="0">
                <a:solidFill>
                  <a:schemeClr val="tx2">
                    <a:lumMod val="50000"/>
                  </a:schemeClr>
                </a:solidFill>
                <a:latin typeface="+mn-lt"/>
              </a:rPr>
              <a:t>→</a:t>
            </a:r>
            <a:r>
              <a:rPr lang="el-GR" dirty="0" smtClean="0">
                <a:solidFill>
                  <a:schemeClr val="tx2">
                    <a:lumMod val="50000"/>
                  </a:schemeClr>
                </a:solidFill>
                <a:latin typeface="+mn-lt"/>
              </a:rPr>
              <a:t> Για την αποτίμηση, χρησιμοποιούμε την ακρίβεια, ανάκληση και </a:t>
            </a:r>
            <a:r>
              <a:rPr lang="en-US" dirty="0" smtClean="0">
                <a:solidFill>
                  <a:schemeClr val="tx2">
                    <a:lumMod val="50000"/>
                  </a:schemeClr>
                </a:solidFill>
                <a:latin typeface="+mn-lt"/>
              </a:rPr>
              <a:t>F</a:t>
            </a: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1691845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Τι θα δούμε σήμερα;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2438400"/>
            <a:ext cx="7620000" cy="1828800"/>
          </a:xfrm>
        </p:spPr>
        <p:txBody>
          <a:bodyPr/>
          <a:lstStyle/>
          <a:p>
            <a:pPr eaLnBrk="1" hangingPunct="1"/>
            <a:r>
              <a:rPr lang="el-GR" sz="3000" dirty="0" smtClean="0">
                <a:ea typeface="ＭＳ Ｐゴシック" pitchFamily="-112" charset="-128"/>
              </a:rPr>
              <a:t>Ποια τεχνική</a:t>
            </a:r>
            <a:r>
              <a:rPr lang="el-GR" sz="3000" dirty="0">
                <a:ea typeface="ＭＳ Ｐゴシック" pitchFamily="-112" charset="-128"/>
              </a:rPr>
              <a:t> </a:t>
            </a:r>
            <a:r>
              <a:rPr lang="el-GR" sz="3000" dirty="0" smtClean="0">
                <a:ea typeface="ＭＳ Ｐゴシック" pitchFamily="-112" charset="-128"/>
              </a:rPr>
              <a:t>ή π</a:t>
            </a:r>
            <a:r>
              <a:rPr lang="el-GR" sz="3000" dirty="0">
                <a:ea typeface="ＭＳ Ｐゴシック" pitchFamily="-112" charset="-128"/>
              </a:rPr>
              <a:t>ο</a:t>
            </a:r>
            <a:r>
              <a:rPr lang="el-GR" sz="3000" dirty="0" smtClean="0">
                <a:ea typeface="ＭＳ Ｐゴシック" pitchFamily="-112" charset="-128"/>
              </a:rPr>
              <a:t>ιο σύστημα ανάκτησης πληροφορίας είναι </a:t>
            </a:r>
            <a:r>
              <a:rPr lang="el-GR" sz="3000" i="1" dirty="0" smtClean="0">
                <a:solidFill>
                  <a:srgbClr val="FF0000"/>
                </a:solidFill>
                <a:ea typeface="ＭＳ Ｐゴシック" pitchFamily="-112" charset="-128"/>
              </a:rPr>
              <a:t>καλύτερο</a:t>
            </a:r>
            <a:r>
              <a:rPr lang="el-GR" sz="3000" dirty="0" smtClean="0">
                <a:ea typeface="ＭＳ Ｐゴシック" pitchFamily="-112" charset="-128"/>
              </a:rPr>
              <a:t>;</a:t>
            </a:r>
          </a:p>
          <a:p>
            <a:pPr eaLnBrk="1" hangingPunct="1"/>
            <a:r>
              <a:rPr lang="el-GR" sz="3000" dirty="0" smtClean="0">
                <a:ea typeface="ＭＳ Ｐゴシック" pitchFamily="-112" charset="-128"/>
              </a:rPr>
              <a:t>Πως μπορούμε να το </a:t>
            </a:r>
            <a:r>
              <a:rPr lang="el-GR" sz="3000" i="1" dirty="0" smtClean="0">
                <a:solidFill>
                  <a:srgbClr val="FF0000"/>
                </a:solidFill>
                <a:ea typeface="ＭＳ Ｐゴシック" pitchFamily="-112" charset="-128"/>
              </a:rPr>
              <a:t>αξιολογήσουμε</a:t>
            </a:r>
            <a:r>
              <a:rPr lang="en-US" sz="3000" dirty="0" smtClean="0">
                <a:ea typeface="ＭＳ Ｐゴシック" pitchFamily="-112" charset="-128"/>
              </a:rPr>
              <a:t> </a:t>
            </a:r>
            <a:r>
              <a:rPr lang="el-GR" sz="3000" dirty="0" smtClean="0">
                <a:ea typeface="ＭＳ Ｐゴシック" pitchFamily="-112" charset="-128"/>
              </a:rPr>
              <a:t>ένα σύστημα ανάκτησης;</a:t>
            </a:r>
          </a:p>
          <a:p>
            <a:pPr eaLnBrk="1" hangingPunct="1"/>
            <a:endParaRPr lang="el-GR" sz="3000" dirty="0" smtClean="0">
              <a:ea typeface="ＭＳ Ｐゴシック" pitchFamily="-112" charset="-128"/>
            </a:endParaRPr>
          </a:p>
          <a:p>
            <a:pPr lvl="1" eaLnBrk="1" hangingPunct="1"/>
            <a:r>
              <a:rPr lang="el-GR" i="1" dirty="0" smtClean="0">
                <a:solidFill>
                  <a:schemeClr val="accent6">
                    <a:lumMod val="75000"/>
                  </a:schemeClr>
                </a:solidFill>
                <a:ea typeface="ＭＳ Ｐゴシック" pitchFamily="-112" charset="-128"/>
              </a:rPr>
              <a:t>Αξιολόγηση </a:t>
            </a:r>
            <a:r>
              <a:rPr lang="el-GR" dirty="0" smtClean="0">
                <a:ea typeface="ＭＳ Ｐゴシック" pitchFamily="-112" charset="-128"/>
              </a:rPr>
              <a:t>συστημάτων ανάκτησης πληροφορίας και μηχανών αναζήτησης: </a:t>
            </a:r>
            <a:r>
              <a:rPr lang="en-US" dirty="0" smtClean="0">
                <a:ea typeface="ＭＳ Ｐゴシック" pitchFamily="-112" charset="-128"/>
              </a:rPr>
              <a:t> </a:t>
            </a:r>
            <a:r>
              <a:rPr lang="el-GR" dirty="0" smtClean="0">
                <a:ea typeface="ＭＳ Ｐゴシック" pitchFamily="-112" charset="-128"/>
              </a:rPr>
              <a:t>μεθοδολογία και μέτρα</a:t>
            </a: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bwMode="auto">
          <a:noFill/>
          <a:ln>
            <a:miter lim="800000"/>
            <a:headEnd/>
            <a:tailEnd/>
          </a:ln>
        </p:spPr>
        <p:txBody>
          <a:bodyPr/>
          <a:lstStyle/>
          <a:p>
            <a:fld id="{D731A224-AAB1-4F82-8A15-516BAD8A4B12}" type="slidenum">
              <a:rPr lang="en-US" smtClean="0"/>
              <a:pPr/>
              <a:t>30</a:t>
            </a:fld>
            <a:endParaRPr lang="en-US" smtClean="0"/>
          </a:p>
        </p:txBody>
      </p:sp>
      <p:sp>
        <p:nvSpPr>
          <p:cNvPr id="27651" name="Rectangle 2"/>
          <p:cNvSpPr>
            <a:spLocks noGrp="1" noChangeArrowheads="1"/>
          </p:cNvSpPr>
          <p:nvPr>
            <p:ph type="title"/>
          </p:nvPr>
        </p:nvSpPr>
        <p:spPr/>
        <p:txBody>
          <a:bodyPr/>
          <a:lstStyle/>
          <a:p>
            <a:pPr eaLnBrk="1" hangingPunct="1"/>
            <a:r>
              <a:rPr lang="el-GR" dirty="0" smtClean="0">
                <a:ea typeface="ＭＳ Ｐゴシック" charset="-128"/>
              </a:rPr>
              <a:t>Δυσκολίες στη χρήση </a:t>
            </a:r>
            <a:r>
              <a:rPr lang="en-US" dirty="0" smtClean="0">
                <a:ea typeface="ＭＳ Ｐゴシック" charset="-128"/>
              </a:rPr>
              <a:t>P/R</a:t>
            </a:r>
          </a:p>
        </p:txBody>
      </p:sp>
      <p:sp>
        <p:nvSpPr>
          <p:cNvPr id="27652" name="Rectangle 3"/>
          <p:cNvSpPr>
            <a:spLocks noGrp="1" noChangeArrowheads="1"/>
          </p:cNvSpPr>
          <p:nvPr>
            <p:ph type="body" idx="1"/>
          </p:nvPr>
        </p:nvSpPr>
        <p:spPr/>
        <p:txBody>
          <a:bodyPr/>
          <a:lstStyle/>
          <a:p>
            <a:pPr eaLnBrk="1" hangingPunct="1"/>
            <a:r>
              <a:rPr lang="el-GR" dirty="0" smtClean="0">
                <a:ea typeface="ＭＳ Ｐゴシック" charset="-128"/>
              </a:rPr>
              <a:t>Πρέπει να υπολογιστούν </a:t>
            </a:r>
            <a:r>
              <a:rPr lang="el-GR" i="1" dirty="0" smtClean="0">
                <a:solidFill>
                  <a:schemeClr val="tx2">
                    <a:lumMod val="60000"/>
                    <a:lumOff val="40000"/>
                  </a:schemeClr>
                </a:solidFill>
                <a:ea typeface="ＭＳ Ｐゴシック" charset="-128"/>
              </a:rPr>
              <a:t>μέσοι όροι </a:t>
            </a:r>
            <a:r>
              <a:rPr lang="el-GR" dirty="0" smtClean="0">
                <a:ea typeface="ＭＳ Ｐゴシック" charset="-128"/>
              </a:rPr>
              <a:t>για μεγάλες ομάδες συλλογών εγγράφων/ερωτημάτων </a:t>
            </a:r>
            <a:endParaRPr lang="en-US" dirty="0" smtClean="0">
              <a:ea typeface="ＭＳ Ｐゴシック" charset="-128"/>
            </a:endParaRPr>
          </a:p>
          <a:p>
            <a:pPr eaLnBrk="1" hangingPunct="1"/>
            <a:r>
              <a:rPr lang="el-GR" dirty="0" smtClean="0">
                <a:ea typeface="ＭＳ Ｐゴシック" charset="-128"/>
              </a:rPr>
              <a:t>Χρειάζονται </a:t>
            </a:r>
            <a:r>
              <a:rPr lang="el-GR" i="1" dirty="0" smtClean="0">
                <a:solidFill>
                  <a:schemeClr val="accent6">
                    <a:lumMod val="75000"/>
                  </a:schemeClr>
                </a:solidFill>
                <a:ea typeface="ＭＳ Ｐゴシック" charset="-128"/>
              </a:rPr>
              <a:t>εκτιμήσεις συνάφειας από ανθρώπους</a:t>
            </a:r>
          </a:p>
          <a:p>
            <a:pPr lvl="1" eaLnBrk="1" hangingPunct="1"/>
            <a:r>
              <a:rPr lang="el-GR" dirty="0" smtClean="0">
                <a:ea typeface="ＭＳ Ｐゴシック" charset="-128"/>
              </a:rPr>
              <a:t>Οι χρήστες γενικά δεν είναι αξιόπιστοι αξιολογητές </a:t>
            </a:r>
            <a:endParaRPr lang="en-US" dirty="0" smtClean="0">
              <a:ea typeface="ＭＳ Ｐゴシック" charset="-128"/>
            </a:endParaRPr>
          </a:p>
          <a:p>
            <a:pPr eaLnBrk="1" hangingPunct="1"/>
            <a:r>
              <a:rPr lang="el-GR" dirty="0" smtClean="0">
                <a:ea typeface="ＭＳ Ｐゴシック" charset="-128"/>
              </a:rPr>
              <a:t>Οι εκτιμήσεις πρέπει να είναι </a:t>
            </a:r>
            <a:r>
              <a:rPr lang="el-GR" i="1" dirty="0" smtClean="0">
                <a:solidFill>
                  <a:schemeClr val="tx2">
                    <a:lumMod val="60000"/>
                    <a:lumOff val="40000"/>
                  </a:schemeClr>
                </a:solidFill>
                <a:ea typeface="ＭＳ Ｐゴシック" charset="-128"/>
              </a:rPr>
              <a:t>δυαδικές</a:t>
            </a:r>
            <a:r>
              <a:rPr lang="el-GR" dirty="0" smtClean="0">
                <a:ea typeface="ＭＳ Ｐゴシック" charset="-128"/>
              </a:rPr>
              <a:t> </a:t>
            </a:r>
          </a:p>
          <a:p>
            <a:pPr lvl="1" eaLnBrk="1" hangingPunct="1"/>
            <a:r>
              <a:rPr lang="el-GR" dirty="0" smtClean="0">
                <a:ea typeface="ＭＳ Ｐゴシック" charset="-128"/>
              </a:rPr>
              <a:t>Ενδιάμεσες αξιολογήσεις; </a:t>
            </a:r>
            <a:endParaRPr lang="en-US" dirty="0" smtClean="0">
              <a:ea typeface="ＭＳ Ｐゴシック" charset="-128"/>
            </a:endParaRPr>
          </a:p>
          <a:p>
            <a:pPr eaLnBrk="1" hangingPunct="1"/>
            <a:r>
              <a:rPr lang="el-GR" dirty="0" smtClean="0">
                <a:ea typeface="ＭＳ Ｐゴシック" charset="-128"/>
              </a:rPr>
              <a:t>Εξαρτώνται από τη συλλογή/συγγραφή </a:t>
            </a:r>
            <a:endParaRPr lang="en-US" dirty="0" smtClean="0">
              <a:ea typeface="ＭＳ Ｐゴシック" charset="-128"/>
            </a:endParaRPr>
          </a:p>
          <a:p>
            <a:pPr lvl="1" eaLnBrk="1" hangingPunct="1"/>
            <a:r>
              <a:rPr lang="el-GR" dirty="0" smtClean="0">
                <a:ea typeface="ＭＳ Ｐゴシック" charset="-128"/>
              </a:rPr>
              <a:t>Τα αποτελέσματα μπορεί να διαφέρουν από το ένα πεδίο στο άλλο </a:t>
            </a:r>
          </a:p>
          <a:p>
            <a:pPr lvl="1" eaLnBrk="1" hangingPunct="1"/>
            <a:r>
              <a:rPr lang="en-US" dirty="0" smtClean="0">
                <a:ea typeface="ＭＳ Ｐゴシック" charset="-128"/>
              </a:rPr>
              <a:t>Development test collection (tune </a:t>
            </a:r>
            <a:r>
              <a:rPr lang="el-GR" dirty="0" smtClean="0">
                <a:ea typeface="ＭＳ Ｐゴシック" charset="-128"/>
              </a:rPr>
              <a:t>το σύστημα για μια συλλογή και εκτίμησε την απόδοση του σε αυτήν)</a:t>
            </a:r>
            <a:endParaRPr lang="en-US" dirty="0" smtClean="0">
              <a:ea typeface="ＭＳ Ｐゴシック" charset="-128"/>
            </a:endParaRPr>
          </a:p>
        </p:txBody>
      </p:sp>
      <p:sp>
        <p:nvSpPr>
          <p:cNvPr id="2765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8.3</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609600" y="685800"/>
            <a:ext cx="7793037" cy="685800"/>
          </a:xfrm>
        </p:spPr>
        <p:txBody>
          <a:bodyPr/>
          <a:lstStyle/>
          <a:p>
            <a:r>
              <a:rPr lang="el-GR" dirty="0" smtClean="0"/>
              <a:t>Μη γνωστή ανάκληση</a:t>
            </a:r>
            <a:endParaRPr lang="en-US" dirty="0"/>
          </a:p>
        </p:txBody>
      </p:sp>
      <p:sp>
        <p:nvSpPr>
          <p:cNvPr id="330755" name="Rectangle 3"/>
          <p:cNvSpPr>
            <a:spLocks noGrp="1" noChangeArrowheads="1"/>
          </p:cNvSpPr>
          <p:nvPr>
            <p:ph type="body" idx="1"/>
          </p:nvPr>
        </p:nvSpPr>
        <p:spPr>
          <a:xfrm>
            <a:off x="381000" y="1905000"/>
            <a:ext cx="8077200" cy="3657600"/>
          </a:xfrm>
        </p:spPr>
        <p:txBody>
          <a:bodyPr/>
          <a:lstStyle/>
          <a:p>
            <a:r>
              <a:rPr lang="el-GR" altLang="zh-TW" dirty="0" smtClean="0">
                <a:ea typeface="新細明體" pitchFamily="2" charset="-120"/>
              </a:rPr>
              <a:t>Ο συνολικός αριθμός των συναφών εγγράφων δεν είναι πάντα γνωστός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Δειγματοληψία – πάρε έγγραφα από τη συλλογή και αξιολόγησε τη συνάφεια τους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Εφάρμοσε </a:t>
            </a:r>
            <a:r>
              <a:rPr lang="el-GR" altLang="zh-TW" i="1" dirty="0" smtClean="0">
                <a:solidFill>
                  <a:schemeClr val="accent6">
                    <a:lumMod val="75000"/>
                  </a:schemeClr>
                </a:solidFill>
                <a:ea typeface="新細明體" pitchFamily="2" charset="-120"/>
              </a:rPr>
              <a:t>διαφορετικούς αλγόριθμους </a:t>
            </a:r>
            <a:r>
              <a:rPr lang="el-GR" altLang="zh-TW" dirty="0" smtClean="0">
                <a:ea typeface="新細明體" pitchFamily="2" charset="-120"/>
              </a:rPr>
              <a:t>για την ίδια συλλογή και την ίδια ερώτηση και χρησιμοποίησε το </a:t>
            </a:r>
            <a:r>
              <a:rPr lang="el-GR" altLang="zh-TW" i="1" dirty="0" smtClean="0">
                <a:solidFill>
                  <a:schemeClr val="accent6">
                    <a:lumMod val="75000"/>
                  </a:schemeClr>
                </a:solidFill>
                <a:ea typeface="新細明體" pitchFamily="2" charset="-120"/>
              </a:rPr>
              <a:t>άθροισμα των συναφών εγγράφων</a:t>
            </a:r>
            <a:endParaRPr lang="en-US" altLang="zh-TW" i="1" dirty="0">
              <a:solidFill>
                <a:schemeClr val="accent6">
                  <a:lumMod val="75000"/>
                </a:schemeClr>
              </a:solidFill>
              <a:ea typeface="新細明體" pitchFamily="2" charset="-120"/>
            </a:endParaRPr>
          </a:p>
          <a:p>
            <a:endParaRPr lang="en-US" dirty="0"/>
          </a:p>
        </p:txBody>
      </p:sp>
    </p:spTree>
    <p:extLst>
      <p:ext uri="{BB962C8B-B14F-4D97-AF65-F5344CB8AC3E}">
        <p14:creationId xmlns:p14="http://schemas.microsoft.com/office/powerpoint/2010/main" val="31088164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sz="3200" dirty="0" smtClean="0">
                <a:ea typeface="ＭＳ Ｐゴシック" pitchFamily="-112" charset="-128"/>
              </a:rPr>
              <a:t>Μέτρα Συνάφειας χωρίς Διάταξη</a:t>
            </a:r>
            <a:r>
              <a:rPr lang="en-US" sz="3200" dirty="0" smtClean="0">
                <a:ea typeface="ＭＳ Ｐゴシック" pitchFamily="-112" charset="-128"/>
              </a:rPr>
              <a:t> (</a:t>
            </a:r>
            <a:r>
              <a:rPr lang="el-GR" sz="3200" dirty="0" smtClean="0">
                <a:ea typeface="ＭＳ Ｐゴシック" pitchFamily="-112" charset="-128"/>
              </a:rPr>
              <a:t>επανάληψη)</a:t>
            </a:r>
            <a:endParaRPr lang="en-US" sz="3200" dirty="0" smtClean="0">
              <a:ea typeface="ＭＳ Ｐゴシック" pitchFamily="-112" charset="-128"/>
            </a:endParaRPr>
          </a:p>
        </p:txBody>
      </p:sp>
      <p:sp>
        <p:nvSpPr>
          <p:cNvPr id="20483" name="Rectangle 3"/>
          <p:cNvSpPr>
            <a:spLocks noGrp="1" noChangeArrowheads="1"/>
          </p:cNvSpPr>
          <p:nvPr>
            <p:ph type="body" idx="1"/>
          </p:nvPr>
        </p:nvSpPr>
        <p:spPr>
          <a:xfrm>
            <a:off x="304800" y="1524000"/>
            <a:ext cx="8436764" cy="990600"/>
          </a:xfrm>
        </p:spPr>
        <p:txBody>
          <a:bodyPr/>
          <a:lstStyle/>
          <a:p>
            <a:pPr marL="0" indent="0" eaLnBrk="1" hangingPunct="1">
              <a:buNone/>
            </a:pPr>
            <a:r>
              <a:rPr lang="el-GR" dirty="0" smtClean="0">
                <a:solidFill>
                  <a:schemeClr val="accent1">
                    <a:lumMod val="50000"/>
                  </a:schemeClr>
                </a:solidFill>
                <a:ea typeface="ＭＳ Ｐゴシック" pitchFamily="-112" charset="-128"/>
              </a:rPr>
              <a:t>Τα αποτελέσματα μιας ερώτησης θεωρούνται </a:t>
            </a:r>
            <a:r>
              <a:rPr lang="el-GR" i="1" dirty="0" smtClean="0">
                <a:solidFill>
                  <a:schemeClr val="accent6">
                    <a:lumMod val="75000"/>
                  </a:schemeClr>
                </a:solidFill>
                <a:ea typeface="ＭＳ Ｐゴシック" pitchFamily="-112" charset="-128"/>
              </a:rPr>
              <a:t>σύνολο</a:t>
            </a:r>
            <a:r>
              <a:rPr lang="el-GR" dirty="0" smtClean="0">
                <a:solidFill>
                  <a:schemeClr val="accent1">
                    <a:lumMod val="50000"/>
                  </a:schemeClr>
                </a:solidFill>
                <a:ea typeface="ＭＳ Ｐゴシック" pitchFamily="-112" charset="-128"/>
              </a:rPr>
              <a:t>, δηλαδή αξιολογούμε τη συνάφεια ενός συνόλου</a:t>
            </a:r>
            <a:endParaRPr lang="el-GR"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707298"/>
              </p:ext>
            </p:extLst>
          </p:nvPr>
        </p:nvGraphicFramePr>
        <p:xfrm>
          <a:off x="1752600" y="2897831"/>
          <a:ext cx="6691340" cy="1706880"/>
        </p:xfrm>
        <a:graphic>
          <a:graphicData uri="http://schemas.openxmlformats.org/drawingml/2006/table">
            <a:tbl>
              <a:tblPr firstRow="1" bandRow="1">
                <a:tableStyleId>{C083E6E3-FA7D-4D7B-A595-EF9225AFEA82}</a:tableStyleId>
              </a:tblPr>
              <a:tblGrid>
                <a:gridCol w="1672835"/>
                <a:gridCol w="1672835"/>
                <a:gridCol w="1847070"/>
                <a:gridCol w="1498600"/>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relevant</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not relevant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de-DE" sz="2200" kern="1200" dirty="0" err="1" smtClean="0"/>
                        <a:t>retrieved</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n-US" sz="2200" b="1" kern="1200" dirty="0" smtClean="0">
                          <a:solidFill>
                            <a:schemeClr val="accent6">
                              <a:lumMod val="75000"/>
                            </a:schemeClr>
                          </a:solidFill>
                        </a:rPr>
                        <a:t>TP</a:t>
                      </a:r>
                      <a:endParaRPr lang="de-DE" sz="2200" b="1" dirty="0">
                        <a:solidFill>
                          <a:schemeClr val="accent6">
                            <a:lumMod val="75000"/>
                          </a:schemeClr>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60 </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200" kern="1200" dirty="0" smtClean="0"/>
                        <a:t>not retrieved </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80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1,000,040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 name="TextBox 1"/>
          <p:cNvSpPr txBox="1"/>
          <p:nvPr/>
        </p:nvSpPr>
        <p:spPr>
          <a:xfrm>
            <a:off x="228600" y="2438400"/>
            <a:ext cx="4800600" cy="461665"/>
          </a:xfrm>
          <a:prstGeom prst="rect">
            <a:avLst/>
          </a:prstGeom>
          <a:noFill/>
        </p:spPr>
        <p:txBody>
          <a:bodyPr wrap="square" rtlCol="0">
            <a:spAutoFit/>
          </a:bodyPr>
          <a:lstStyle/>
          <a:p>
            <a:r>
              <a:rPr lang="el-GR" dirty="0" smtClean="0">
                <a:solidFill>
                  <a:schemeClr val="accent6">
                    <a:lumMod val="75000"/>
                  </a:schemeClr>
                </a:solidFill>
                <a:latin typeface="+mn-lt"/>
              </a:rPr>
              <a:t>Πίνακας Ενδεχομένων</a:t>
            </a:r>
            <a:endParaRPr lang="en-US" dirty="0">
              <a:solidFill>
                <a:schemeClr val="accent6">
                  <a:lumMod val="75000"/>
                </a:schemeClr>
              </a:solidFill>
              <a:latin typeface="+mn-lt"/>
            </a:endParaRPr>
          </a:p>
        </p:txBody>
      </p:sp>
      <p:sp>
        <p:nvSpPr>
          <p:cNvPr id="9" name="Text Box 3"/>
          <p:cNvSpPr txBox="1">
            <a:spLocks noChangeArrowheads="1"/>
          </p:cNvSpPr>
          <p:nvPr/>
        </p:nvSpPr>
        <p:spPr bwMode="auto">
          <a:xfrm>
            <a:off x="283364" y="4724400"/>
            <a:ext cx="8534400" cy="1416050"/>
          </a:xfrm>
          <a:prstGeom prst="rect">
            <a:avLst/>
          </a:prstGeom>
          <a:noFill/>
          <a:ln w="9525">
            <a:noFill/>
            <a:round/>
            <a:headEnd/>
            <a:tailEnd/>
          </a:ln>
        </p:spPr>
        <p:txBody>
          <a:bodyPr/>
          <a:lstStyle/>
          <a:p>
            <a:pPr marL="914400" lvl="1" indent="-457200">
              <a:spcBef>
                <a:spcPts val="700"/>
              </a:spcBef>
              <a:buClr>
                <a:srgbClr val="336699"/>
              </a:buClr>
              <a:buFont typeface="Wingdings" panose="05000000000000000000" pitchFamily="2" charset="2"/>
              <a:buChar char="v"/>
            </a:pPr>
            <a:r>
              <a:rPr lang="el-GR" dirty="0" smtClean="0">
                <a:latin typeface="+mn-lt"/>
              </a:rPr>
              <a:t>Ακρίβεια (</a:t>
            </a:r>
            <a:r>
              <a:rPr lang="en-US" dirty="0" smtClean="0">
                <a:latin typeface="+mn-lt"/>
              </a:rPr>
              <a:t>precision): 	</a:t>
            </a:r>
            <a:r>
              <a:rPr lang="en-US" dirty="0" smtClean="0">
                <a:solidFill>
                  <a:schemeClr val="tx1"/>
                </a:solidFill>
                <a:latin typeface="+mn-lt"/>
              </a:rPr>
              <a:t>P = TP </a:t>
            </a:r>
            <a:r>
              <a:rPr lang="de-DE" dirty="0" smtClean="0">
                <a:solidFill>
                  <a:schemeClr val="tx1"/>
                </a:solidFill>
                <a:latin typeface="+mn-lt"/>
              </a:rPr>
              <a:t>/ </a:t>
            </a:r>
            <a:r>
              <a:rPr lang="en-US" dirty="0" smtClean="0">
                <a:solidFill>
                  <a:schemeClr val="tx1"/>
                </a:solidFill>
                <a:latin typeface="+mn-lt"/>
              </a:rPr>
              <a:t>( TP + FP )</a:t>
            </a:r>
          </a:p>
          <a:p>
            <a:pPr marL="914400" lvl="1" indent="-457200">
              <a:spcBef>
                <a:spcPts val="700"/>
              </a:spcBef>
              <a:buClr>
                <a:srgbClr val="336699"/>
              </a:buClr>
              <a:buFont typeface="Wingdings" panose="05000000000000000000" pitchFamily="2" charset="2"/>
              <a:buChar char="v"/>
            </a:pPr>
            <a:r>
              <a:rPr lang="el-GR" dirty="0" smtClean="0">
                <a:latin typeface="+mn-lt"/>
              </a:rPr>
              <a:t>Ανάκληση (</a:t>
            </a:r>
            <a:r>
              <a:rPr lang="en-US" dirty="0" smtClean="0">
                <a:latin typeface="+mn-lt"/>
              </a:rPr>
              <a:t>recall): 	</a:t>
            </a:r>
            <a:r>
              <a:rPr lang="en-US" dirty="0" smtClean="0">
                <a:solidFill>
                  <a:schemeClr val="tx1"/>
                </a:solidFill>
                <a:latin typeface="+mn-lt"/>
              </a:rPr>
              <a:t>R = TP / ( TP + FN )</a:t>
            </a:r>
          </a:p>
          <a:p>
            <a:pPr marL="914400" lvl="1" indent="-457200">
              <a:spcBef>
                <a:spcPts val="700"/>
              </a:spcBef>
              <a:buClr>
                <a:srgbClr val="336699"/>
              </a:buClr>
              <a:buFont typeface="Wingdings" panose="05000000000000000000" pitchFamily="2" charset="2"/>
              <a:buChar char="v"/>
            </a:pPr>
            <a:r>
              <a:rPr lang="el-GR" dirty="0" smtClean="0">
                <a:latin typeface="+mn-lt"/>
              </a:rPr>
              <a:t>Μέτρηση </a:t>
            </a:r>
            <a:r>
              <a:rPr lang="en-US" dirty="0" smtClean="0">
                <a:latin typeface="+mn-lt"/>
              </a:rPr>
              <a:t>F:</a:t>
            </a:r>
            <a:r>
              <a:rPr lang="en-US" dirty="0">
                <a:latin typeface="+mn-lt"/>
              </a:rPr>
              <a:t>	</a:t>
            </a:r>
            <a:r>
              <a:rPr lang="en-US" dirty="0" smtClean="0">
                <a:latin typeface="+mn-lt"/>
              </a:rPr>
              <a:t>	F = 2PR/  P + R</a:t>
            </a:r>
          </a:p>
          <a:p>
            <a:pPr marL="914400" lvl="1" indent="-457200">
              <a:spcBef>
                <a:spcPts val="700"/>
              </a:spcBef>
              <a:buClr>
                <a:srgbClr val="336699"/>
              </a:buClr>
              <a:buFont typeface="Wingdings" panose="05000000000000000000" pitchFamily="2" charset="2"/>
              <a:buChar char="v"/>
            </a:pPr>
            <a:r>
              <a:rPr lang="el-GR" dirty="0" smtClean="0">
                <a:latin typeface="+mn-lt"/>
              </a:rPr>
              <a:t>Ορθότητα (</a:t>
            </a:r>
            <a:r>
              <a:rPr lang="en-US" dirty="0" smtClean="0">
                <a:latin typeface="+mn-lt"/>
              </a:rPr>
              <a:t>accuracy) 	A </a:t>
            </a:r>
            <a:r>
              <a:rPr lang="en-US" dirty="0">
                <a:latin typeface="+mn-lt"/>
              </a:rPr>
              <a:t>= (TP + TN)/(TP + FP + FN + TN).</a:t>
            </a:r>
          </a:p>
          <a:p>
            <a:pPr marL="914400" lvl="1" indent="-457200">
              <a:spcBef>
                <a:spcPts val="700"/>
              </a:spcBef>
              <a:buClr>
                <a:srgbClr val="336699"/>
              </a:buClr>
              <a:buFont typeface="Wingdings" panose="05000000000000000000" pitchFamily="2" charset="2"/>
              <a:buChar char="v"/>
            </a:pPr>
            <a:endParaRPr lang="en-US" dirty="0" smtClean="0">
              <a:latin typeface="+mn-lt"/>
            </a:endParaRPr>
          </a:p>
          <a:p>
            <a:pPr marL="914400" lvl="1" indent="-457200">
              <a:spcBef>
                <a:spcPts val="700"/>
              </a:spcBef>
              <a:buClr>
                <a:srgbClr val="336699"/>
              </a:buClr>
              <a:buFont typeface="Wingdings" panose="05000000000000000000" pitchFamily="2" charset="2"/>
              <a:buChar char="v"/>
            </a:pPr>
            <a:endParaRPr lang="en-US" dirty="0" smtClean="0">
              <a:solidFill>
                <a:schemeClr val="tx1"/>
              </a:solidFill>
              <a:latin typeface="+mn-lt"/>
            </a:endParaRPr>
          </a:p>
        </p:txBody>
      </p:sp>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sz="3200" dirty="0" smtClean="0">
                <a:ea typeface="ＭＳ Ｐゴシック" pitchFamily="-112" charset="-128"/>
              </a:rPr>
              <a:t>Μέτρα Συνάφειας χωρίς Διάταξη</a:t>
            </a:r>
            <a:r>
              <a:rPr lang="en-US" sz="3200" dirty="0" smtClean="0">
                <a:ea typeface="ＭＳ Ｐゴシック" pitchFamily="-112" charset="-128"/>
              </a:rPr>
              <a:t> (</a:t>
            </a:r>
            <a:r>
              <a:rPr lang="el-GR" sz="3200" dirty="0" smtClean="0">
                <a:ea typeface="ＭＳ Ｐゴシック" pitchFamily="-112" charset="-128"/>
              </a:rPr>
              <a:t>επανάληψη)</a:t>
            </a:r>
            <a:endParaRPr lang="en-US" sz="3200" dirty="0" smtClean="0">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33</a:t>
            </a:fld>
            <a:endParaRPr lang="en-US"/>
          </a:p>
        </p:txBody>
      </p:sp>
      <p:sp>
        <p:nvSpPr>
          <p:cNvPr id="4" name="TextBox 3"/>
          <p:cNvSpPr txBox="1"/>
          <p:nvPr/>
        </p:nvSpPr>
        <p:spPr>
          <a:xfrm>
            <a:off x="685800" y="2286000"/>
            <a:ext cx="6858000" cy="1569660"/>
          </a:xfrm>
          <a:prstGeom prst="rect">
            <a:avLst/>
          </a:prstGeom>
          <a:noFill/>
        </p:spPr>
        <p:txBody>
          <a:bodyPr wrap="square" rtlCol="0">
            <a:spAutoFit/>
          </a:bodyPr>
          <a:lstStyle/>
          <a:p>
            <a:r>
              <a:rPr lang="el-GR" dirty="0" smtClean="0">
                <a:latin typeface="+mn-lt"/>
              </a:rPr>
              <a:t>Άσκηση 8.1</a:t>
            </a:r>
          </a:p>
          <a:p>
            <a:r>
              <a:rPr lang="el-GR" dirty="0" smtClean="0">
                <a:latin typeface="+mn-lt"/>
              </a:rPr>
              <a:t>Ένα ΣΑΠ επιστρέφει </a:t>
            </a:r>
            <a:r>
              <a:rPr lang="en-US" dirty="0" smtClean="0">
                <a:latin typeface="+mn-lt"/>
              </a:rPr>
              <a:t>8 </a:t>
            </a:r>
            <a:r>
              <a:rPr lang="el-GR" dirty="0" smtClean="0">
                <a:latin typeface="+mn-lt"/>
              </a:rPr>
              <a:t>συναφή και 10 μη συναφή έγγραφα.</a:t>
            </a:r>
          </a:p>
          <a:p>
            <a:r>
              <a:rPr lang="el-GR" dirty="0" smtClean="0">
                <a:latin typeface="+mn-lt"/>
              </a:rPr>
              <a:t>Συνολικά υπάρχουν 20 συναφή έγγραφα.</a:t>
            </a:r>
            <a:endParaRPr lang="en-US" dirty="0">
              <a:latin typeface="+mn-lt"/>
            </a:endParaRPr>
          </a:p>
        </p:txBody>
      </p:sp>
    </p:spTree>
    <p:extLst>
      <p:ext uri="{BB962C8B-B14F-4D97-AF65-F5344CB8AC3E}">
        <p14:creationId xmlns:p14="http://schemas.microsoft.com/office/powerpoint/2010/main" val="8253152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04800" y="24384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Τι γίνεται όταν υπάρχει διάταξη των αποτελεσμάτων;</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Tree>
    <p:extLst>
      <p:ext uri="{BB962C8B-B14F-4D97-AF65-F5344CB8AC3E}">
        <p14:creationId xmlns:p14="http://schemas.microsoft.com/office/powerpoint/2010/main" val="310106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Αξιολόγηση Καταταγμένης Ανάκτησης</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35</a:t>
            </a:fld>
            <a:endParaRPr lang="en-US"/>
          </a:p>
        </p:txBody>
      </p:sp>
      <p:sp>
        <p:nvSpPr>
          <p:cNvPr id="7" name="Text Box 3"/>
          <p:cNvSpPr txBox="1">
            <a:spLocks noChangeArrowheads="1"/>
          </p:cNvSpPr>
          <p:nvPr/>
        </p:nvSpPr>
        <p:spPr bwMode="auto">
          <a:xfrm>
            <a:off x="152400" y="4419600"/>
            <a:ext cx="8229600" cy="1595430"/>
          </a:xfrm>
          <a:prstGeom prst="rect">
            <a:avLst/>
          </a:prstGeom>
          <a:noFill/>
          <a:ln w="9525">
            <a:noFill/>
            <a:round/>
            <a:headEnd/>
            <a:tailEnd/>
          </a:ln>
        </p:spPr>
        <p:txBody>
          <a:bodyPr/>
          <a:lstStyle/>
          <a:p>
            <a:pPr lvl="1">
              <a:spcBef>
                <a:spcPts val="700"/>
              </a:spcBef>
              <a:buClr>
                <a:schemeClr val="tx2">
                  <a:lumMod val="60000"/>
                  <a:lumOff val="40000"/>
                </a:schemeClr>
              </a:buClr>
              <a:buFont typeface="Wingdings" pitchFamily="2" charset="2"/>
              <a:buChar char="ü"/>
            </a:pPr>
            <a:r>
              <a:rPr lang="el-GR" sz="2800" i="1" dirty="0" smtClean="0">
                <a:solidFill>
                  <a:schemeClr val="tx2">
                    <a:lumMod val="60000"/>
                    <a:lumOff val="40000"/>
                  </a:schemeClr>
                </a:solidFill>
                <a:latin typeface="+mn-lt"/>
              </a:rPr>
              <a:t> Η ακρίβεια, ανάκληση και το </a:t>
            </a:r>
            <a:r>
              <a:rPr lang="en-US" sz="2800" i="1" dirty="0" smtClean="0">
                <a:solidFill>
                  <a:schemeClr val="tx2">
                    <a:lumMod val="60000"/>
                    <a:lumOff val="40000"/>
                  </a:schemeClr>
                </a:solidFill>
                <a:latin typeface="+mn-lt"/>
              </a:rPr>
              <a:t>F </a:t>
            </a:r>
            <a:r>
              <a:rPr lang="el-GR" sz="2800" i="1" dirty="0" smtClean="0">
                <a:solidFill>
                  <a:schemeClr val="tx2">
                    <a:lumMod val="60000"/>
                    <a:lumOff val="40000"/>
                  </a:schemeClr>
                </a:solidFill>
                <a:latin typeface="+mn-lt"/>
              </a:rPr>
              <a:t>είναι μέτρα για μη καταταγμένα (</a:t>
            </a:r>
            <a:r>
              <a:rPr lang="en-US" sz="2800" i="1" dirty="0" smtClean="0">
                <a:solidFill>
                  <a:schemeClr val="tx2">
                    <a:lumMod val="60000"/>
                    <a:lumOff val="40000"/>
                  </a:schemeClr>
                </a:solidFill>
                <a:latin typeface="+mn-lt"/>
              </a:rPr>
              <a:t>unranked</a:t>
            </a:r>
            <a:r>
              <a:rPr lang="el-GR" sz="2800" i="1" dirty="0" smtClean="0">
                <a:solidFill>
                  <a:schemeClr val="tx2">
                    <a:lumMod val="60000"/>
                    <a:lumOff val="40000"/>
                  </a:schemeClr>
                </a:solidFill>
                <a:latin typeface="+mn-lt"/>
              </a:rPr>
              <a:t>) σύνολα </a:t>
            </a:r>
            <a:r>
              <a:rPr lang="en-US" sz="2800" i="1" dirty="0" smtClean="0">
                <a:solidFill>
                  <a:schemeClr val="tx2">
                    <a:lumMod val="60000"/>
                    <a:lumOff val="40000"/>
                  </a:schemeClr>
                </a:solidFill>
                <a:latin typeface="+mn-lt"/>
              </a:rPr>
              <a:t>.</a:t>
            </a:r>
            <a:endParaRPr lang="el-GR" dirty="0" smtClean="0">
              <a:solidFill>
                <a:schemeClr val="tx2">
                  <a:lumMod val="50000"/>
                </a:schemeClr>
              </a:solidFill>
              <a:latin typeface="+mn-lt"/>
            </a:endParaRPr>
          </a:p>
          <a:p>
            <a:pPr lvl="1">
              <a:spcBef>
                <a:spcPts val="700"/>
              </a:spcBef>
              <a:buClr>
                <a:schemeClr val="tx2">
                  <a:lumMod val="50000"/>
                </a:schemeClr>
              </a:buClr>
            </a:pPr>
            <a:r>
              <a:rPr lang="el-GR" sz="2800" i="1" u="sng" dirty="0" smtClean="0">
                <a:solidFill>
                  <a:schemeClr val="tx2">
                    <a:lumMod val="50000"/>
                  </a:schemeClr>
                </a:solidFill>
                <a:latin typeface="+mn-lt"/>
              </a:rPr>
              <a:t>Πως μπορούμε να τα τροποποιήσουμε τα μέτρα για λίστες με διάταξη</a:t>
            </a:r>
            <a:r>
              <a:rPr lang="en-US" sz="2800" i="1" u="sng" dirty="0" smtClean="0">
                <a:solidFill>
                  <a:schemeClr val="tx2">
                    <a:lumMod val="50000"/>
                  </a:schemeClr>
                </a:solidFill>
                <a:latin typeface="+mn-lt"/>
              </a:rPr>
              <a:t>;</a:t>
            </a:r>
            <a:endParaRPr lang="en-US" sz="2800"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
        <p:nvSpPr>
          <p:cNvPr id="8" name="Rectangle 3"/>
          <p:cNvSpPr txBox="1">
            <a:spLocks noChangeArrowheads="1"/>
          </p:cNvSpPr>
          <p:nvPr/>
        </p:nvSpPr>
        <p:spPr bwMode="auto">
          <a:xfrm>
            <a:off x="457200" y="1752600"/>
            <a:ext cx="8077200" cy="236220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1"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Ο χρήστης δε</a:t>
            </a:r>
            <a:r>
              <a:rPr kumimoji="0" lang="en-US"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βλέπει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όλη την απάντηση,</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αντίθετα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αρχίζει από την κορυφή της λίστας των αποτελεσμάτων</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Θεωρείστε την περίπτωση που:</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Answer(System1,q)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a:t>
            </a:r>
            <a:endPar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Answer(System2,q)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    </a:t>
            </a:r>
            <a:endParaRPr kumimoji="0" lang="el-GR"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up)">
                                      <p:cBhvr>
                                        <p:cTn id="2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Καμπύλη Ακρίβειας/Ανάκλησης</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36</a:t>
            </a:fld>
            <a:endParaRPr lang="en-US"/>
          </a:p>
        </p:txBody>
      </p:sp>
      <p:sp>
        <p:nvSpPr>
          <p:cNvPr id="7" name="Text Box 3"/>
          <p:cNvSpPr txBox="1">
            <a:spLocks noChangeArrowheads="1"/>
          </p:cNvSpPr>
          <p:nvPr/>
        </p:nvSpPr>
        <p:spPr bwMode="auto">
          <a:xfrm>
            <a:off x="0" y="1752600"/>
            <a:ext cx="8991600" cy="1747830"/>
          </a:xfrm>
          <a:prstGeom prst="rect">
            <a:avLst/>
          </a:prstGeom>
          <a:noFill/>
          <a:ln w="9525">
            <a:noFill/>
            <a:round/>
            <a:headEnd/>
            <a:tailEnd/>
          </a:ln>
        </p:spPr>
        <p:txBody>
          <a:bodyPr/>
          <a:lstStyle/>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sz="2800" i="1" u="sng" dirty="0" smtClean="0">
                <a:solidFill>
                  <a:schemeClr val="tx2">
                    <a:lumMod val="50000"/>
                  </a:schemeClr>
                </a:solidFill>
                <a:latin typeface="+mn-lt"/>
              </a:rPr>
              <a:t>Πως μπορούμε να τα τροποποιήσουμε τα μέτρα για λίστες με διάταξη</a:t>
            </a:r>
            <a:r>
              <a:rPr lang="en-US" sz="2800" i="1" u="sng" dirty="0" smtClean="0">
                <a:solidFill>
                  <a:schemeClr val="tx2">
                    <a:lumMod val="50000"/>
                  </a:schemeClr>
                </a:solidFill>
                <a:latin typeface="+mn-lt"/>
              </a:rPr>
              <a:t>;</a:t>
            </a:r>
            <a:endParaRPr lang="en-US" sz="2800"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r>
              <a:rPr lang="en-US" dirty="0" smtClean="0">
                <a:solidFill>
                  <a:schemeClr val="tx2">
                    <a:lumMod val="50000"/>
                  </a:schemeClr>
                </a:solidFill>
                <a:latin typeface="+mn-lt"/>
              </a:rPr>
              <a:t> </a:t>
            </a:r>
            <a:r>
              <a:rPr lang="el-GR" dirty="0" smtClean="0">
                <a:solidFill>
                  <a:schemeClr val="tx2">
                    <a:lumMod val="50000"/>
                  </a:schemeClr>
                </a:solidFill>
                <a:latin typeface="+mn-lt"/>
              </a:rPr>
              <a:t>Απλώς υπολόγισε το μέτρο συνόλου </a:t>
            </a:r>
            <a:r>
              <a:rPr lang="el-GR" i="1" dirty="0" smtClean="0">
                <a:solidFill>
                  <a:schemeClr val="tx2">
                    <a:lumMod val="50000"/>
                  </a:schemeClr>
                </a:solidFill>
                <a:latin typeface="+mn-lt"/>
              </a:rPr>
              <a:t>για κάθε πρόθεμα</a:t>
            </a:r>
            <a:r>
              <a:rPr lang="en-US" dirty="0" smtClean="0">
                <a:solidFill>
                  <a:schemeClr val="tx2">
                    <a:lumMod val="50000"/>
                  </a:schemeClr>
                </a:solidFill>
                <a:latin typeface="+mn-lt"/>
              </a:rPr>
              <a:t>: </a:t>
            </a:r>
            <a:r>
              <a:rPr lang="el-GR" dirty="0" smtClean="0">
                <a:solidFill>
                  <a:schemeClr val="tx2">
                    <a:lumMod val="50000"/>
                  </a:schemeClr>
                </a:solidFill>
                <a:latin typeface="+mn-lt"/>
              </a:rPr>
              <a:t>το κορυφαίο </a:t>
            </a:r>
            <a:r>
              <a:rPr lang="en-US" dirty="0" smtClean="0">
                <a:solidFill>
                  <a:schemeClr val="tx2">
                    <a:lumMod val="50000"/>
                  </a:schemeClr>
                </a:solidFill>
                <a:latin typeface="+mn-lt"/>
              </a:rPr>
              <a:t>1</a:t>
            </a:r>
            <a:r>
              <a:rPr lang="en-US" dirty="0">
                <a:solidFill>
                  <a:schemeClr val="tx2">
                    <a:lumMod val="50000"/>
                  </a:schemeClr>
                </a:solidFill>
                <a:latin typeface="+mn-lt"/>
              </a:rPr>
              <a:t>,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2,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3, </a:t>
            </a:r>
            <a:r>
              <a:rPr lang="el-GR" dirty="0" smtClean="0">
                <a:solidFill>
                  <a:schemeClr val="tx2">
                    <a:lumMod val="50000"/>
                  </a:schemeClr>
                </a:solidFill>
                <a:latin typeface="+mn-lt"/>
              </a:rPr>
              <a:t>κορυφαία </a:t>
            </a:r>
            <a:r>
              <a:rPr lang="en-US" dirty="0" smtClean="0">
                <a:solidFill>
                  <a:schemeClr val="tx2">
                    <a:lumMod val="50000"/>
                  </a:schemeClr>
                </a:solidFill>
                <a:latin typeface="+mn-lt"/>
              </a:rPr>
              <a:t> </a:t>
            </a:r>
            <a:r>
              <a:rPr lang="en-US" dirty="0">
                <a:solidFill>
                  <a:schemeClr val="tx2">
                    <a:lumMod val="50000"/>
                  </a:schemeClr>
                </a:solidFill>
                <a:latin typeface="+mn-lt"/>
              </a:rPr>
              <a:t>4 </a:t>
            </a:r>
            <a:r>
              <a:rPr lang="el-GR" dirty="0" smtClean="0">
                <a:solidFill>
                  <a:schemeClr val="tx2">
                    <a:lumMod val="50000"/>
                  </a:schemeClr>
                </a:solidFill>
                <a:latin typeface="+mn-lt"/>
              </a:rPr>
              <a:t>κλπ αποτελέσματα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Με αυτόν τον τρόπο παίρνουμε μια </a:t>
            </a:r>
            <a:r>
              <a:rPr lang="el-GR" dirty="0" smtClean="0">
                <a:solidFill>
                  <a:schemeClr val="accent6">
                    <a:lumMod val="75000"/>
                  </a:schemeClr>
                </a:solidFill>
                <a:latin typeface="+mn-lt"/>
              </a:rPr>
              <a:t>καμπύλη ακρίβειας-ανάκλησης (</a:t>
            </a:r>
            <a:r>
              <a:rPr lang="en-US" dirty="0" smtClean="0">
                <a:solidFill>
                  <a:schemeClr val="accent6">
                    <a:lumMod val="75000"/>
                  </a:schemeClr>
                </a:solidFill>
                <a:latin typeface="+mn-lt"/>
              </a:rPr>
              <a:t>precision-recall curve</a:t>
            </a:r>
            <a:r>
              <a:rPr lang="el-GR" dirty="0" smtClean="0">
                <a:solidFill>
                  <a:schemeClr val="accent6">
                    <a:lumMod val="75000"/>
                  </a:schemeClr>
                </a:solidFill>
                <a:latin typeface="+mn-lt"/>
              </a:rPr>
              <a:t>)</a:t>
            </a:r>
            <a:r>
              <a:rPr lang="en-US" dirty="0" smtClean="0">
                <a:solidFill>
                  <a:schemeClr val="accent6">
                    <a:lumMod val="75000"/>
                  </a:schemeClr>
                </a:solidFill>
                <a:latin typeface="+mn-lt"/>
              </a:rPr>
              <a:t>.</a:t>
            </a:r>
            <a:endParaRPr lang="en-US" dirty="0">
              <a:solidFill>
                <a:schemeClr val="accent6">
                  <a:lumMod val="75000"/>
                </a:schemeClr>
              </a:solidFill>
              <a:latin typeface="+mn-lt"/>
            </a:endParaRPr>
          </a:p>
          <a:p>
            <a:pPr lvl="1">
              <a:spcBef>
                <a:spcPts val="700"/>
              </a:spcBef>
              <a:buClr>
                <a:schemeClr val="tx2">
                  <a:lumMod val="50000"/>
                </a:schemeClr>
              </a:buCl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Παράδειγμα Ι</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37</a:t>
            </a:fld>
            <a:endParaRPr lang="en-US"/>
          </a:p>
        </p:txBody>
      </p:sp>
      <p:sp>
        <p:nvSpPr>
          <p:cNvPr id="8" name="Text Box 2"/>
          <p:cNvSpPr txBox="1">
            <a:spLocks noChangeArrowheads="1"/>
          </p:cNvSpPr>
          <p:nvPr/>
        </p:nvSpPr>
        <p:spPr bwMode="auto">
          <a:xfrm>
            <a:off x="3884613" y="3821113"/>
            <a:ext cx="29241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R=3/6=0.5;     P=3/4=0.75</a:t>
            </a:r>
          </a:p>
        </p:txBody>
      </p:sp>
      <p:sp>
        <p:nvSpPr>
          <p:cNvPr id="9" name="Line 3"/>
          <p:cNvSpPr>
            <a:spLocks noChangeShapeType="1"/>
          </p:cNvSpPr>
          <p:nvPr/>
        </p:nvSpPr>
        <p:spPr bwMode="auto">
          <a:xfrm>
            <a:off x="3276600" y="3032125"/>
            <a:ext cx="609600" cy="8382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graphicFrame>
        <p:nvGraphicFramePr>
          <p:cNvPr id="10" name="Object 5"/>
          <p:cNvGraphicFramePr>
            <a:graphicFrameLocks noChangeAspect="1"/>
          </p:cNvGraphicFramePr>
          <p:nvPr/>
        </p:nvGraphicFramePr>
        <p:xfrm>
          <a:off x="990600" y="1447800"/>
          <a:ext cx="2282825" cy="4975225"/>
        </p:xfrm>
        <a:graphic>
          <a:graphicData uri="http://schemas.openxmlformats.org/presentationml/2006/ole">
            <mc:AlternateContent xmlns:mc="http://schemas.openxmlformats.org/markup-compatibility/2006">
              <mc:Choice xmlns:v="urn:schemas-microsoft-com:vml" Requires="v">
                <p:oleObj spid="_x0000_s77938" name="Worksheet" r:id="rId4" imgW="2241000" imgH="4872600" progId="Excel.Sheet.8">
                  <p:embed/>
                </p:oleObj>
              </mc:Choice>
              <mc:Fallback>
                <p:oleObj name="Worksheet" r:id="rId4" imgW="2241000" imgH="4872600" progId="Excel.Sheet.8">
                  <p:embed/>
                  <p:pic>
                    <p:nvPicPr>
                      <p:cNvPr id="0" name="Picture 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1447800"/>
                        <a:ext cx="2282825" cy="4975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6"/>
          <p:cNvSpPr txBox="1">
            <a:spLocks noChangeArrowheads="1"/>
          </p:cNvSpPr>
          <p:nvPr/>
        </p:nvSpPr>
        <p:spPr bwMode="auto">
          <a:xfrm>
            <a:off x="4572000" y="1524000"/>
            <a:ext cx="4267200" cy="710067"/>
          </a:xfrm>
          <a:prstGeom prst="rect">
            <a:avLst/>
          </a:prstGeom>
          <a:noFill/>
          <a:ln w="12700">
            <a:noFill/>
            <a:miter lim="800000"/>
            <a:headEnd/>
            <a:tailEnd/>
          </a:ln>
          <a:effectLst/>
        </p:spPr>
        <p:txBody>
          <a:bodyPr wrap="square" lIns="90000" tIns="46800" rIns="90000" bIns="46800">
            <a:spAutoFit/>
          </a:bodyPr>
          <a:lstStyle/>
          <a:p>
            <a:r>
              <a:rPr kumimoji="1" lang="en-US" altLang="zh-TW" sz="2000" dirty="0" smtClean="0">
                <a:solidFill>
                  <a:srgbClr val="FF5050"/>
                </a:solidFill>
                <a:latin typeface="Times New Roman" pitchFamily="18" charset="0"/>
                <a:ea typeface="新細明體" pitchFamily="2" charset="-120"/>
              </a:rPr>
              <a:t> </a:t>
            </a:r>
            <a:r>
              <a:rPr kumimoji="1" lang="el-GR" altLang="zh-TW" sz="2000" dirty="0" smtClean="0">
                <a:solidFill>
                  <a:srgbClr val="FF5050"/>
                </a:solidFill>
                <a:latin typeface="Times New Roman" pitchFamily="18" charset="0"/>
                <a:ea typeface="新細明體" pitchFamily="2" charset="-120"/>
              </a:rPr>
              <a:t>συνολικός</a:t>
            </a:r>
            <a:r>
              <a:rPr kumimoji="1" lang="en-US" altLang="zh-TW" sz="2000" dirty="0" smtClean="0">
                <a:solidFill>
                  <a:srgbClr val="FF5050"/>
                </a:solidFill>
                <a:latin typeface="Times New Roman" pitchFamily="18" charset="0"/>
                <a:ea typeface="新細明體" pitchFamily="2" charset="-120"/>
              </a:rPr>
              <a:t> </a:t>
            </a:r>
            <a:r>
              <a:rPr kumimoji="1" lang="en-US" altLang="zh-TW" sz="2000" dirty="0">
                <a:solidFill>
                  <a:srgbClr val="FF5050"/>
                </a:solidFill>
                <a:latin typeface="Times New Roman" pitchFamily="18" charset="0"/>
                <a:ea typeface="新細明體" pitchFamily="2" charset="-120"/>
              </a:rPr>
              <a:t># </a:t>
            </a:r>
            <a:r>
              <a:rPr kumimoji="1" lang="el-GR" altLang="zh-TW" sz="2000" dirty="0" smtClean="0">
                <a:solidFill>
                  <a:srgbClr val="FF5050"/>
                </a:solidFill>
                <a:latin typeface="Times New Roman" pitchFamily="18" charset="0"/>
                <a:ea typeface="新細明體" pitchFamily="2" charset="-120"/>
              </a:rPr>
              <a:t>από συναφή έγγραφα </a:t>
            </a:r>
            <a:r>
              <a:rPr kumimoji="1" lang="en-US" altLang="zh-TW" sz="2000" dirty="0" smtClean="0">
                <a:solidFill>
                  <a:srgbClr val="FF5050"/>
                </a:solidFill>
                <a:latin typeface="Times New Roman" pitchFamily="18" charset="0"/>
                <a:ea typeface="新細明體" pitchFamily="2" charset="-120"/>
              </a:rPr>
              <a:t>= </a:t>
            </a:r>
            <a:r>
              <a:rPr kumimoji="1" lang="en-US" altLang="zh-TW" sz="2000" dirty="0">
                <a:solidFill>
                  <a:srgbClr val="FF5050"/>
                </a:solidFill>
                <a:latin typeface="Times New Roman" pitchFamily="18" charset="0"/>
                <a:ea typeface="新細明體" pitchFamily="2" charset="-120"/>
              </a:rPr>
              <a:t>6</a:t>
            </a:r>
          </a:p>
          <a:p>
            <a:r>
              <a:rPr kumimoji="1" lang="el-GR" altLang="zh-TW" sz="2000" dirty="0" smtClean="0">
                <a:solidFill>
                  <a:srgbClr val="FF5050"/>
                </a:solidFill>
                <a:latin typeface="Times New Roman" pitchFamily="18" charset="0"/>
                <a:ea typeface="新細明體" pitchFamily="2" charset="-120"/>
              </a:rPr>
              <a:t>Έλεγχος σε κάθε </a:t>
            </a:r>
            <a:r>
              <a:rPr kumimoji="1" lang="el-GR" altLang="zh-TW" sz="2000" b="1" i="1" dirty="0" smtClean="0">
                <a:solidFill>
                  <a:srgbClr val="FF5050"/>
                </a:solidFill>
                <a:latin typeface="Times New Roman" pitchFamily="18" charset="0"/>
                <a:ea typeface="新細明體" pitchFamily="2" charset="-120"/>
              </a:rPr>
              <a:t>νέο σημείο </a:t>
            </a:r>
            <a:r>
              <a:rPr kumimoji="1" lang="en-US" altLang="zh-TW" sz="2000" b="1" i="1" dirty="0" smtClean="0">
                <a:solidFill>
                  <a:srgbClr val="FF5050"/>
                </a:solidFill>
                <a:latin typeface="Times New Roman" pitchFamily="18" charset="0"/>
                <a:ea typeface="新細明體" pitchFamily="2" charset="-120"/>
              </a:rPr>
              <a:t>recall</a:t>
            </a:r>
            <a:r>
              <a:rPr kumimoji="1" lang="en-US" altLang="zh-TW" sz="2000" dirty="0" smtClean="0">
                <a:solidFill>
                  <a:srgbClr val="FF5050"/>
                </a:solidFill>
                <a:latin typeface="Times New Roman" pitchFamily="18" charset="0"/>
                <a:ea typeface="新細明體" pitchFamily="2" charset="-120"/>
              </a:rPr>
              <a:t>:</a:t>
            </a:r>
            <a:endParaRPr kumimoji="1" lang="en-US" altLang="zh-TW" sz="2000" dirty="0">
              <a:solidFill>
                <a:srgbClr val="FF5050"/>
              </a:solidFill>
              <a:latin typeface="Times New Roman" pitchFamily="18" charset="0"/>
              <a:ea typeface="新細明體" pitchFamily="2" charset="-120"/>
            </a:endParaRPr>
          </a:p>
        </p:txBody>
      </p:sp>
      <p:sp>
        <p:nvSpPr>
          <p:cNvPr id="12" name="Text Box 7"/>
          <p:cNvSpPr txBox="1">
            <a:spLocks noChangeArrowheads="1"/>
          </p:cNvSpPr>
          <p:nvPr/>
        </p:nvSpPr>
        <p:spPr bwMode="auto">
          <a:xfrm>
            <a:off x="3884613" y="2589213"/>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R=1/6=0.167;	P=1/1=1</a:t>
            </a:r>
          </a:p>
        </p:txBody>
      </p:sp>
      <p:sp>
        <p:nvSpPr>
          <p:cNvPr id="13" name="Line 8"/>
          <p:cNvSpPr>
            <a:spLocks noChangeShapeType="1"/>
          </p:cNvSpPr>
          <p:nvPr/>
        </p:nvSpPr>
        <p:spPr bwMode="auto">
          <a:xfrm>
            <a:off x="3276600" y="1965325"/>
            <a:ext cx="622300" cy="723900"/>
          </a:xfrm>
          <a:prstGeom prst="line">
            <a:avLst/>
          </a:prstGeom>
          <a:noFill/>
          <a:ln w="12700">
            <a:solidFill>
              <a:srgbClr val="000000"/>
            </a:solidFill>
            <a:round/>
            <a:headEnd/>
            <a:tailEnd type="triangle" w="med" len="med"/>
          </a:ln>
          <a:effectLst/>
        </p:spPr>
        <p:txBody>
          <a:bodyPr wrap="none" lIns="90000" tIns="46800" rIns="90000" bIns="46800">
            <a:spAutoFit/>
          </a:bodyPr>
          <a:lstStyle/>
          <a:p>
            <a:endParaRPr lang="el-GR"/>
          </a:p>
        </p:txBody>
      </p:sp>
      <p:sp>
        <p:nvSpPr>
          <p:cNvPr id="14" name="Text Box 9"/>
          <p:cNvSpPr txBox="1">
            <a:spLocks noChangeArrowheads="1"/>
          </p:cNvSpPr>
          <p:nvPr/>
        </p:nvSpPr>
        <p:spPr bwMode="auto">
          <a:xfrm>
            <a:off x="3884613" y="3224213"/>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R=2/6=0.333;	P=2/2=1</a:t>
            </a:r>
          </a:p>
        </p:txBody>
      </p:sp>
      <p:sp>
        <p:nvSpPr>
          <p:cNvPr id="15" name="Line 10"/>
          <p:cNvSpPr>
            <a:spLocks noChangeShapeType="1"/>
          </p:cNvSpPr>
          <p:nvPr/>
        </p:nvSpPr>
        <p:spPr bwMode="auto">
          <a:xfrm>
            <a:off x="3276600" y="2346325"/>
            <a:ext cx="647700" cy="9144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6" name="Text Box 11"/>
          <p:cNvSpPr txBox="1">
            <a:spLocks noChangeArrowheads="1"/>
          </p:cNvSpPr>
          <p:nvPr/>
        </p:nvSpPr>
        <p:spPr bwMode="auto">
          <a:xfrm>
            <a:off x="3886200" y="5775325"/>
            <a:ext cx="3063875" cy="402291"/>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dirty="0">
                <a:latin typeface="Times New Roman" pitchFamily="18" charset="0"/>
                <a:ea typeface="新細明體" pitchFamily="2" charset="-120"/>
              </a:rPr>
              <a:t>R=5/6=0.833;	</a:t>
            </a:r>
            <a:r>
              <a:rPr kumimoji="1" lang="en-US" altLang="zh-TW" sz="2000" dirty="0" smtClean="0">
                <a:latin typeface="Times New Roman" pitchFamily="18" charset="0"/>
                <a:ea typeface="新細明體" pitchFamily="2" charset="-120"/>
              </a:rPr>
              <a:t>P=5/13=0.38</a:t>
            </a:r>
            <a:endParaRPr kumimoji="1" lang="en-US" altLang="zh-TW" sz="2000" dirty="0">
              <a:latin typeface="Times New Roman" pitchFamily="18" charset="0"/>
              <a:ea typeface="新細明體" pitchFamily="2" charset="-120"/>
            </a:endParaRPr>
          </a:p>
        </p:txBody>
      </p:sp>
      <p:sp>
        <p:nvSpPr>
          <p:cNvPr id="17" name="Line 12"/>
          <p:cNvSpPr>
            <a:spLocks noChangeShapeType="1"/>
          </p:cNvSpPr>
          <p:nvPr/>
        </p:nvSpPr>
        <p:spPr bwMode="auto">
          <a:xfrm>
            <a:off x="3276600" y="6003925"/>
            <a:ext cx="609600" cy="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8" name="Text Box 13"/>
          <p:cNvSpPr txBox="1">
            <a:spLocks noChangeArrowheads="1"/>
          </p:cNvSpPr>
          <p:nvPr/>
        </p:nvSpPr>
        <p:spPr bwMode="auto">
          <a:xfrm>
            <a:off x="3886200" y="4403725"/>
            <a:ext cx="3124200"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R=4/6=0.667; P=4/6=0.667</a:t>
            </a:r>
          </a:p>
        </p:txBody>
      </p:sp>
      <p:sp>
        <p:nvSpPr>
          <p:cNvPr id="19" name="Line 14"/>
          <p:cNvSpPr>
            <a:spLocks noChangeShapeType="1"/>
          </p:cNvSpPr>
          <p:nvPr/>
        </p:nvSpPr>
        <p:spPr bwMode="auto">
          <a:xfrm>
            <a:off x="3276600" y="3717925"/>
            <a:ext cx="609600" cy="6858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20" name="Text Box 15"/>
          <p:cNvSpPr txBox="1">
            <a:spLocks noChangeArrowheads="1"/>
          </p:cNvSpPr>
          <p:nvPr/>
        </p:nvSpPr>
        <p:spPr bwMode="auto">
          <a:xfrm>
            <a:off x="6858000" y="4953000"/>
            <a:ext cx="2124075" cy="1311275"/>
          </a:xfrm>
          <a:prstGeom prst="rect">
            <a:avLst/>
          </a:prstGeom>
          <a:noFill/>
          <a:ln w="12700">
            <a:noFill/>
            <a:miter lim="800000"/>
            <a:headEnd/>
            <a:tailEnd/>
          </a:ln>
          <a:effectLst/>
        </p:spPr>
        <p:txBody>
          <a:bodyPr wrap="none" lIns="90000" tIns="46800" rIns="90000" bIns="46800">
            <a:spAutoFit/>
          </a:bodyPr>
          <a:lstStyle/>
          <a:p>
            <a:pPr algn="ctr"/>
            <a:r>
              <a:rPr lang="en-US" sz="2000" dirty="0">
                <a:solidFill>
                  <a:srgbClr val="FF5050"/>
                </a:solidFill>
                <a:latin typeface="Times New Roman" pitchFamily="18" charset="0"/>
              </a:rPr>
              <a:t>Missing one </a:t>
            </a:r>
          </a:p>
          <a:p>
            <a:pPr algn="ctr"/>
            <a:r>
              <a:rPr lang="en-US" sz="2000" dirty="0">
                <a:solidFill>
                  <a:srgbClr val="FF5050"/>
                </a:solidFill>
                <a:latin typeface="Times New Roman" pitchFamily="18" charset="0"/>
              </a:rPr>
              <a:t>relevant document.</a:t>
            </a:r>
          </a:p>
          <a:p>
            <a:pPr algn="ctr"/>
            <a:r>
              <a:rPr lang="en-US" sz="2000" dirty="0">
                <a:solidFill>
                  <a:srgbClr val="FF5050"/>
                </a:solidFill>
                <a:latin typeface="Times New Roman" pitchFamily="18" charset="0"/>
              </a:rPr>
              <a:t>Never reach </a:t>
            </a:r>
          </a:p>
          <a:p>
            <a:pPr algn="ctr"/>
            <a:r>
              <a:rPr lang="en-US" sz="2000" dirty="0">
                <a:solidFill>
                  <a:srgbClr val="FF5050"/>
                </a:solidFill>
                <a:latin typeface="Times New Roman" pitchFamily="18" charset="0"/>
              </a:rPr>
              <a:t>100% recall</a:t>
            </a: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Παράδειγμα Ι (συνέχεια)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38</a:t>
            </a:fld>
            <a:endParaRPr lang="en-US"/>
          </a:p>
        </p:txBody>
      </p:sp>
      <p:graphicFrame>
        <p:nvGraphicFramePr>
          <p:cNvPr id="78851" name="Object 3"/>
          <p:cNvGraphicFramePr>
            <a:graphicFrameLocks noChangeAspect="1"/>
          </p:cNvGraphicFramePr>
          <p:nvPr/>
        </p:nvGraphicFramePr>
        <p:xfrm>
          <a:off x="1524000" y="1600200"/>
          <a:ext cx="6096000" cy="4067175"/>
        </p:xfrm>
        <a:graphic>
          <a:graphicData uri="http://schemas.openxmlformats.org/presentationml/2006/ole">
            <mc:AlternateContent xmlns:mc="http://schemas.openxmlformats.org/markup-compatibility/2006">
              <mc:Choice xmlns:v="urn:schemas-microsoft-com:vml" Requires="v">
                <p:oleObj spid="_x0000_s78963" name="Chart" r:id="rId3" imgW="6096000" imgH="4067062" progId="MSGraph.Chart.8">
                  <p:embed followColorScheme="full"/>
                </p:oleObj>
              </mc:Choice>
              <mc:Fallback>
                <p:oleObj name="Chart" r:id="rId3" imgW="6096000" imgH="4067062" progId="MSGraph.Chart.8">
                  <p:embed followColorScheme="full"/>
                  <p:pic>
                    <p:nvPicPr>
                      <p:cNvPr id="0" name="Picture 9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600200"/>
                        <a:ext cx="6096000" cy="406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TextBox 20"/>
          <p:cNvSpPr txBox="1"/>
          <p:nvPr/>
        </p:nvSpPr>
        <p:spPr>
          <a:xfrm>
            <a:off x="609600" y="5715000"/>
            <a:ext cx="7696200" cy="830997"/>
          </a:xfrm>
          <a:prstGeom prst="rect">
            <a:avLst/>
          </a:prstGeom>
          <a:noFill/>
        </p:spPr>
        <p:txBody>
          <a:bodyPr wrap="square" rtlCol="0">
            <a:spAutoFit/>
          </a:bodyPr>
          <a:lstStyle/>
          <a:p>
            <a:r>
              <a:rPr lang="el-GR" dirty="0" smtClean="0">
                <a:latin typeface="+mn-lt"/>
              </a:rPr>
              <a:t>Πριονωτή – </a:t>
            </a:r>
            <a:r>
              <a:rPr lang="el-GR" dirty="0" smtClean="0">
                <a:solidFill>
                  <a:srgbClr val="FF0000"/>
                </a:solidFill>
                <a:latin typeface="+mn-lt"/>
              </a:rPr>
              <a:t>το </a:t>
            </a:r>
            <a:r>
              <a:rPr lang="en-US" dirty="0" smtClean="0">
                <a:solidFill>
                  <a:srgbClr val="FF0000"/>
                </a:solidFill>
                <a:latin typeface="+mn-lt"/>
              </a:rPr>
              <a:t>precision </a:t>
            </a:r>
            <a:r>
              <a:rPr lang="el-GR" dirty="0" smtClean="0">
                <a:solidFill>
                  <a:srgbClr val="FF0000"/>
                </a:solidFill>
                <a:latin typeface="+mn-lt"/>
              </a:rPr>
              <a:t>ελαττώνεται για το ίδιο </a:t>
            </a:r>
            <a:r>
              <a:rPr lang="en-US" dirty="0" smtClean="0">
                <a:solidFill>
                  <a:srgbClr val="FF0000"/>
                </a:solidFill>
                <a:latin typeface="+mn-lt"/>
              </a:rPr>
              <a:t>recall</a:t>
            </a:r>
            <a:r>
              <a:rPr lang="el-GR" dirty="0" smtClean="0">
                <a:solidFill>
                  <a:srgbClr val="FF0000"/>
                </a:solidFill>
                <a:latin typeface="+mn-lt"/>
              </a:rPr>
              <a:t> </a:t>
            </a:r>
            <a:r>
              <a:rPr lang="el-GR" dirty="0" smtClean="0">
                <a:latin typeface="+mn-lt"/>
              </a:rPr>
              <a:t>μέχρι να βρεθεί το επόμενο συναφές έγγραφο</a:t>
            </a:r>
            <a:endParaRPr lang="el-GR" dirty="0">
              <a:latin typeface="+mn-lt"/>
            </a:endParaRP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bwMode="auto">
          <a:noFill/>
          <a:ln>
            <a:miter lim="800000"/>
            <a:headEnd/>
            <a:tailEnd/>
          </a:ln>
        </p:spPr>
        <p:txBody>
          <a:bodyPr/>
          <a:lstStyle/>
          <a:p>
            <a:fld id="{9A216292-ED49-44CA-93FE-97D8F9FFEF0F}" type="slidenum">
              <a:rPr lang="en-US" smtClean="0"/>
              <a:pPr/>
              <a:t>39</a:t>
            </a:fld>
            <a:endParaRPr lang="en-US" smtClean="0"/>
          </a:p>
        </p:txBody>
      </p:sp>
      <p:sp>
        <p:nvSpPr>
          <p:cNvPr id="30723"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Ακρίβεια εκ παρεμβολής (</a:t>
            </a:r>
            <a:r>
              <a:rPr lang="en-US" dirty="0" smtClean="0">
                <a:ea typeface="ＭＳ Ｐゴシック" charset="-128"/>
              </a:rPr>
              <a:t>Interpolated precision</a:t>
            </a:r>
            <a:r>
              <a:rPr lang="el-GR" dirty="0" smtClean="0">
                <a:ea typeface="ＭＳ Ｐゴシック" charset="-128"/>
              </a:rPr>
              <a:t>)</a:t>
            </a:r>
            <a:endParaRPr lang="en-US" dirty="0" smtClean="0">
              <a:ea typeface="ＭＳ Ｐゴシック" charset="-128"/>
            </a:endParaRPr>
          </a:p>
        </p:txBody>
      </p:sp>
      <p:pic>
        <p:nvPicPr>
          <p:cNvPr id="30725" name="Picture 4"/>
          <p:cNvPicPr>
            <a:picLocks noChangeAspect="1" noChangeArrowheads="1"/>
          </p:cNvPicPr>
          <p:nvPr/>
        </p:nvPicPr>
        <p:blipFill>
          <a:blip r:embed="rId3" cstate="print"/>
          <a:srcRect l="6250" t="21051" r="8928" b="22232"/>
          <a:stretch>
            <a:fillRect/>
          </a:stretch>
        </p:blipFill>
        <p:spPr bwMode="auto">
          <a:xfrm>
            <a:off x="492579" y="3598408"/>
            <a:ext cx="8077200" cy="3230563"/>
          </a:xfrm>
          <a:prstGeom prst="rect">
            <a:avLst/>
          </a:prstGeom>
          <a:noFill/>
          <a:ln w="9525">
            <a:noFill/>
            <a:miter lim="800000"/>
            <a:headEnd/>
            <a:tailEnd/>
          </a:ln>
        </p:spPr>
      </p:pic>
      <p:sp>
        <p:nvSpPr>
          <p:cNvPr id="30726"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
        <p:nvSpPr>
          <p:cNvPr id="30724" name="Rectangle 3"/>
          <p:cNvSpPr>
            <a:spLocks noGrp="1" noChangeArrowheads="1"/>
          </p:cNvSpPr>
          <p:nvPr>
            <p:ph type="body" idx="1"/>
          </p:nvPr>
        </p:nvSpPr>
        <p:spPr>
          <a:xfrm>
            <a:off x="381000" y="1524000"/>
            <a:ext cx="8610600" cy="4953000"/>
          </a:xfrm>
        </p:spPr>
        <p:txBody>
          <a:bodyPr/>
          <a:lstStyle/>
          <a:p>
            <a:pPr eaLnBrk="1" hangingPunct="1"/>
            <a:r>
              <a:rPr lang="el-GR" sz="2400" dirty="0" smtClean="0">
                <a:ea typeface="ＭＳ Ｐゴシック" charset="-128"/>
              </a:rPr>
              <a:t>Αν η ακρίβεια αλλάζει τοπικά με την αύξηση της ανάκλησης, το λαμβάνουμε υπ’ όψιν – </a:t>
            </a:r>
            <a:r>
              <a:rPr lang="el-GR" sz="2400" i="1" dirty="0" smtClean="0">
                <a:solidFill>
                  <a:schemeClr val="accent2">
                    <a:lumMod val="75000"/>
                  </a:schemeClr>
                </a:solidFill>
                <a:ea typeface="ＭＳ Ｐゴシック" charset="-128"/>
              </a:rPr>
              <a:t>ο χρήστης θέλει να δει και άλλα έγγραφα αν αυξάνεται και η ακρίβεια και η ανάκληση</a:t>
            </a:r>
            <a:endParaRPr lang="en-US" sz="2400" i="1" dirty="0" smtClean="0">
              <a:solidFill>
                <a:schemeClr val="accent2">
                  <a:lumMod val="75000"/>
                </a:schemeClr>
              </a:solidFill>
              <a:ea typeface="ＭＳ Ｐゴシック" charset="-128"/>
            </a:endParaRPr>
          </a:p>
          <a:p>
            <a:pPr eaLnBrk="1" hangingPunct="1"/>
            <a:r>
              <a:rPr lang="el-GR" sz="2400" dirty="0" smtClean="0">
                <a:ea typeface="ＭＳ Ｐゴシック" charset="-128"/>
              </a:rPr>
              <a:t>Παίρνουμε τη μέγιστη τιμή της ακρίβειας στα δεξιά της τιμής</a:t>
            </a:r>
            <a:endParaRPr lang="en-US" sz="2400" dirty="0" smtClean="0">
              <a:ea typeface="ＭＳ Ｐゴシック" charset="-128"/>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736209758"/>
              </p:ext>
            </p:extLst>
          </p:nvPr>
        </p:nvGraphicFramePr>
        <p:xfrm>
          <a:off x="2552700" y="3124200"/>
          <a:ext cx="2781300" cy="748539"/>
        </p:xfrm>
        <a:graphic>
          <a:graphicData uri="http://schemas.openxmlformats.org/presentationml/2006/ole">
            <mc:AlternateContent xmlns:mc="http://schemas.openxmlformats.org/markup-compatibility/2006">
              <mc:Choice xmlns:v="urn:schemas-microsoft-com:vml" Requires="v">
                <p:oleObj spid="_x0000_s102469" name="Equation" r:id="rId4" imgW="1180588" imgH="317362" progId="Equation.3">
                  <p:embed/>
                </p:oleObj>
              </mc:Choice>
              <mc:Fallback>
                <p:oleObj name="Equation" r:id="rId4" imgW="1180588" imgH="317362" progId="Equation.3">
                  <p:embed/>
                  <p:pic>
                    <p:nvPicPr>
                      <p:cNvPr id="0" name="Picture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2700" y="3124200"/>
                        <a:ext cx="2781300" cy="7485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Αξιολόγηση συστήματος</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a:t>
            </a:fld>
            <a:endParaRPr lang="en-US"/>
          </a:p>
        </p:txBody>
      </p:sp>
      <p:sp>
        <p:nvSpPr>
          <p:cNvPr id="7" name="Text Box 3"/>
          <p:cNvSpPr txBox="1">
            <a:spLocks noChangeArrowheads="1"/>
          </p:cNvSpPr>
          <p:nvPr/>
        </p:nvSpPr>
        <p:spPr bwMode="auto">
          <a:xfrm>
            <a:off x="228600" y="1600200"/>
            <a:ext cx="8458200" cy="3505200"/>
          </a:xfrm>
          <a:prstGeom prst="rect">
            <a:avLst/>
          </a:prstGeom>
          <a:noFill/>
          <a:ln w="9525">
            <a:noFill/>
            <a:round/>
            <a:headEnd/>
            <a:tailEnd/>
          </a:ln>
        </p:spPr>
        <p:txBody>
          <a:bodyPr/>
          <a:lstStyle/>
          <a:p>
            <a:pPr marL="914400" lvl="1" indent="-457200">
              <a:spcBef>
                <a:spcPts val="700"/>
              </a:spcBef>
              <a:buClr>
                <a:srgbClr val="336699"/>
              </a:buClr>
            </a:pPr>
            <a:r>
              <a:rPr lang="el-GR" sz="3200" dirty="0" smtClean="0">
                <a:solidFill>
                  <a:schemeClr val="accent2">
                    <a:lumMod val="75000"/>
                  </a:schemeClr>
                </a:solidFill>
                <a:latin typeface="+mn-lt"/>
              </a:rPr>
              <a:t>Αποδοτικότητα (</a:t>
            </a:r>
            <a:r>
              <a:rPr lang="en-US" sz="3200" dirty="0" smtClean="0">
                <a:solidFill>
                  <a:schemeClr val="accent2">
                    <a:lumMod val="75000"/>
                  </a:schemeClr>
                </a:solidFill>
                <a:latin typeface="+mn-lt"/>
              </a:rPr>
              <a:t>Performance)</a:t>
            </a: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a:t>
            </a:r>
            <a:r>
              <a:rPr lang="el-GR" i="1" dirty="0" smtClean="0">
                <a:solidFill>
                  <a:schemeClr val="tx2">
                    <a:lumMod val="50000"/>
                  </a:schemeClr>
                </a:solidFill>
                <a:latin typeface="+mn-lt"/>
              </a:rPr>
              <a:t>γρήγορη</a:t>
            </a:r>
            <a:r>
              <a:rPr lang="el-GR" dirty="0" smtClean="0">
                <a:solidFill>
                  <a:schemeClr val="tx2">
                    <a:lumMod val="50000"/>
                  </a:schemeClr>
                </a:solidFill>
                <a:latin typeface="+mn-lt"/>
              </a:rPr>
              <a:t> είναι η κατασκευή του ευρετηρίου;</a:t>
            </a:r>
          </a:p>
          <a:p>
            <a:pPr marL="1371600" lvl="2" indent="-457200">
              <a:spcBef>
                <a:spcPts val="700"/>
              </a:spcBef>
              <a:buClr>
                <a:srgbClr val="336699"/>
              </a:buClr>
              <a:buFont typeface="Wingdings" pitchFamily="2" charset="2"/>
              <a:buChar char="§"/>
            </a:pPr>
            <a:r>
              <a:rPr lang="el-GR" sz="2000" dirty="0" smtClean="0">
                <a:solidFill>
                  <a:schemeClr val="tx2">
                    <a:lumMod val="50000"/>
                  </a:schemeClr>
                </a:solidFill>
                <a:latin typeface="+mn-lt"/>
              </a:rPr>
              <a:t>Αριθμός εγγράφων την ώρα </a:t>
            </a:r>
            <a:r>
              <a:rPr lang="en-US" sz="2000" dirty="0" smtClean="0">
                <a:solidFill>
                  <a:schemeClr val="tx2">
                    <a:lumMod val="50000"/>
                  </a:schemeClr>
                </a:solidFill>
                <a:latin typeface="+mn-lt"/>
              </a:rPr>
              <a:t>(throughput)</a:t>
            </a:r>
            <a:endParaRPr lang="el-GR" sz="2000"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μεγάλο είναι  το ευρετήριο (</a:t>
            </a:r>
            <a:r>
              <a:rPr lang="el-GR" i="1" dirty="0" smtClean="0">
                <a:solidFill>
                  <a:schemeClr val="tx2">
                    <a:lumMod val="50000"/>
                  </a:schemeClr>
                </a:solidFill>
                <a:latin typeface="+mn-lt"/>
              </a:rPr>
              <a:t>αποθήκευση</a:t>
            </a:r>
            <a:r>
              <a:rPr lang="el-GR" dirty="0" smtClean="0">
                <a:solidFill>
                  <a:schemeClr val="tx2">
                    <a:lumMod val="50000"/>
                  </a:schemeClr>
                </a:solidFill>
                <a:latin typeface="+mn-lt"/>
              </a:rPr>
              <a:t>);</a:t>
            </a: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a:t>
            </a:r>
            <a:r>
              <a:rPr lang="el-GR" i="1" dirty="0" smtClean="0">
                <a:solidFill>
                  <a:schemeClr val="tx2">
                    <a:lumMod val="50000"/>
                  </a:schemeClr>
                </a:solidFill>
                <a:latin typeface="+mn-lt"/>
              </a:rPr>
              <a:t>γρήγορη</a:t>
            </a:r>
            <a:r>
              <a:rPr lang="el-GR" dirty="0" smtClean="0">
                <a:solidFill>
                  <a:schemeClr val="tx2">
                    <a:lumMod val="50000"/>
                  </a:schemeClr>
                </a:solidFill>
                <a:latin typeface="+mn-lt"/>
              </a:rPr>
              <a:t> είναι η αναζήτηση;</a:t>
            </a:r>
          </a:p>
          <a:p>
            <a:pPr marL="1371600" lvl="2" indent="-457200">
              <a:spcBef>
                <a:spcPts val="700"/>
              </a:spcBef>
              <a:buClr>
                <a:srgbClr val="336699"/>
              </a:buClr>
              <a:buFont typeface="Wingdings" pitchFamily="2" charset="2"/>
              <a:buChar char="§"/>
            </a:pPr>
            <a:r>
              <a:rPr lang="el-GR" sz="2000" dirty="0" smtClean="0">
                <a:solidFill>
                  <a:schemeClr val="tx2">
                    <a:lumMod val="50000"/>
                  </a:schemeClr>
                </a:solidFill>
                <a:latin typeface="+mn-lt"/>
              </a:rPr>
              <a:t>π</a:t>
            </a:r>
            <a:r>
              <a:rPr lang="en-US" sz="2000" dirty="0" smtClean="0">
                <a:solidFill>
                  <a:schemeClr val="tx2">
                    <a:lumMod val="50000"/>
                  </a:schemeClr>
                </a:solidFill>
                <a:latin typeface="+mn-lt"/>
              </a:rPr>
              <a:t>.</a:t>
            </a:r>
            <a:r>
              <a:rPr lang="el-GR" sz="2000" dirty="0" smtClean="0">
                <a:solidFill>
                  <a:schemeClr val="tx2">
                    <a:lumMod val="50000"/>
                  </a:schemeClr>
                </a:solidFill>
                <a:latin typeface="+mn-lt"/>
              </a:rPr>
              <a:t>χ</a:t>
            </a:r>
            <a:r>
              <a:rPr lang="en-US" sz="2000" dirty="0" smtClean="0">
                <a:solidFill>
                  <a:schemeClr val="tx2">
                    <a:lumMod val="50000"/>
                  </a:schemeClr>
                </a:solidFill>
                <a:latin typeface="+mn-lt"/>
              </a:rPr>
              <a:t>., latency </a:t>
            </a:r>
            <a:r>
              <a:rPr lang="el-GR" sz="2000" dirty="0" smtClean="0">
                <a:solidFill>
                  <a:schemeClr val="tx2">
                    <a:lumMod val="50000"/>
                  </a:schemeClr>
                </a:solidFill>
                <a:latin typeface="+mn-lt"/>
              </a:rPr>
              <a:t>(χρόνος απόκρισης) ή </a:t>
            </a:r>
            <a:r>
              <a:rPr lang="en-US" sz="2000" dirty="0" smtClean="0">
                <a:solidFill>
                  <a:schemeClr val="tx2">
                    <a:lumMod val="50000"/>
                  </a:schemeClr>
                </a:solidFill>
                <a:latin typeface="+mn-lt"/>
              </a:rPr>
              <a:t>throughput </a:t>
            </a:r>
            <a:r>
              <a:rPr lang="el-GR" sz="2000" dirty="0" smtClean="0">
                <a:solidFill>
                  <a:schemeClr val="tx2">
                    <a:lumMod val="50000"/>
                  </a:schemeClr>
                </a:solidFill>
                <a:latin typeface="+mn-lt"/>
              </a:rPr>
              <a:t>(</a:t>
            </a:r>
            <a:r>
              <a:rPr lang="el-GR" sz="2000" dirty="0" err="1" smtClean="0">
                <a:solidFill>
                  <a:schemeClr val="tx2">
                    <a:lumMod val="50000"/>
                  </a:schemeClr>
                </a:solidFill>
                <a:latin typeface="+mn-lt"/>
              </a:rPr>
              <a:t>ρύθμο</a:t>
            </a:r>
            <a:r>
              <a:rPr lang="el-GR" sz="2000" dirty="0" smtClean="0">
                <a:solidFill>
                  <a:schemeClr val="tx2">
                    <a:lumMod val="50000"/>
                  </a:schemeClr>
                </a:solidFill>
                <a:latin typeface="+mn-lt"/>
              </a:rPr>
              <a:t>-απόδοση) ως συνάρτηση των ερωτημάτων ανά δευτερόλεπτο ή του μεγέθους του ευρετηρίου</a:t>
            </a:r>
            <a:endParaRPr lang="en-US" sz="1050" dirty="0" smtClean="0">
              <a:solidFill>
                <a:schemeClr val="tx2">
                  <a:lumMod val="50000"/>
                </a:schemeClr>
              </a:solidFill>
              <a:latin typeface="+mn-lt"/>
            </a:endParaRPr>
          </a:p>
          <a:p>
            <a:pPr marL="914400" lvl="1" indent="-457200">
              <a:spcBef>
                <a:spcPts val="700"/>
              </a:spcBef>
              <a:buClr>
                <a:srgbClr val="336699"/>
              </a:buClr>
            </a:pPr>
            <a:r>
              <a:rPr lang="el-GR" dirty="0" smtClean="0">
                <a:solidFill>
                  <a:schemeClr val="accent6">
                    <a:lumMod val="50000"/>
                  </a:schemeClr>
                </a:solidFill>
                <a:latin typeface="+mn-lt"/>
              </a:rPr>
              <a:t>Εκφραστικότητα</a:t>
            </a:r>
            <a:r>
              <a:rPr lang="el-GR" dirty="0" smtClean="0">
                <a:solidFill>
                  <a:schemeClr val="tx2">
                    <a:lumMod val="50000"/>
                  </a:schemeClr>
                </a:solidFill>
                <a:latin typeface="+mn-lt"/>
              </a:rPr>
              <a:t> της γλώσσας ερωτημάτων</a:t>
            </a:r>
          </a:p>
          <a:p>
            <a:pPr marL="914400" lvl="1" indent="-457200">
              <a:spcBef>
                <a:spcPts val="700"/>
              </a:spcBef>
              <a:buClr>
                <a:srgbClr val="336699"/>
              </a:buClr>
            </a:pPr>
            <a:r>
              <a:rPr lang="el-GR" dirty="0" smtClean="0">
                <a:solidFill>
                  <a:schemeClr val="tx2">
                    <a:lumMod val="50000"/>
                  </a:schemeClr>
                </a:solidFill>
                <a:latin typeface="+mn-lt"/>
              </a:rPr>
              <a:t>	</a:t>
            </a:r>
            <a:r>
              <a:rPr lang="el-GR" sz="2000" dirty="0" smtClean="0">
                <a:solidFill>
                  <a:schemeClr val="tx2">
                    <a:lumMod val="50000"/>
                  </a:schemeClr>
                </a:solidFill>
                <a:latin typeface="+mn-lt"/>
              </a:rPr>
              <a:t>επιτρέπει τη διατύπωση περίπλοκων αναγκών πληροφόρησης;</a:t>
            </a:r>
          </a:p>
          <a:p>
            <a:pPr marL="914400" lvl="1" indent="-457200">
              <a:spcBef>
                <a:spcPts val="700"/>
              </a:spcBef>
              <a:buClr>
                <a:srgbClr val="336699"/>
              </a:buClr>
            </a:pPr>
            <a:r>
              <a:rPr lang="el-GR" dirty="0" smtClean="0">
                <a:solidFill>
                  <a:schemeClr val="tx2">
                    <a:lumMod val="50000"/>
                  </a:schemeClr>
                </a:solidFill>
                <a:latin typeface="+mn-lt"/>
              </a:rPr>
              <a:t>Ποιο είναι το </a:t>
            </a:r>
            <a:r>
              <a:rPr lang="el-GR" dirty="0" smtClean="0">
                <a:solidFill>
                  <a:schemeClr val="accent6">
                    <a:lumMod val="50000"/>
                  </a:schemeClr>
                </a:solidFill>
                <a:latin typeface="+mn-lt"/>
              </a:rPr>
              <a:t>κόστος</a:t>
            </a:r>
            <a:r>
              <a:rPr lang="el-GR" dirty="0" smtClean="0">
                <a:solidFill>
                  <a:schemeClr val="tx2">
                    <a:lumMod val="50000"/>
                  </a:schemeClr>
                </a:solidFill>
                <a:latin typeface="+mn-lt"/>
              </a:rPr>
              <a:t> ανά ερώτημα; </a:t>
            </a:r>
          </a:p>
          <a:p>
            <a:pPr marL="1371600" lvl="2" indent="-457200">
              <a:spcBef>
                <a:spcPts val="700"/>
              </a:spcBef>
              <a:buClr>
                <a:srgbClr val="336699"/>
              </a:buClr>
              <a:buFont typeface="Wingdings" pitchFamily="2" charset="2"/>
              <a:buChar char="§"/>
            </a:pPr>
            <a:r>
              <a:rPr lang="el-GR" sz="1800" dirty="0" smtClean="0">
                <a:solidFill>
                  <a:schemeClr val="tx2">
                    <a:lumMod val="50000"/>
                  </a:schemeClr>
                </a:solidFill>
                <a:latin typeface="+mn-lt"/>
              </a:rPr>
              <a:t>Π.χ., σε δολάρια</a:t>
            </a:r>
            <a:endParaRPr lang="de-DE" sz="1800"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endParaRPr lang="en-US" sz="2800" dirty="0" smtClean="0">
              <a:solidFill>
                <a:schemeClr val="tx2">
                  <a:lumMod val="50000"/>
                </a:schemeClr>
              </a:solidFill>
              <a:latin typeface="+mn-lt"/>
            </a:endParaRPr>
          </a:p>
        </p:txBody>
      </p:sp>
    </p:spTree>
    <p:extLst>
      <p:ext uri="{BB962C8B-B14F-4D97-AF65-F5344CB8AC3E}">
        <p14:creationId xmlns:p14="http://schemas.microsoft.com/office/powerpoint/2010/main" val="8571231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7" name="Object 2"/>
          <p:cNvGraphicFramePr>
            <a:graphicFrameLocks noChangeAspect="1"/>
          </p:cNvGraphicFramePr>
          <p:nvPr/>
        </p:nvGraphicFramePr>
        <p:xfrm>
          <a:off x="1524000" y="1600200"/>
          <a:ext cx="5181600" cy="3578397"/>
        </p:xfrm>
        <a:graphic>
          <a:graphicData uri="http://schemas.openxmlformats.org/presentationml/2006/ole">
            <mc:AlternateContent xmlns:mc="http://schemas.openxmlformats.org/markup-compatibility/2006">
              <mc:Choice xmlns:v="urn:schemas-microsoft-com:vml" Requires="v">
                <p:oleObj spid="_x0000_s101489" name="Chart" r:id="rId4" imgW="4219651" imgH="2914802" progId="Excel.Sheet.8">
                  <p:embed/>
                </p:oleObj>
              </mc:Choice>
              <mc:Fallback>
                <p:oleObj name="Chart" r:id="rId4" imgW="4219651" imgH="2914802" progId="Excel.Sheet.8">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600200"/>
                        <a:ext cx="5181600" cy="3578397"/>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Καμπύλη Ακρίβειας/Ανάκλησης</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8.6</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40</a:t>
            </a:fld>
            <a:endParaRPr lang="en-US"/>
          </a:p>
        </p:txBody>
      </p:sp>
      <p:sp>
        <p:nvSpPr>
          <p:cNvPr id="7" name="Text Box 3"/>
          <p:cNvSpPr txBox="1">
            <a:spLocks noChangeArrowheads="1"/>
          </p:cNvSpPr>
          <p:nvPr/>
        </p:nvSpPr>
        <p:spPr bwMode="auto">
          <a:xfrm>
            <a:off x="228600" y="4953000"/>
            <a:ext cx="8458200" cy="167163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Κάθε σημείο αντιστοιχεί σε ένα αποτέλεσμα για τα κορυφαία </a:t>
            </a:r>
            <a:r>
              <a:rPr lang="en-US" dirty="0" smtClean="0">
                <a:solidFill>
                  <a:schemeClr val="tx2">
                    <a:lumMod val="50000"/>
                  </a:schemeClr>
                </a:solidFill>
                <a:latin typeface="+mn-lt"/>
              </a:rPr>
              <a:t> </a:t>
            </a:r>
            <a:r>
              <a:rPr lang="en-US" i="1" dirty="0" smtClean="0">
                <a:solidFill>
                  <a:schemeClr val="tx2">
                    <a:lumMod val="50000"/>
                  </a:schemeClr>
                </a:solidFill>
                <a:latin typeface="+mn-lt"/>
              </a:rPr>
              <a:t>k</a:t>
            </a:r>
            <a:r>
              <a:rPr lang="en-US" dirty="0" smtClean="0">
                <a:solidFill>
                  <a:schemeClr val="tx2">
                    <a:lumMod val="50000"/>
                  </a:schemeClr>
                </a:solidFill>
                <a:latin typeface="+mn-lt"/>
              </a:rPr>
              <a:t> </a:t>
            </a:r>
            <a:r>
              <a:rPr lang="el-GR" dirty="0" smtClean="0">
                <a:solidFill>
                  <a:schemeClr val="tx2">
                    <a:lumMod val="50000"/>
                  </a:schemeClr>
                </a:solidFill>
                <a:latin typeface="+mn-lt"/>
              </a:rPr>
              <a:t>έγγραφα</a:t>
            </a:r>
            <a:r>
              <a:rPr lang="en-US" dirty="0" smtClean="0">
                <a:solidFill>
                  <a:schemeClr val="tx2">
                    <a:lumMod val="50000"/>
                  </a:schemeClr>
                </a:solidFill>
                <a:latin typeface="+mn-lt"/>
              </a:rPr>
              <a:t> (</a:t>
            </a:r>
            <a:r>
              <a:rPr lang="en-US" i="1" dirty="0">
                <a:solidFill>
                  <a:schemeClr val="tx2">
                    <a:lumMod val="50000"/>
                  </a:schemeClr>
                </a:solidFill>
                <a:latin typeface="+mn-lt"/>
              </a:rPr>
              <a:t>k</a:t>
            </a:r>
            <a:r>
              <a:rPr lang="en-US" dirty="0">
                <a:solidFill>
                  <a:schemeClr val="tx2">
                    <a:lumMod val="50000"/>
                  </a:schemeClr>
                </a:solidFill>
                <a:latin typeface="+mn-lt"/>
              </a:rPr>
              <a:t> = 1, 2, 3, 4, . . .).</a:t>
            </a:r>
          </a:p>
          <a:p>
            <a:pPr lvl="1">
              <a:spcBef>
                <a:spcPts val="700"/>
              </a:spcBef>
              <a:buClr>
                <a:schemeClr val="tx2">
                  <a:lumMod val="50000"/>
                </a:schemeClr>
              </a:buClr>
            </a:pPr>
            <a:r>
              <a:rPr lang="el-GR" dirty="0" smtClean="0">
                <a:solidFill>
                  <a:schemeClr val="tx2">
                    <a:lumMod val="50000"/>
                  </a:schemeClr>
                </a:solidFill>
                <a:latin typeface="+mn-lt"/>
              </a:rPr>
              <a:t>Παρεμβολή </a:t>
            </a:r>
            <a:r>
              <a:rPr lang="en-US" dirty="0" smtClean="0">
                <a:solidFill>
                  <a:schemeClr val="tx2">
                    <a:lumMod val="50000"/>
                  </a:schemeClr>
                </a:solidFill>
                <a:latin typeface="+mn-lt"/>
              </a:rPr>
              <a:t> (</a:t>
            </a:r>
            <a:r>
              <a:rPr lang="el-GR" dirty="0" smtClean="0">
                <a:solidFill>
                  <a:schemeClr val="tx2">
                    <a:lumMod val="50000"/>
                  </a:schemeClr>
                </a:solidFill>
                <a:latin typeface="+mn-lt"/>
              </a:rPr>
              <a:t>με κόκκινο</a:t>
            </a:r>
            <a:r>
              <a:rPr lang="en-US" dirty="0" smtClean="0">
                <a:solidFill>
                  <a:schemeClr val="tx2">
                    <a:lumMod val="50000"/>
                  </a:schemeClr>
                </a:solidFill>
                <a:latin typeface="+mn-lt"/>
              </a:rPr>
              <a:t>): </a:t>
            </a:r>
            <a:r>
              <a:rPr lang="el-GR" dirty="0" smtClean="0">
                <a:solidFill>
                  <a:schemeClr val="tx2">
                    <a:lumMod val="50000"/>
                  </a:schemeClr>
                </a:solidFill>
                <a:latin typeface="+mn-lt"/>
              </a:rPr>
              <a:t>μέγιστο των μελλοντικών σημείων</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36752334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Παράδειγμα ΙΙ</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41</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915883255"/>
              </p:ext>
            </p:extLst>
          </p:nvPr>
        </p:nvGraphicFramePr>
        <p:xfrm>
          <a:off x="457200" y="2362200"/>
          <a:ext cx="8401050" cy="607219"/>
        </p:xfrm>
        <a:graphic>
          <a:graphicData uri="http://schemas.openxmlformats.org/presentationml/2006/ole">
            <mc:AlternateContent xmlns:mc="http://schemas.openxmlformats.org/markup-compatibility/2006">
              <mc:Choice xmlns:v="urn:schemas-microsoft-com:vml" Requires="v">
                <p:oleObj spid="_x0000_s247860" name="Εξίσωση" r:id="rId3" imgW="3111500" imgH="228600" progId="Equation.3">
                  <p:embed/>
                </p:oleObj>
              </mc:Choice>
              <mc:Fallback>
                <p:oleObj name="Εξίσωση" r:id="rId3" imgW="3111500" imgH="228600" progId="Equation.3">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r="-2313" b="-9306"/>
                      <a:stretch>
                        <a:fillRect/>
                      </a:stretch>
                    </p:blipFill>
                    <p:spPr bwMode="auto">
                      <a:xfrm>
                        <a:off x="457200" y="2362200"/>
                        <a:ext cx="8401050" cy="607219"/>
                      </a:xfrm>
                      <a:prstGeom prst="rect">
                        <a:avLst/>
                      </a:prstGeom>
                      <a:solidFill>
                        <a:srgbClr val="DDDDDD"/>
                      </a:solidFill>
                      <a:ln w="28575">
                        <a:solidFill>
                          <a:srgbClr val="000000"/>
                        </a:solidFill>
                        <a:miter lim="800000"/>
                        <a:headEnd/>
                        <a:tailEnd/>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761115784"/>
              </p:ext>
            </p:extLst>
          </p:nvPr>
        </p:nvGraphicFramePr>
        <p:xfrm>
          <a:off x="838200" y="3810000"/>
          <a:ext cx="7602538" cy="1216025"/>
        </p:xfrm>
        <a:graphic>
          <a:graphicData uri="http://schemas.openxmlformats.org/presentationml/2006/ole">
            <mc:AlternateContent xmlns:mc="http://schemas.openxmlformats.org/markup-compatibility/2006">
              <mc:Choice xmlns:v="urn:schemas-microsoft-com:vml" Requires="v">
                <p:oleObj spid="_x0000_s247861" name="Εξίσωση" r:id="rId5" imgW="2819400" imgH="457200" progId="Equation.3">
                  <p:embed/>
                </p:oleObj>
              </mc:Choice>
              <mc:Fallback>
                <p:oleObj name="Εξίσωση" r:id="rId5" imgW="2819400" imgH="457200" progId="Equation.3">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r="-2313" b="-9306"/>
                      <a:stretch>
                        <a:fillRect/>
                      </a:stretch>
                    </p:blipFill>
                    <p:spPr bwMode="auto">
                      <a:xfrm>
                        <a:off x="838200" y="3810000"/>
                        <a:ext cx="7602538" cy="1216025"/>
                      </a:xfrm>
                      <a:prstGeom prst="rect">
                        <a:avLst/>
                      </a:prstGeom>
                      <a:solidFill>
                        <a:srgbClr val="DDDDDD"/>
                      </a:solidFill>
                      <a:ln w="28575">
                        <a:solidFill>
                          <a:srgbClr val="000000"/>
                        </a:solidFill>
                        <a:miter lim="800000"/>
                        <a:headEnd/>
                        <a:tailEnd/>
                      </a:ln>
                    </p:spPr>
                  </p:pic>
                </p:oleObj>
              </mc:Fallback>
            </mc:AlternateContent>
          </a:graphicData>
        </a:graphic>
      </p:graphicFrame>
    </p:spTree>
    <p:extLst>
      <p:ext uri="{BB962C8B-B14F-4D97-AF65-F5344CB8AC3E}">
        <p14:creationId xmlns:p14="http://schemas.microsoft.com/office/powerpoint/2010/main" val="38667203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CD9A37C0-4007-4D02-912E-5032215B964B}" type="slidenum">
              <a:rPr lang="el-GR"/>
              <a:pPr/>
              <a:t>42</a:t>
            </a:fld>
            <a:endParaRPr lang="el-GR"/>
          </a:p>
        </p:txBody>
      </p:sp>
      <p:graphicFrame>
        <p:nvGraphicFramePr>
          <p:cNvPr id="295936" name="Object 1024"/>
          <p:cNvGraphicFramePr>
            <a:graphicFrameLocks noChangeAspect="1"/>
          </p:cNvGraphicFramePr>
          <p:nvPr/>
        </p:nvGraphicFramePr>
        <p:xfrm>
          <a:off x="4732338" y="1366838"/>
          <a:ext cx="4006850" cy="5067300"/>
        </p:xfrm>
        <a:graphic>
          <a:graphicData uri="http://schemas.openxmlformats.org/presentationml/2006/ole">
            <mc:AlternateContent xmlns:mc="http://schemas.openxmlformats.org/markup-compatibility/2006">
              <mc:Choice xmlns:v="urn:schemas-microsoft-com:vml" Requires="v">
                <p:oleObj spid="_x0000_s75089" name="Worksheet" r:id="rId5" imgW="3993840" imgH="5051160" progId="Excel.Sheet.8">
                  <p:embed/>
                </p:oleObj>
              </mc:Choice>
              <mc:Fallback>
                <p:oleObj name="Worksheet" r:id="rId5" imgW="3993840" imgH="5051160" progId="Excel.Sheet.8">
                  <p:embed/>
                  <p:pic>
                    <p:nvPicPr>
                      <p:cNvPr id="0" name="Picture 28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2338" y="1366838"/>
                        <a:ext cx="4006850" cy="50673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graphicFrame>
        <p:nvGraphicFramePr>
          <p:cNvPr id="295938" name="Object 1026"/>
          <p:cNvGraphicFramePr>
            <a:graphicFrameLocks noChangeAspect="1"/>
          </p:cNvGraphicFramePr>
          <p:nvPr>
            <p:extLst>
              <p:ext uri="{D42A27DB-BD31-4B8C-83A1-F6EECF244321}">
                <p14:modId xmlns:p14="http://schemas.microsoft.com/office/powerpoint/2010/main" val="3207236471"/>
              </p:ext>
            </p:extLst>
          </p:nvPr>
        </p:nvGraphicFramePr>
        <p:xfrm>
          <a:off x="304800" y="3352800"/>
          <a:ext cx="4341813" cy="2901950"/>
        </p:xfrm>
        <a:graphic>
          <a:graphicData uri="http://schemas.openxmlformats.org/presentationml/2006/ole">
            <mc:AlternateContent xmlns:mc="http://schemas.openxmlformats.org/markup-compatibility/2006">
              <mc:Choice xmlns:v="urn:schemas-microsoft-com:vml" Requires="v">
                <p:oleObj spid="_x0000_s75090" name="Chart" r:id="rId8" imgW="4342680" imgH="2902680" progId="Excel.Sheet.8">
                  <p:embed/>
                </p:oleObj>
              </mc:Choice>
              <mc:Fallback>
                <p:oleObj name="Chart" r:id="rId8" imgW="4342680" imgH="2902680" progId="Excel.Sheet.8">
                  <p:embed/>
                  <p:pic>
                    <p:nvPicPr>
                      <p:cNvPr id="0" name="Picture 28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 y="3352800"/>
                        <a:ext cx="4341813" cy="290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sp>
        <p:nvSpPr>
          <p:cNvPr id="197640" name="Rectangle 8"/>
          <p:cNvSpPr>
            <a:spLocks noGrp="1" noChangeArrowheads="1"/>
          </p:cNvSpPr>
          <p:nvPr>
            <p:ph type="title"/>
          </p:nvPr>
        </p:nvSpPr>
        <p:spPr>
          <a:noFill/>
          <a:ln/>
        </p:spPr>
        <p:txBody>
          <a:bodyPr/>
          <a:lstStyle/>
          <a:p>
            <a:r>
              <a:rPr lang="el-GR" dirty="0" smtClean="0">
                <a:ea typeface="ＭＳ Ｐゴシック" pitchFamily="-112" charset="-128"/>
              </a:rPr>
              <a:t>Παράδειγμα ΙΙ</a:t>
            </a:r>
            <a:endParaRPr lang="en-GB" dirty="0" smtClean="0">
              <a:ea typeface="ＭＳ Ｐゴシック" pitchFamily="-112" charset="-128"/>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034678587"/>
              </p:ext>
            </p:extLst>
          </p:nvPr>
        </p:nvGraphicFramePr>
        <p:xfrm>
          <a:off x="381000" y="1905000"/>
          <a:ext cx="4006183" cy="914400"/>
        </p:xfrm>
        <a:graphic>
          <a:graphicData uri="http://schemas.openxmlformats.org/presentationml/2006/ole">
            <mc:AlternateContent xmlns:mc="http://schemas.openxmlformats.org/markup-compatibility/2006">
              <mc:Choice xmlns:v="urn:schemas-microsoft-com:vml" Requires="v">
                <p:oleObj spid="_x0000_s75091" name="Εξίσωση" r:id="rId10" imgW="2082800" imgH="482600" progId="Equation.3">
                  <p:embed/>
                </p:oleObj>
              </mc:Choice>
              <mc:Fallback>
                <p:oleObj name="Εξίσωση" r:id="rId10" imgW="2082800" imgH="482600" progId="Equation.3">
                  <p:embed/>
                  <p:pic>
                    <p:nvPicPr>
                      <p:cNvPr id="0" name="Picture 285"/>
                      <p:cNvPicPr>
                        <a:picLocks noChangeAspect="1" noChangeArrowheads="1"/>
                      </p:cNvPicPr>
                      <p:nvPr/>
                    </p:nvPicPr>
                    <p:blipFill>
                      <a:blip r:embed="rId11">
                        <a:extLst>
                          <a:ext uri="{28A0092B-C50C-407E-A947-70E740481C1C}">
                            <a14:useLocalDpi xmlns:a14="http://schemas.microsoft.com/office/drawing/2010/main" val="0"/>
                          </a:ext>
                        </a:extLst>
                      </a:blip>
                      <a:srcRect r="-2313" b="-9306"/>
                      <a:stretch>
                        <a:fillRect/>
                      </a:stretch>
                    </p:blipFill>
                    <p:spPr bwMode="auto">
                      <a:xfrm>
                        <a:off x="381000" y="1905000"/>
                        <a:ext cx="4006183" cy="914400"/>
                      </a:xfrm>
                      <a:prstGeom prst="rect">
                        <a:avLst/>
                      </a:prstGeom>
                      <a:solidFill>
                        <a:srgbClr val="DDDDDD"/>
                      </a:solidFill>
                      <a:ln w="28575">
                        <a:solidFill>
                          <a:srgbClr val="000000"/>
                        </a:solidFill>
                        <a:miter lim="800000"/>
                        <a:headEnd/>
                        <a:tailEnd/>
                      </a:ln>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bwMode="auto">
          <a:noFill/>
          <a:ln>
            <a:miter lim="800000"/>
            <a:headEnd/>
            <a:tailEnd/>
          </a:ln>
        </p:spPr>
        <p:txBody>
          <a:bodyPr/>
          <a:lstStyle/>
          <a:p>
            <a:fld id="{2FD95EEF-AF8E-4204-823F-0A7EAACA9B68}" type="slidenum">
              <a:rPr lang="en-US" smtClean="0"/>
              <a:pPr/>
              <a:t>43</a:t>
            </a:fld>
            <a:endParaRPr lang="en-US" smtClean="0"/>
          </a:p>
        </p:txBody>
      </p:sp>
      <p:sp>
        <p:nvSpPr>
          <p:cNvPr id="29699" name="Rectangle 2"/>
          <p:cNvSpPr>
            <a:spLocks noGrp="1" noChangeArrowheads="1"/>
          </p:cNvSpPr>
          <p:nvPr>
            <p:ph type="title"/>
          </p:nvPr>
        </p:nvSpPr>
        <p:spPr/>
        <p:txBody>
          <a:bodyPr/>
          <a:lstStyle/>
          <a:p>
            <a:pPr eaLnBrk="1" hangingPunct="1"/>
            <a:r>
              <a:rPr lang="el-GR" dirty="0" smtClean="0">
                <a:ea typeface="ＭＳ Ｐゴシック" charset="-128"/>
              </a:rPr>
              <a:t>Μέσοι όροι από πολλά ερωτήματα</a:t>
            </a:r>
            <a:endParaRPr lang="en-US" dirty="0" smtClean="0">
              <a:ea typeface="ＭＳ Ｐゴシック" charset="-128"/>
            </a:endParaRPr>
          </a:p>
        </p:txBody>
      </p:sp>
      <p:sp>
        <p:nvSpPr>
          <p:cNvPr id="29700" name="Rectangle 3"/>
          <p:cNvSpPr>
            <a:spLocks noGrp="1" noChangeArrowheads="1"/>
          </p:cNvSpPr>
          <p:nvPr>
            <p:ph type="body" idx="1"/>
          </p:nvPr>
        </p:nvSpPr>
        <p:spPr>
          <a:xfrm>
            <a:off x="457200" y="2209800"/>
            <a:ext cx="8134350" cy="3581400"/>
          </a:xfrm>
        </p:spPr>
        <p:txBody>
          <a:bodyPr/>
          <a:lstStyle/>
          <a:p>
            <a:pPr eaLnBrk="1" hangingPunct="1"/>
            <a:r>
              <a:rPr lang="el-GR" dirty="0" smtClean="0">
                <a:ea typeface="ＭＳ Ｐゴシック" charset="-128"/>
              </a:rPr>
              <a:t>Το γράφημα για ένα ερώτημα δεν αρκεί </a:t>
            </a:r>
          </a:p>
          <a:p>
            <a:pPr eaLnBrk="1" hangingPunct="1"/>
            <a:r>
              <a:rPr lang="el-GR" dirty="0" smtClean="0">
                <a:ea typeface="ＭＳ Ｐゴシック" charset="-128"/>
              </a:rPr>
              <a:t>Χρειαζόμαστε </a:t>
            </a:r>
            <a:r>
              <a:rPr lang="el-GR" i="1" dirty="0" smtClean="0">
                <a:solidFill>
                  <a:schemeClr val="accent6">
                    <a:lumMod val="75000"/>
                  </a:schemeClr>
                </a:solidFill>
                <a:ea typeface="ＭＳ Ｐゴシック" charset="-128"/>
              </a:rPr>
              <a:t>τη μέση απόδοση σε αρκετά ερωτήματα</a:t>
            </a:r>
            <a:r>
              <a:rPr lang="en-US" dirty="0" smtClean="0">
                <a:ea typeface="ＭＳ Ｐゴシック" charset="-128"/>
              </a:rPr>
              <a:t>.</a:t>
            </a:r>
          </a:p>
          <a:p>
            <a:pPr eaLnBrk="1" hangingPunct="1"/>
            <a:r>
              <a:rPr lang="el-GR" dirty="0" smtClean="0">
                <a:ea typeface="ＭＳ Ｐゴシック" charset="-128"/>
              </a:rPr>
              <a:t>Αλλά:</a:t>
            </a:r>
          </a:p>
          <a:p>
            <a:pPr lvl="1" eaLnBrk="1" hangingPunct="1"/>
            <a:r>
              <a:rPr lang="el-GR" dirty="0" smtClean="0">
                <a:ea typeface="ＭＳ Ｐゴシック" charset="-128"/>
              </a:rPr>
              <a:t>Οι υπολογισμοί ακρίβειας-ανάκλησης τοποθετούν κάποια σημεία στο γράφημα</a:t>
            </a:r>
            <a:endParaRPr lang="en-US" dirty="0" smtClean="0">
              <a:ea typeface="ＭＳ Ｐゴシック" charset="-128"/>
            </a:endParaRPr>
          </a:p>
          <a:p>
            <a:pPr lvl="1" eaLnBrk="1" hangingPunct="1"/>
            <a:r>
              <a:rPr lang="el-GR" dirty="0" smtClean="0">
                <a:ea typeface="ＭＳ Ｐゴシック" charset="-128"/>
              </a:rPr>
              <a:t>Πως καθορίζουμε μια τιμή ανάμεσα στα σημεία; </a:t>
            </a:r>
            <a:endParaRPr lang="en-US" dirty="0" smtClean="0">
              <a:ea typeface="ＭＳ Ｐゴシック" charset="-128"/>
            </a:endParaRPr>
          </a:p>
        </p:txBody>
      </p:sp>
      <p:sp>
        <p:nvSpPr>
          <p:cNvPr id="29701"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44</a:t>
            </a:fld>
            <a:endParaRPr lang="en-US"/>
          </a:p>
        </p:txBody>
      </p:sp>
      <p:grpSp>
        <p:nvGrpSpPr>
          <p:cNvPr id="8" name="Group 7"/>
          <p:cNvGrpSpPr/>
          <p:nvPr/>
        </p:nvGrpSpPr>
        <p:grpSpPr>
          <a:xfrm>
            <a:off x="1056481" y="1887777"/>
            <a:ext cx="7093707" cy="4360622"/>
            <a:chOff x="1981200" y="1124569"/>
            <a:chExt cx="6993452" cy="4666631"/>
          </a:xfrm>
        </p:grpSpPr>
        <p:sp>
          <p:nvSpPr>
            <p:cNvPr id="9" name="Text Box 19"/>
            <p:cNvSpPr txBox="1">
              <a:spLocks noChangeArrowheads="1"/>
            </p:cNvSpPr>
            <p:nvPr/>
          </p:nvSpPr>
          <p:spPr bwMode="auto">
            <a:xfrm>
              <a:off x="2882900" y="1124569"/>
              <a:ext cx="1489066" cy="4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dirty="0" err="1">
                  <a:latin typeface="+mn-lt"/>
                </a:rPr>
                <a:t>Σύστημα</a:t>
              </a:r>
              <a:r>
                <a:rPr lang="en-GB" sz="2400" dirty="0">
                  <a:latin typeface="+mn-lt"/>
                </a:rPr>
                <a:t> 1</a:t>
              </a:r>
            </a:p>
          </p:txBody>
        </p:sp>
        <p:grpSp>
          <p:nvGrpSpPr>
            <p:cNvPr id="10" name="Group 9"/>
            <p:cNvGrpSpPr/>
            <p:nvPr/>
          </p:nvGrpSpPr>
          <p:grpSpPr>
            <a:xfrm>
              <a:off x="1981200" y="1295400"/>
              <a:ext cx="6993452" cy="4495800"/>
              <a:chOff x="1981200" y="1295400"/>
              <a:chExt cx="6993452" cy="4495800"/>
            </a:xfrm>
          </p:grpSpPr>
          <p:sp>
            <p:nvSpPr>
              <p:cNvPr id="11" name="Text Box 3"/>
              <p:cNvSpPr txBox="1">
                <a:spLocks noChangeArrowheads="1"/>
              </p:cNvSpPr>
              <p:nvPr/>
            </p:nvSpPr>
            <p:spPr bwMode="auto">
              <a:xfrm>
                <a:off x="4502150" y="5424488"/>
                <a:ext cx="7905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Recall</a:t>
                </a:r>
                <a:endParaRPr kumimoji="1" lang="en-US" altLang="zh-TW" sz="1800">
                  <a:solidFill>
                    <a:srgbClr val="FF0000"/>
                  </a:solidFill>
                  <a:latin typeface="Times New Roman" pitchFamily="18" charset="0"/>
                  <a:ea typeface="新細明體" pitchFamily="2" charset="-120"/>
                </a:endParaRPr>
              </a:p>
            </p:txBody>
          </p:sp>
          <p:sp>
            <p:nvSpPr>
              <p:cNvPr id="12" name="Text Box 4"/>
              <p:cNvSpPr txBox="1">
                <a:spLocks noChangeArrowheads="1"/>
              </p:cNvSpPr>
              <p:nvPr/>
            </p:nvSpPr>
            <p:spPr bwMode="auto">
              <a:xfrm rot="16200000">
                <a:off x="1623219" y="3417094"/>
                <a:ext cx="1082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Precision</a:t>
                </a:r>
                <a:endParaRPr kumimoji="1" lang="en-US" altLang="zh-TW" sz="1800">
                  <a:solidFill>
                    <a:srgbClr val="FF0000"/>
                  </a:solidFill>
                  <a:latin typeface="Times New Roman" pitchFamily="18" charset="0"/>
                  <a:ea typeface="新細明體" pitchFamily="2" charset="-120"/>
                </a:endParaRPr>
              </a:p>
            </p:txBody>
          </p:sp>
          <p:sp>
            <p:nvSpPr>
              <p:cNvPr id="13" name="Line 5"/>
              <p:cNvSpPr>
                <a:spLocks noChangeShapeType="1"/>
              </p:cNvSpPr>
              <p:nvPr/>
            </p:nvSpPr>
            <p:spPr bwMode="auto">
              <a:xfrm flipV="1">
                <a:off x="2403475" y="2909888"/>
                <a:ext cx="0" cy="2514600"/>
              </a:xfrm>
              <a:prstGeom prst="line">
                <a:avLst/>
              </a:prstGeom>
              <a:noFill/>
              <a:ln w="952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4" name="Line 6"/>
              <p:cNvSpPr>
                <a:spLocks noChangeShapeType="1"/>
              </p:cNvSpPr>
              <p:nvPr/>
            </p:nvSpPr>
            <p:spPr bwMode="auto">
              <a:xfrm>
                <a:off x="2403475" y="5424488"/>
                <a:ext cx="3048000" cy="0"/>
              </a:xfrm>
              <a:prstGeom prst="line">
                <a:avLst/>
              </a:prstGeom>
              <a:noFill/>
              <a:ln w="952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5" name="Oval 7"/>
              <p:cNvSpPr>
                <a:spLocks noChangeArrowheads="1"/>
              </p:cNvSpPr>
              <p:nvPr/>
            </p:nvSpPr>
            <p:spPr bwMode="auto">
              <a:xfrm>
                <a:off x="26320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6" name="Oval 8"/>
              <p:cNvSpPr>
                <a:spLocks noChangeArrowheads="1"/>
              </p:cNvSpPr>
              <p:nvPr/>
            </p:nvSpPr>
            <p:spPr bwMode="auto">
              <a:xfrm>
                <a:off x="30892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7" name="Oval 9"/>
              <p:cNvSpPr>
                <a:spLocks noChangeArrowheads="1"/>
              </p:cNvSpPr>
              <p:nvPr/>
            </p:nvSpPr>
            <p:spPr bwMode="auto">
              <a:xfrm>
                <a:off x="3698875" y="3595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8" name="Oval 10"/>
              <p:cNvSpPr>
                <a:spLocks noChangeArrowheads="1"/>
              </p:cNvSpPr>
              <p:nvPr/>
            </p:nvSpPr>
            <p:spPr bwMode="auto">
              <a:xfrm>
                <a:off x="4003675" y="40528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9" name="Oval 11"/>
              <p:cNvSpPr>
                <a:spLocks noChangeArrowheads="1"/>
              </p:cNvSpPr>
              <p:nvPr/>
            </p:nvSpPr>
            <p:spPr bwMode="auto">
              <a:xfrm>
                <a:off x="4689475" y="45862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0" name="Oval 12"/>
              <p:cNvSpPr>
                <a:spLocks noChangeArrowheads="1"/>
              </p:cNvSpPr>
              <p:nvPr/>
            </p:nvSpPr>
            <p:spPr bwMode="auto">
              <a:xfrm>
                <a:off x="2514600" y="1295400"/>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1" name="Oval 13"/>
              <p:cNvSpPr>
                <a:spLocks noChangeArrowheads="1"/>
              </p:cNvSpPr>
              <p:nvPr/>
            </p:nvSpPr>
            <p:spPr bwMode="auto">
              <a:xfrm>
                <a:off x="2514600" y="1828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2" name="Oval 14"/>
              <p:cNvSpPr>
                <a:spLocks noChangeArrowheads="1"/>
              </p:cNvSpPr>
              <p:nvPr/>
            </p:nvSpPr>
            <p:spPr bwMode="auto">
              <a:xfrm>
                <a:off x="2819400" y="2971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3" name="Oval 15"/>
              <p:cNvSpPr>
                <a:spLocks noChangeArrowheads="1"/>
              </p:cNvSpPr>
              <p:nvPr/>
            </p:nvSpPr>
            <p:spPr bwMode="auto">
              <a:xfrm>
                <a:off x="3429000" y="34290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4" name="Oval 16"/>
              <p:cNvSpPr>
                <a:spLocks noChangeArrowheads="1"/>
              </p:cNvSpPr>
              <p:nvPr/>
            </p:nvSpPr>
            <p:spPr bwMode="auto">
              <a:xfrm>
                <a:off x="4191000" y="3733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5" name="Oval 17"/>
              <p:cNvSpPr>
                <a:spLocks noChangeArrowheads="1"/>
              </p:cNvSpPr>
              <p:nvPr/>
            </p:nvSpPr>
            <p:spPr bwMode="auto">
              <a:xfrm>
                <a:off x="4343400" y="46482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6" name="Oval 18"/>
              <p:cNvSpPr>
                <a:spLocks noChangeArrowheads="1"/>
              </p:cNvSpPr>
              <p:nvPr/>
            </p:nvSpPr>
            <p:spPr bwMode="auto">
              <a:xfrm>
                <a:off x="4953000" y="48006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7" name="Text Box 20"/>
              <p:cNvSpPr txBox="1">
                <a:spLocks noChangeArrowheads="1"/>
              </p:cNvSpPr>
              <p:nvPr/>
            </p:nvSpPr>
            <p:spPr bwMode="auto">
              <a:xfrm>
                <a:off x="2889250" y="1734170"/>
                <a:ext cx="1489066" cy="4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a:latin typeface="+mn-lt"/>
                  </a:rPr>
                  <a:t>Σύστημα 2</a:t>
                </a:r>
              </a:p>
            </p:txBody>
          </p:sp>
          <p:sp>
            <p:nvSpPr>
              <p:cNvPr id="28" name="Line 21"/>
              <p:cNvSpPr>
                <a:spLocks noChangeShapeType="1"/>
              </p:cNvSpPr>
              <p:nvPr/>
            </p:nvSpPr>
            <p:spPr bwMode="auto">
              <a:xfrm flipH="1">
                <a:off x="4689475" y="2971800"/>
                <a:ext cx="1101725" cy="609600"/>
              </a:xfrm>
              <a:prstGeom prst="line">
                <a:avLst/>
              </a:prstGeom>
              <a:noFill/>
              <a:ln w="952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29" name="Text Box 22"/>
              <p:cNvSpPr txBox="1">
                <a:spLocks noChangeArrowheads="1"/>
              </p:cNvSpPr>
              <p:nvPr/>
            </p:nvSpPr>
            <p:spPr bwMode="auto">
              <a:xfrm>
                <a:off x="5791200" y="2648570"/>
                <a:ext cx="3183452" cy="4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l-GR" sz="2400">
                    <a:latin typeface="+mn-lt"/>
                  </a:rPr>
                  <a:t>Πώς να τα συγκρίνουμε;</a:t>
                </a:r>
                <a:endParaRPr lang="en-GB" sz="2400">
                  <a:latin typeface="+mn-lt"/>
                </a:endParaRPr>
              </a:p>
            </p:txBody>
          </p:sp>
        </p:grpSp>
      </p:grpSp>
    </p:spTree>
    <p:extLst>
      <p:ext uri="{BB962C8B-B14F-4D97-AF65-F5344CB8AC3E}">
        <p14:creationId xmlns:p14="http://schemas.microsoft.com/office/powerpoint/2010/main" val="12857625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45</a:t>
            </a:fld>
            <a:endParaRPr lang="en-US"/>
          </a:p>
        </p:txBody>
      </p:sp>
      <p:sp>
        <p:nvSpPr>
          <p:cNvPr id="30" name="Rectangle 3"/>
          <p:cNvSpPr txBox="1">
            <a:spLocks noChangeArrowheads="1"/>
          </p:cNvSpPr>
          <p:nvPr/>
        </p:nvSpPr>
        <p:spPr bwMode="auto">
          <a:xfrm>
            <a:off x="228600" y="1700213"/>
            <a:ext cx="8389938" cy="3009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Tx/>
              <a:buNone/>
            </a:pPr>
            <a:r>
              <a:rPr lang="el-GR" sz="2400" dirty="0" smtClean="0"/>
              <a:t>Σκοπός:  Δυνατότητα σύγκρισης διαφορετικών συστημάτων (ή απαντήσεων σε διαφορετικά ερωτήματα)	</a:t>
            </a:r>
          </a:p>
          <a:p>
            <a:pPr>
              <a:buFontTx/>
              <a:buNone/>
            </a:pPr>
            <a:r>
              <a:rPr lang="el-GR" sz="2400" dirty="0" smtClean="0"/>
              <a:t>Πως;</a:t>
            </a:r>
            <a:r>
              <a:rPr lang="el-GR" sz="2400" dirty="0"/>
              <a:t> </a:t>
            </a:r>
            <a:r>
              <a:rPr lang="el-GR" sz="2400" dirty="0" smtClean="0"/>
              <a:t>Χρήση </a:t>
            </a:r>
            <a:r>
              <a:rPr lang="el-GR" sz="2400" i="1" dirty="0" err="1" smtClean="0">
                <a:solidFill>
                  <a:schemeClr val="accent6">
                    <a:lumMod val="75000"/>
                  </a:schemeClr>
                </a:solidFill>
              </a:rPr>
              <a:t>κανονικοποιημένων</a:t>
            </a:r>
            <a:r>
              <a:rPr lang="el-GR" sz="2400" i="1" dirty="0" smtClean="0">
                <a:solidFill>
                  <a:schemeClr val="accent6">
                    <a:lumMod val="75000"/>
                  </a:schemeClr>
                </a:solidFill>
              </a:rPr>
              <a:t> επιπέδων ανάκλησης</a:t>
            </a:r>
            <a:r>
              <a:rPr lang="el-GR" sz="2400" dirty="0" smtClean="0">
                <a:solidFill>
                  <a:schemeClr val="accent6">
                    <a:lumMod val="75000"/>
                  </a:schemeClr>
                </a:solidFill>
              </a:rPr>
              <a:t> (</a:t>
            </a:r>
            <a:r>
              <a:rPr lang="en-US" sz="2400" dirty="0" smtClean="0">
                <a:solidFill>
                  <a:schemeClr val="accent6">
                    <a:lumMod val="75000"/>
                  </a:schemeClr>
                </a:solidFill>
              </a:rPr>
              <a:t>standard recall levels)</a:t>
            </a:r>
            <a:endParaRPr lang="el-GR" sz="2400" dirty="0" smtClean="0">
              <a:solidFill>
                <a:schemeClr val="accent6">
                  <a:lumMod val="75000"/>
                </a:schemeClr>
              </a:solidFill>
            </a:endParaRPr>
          </a:p>
          <a:p>
            <a:pPr>
              <a:buFontTx/>
              <a:buNone/>
            </a:pPr>
            <a:endParaRPr lang="el-GR" sz="2400" dirty="0" smtClean="0"/>
          </a:p>
          <a:p>
            <a:pPr>
              <a:buFontTx/>
              <a:buNone/>
            </a:pPr>
            <a:r>
              <a:rPr lang="el-GR" sz="2400" dirty="0" smtClean="0"/>
              <a:t>Παράδειγμα καθιερωμένων  επιπέδων ανάκλησης (πλήθος επιπέδων: 11):</a:t>
            </a:r>
            <a:endParaRPr lang="en-US" sz="2400" dirty="0" smtClean="0"/>
          </a:p>
          <a:p>
            <a:pPr>
              <a:buFontTx/>
              <a:buNone/>
            </a:pPr>
            <a:r>
              <a:rPr lang="en-US" sz="2400" dirty="0" smtClean="0"/>
              <a:t>Standard Recall levels at 0%, 10%, 20%, …, 100%</a:t>
            </a:r>
          </a:p>
          <a:p>
            <a:pPr>
              <a:buFontTx/>
              <a:buNone/>
            </a:pPr>
            <a:endParaRPr lang="el-GR" sz="2400" dirty="0" smtClean="0"/>
          </a:p>
          <a:p>
            <a:pPr lvl="1">
              <a:buFontTx/>
              <a:buNone/>
            </a:pPr>
            <a:r>
              <a:rPr lang="el-GR" dirty="0" err="1" smtClean="0">
                <a:sym typeface="Symbol" pitchFamily="18" charset="2"/>
              </a:rPr>
              <a:t>r</a:t>
            </a:r>
            <a:r>
              <a:rPr lang="el-GR" baseline="-25000" dirty="0" err="1" smtClean="0">
                <a:sym typeface="Symbol" pitchFamily="18" charset="2"/>
              </a:rPr>
              <a:t>j</a:t>
            </a:r>
            <a:r>
              <a:rPr lang="el-GR" dirty="0" smtClean="0">
                <a:sym typeface="Symbol" pitchFamily="18" charset="2"/>
              </a:rPr>
              <a:t> {0.0, 0.1, 0.2, 0.3, 0.4, 0.5, 0.6, 0.7, 0.8, 0.9, 1.0}</a:t>
            </a:r>
          </a:p>
          <a:p>
            <a:pPr lvl="1">
              <a:buFontTx/>
              <a:buNone/>
            </a:pPr>
            <a:r>
              <a:rPr lang="el-GR" dirty="0" smtClean="0">
                <a:sym typeface="Symbol" pitchFamily="18" charset="2"/>
              </a:rPr>
              <a:t>r</a:t>
            </a:r>
            <a:r>
              <a:rPr lang="el-GR" baseline="-25000" dirty="0" smtClean="0">
                <a:sym typeface="Symbol" pitchFamily="18" charset="2"/>
              </a:rPr>
              <a:t>0</a:t>
            </a:r>
            <a:r>
              <a:rPr lang="el-GR" dirty="0" smtClean="0">
                <a:sym typeface="Symbol" pitchFamily="18" charset="2"/>
              </a:rPr>
              <a:t> = 0.0, r</a:t>
            </a:r>
            <a:r>
              <a:rPr lang="el-GR" baseline="-25000" dirty="0" smtClean="0">
                <a:sym typeface="Symbol" pitchFamily="18" charset="2"/>
              </a:rPr>
              <a:t>1</a:t>
            </a:r>
            <a:r>
              <a:rPr lang="el-GR" dirty="0" smtClean="0">
                <a:sym typeface="Symbol" pitchFamily="18" charset="2"/>
              </a:rPr>
              <a:t> = 0.1, …, r</a:t>
            </a:r>
            <a:r>
              <a:rPr lang="el-GR" baseline="-25000" dirty="0" smtClean="0">
                <a:sym typeface="Symbol" pitchFamily="18" charset="2"/>
              </a:rPr>
              <a:t>10</a:t>
            </a:r>
            <a:r>
              <a:rPr lang="el-GR" dirty="0" smtClean="0">
                <a:sym typeface="Symbol" pitchFamily="18" charset="2"/>
              </a:rPr>
              <a:t>=1.0</a:t>
            </a:r>
          </a:p>
          <a:p>
            <a:pPr lvl="1">
              <a:buFontTx/>
              <a:buNone/>
            </a:pPr>
            <a:endParaRPr lang="el-GR" dirty="0" smtClean="0">
              <a:sym typeface="Symbol" pitchFamily="18" charset="2"/>
            </a:endParaRPr>
          </a:p>
        </p:txBody>
      </p:sp>
    </p:spTree>
    <p:extLst>
      <p:ext uri="{BB962C8B-B14F-4D97-AF65-F5344CB8AC3E}">
        <p14:creationId xmlns:p14="http://schemas.microsoft.com/office/powerpoint/2010/main" val="113742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Effect transition="in" filter="wipe(up)">
                                      <p:cBhvr>
                                        <p:cTn id="7" dur="500"/>
                                        <p:tgtEl>
                                          <p:spTgt spid="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
                                            <p:txEl>
                                              <p:pRg st="1" end="1"/>
                                            </p:txEl>
                                          </p:spTgt>
                                        </p:tgtEl>
                                        <p:attrNameLst>
                                          <p:attrName>style.visibility</p:attrName>
                                        </p:attrNameLst>
                                      </p:cBhvr>
                                      <p:to>
                                        <p:strVal val="visible"/>
                                      </p:to>
                                    </p:set>
                                    <p:animEffect transition="in" filter="wipe(up)">
                                      <p:cBhvr>
                                        <p:cTn id="12" dur="500"/>
                                        <p:tgtEl>
                                          <p:spTgt spid="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
                                            <p:txEl>
                                              <p:pRg st="3" end="3"/>
                                            </p:txEl>
                                          </p:spTgt>
                                        </p:tgtEl>
                                        <p:attrNameLst>
                                          <p:attrName>style.visibility</p:attrName>
                                        </p:attrNameLst>
                                      </p:cBhvr>
                                      <p:to>
                                        <p:strVal val="visible"/>
                                      </p:to>
                                    </p:set>
                                    <p:animEffect transition="in" filter="wipe(up)">
                                      <p:cBhvr>
                                        <p:cTn id="17" dur="500"/>
                                        <p:tgtEl>
                                          <p:spTgt spid="3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
                                            <p:txEl>
                                              <p:pRg st="4" end="4"/>
                                            </p:txEl>
                                          </p:spTgt>
                                        </p:tgtEl>
                                        <p:attrNameLst>
                                          <p:attrName>style.visibility</p:attrName>
                                        </p:attrNameLst>
                                      </p:cBhvr>
                                      <p:to>
                                        <p:strVal val="visible"/>
                                      </p:to>
                                    </p:set>
                                    <p:animEffect transition="in" filter="wipe(up)">
                                      <p:cBhvr>
                                        <p:cTn id="22" dur="500"/>
                                        <p:tgtEl>
                                          <p:spTgt spid="3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
                                            <p:txEl>
                                              <p:pRg st="6" end="6"/>
                                            </p:txEl>
                                          </p:spTgt>
                                        </p:tgtEl>
                                        <p:attrNameLst>
                                          <p:attrName>style.visibility</p:attrName>
                                        </p:attrNameLst>
                                      </p:cBhvr>
                                      <p:to>
                                        <p:strVal val="visible"/>
                                      </p:to>
                                    </p:set>
                                    <p:animEffect transition="in" filter="wipe(up)">
                                      <p:cBhvr>
                                        <p:cTn id="27" dur="500"/>
                                        <p:tgtEl>
                                          <p:spTgt spid="3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
                                            <p:txEl>
                                              <p:pRg st="7" end="7"/>
                                            </p:txEl>
                                          </p:spTgt>
                                        </p:tgtEl>
                                        <p:attrNameLst>
                                          <p:attrName>style.visibility</p:attrName>
                                        </p:attrNameLst>
                                      </p:cBhvr>
                                      <p:to>
                                        <p:strVal val="visible"/>
                                      </p:to>
                                    </p:set>
                                    <p:animEffect transition="in" filter="wipe(up)">
                                      <p:cBhvr>
                                        <p:cTn id="32" dur="500"/>
                                        <p:tgtEl>
                                          <p:spTgt spid="3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bldLvl="3"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112" charset="-128"/>
              </a:rPr>
              <a:t>Μέση ακρίβεια </a:t>
            </a:r>
            <a:r>
              <a:rPr lang="en-US" dirty="0" smtClean="0">
                <a:ea typeface="ＭＳ Ｐゴシック" pitchFamily="-112" charset="-128"/>
              </a:rPr>
              <a:t>11-</a:t>
            </a:r>
            <a:r>
              <a:rPr lang="el-GR" dirty="0" smtClean="0">
                <a:ea typeface="ＭＳ Ｐゴシック" pitchFamily="-112" charset="-128"/>
              </a:rPr>
              <a:t>σημείων με παρεμβολή (11-</a:t>
            </a:r>
            <a:r>
              <a:rPr lang="en-US" dirty="0" smtClean="0">
                <a:ea typeface="ＭＳ Ｐゴシック" pitchFamily="-112" charset="-128"/>
              </a:rPr>
              <a:t>point interpolated average precision)</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46</a:t>
            </a:fld>
            <a:endParaRPr lang="en-US"/>
          </a:p>
        </p:txBody>
      </p:sp>
      <p:sp>
        <p:nvSpPr>
          <p:cNvPr id="7" name="Text Box 3"/>
          <p:cNvSpPr txBox="1">
            <a:spLocks noChangeArrowheads="1"/>
          </p:cNvSpPr>
          <p:nvPr/>
        </p:nvSpPr>
        <p:spPr bwMode="auto">
          <a:xfrm>
            <a:off x="381129" y="2438400"/>
            <a:ext cx="8045502" cy="3352800"/>
          </a:xfrm>
          <a:prstGeom prst="rect">
            <a:avLst/>
          </a:prstGeom>
          <a:noFill/>
          <a:ln w="9525">
            <a:noFill/>
            <a:round/>
            <a:headEnd/>
            <a:tailEnd/>
          </a:ln>
        </p:spPr>
        <p:txBody>
          <a:bodyPr/>
          <a:lstStyle/>
          <a:p>
            <a:pPr marL="914400" lvl="1" indent="-457200">
              <a:spcBef>
                <a:spcPts val="0"/>
              </a:spcBef>
              <a:buClr>
                <a:srgbClr val="336699"/>
              </a:buClr>
              <a:buFont typeface="Wingdings" pitchFamily="2" charset="2"/>
              <a:buChar char="§"/>
            </a:pPr>
            <a:r>
              <a:rPr lang="el-GR" sz="2800" dirty="0" smtClean="0">
                <a:latin typeface="+mn-lt"/>
              </a:rPr>
              <a:t>Υπολόγισε την ακρίβεια </a:t>
            </a:r>
            <a:r>
              <a:rPr lang="el-GR" sz="2800" i="1" dirty="0" smtClean="0">
                <a:latin typeface="+mn-lt"/>
              </a:rPr>
              <a:t>με παρεμβολή </a:t>
            </a:r>
            <a:r>
              <a:rPr lang="el-GR" sz="2800" dirty="0" smtClean="0">
                <a:latin typeface="+mn-lt"/>
              </a:rPr>
              <a:t>στα επίπεδα ανάκτησης </a:t>
            </a:r>
            <a:r>
              <a:rPr lang="en-US" sz="2800" dirty="0" smtClean="0">
                <a:solidFill>
                  <a:schemeClr val="tx1"/>
                </a:solidFill>
                <a:latin typeface="+mn-lt"/>
              </a:rPr>
              <a:t>0.0, 0.1, 0.2, </a:t>
            </a:r>
            <a:r>
              <a:rPr lang="de-DE" sz="2800" dirty="0" smtClean="0">
                <a:solidFill>
                  <a:schemeClr val="tx1"/>
                </a:solidFill>
                <a:latin typeface="+mn-lt"/>
              </a:rPr>
              <a:t>. . .</a:t>
            </a:r>
          </a:p>
          <a:p>
            <a:pPr marL="914400" lvl="1" indent="-457200">
              <a:spcBef>
                <a:spcPts val="0"/>
              </a:spcBef>
              <a:buClr>
                <a:srgbClr val="336699"/>
              </a:buClr>
              <a:buFont typeface="Wingdings" pitchFamily="2" charset="2"/>
              <a:buChar char="§"/>
            </a:pPr>
            <a:r>
              <a:rPr lang="el-GR" sz="2800" dirty="0" smtClean="0">
                <a:solidFill>
                  <a:schemeClr val="tx1"/>
                </a:solidFill>
                <a:latin typeface="+mn-lt"/>
              </a:rPr>
              <a:t>Επανέλαβε το για όλα τα ερωτήματα στο </a:t>
            </a:r>
            <a:r>
              <a:rPr lang="en-US" sz="2800" dirty="0" smtClean="0">
                <a:solidFill>
                  <a:schemeClr val="tx1"/>
                </a:solidFill>
                <a:latin typeface="+mn-lt"/>
              </a:rPr>
              <a:t>evaluation benchmark</a:t>
            </a:r>
            <a:r>
              <a:rPr lang="el-GR" sz="2800" dirty="0" smtClean="0">
                <a:solidFill>
                  <a:schemeClr val="tx1"/>
                </a:solidFill>
                <a:latin typeface="+mn-lt"/>
              </a:rPr>
              <a:t> και πάρε το μέσο όρο </a:t>
            </a:r>
          </a:p>
          <a:p>
            <a:pPr marL="914400" lvl="1" indent="-457200">
              <a:spcBef>
                <a:spcPts val="0"/>
              </a:spcBef>
              <a:buClr>
                <a:srgbClr val="336699"/>
              </a:buClr>
              <a:buFont typeface="Wingdings" pitchFamily="2" charset="2"/>
              <a:buChar char="§"/>
            </a:pPr>
            <a:r>
              <a:rPr lang="el-GR" sz="2800" dirty="0">
                <a:latin typeface="+mn-lt"/>
              </a:rPr>
              <a:t> </a:t>
            </a:r>
            <a:r>
              <a:rPr lang="el-GR" sz="2800" dirty="0" smtClean="0">
                <a:latin typeface="+mn-lt"/>
              </a:rPr>
              <a:t>Αυτό το μέτρο μετρά την απόδοση </a:t>
            </a:r>
            <a:r>
              <a:rPr lang="el-GR" sz="2800" i="1" dirty="0" smtClean="0">
                <a:solidFill>
                  <a:schemeClr val="tx2">
                    <a:lumMod val="60000"/>
                    <a:lumOff val="40000"/>
                  </a:schemeClr>
                </a:solidFill>
                <a:latin typeface="+mn-lt"/>
              </a:rPr>
              <a:t>σε όλα τα επίπεδα ανάκλησης</a:t>
            </a:r>
            <a:r>
              <a:rPr lang="el-GR" sz="2800" dirty="0" smtClean="0">
                <a:latin typeface="+mn-lt"/>
              </a:rPr>
              <a:t> (</a:t>
            </a:r>
            <a:r>
              <a:rPr lang="en-US" sz="2800" dirty="0" smtClean="0">
                <a:solidFill>
                  <a:srgbClr val="0070C0"/>
                </a:solidFill>
                <a:latin typeface="+mn-lt"/>
              </a:rPr>
              <a:t>at all recall levels</a:t>
            </a:r>
            <a:r>
              <a:rPr lang="el-GR" sz="2800" dirty="0" smtClean="0">
                <a:solidFill>
                  <a:srgbClr val="0070C0"/>
                </a:solidFill>
                <a:latin typeface="+mn-lt"/>
              </a:rPr>
              <a:t>)</a:t>
            </a:r>
            <a:r>
              <a:rPr lang="en-US" sz="2800" dirty="0" smtClean="0">
                <a:solidFill>
                  <a:srgbClr val="0070C0"/>
                </a:solidFill>
                <a:latin typeface="+mn-lt"/>
              </a:rPr>
              <a:t>.</a:t>
            </a:r>
          </a:p>
        </p:txBody>
      </p:sp>
    </p:spTree>
    <p:extLst>
      <p:ext uri="{BB962C8B-B14F-4D97-AF65-F5344CB8AC3E}">
        <p14:creationId xmlns:p14="http://schemas.microsoft.com/office/powerpoint/2010/main" val="18890601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112" charset="-128"/>
              </a:rPr>
              <a:t>Μέση ακρίβεια </a:t>
            </a:r>
            <a:r>
              <a:rPr lang="en-US" dirty="0" smtClean="0">
                <a:ea typeface="ＭＳ Ｐゴシック" pitchFamily="-112" charset="-128"/>
              </a:rPr>
              <a:t>11-</a:t>
            </a:r>
            <a:r>
              <a:rPr lang="el-GR" dirty="0" smtClean="0">
                <a:ea typeface="ＭＳ Ｐゴシック" pitchFamily="-112" charset="-128"/>
              </a:rPr>
              <a:t>σημείων με παρεμβολή (11-</a:t>
            </a:r>
            <a:r>
              <a:rPr lang="en-US" dirty="0" smtClean="0">
                <a:ea typeface="ＭＳ Ｐゴシック" pitchFamily="-112" charset="-128"/>
              </a:rPr>
              <a:t>point interpolated average precision)</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47</a:t>
            </a:fld>
            <a:endParaRPr lang="en-US"/>
          </a:p>
        </p:txBody>
      </p:sp>
      <p:sp>
        <p:nvSpPr>
          <p:cNvPr id="7" name="Text Box 3"/>
          <p:cNvSpPr txBox="1">
            <a:spLocks noChangeArrowheads="1"/>
          </p:cNvSpPr>
          <p:nvPr/>
        </p:nvSpPr>
        <p:spPr bwMode="auto">
          <a:xfrm>
            <a:off x="3352800" y="1600200"/>
            <a:ext cx="5486400" cy="2362200"/>
          </a:xfrm>
          <a:prstGeom prst="rect">
            <a:avLst/>
          </a:prstGeom>
          <a:noFill/>
          <a:ln w="9525">
            <a:noFill/>
            <a:round/>
            <a:headEnd/>
            <a:tailEnd/>
          </a:ln>
        </p:spPr>
        <p:txBody>
          <a:bodyPr/>
          <a:lstStyle/>
          <a:p>
            <a:pPr marL="914400" lvl="1" indent="-457200">
              <a:spcBef>
                <a:spcPts val="0"/>
              </a:spcBef>
              <a:buClr>
                <a:srgbClr val="336699"/>
              </a:buClr>
              <a:buFont typeface="Wingdings" pitchFamily="2" charset="2"/>
              <a:buChar char="§"/>
            </a:pPr>
            <a:r>
              <a:rPr lang="el-GR" dirty="0" smtClean="0">
                <a:latin typeface="+mn-lt"/>
              </a:rPr>
              <a:t>Υπολόγισε την ακρίβεια με παρεμβολή στα επίπεδα ανάκτησης </a:t>
            </a:r>
            <a:r>
              <a:rPr lang="en-US" dirty="0" smtClean="0">
                <a:solidFill>
                  <a:schemeClr val="tx1"/>
                </a:solidFill>
                <a:latin typeface="+mn-lt"/>
              </a:rPr>
              <a:t>0.0, 0.1, 0.2, </a:t>
            </a:r>
            <a:r>
              <a:rPr lang="de-DE" dirty="0" smtClean="0">
                <a:solidFill>
                  <a:schemeClr val="tx1"/>
                </a:solidFill>
                <a:latin typeface="+mn-lt"/>
              </a:rPr>
              <a:t>.</a:t>
            </a:r>
            <a:endParaRPr lang="el-GR" dirty="0" smtClean="0">
              <a:solidFill>
                <a:schemeClr val="tx1"/>
              </a:solidFill>
              <a:latin typeface="+mn-lt"/>
            </a:endParaRPr>
          </a:p>
          <a:p>
            <a:pPr marL="914400" lvl="1" indent="-457200">
              <a:spcBef>
                <a:spcPts val="0"/>
              </a:spcBef>
              <a:buClr>
                <a:srgbClr val="336699"/>
              </a:buClr>
              <a:buFont typeface="Wingdings" pitchFamily="2" charset="2"/>
              <a:buChar char="§"/>
            </a:pPr>
            <a:r>
              <a:rPr lang="el-GR" dirty="0" smtClean="0">
                <a:solidFill>
                  <a:schemeClr val="tx1"/>
                </a:solidFill>
                <a:latin typeface="+mn-lt"/>
              </a:rPr>
              <a:t>Επανέλαβε το για όλα τα ερωτήματα στο </a:t>
            </a:r>
            <a:r>
              <a:rPr lang="en-US" dirty="0" smtClean="0">
                <a:solidFill>
                  <a:schemeClr val="tx1"/>
                </a:solidFill>
                <a:latin typeface="+mn-lt"/>
              </a:rPr>
              <a:t>evaluation benchmark</a:t>
            </a:r>
            <a:r>
              <a:rPr lang="el-GR" dirty="0" smtClean="0">
                <a:solidFill>
                  <a:schemeClr val="tx1"/>
                </a:solidFill>
                <a:latin typeface="+mn-lt"/>
              </a:rPr>
              <a:t> και πάρε το μέσο όρο </a:t>
            </a:r>
          </a:p>
        </p:txBody>
      </p:sp>
      <p:graphicFrame>
        <p:nvGraphicFramePr>
          <p:cNvPr id="8" name="Table 7"/>
          <p:cNvGraphicFramePr>
            <a:graphicFrameLocks noGrp="1"/>
          </p:cNvGraphicFramePr>
          <p:nvPr>
            <p:extLst>
              <p:ext uri="{D42A27DB-BD31-4B8C-83A1-F6EECF244321}">
                <p14:modId xmlns:p14="http://schemas.microsoft.com/office/powerpoint/2010/main" val="84069025"/>
              </p:ext>
            </p:extLst>
          </p:nvPr>
        </p:nvGraphicFramePr>
        <p:xfrm>
          <a:off x="304800" y="1676400"/>
          <a:ext cx="2905124" cy="4937760"/>
        </p:xfrm>
        <a:graphic>
          <a:graphicData uri="http://schemas.openxmlformats.org/drawingml/2006/table">
            <a:tbl>
              <a:tblPr firstRow="1" bandRow="1">
                <a:tableStyleId>{C083E6E3-FA7D-4D7B-A595-EF9225AFEA82}</a:tableStyleId>
              </a:tblPr>
              <a:tblGrid>
                <a:gridCol w="976298"/>
                <a:gridCol w="1928826"/>
              </a:tblGrid>
              <a:tr h="370840">
                <a:tc>
                  <a:txBody>
                    <a:bodyPr/>
                    <a:lstStyle/>
                    <a:p>
                      <a:r>
                        <a:rPr lang="de-DE" sz="2400" b="0" kern="1200" dirty="0" smtClean="0"/>
                        <a:t>Recall</a:t>
                      </a:r>
                      <a:endParaRPr lang="de-DE" sz="2400" b="0" dirty="0"/>
                    </a:p>
                  </a:txBody>
                  <a:tcPr/>
                </a:tc>
                <a:tc>
                  <a:txBody>
                    <a:bodyPr/>
                    <a:lstStyle/>
                    <a:p>
                      <a:r>
                        <a:rPr lang="de-DE" sz="2400" b="0" kern="1200" dirty="0" err="1" smtClean="0"/>
                        <a:t>Interpolated</a:t>
                      </a:r>
                      <a:endParaRPr lang="de-DE" sz="2400" b="0" kern="1200" dirty="0" smtClean="0"/>
                    </a:p>
                    <a:p>
                      <a:r>
                        <a:rPr lang="de-DE" sz="2400" b="0" kern="1200" dirty="0" smtClean="0"/>
                        <a:t>Precision</a:t>
                      </a:r>
                      <a:endParaRPr lang="de-DE" sz="2400" b="0" kern="1200" dirty="0" smtClean="0">
                        <a:solidFill>
                          <a:schemeClr val="tx1"/>
                        </a:solidFill>
                        <a:latin typeface="+mn-lt"/>
                        <a:ea typeface="+mn-ea"/>
                        <a:cs typeface="+mn-cs"/>
                      </a:endParaRPr>
                    </a:p>
                  </a:txBody>
                  <a:tcPr/>
                </a:tc>
              </a:tr>
              <a:tr h="370840">
                <a:tc>
                  <a:txBody>
                    <a:bodyPr/>
                    <a:lstStyle/>
                    <a:p>
                      <a:r>
                        <a:rPr lang="de-DE" sz="2400" kern="1200" dirty="0" smtClean="0"/>
                        <a:t>0.0</a:t>
                      </a:r>
                    </a:p>
                    <a:p>
                      <a:r>
                        <a:rPr lang="de-DE" sz="2400" kern="1200" dirty="0" smtClean="0"/>
                        <a:t>0.1</a:t>
                      </a:r>
                    </a:p>
                    <a:p>
                      <a:r>
                        <a:rPr lang="de-DE" sz="2400" kern="1200" dirty="0" smtClean="0"/>
                        <a:t>0.2</a:t>
                      </a:r>
                    </a:p>
                    <a:p>
                      <a:r>
                        <a:rPr lang="de-DE" sz="2400" kern="1200" dirty="0" smtClean="0"/>
                        <a:t>0.3</a:t>
                      </a:r>
                    </a:p>
                    <a:p>
                      <a:r>
                        <a:rPr lang="de-DE" sz="2400" kern="1200" dirty="0" smtClean="0"/>
                        <a:t>0.4</a:t>
                      </a:r>
                    </a:p>
                    <a:p>
                      <a:r>
                        <a:rPr lang="de-DE" sz="2400" kern="1200" dirty="0" smtClean="0"/>
                        <a:t>0.5</a:t>
                      </a:r>
                    </a:p>
                    <a:p>
                      <a:r>
                        <a:rPr lang="de-DE" sz="2400" kern="1200" dirty="0" smtClean="0"/>
                        <a:t>0.6</a:t>
                      </a:r>
                    </a:p>
                    <a:p>
                      <a:r>
                        <a:rPr lang="de-DE" sz="2400" kern="1200" dirty="0" smtClean="0"/>
                        <a:t>0.7</a:t>
                      </a:r>
                    </a:p>
                    <a:p>
                      <a:r>
                        <a:rPr lang="de-DE" sz="2400" kern="1200" dirty="0" smtClean="0"/>
                        <a:t>0.8</a:t>
                      </a:r>
                    </a:p>
                    <a:p>
                      <a:r>
                        <a:rPr lang="de-DE" sz="2400" kern="1200" dirty="0" smtClean="0"/>
                        <a:t>0.9 </a:t>
                      </a:r>
                    </a:p>
                    <a:p>
                      <a:r>
                        <a:rPr lang="de-DE" sz="2400" kern="1200" dirty="0" smtClean="0"/>
                        <a:t>1.0</a:t>
                      </a:r>
                      <a:endParaRPr lang="de-DE" sz="2400" dirty="0"/>
                    </a:p>
                  </a:txBody>
                  <a:tcPr/>
                </a:tc>
                <a:tc>
                  <a:txBody>
                    <a:bodyPr/>
                    <a:lstStyle/>
                    <a:p>
                      <a:r>
                        <a:rPr lang="de-DE" sz="2400" kern="1200" dirty="0" smtClean="0"/>
                        <a:t> 1.00</a:t>
                      </a:r>
                    </a:p>
                    <a:p>
                      <a:r>
                        <a:rPr lang="de-DE" sz="2400" kern="1200" dirty="0" smtClean="0"/>
                        <a:t> 0.67</a:t>
                      </a:r>
                    </a:p>
                    <a:p>
                      <a:r>
                        <a:rPr lang="de-DE" sz="2400" kern="1200" dirty="0" smtClean="0"/>
                        <a:t> 0.63</a:t>
                      </a:r>
                    </a:p>
                    <a:p>
                      <a:r>
                        <a:rPr lang="de-DE" sz="2400" kern="1200" dirty="0" smtClean="0"/>
                        <a:t> 0.55</a:t>
                      </a:r>
                    </a:p>
                    <a:p>
                      <a:r>
                        <a:rPr lang="de-DE" sz="2400" kern="1200" dirty="0" smtClean="0"/>
                        <a:t> 0.45</a:t>
                      </a:r>
                    </a:p>
                    <a:p>
                      <a:r>
                        <a:rPr lang="de-DE" sz="2400" kern="1200" dirty="0" smtClean="0"/>
                        <a:t> 0.41</a:t>
                      </a:r>
                    </a:p>
                    <a:p>
                      <a:r>
                        <a:rPr lang="de-DE" sz="2400" kern="1200" dirty="0" smtClean="0"/>
                        <a:t> 0.36</a:t>
                      </a:r>
                    </a:p>
                    <a:p>
                      <a:r>
                        <a:rPr lang="de-DE" sz="2400" kern="1200" dirty="0" smtClean="0"/>
                        <a:t> 0.29</a:t>
                      </a:r>
                    </a:p>
                    <a:p>
                      <a:r>
                        <a:rPr lang="de-DE" sz="2400" kern="1200" dirty="0" smtClean="0"/>
                        <a:t> 0.13</a:t>
                      </a:r>
                    </a:p>
                    <a:p>
                      <a:r>
                        <a:rPr lang="el-GR" sz="2400" kern="1200" dirty="0" smtClean="0"/>
                        <a:t> </a:t>
                      </a:r>
                      <a:r>
                        <a:rPr lang="de-DE" sz="2400" kern="1200" dirty="0" smtClean="0"/>
                        <a:t>0.10</a:t>
                      </a:r>
                    </a:p>
                    <a:p>
                      <a:r>
                        <a:rPr lang="de-DE" sz="2400" kern="1200" dirty="0" smtClean="0"/>
                        <a:t> 0.08</a:t>
                      </a:r>
                      <a:endParaRPr lang="de-DE" sz="2400" kern="1200" dirty="0" smtClean="0">
                        <a:solidFill>
                          <a:schemeClr val="tx1"/>
                        </a:solidFill>
                        <a:latin typeface="+mn-lt"/>
                        <a:ea typeface="+mn-ea"/>
                        <a:cs typeface="+mn-cs"/>
                      </a:endParaRPr>
                    </a:p>
                  </a:txBody>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46218359"/>
              </p:ext>
            </p:extLst>
          </p:nvPr>
        </p:nvGraphicFramePr>
        <p:xfrm>
          <a:off x="4343400" y="4042229"/>
          <a:ext cx="2743200" cy="1355271"/>
        </p:xfrm>
        <a:graphic>
          <a:graphicData uri="http://schemas.openxmlformats.org/presentationml/2006/ole">
            <mc:AlternateContent xmlns:mc="http://schemas.openxmlformats.org/markup-compatibility/2006">
              <mc:Choice xmlns:v="urn:schemas-microsoft-com:vml" Requires="v">
                <p:oleObj spid="_x0000_s249883" name="Equation" r:id="rId3" imgW="977476" imgH="482391" progId="">
                  <p:embed/>
                </p:oleObj>
              </mc:Choice>
              <mc:Fallback>
                <p:oleObj name="Equation" r:id="rId3" imgW="977476" imgH="482391"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4042229"/>
                        <a:ext cx="2743200" cy="135527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3816530" y="5486400"/>
            <a:ext cx="5136970" cy="707886"/>
          </a:xfrm>
          <a:prstGeom prst="rect">
            <a:avLst/>
          </a:prstGeom>
        </p:spPr>
        <p:txBody>
          <a:bodyPr wrap="square">
            <a:spAutoFit/>
          </a:bodyPr>
          <a:lstStyle/>
          <a:p>
            <a:r>
              <a:rPr lang="en-US" sz="2000" dirty="0" err="1" smtClean="0">
                <a:latin typeface="+mn-lt"/>
              </a:rPr>
              <a:t>N</a:t>
            </a:r>
            <a:r>
              <a:rPr lang="en-US" sz="2000" baseline="-25000" dirty="0" err="1" smtClean="0">
                <a:latin typeface="+mn-lt"/>
              </a:rPr>
              <a:t>q</a:t>
            </a:r>
            <a:r>
              <a:rPr lang="en-US" sz="2000" dirty="0" smtClean="0">
                <a:latin typeface="+mn-lt"/>
              </a:rPr>
              <a:t> </a:t>
            </a:r>
            <a:r>
              <a:rPr lang="en-US" sz="2000" dirty="0">
                <a:latin typeface="+mn-lt"/>
              </a:rPr>
              <a:t>– </a:t>
            </a:r>
            <a:r>
              <a:rPr lang="el-GR" sz="2000" dirty="0" smtClean="0">
                <a:latin typeface="+mn-lt"/>
              </a:rPr>
              <a:t>πλήθος ερωτημάτων</a:t>
            </a:r>
            <a:endParaRPr lang="en-US" sz="2000" dirty="0">
              <a:latin typeface="+mn-lt"/>
            </a:endParaRPr>
          </a:p>
          <a:p>
            <a:r>
              <a:rPr lang="en-US" sz="2000" dirty="0">
                <a:latin typeface="+mn-lt"/>
              </a:rPr>
              <a:t>P</a:t>
            </a:r>
            <a:r>
              <a:rPr lang="en-US" sz="2000" baseline="-25000" dirty="0">
                <a:latin typeface="+mn-lt"/>
              </a:rPr>
              <a:t>i</a:t>
            </a:r>
            <a:r>
              <a:rPr lang="en-US" sz="2000" dirty="0">
                <a:latin typeface="+mn-lt"/>
              </a:rPr>
              <a:t>(r) - precision at recall level r for </a:t>
            </a:r>
            <a:r>
              <a:rPr lang="en-US" sz="2000" dirty="0" err="1">
                <a:latin typeface="+mn-lt"/>
              </a:rPr>
              <a:t>i</a:t>
            </a:r>
            <a:r>
              <a:rPr lang="en-US" sz="2000" baseline="30000" dirty="0" err="1">
                <a:latin typeface="+mn-lt"/>
              </a:rPr>
              <a:t>th</a:t>
            </a:r>
            <a:r>
              <a:rPr lang="en-US" sz="2000" baseline="30000" dirty="0">
                <a:latin typeface="+mn-lt"/>
              </a:rPr>
              <a:t> </a:t>
            </a:r>
            <a:r>
              <a:rPr lang="en-US" sz="2000" dirty="0">
                <a:latin typeface="+mn-lt"/>
              </a:rPr>
              <a:t>query</a:t>
            </a:r>
          </a:p>
        </p:txBody>
      </p:sp>
    </p:spTree>
    <p:extLst>
      <p:ext uri="{BB962C8B-B14F-4D97-AF65-F5344CB8AC3E}">
        <p14:creationId xmlns:p14="http://schemas.microsoft.com/office/powerpoint/2010/main" val="6346940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12"/>
          </p:nvPr>
        </p:nvSpPr>
        <p:spPr bwMode="auto">
          <a:noFill/>
          <a:ln>
            <a:miter lim="800000"/>
            <a:headEnd/>
            <a:tailEnd/>
          </a:ln>
        </p:spPr>
        <p:txBody>
          <a:bodyPr/>
          <a:lstStyle/>
          <a:p>
            <a:fld id="{B5E06A3C-48EB-479A-8DB4-C407801F510D}" type="slidenum">
              <a:rPr lang="en-US" smtClean="0"/>
              <a:pPr/>
              <a:t>48</a:t>
            </a:fld>
            <a:endParaRPr lang="en-US" smtClean="0"/>
          </a:p>
        </p:txBody>
      </p:sp>
      <p:sp>
        <p:nvSpPr>
          <p:cNvPr id="4100" name="Rectangle 22"/>
          <p:cNvSpPr>
            <a:spLocks noGrp="1" noChangeArrowheads="1"/>
          </p:cNvSpPr>
          <p:nvPr>
            <p:ph type="title"/>
          </p:nvPr>
        </p:nvSpPr>
        <p:spPr/>
        <p:txBody>
          <a:bodyPr/>
          <a:lstStyle/>
          <a:p>
            <a:pPr eaLnBrk="1" hangingPunct="1"/>
            <a:r>
              <a:rPr lang="el-GR" dirty="0" smtClean="0">
                <a:ea typeface="ＭＳ Ｐゴシック" charset="-128"/>
              </a:rPr>
              <a:t>Τυπική</a:t>
            </a:r>
            <a:r>
              <a:rPr lang="en-US" dirty="0" smtClean="0">
                <a:ea typeface="ＭＳ Ｐゴシック" charset="-128"/>
              </a:rPr>
              <a:t> (</a:t>
            </a:r>
            <a:r>
              <a:rPr lang="el-GR" dirty="0" smtClean="0">
                <a:ea typeface="ＭＳ Ｐゴシック" charset="-128"/>
              </a:rPr>
              <a:t>καλή;</a:t>
            </a:r>
            <a:r>
              <a:rPr lang="en-US" dirty="0" smtClean="0">
                <a:ea typeface="ＭＳ Ｐゴシック" charset="-128"/>
              </a:rPr>
              <a:t>) </a:t>
            </a:r>
            <a:r>
              <a:rPr lang="el-GR" dirty="0" smtClean="0">
                <a:ea typeface="ＭＳ Ｐゴシック" charset="-128"/>
              </a:rPr>
              <a:t>ακρίβεια </a:t>
            </a:r>
            <a:r>
              <a:rPr lang="en-US" dirty="0" smtClean="0">
                <a:ea typeface="ＭＳ Ｐゴシック" charset="-128"/>
              </a:rPr>
              <a:t>11</a:t>
            </a:r>
            <a:r>
              <a:rPr lang="el-GR" dirty="0" smtClean="0">
                <a:ea typeface="ＭＳ Ｐゴシック" charset="-128"/>
              </a:rPr>
              <a:t>-σημείων</a:t>
            </a:r>
            <a:endParaRPr lang="en-US" dirty="0" smtClean="0">
              <a:ea typeface="ＭＳ Ｐゴシック" charset="-128"/>
            </a:endParaRPr>
          </a:p>
        </p:txBody>
      </p:sp>
      <p:sp>
        <p:nvSpPr>
          <p:cNvPr id="4101" name="Rectangle 23"/>
          <p:cNvSpPr>
            <a:spLocks noGrp="1" noChangeArrowheads="1"/>
          </p:cNvSpPr>
          <p:nvPr>
            <p:ph type="body" idx="1"/>
          </p:nvPr>
        </p:nvSpPr>
        <p:spPr>
          <a:xfrm>
            <a:off x="685800" y="1752600"/>
            <a:ext cx="8153400" cy="4876800"/>
          </a:xfrm>
        </p:spPr>
        <p:txBody>
          <a:bodyPr/>
          <a:lstStyle/>
          <a:p>
            <a:pPr eaLnBrk="1" hangingPunct="1"/>
            <a:r>
              <a:rPr lang="en-US" sz="2400" smtClean="0">
                <a:ea typeface="ＭＳ Ｐゴシック" charset="-128"/>
              </a:rPr>
              <a:t>SabIR/Cornell 8A1 11pt precision from TREC 8 (1999) </a:t>
            </a:r>
          </a:p>
        </p:txBody>
      </p:sp>
      <p:graphicFrame>
        <p:nvGraphicFramePr>
          <p:cNvPr id="4098" name="Object 2"/>
          <p:cNvGraphicFramePr>
            <a:graphicFrameLocks noGrp="1" noChangeAspect="1"/>
          </p:cNvGraphicFramePr>
          <p:nvPr>
            <p:ph idx="4294967295"/>
          </p:nvPr>
        </p:nvGraphicFramePr>
        <p:xfrm>
          <a:off x="2057400" y="2220913"/>
          <a:ext cx="5257800" cy="4440237"/>
        </p:xfrm>
        <a:graphic>
          <a:graphicData uri="http://schemas.openxmlformats.org/presentationml/2006/ole">
            <mc:AlternateContent xmlns:mc="http://schemas.openxmlformats.org/markup-compatibility/2006">
              <mc:Choice xmlns:v="urn:schemas-microsoft-com:vml" Requires="v">
                <p:oleObj spid="_x0000_s52339" name="Chart" r:id="rId4" imgW="3857549" imgH="3257702" progId="Excel.Sheet.8">
                  <p:embed/>
                </p:oleObj>
              </mc:Choice>
              <mc:Fallback>
                <p:oleObj name="Chart" r:id="rId4" imgW="3857549" imgH="3257702" progId="Excel.Sheet.8">
                  <p:embed/>
                  <p:pic>
                    <p:nvPicPr>
                      <p:cNvPr id="0" name="Picture 97"/>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2220913"/>
                        <a:ext cx="5257800" cy="4440237"/>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2"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1" name="Rectangle 3"/>
          <p:cNvSpPr>
            <a:spLocks noGrp="1" noChangeArrowheads="1"/>
          </p:cNvSpPr>
          <p:nvPr>
            <p:ph type="body" idx="1"/>
          </p:nvPr>
        </p:nvSpPr>
        <p:spPr>
          <a:xfrm>
            <a:off x="228600" y="1676400"/>
            <a:ext cx="8686800" cy="1371600"/>
          </a:xfrm>
        </p:spPr>
        <p:txBody>
          <a:bodyPr/>
          <a:lstStyle/>
          <a:p>
            <a:pPr>
              <a:lnSpc>
                <a:spcPct val="90000"/>
              </a:lnSpc>
            </a:pPr>
            <a:r>
              <a:rPr lang="el-GR" altLang="zh-TW" dirty="0" smtClean="0">
                <a:ea typeface="新細明體" pitchFamily="2" charset="-120"/>
              </a:rPr>
              <a:t>Η καμπύλη που είναι πιο κοντά στη πάνω δεξιά γωνία του γραφήματος υποδηλώνει και καλύτερη απόδοση</a:t>
            </a:r>
            <a:endParaRPr lang="en-US" altLang="zh-TW" dirty="0">
              <a:ea typeface="新細明體" pitchFamily="2" charset="-120"/>
            </a:endParaRPr>
          </a:p>
        </p:txBody>
      </p:sp>
      <p:graphicFrame>
        <p:nvGraphicFramePr>
          <p:cNvPr id="345092" name="Object 4"/>
          <p:cNvGraphicFramePr>
            <a:graphicFrameLocks noChangeAspect="1"/>
          </p:cNvGraphicFramePr>
          <p:nvPr/>
        </p:nvGraphicFramePr>
        <p:xfrm>
          <a:off x="1498600" y="2486025"/>
          <a:ext cx="5851525" cy="3900488"/>
        </p:xfrm>
        <a:graphic>
          <a:graphicData uri="http://schemas.openxmlformats.org/presentationml/2006/ole">
            <mc:AlternateContent xmlns:mc="http://schemas.openxmlformats.org/markup-compatibility/2006">
              <mc:Choice xmlns:v="urn:schemas-microsoft-com:vml" Requires="v">
                <p:oleObj spid="_x0000_s104514" name="Chart" r:id="rId4" imgW="6096075" imgH="4057642" progId="MSGraph.Chart.8">
                  <p:embed followColorScheme="full"/>
                </p:oleObj>
              </mc:Choice>
              <mc:Fallback>
                <p:oleObj name="Chart" r:id="rId4" imgW="6096075" imgH="4057642" progId="MSGraph.Chart.8">
                  <p:embed followColorScheme="full"/>
                  <p:pic>
                    <p:nvPicPr>
                      <p:cNvPr id="0" name="Picture 4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8600" y="2486025"/>
                        <a:ext cx="5851525" cy="3900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2"/>
          <p:cNvSpPr>
            <a:spLocks noGrp="1" noChangeArrowheads="1"/>
          </p:cNvSpPr>
          <p:nvPr>
            <p:ph type="title"/>
          </p:nvPr>
        </p:nvSpPr>
        <p:spPr>
          <a:xfrm>
            <a:off x="457200" y="274638"/>
            <a:ext cx="8229600" cy="1143000"/>
          </a:xfrm>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Tree>
    <p:extLst>
      <p:ext uri="{BB962C8B-B14F-4D97-AF65-F5344CB8AC3E}">
        <p14:creationId xmlns:p14="http://schemas.microsoft.com/office/powerpoint/2010/main" val="2255595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για μηχανές αναζήτησης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425631" y="2133600"/>
            <a:ext cx="8001000" cy="3276600"/>
          </a:xfrm>
        </p:spPr>
        <p:txBody>
          <a:bodyPr/>
          <a:lstStyle/>
          <a:p>
            <a:pPr eaLnBrk="1" hangingPunct="1">
              <a:buFont typeface="Wingdings" pitchFamily="2" charset="2"/>
              <a:buChar char="§"/>
            </a:pPr>
            <a:r>
              <a:rPr lang="el-GR" sz="2400" dirty="0" smtClean="0">
                <a:solidFill>
                  <a:schemeClr val="accent1">
                    <a:lumMod val="50000"/>
                  </a:schemeClr>
                </a:solidFill>
                <a:ea typeface="ＭＳ Ｐゴシック" pitchFamily="-112" charset="-128"/>
              </a:rPr>
              <a:t>Όλα αυτά τα κριτήρια είναι </a:t>
            </a:r>
            <a:r>
              <a:rPr lang="el-GR" sz="2400" dirty="0" smtClean="0">
                <a:solidFill>
                  <a:schemeClr val="tx2">
                    <a:lumMod val="60000"/>
                    <a:lumOff val="40000"/>
                  </a:schemeClr>
                </a:solidFill>
                <a:ea typeface="ＭＳ Ｐゴシック" pitchFamily="-112" charset="-128"/>
              </a:rPr>
              <a:t>μετρήσιμα</a:t>
            </a:r>
            <a:r>
              <a:rPr lang="el-GR" sz="2400" dirty="0" smtClean="0">
                <a:solidFill>
                  <a:schemeClr val="accent1">
                    <a:lumMod val="50000"/>
                  </a:schemeClr>
                </a:solidFill>
                <a:ea typeface="ＭＳ Ｐゴシック" pitchFamily="-112" charset="-128"/>
              </a:rPr>
              <a:t> (</a:t>
            </a:r>
            <a:r>
              <a:rPr lang="en-US" sz="2400" dirty="0" smtClean="0">
                <a:solidFill>
                  <a:schemeClr val="accent1">
                    <a:lumMod val="50000"/>
                  </a:schemeClr>
                </a:solidFill>
                <a:ea typeface="ＭＳ Ｐゴシック" pitchFamily="-112" charset="-128"/>
              </a:rPr>
              <a:t>measurable): </a:t>
            </a:r>
            <a:r>
              <a:rPr lang="el-GR" sz="2000" dirty="0" smtClean="0">
                <a:solidFill>
                  <a:schemeClr val="accent1">
                    <a:lumMod val="50000"/>
                  </a:schemeClr>
                </a:solidFill>
                <a:ea typeface="ＭＳ Ｐゴシック" pitchFamily="-112" charset="-128"/>
              </a:rPr>
              <a:t>μπορούμε να </a:t>
            </a:r>
            <a:r>
              <a:rPr lang="el-GR" sz="2000" dirty="0" err="1" smtClean="0">
                <a:solidFill>
                  <a:schemeClr val="accent1">
                    <a:lumMod val="50000"/>
                  </a:schemeClr>
                </a:solidFill>
                <a:ea typeface="ＭＳ Ｐゴシック" pitchFamily="-112" charset="-128"/>
              </a:rPr>
              <a:t>ποσοτικοποιήσουμε</a:t>
            </a:r>
            <a:r>
              <a:rPr lang="el-GR" sz="2000" dirty="0" smtClean="0">
                <a:solidFill>
                  <a:schemeClr val="accent1">
                    <a:lumMod val="50000"/>
                  </a:schemeClr>
                </a:solidFill>
                <a:ea typeface="ＭＳ Ｐゴシック" pitchFamily="-112" charset="-128"/>
              </a:rPr>
              <a:t> την ταχύτητα/μέγεθος/χρήματα και να κάνουμε την εκφραστικότητα συγκεκριμένη</a:t>
            </a:r>
          </a:p>
          <a:p>
            <a:pPr eaLnBrk="1" hangingPunct="1">
              <a:buFont typeface="Wingdings" pitchFamily="2" charset="2"/>
              <a:buChar char="§"/>
            </a:pPr>
            <a:endParaRPr lang="el-GR" sz="2000" dirty="0" smtClean="0">
              <a:solidFill>
                <a:schemeClr val="accent1">
                  <a:lumMod val="50000"/>
                </a:schemeClr>
              </a:solidFill>
              <a:ea typeface="ＭＳ Ｐゴシック" pitchFamily="-112" charset="-128"/>
            </a:endParaRPr>
          </a:p>
          <a:p>
            <a:pPr marL="0" indent="0" eaLnBrk="1" hangingPunct="1">
              <a:buNone/>
            </a:pPr>
            <a:endParaRPr lang="el-GR" sz="2000" dirty="0" smtClean="0">
              <a:solidFill>
                <a:schemeClr val="accent1">
                  <a:lumMod val="50000"/>
                </a:schemeClr>
              </a:solidFill>
              <a:ea typeface="ＭＳ Ｐゴシック" pitchFamily="-112" charset="-128"/>
            </a:endParaRPr>
          </a:p>
          <a:p>
            <a:pPr eaLnBrk="1" hangingPunct="1">
              <a:buFont typeface="Wingdings" pitchFamily="2" charset="2"/>
              <a:buChar char="§"/>
            </a:pPr>
            <a:r>
              <a:rPr lang="el-GR" sz="2400" dirty="0" smtClean="0">
                <a:solidFill>
                  <a:schemeClr val="accent1">
                    <a:lumMod val="50000"/>
                  </a:schemeClr>
                </a:solidFill>
                <a:ea typeface="ＭＳ Ｐゴシック" pitchFamily="-112" charset="-128"/>
              </a:rPr>
              <a:t>Ωστόσο μια βασική μέτρηση για μια μηχανή αναζήτησης είναι η </a:t>
            </a:r>
            <a:r>
              <a:rPr lang="el-GR" sz="2400" b="1" i="1" dirty="0" smtClean="0">
                <a:solidFill>
                  <a:schemeClr val="accent6">
                    <a:lumMod val="75000"/>
                  </a:schemeClr>
                </a:solidFill>
                <a:ea typeface="ＭＳ Ｐゴシック" pitchFamily="-112" charset="-128"/>
              </a:rPr>
              <a:t>ικανοποίηση των χρηστών </a:t>
            </a:r>
            <a:r>
              <a:rPr lang="en-US" sz="2400" b="1" i="1" dirty="0" smtClean="0">
                <a:solidFill>
                  <a:schemeClr val="accent6">
                    <a:lumMod val="75000"/>
                  </a:schemeClr>
                </a:solidFill>
                <a:ea typeface="ＭＳ Ｐゴシック" pitchFamily="-112" charset="-128"/>
              </a:rPr>
              <a:t>(user happiness) </a:t>
            </a:r>
            <a:endParaRPr lang="el-GR" sz="2400" b="1" i="1" dirty="0">
              <a:solidFill>
                <a:schemeClr val="accent6">
                  <a:lumMod val="75000"/>
                </a:schemeClr>
              </a:solidFill>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a:t>
            </a:fld>
            <a:endParaRPr lang="en-US"/>
          </a:p>
        </p:txBody>
      </p:sp>
    </p:spTree>
    <p:extLst>
      <p:ext uri="{BB962C8B-B14F-4D97-AF65-F5344CB8AC3E}">
        <p14:creationId xmlns:p14="http://schemas.microsoft.com/office/powerpoint/2010/main" val="22395133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Συνάφειας με Διάταξη</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04800" y="1752600"/>
            <a:ext cx="8436764" cy="990600"/>
          </a:xfrm>
        </p:spPr>
        <p:txBody>
          <a:bodyPr/>
          <a:lstStyle/>
          <a:p>
            <a:pPr marL="0" indent="0" eaLnBrk="1" hangingPunct="1">
              <a:buNone/>
            </a:pPr>
            <a:r>
              <a:rPr lang="el-GR" dirty="0" smtClean="0">
                <a:solidFill>
                  <a:schemeClr val="accent1">
                    <a:lumMod val="50000"/>
                  </a:schemeClr>
                </a:solidFill>
                <a:ea typeface="ＭＳ Ｐゴシック" pitchFamily="-112" charset="-128"/>
              </a:rPr>
              <a:t>Η καμπύλη ανάκλησης-ακρίβειας υποθέτει ότι </a:t>
            </a:r>
            <a:r>
              <a:rPr lang="el-GR" i="1" dirty="0" smtClean="0">
                <a:solidFill>
                  <a:schemeClr val="accent1">
                    <a:lumMod val="50000"/>
                  </a:schemeClr>
                </a:solidFill>
                <a:ea typeface="ＭＳ Ｐゴシック" pitchFamily="-112" charset="-128"/>
              </a:rPr>
              <a:t>έχουμε όλο το αποτέλεσμα </a:t>
            </a:r>
          </a:p>
          <a:p>
            <a:pPr marL="0" indent="0" eaLnBrk="1" hangingPunct="1">
              <a:buNone/>
            </a:pPr>
            <a:endParaRPr lang="el-GR" dirty="0">
              <a:solidFill>
                <a:schemeClr val="accent1">
                  <a:lumMod val="50000"/>
                </a:schemeClr>
              </a:solidFill>
              <a:ea typeface="ＭＳ Ｐゴシック" pitchFamily="-112" charset="-128"/>
            </a:endParaRPr>
          </a:p>
          <a:p>
            <a:pPr marL="0" indent="0" eaLnBrk="1" hangingPunct="1">
              <a:buNone/>
            </a:pPr>
            <a:r>
              <a:rPr lang="el-GR" dirty="0" smtClean="0">
                <a:solidFill>
                  <a:schemeClr val="accent1">
                    <a:lumMod val="50000"/>
                  </a:schemeClr>
                </a:solidFill>
                <a:ea typeface="ＭＳ Ｐゴシック" pitchFamily="-112" charset="-128"/>
              </a:rPr>
              <a:t>Σε πολλές μηχανές αναζήτησης</a:t>
            </a:r>
          </a:p>
          <a:p>
            <a:pPr eaLnBrk="1" hangingPunct="1">
              <a:buFont typeface="Wingdings" panose="05000000000000000000" pitchFamily="2" charset="2"/>
              <a:buChar char="§"/>
            </a:pPr>
            <a:r>
              <a:rPr lang="el-GR" dirty="0" smtClean="0">
                <a:solidFill>
                  <a:schemeClr val="accent1">
                    <a:lumMod val="50000"/>
                  </a:schemeClr>
                </a:solidFill>
                <a:ea typeface="ＭＳ Ｐゴシック" pitchFamily="-112" charset="-128"/>
              </a:rPr>
              <a:t>Το αποτέλεσμα είναι πολύ μεγάλο</a:t>
            </a:r>
          </a:p>
          <a:p>
            <a:pPr eaLnBrk="1" hangingPunct="1">
              <a:buFont typeface="Wingdings" panose="05000000000000000000" pitchFamily="2" charset="2"/>
              <a:buChar char="§"/>
            </a:pPr>
            <a:r>
              <a:rPr lang="el-GR" dirty="0" smtClean="0">
                <a:solidFill>
                  <a:schemeClr val="accent1">
                    <a:lumMod val="50000"/>
                  </a:schemeClr>
                </a:solidFill>
                <a:ea typeface="ＭＳ Ｐゴシック" pitchFamily="-112" charset="-128"/>
              </a:rPr>
              <a:t>Ο χρήστης ενδιαφέρεται </a:t>
            </a:r>
            <a:r>
              <a:rPr lang="el-GR" i="1" dirty="0" smtClean="0">
                <a:solidFill>
                  <a:schemeClr val="accent1">
                    <a:lumMod val="50000"/>
                  </a:schemeClr>
                </a:solidFill>
                <a:ea typeface="ＭＳ Ｐゴシック" pitchFamily="-112" charset="-128"/>
              </a:rPr>
              <a:t>μόνο για τα πρώτα αποτελέσματα</a:t>
            </a:r>
            <a:endParaRPr lang="el-GR" i="1"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50</a:t>
            </a:fld>
            <a:endParaRPr lang="en-US"/>
          </a:p>
        </p:txBody>
      </p:sp>
    </p:spTree>
    <p:extLst>
      <p:ext uri="{BB962C8B-B14F-4D97-AF65-F5344CB8AC3E}">
        <p14:creationId xmlns:p14="http://schemas.microsoft.com/office/powerpoint/2010/main" val="2672533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51</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Άσκηση 8.5 + 8.6</a:t>
            </a:r>
            <a:endParaRPr lang="en-US" dirty="0" smtClean="0">
              <a:ea typeface="ＭＳ Ｐゴシック" charset="-128"/>
            </a:endParaRPr>
          </a:p>
        </p:txBody>
      </p:sp>
      <p:sp>
        <p:nvSpPr>
          <p:cNvPr id="44036" name="Rectangle 3"/>
          <p:cNvSpPr>
            <a:spLocks noGrp="1" noChangeArrowheads="1"/>
          </p:cNvSpPr>
          <p:nvPr>
            <p:ph type="body" idx="1"/>
          </p:nvPr>
        </p:nvSpPr>
        <p:spPr>
          <a:xfrm>
            <a:off x="457200" y="1676400"/>
            <a:ext cx="8382000" cy="3200400"/>
          </a:xfrm>
        </p:spPr>
        <p:txBody>
          <a:bodyPr/>
          <a:lstStyle/>
          <a:p>
            <a:pPr>
              <a:buNone/>
            </a:pPr>
            <a:r>
              <a:rPr lang="el-GR" b="1" dirty="0" smtClean="0"/>
              <a:t>Άσκηση</a:t>
            </a:r>
            <a:r>
              <a:rPr lang="en-GB" b="1" dirty="0" smtClean="0"/>
              <a:t> 8.5</a:t>
            </a:r>
          </a:p>
          <a:p>
            <a:pPr>
              <a:buNone/>
            </a:pPr>
            <a:r>
              <a:rPr lang="el-GR" sz="2000" dirty="0" smtClean="0"/>
              <a:t>Υπάρχει ή όχι πάντα ένα σημείο στο οποίο </a:t>
            </a:r>
            <a:r>
              <a:rPr lang="el-GR" sz="2000" i="1" dirty="0" smtClean="0">
                <a:solidFill>
                  <a:schemeClr val="accent4">
                    <a:lumMod val="75000"/>
                  </a:schemeClr>
                </a:solidFill>
              </a:rPr>
              <a:t>η ακρίβεια είναι ίση με την ανάκληση</a:t>
            </a:r>
            <a:r>
              <a:rPr lang="el-GR" sz="2000" dirty="0" smtClean="0"/>
              <a:t> </a:t>
            </a:r>
            <a:r>
              <a:rPr lang="en-US" sz="2000" dirty="0" smtClean="0"/>
              <a:t>(break-even</a:t>
            </a:r>
            <a:r>
              <a:rPr lang="el-GR" sz="2000" dirty="0" smtClean="0"/>
              <a:t> </a:t>
            </a:r>
            <a:r>
              <a:rPr lang="en-US" sz="2000" dirty="0" smtClean="0"/>
              <a:t>point)</a:t>
            </a:r>
            <a:r>
              <a:rPr lang="el-GR" sz="2000" dirty="0" smtClean="0"/>
              <a:t>. Αν ναι, αποδείξτε το, αν  όχι, δώστε αντιπαράδειγμα</a:t>
            </a:r>
          </a:p>
          <a:p>
            <a:endParaRPr lang="el-GR" sz="1600" dirty="0" smtClean="0"/>
          </a:p>
          <a:p>
            <a:pPr>
              <a:buNone/>
            </a:pPr>
            <a:r>
              <a:rPr lang="el-GR" b="1" dirty="0" smtClean="0"/>
              <a:t>Άσκηση</a:t>
            </a:r>
            <a:r>
              <a:rPr lang="en-GB" b="1" dirty="0" smtClean="0"/>
              <a:t> 8.6</a:t>
            </a:r>
          </a:p>
          <a:p>
            <a:pPr>
              <a:buNone/>
            </a:pPr>
            <a:r>
              <a:rPr lang="el-GR" sz="2000" dirty="0" smtClean="0"/>
              <a:t>Ποια είναι η σχέση της τιμής του </a:t>
            </a:r>
            <a:r>
              <a:rPr lang="en-US" sz="2000" dirty="0" smtClean="0"/>
              <a:t>F1</a:t>
            </a:r>
            <a:r>
              <a:rPr lang="el-GR" sz="2000" dirty="0" smtClean="0"/>
              <a:t> και του</a:t>
            </a:r>
            <a:r>
              <a:rPr lang="en-US" sz="2000" dirty="0" smtClean="0"/>
              <a:t> break-even point</a:t>
            </a:r>
            <a:r>
              <a:rPr lang="el-GR" sz="2000" dirty="0" smtClean="0"/>
              <a:t>;</a:t>
            </a:r>
            <a:endParaRPr lang="en-US" sz="2000" dirty="0"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39852147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52</a:t>
            </a:fld>
            <a:endParaRPr lang="en-US" smtClean="0"/>
          </a:p>
        </p:txBody>
      </p:sp>
      <p:sp>
        <p:nvSpPr>
          <p:cNvPr id="44035" name="Rectangle 2"/>
          <p:cNvSpPr>
            <a:spLocks noGrp="1" noChangeArrowheads="1"/>
          </p:cNvSpPr>
          <p:nvPr>
            <p:ph type="title"/>
          </p:nvPr>
        </p:nvSpPr>
        <p:spPr/>
        <p:txBody>
          <a:bodyPr/>
          <a:lstStyle/>
          <a:p>
            <a:pPr eaLnBrk="1" hangingPunct="1"/>
            <a:r>
              <a:rPr lang="el-GR" smtClean="0">
                <a:ea typeface="ＭＳ Ｐゴシック" charset="-128"/>
              </a:rPr>
              <a:t>Άσκηση 8.7</a:t>
            </a:r>
            <a:endParaRPr lang="en-US" dirty="0" smtClean="0">
              <a:ea typeface="ＭＳ Ｐゴシック" charset="-128"/>
            </a:endParaRPr>
          </a:p>
        </p:txBody>
      </p:sp>
      <p:sp>
        <p:nvSpPr>
          <p:cNvPr id="44036" name="Rectangle 3"/>
          <p:cNvSpPr>
            <a:spLocks noGrp="1" noChangeArrowheads="1"/>
          </p:cNvSpPr>
          <p:nvPr>
            <p:ph type="body" idx="1"/>
          </p:nvPr>
        </p:nvSpPr>
        <p:spPr>
          <a:xfrm>
            <a:off x="457200" y="1676400"/>
            <a:ext cx="8382000" cy="1752600"/>
          </a:xfrm>
        </p:spPr>
        <p:txBody>
          <a:bodyPr/>
          <a:lstStyle/>
          <a:p>
            <a:pPr>
              <a:buNone/>
            </a:pPr>
            <a:r>
              <a:rPr lang="en-US" sz="2400" dirty="0" smtClean="0">
                <a:solidFill>
                  <a:schemeClr val="accent6">
                    <a:lumMod val="75000"/>
                  </a:schemeClr>
                </a:solidFill>
              </a:rPr>
              <a:t>DICE COEFFICIENT </a:t>
            </a:r>
            <a:endParaRPr lang="el-GR" sz="2400" dirty="0" smtClean="0">
              <a:solidFill>
                <a:schemeClr val="accent6">
                  <a:lumMod val="75000"/>
                </a:schemeClr>
              </a:solidFill>
            </a:endParaRPr>
          </a:p>
          <a:p>
            <a:pPr>
              <a:buNone/>
            </a:pPr>
            <a:r>
              <a:rPr lang="el-GR" sz="2400" dirty="0" smtClean="0"/>
              <a:t>Ο συντελεστής </a:t>
            </a:r>
            <a:r>
              <a:rPr lang="en-US" sz="2400" dirty="0" smtClean="0"/>
              <a:t>Dice </a:t>
            </a:r>
            <a:r>
              <a:rPr lang="el-GR" sz="2400" dirty="0" smtClean="0"/>
              <a:t>δυο συνόλων είναι μια μέτρηση της τομής του σε σχέση με το μέγεθος τους </a:t>
            </a:r>
          </a:p>
          <a:p>
            <a:pPr>
              <a:buNone/>
            </a:pPr>
            <a:r>
              <a:rPr lang="el-GR" sz="2400" dirty="0" smtClean="0"/>
              <a:t>			</a:t>
            </a:r>
            <a:r>
              <a:rPr lang="en-GB" sz="2400" dirty="0" smtClean="0"/>
              <a:t>Dice(X, Y) =</a:t>
            </a:r>
            <a:r>
              <a:rPr lang="el-GR" sz="2400" dirty="0" smtClean="0"/>
              <a:t>   </a:t>
            </a:r>
            <a:r>
              <a:rPr lang="en-GB" sz="2400" dirty="0" smtClean="0"/>
              <a:t>2|X ∩ Y|</a:t>
            </a:r>
            <a:r>
              <a:rPr lang="el-GR" sz="2400" dirty="0" smtClean="0"/>
              <a:t> /  (</a:t>
            </a:r>
            <a:r>
              <a:rPr lang="en-GB" sz="2400" dirty="0" smtClean="0"/>
              <a:t>|X| + |Y|</a:t>
            </a:r>
            <a:r>
              <a:rPr lang="el-GR" sz="2400" dirty="0" smtClean="0"/>
              <a:t>)</a:t>
            </a:r>
          </a:p>
          <a:p>
            <a:endParaRPr lang="en-GB" sz="2400" i="1" dirty="0" smtClean="0"/>
          </a:p>
          <a:p>
            <a:r>
              <a:rPr lang="el-GR" sz="2400" dirty="0" smtClean="0"/>
              <a:t>Δείξτε ότι το </a:t>
            </a:r>
            <a:r>
              <a:rPr lang="en-US" sz="2400" dirty="0" smtClean="0"/>
              <a:t>F </a:t>
            </a:r>
            <a:r>
              <a:rPr lang="el-GR" sz="2400" dirty="0" smtClean="0"/>
              <a:t>ισούται με το συντελεστή </a:t>
            </a:r>
            <a:r>
              <a:rPr lang="en-US" sz="2400" dirty="0" smtClean="0"/>
              <a:t>Dice </a:t>
            </a:r>
            <a:r>
              <a:rPr lang="el-GR" sz="2400" dirty="0" smtClean="0"/>
              <a:t>του συνόλου των ανακτημένων εγγράφων και του συνόλου των συναφών εγγράφων</a:t>
            </a:r>
          </a:p>
          <a:p>
            <a:endParaRPr lang="el-GR" sz="2400" dirty="0"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30591477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53</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Άσκηση 8.8</a:t>
            </a:r>
            <a:endParaRPr lang="en-US" dirty="0" smtClean="0">
              <a:ea typeface="ＭＳ Ｐゴシック" charset="-128"/>
            </a:endParaRPr>
          </a:p>
        </p:txBody>
      </p:sp>
      <p:sp>
        <p:nvSpPr>
          <p:cNvPr id="44036" name="Rectangle 3"/>
          <p:cNvSpPr>
            <a:spLocks noGrp="1" noChangeArrowheads="1"/>
          </p:cNvSpPr>
          <p:nvPr>
            <p:ph type="body" idx="1"/>
          </p:nvPr>
        </p:nvSpPr>
        <p:spPr>
          <a:xfrm>
            <a:off x="457200" y="1676400"/>
            <a:ext cx="8001000" cy="2667000"/>
          </a:xfrm>
        </p:spPr>
        <p:txBody>
          <a:bodyPr/>
          <a:lstStyle/>
          <a:p>
            <a:pPr>
              <a:buNone/>
            </a:pPr>
            <a:r>
              <a:rPr lang="el-GR" dirty="0" smtClean="0"/>
              <a:t>Έστω μια ανάγκη πληροφόρησης για την οποία υπάρχουν 4 συναφή έγγραφα. </a:t>
            </a:r>
            <a:endParaRPr lang="en-US" dirty="0" smtClean="0"/>
          </a:p>
          <a:p>
            <a:pPr lvl="1"/>
            <a:r>
              <a:rPr lang="el-GR" sz="2800" dirty="0" smtClean="0"/>
              <a:t>ΣΥΣΤΗΜΑ </a:t>
            </a:r>
            <a:r>
              <a:rPr lang="pt-BR" sz="2800" dirty="0" smtClean="0"/>
              <a:t>1</a:t>
            </a:r>
            <a:r>
              <a:rPr lang="el-GR" sz="2800" dirty="0" smtClean="0"/>
              <a:t>:</a:t>
            </a:r>
            <a:r>
              <a:rPr lang="pt-BR" sz="2800" dirty="0" smtClean="0"/>
              <a:t> </a:t>
            </a:r>
            <a:r>
              <a:rPr lang="el-GR" sz="2800" dirty="0" smtClean="0"/>
              <a:t> </a:t>
            </a:r>
            <a:r>
              <a:rPr lang="pt-BR" sz="2800" b="1" dirty="0" smtClean="0">
                <a:solidFill>
                  <a:srgbClr val="FF0000"/>
                </a:solidFill>
              </a:rPr>
              <a:t>R</a:t>
            </a:r>
            <a:r>
              <a:rPr lang="pt-BR" sz="2800" dirty="0" smtClean="0"/>
              <a:t> N </a:t>
            </a:r>
            <a:r>
              <a:rPr lang="pt-BR" sz="2800" b="1" dirty="0" smtClean="0">
                <a:solidFill>
                  <a:srgbClr val="FF0000"/>
                </a:solidFill>
              </a:rPr>
              <a:t>R</a:t>
            </a:r>
            <a:r>
              <a:rPr lang="pt-BR" sz="2800" dirty="0" smtClean="0"/>
              <a:t> N N N N N </a:t>
            </a:r>
            <a:r>
              <a:rPr lang="pt-BR" sz="2800" b="1" dirty="0" smtClean="0">
                <a:solidFill>
                  <a:srgbClr val="FF0000"/>
                </a:solidFill>
              </a:rPr>
              <a:t>R</a:t>
            </a:r>
            <a:r>
              <a:rPr lang="pt-BR" sz="2800" dirty="0" smtClean="0"/>
              <a:t> </a:t>
            </a:r>
            <a:r>
              <a:rPr lang="pt-BR" sz="2800" b="1" dirty="0" smtClean="0">
                <a:solidFill>
                  <a:srgbClr val="FF0000"/>
                </a:solidFill>
              </a:rPr>
              <a:t>R</a:t>
            </a:r>
          </a:p>
          <a:p>
            <a:pPr lvl="1"/>
            <a:r>
              <a:rPr lang="el-GR" sz="2800" dirty="0" smtClean="0"/>
              <a:t>ΣΥΣΤΗΜΑ 2: </a:t>
            </a:r>
            <a:r>
              <a:rPr lang="pt-BR" sz="2800" dirty="0" smtClean="0"/>
              <a:t> N </a:t>
            </a:r>
            <a:r>
              <a:rPr lang="pt-BR" sz="2800" b="1" dirty="0" smtClean="0">
                <a:solidFill>
                  <a:srgbClr val="FF0000"/>
                </a:solidFill>
              </a:rPr>
              <a:t>R</a:t>
            </a:r>
            <a:r>
              <a:rPr lang="pt-BR" sz="2800" dirty="0" smtClean="0"/>
              <a:t> N N </a:t>
            </a:r>
            <a:r>
              <a:rPr lang="pt-BR" sz="2800" b="1" dirty="0" smtClean="0">
                <a:solidFill>
                  <a:srgbClr val="FF0000"/>
                </a:solidFill>
              </a:rPr>
              <a:t>R</a:t>
            </a:r>
            <a:r>
              <a:rPr lang="pt-BR" sz="2800" b="1" dirty="0" smtClean="0"/>
              <a:t> </a:t>
            </a:r>
            <a:r>
              <a:rPr lang="pt-BR" sz="2800" b="1" dirty="0" smtClean="0">
                <a:solidFill>
                  <a:srgbClr val="FF0000"/>
                </a:solidFill>
              </a:rPr>
              <a:t>R</a:t>
            </a:r>
            <a:r>
              <a:rPr lang="pt-BR" sz="2800" b="1" dirty="0" smtClean="0"/>
              <a:t> </a:t>
            </a:r>
            <a:r>
              <a:rPr lang="pt-BR" sz="2800" b="1" dirty="0" smtClean="0">
                <a:solidFill>
                  <a:srgbClr val="FF0000"/>
                </a:solidFill>
              </a:rPr>
              <a:t>R</a:t>
            </a:r>
            <a:r>
              <a:rPr lang="pt-BR" sz="2800" b="1" dirty="0" smtClean="0"/>
              <a:t> </a:t>
            </a:r>
            <a:r>
              <a:rPr lang="pt-BR" sz="2800" dirty="0" smtClean="0"/>
              <a:t>N N N</a:t>
            </a:r>
            <a:endParaRPr lang="el-GR" sz="2800" dirty="0" smtClean="0"/>
          </a:p>
          <a:p>
            <a:pPr lvl="1"/>
            <a:endParaRPr lang="pt-BR" sz="800" dirty="0" smtClean="0"/>
          </a:p>
          <a:p>
            <a:r>
              <a:rPr lang="el-GR" dirty="0" smtClean="0"/>
              <a:t>Υπολογίστε το </a:t>
            </a:r>
            <a:r>
              <a:rPr lang="en-US" dirty="0" smtClean="0"/>
              <a:t>MAP</a:t>
            </a:r>
            <a:r>
              <a:rPr lang="el-GR" dirty="0" smtClean="0"/>
              <a:t>. Ποιο σύστημα είναι καλύτερο; Είναι διαισθητικά σωστό; Τι μας λέει για το τι είναι σημαντικό για ένα καλό </a:t>
            </a:r>
            <a:r>
              <a:rPr lang="en-US" dirty="0" smtClean="0"/>
              <a:t>MAP</a:t>
            </a:r>
            <a:r>
              <a:rPr lang="el-GR" dirty="0" smtClean="0"/>
              <a:t>;</a:t>
            </a:r>
            <a:endParaRPr lang="en-US" dirty="0" smtClean="0"/>
          </a:p>
          <a:p>
            <a:r>
              <a:rPr lang="el-GR" dirty="0" smtClean="0"/>
              <a:t>Υπολογίστε την </a:t>
            </a:r>
            <a:r>
              <a:rPr lang="en-US" dirty="0" smtClean="0"/>
              <a:t>R-</a:t>
            </a:r>
            <a:r>
              <a:rPr lang="el-GR" dirty="0" smtClean="0"/>
              <a:t>ακρίβεια. Ποιο σύστημα είναι καλύτερο; </a:t>
            </a:r>
          </a:p>
          <a:p>
            <a:pPr>
              <a:buNone/>
            </a:pPr>
            <a:endParaRPr lang="en-US" dirty="0" smtClean="0">
              <a:solidFill>
                <a:schemeClr val="folHlink"/>
              </a:solidFill>
              <a:ea typeface="ＭＳ Ｐゴシック" charset="-128"/>
            </a:endParaRPr>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val="9538270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bwMode="auto">
          <a:noFill/>
          <a:ln>
            <a:miter lim="800000"/>
            <a:headEnd/>
            <a:tailEnd/>
          </a:ln>
        </p:spPr>
        <p:txBody>
          <a:bodyPr/>
          <a:lstStyle/>
          <a:p>
            <a:fld id="{94A42148-D784-42FE-8D80-80A316AFAA67}" type="slidenum">
              <a:rPr lang="en-US" smtClean="0"/>
              <a:pPr/>
              <a:t>54</a:t>
            </a:fld>
            <a:endParaRPr lang="en-US" smtClean="0"/>
          </a:p>
        </p:txBody>
      </p:sp>
      <p:sp>
        <p:nvSpPr>
          <p:cNvPr id="31747" name="Rectangle 2"/>
          <p:cNvSpPr>
            <a:spLocks noGrp="1" noChangeArrowheads="1"/>
          </p:cNvSpPr>
          <p:nvPr>
            <p:ph type="title"/>
          </p:nvPr>
        </p:nvSpPr>
        <p:spPr/>
        <p:txBody>
          <a:bodyPr/>
          <a:lstStyle/>
          <a:p>
            <a:pPr eaLnBrk="1" hangingPunct="1"/>
            <a:r>
              <a:rPr lang="el-GR" dirty="0" smtClean="0">
                <a:ea typeface="ＭＳ Ｐゴシック" charset="-128"/>
              </a:rPr>
              <a:t>Ακρίβεια στα </a:t>
            </a:r>
            <a:r>
              <a:rPr lang="en-US" i="1" dirty="0" smtClean="0">
                <a:ea typeface="ＭＳ Ｐゴシック" charset="-128"/>
              </a:rPr>
              <a:t>k (</a:t>
            </a:r>
            <a:r>
              <a:rPr lang="en-US" i="1" dirty="0" err="1" smtClean="0">
                <a:ea typeface="ＭＳ Ｐゴシック" charset="-128"/>
              </a:rPr>
              <a:t>precision@k</a:t>
            </a:r>
            <a:r>
              <a:rPr lang="en-US" i="1" dirty="0" smtClean="0">
                <a:ea typeface="ＭＳ Ｐゴシック" charset="-128"/>
              </a:rPr>
              <a:t>)</a:t>
            </a:r>
          </a:p>
        </p:txBody>
      </p:sp>
      <p:sp>
        <p:nvSpPr>
          <p:cNvPr id="31748" name="Rectangle 3"/>
          <p:cNvSpPr>
            <a:spLocks noGrp="1" noChangeArrowheads="1"/>
          </p:cNvSpPr>
          <p:nvPr>
            <p:ph type="body" idx="1"/>
          </p:nvPr>
        </p:nvSpPr>
        <p:spPr>
          <a:xfrm>
            <a:off x="609600" y="1219200"/>
            <a:ext cx="7924800" cy="1828800"/>
          </a:xfrm>
        </p:spPr>
        <p:txBody>
          <a:bodyPr/>
          <a:lstStyle/>
          <a:p>
            <a:pPr eaLnBrk="1" hangingPunct="1">
              <a:buNone/>
            </a:pPr>
            <a:endParaRPr lang="el-GR" sz="2400" dirty="0" smtClean="0">
              <a:ea typeface="ＭＳ Ｐゴシック" charset="-128"/>
            </a:endParaRPr>
          </a:p>
          <a:p>
            <a:pPr lvl="1" eaLnBrk="1" hangingPunct="1"/>
            <a:r>
              <a:rPr lang="el-GR" b="1" i="1" dirty="0" smtClean="0">
                <a:solidFill>
                  <a:schemeClr val="accent6">
                    <a:lumMod val="75000"/>
                  </a:schemeClr>
                </a:solidFill>
                <a:ea typeface="ＭＳ Ｐゴシック" charset="-128"/>
              </a:rPr>
              <a:t>Ακρίβεια-στα-</a:t>
            </a:r>
            <a:r>
              <a:rPr lang="en-US" b="1" i="1" dirty="0" smtClean="0">
                <a:solidFill>
                  <a:schemeClr val="accent6">
                    <a:lumMod val="75000"/>
                  </a:schemeClr>
                </a:solidFill>
                <a:ea typeface="ＭＳ Ｐゴシック" charset="-128"/>
              </a:rPr>
              <a:t>k (Precision-at-k): </a:t>
            </a:r>
            <a:r>
              <a:rPr lang="en-US" i="1" dirty="0" smtClean="0">
                <a:ea typeface="ＭＳ Ｐゴシック" charset="-128"/>
              </a:rPr>
              <a:t>H </a:t>
            </a:r>
            <a:r>
              <a:rPr lang="el-GR" i="1" dirty="0" smtClean="0">
                <a:ea typeface="ＭＳ Ｐゴシック" charset="-128"/>
              </a:rPr>
              <a:t>ακρίβεια των κορυφαίων </a:t>
            </a:r>
            <a:r>
              <a:rPr lang="en-US" i="1" dirty="0" smtClean="0">
                <a:ea typeface="ＭＳ Ｐゴシック" charset="-128"/>
              </a:rPr>
              <a:t>k</a:t>
            </a:r>
            <a:r>
              <a:rPr lang="en-US" dirty="0" smtClean="0">
                <a:ea typeface="ＭＳ Ｐゴシック" charset="-128"/>
              </a:rPr>
              <a:t> </a:t>
            </a:r>
            <a:r>
              <a:rPr lang="el-GR" dirty="0" smtClean="0">
                <a:ea typeface="ＭＳ Ｐゴシック" charset="-128"/>
              </a:rPr>
              <a:t>αποτελεσμάτων</a:t>
            </a:r>
            <a:endParaRPr lang="en-US" dirty="0" smtClean="0">
              <a:ea typeface="ＭＳ Ｐゴシック" charset="-128"/>
            </a:endParaRPr>
          </a:p>
          <a:p>
            <a:pPr lvl="1" eaLnBrk="1" hangingPunct="1">
              <a:buNone/>
            </a:pPr>
            <a:r>
              <a:rPr lang="el-GR" dirty="0" smtClean="0">
                <a:ea typeface="ＭＳ Ｐゴシック" charset="-128"/>
              </a:rPr>
              <a:t>Πχ ακρίβεια-στα-10</a:t>
            </a:r>
            <a:r>
              <a:rPr lang="en-US" dirty="0" smtClean="0">
                <a:ea typeface="ＭＳ Ｐゴシック" charset="-128"/>
              </a:rPr>
              <a:t>, </a:t>
            </a:r>
            <a:r>
              <a:rPr lang="el-GR" dirty="0" smtClean="0">
                <a:ea typeface="ＭＳ Ｐゴシック" charset="-128"/>
              </a:rPr>
              <a:t>αγνοεί τα έγγραφα μετά το 10</a:t>
            </a:r>
            <a:r>
              <a:rPr lang="el-GR" baseline="30000" dirty="0" smtClean="0">
                <a:ea typeface="ＭＳ Ｐゴシック" charset="-128"/>
              </a:rPr>
              <a:t>ο</a:t>
            </a:r>
            <a:endParaRPr lang="el-GR" dirty="0" smtClean="0">
              <a:ea typeface="ＭＳ Ｐゴシック" charset="-128"/>
            </a:endParaRPr>
          </a:p>
          <a:p>
            <a:pPr lvl="1" eaLnBrk="1" hangingPunct="1">
              <a:buNone/>
            </a:pPr>
            <a:endParaRPr lang="el-GR" dirty="0" smtClean="0">
              <a:ea typeface="ＭＳ Ｐゴシック" charset="-128"/>
            </a:endParaRPr>
          </a:p>
        </p:txBody>
      </p:sp>
      <p:sp>
        <p:nvSpPr>
          <p:cNvPr id="3174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
        <p:nvSpPr>
          <p:cNvPr id="6" name="Rectangle 3"/>
          <p:cNvSpPr txBox="1">
            <a:spLocks noChangeArrowheads="1"/>
          </p:cNvSpPr>
          <p:nvPr/>
        </p:nvSpPr>
        <p:spPr bwMode="auto">
          <a:xfrm>
            <a:off x="1219200" y="3429000"/>
            <a:ext cx="34290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90000"/>
              </a:lnSpc>
              <a:spcBef>
                <a:spcPct val="20000"/>
              </a:spcBef>
              <a:spcAft>
                <a:spcPct val="0"/>
              </a:spcAft>
              <a:buClr>
                <a:srgbClr val="437085"/>
              </a:buClr>
              <a:buSzTx/>
              <a:tabLst/>
              <a:defRPr/>
            </a:pPr>
            <a:r>
              <a:rPr kumimoji="0" lang="el-GR"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Πχ</a:t>
            </a: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Prec@3  2/3 </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Prec@4  2/4</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Prec@5  3/5</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
        <p:nvSpPr>
          <p:cNvPr id="7" name="TextBox 6"/>
          <p:cNvSpPr txBox="1"/>
          <p:nvPr/>
        </p:nvSpPr>
        <p:spPr>
          <a:xfrm>
            <a:off x="228600" y="5334000"/>
            <a:ext cx="8458200" cy="1015663"/>
          </a:xfrm>
          <a:prstGeom prst="rect">
            <a:avLst/>
          </a:prstGeom>
          <a:noFill/>
        </p:spPr>
        <p:txBody>
          <a:bodyPr wrap="square" rtlCol="0">
            <a:spAutoFit/>
          </a:bodyPr>
          <a:lstStyle/>
          <a:p>
            <a:pPr lvl="2" eaLnBrk="1" hangingPunct="1">
              <a:buFont typeface="Wingdings" pitchFamily="2" charset="2"/>
              <a:buChar char="ü"/>
            </a:pPr>
            <a:r>
              <a:rPr lang="el-GR" sz="2000" dirty="0" smtClean="0">
                <a:latin typeface="+mn-lt"/>
                <a:ea typeface="ＭＳ Ｐゴシック" charset="-128"/>
              </a:rPr>
              <a:t>  Πιθανόν κατάλληλο για τις περισσότερες αναζητήσεις στο </a:t>
            </a:r>
            <a:r>
              <a:rPr lang="en-US" sz="2000" dirty="0" smtClean="0">
                <a:latin typeface="+mn-lt"/>
                <a:ea typeface="ＭＳ Ｐゴシック" charset="-128"/>
              </a:rPr>
              <a:t>web: </a:t>
            </a:r>
            <a:r>
              <a:rPr lang="el-GR" sz="2000" dirty="0" smtClean="0">
                <a:latin typeface="+mn-lt"/>
                <a:ea typeface="ＭＳ Ｐゴシック" charset="-128"/>
              </a:rPr>
              <a:t>οι χρήστες θέλουν καλά αποτελέσματα στις πρώτες μία ή δύο σελίδες</a:t>
            </a:r>
            <a:endParaRPr lang="en-US" sz="2000" dirty="0" smtClean="0">
              <a:latin typeface="+mn-lt"/>
              <a:ea typeface="ＭＳ Ｐゴシック" charset="-128"/>
            </a:endParaRPr>
          </a:p>
          <a:p>
            <a:pPr lvl="2" eaLnBrk="1" hangingPunct="1">
              <a:buFont typeface="Wingdings" pitchFamily="2" charset="2"/>
              <a:buChar char="ü"/>
            </a:pPr>
            <a:r>
              <a:rPr lang="el-GR" sz="2000" dirty="0" smtClean="0">
                <a:latin typeface="+mn-lt"/>
                <a:ea typeface="ＭＳ Ｐゴシック" charset="-128"/>
              </a:rPr>
              <a:t>  Αντίστοιχα ανάκληση στα </a:t>
            </a:r>
            <a:r>
              <a:rPr lang="en-US" sz="2000" i="1" dirty="0" smtClean="0">
                <a:latin typeface="+mn-lt"/>
                <a:ea typeface="ＭＳ Ｐゴシック" charset="-128"/>
              </a:rPr>
              <a:t>k</a:t>
            </a:r>
            <a:endParaRPr lang="el-GR" sz="2000" i="1" dirty="0">
              <a:latin typeface="+mn-lt"/>
            </a:endParaRPr>
          </a:p>
        </p:txBody>
      </p:sp>
      <p:pic>
        <p:nvPicPr>
          <p:cNvPr id="8" name="Picture 11"/>
          <p:cNvPicPr>
            <a:picLocks noChangeAspect="1" noChangeArrowheads="1"/>
          </p:cNvPicPr>
          <p:nvPr/>
        </p:nvPicPr>
        <p:blipFill>
          <a:blip r:embed="rId2" cstate="print">
            <a:extLst/>
          </a:blip>
          <a:srcRect/>
          <a:stretch>
            <a:fillRect/>
          </a:stretch>
        </p:blipFill>
        <p:spPr bwMode="auto">
          <a:xfrm>
            <a:off x="4114800" y="4038600"/>
            <a:ext cx="1828800" cy="609600"/>
          </a:xfrm>
          <a:prstGeom prst="rect">
            <a:avLst/>
          </a:prstGeom>
          <a:noFill/>
          <a:ln>
            <a:noFill/>
          </a:ln>
          <a:scene3d>
            <a:camera prst="orthographicFront">
              <a:rot lat="0" lon="0" rev="5400000"/>
            </a:camera>
            <a:lightRig rig="threePt" dir="t"/>
          </a:scene3d>
          <a:extLst/>
        </p:spPr>
      </p:pic>
    </p:spTree>
    <p:extLst>
      <p:ext uri="{BB962C8B-B14F-4D97-AF65-F5344CB8AC3E}">
        <p14:creationId xmlns:p14="http://schemas.microsoft.com/office/powerpoint/2010/main" val="208880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55</a:t>
            </a:fld>
            <a:endParaRPr lang="en-US" smtClean="0"/>
          </a:p>
        </p:txBody>
      </p:sp>
      <p:sp>
        <p:nvSpPr>
          <p:cNvPr id="32771" name="Rectangle 2"/>
          <p:cNvSpPr>
            <a:spLocks noGrp="1" noChangeArrowheads="1"/>
          </p:cNvSpPr>
          <p:nvPr>
            <p:ph type="title"/>
          </p:nvPr>
        </p:nvSpPr>
        <p:spPr/>
        <p:txBody>
          <a:bodyPr/>
          <a:lstStyle/>
          <a:p>
            <a:pPr eaLnBrk="1" hangingPunct="1"/>
            <a:r>
              <a:rPr lang="el-GR" dirty="0" smtClean="0">
                <a:ea typeface="ＭＳ Ｐゴシック" charset="-128"/>
              </a:rPr>
              <a:t> ΜΑ</a:t>
            </a:r>
            <a:r>
              <a:rPr lang="en-US" dirty="0" smtClean="0">
                <a:ea typeface="ＭＳ Ｐゴシック" charset="-128"/>
              </a:rPr>
              <a:t>P</a:t>
            </a:r>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
        <p:nvSpPr>
          <p:cNvPr id="9" name="Rectangle 3"/>
          <p:cNvSpPr txBox="1">
            <a:spLocks noChangeArrowheads="1"/>
          </p:cNvSpPr>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Θεωρείστε τη θέση</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lang="el-GR" sz="2600" dirty="0" smtClean="0">
                <a:latin typeface="+mn-lt"/>
                <a:ea typeface="ＭＳ Ｐゴシック" pitchFamily="-65" charset="-128"/>
                <a:cs typeface="ＭＳ Ｐゴシック" pitchFamily="-65" charset="-128"/>
              </a:rPr>
              <a:t>διάταξης</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rank position)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κάθε </a:t>
            </a:r>
            <a:r>
              <a:rPr kumimoji="0" lang="el-GR" sz="2600" b="1" i="1"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συναφούς</a:t>
            </a:r>
            <a:r>
              <a:rPr kumimoji="0" lang="el-GR" sz="2600" b="1" i="1"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εγγράφου</a:t>
            </a: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1</a:t>
            </a: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2</a:t>
            </a: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 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R</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Υπολογισμός</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του</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Precision@K</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για</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κάθε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1</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2</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 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R</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endParaRPr kumimoji="0" lang="en-US" sz="15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Μέση</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ακρίβεια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average of P@K</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21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lang="el-GR" sz="2600" dirty="0" smtClean="0">
                <a:latin typeface="+mn-lt"/>
                <a:ea typeface="ＭＳ Ｐゴシック" pitchFamily="-65" charset="-128"/>
                <a:cs typeface="ＭＳ Ｐゴシック" pitchFamily="-65" charset="-128"/>
              </a:rPr>
              <a:t>Π.χ.,</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έχει</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AvgPrec</a:t>
            </a: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l-GR" sz="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indent="-342900" defTabSz="457200">
              <a:lnSpc>
                <a:spcPct val="90000"/>
              </a:lnSpc>
              <a:spcBef>
                <a:spcPct val="20000"/>
              </a:spcBef>
              <a:buClr>
                <a:srgbClr val="437085"/>
              </a:buClr>
              <a:buFont typeface="Wingdings" pitchFamily="-112" charset="2"/>
              <a:buChar char="§"/>
            </a:pPr>
            <a:r>
              <a:rPr lang="en-US" dirty="0" smtClean="0">
                <a:solidFill>
                  <a:srgbClr val="F79646">
                    <a:lumMod val="75000"/>
                  </a:srgbClr>
                </a:solidFill>
                <a:latin typeface="+mn-lt"/>
                <a:ea typeface="ＭＳ Ｐゴシック" charset="-128"/>
              </a:rPr>
              <a:t>Mean </a:t>
            </a:r>
            <a:r>
              <a:rPr lang="el-GR" dirty="0" smtClean="0">
                <a:solidFill>
                  <a:srgbClr val="F79646">
                    <a:lumMod val="75000"/>
                  </a:srgbClr>
                </a:solidFill>
                <a:latin typeface="+mn-lt"/>
                <a:ea typeface="ＭＳ Ｐゴシック" charset="-128"/>
              </a:rPr>
              <a:t>Α</a:t>
            </a:r>
            <a:r>
              <a:rPr lang="en-US" dirty="0" err="1" smtClean="0">
                <a:solidFill>
                  <a:srgbClr val="F79646">
                    <a:lumMod val="75000"/>
                  </a:srgbClr>
                </a:solidFill>
                <a:latin typeface="+mn-lt"/>
                <a:ea typeface="ＭＳ Ｐゴシック" charset="-128"/>
              </a:rPr>
              <a:t>verage</a:t>
            </a:r>
            <a:r>
              <a:rPr lang="en-US" dirty="0" smtClean="0">
                <a:solidFill>
                  <a:srgbClr val="F79646">
                    <a:lumMod val="75000"/>
                  </a:srgbClr>
                </a:solidFill>
                <a:latin typeface="+mn-lt"/>
                <a:ea typeface="ＭＳ Ｐゴシック" charset="-128"/>
              </a:rPr>
              <a:t> Precision (MAP) </a:t>
            </a:r>
            <a:r>
              <a:rPr lang="el-GR" dirty="0" smtClean="0">
                <a:solidFill>
                  <a:schemeClr val="accent6">
                    <a:lumMod val="75000"/>
                  </a:schemeClr>
                </a:solidFill>
                <a:latin typeface="+mn-lt"/>
                <a:ea typeface="ＭＳ Ｐゴシック" charset="-128"/>
              </a:rPr>
              <a:t>Μέση αντιπροσωπευτική ακρίβεια: </a:t>
            </a:r>
            <a:r>
              <a:rPr lang="el-GR" dirty="0" smtClean="0">
                <a:latin typeface="+mn-lt"/>
                <a:ea typeface="ＭＳ Ｐゴシック" charset="-128"/>
              </a:rPr>
              <a:t>η μέση ακρίβεια για πολλαπλά ερωτήματα</a:t>
            </a:r>
            <a:endParaRPr kumimoji="0" lang="en-US" i="0" u="none" strike="noStrike" kern="1200" cap="none" spc="0" normalizeH="0" baseline="0" noProof="0" dirty="0" smtClean="0">
              <a:ln>
                <a:noFill/>
              </a:ln>
              <a:effectLst/>
              <a:uLnTx/>
              <a:uFillTx/>
              <a:latin typeface="+mn-lt"/>
              <a:ea typeface="ＭＳ Ｐゴシック" pitchFamily="-65" charset="-128"/>
              <a:cs typeface="ＭＳ Ｐゴシック" pitchFamily="-65" charset="-128"/>
            </a:endParaRPr>
          </a:p>
        </p:txBody>
      </p:sp>
      <p:pic>
        <p:nvPicPr>
          <p:cNvPr id="10" name="Picture 11"/>
          <p:cNvPicPr>
            <a:picLocks noChangeAspect="1" noChangeArrowheads="1"/>
          </p:cNvPicPr>
          <p:nvPr/>
        </p:nvPicPr>
        <p:blipFill>
          <a:blip r:embed="rId3" cstate="print"/>
          <a:srcRect/>
          <a:stretch>
            <a:fillRect/>
          </a:stretch>
        </p:blipFill>
        <p:spPr bwMode="auto">
          <a:xfrm>
            <a:off x="2133600" y="3810000"/>
            <a:ext cx="301625" cy="1676400"/>
          </a:xfrm>
          <a:prstGeom prst="rect">
            <a:avLst/>
          </a:prstGeom>
          <a:noFill/>
          <a:ln w="9525">
            <a:noFill/>
            <a:miter lim="800000"/>
            <a:headEnd/>
            <a:tailEnd/>
          </a:ln>
        </p:spPr>
      </p:pic>
      <p:graphicFrame>
        <p:nvGraphicFramePr>
          <p:cNvPr id="5122" name="Object 8"/>
          <p:cNvGraphicFramePr>
            <a:graphicFrameLocks noChangeAspect="1"/>
          </p:cNvGraphicFramePr>
          <p:nvPr/>
        </p:nvGraphicFramePr>
        <p:xfrm>
          <a:off x="5715000" y="4381500"/>
          <a:ext cx="2514600" cy="800100"/>
        </p:xfrm>
        <a:graphic>
          <a:graphicData uri="http://schemas.openxmlformats.org/presentationml/2006/ole">
            <mc:AlternateContent xmlns:mc="http://schemas.openxmlformats.org/markup-compatibility/2006">
              <mc:Choice xmlns:v="urn:schemas-microsoft-com:vml" Requires="v">
                <p:oleObj spid="_x0000_s251932" name="Equation" r:id="rId4" imgW="1307532" imgH="431613" progId="Equation.3">
                  <p:embed/>
                </p:oleObj>
              </mc:Choice>
              <mc:Fallback>
                <p:oleObj name="Equation" r:id="rId4" imgW="1307532" imgH="431613" progId="Equation.3">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4381500"/>
                        <a:ext cx="25146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9197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l-GR" dirty="0" smtClean="0">
                <a:latin typeface="Arial" charset="0"/>
              </a:rPr>
              <a:t>ΜΑ</a:t>
            </a:r>
            <a:r>
              <a:rPr lang="en-US" dirty="0" smtClean="0">
                <a:latin typeface="Arial" charset="0"/>
              </a:rPr>
              <a:t>P</a:t>
            </a:r>
          </a:p>
        </p:txBody>
      </p:sp>
      <p:pic>
        <p:nvPicPr>
          <p:cNvPr id="29699" name="Picture 3" descr="C:\Users\croft\Desktop\chap8-2.tif"/>
          <p:cNvPicPr>
            <a:picLocks noChangeAspect="1" noChangeArrowheads="1"/>
          </p:cNvPicPr>
          <p:nvPr/>
        </p:nvPicPr>
        <p:blipFill>
          <a:blip r:embed="rId3" cstate="print"/>
          <a:srcRect/>
          <a:stretch>
            <a:fillRect/>
          </a:stretch>
        </p:blipFill>
        <p:spPr bwMode="auto">
          <a:xfrm>
            <a:off x="1828800" y="1600200"/>
            <a:ext cx="5118100" cy="3141663"/>
          </a:xfrm>
          <a:prstGeom prst="rect">
            <a:avLst/>
          </a:prstGeom>
          <a:noFill/>
          <a:ln w="9525">
            <a:noFill/>
            <a:miter lim="800000"/>
            <a:headEnd/>
            <a:tailEnd/>
          </a:ln>
        </p:spPr>
      </p:pic>
      <p:pic>
        <p:nvPicPr>
          <p:cNvPr id="29700" name="Picture 9" descr="TP_tmp.png"/>
          <p:cNvPicPr>
            <a:picLocks noChangeAspect="1"/>
          </p:cNvPicPr>
          <p:nvPr>
            <p:custDataLst>
              <p:tags r:id="rId1"/>
            </p:custDataLst>
          </p:nvPr>
        </p:nvPicPr>
        <p:blipFill>
          <a:blip r:embed="rId4" cstate="print"/>
          <a:srcRect/>
          <a:stretch>
            <a:fillRect/>
          </a:stretch>
        </p:blipFill>
        <p:spPr bwMode="auto">
          <a:xfrm>
            <a:off x="914400" y="5029200"/>
            <a:ext cx="741997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l-GR" dirty="0" smtClean="0">
                <a:latin typeface="Arial" charset="0"/>
              </a:rPr>
              <a:t>ΜΑ</a:t>
            </a:r>
            <a:r>
              <a:rPr lang="en-US" dirty="0" smtClean="0">
                <a:latin typeface="Arial" charset="0"/>
              </a:rPr>
              <a:t>P</a:t>
            </a:r>
          </a:p>
        </p:txBody>
      </p:sp>
      <p:pic>
        <p:nvPicPr>
          <p:cNvPr id="30723" name="Picture 2" descr="C:\Users\croft\Desktop\chap8-3.tif"/>
          <p:cNvPicPr>
            <a:picLocks noChangeAspect="1" noChangeArrowheads="1"/>
          </p:cNvPicPr>
          <p:nvPr/>
        </p:nvPicPr>
        <p:blipFill>
          <a:blip r:embed="rId3" cstate="print"/>
          <a:srcRect/>
          <a:stretch>
            <a:fillRect/>
          </a:stretch>
        </p:blipFill>
        <p:spPr bwMode="auto">
          <a:xfrm>
            <a:off x="1905000" y="1676400"/>
            <a:ext cx="4465638" cy="3435350"/>
          </a:xfrm>
          <a:prstGeom prst="rect">
            <a:avLst/>
          </a:prstGeom>
          <a:noFill/>
          <a:ln w="9525">
            <a:noFill/>
            <a:miter lim="800000"/>
            <a:headEnd/>
            <a:tailEnd/>
          </a:ln>
        </p:spPr>
      </p:pic>
      <p:pic>
        <p:nvPicPr>
          <p:cNvPr id="30724" name="Picture 6" descr="TP_tmp.png"/>
          <p:cNvPicPr>
            <a:picLocks noChangeAspect="1"/>
          </p:cNvPicPr>
          <p:nvPr>
            <p:custDataLst>
              <p:tags r:id="rId1"/>
            </p:custDataLst>
          </p:nvPr>
        </p:nvPicPr>
        <p:blipFill>
          <a:blip r:embed="rId4" cstate="print"/>
          <a:srcRect/>
          <a:stretch>
            <a:fillRect/>
          </a:stretch>
        </p:blipFill>
        <p:spPr bwMode="auto">
          <a:xfrm>
            <a:off x="762000" y="5181600"/>
            <a:ext cx="7685088" cy="1228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58</a:t>
            </a:fld>
            <a:endParaRPr lang="en-US" smtClean="0"/>
          </a:p>
        </p:txBody>
      </p:sp>
      <p:sp>
        <p:nvSpPr>
          <p:cNvPr id="32771" name="Rectangle 2"/>
          <p:cNvSpPr>
            <a:spLocks noGrp="1" noChangeArrowheads="1"/>
          </p:cNvSpPr>
          <p:nvPr>
            <p:ph type="title"/>
          </p:nvPr>
        </p:nvSpPr>
        <p:spPr/>
        <p:txBody>
          <a:bodyPr/>
          <a:lstStyle/>
          <a:p>
            <a:pPr eaLnBrk="1" hangingPunct="1"/>
            <a:r>
              <a:rPr lang="el-GR" dirty="0" smtClean="0">
                <a:ea typeface="ＭＳ Ｐゴシック" charset="-128"/>
              </a:rPr>
              <a:t> ΜΑ</a:t>
            </a:r>
            <a:r>
              <a:rPr lang="en-US" dirty="0" smtClean="0">
                <a:ea typeface="ＭＳ Ｐゴシック" charset="-128"/>
              </a:rPr>
              <a:t>P</a:t>
            </a:r>
            <a:r>
              <a:rPr lang="el-GR" dirty="0" smtClean="0">
                <a:ea typeface="ＭＳ Ｐゴシック" charset="-128"/>
              </a:rPr>
              <a:t> (περίληψη)</a:t>
            </a:r>
            <a:endParaRPr lang="en-US" dirty="0" smtClean="0">
              <a:ea typeface="ＭＳ Ｐゴシック" charset="-128"/>
            </a:endParaRPr>
          </a:p>
        </p:txBody>
      </p:sp>
      <p:sp>
        <p:nvSpPr>
          <p:cNvPr id="32772" name="Rectangle 3"/>
          <p:cNvSpPr>
            <a:spLocks noGrp="1" noChangeArrowheads="1"/>
          </p:cNvSpPr>
          <p:nvPr>
            <p:ph type="body" idx="1"/>
          </p:nvPr>
        </p:nvSpPr>
        <p:spPr>
          <a:xfrm>
            <a:off x="0" y="1752600"/>
            <a:ext cx="8763000" cy="2209800"/>
          </a:xfrm>
        </p:spPr>
        <p:txBody>
          <a:bodyPr/>
          <a:lstStyle/>
          <a:p>
            <a:pPr lvl="1" eaLnBrk="1" hangingPunct="1"/>
            <a:r>
              <a:rPr lang="el-GR" dirty="0" smtClean="0">
                <a:ea typeface="ＭＳ Ｐゴシック" charset="-128"/>
              </a:rPr>
              <a:t>Μέσος όρος της τιμής της ακρίβειας των κορυφαίων </a:t>
            </a:r>
            <a:r>
              <a:rPr lang="en-US" i="1" dirty="0" smtClean="0">
                <a:ea typeface="ＭＳ Ｐゴシック" charset="-128"/>
              </a:rPr>
              <a:t>k</a:t>
            </a:r>
            <a:r>
              <a:rPr lang="en-US" dirty="0" smtClean="0">
                <a:ea typeface="ＭＳ Ｐゴシック" charset="-128"/>
              </a:rPr>
              <a:t> </a:t>
            </a:r>
            <a:r>
              <a:rPr lang="el-GR" dirty="0" smtClean="0">
                <a:ea typeface="ＭＳ Ｐゴシック" charset="-128"/>
              </a:rPr>
              <a:t>εγγράφων</a:t>
            </a:r>
            <a:r>
              <a:rPr lang="en-US" dirty="0" smtClean="0">
                <a:ea typeface="ＭＳ Ｐゴシック" charset="-128"/>
              </a:rPr>
              <a:t>, </a:t>
            </a:r>
            <a:r>
              <a:rPr lang="el-GR" dirty="0" smtClean="0">
                <a:ea typeface="ＭＳ Ｐゴシック" charset="-128"/>
              </a:rPr>
              <a:t>κάθε φορά που επιστρέφεται ένα σχετικό έγγραφο </a:t>
            </a:r>
          </a:p>
          <a:p>
            <a:pPr lvl="1" eaLnBrk="1" hangingPunct="1"/>
            <a:r>
              <a:rPr lang="el-GR" dirty="0" smtClean="0">
                <a:ea typeface="ＭＳ Ｐゴシック" charset="-128"/>
              </a:rPr>
              <a:t>Αποφεύγει την παρεμβολή και τη χρήση προκαθορισμένων επιπέδων ανάκλησης </a:t>
            </a:r>
          </a:p>
          <a:p>
            <a:pPr lvl="1" eaLnBrk="1" hangingPunct="1"/>
            <a:r>
              <a:rPr lang="en-US" dirty="0" smtClean="0">
                <a:ea typeface="ＭＳ Ｐゴシック" charset="-128"/>
              </a:rPr>
              <a:t>MAP </a:t>
            </a:r>
            <a:r>
              <a:rPr lang="el-GR" dirty="0" smtClean="0">
                <a:ea typeface="ＭＳ Ｐゴシック" charset="-128"/>
              </a:rPr>
              <a:t>για μια </a:t>
            </a:r>
            <a:r>
              <a:rPr lang="el-GR" i="1" dirty="0" smtClean="0">
                <a:solidFill>
                  <a:schemeClr val="tx2">
                    <a:lumMod val="60000"/>
                    <a:lumOff val="40000"/>
                  </a:schemeClr>
                </a:solidFill>
                <a:ea typeface="ＭＳ Ｐゴシック" charset="-128"/>
              </a:rPr>
              <a:t>συλλογή ερωτημάτων </a:t>
            </a:r>
            <a:r>
              <a:rPr lang="el-GR" dirty="0" smtClean="0">
                <a:ea typeface="ＭＳ Ｐゴシック" charset="-128"/>
              </a:rPr>
              <a:t>είναι το αριθμητικό μέσο</a:t>
            </a:r>
            <a:r>
              <a:rPr lang="en-US" dirty="0" smtClean="0">
                <a:ea typeface="ＭＳ Ｐゴシック" charset="-128"/>
              </a:rPr>
              <a:t>.</a:t>
            </a:r>
          </a:p>
          <a:p>
            <a:pPr lvl="2" eaLnBrk="1" hangingPunct="1"/>
            <a:r>
              <a:rPr lang="en-US" dirty="0" smtClean="0">
                <a:ea typeface="ＭＳ Ｐゴシック" charset="-128"/>
              </a:rPr>
              <a:t>Macro-averaging: </a:t>
            </a:r>
            <a:r>
              <a:rPr lang="el-GR" dirty="0" smtClean="0">
                <a:ea typeface="ＭＳ Ｐゴシック" charset="-128"/>
              </a:rPr>
              <a:t>κάθε ερώτημα μετράει το ίδιο</a:t>
            </a:r>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smtClean="0">
                <a:solidFill>
                  <a:srgbClr val="FBFCFF"/>
                </a:solidFill>
              </a:rPr>
              <a:t>Κεφ. </a:t>
            </a:r>
            <a:r>
              <a:rPr lang="en-US" sz="1600" dirty="0" smtClean="0">
                <a:solidFill>
                  <a:srgbClr val="FBFCFF"/>
                </a:solidFill>
              </a:rPr>
              <a:t>8.4</a:t>
            </a:r>
            <a:endParaRPr lang="en-US" sz="1600" dirty="0">
              <a:solidFill>
                <a:srgbClr val="FBFCFF"/>
              </a:solidFill>
            </a:endParaRPr>
          </a:p>
        </p:txBody>
      </p:sp>
      <p:pic>
        <p:nvPicPr>
          <p:cNvPr id="269314" name="Picture 2" descr="\begin{displaymath}&#10;\mbox{MAP}(Q) = \frac{1}{\vert Q\vert} \sum_{j=1}^{\vert Q\vert} \frac{1}{m_j}&#10;\sum_{k=1}^{m_j} \mbox{Precision}(R_{jk})&#10;\end{displaymath}"/>
          <p:cNvPicPr>
            <a:picLocks noChangeAspect="1" noChangeArrowheads="1"/>
          </p:cNvPicPr>
          <p:nvPr/>
        </p:nvPicPr>
        <p:blipFill>
          <a:blip r:embed="rId2" cstate="print"/>
          <a:srcRect/>
          <a:stretch>
            <a:fillRect/>
          </a:stretch>
        </p:blipFill>
        <p:spPr bwMode="auto">
          <a:xfrm>
            <a:off x="457200" y="4398344"/>
            <a:ext cx="3886200" cy="804512"/>
          </a:xfrm>
          <a:prstGeom prst="rect">
            <a:avLst/>
          </a:prstGeom>
          <a:noFill/>
        </p:spPr>
      </p:pic>
      <p:sp>
        <p:nvSpPr>
          <p:cNvPr id="7" name="TextBox 6"/>
          <p:cNvSpPr txBox="1"/>
          <p:nvPr/>
        </p:nvSpPr>
        <p:spPr>
          <a:xfrm>
            <a:off x="4495800" y="4164280"/>
            <a:ext cx="4495800" cy="1323439"/>
          </a:xfrm>
          <a:prstGeom prst="rect">
            <a:avLst/>
          </a:prstGeom>
          <a:noFill/>
        </p:spPr>
        <p:txBody>
          <a:bodyPr wrap="square" rtlCol="0">
            <a:spAutoFit/>
          </a:bodyPr>
          <a:lstStyle/>
          <a:p>
            <a:r>
              <a:rPr lang="en-US" sz="1600" b="1" dirty="0" smtClean="0">
                <a:latin typeface="+mn-lt"/>
              </a:rPr>
              <a:t>Q</a:t>
            </a:r>
            <a:r>
              <a:rPr lang="en-US" sz="1600" dirty="0" smtClean="0">
                <a:latin typeface="+mn-lt"/>
              </a:rPr>
              <a:t> </a:t>
            </a:r>
            <a:r>
              <a:rPr lang="el-GR" sz="1600" dirty="0" smtClean="0">
                <a:latin typeface="+mn-lt"/>
              </a:rPr>
              <a:t>σύνολο ερωτημάτων, </a:t>
            </a:r>
            <a:r>
              <a:rPr lang="en-US" sz="1600" b="1" dirty="0" err="1" smtClean="0">
                <a:latin typeface="+mn-lt"/>
              </a:rPr>
              <a:t>q</a:t>
            </a:r>
            <a:r>
              <a:rPr lang="en-US" sz="1600" b="1" baseline="-25000" dirty="0" err="1" smtClean="0">
                <a:latin typeface="+mn-lt"/>
              </a:rPr>
              <a:t>j</a:t>
            </a:r>
            <a:r>
              <a:rPr lang="en-US" sz="1600" baseline="-25000" dirty="0" smtClean="0">
                <a:latin typeface="+mn-lt"/>
              </a:rPr>
              <a:t> </a:t>
            </a:r>
            <a:r>
              <a:rPr lang="el-GR" sz="1600" dirty="0" smtClean="0">
                <a:latin typeface="+mn-lt"/>
              </a:rPr>
              <a:t>ένα από τα ερωτήματα, </a:t>
            </a:r>
            <a:r>
              <a:rPr lang="el-GR" sz="1600" b="1" dirty="0" smtClean="0">
                <a:latin typeface="+mn-lt"/>
              </a:rPr>
              <a:t>{</a:t>
            </a:r>
            <a:r>
              <a:rPr lang="en-US" sz="1600" b="1" dirty="0" smtClean="0">
                <a:latin typeface="+mn-lt"/>
              </a:rPr>
              <a:t>d</a:t>
            </a:r>
            <a:r>
              <a:rPr lang="en-US" sz="1600" b="1" baseline="-25000" dirty="0" smtClean="0">
                <a:latin typeface="+mn-lt"/>
              </a:rPr>
              <a:t>1</a:t>
            </a:r>
            <a:r>
              <a:rPr lang="en-US" sz="1600" b="1" dirty="0" smtClean="0">
                <a:latin typeface="+mn-lt"/>
              </a:rPr>
              <a:t>, d</a:t>
            </a:r>
            <a:r>
              <a:rPr lang="en-US" sz="1600" b="1" baseline="-25000" dirty="0" smtClean="0">
                <a:latin typeface="+mn-lt"/>
              </a:rPr>
              <a:t>2</a:t>
            </a:r>
            <a:r>
              <a:rPr lang="en-US" sz="1600" b="1" dirty="0" smtClean="0">
                <a:latin typeface="+mn-lt"/>
              </a:rPr>
              <a:t>, …, </a:t>
            </a:r>
            <a:r>
              <a:rPr lang="en-US" sz="1600" b="1" dirty="0" err="1" smtClean="0">
                <a:latin typeface="+mn-lt"/>
              </a:rPr>
              <a:t>d</a:t>
            </a:r>
            <a:r>
              <a:rPr lang="en-US" sz="1600" b="1" baseline="-25000" dirty="0" err="1" smtClean="0">
                <a:latin typeface="+mn-lt"/>
              </a:rPr>
              <a:t>mj</a:t>
            </a:r>
            <a:r>
              <a:rPr lang="en-US" sz="1600" b="1" dirty="0" smtClean="0">
                <a:latin typeface="+mn-lt"/>
              </a:rPr>
              <a:t>}  </a:t>
            </a:r>
            <a:r>
              <a:rPr lang="el-GR" sz="1600" dirty="0" smtClean="0">
                <a:latin typeface="+mn-lt"/>
              </a:rPr>
              <a:t>είναι τα συναφή έγγραφα και </a:t>
            </a:r>
            <a:r>
              <a:rPr lang="en-US" sz="1600" b="1" dirty="0" err="1" smtClean="0">
                <a:latin typeface="+mn-lt"/>
              </a:rPr>
              <a:t>R</a:t>
            </a:r>
            <a:r>
              <a:rPr lang="en-US" sz="1600" b="1" baseline="-25000" dirty="0" err="1" smtClean="0">
                <a:latin typeface="+mn-lt"/>
              </a:rPr>
              <a:t>jk</a:t>
            </a:r>
            <a:r>
              <a:rPr lang="en-US" sz="1600" b="1" dirty="0" smtClean="0">
                <a:latin typeface="+mn-lt"/>
              </a:rPr>
              <a:t> </a:t>
            </a:r>
            <a:r>
              <a:rPr lang="el-GR" sz="1600" dirty="0" smtClean="0">
                <a:latin typeface="+mn-lt"/>
              </a:rPr>
              <a:t>είναι ο αριθμός των εγγράφων στο αποτέλεσμα μέχρι να φτάσουμε στο </a:t>
            </a:r>
            <a:r>
              <a:rPr lang="en-US" sz="1600" dirty="0" err="1" smtClean="0">
                <a:latin typeface="+mn-lt"/>
              </a:rPr>
              <a:t>d</a:t>
            </a:r>
            <a:r>
              <a:rPr lang="en-US" sz="1600" b="1" baseline="-25000" dirty="0" err="1" smtClean="0">
                <a:latin typeface="+mn-lt"/>
              </a:rPr>
              <a:t>jk</a:t>
            </a:r>
            <a:r>
              <a:rPr lang="en-US" sz="1600" dirty="0" smtClean="0">
                <a:latin typeface="+mn-lt"/>
              </a:rPr>
              <a:t> (</a:t>
            </a:r>
            <a:r>
              <a:rPr lang="el-GR" sz="1600" dirty="0" smtClean="0">
                <a:latin typeface="+mn-lt"/>
              </a:rPr>
              <a:t>0 αν το </a:t>
            </a:r>
            <a:r>
              <a:rPr lang="en-US" sz="1600" dirty="0" err="1" smtClean="0">
                <a:latin typeface="+mn-lt"/>
              </a:rPr>
              <a:t>d</a:t>
            </a:r>
            <a:r>
              <a:rPr lang="en-US" sz="1600" baseline="-25000" dirty="0" err="1" smtClean="0">
                <a:latin typeface="+mn-lt"/>
              </a:rPr>
              <a:t>jk</a:t>
            </a:r>
            <a:r>
              <a:rPr lang="en-US" sz="1600" dirty="0" smtClean="0">
                <a:latin typeface="+mn-lt"/>
              </a:rPr>
              <a:t> </a:t>
            </a:r>
            <a:r>
              <a:rPr lang="el-GR" sz="1600" dirty="0" smtClean="0">
                <a:latin typeface="+mn-lt"/>
              </a:rPr>
              <a:t>δεν ανήκει στο αποτέλεσμα)</a:t>
            </a:r>
            <a:endParaRPr lang="el-GR" sz="1600" dirty="0">
              <a:latin typeface="+mn-lt"/>
            </a:endParaRPr>
          </a:p>
        </p:txBody>
      </p:sp>
      <p:sp>
        <p:nvSpPr>
          <p:cNvPr id="2" name="TextBox 1"/>
          <p:cNvSpPr txBox="1"/>
          <p:nvPr/>
        </p:nvSpPr>
        <p:spPr>
          <a:xfrm>
            <a:off x="152400" y="5513119"/>
            <a:ext cx="8686800" cy="1200329"/>
          </a:xfrm>
          <a:prstGeom prst="rect">
            <a:avLst/>
          </a:prstGeom>
          <a:noFill/>
        </p:spPr>
        <p:txBody>
          <a:bodyPr wrap="square" rtlCol="0">
            <a:spAutoFit/>
          </a:bodyPr>
          <a:lstStyle/>
          <a:p>
            <a:r>
              <a:rPr lang="el-GR" dirty="0" smtClean="0">
                <a:solidFill>
                  <a:schemeClr val="accent6">
                    <a:lumMod val="50000"/>
                  </a:schemeClr>
                </a:solidFill>
                <a:latin typeface="+mn-lt"/>
              </a:rPr>
              <a:t>Συχνά οι τιμές της ΜΑΠ για το ίδιο ερώτημα σε διαφορετικά συστήματα διαφέρουν λιγότερο από τις τιμές τις ΜΑΠ για διαφορετικά ερωτήματα στο ίδιο σύστημα</a:t>
            </a:r>
            <a:endParaRPr lang="en-US" dirty="0">
              <a:solidFill>
                <a:schemeClr val="accent6">
                  <a:lumMod val="50000"/>
                </a:schemeClr>
              </a:solidFill>
              <a:latin typeface="+mn-lt"/>
            </a:endParaRPr>
          </a:p>
        </p:txBody>
      </p:sp>
    </p:spTree>
    <p:extLst>
      <p:ext uri="{BB962C8B-B14F-4D97-AF65-F5344CB8AC3E}">
        <p14:creationId xmlns:p14="http://schemas.microsoft.com/office/powerpoint/2010/main" val="372079964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59</a:t>
            </a:fld>
            <a:endParaRPr lang="en-US" smtClean="0"/>
          </a:p>
        </p:txBody>
      </p:sp>
      <p:sp>
        <p:nvSpPr>
          <p:cNvPr id="32771" name="Rectangle 2"/>
          <p:cNvSpPr>
            <a:spLocks noGrp="1" noChangeArrowheads="1"/>
          </p:cNvSpPr>
          <p:nvPr>
            <p:ph type="title"/>
          </p:nvPr>
        </p:nvSpPr>
        <p:spPr/>
        <p:txBody>
          <a:bodyPr/>
          <a:lstStyle/>
          <a:p>
            <a:pPr algn="just" eaLnBrk="1" hangingPunct="1"/>
            <a:r>
              <a:rPr lang="en-US" dirty="0" smtClean="0">
                <a:ea typeface="ＭＳ Ｐゴシック" charset="-128"/>
              </a:rPr>
              <a:t>R-</a:t>
            </a:r>
            <a:r>
              <a:rPr lang="el-GR" dirty="0" smtClean="0">
                <a:ea typeface="ＭＳ Ｐゴシック" charset="-128"/>
              </a:rPr>
              <a:t>ακρίβεια</a:t>
            </a:r>
            <a:endParaRPr lang="en-US" dirty="0" smtClean="0">
              <a:ea typeface="ＭＳ Ｐゴシック" charset="-128"/>
            </a:endParaRPr>
          </a:p>
        </p:txBody>
      </p:sp>
      <p:sp>
        <p:nvSpPr>
          <p:cNvPr id="32772" name="Rectangle 3"/>
          <p:cNvSpPr>
            <a:spLocks noGrp="1" noChangeArrowheads="1"/>
          </p:cNvSpPr>
          <p:nvPr>
            <p:ph type="body" idx="1"/>
          </p:nvPr>
        </p:nvSpPr>
        <p:spPr>
          <a:xfrm>
            <a:off x="457200" y="1828800"/>
            <a:ext cx="8134350" cy="3352800"/>
          </a:xfrm>
        </p:spPr>
        <p:txBody>
          <a:bodyPr/>
          <a:lstStyle/>
          <a:p>
            <a:pPr marL="0" indent="0" eaLnBrk="1" hangingPunct="1">
              <a:buNone/>
            </a:pPr>
            <a:r>
              <a:rPr lang="en-US" dirty="0" smtClean="0">
                <a:solidFill>
                  <a:schemeClr val="accent6">
                    <a:lumMod val="75000"/>
                  </a:schemeClr>
                </a:solidFill>
                <a:ea typeface="ＭＳ Ｐゴシック" charset="-128"/>
              </a:rPr>
              <a:t>R-</a:t>
            </a:r>
            <a:r>
              <a:rPr lang="el-GR" dirty="0" smtClean="0">
                <a:solidFill>
                  <a:schemeClr val="accent6">
                    <a:lumMod val="75000"/>
                  </a:schemeClr>
                </a:solidFill>
                <a:ea typeface="ＭＳ Ｐゴシック" charset="-128"/>
              </a:rPr>
              <a:t>ακρίβεια</a:t>
            </a:r>
            <a:endParaRPr lang="en-US" dirty="0" smtClean="0">
              <a:solidFill>
                <a:schemeClr val="accent6">
                  <a:lumMod val="75000"/>
                </a:schemeClr>
              </a:solidFill>
              <a:ea typeface="ＭＳ Ｐゴシック" charset="-128"/>
            </a:endParaRPr>
          </a:p>
          <a:p>
            <a:pPr lvl="1" eaLnBrk="1" hangingPunct="1"/>
            <a:r>
              <a:rPr lang="el-GR" dirty="0" smtClean="0">
                <a:ea typeface="ＭＳ Ｐゴシック" charset="-128"/>
              </a:rPr>
              <a:t>Αν έχουμε ένα γνωστό (πιθανών μη πλήρες) σύνολο από συναφή έγγραφα μεγέθους </a:t>
            </a:r>
            <a:r>
              <a:rPr lang="en-US" dirty="0" smtClean="0">
                <a:ea typeface="ＭＳ Ｐゴシック" charset="-128"/>
              </a:rPr>
              <a:t> </a:t>
            </a:r>
            <a:r>
              <a:rPr lang="en-US" i="1" dirty="0" err="1" smtClean="0">
                <a:ea typeface="ＭＳ Ｐゴシック" charset="-128"/>
              </a:rPr>
              <a:t>Rel</a:t>
            </a:r>
            <a:r>
              <a:rPr lang="en-US" i="1" dirty="0" smtClean="0">
                <a:ea typeface="ＭＳ Ｐゴシック" charset="-128"/>
              </a:rPr>
              <a:t>, </a:t>
            </a:r>
            <a:r>
              <a:rPr lang="el-GR" dirty="0" smtClean="0">
                <a:ea typeface="ＭＳ Ｐゴシック" charset="-128"/>
              </a:rPr>
              <a:t>τότε υπολογίζουμε </a:t>
            </a:r>
            <a:r>
              <a:rPr lang="el-GR" dirty="0" smtClean="0">
                <a:solidFill>
                  <a:schemeClr val="tx2">
                    <a:lumMod val="60000"/>
                    <a:lumOff val="40000"/>
                  </a:schemeClr>
                </a:solidFill>
                <a:ea typeface="ＭＳ Ｐゴシック" charset="-128"/>
              </a:rPr>
              <a:t>την ακρίβεια των κορυφαίων</a:t>
            </a:r>
            <a:r>
              <a:rPr lang="el-GR" i="1" dirty="0" smtClean="0">
                <a:solidFill>
                  <a:schemeClr val="tx2">
                    <a:lumMod val="60000"/>
                    <a:lumOff val="40000"/>
                  </a:schemeClr>
                </a:solidFill>
                <a:ea typeface="ＭＳ Ｐゴシック" charset="-128"/>
              </a:rPr>
              <a:t> </a:t>
            </a:r>
            <a:r>
              <a:rPr lang="en-US" i="1" dirty="0" err="1" smtClean="0">
                <a:solidFill>
                  <a:schemeClr val="tx2">
                    <a:lumMod val="60000"/>
                    <a:lumOff val="40000"/>
                  </a:schemeClr>
                </a:solidFill>
                <a:ea typeface="ＭＳ Ｐゴシック" charset="-128"/>
              </a:rPr>
              <a:t>Rel</a:t>
            </a:r>
            <a:r>
              <a:rPr lang="en-US" i="1" dirty="0" smtClean="0">
                <a:solidFill>
                  <a:schemeClr val="tx2">
                    <a:lumMod val="60000"/>
                    <a:lumOff val="40000"/>
                  </a:schemeClr>
                </a:solidFill>
                <a:ea typeface="ＭＳ Ｐゴシック" charset="-128"/>
              </a:rPr>
              <a:t> </a:t>
            </a:r>
            <a:r>
              <a:rPr lang="el-GR" dirty="0" smtClean="0">
                <a:solidFill>
                  <a:schemeClr val="tx2">
                    <a:lumMod val="60000"/>
                    <a:lumOff val="40000"/>
                  </a:schemeClr>
                </a:solidFill>
                <a:ea typeface="ＭＳ Ｐゴシック" charset="-128"/>
              </a:rPr>
              <a:t>εγγράφων</a:t>
            </a:r>
            <a:r>
              <a:rPr lang="el-GR" dirty="0" smtClean="0">
                <a:ea typeface="ＭＳ Ｐゴシック" charset="-128"/>
              </a:rPr>
              <a:t> που επιστρέφει το σύστημα</a:t>
            </a:r>
            <a:endParaRPr lang="en-US" dirty="0" smtClean="0">
              <a:ea typeface="ＭＳ Ｐゴシック" charset="-128"/>
            </a:endParaRPr>
          </a:p>
          <a:p>
            <a:pPr lvl="1" eaLnBrk="1" hangingPunct="1"/>
            <a:r>
              <a:rPr lang="el-GR" dirty="0" smtClean="0">
                <a:ea typeface="ＭＳ Ｐゴシック" charset="-128"/>
              </a:rPr>
              <a:t>Το τέλειο σύστημα μπορεί να πετύχει βαθμό 1.0</a:t>
            </a:r>
            <a:endParaRPr lang="en-US" dirty="0" smtClean="0">
              <a:ea typeface="ＭＳ Ｐゴシック" charset="-128"/>
            </a:endParaRPr>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
        <p:nvSpPr>
          <p:cNvPr id="6" name="TextBox 5"/>
          <p:cNvSpPr txBox="1"/>
          <p:nvPr/>
        </p:nvSpPr>
        <p:spPr>
          <a:xfrm>
            <a:off x="762000" y="5181600"/>
            <a:ext cx="5562600" cy="461665"/>
          </a:xfrm>
          <a:prstGeom prst="rect">
            <a:avLst/>
          </a:prstGeom>
          <a:noFill/>
        </p:spPr>
        <p:txBody>
          <a:bodyPr wrap="square" rtlCol="0">
            <a:spAutoFit/>
          </a:bodyPr>
          <a:lstStyle/>
          <a:p>
            <a:r>
              <a:rPr lang="el-GR" dirty="0" smtClean="0">
                <a:latin typeface="+mn-lt"/>
              </a:rPr>
              <a:t>Αν υπάρχουν </a:t>
            </a:r>
            <a:r>
              <a:rPr lang="en-US" dirty="0" smtClean="0">
                <a:latin typeface="+mn-lt"/>
              </a:rPr>
              <a:t>r,  </a:t>
            </a:r>
            <a:r>
              <a:rPr lang="el-GR" dirty="0" smtClean="0">
                <a:latin typeface="+mn-lt"/>
              </a:rPr>
              <a:t>τότε </a:t>
            </a:r>
            <a:r>
              <a:rPr lang="en-US" dirty="0" smtClean="0">
                <a:latin typeface="+mn-lt"/>
              </a:rPr>
              <a:t>r/</a:t>
            </a:r>
            <a:r>
              <a:rPr lang="en-US" dirty="0" err="1" smtClean="0">
                <a:latin typeface="+mn-lt"/>
              </a:rPr>
              <a:t>Rel</a:t>
            </a:r>
            <a:endParaRPr lang="el-GR"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για μηχανές αναζήτησης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600200"/>
            <a:ext cx="8382000" cy="1905000"/>
          </a:xfrm>
        </p:spPr>
        <p:txBody>
          <a:bodyPr/>
          <a:lstStyle/>
          <a:p>
            <a:pPr eaLnBrk="1" hangingPunct="1">
              <a:buFont typeface="Wingdings" pitchFamily="2" charset="2"/>
              <a:buChar char="§"/>
            </a:pPr>
            <a:r>
              <a:rPr lang="el-GR" sz="2400" i="1" dirty="0" smtClean="0">
                <a:solidFill>
                  <a:schemeClr val="accent1">
                    <a:lumMod val="50000"/>
                  </a:schemeClr>
                </a:solidFill>
              </a:rPr>
              <a:t>Τι κάνει ένα χρήστη χαρούμενο; </a:t>
            </a:r>
          </a:p>
          <a:p>
            <a:pPr lvl="1" eaLnBrk="1" hangingPunct="1">
              <a:buFont typeface="Wingdings" pitchFamily="2" charset="2"/>
              <a:buChar char="§"/>
            </a:pPr>
            <a:r>
              <a:rPr lang="el-GR" sz="2000" dirty="0" smtClean="0">
                <a:solidFill>
                  <a:schemeClr val="accent1">
                    <a:lumMod val="50000"/>
                  </a:schemeClr>
                </a:solidFill>
              </a:rPr>
              <a:t>Οι παράγοντες περιλαμβάνουν: </a:t>
            </a:r>
            <a:endParaRPr lang="de-DE" sz="2000" dirty="0">
              <a:solidFill>
                <a:schemeClr val="accent1">
                  <a:lumMod val="50000"/>
                </a:schemeClr>
              </a:solidFill>
            </a:endParaRPr>
          </a:p>
          <a:p>
            <a:pPr lvl="2">
              <a:spcBef>
                <a:spcPts val="0"/>
              </a:spcBef>
              <a:buClr>
                <a:srgbClr val="336699"/>
              </a:buClr>
              <a:buFont typeface="Wingdings" pitchFamily="2" charset="2"/>
              <a:buChar char="§"/>
            </a:pPr>
            <a:r>
              <a:rPr lang="el-GR" dirty="0" smtClean="0">
                <a:solidFill>
                  <a:schemeClr val="accent1">
                    <a:lumMod val="50000"/>
                  </a:schemeClr>
                </a:solidFill>
              </a:rPr>
              <a:t>Ταχύτητα  απόκρισης (</a:t>
            </a:r>
            <a:r>
              <a:rPr lang="de-DE" dirty="0" smtClean="0">
                <a:solidFill>
                  <a:schemeClr val="accent1">
                    <a:lumMod val="50000"/>
                  </a:schemeClr>
                </a:solidFill>
              </a:rPr>
              <a:t>Speed </a:t>
            </a:r>
            <a:r>
              <a:rPr lang="de-DE" dirty="0" err="1" smtClean="0">
                <a:solidFill>
                  <a:schemeClr val="accent1">
                    <a:lumMod val="50000"/>
                  </a:schemeClr>
                </a:solidFill>
              </a:rPr>
              <a:t>of</a:t>
            </a:r>
            <a:r>
              <a:rPr lang="de-DE" dirty="0" smtClean="0">
                <a:solidFill>
                  <a:schemeClr val="accent1">
                    <a:lumMod val="50000"/>
                  </a:schemeClr>
                </a:solidFill>
              </a:rPr>
              <a:t> </a:t>
            </a:r>
            <a:r>
              <a:rPr lang="en-US" dirty="0" smtClean="0">
                <a:solidFill>
                  <a:schemeClr val="accent1">
                    <a:lumMod val="50000"/>
                  </a:schemeClr>
                </a:solidFill>
              </a:rPr>
              <a:t>r</a:t>
            </a:r>
            <a:r>
              <a:rPr lang="de-DE" dirty="0" err="1" smtClean="0">
                <a:solidFill>
                  <a:schemeClr val="accent1">
                    <a:lumMod val="50000"/>
                  </a:schemeClr>
                </a:solidFill>
              </a:rPr>
              <a:t>esponse</a:t>
            </a:r>
            <a:r>
              <a:rPr lang="el-GR" dirty="0" smtClean="0">
                <a:solidFill>
                  <a:schemeClr val="accent1">
                    <a:lumMod val="50000"/>
                  </a:schemeClr>
                </a:solidFill>
              </a:rPr>
              <a:t>)</a:t>
            </a:r>
            <a:endParaRPr lang="de-DE" dirty="0">
              <a:solidFill>
                <a:schemeClr val="accent1">
                  <a:lumMod val="50000"/>
                </a:schemeClr>
              </a:solidFill>
            </a:endParaRPr>
          </a:p>
          <a:p>
            <a:pPr lvl="2">
              <a:spcBef>
                <a:spcPts val="0"/>
              </a:spcBef>
              <a:buClr>
                <a:srgbClr val="336699"/>
              </a:buClr>
              <a:buFont typeface="Wingdings" pitchFamily="2" charset="2"/>
              <a:buChar char="§"/>
            </a:pPr>
            <a:r>
              <a:rPr lang="el-GR" dirty="0" smtClean="0">
                <a:solidFill>
                  <a:schemeClr val="accent1">
                    <a:lumMod val="50000"/>
                  </a:schemeClr>
                </a:solidFill>
              </a:rPr>
              <a:t>Μέγεθος/κάλυψη ευρετηρίου</a:t>
            </a:r>
            <a:endParaRPr lang="de-DE" dirty="0">
              <a:solidFill>
                <a:schemeClr val="accent1">
                  <a:lumMod val="50000"/>
                </a:schemeClr>
              </a:solidFill>
            </a:endParaRPr>
          </a:p>
          <a:p>
            <a:pPr lvl="2">
              <a:spcBef>
                <a:spcPts val="0"/>
              </a:spcBef>
              <a:buClr>
                <a:srgbClr val="336699"/>
              </a:buClr>
              <a:buFont typeface="Wingdings" pitchFamily="2" charset="2"/>
              <a:buChar char="§"/>
            </a:pPr>
            <a:r>
              <a:rPr lang="el-GR" i="1" dirty="0" smtClean="0">
                <a:solidFill>
                  <a:schemeClr val="accent1">
                    <a:lumMod val="50000"/>
                  </a:schemeClr>
                </a:solidFill>
              </a:rPr>
              <a:t>Εύχρηστη </a:t>
            </a:r>
            <a:r>
              <a:rPr lang="el-GR" i="1" dirty="0" err="1" smtClean="0">
                <a:solidFill>
                  <a:schemeClr val="accent1">
                    <a:lumMod val="50000"/>
                  </a:schemeClr>
                </a:solidFill>
              </a:rPr>
              <a:t>διεπαφή</a:t>
            </a:r>
            <a:r>
              <a:rPr lang="el-GR" i="1" dirty="0" smtClean="0">
                <a:solidFill>
                  <a:schemeClr val="accent1">
                    <a:lumMod val="50000"/>
                  </a:schemeClr>
                </a:solidFill>
              </a:rPr>
              <a:t> </a:t>
            </a:r>
            <a:r>
              <a:rPr lang="el-GR" dirty="0" smtClean="0">
                <a:solidFill>
                  <a:schemeClr val="accent1">
                    <a:lumMod val="50000"/>
                  </a:schemeClr>
                </a:solidFill>
              </a:rPr>
              <a:t>(</a:t>
            </a:r>
            <a:r>
              <a:rPr lang="de-DE" dirty="0" err="1" smtClean="0">
                <a:solidFill>
                  <a:schemeClr val="accent1">
                    <a:lumMod val="50000"/>
                  </a:schemeClr>
                </a:solidFill>
              </a:rPr>
              <a:t>Uncluttered</a:t>
            </a:r>
            <a:r>
              <a:rPr lang="de-DE" dirty="0" smtClean="0">
                <a:solidFill>
                  <a:schemeClr val="accent1">
                    <a:lumMod val="50000"/>
                  </a:schemeClr>
                </a:solidFill>
              </a:rPr>
              <a:t> UI</a:t>
            </a:r>
            <a:r>
              <a:rPr lang="el-GR" dirty="0" smtClean="0">
                <a:solidFill>
                  <a:schemeClr val="accent1">
                    <a:lumMod val="50000"/>
                  </a:schemeClr>
                </a:solidFill>
              </a:rPr>
              <a:t>)</a:t>
            </a:r>
          </a:p>
          <a:p>
            <a:pPr lvl="2">
              <a:spcBef>
                <a:spcPts val="0"/>
              </a:spcBef>
              <a:buClr>
                <a:srgbClr val="336699"/>
              </a:buClr>
              <a:buFont typeface="Wingdings" pitchFamily="2" charset="2"/>
              <a:buChar char="§"/>
            </a:pPr>
            <a:r>
              <a:rPr lang="el-GR" dirty="0" smtClean="0">
                <a:solidFill>
                  <a:schemeClr val="accent1">
                    <a:lumMod val="50000"/>
                  </a:schemeClr>
                </a:solidFill>
              </a:rPr>
              <a:t>Χωρίς κόστος </a:t>
            </a:r>
            <a:r>
              <a:rPr lang="en-US" dirty="0" smtClean="0">
                <a:solidFill>
                  <a:schemeClr val="accent1">
                    <a:lumMod val="50000"/>
                  </a:schemeClr>
                </a:solidFill>
              </a:rPr>
              <a:t>(free)</a:t>
            </a:r>
            <a:endParaRPr lang="el-GR" dirty="0" smtClean="0">
              <a:solidFill>
                <a:schemeClr val="accent1">
                  <a:lumMod val="50000"/>
                </a:schemeClr>
              </a:solidFill>
            </a:endParaRPr>
          </a:p>
          <a:p>
            <a:pPr lvl="2">
              <a:spcBef>
                <a:spcPts val="0"/>
              </a:spcBef>
              <a:buClr>
                <a:srgbClr val="336699"/>
              </a:buClr>
              <a:buFont typeface="Wingdings" pitchFamily="2" charset="2"/>
              <a:buChar char="§"/>
            </a:pPr>
            <a:endParaRPr lang="el-GR" sz="800" dirty="0">
              <a:solidFill>
                <a:schemeClr val="accent1">
                  <a:lumMod val="50000"/>
                </a:schemeClr>
              </a:solidFill>
            </a:endParaRPr>
          </a:p>
          <a:p>
            <a:pPr lvl="2">
              <a:spcBef>
                <a:spcPts val="0"/>
              </a:spcBef>
              <a:buClr>
                <a:srgbClr val="336699"/>
              </a:buClr>
              <a:buFont typeface="Wingdings" pitchFamily="2" charset="2"/>
              <a:buChar char="§"/>
            </a:pPr>
            <a:r>
              <a:rPr lang="el-GR" b="1" dirty="0" smtClean="0">
                <a:solidFill>
                  <a:schemeClr val="accent6">
                    <a:lumMod val="75000"/>
                  </a:schemeClr>
                </a:solidFill>
                <a:ea typeface="ＭＳ Ｐゴシック" pitchFamily="-112" charset="-128"/>
                <a:cs typeface="ＭＳ Ｐゴシック" pitchFamily="-65" charset="-128"/>
              </a:rPr>
              <a:t>Συνάφεια (</a:t>
            </a:r>
            <a:r>
              <a:rPr lang="en-US" b="1" dirty="0" smtClean="0">
                <a:solidFill>
                  <a:schemeClr val="accent6">
                    <a:lumMod val="75000"/>
                  </a:schemeClr>
                </a:solidFill>
                <a:ea typeface="ＭＳ Ｐゴシック" pitchFamily="-112" charset="-128"/>
                <a:cs typeface="ＭＳ Ｐゴシック" pitchFamily="-65" charset="-128"/>
              </a:rPr>
              <a:t>relevance</a:t>
            </a:r>
            <a:r>
              <a:rPr lang="el-GR" b="1" dirty="0" smtClean="0">
                <a:solidFill>
                  <a:schemeClr val="accent6">
                    <a:lumMod val="75000"/>
                  </a:schemeClr>
                </a:solidFill>
                <a:ea typeface="ＭＳ Ｐゴシック" pitchFamily="-112" charset="-128"/>
                <a:cs typeface="ＭＳ Ｐゴシック" pitchFamily="-65" charset="-128"/>
              </a:rPr>
              <a:t>): </a:t>
            </a:r>
            <a:r>
              <a:rPr lang="el-GR" dirty="0" smtClean="0">
                <a:solidFill>
                  <a:schemeClr val="accent1">
                    <a:lumMod val="50000"/>
                  </a:schemeClr>
                </a:solidFill>
              </a:rPr>
              <a:t> </a:t>
            </a:r>
            <a:r>
              <a:rPr lang="el-GR" sz="2400" i="1" dirty="0" smtClean="0">
                <a:solidFill>
                  <a:schemeClr val="accent1">
                    <a:lumMod val="50000"/>
                  </a:schemeClr>
                </a:solidFill>
                <a:ea typeface="ＭＳ Ｐゴシック" pitchFamily="-112" charset="-128"/>
                <a:cs typeface="ＭＳ Ｐゴシック" pitchFamily="-65" charset="-128"/>
              </a:rPr>
              <a:t>Κανένα </a:t>
            </a:r>
            <a:r>
              <a:rPr lang="el-GR" sz="2400" i="1" dirty="0">
                <a:solidFill>
                  <a:schemeClr val="accent1">
                    <a:lumMod val="50000"/>
                  </a:schemeClr>
                </a:solidFill>
                <a:ea typeface="ＭＳ Ｐゴシック" pitchFamily="-112" charset="-128"/>
                <a:cs typeface="ＭＳ Ｐゴシック" pitchFamily="-65" charset="-128"/>
              </a:rPr>
              <a:t>από αυτά δεν αρκεί</a:t>
            </a:r>
            <a:r>
              <a:rPr lang="el-GR" sz="2400" dirty="0">
                <a:solidFill>
                  <a:schemeClr val="accent1">
                    <a:lumMod val="50000"/>
                  </a:schemeClr>
                </a:solidFill>
                <a:ea typeface="ＭＳ Ｐゴシック" pitchFamily="-112" charset="-128"/>
                <a:cs typeface="ＭＳ Ｐゴシック" pitchFamily="-65" charset="-128"/>
              </a:rPr>
              <a:t>: εξαιρετικά γρήγορες αλλά άχρηστες απαντήσεις δεν ικανοποιούν ένα </a:t>
            </a:r>
            <a:r>
              <a:rPr lang="el-GR" sz="2400" dirty="0" smtClean="0">
                <a:solidFill>
                  <a:schemeClr val="accent1">
                    <a:lumMod val="50000"/>
                  </a:schemeClr>
                </a:solidFill>
                <a:ea typeface="ＭＳ Ｐゴシック" pitchFamily="-112" charset="-128"/>
                <a:cs typeface="ＭＳ Ｐゴシック" pitchFamily="-65" charset="-128"/>
              </a:rPr>
              <a:t>χρήστη</a:t>
            </a:r>
          </a:p>
          <a:p>
            <a:pPr lvl="2">
              <a:spcBef>
                <a:spcPts val="0"/>
              </a:spcBef>
              <a:buClr>
                <a:srgbClr val="336699"/>
              </a:buClr>
              <a:buFont typeface="Wingdings" pitchFamily="2" charset="2"/>
              <a:buChar char="§"/>
            </a:pPr>
            <a:endParaRPr lang="en-US" sz="800" b="1" dirty="0">
              <a:solidFill>
                <a:schemeClr val="accent6">
                  <a:lumMod val="75000"/>
                </a:schemeClr>
              </a:solidFill>
              <a:ea typeface="ＭＳ Ｐゴシック" pitchFamily="-112" charset="-128"/>
              <a:cs typeface="ＭＳ Ｐゴシック" pitchFamily="-65" charset="-128"/>
            </a:endParaRPr>
          </a:p>
          <a:p>
            <a:pPr marL="342900" lvl="1" indent="-342900" eaLnBrk="1" hangingPunct="1">
              <a:buClr>
                <a:srgbClr val="437085"/>
              </a:buClr>
              <a:buFont typeface="Wingdings" pitchFamily="2" charset="2"/>
              <a:buChar char="§"/>
            </a:pPr>
            <a:r>
              <a:rPr lang="el-GR" i="1" u="sng" dirty="0" smtClean="0">
                <a:solidFill>
                  <a:schemeClr val="accent1">
                    <a:lumMod val="50000"/>
                  </a:schemeClr>
                </a:solidFill>
                <a:ea typeface="ＭＳ Ｐゴシック" pitchFamily="-112" charset="-128"/>
                <a:cs typeface="ＭＳ Ｐゴシック" pitchFamily="-65" charset="-128"/>
              </a:rPr>
              <a:t>Θα επικεντρωθούμε στο πως «μετράμε»</a:t>
            </a:r>
            <a:r>
              <a:rPr lang="en-US" i="1" u="sng" dirty="0" smtClean="0">
                <a:solidFill>
                  <a:schemeClr val="accent1">
                    <a:lumMod val="50000"/>
                  </a:schemeClr>
                </a:solidFill>
                <a:ea typeface="ＭＳ Ｐゴシック" pitchFamily="-112" charset="-128"/>
                <a:cs typeface="ＭＳ Ｐゴシック" pitchFamily="-65" charset="-128"/>
              </a:rPr>
              <a:t> </a:t>
            </a:r>
            <a:r>
              <a:rPr lang="el-GR" i="1" u="sng" dirty="0" smtClean="0">
                <a:solidFill>
                  <a:schemeClr val="accent1">
                    <a:lumMod val="50000"/>
                  </a:schemeClr>
                </a:solidFill>
                <a:ea typeface="ＭＳ Ｐゴシック" pitchFamily="-112" charset="-128"/>
                <a:cs typeface="ＭＳ Ｐゴシック" pitchFamily="-65" charset="-128"/>
              </a:rPr>
              <a:t>τη συνάφεια; </a:t>
            </a:r>
          </a:p>
          <a:p>
            <a:pPr marL="342900" lvl="1" indent="-342900" eaLnBrk="1" hangingPunct="1">
              <a:buClr>
                <a:srgbClr val="437085"/>
              </a:buClr>
              <a:buFont typeface="Wingdings" pitchFamily="2" charset="2"/>
              <a:buChar char="§"/>
            </a:pPr>
            <a:endParaRPr lang="el-GR" sz="800" i="1" u="sng" dirty="0">
              <a:solidFill>
                <a:schemeClr val="accent1">
                  <a:lumMod val="50000"/>
                </a:schemeClr>
              </a:solidFill>
              <a:ea typeface="ＭＳ Ｐゴシック" pitchFamily="-112" charset="-128"/>
              <a:cs typeface="ＭＳ Ｐゴシック" pitchFamily="-65" charset="-128"/>
            </a:endParaRPr>
          </a:p>
          <a:p>
            <a:pPr marL="342900" lvl="1" indent="-342900" eaLnBrk="1" hangingPunct="1">
              <a:buClr>
                <a:srgbClr val="437085"/>
              </a:buClr>
              <a:buFont typeface="Wingdings" pitchFamily="2" charset="2"/>
              <a:buChar char="§"/>
            </a:pPr>
            <a:r>
              <a:rPr lang="en-US" i="1" dirty="0" smtClean="0">
                <a:solidFill>
                  <a:schemeClr val="accent6">
                    <a:lumMod val="50000"/>
                  </a:schemeClr>
                </a:solidFill>
                <a:ea typeface="ＭＳ Ｐゴシック" pitchFamily="-112" charset="-128"/>
                <a:cs typeface="ＭＳ Ｐゴシック" pitchFamily="-65" charset="-128"/>
              </a:rPr>
              <a:t>Effectiveness</a:t>
            </a:r>
            <a:r>
              <a:rPr lang="en-US" i="1" dirty="0" smtClean="0">
                <a:solidFill>
                  <a:schemeClr val="accent1">
                    <a:lumMod val="50000"/>
                  </a:schemeClr>
                </a:solidFill>
                <a:ea typeface="ＭＳ Ｐゴシック" pitchFamily="-112" charset="-128"/>
                <a:cs typeface="ＭＳ Ｐゴシック" pitchFamily="-65" charset="-128"/>
              </a:rPr>
              <a:t> (</a:t>
            </a:r>
            <a:r>
              <a:rPr lang="el-GR" i="1" dirty="0" smtClean="0">
                <a:solidFill>
                  <a:schemeClr val="accent1">
                    <a:lumMod val="50000"/>
                  </a:schemeClr>
                </a:solidFill>
                <a:ea typeface="ＭＳ Ｐゴシック" pitchFamily="-112" charset="-128"/>
                <a:cs typeface="ＭＳ Ｐゴシック" pitchFamily="-65" charset="-128"/>
              </a:rPr>
              <a:t>αποτελεσματικότητα) </a:t>
            </a:r>
            <a:r>
              <a:rPr lang="en-US" i="1" dirty="0" smtClean="0">
                <a:solidFill>
                  <a:schemeClr val="accent1">
                    <a:lumMod val="50000"/>
                  </a:schemeClr>
                </a:solidFill>
                <a:ea typeface="ＭＳ Ｐゴシック" pitchFamily="-112" charset="-128"/>
                <a:cs typeface="ＭＳ Ｐゴシック" pitchFamily="-65" charset="-128"/>
              </a:rPr>
              <a:t>vs </a:t>
            </a:r>
            <a:r>
              <a:rPr lang="en-US" i="1" dirty="0" smtClean="0">
                <a:solidFill>
                  <a:schemeClr val="accent6">
                    <a:lumMod val="50000"/>
                  </a:schemeClr>
                </a:solidFill>
                <a:ea typeface="ＭＳ Ｐゴシック" pitchFamily="-112" charset="-128"/>
                <a:cs typeface="ＭＳ Ｐゴシック" pitchFamily="-65" charset="-128"/>
              </a:rPr>
              <a:t>Efficiency</a:t>
            </a:r>
            <a:r>
              <a:rPr lang="en-US" i="1" dirty="0" smtClean="0">
                <a:solidFill>
                  <a:schemeClr val="accent1">
                    <a:lumMod val="50000"/>
                  </a:schemeClr>
                </a:solidFill>
                <a:ea typeface="ＭＳ Ｐゴシック" pitchFamily="-112" charset="-128"/>
                <a:cs typeface="ＭＳ Ｐゴシック" pitchFamily="-65" charset="-128"/>
              </a:rPr>
              <a:t> (</a:t>
            </a:r>
            <a:r>
              <a:rPr lang="el-GR" i="1" dirty="0" smtClean="0">
                <a:solidFill>
                  <a:schemeClr val="accent1">
                    <a:lumMod val="50000"/>
                  </a:schemeClr>
                </a:solidFill>
                <a:ea typeface="ＭＳ Ｐゴシック" pitchFamily="-112" charset="-128"/>
                <a:cs typeface="ＭＳ Ｐゴシック" pitchFamily="-65" charset="-128"/>
              </a:rPr>
              <a:t>αποδοτικότητα)</a:t>
            </a:r>
            <a:endParaRPr lang="el-GR" i="1" dirty="0">
              <a:solidFill>
                <a:schemeClr val="accent1">
                  <a:lumMod val="50000"/>
                </a:schemeClr>
              </a:solidFill>
              <a:ea typeface="ＭＳ Ｐゴシック" pitchFamily="-112" charset="-128"/>
              <a:cs typeface="ＭＳ Ｐゴシック" pitchFamily="-65"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a:t>
            </a:fld>
            <a:endParaRPr lang="en-US"/>
          </a:p>
        </p:txBody>
      </p:sp>
    </p:spTree>
    <p:extLst>
      <p:ext uri="{BB962C8B-B14F-4D97-AF65-F5344CB8AC3E}">
        <p14:creationId xmlns:p14="http://schemas.microsoft.com/office/powerpoint/2010/main" val="223951333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3400" y="685800"/>
            <a:ext cx="7793037" cy="762000"/>
          </a:xfrm>
        </p:spPr>
        <p:txBody>
          <a:bodyPr/>
          <a:lstStyle/>
          <a:p>
            <a:r>
              <a:rPr lang="en-US" dirty="0" smtClean="0"/>
              <a:t>R-</a:t>
            </a:r>
            <a:r>
              <a:rPr lang="el-GR" dirty="0" smtClean="0"/>
              <a:t>Ακρίβεια</a:t>
            </a:r>
            <a:endParaRPr lang="en-US" dirty="0"/>
          </a:p>
        </p:txBody>
      </p:sp>
      <p:graphicFrame>
        <p:nvGraphicFramePr>
          <p:cNvPr id="348164" name="Object 4"/>
          <p:cNvGraphicFramePr>
            <a:graphicFrameLocks noChangeAspect="1"/>
          </p:cNvGraphicFramePr>
          <p:nvPr/>
        </p:nvGraphicFramePr>
        <p:xfrm>
          <a:off x="1295400" y="2971800"/>
          <a:ext cx="1619250" cy="3527425"/>
        </p:xfrm>
        <a:graphic>
          <a:graphicData uri="http://schemas.openxmlformats.org/presentationml/2006/ole">
            <mc:AlternateContent xmlns:mc="http://schemas.openxmlformats.org/markup-compatibility/2006">
              <mc:Choice xmlns:v="urn:schemas-microsoft-com:vml" Requires="v">
                <p:oleObj spid="_x0000_s252955" name="Worksheet" r:id="rId4" imgW="2241000" imgH="4872600" progId="Excel.Sheet.8">
                  <p:embed/>
                </p:oleObj>
              </mc:Choice>
              <mc:Fallback>
                <p:oleObj name="Worksheet" r:id="rId4" imgW="2241000" imgH="4872600" progId="Excel.Sheet.8">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2971800"/>
                        <a:ext cx="1619250" cy="3527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165" name="Rectangle 5"/>
          <p:cNvSpPr>
            <a:spLocks noChangeArrowheads="1"/>
          </p:cNvSpPr>
          <p:nvPr/>
        </p:nvSpPr>
        <p:spPr bwMode="auto">
          <a:xfrm>
            <a:off x="3543300" y="2971800"/>
            <a:ext cx="3357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kumimoji="1" lang="en-US" altLang="zh-TW">
                <a:solidFill>
                  <a:srgbClr val="FF5050"/>
                </a:solidFill>
                <a:latin typeface="Times New Roman" pitchFamily="18" charset="0"/>
                <a:ea typeface="新細明體" pitchFamily="2" charset="-120"/>
              </a:rPr>
              <a:t>R = # of relevant docs = 6</a:t>
            </a:r>
          </a:p>
        </p:txBody>
      </p:sp>
      <p:sp>
        <p:nvSpPr>
          <p:cNvPr id="348166" name="Line 6"/>
          <p:cNvSpPr>
            <a:spLocks noChangeShapeType="1"/>
          </p:cNvSpPr>
          <p:nvPr/>
        </p:nvSpPr>
        <p:spPr bwMode="auto">
          <a:xfrm>
            <a:off x="1066800" y="4648200"/>
            <a:ext cx="2286000" cy="0"/>
          </a:xfrm>
          <a:prstGeom prst="line">
            <a:avLst/>
          </a:prstGeom>
          <a:noFill/>
          <a:ln w="571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US"/>
          </a:p>
        </p:txBody>
      </p:sp>
      <p:sp>
        <p:nvSpPr>
          <p:cNvPr id="348167" name="Text Box 7"/>
          <p:cNvSpPr txBox="1">
            <a:spLocks noChangeArrowheads="1"/>
          </p:cNvSpPr>
          <p:nvPr/>
        </p:nvSpPr>
        <p:spPr bwMode="auto">
          <a:xfrm>
            <a:off x="3581400" y="4267200"/>
            <a:ext cx="3189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solidFill>
                  <a:srgbClr val="0000CC"/>
                </a:solidFill>
                <a:latin typeface="Times New Roman" pitchFamily="18" charset="0"/>
              </a:rPr>
              <a:t>R-Precision = 4/6 = 0.67</a:t>
            </a:r>
          </a:p>
        </p:txBody>
      </p:sp>
      <p:sp>
        <p:nvSpPr>
          <p:cNvPr id="9" name="Rectangle 3"/>
          <p:cNvSpPr txBox="1">
            <a:spLocks noChangeArrowheads="1"/>
          </p:cNvSpPr>
          <p:nvPr/>
        </p:nvSpPr>
        <p:spPr bwMode="auto">
          <a:xfrm>
            <a:off x="444500" y="1600200"/>
            <a:ext cx="80772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Font typeface="Wingdings" pitchFamily="-112" charset="2"/>
              <a:buNone/>
            </a:pPr>
            <a:r>
              <a:rPr lang="el-GR" dirty="0" smtClean="0">
                <a:ea typeface="ＭＳ Ｐゴシック" charset="-128"/>
              </a:rPr>
              <a:t>Ακρίβεια-στο-</a:t>
            </a:r>
            <a:r>
              <a:rPr lang="en-US" dirty="0" err="1" smtClean="0">
                <a:ea typeface="ＭＳ Ｐゴシック" charset="-128"/>
              </a:rPr>
              <a:t>Rel</a:t>
            </a:r>
            <a:r>
              <a:rPr lang="en-US" dirty="0" smtClean="0">
                <a:ea typeface="ＭＳ Ｐゴシック" charset="-128"/>
              </a:rPr>
              <a:t>, </a:t>
            </a:r>
            <a:r>
              <a:rPr lang="el-GR" dirty="0" smtClean="0">
                <a:ea typeface="ＭＳ Ｐゴシック" charset="-128"/>
              </a:rPr>
              <a:t>όπου </a:t>
            </a:r>
            <a:r>
              <a:rPr lang="en-US" dirty="0" err="1" smtClean="0">
                <a:ea typeface="ＭＳ Ｐゴシック" charset="-128"/>
              </a:rPr>
              <a:t>Rel</a:t>
            </a:r>
            <a:r>
              <a:rPr lang="en-US" dirty="0" smtClean="0">
                <a:ea typeface="ＭＳ Ｐゴシック" charset="-128"/>
              </a:rPr>
              <a:t> o </a:t>
            </a:r>
            <a:r>
              <a:rPr lang="el-GR" dirty="0" smtClean="0">
                <a:ea typeface="ＭＳ Ｐゴシック" charset="-128"/>
              </a:rPr>
              <a:t>αριθμός των συναφών εγγράφων της συλλογής</a:t>
            </a:r>
            <a:endParaRPr lang="en-US" dirty="0">
              <a:ea typeface="ＭＳ Ｐゴシック" charset="-128"/>
            </a:endParaRPr>
          </a:p>
        </p:txBody>
      </p:sp>
    </p:spTree>
    <p:extLst>
      <p:ext uri="{BB962C8B-B14F-4D97-AF65-F5344CB8AC3E}">
        <p14:creationId xmlns:p14="http://schemas.microsoft.com/office/powerpoint/2010/main" val="15638215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3400" y="685800"/>
            <a:ext cx="7793037" cy="762000"/>
          </a:xfrm>
        </p:spPr>
        <p:txBody>
          <a:bodyPr/>
          <a:lstStyle/>
          <a:p>
            <a:r>
              <a:rPr lang="el-GR" sz="3600" dirty="0" smtClean="0"/>
              <a:t>Αν τα αποτελέσματα δεν είναι σε λίστα;</a:t>
            </a:r>
            <a:endParaRPr lang="en-US" sz="3600" dirty="0"/>
          </a:p>
        </p:txBody>
      </p:sp>
      <p:sp>
        <p:nvSpPr>
          <p:cNvPr id="4" name="Rectangle 3"/>
          <p:cNvSpPr txBox="1">
            <a:spLocks noChangeArrowheads="1"/>
          </p:cNvSpPr>
          <p:nvPr/>
        </p:nvSpPr>
        <p:spPr bwMode="auto">
          <a:xfrm>
            <a:off x="457200" y="1828800"/>
            <a:ext cx="80772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lang="el-GR" sz="2800" dirty="0" smtClean="0">
                <a:latin typeface="+mn-lt"/>
                <a:ea typeface="ＭＳ Ｐゴシック" pitchFamily="-65" charset="-128"/>
                <a:cs typeface="ＭＳ Ｐゴシック" pitchFamily="-65" charset="-128"/>
              </a:rPr>
              <a:t>Έστω ότι υπάρχει </a:t>
            </a:r>
            <a:r>
              <a:rPr lang="el-GR" sz="2800" i="1" dirty="0" smtClean="0">
                <a:solidFill>
                  <a:schemeClr val="tx2">
                    <a:lumMod val="60000"/>
                    <a:lumOff val="40000"/>
                  </a:schemeClr>
                </a:solidFill>
                <a:latin typeface="+mn-lt"/>
                <a:ea typeface="ＭＳ Ｐゴシック" pitchFamily="-65" charset="-128"/>
                <a:cs typeface="ＭＳ Ｐゴシック" pitchFamily="-65" charset="-128"/>
              </a:rPr>
              <a:t>μόνο ένα συναφές </a:t>
            </a:r>
            <a:r>
              <a:rPr lang="el-GR" sz="2800" dirty="0" smtClean="0">
                <a:latin typeface="+mn-lt"/>
                <a:ea typeface="ＭＳ Ｐゴシック" pitchFamily="-65" charset="-128"/>
                <a:cs typeface="ＭＳ Ｐゴシック" pitchFamily="-65" charset="-128"/>
              </a:rPr>
              <a:t>έγγραφο</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Περιπτώσεις</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Αναζήτηση</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γνωστού στοιχείου</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navigational queries</a:t>
            </a: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lang="el-GR" dirty="0" smtClean="0">
                <a:latin typeface="+mn-lt"/>
                <a:ea typeface="ＭＳ Ｐゴシック" pitchFamily="-65" charset="-128"/>
                <a:cs typeface="+mn-cs"/>
              </a:rPr>
              <a:t>Αναζήτηση γεγονότος (</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fact</a:t>
            </a: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πχ πληθυσμός</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μιας χώρας</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Διάρκεια αναζήτησης</a:t>
            </a:r>
            <a:r>
              <a:rPr kumimoji="0" lang="el-GR" sz="28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θέση (</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rank</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της</a:t>
            </a:r>
            <a:r>
              <a:rPr kumimoji="0" lang="el-GR" sz="28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απάντησης</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Μετρά την προσπάθεια</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του χρήστη</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Tree>
    <p:extLst>
      <p:ext uri="{BB962C8B-B14F-4D97-AF65-F5344CB8AC3E}">
        <p14:creationId xmlns:p14="http://schemas.microsoft.com/office/powerpoint/2010/main" val="25213050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3400" y="685800"/>
            <a:ext cx="7793037" cy="762000"/>
          </a:xfrm>
        </p:spPr>
        <p:txBody>
          <a:bodyPr/>
          <a:lstStyle/>
          <a:p>
            <a:r>
              <a:rPr lang="en-US" dirty="0" smtClean="0"/>
              <a:t>MRR: Mean Reciprocal Rate</a:t>
            </a:r>
            <a:endParaRPr lang="en-US" dirty="0"/>
          </a:p>
        </p:txBody>
      </p:sp>
      <p:sp>
        <p:nvSpPr>
          <p:cNvPr id="9" name="Rectangle 3"/>
          <p:cNvSpPr txBox="1">
            <a:spLocks noChangeArrowheads="1"/>
          </p:cNvSpPr>
          <p:nvPr/>
        </p:nvSpPr>
        <p:spPr bwMode="auto">
          <a:xfrm>
            <a:off x="457200" y="1905000"/>
            <a:ext cx="83058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Θεω</a:t>
            </a:r>
            <a:r>
              <a:rPr lang="el-GR" sz="2600" noProof="0" dirty="0" smtClean="0">
                <a:latin typeface="+mn-lt"/>
                <a:ea typeface="ＭＳ Ｐゴシック" pitchFamily="-65" charset="-128"/>
                <a:cs typeface="ＭＳ Ｐゴシック" pitchFamily="-65" charset="-128"/>
              </a:rPr>
              <a:t>ρούμε </a:t>
            </a:r>
            <a:r>
              <a:rPr lang="el-GR" sz="2600" i="1" noProof="0" dirty="0" smtClean="0">
                <a:solidFill>
                  <a:schemeClr val="tx2">
                    <a:lumMod val="60000"/>
                    <a:lumOff val="40000"/>
                  </a:schemeClr>
                </a:solidFill>
                <a:latin typeface="+mn-lt"/>
                <a:ea typeface="ＭＳ Ｐゴシック" pitchFamily="-65" charset="-128"/>
                <a:cs typeface="ＭＳ Ｐゴシック" pitchFamily="-65" charset="-128"/>
              </a:rPr>
              <a:t>τη θέση </a:t>
            </a:r>
            <a:r>
              <a:rPr kumimoji="0" lang="en-US" sz="2600" b="0" i="1" u="none" strike="noStrike" kern="1200" cap="none" spc="0" normalizeH="0" baseline="0" noProof="0" dirty="0" smtClean="0">
                <a:ln>
                  <a:noFill/>
                </a:ln>
                <a:solidFill>
                  <a:schemeClr val="tx2">
                    <a:lumMod val="60000"/>
                    <a:lumOff val="40000"/>
                  </a:schemeClr>
                </a:solidFill>
                <a:effectLst/>
                <a:uLnTx/>
                <a:uFillTx/>
                <a:latin typeface="+mn-lt"/>
                <a:ea typeface="ＭＳ Ｐゴシック" pitchFamily="-65" charset="-128"/>
                <a:cs typeface="ＭＳ Ｐゴシック" pitchFamily="-65" charset="-128"/>
              </a:rPr>
              <a:t>K </a:t>
            </a:r>
            <a:r>
              <a:rPr kumimoji="0" lang="el-GR" sz="2600" b="0" i="1" u="none" strike="noStrike" kern="1200" cap="none" spc="0" normalizeH="0" baseline="0" noProof="0" dirty="0" smtClean="0">
                <a:ln>
                  <a:noFill/>
                </a:ln>
                <a:solidFill>
                  <a:schemeClr val="tx2">
                    <a:lumMod val="60000"/>
                    <a:lumOff val="40000"/>
                  </a:schemeClr>
                </a:solidFill>
                <a:effectLst/>
                <a:uLnTx/>
                <a:uFillTx/>
                <a:latin typeface="+mn-lt"/>
                <a:ea typeface="ＭＳ Ｐゴシック" pitchFamily="-65" charset="-128"/>
                <a:cs typeface="ＭＳ Ｐゴシック" pitchFamily="-65" charset="-128"/>
              </a:rPr>
              <a:t>του πρώτου σχετικού εγγράφου</a:t>
            </a:r>
            <a:endParaRPr kumimoji="0" lang="en-US" sz="2600" b="0" i="1" u="none" strike="noStrike" kern="1200" cap="none" spc="0" normalizeH="0" baseline="0" noProof="0" dirty="0" smtClean="0">
              <a:ln>
                <a:noFill/>
              </a:ln>
              <a:solidFill>
                <a:schemeClr val="tx2">
                  <a:lumMod val="60000"/>
                  <a:lumOff val="40000"/>
                </a:schemeClr>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r>
              <a:rPr kumimoji="0" lang="el-GR"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Μπορεί να είναι το μόνο</a:t>
            </a:r>
            <a:r>
              <a:rPr kumimoji="0" lang="el-GR" sz="2200" b="0" i="0" u="none" strike="noStrike" kern="1200" cap="none" spc="0" normalizeH="0" noProof="0" dirty="0" smtClean="0">
                <a:ln>
                  <a:noFill/>
                </a:ln>
                <a:solidFill>
                  <a:schemeClr val="tx1"/>
                </a:solidFill>
                <a:effectLst/>
                <a:uLnTx/>
                <a:uFillTx/>
                <a:latin typeface="+mn-lt"/>
                <a:ea typeface="ＭＳ Ｐゴシック" pitchFamily="-65" charset="-128"/>
                <a:cs typeface="+mn-cs"/>
              </a:rPr>
              <a:t> που έκανε </a:t>
            </a:r>
            <a:r>
              <a:rPr lang="en-US" sz="2200" dirty="0" smtClean="0">
                <a:latin typeface="+mn-lt"/>
                <a:ea typeface="ＭＳ Ｐゴシック" pitchFamily="-65" charset="-128"/>
                <a:cs typeface="+mn-cs"/>
              </a:rPr>
              <a:t>click </a:t>
            </a:r>
            <a:r>
              <a:rPr lang="el-GR" sz="2200" dirty="0" smtClean="0">
                <a:latin typeface="+mn-lt"/>
                <a:ea typeface="ＭＳ Ｐゴシック" pitchFamily="-65" charset="-128"/>
                <a:cs typeface="+mn-cs"/>
              </a:rPr>
              <a:t>ο χρήστης</a:t>
            </a:r>
            <a:endPar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endPar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Reciprocal Rank score =</a:t>
            </a: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MRR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το μέσο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RR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για πολλαπλές ερωτήσεις</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graphicFrame>
        <p:nvGraphicFramePr>
          <p:cNvPr id="247811" name="Object 5"/>
          <p:cNvGraphicFramePr>
            <a:graphicFrameLocks noChangeAspect="1"/>
          </p:cNvGraphicFramePr>
          <p:nvPr/>
        </p:nvGraphicFramePr>
        <p:xfrm>
          <a:off x="4191000" y="3352800"/>
          <a:ext cx="476250" cy="984250"/>
        </p:xfrm>
        <a:graphic>
          <a:graphicData uri="http://schemas.openxmlformats.org/presentationml/2006/ole">
            <mc:AlternateContent xmlns:mc="http://schemas.openxmlformats.org/markup-compatibility/2006">
              <mc:Choice xmlns:v="urn:schemas-microsoft-com:vml" Requires="v">
                <p:oleObj spid="_x0000_s253981" name="Equation" r:id="rId3" imgW="190417" imgH="393529" progId="Equation.3">
                  <p:embed/>
                </p:oleObj>
              </mc:Choice>
              <mc:Fallback>
                <p:oleObj name="Equation" r:id="rId3" imgW="190417" imgH="393529"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3352800"/>
                        <a:ext cx="476250" cy="98425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71826324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02" name="Rectangle 2"/>
          <p:cNvSpPr>
            <a:spLocks noGrp="1" noChangeArrowheads="1"/>
          </p:cNvSpPr>
          <p:nvPr>
            <p:ph type="title"/>
          </p:nvPr>
        </p:nvSpPr>
        <p:spPr>
          <a:xfrm>
            <a:off x="800100" y="838200"/>
            <a:ext cx="7962900" cy="533400"/>
          </a:xfrm>
        </p:spPr>
        <p:txBody>
          <a:bodyPr>
            <a:normAutofit fontScale="90000"/>
          </a:bodyPr>
          <a:lstStyle/>
          <a:p>
            <a:r>
              <a:rPr lang="en-US" altLang="en-US" dirty="0"/>
              <a:t>ROC (Receiver Operating Characteristic Curve)</a:t>
            </a:r>
          </a:p>
        </p:txBody>
      </p:sp>
      <p:sp>
        <p:nvSpPr>
          <p:cNvPr id="2867203" name="Rectangle 3"/>
          <p:cNvSpPr>
            <a:spLocks noGrp="1" noChangeArrowheads="1"/>
          </p:cNvSpPr>
          <p:nvPr>
            <p:ph type="body" idx="1"/>
          </p:nvPr>
        </p:nvSpPr>
        <p:spPr>
          <a:xfrm>
            <a:off x="444500" y="2077710"/>
            <a:ext cx="8077200" cy="4475490"/>
          </a:xfrm>
        </p:spPr>
        <p:txBody>
          <a:bodyPr/>
          <a:lstStyle/>
          <a:p>
            <a:pPr marL="292100" indent="-292100" algn="just">
              <a:buClr>
                <a:schemeClr val="tx1"/>
              </a:buClr>
              <a:buSzTx/>
              <a:buFont typeface="Wingdings" pitchFamily="2" charset="2"/>
              <a:buChar char="§"/>
            </a:pPr>
            <a:r>
              <a:rPr lang="el-GR" altLang="en-US" sz="2000" dirty="0">
                <a:latin typeface="Calibri" pitchFamily="34" charset="0"/>
              </a:rPr>
              <a:t>Αναπτύχθηκε στη δεκαετία </a:t>
            </a:r>
            <a:r>
              <a:rPr lang="en-US" altLang="en-US" sz="2000" dirty="0">
                <a:latin typeface="Calibri" pitchFamily="34" charset="0"/>
              </a:rPr>
              <a:t>195</a:t>
            </a:r>
            <a:r>
              <a:rPr lang="el-GR" altLang="en-US" sz="2000" dirty="0">
                <a:latin typeface="Calibri" pitchFamily="34" charset="0"/>
              </a:rPr>
              <a:t>0 για την ανάλυση θορύβου στα σήματα</a:t>
            </a:r>
            <a:endParaRPr lang="en-US" altLang="en-US" sz="2000" dirty="0">
              <a:latin typeface="Calibri" pitchFamily="34" charset="0"/>
            </a:endParaRPr>
          </a:p>
          <a:p>
            <a:pPr marL="800100" lvl="1" indent="-342900" algn="just">
              <a:buClr>
                <a:schemeClr val="tx1"/>
              </a:buClr>
              <a:buSzTx/>
              <a:buFont typeface="Wingdings" pitchFamily="2" charset="2"/>
              <a:buChar char="§"/>
            </a:pPr>
            <a:r>
              <a:rPr lang="el-GR" altLang="en-US" sz="2000" dirty="0">
                <a:latin typeface="Calibri" pitchFamily="34" charset="0"/>
              </a:rPr>
              <a:t>Χαρακτηρίζει το </a:t>
            </a:r>
            <a:r>
              <a:rPr lang="en-US" altLang="en-US" sz="2000" dirty="0">
                <a:latin typeface="Calibri" pitchFamily="34" charset="0"/>
              </a:rPr>
              <a:t>trade-off </a:t>
            </a:r>
            <a:r>
              <a:rPr lang="el-GR" altLang="en-US" sz="2000" dirty="0">
                <a:latin typeface="Calibri" pitchFamily="34" charset="0"/>
              </a:rPr>
              <a:t>μεταξύ</a:t>
            </a:r>
            <a:r>
              <a:rPr lang="en-US" altLang="en-US" sz="2000" dirty="0">
                <a:latin typeface="Calibri" pitchFamily="34" charset="0"/>
              </a:rPr>
              <a:t> positive hits </a:t>
            </a:r>
            <a:r>
              <a:rPr lang="el-GR" altLang="en-US" sz="2000" dirty="0">
                <a:latin typeface="Calibri" pitchFamily="34" charset="0"/>
              </a:rPr>
              <a:t>και</a:t>
            </a:r>
            <a:r>
              <a:rPr lang="en-US" altLang="en-US" sz="2000" dirty="0">
                <a:latin typeface="Calibri" pitchFamily="34" charset="0"/>
              </a:rPr>
              <a:t> false alarms</a:t>
            </a:r>
            <a:endParaRPr lang="el-GR" altLang="en-US" sz="2000" dirty="0">
              <a:latin typeface="Calibri" pitchFamily="34" charset="0"/>
            </a:endParaRPr>
          </a:p>
          <a:p>
            <a:pPr marL="800100" lvl="1" indent="-342900" algn="just">
              <a:buClr>
                <a:schemeClr val="tx1"/>
              </a:buClr>
              <a:buSzTx/>
              <a:buFont typeface="Wingdings" pitchFamily="2" charset="2"/>
              <a:buChar char="§"/>
            </a:pPr>
            <a:endParaRPr lang="en-US" altLang="en-US" sz="800" dirty="0">
              <a:latin typeface="Calibri" pitchFamily="34" charset="0"/>
            </a:endParaRPr>
          </a:p>
          <a:p>
            <a:pPr marL="292100" indent="-292100" algn="just">
              <a:buClr>
                <a:schemeClr val="tx1"/>
              </a:buClr>
              <a:buSzTx/>
              <a:buFont typeface="Wingdings" pitchFamily="2" charset="2"/>
              <a:buChar char="§"/>
            </a:pPr>
            <a:r>
              <a:rPr lang="el-GR" altLang="en-US" sz="2000" dirty="0">
                <a:latin typeface="Calibri" pitchFamily="34" charset="0"/>
              </a:rPr>
              <a:t>Η καμπύλη </a:t>
            </a:r>
            <a:r>
              <a:rPr lang="en-US" altLang="en-US" sz="2000" dirty="0">
                <a:latin typeface="Calibri" pitchFamily="34" charset="0"/>
              </a:rPr>
              <a:t>ROC </a:t>
            </a:r>
            <a:r>
              <a:rPr lang="el-GR" altLang="en-US" sz="2000" dirty="0">
                <a:latin typeface="Calibri" pitchFamily="34" charset="0"/>
              </a:rPr>
              <a:t>δείχνει τα </a:t>
            </a:r>
            <a:endParaRPr lang="el-GR" altLang="en-US" sz="2000" dirty="0" smtClean="0">
              <a:latin typeface="Calibri" pitchFamily="34" charset="0"/>
            </a:endParaRPr>
          </a:p>
          <a:p>
            <a:pPr marL="692150" lvl="1" indent="-292100" algn="just">
              <a:buClr>
                <a:schemeClr val="tx1"/>
              </a:buClr>
              <a:buFont typeface="Wingdings" pitchFamily="2" charset="2"/>
              <a:buChar char="§"/>
            </a:pPr>
            <a:r>
              <a:rPr lang="en-US" altLang="en-US" sz="1600" dirty="0" smtClean="0">
                <a:latin typeface="Calibri" pitchFamily="34" charset="0"/>
              </a:rPr>
              <a:t>TPR </a:t>
            </a:r>
            <a:r>
              <a:rPr lang="en-US" altLang="en-US" sz="1200" dirty="0">
                <a:solidFill>
                  <a:srgbClr val="CC3300"/>
                </a:solidFill>
                <a:latin typeface="Calibri" pitchFamily="34" charset="0"/>
              </a:rPr>
              <a:t>[</a:t>
            </a:r>
            <a:r>
              <a:rPr lang="en-US" altLang="en-US" sz="1200" dirty="0" err="1">
                <a:solidFill>
                  <a:srgbClr val="CC3300"/>
                </a:solidFill>
                <a:latin typeface="Calibri" pitchFamily="34" charset="0"/>
              </a:rPr>
              <a:t>TruePositiveRate</a:t>
            </a:r>
            <a:r>
              <a:rPr lang="en-US" altLang="en-US" sz="1200" dirty="0">
                <a:solidFill>
                  <a:srgbClr val="CC3300"/>
                </a:solidFill>
                <a:latin typeface="Calibri" pitchFamily="34" charset="0"/>
              </a:rPr>
              <a:t>]</a:t>
            </a:r>
            <a:r>
              <a:rPr lang="en-US" altLang="en-US" sz="1600" dirty="0">
                <a:latin typeface="Calibri" pitchFamily="34" charset="0"/>
              </a:rPr>
              <a:t> </a:t>
            </a:r>
            <a:r>
              <a:rPr lang="el-GR" altLang="en-US" sz="1600" dirty="0" smtClean="0">
                <a:latin typeface="Calibri" pitchFamily="34" charset="0"/>
              </a:rPr>
              <a:t>ή </a:t>
            </a:r>
            <a:r>
              <a:rPr lang="el-GR" altLang="en-US" sz="1600" dirty="0">
                <a:solidFill>
                  <a:schemeClr val="tx2">
                    <a:lumMod val="60000"/>
                    <a:lumOff val="40000"/>
                  </a:schemeClr>
                </a:solidFill>
                <a:latin typeface="Calibri" pitchFamily="34" charset="0"/>
              </a:rPr>
              <a:t>ευαισθησία (</a:t>
            </a:r>
            <a:r>
              <a:rPr lang="en-US" altLang="en-US" sz="1600" dirty="0">
                <a:solidFill>
                  <a:schemeClr val="tx2">
                    <a:lumMod val="60000"/>
                    <a:lumOff val="40000"/>
                  </a:schemeClr>
                </a:solidFill>
                <a:latin typeface="Calibri" pitchFamily="34" charset="0"/>
              </a:rPr>
              <a:t>sensitivity</a:t>
            </a:r>
            <a:r>
              <a:rPr lang="el-GR" altLang="en-US" sz="1600" dirty="0">
                <a:solidFill>
                  <a:schemeClr val="tx2">
                    <a:lumMod val="60000"/>
                    <a:lumOff val="40000"/>
                  </a:schemeClr>
                </a:solidFill>
                <a:latin typeface="Calibri" pitchFamily="34" charset="0"/>
              </a:rPr>
              <a:t>)</a:t>
            </a:r>
            <a:r>
              <a:rPr lang="en-US" altLang="en-US" sz="1600" dirty="0" smtClean="0">
                <a:latin typeface="Calibri" pitchFamily="34" charset="0"/>
              </a:rPr>
              <a:t> </a:t>
            </a:r>
            <a:r>
              <a:rPr lang="el-GR" altLang="en-US" sz="1600" dirty="0" smtClean="0">
                <a:latin typeface="Calibri" pitchFamily="34" charset="0"/>
              </a:rPr>
              <a:t>(άλλο όνομα του </a:t>
            </a:r>
            <a:r>
              <a:rPr lang="en-US" altLang="en-US" sz="1600" dirty="0" smtClean="0">
                <a:latin typeface="Calibri" pitchFamily="34" charset="0"/>
              </a:rPr>
              <a:t>recall) (</a:t>
            </a:r>
            <a:r>
              <a:rPr lang="el-GR" altLang="en-US" sz="1600" dirty="0">
                <a:latin typeface="Calibri" pitchFamily="34" charset="0"/>
              </a:rPr>
              <a:t>στον άξονα των </a:t>
            </a:r>
            <a:r>
              <a:rPr lang="en-US" altLang="en-US" sz="1600" dirty="0">
                <a:latin typeface="Calibri" pitchFamily="34" charset="0"/>
              </a:rPr>
              <a:t>y) </a:t>
            </a:r>
            <a:r>
              <a:rPr lang="el-GR" altLang="en-US" sz="1600" dirty="0">
                <a:latin typeface="Calibri" pitchFamily="34" charset="0"/>
              </a:rPr>
              <a:t>προς τα</a:t>
            </a:r>
            <a:r>
              <a:rPr lang="en-US" altLang="en-US" sz="1600" dirty="0">
                <a:latin typeface="Calibri" pitchFamily="34" charset="0"/>
              </a:rPr>
              <a:t> </a:t>
            </a:r>
            <a:endParaRPr lang="el-GR" altLang="en-US" sz="1600" dirty="0" smtClean="0">
              <a:latin typeface="Calibri" pitchFamily="34" charset="0"/>
            </a:endParaRPr>
          </a:p>
          <a:p>
            <a:pPr marL="692150" lvl="1" indent="-292100" algn="just">
              <a:buClr>
                <a:schemeClr val="tx1"/>
              </a:buClr>
              <a:buFont typeface="Wingdings" pitchFamily="2" charset="2"/>
              <a:buChar char="§"/>
            </a:pPr>
            <a:r>
              <a:rPr lang="en-US" altLang="en-US" sz="1600" dirty="0" smtClean="0">
                <a:latin typeface="Calibri" pitchFamily="34" charset="0"/>
              </a:rPr>
              <a:t>FPR </a:t>
            </a:r>
            <a:r>
              <a:rPr lang="en-US" altLang="en-US" sz="1600" dirty="0">
                <a:latin typeface="Calibri" pitchFamily="34" charset="0"/>
              </a:rPr>
              <a:t>[</a:t>
            </a:r>
            <a:r>
              <a:rPr lang="en-US" altLang="en-US" sz="1200" dirty="0" err="1">
                <a:solidFill>
                  <a:srgbClr val="CC3300"/>
                </a:solidFill>
                <a:latin typeface="Calibri" pitchFamily="34" charset="0"/>
              </a:rPr>
              <a:t>FalsePositiveRate</a:t>
            </a:r>
            <a:r>
              <a:rPr lang="en-US" altLang="en-US" sz="1200" dirty="0" smtClean="0">
                <a:solidFill>
                  <a:srgbClr val="CC3300"/>
                </a:solidFill>
                <a:latin typeface="Calibri" pitchFamily="34" charset="0"/>
              </a:rPr>
              <a:t>] </a:t>
            </a:r>
            <a:r>
              <a:rPr lang="el-GR" altLang="en-US" sz="1600" dirty="0" smtClean="0">
                <a:latin typeface="Calibri" pitchFamily="34" charset="0"/>
              </a:rPr>
              <a:t>ή </a:t>
            </a:r>
            <a:r>
              <a:rPr lang="en-US" altLang="en-US" sz="1600" dirty="0">
                <a:solidFill>
                  <a:schemeClr val="tx2">
                    <a:lumMod val="60000"/>
                    <a:lumOff val="40000"/>
                  </a:schemeClr>
                </a:solidFill>
                <a:latin typeface="Calibri" pitchFamily="34" charset="0"/>
              </a:rPr>
              <a:t>fall out</a:t>
            </a:r>
            <a:r>
              <a:rPr lang="el-GR" altLang="en-US" sz="1600" dirty="0">
                <a:solidFill>
                  <a:schemeClr val="tx2">
                    <a:lumMod val="60000"/>
                    <a:lumOff val="40000"/>
                  </a:schemeClr>
                </a:solidFill>
                <a:latin typeface="Calibri" pitchFamily="34" charset="0"/>
              </a:rPr>
              <a:t> </a:t>
            </a:r>
            <a:r>
              <a:rPr lang="el-GR" altLang="en-US" sz="1600" dirty="0">
                <a:latin typeface="Calibri" pitchFamily="34" charset="0"/>
              </a:rPr>
              <a:t>ή</a:t>
            </a:r>
            <a:r>
              <a:rPr lang="en-US" altLang="en-US" sz="1600" dirty="0" smtClean="0">
                <a:latin typeface="Calibri" pitchFamily="34" charset="0"/>
              </a:rPr>
              <a:t> </a:t>
            </a:r>
            <a:r>
              <a:rPr lang="en-US" altLang="en-US" sz="1600" dirty="0" smtClean="0">
                <a:solidFill>
                  <a:schemeClr val="tx2">
                    <a:lumMod val="60000"/>
                    <a:lumOff val="40000"/>
                  </a:schemeClr>
                </a:solidFill>
                <a:latin typeface="Calibri" pitchFamily="34" charset="0"/>
              </a:rPr>
              <a:t>1 - specificity </a:t>
            </a:r>
            <a:r>
              <a:rPr lang="en-US" altLang="en-US" sz="1600" dirty="0">
                <a:latin typeface="Calibri" pitchFamily="34" charset="0"/>
              </a:rPr>
              <a:t>(</a:t>
            </a:r>
            <a:r>
              <a:rPr lang="el-GR" altLang="en-US" sz="1600" dirty="0">
                <a:latin typeface="Calibri" pitchFamily="34" charset="0"/>
              </a:rPr>
              <a:t>στον άξονα των </a:t>
            </a:r>
            <a:r>
              <a:rPr lang="en-US" altLang="en-US" sz="1600" dirty="0">
                <a:latin typeface="Calibri" pitchFamily="34" charset="0"/>
              </a:rPr>
              <a:t>x</a:t>
            </a:r>
            <a:r>
              <a:rPr lang="en-US" altLang="en-US" sz="1600" dirty="0" smtClean="0">
                <a:latin typeface="Calibri" pitchFamily="34" charset="0"/>
              </a:rPr>
              <a:t>)</a:t>
            </a:r>
            <a:endParaRPr lang="en-US" altLang="en-US" sz="800" dirty="0">
              <a:latin typeface="Calibri" pitchFamily="34" charset="0"/>
            </a:endParaRPr>
          </a:p>
          <a:p>
            <a:pPr marL="292100" indent="-292100" algn="just">
              <a:buClr>
                <a:schemeClr val="tx1"/>
              </a:buClr>
              <a:buSzTx/>
              <a:buFont typeface="Wingdings" pitchFamily="2" charset="2"/>
              <a:buChar char="§"/>
            </a:pPr>
            <a:r>
              <a:rPr lang="el-GR" altLang="en-US" sz="2000" dirty="0">
                <a:latin typeface="Calibri" pitchFamily="34" charset="0"/>
              </a:rPr>
              <a:t>Η απόδοση </a:t>
            </a:r>
            <a:r>
              <a:rPr lang="el-GR" altLang="en-US" sz="2000" dirty="0" smtClean="0">
                <a:latin typeface="Calibri" pitchFamily="34" charset="0"/>
              </a:rPr>
              <a:t>αναπαρίσταται </a:t>
            </a:r>
            <a:r>
              <a:rPr lang="el-GR" altLang="en-US" sz="2000" dirty="0">
                <a:latin typeface="Calibri" pitchFamily="34" charset="0"/>
              </a:rPr>
              <a:t>ως ένα σημείο στην καμπύλη </a:t>
            </a:r>
            <a:r>
              <a:rPr lang="en-US" altLang="en-US" sz="2000" dirty="0">
                <a:latin typeface="Calibri" pitchFamily="34" charset="0"/>
              </a:rPr>
              <a:t>ROC </a:t>
            </a:r>
          </a:p>
        </p:txBody>
      </p:sp>
      <p:graphicFrame>
        <p:nvGraphicFramePr>
          <p:cNvPr id="2867205" name="Object 5"/>
          <p:cNvGraphicFramePr>
            <a:graphicFrameLocks noChangeAspect="1"/>
          </p:cNvGraphicFramePr>
          <p:nvPr/>
        </p:nvGraphicFramePr>
        <p:xfrm>
          <a:off x="3505200" y="5638800"/>
          <a:ext cx="1670050" cy="631825"/>
        </p:xfrm>
        <a:graphic>
          <a:graphicData uri="http://schemas.openxmlformats.org/presentationml/2006/ole">
            <mc:AlternateContent xmlns:mc="http://schemas.openxmlformats.org/markup-compatibility/2006">
              <mc:Choice xmlns:v="urn:schemas-microsoft-com:vml" Requires="v">
                <p:oleObj spid="_x0000_s256044" name="Equation" r:id="rId4" imgW="1040948" imgH="393529" progId="Equation.3">
                  <p:embed/>
                </p:oleObj>
              </mc:Choice>
              <mc:Fallback>
                <p:oleObj name="Equation" r:id="rId4" imgW="1040948" imgH="393529"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5638800"/>
                        <a:ext cx="1670050"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206" name="Object 6"/>
          <p:cNvGraphicFramePr>
            <a:graphicFrameLocks noChangeAspect="1"/>
          </p:cNvGraphicFramePr>
          <p:nvPr/>
        </p:nvGraphicFramePr>
        <p:xfrm>
          <a:off x="5638800" y="5334000"/>
          <a:ext cx="1543050" cy="590550"/>
        </p:xfrm>
        <a:graphic>
          <a:graphicData uri="http://schemas.openxmlformats.org/presentationml/2006/ole">
            <mc:AlternateContent xmlns:mc="http://schemas.openxmlformats.org/markup-compatibility/2006">
              <mc:Choice xmlns:v="urn:schemas-microsoft-com:vml" Requires="v">
                <p:oleObj spid="_x0000_s256045" name="Equation" r:id="rId6" imgW="1028254" imgH="393529" progId="Equation.3">
                  <p:embed/>
                </p:oleObj>
              </mc:Choice>
              <mc:Fallback>
                <p:oleObj name="Equation" r:id="rId6" imgW="1028254" imgH="393529"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38800" y="5334000"/>
                        <a:ext cx="154305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7207" name="Text Box 7"/>
          <p:cNvSpPr txBox="1">
            <a:spLocks noChangeArrowheads="1"/>
          </p:cNvSpPr>
          <p:nvPr/>
        </p:nvSpPr>
        <p:spPr bwMode="auto">
          <a:xfrm>
            <a:off x="990600" y="4953000"/>
            <a:ext cx="3352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1" dirty="0">
                <a:solidFill>
                  <a:srgbClr val="0066CC"/>
                </a:solidFill>
                <a:latin typeface="Calibri" pitchFamily="34" charset="0"/>
              </a:rPr>
              <a:t>True Positive Rate</a:t>
            </a:r>
            <a:endParaRPr lang="el-GR" altLang="en-US" sz="1200" b="1" dirty="0">
              <a:solidFill>
                <a:srgbClr val="0066CC"/>
              </a:solidFill>
              <a:latin typeface="Calibri" pitchFamily="34" charset="0"/>
            </a:endParaRPr>
          </a:p>
          <a:p>
            <a:r>
              <a:rPr lang="el-GR" altLang="en-US" sz="1200" b="1" dirty="0">
                <a:solidFill>
                  <a:srgbClr val="0066CC"/>
                </a:solidFill>
                <a:latin typeface="Calibri" pitchFamily="34" charset="0"/>
              </a:rPr>
              <a:t>Πόσα από τα </a:t>
            </a:r>
            <a:r>
              <a:rPr lang="el-GR" altLang="en-US" sz="1200" b="1" dirty="0" smtClean="0">
                <a:solidFill>
                  <a:srgbClr val="0066CC"/>
                </a:solidFill>
                <a:latin typeface="Calibri" pitchFamily="34" charset="0"/>
              </a:rPr>
              <a:t>θετικά (συναφή)  </a:t>
            </a:r>
            <a:r>
              <a:rPr lang="el-GR" altLang="en-US" sz="1200" b="1" dirty="0">
                <a:solidFill>
                  <a:srgbClr val="0066CC"/>
                </a:solidFill>
                <a:latin typeface="Calibri" pitchFamily="34" charset="0"/>
              </a:rPr>
              <a:t>βρίσκει</a:t>
            </a:r>
          </a:p>
          <a:p>
            <a:r>
              <a:rPr lang="el-GR" altLang="en-US" sz="1200" b="1" dirty="0">
                <a:solidFill>
                  <a:srgbClr val="FF0000"/>
                </a:solidFill>
                <a:latin typeface="Calibri" pitchFamily="34" charset="0"/>
              </a:rPr>
              <a:t>[πόσα από τα θετικά ταξινομεί σωστά]</a:t>
            </a:r>
          </a:p>
        </p:txBody>
      </p:sp>
      <p:sp>
        <p:nvSpPr>
          <p:cNvPr id="2867208" name="Text Box 8"/>
          <p:cNvSpPr txBox="1">
            <a:spLocks noChangeArrowheads="1"/>
          </p:cNvSpPr>
          <p:nvPr/>
        </p:nvSpPr>
        <p:spPr bwMode="auto">
          <a:xfrm>
            <a:off x="5097905" y="4569783"/>
            <a:ext cx="365760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1" dirty="0">
                <a:solidFill>
                  <a:srgbClr val="0066CC"/>
                </a:solidFill>
                <a:latin typeface="Calibri" pitchFamily="34" charset="0"/>
              </a:rPr>
              <a:t>False Positive Rate</a:t>
            </a:r>
          </a:p>
          <a:p>
            <a:r>
              <a:rPr lang="el-GR" altLang="en-US" sz="1200" b="1" dirty="0">
                <a:solidFill>
                  <a:srgbClr val="0066CC"/>
                </a:solidFill>
                <a:latin typeface="Calibri" pitchFamily="34" charset="0"/>
              </a:rPr>
              <a:t>Πόσα από τα αρνητικά θεωρεί θετικά</a:t>
            </a:r>
          </a:p>
          <a:p>
            <a:r>
              <a:rPr lang="el-GR" altLang="en-US" sz="1200" b="1" dirty="0">
                <a:solidFill>
                  <a:srgbClr val="FF0000"/>
                </a:solidFill>
                <a:latin typeface="Calibri" pitchFamily="34" charset="0"/>
              </a:rPr>
              <a:t>[πόσα από τα αρνητικά κατηγοριοποιεί λάθος</a:t>
            </a:r>
            <a:r>
              <a:rPr lang="el-GR" altLang="en-US" sz="1400" b="1" dirty="0">
                <a:solidFill>
                  <a:srgbClr val="FF0000"/>
                </a:solidFill>
                <a:latin typeface="Calibri" pitchFamily="34" charset="0"/>
              </a:rPr>
              <a:t>]</a:t>
            </a:r>
          </a:p>
        </p:txBody>
      </p:sp>
      <p:sp>
        <p:nvSpPr>
          <p:cNvPr id="2867209" name="Line 9"/>
          <p:cNvSpPr>
            <a:spLocks noChangeShapeType="1"/>
          </p:cNvSpPr>
          <p:nvPr/>
        </p:nvSpPr>
        <p:spPr bwMode="auto">
          <a:xfrm>
            <a:off x="2667000" y="5791200"/>
            <a:ext cx="83820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210" name="Line 10"/>
          <p:cNvSpPr>
            <a:spLocks noChangeShapeType="1"/>
          </p:cNvSpPr>
          <p:nvPr/>
        </p:nvSpPr>
        <p:spPr bwMode="auto">
          <a:xfrm flipH="1">
            <a:off x="7239000" y="5257800"/>
            <a:ext cx="83820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211" name="Text Box 11"/>
          <p:cNvSpPr txBox="1">
            <a:spLocks noChangeArrowheads="1"/>
          </p:cNvSpPr>
          <p:nvPr/>
        </p:nvSpPr>
        <p:spPr bwMode="auto">
          <a:xfrm>
            <a:off x="419100" y="1567190"/>
            <a:ext cx="78867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2800" dirty="0">
                <a:solidFill>
                  <a:schemeClr val="accent6">
                    <a:lumMod val="75000"/>
                  </a:schemeClr>
                </a:solidFill>
                <a:latin typeface="+mn-lt"/>
              </a:rPr>
              <a:t>Καμπύλη χαρακτηριστικής λειτουργίας δέκτη</a:t>
            </a:r>
          </a:p>
        </p:txBody>
      </p:sp>
    </p:spTree>
    <p:extLst>
      <p:ext uri="{BB962C8B-B14F-4D97-AF65-F5344CB8AC3E}">
        <p14:creationId xmlns:p14="http://schemas.microsoft.com/office/powerpoint/2010/main" val="23023664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B9541421-D0BB-432F-BD8B-B98165B03EC3}" type="slidenum">
              <a:rPr lang="el-GR" altLang="en-US"/>
              <a:pPr/>
              <a:t>64</a:t>
            </a:fld>
            <a:endParaRPr lang="el-GR" altLang="en-US"/>
          </a:p>
        </p:txBody>
      </p:sp>
      <p:pic>
        <p:nvPicPr>
          <p:cNvPr id="28682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l="3069" r="6557"/>
          <a:stretch>
            <a:fillRect/>
          </a:stretch>
        </p:blipFill>
        <p:spPr bwMode="auto">
          <a:xfrm>
            <a:off x="4191000" y="1143000"/>
            <a:ext cx="4800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68231" name="Text Box 7"/>
          <p:cNvSpPr txBox="1">
            <a:spLocks noChangeArrowheads="1"/>
          </p:cNvSpPr>
          <p:nvPr/>
        </p:nvSpPr>
        <p:spPr bwMode="auto">
          <a:xfrm>
            <a:off x="304800" y="2362200"/>
            <a:ext cx="3810000" cy="2640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
              </a:spcBef>
            </a:pPr>
            <a:r>
              <a:rPr lang="en-US" altLang="en-US" sz="1600" dirty="0">
                <a:latin typeface="Calibri" pitchFamily="34" charset="0"/>
              </a:rPr>
              <a:t>(0,0): </a:t>
            </a:r>
            <a:r>
              <a:rPr lang="el-GR" altLang="en-US" sz="1600" dirty="0">
                <a:latin typeface="Calibri" pitchFamily="34" charset="0"/>
              </a:rPr>
              <a:t>το μοντέλο προβλέπει τα πάντα ως αρνητική κατηγορία</a:t>
            </a:r>
          </a:p>
          <a:p>
            <a:pPr algn="just">
              <a:spcBef>
                <a:spcPct val="5000"/>
              </a:spcBef>
            </a:pPr>
            <a:endParaRPr lang="en-US" altLang="en-US" sz="1600" dirty="0">
              <a:latin typeface="Calibri" pitchFamily="34" charset="0"/>
            </a:endParaRPr>
          </a:p>
          <a:p>
            <a:pPr algn="just">
              <a:spcBef>
                <a:spcPct val="5000"/>
              </a:spcBef>
            </a:pPr>
            <a:r>
              <a:rPr lang="en-US" altLang="en-US" sz="1600" dirty="0">
                <a:latin typeface="Calibri" pitchFamily="34" charset="0"/>
              </a:rPr>
              <a:t>(1,1): </a:t>
            </a:r>
            <a:r>
              <a:rPr lang="el-GR" altLang="en-US" sz="1600" dirty="0">
                <a:latin typeface="Calibri" pitchFamily="34" charset="0"/>
              </a:rPr>
              <a:t>το μοντέλο προβλέπει τα πάντα ως θετική κατηγορία</a:t>
            </a:r>
          </a:p>
          <a:p>
            <a:pPr algn="just">
              <a:spcBef>
                <a:spcPct val="5000"/>
              </a:spcBef>
            </a:pPr>
            <a:endParaRPr lang="el-GR" altLang="en-US" sz="1600" dirty="0">
              <a:latin typeface="Calibri" pitchFamily="34" charset="0"/>
            </a:endParaRPr>
          </a:p>
          <a:p>
            <a:pPr algn="just">
              <a:spcBef>
                <a:spcPct val="5000"/>
              </a:spcBef>
            </a:pPr>
            <a:r>
              <a:rPr lang="en-US" altLang="en-US" sz="1600" dirty="0">
                <a:latin typeface="Calibri" pitchFamily="34" charset="0"/>
              </a:rPr>
              <a:t>(</a:t>
            </a:r>
            <a:r>
              <a:rPr lang="el-GR" altLang="en-US" sz="1600" dirty="0">
                <a:latin typeface="Calibri" pitchFamily="34" charset="0"/>
              </a:rPr>
              <a:t>0</a:t>
            </a:r>
            <a:r>
              <a:rPr lang="en-US" altLang="en-US" sz="1600" dirty="0">
                <a:latin typeface="Calibri" pitchFamily="34" charset="0"/>
              </a:rPr>
              <a:t>,</a:t>
            </a:r>
            <a:r>
              <a:rPr lang="el-GR" altLang="en-US" sz="1600" dirty="0">
                <a:latin typeface="Calibri" pitchFamily="34" charset="0"/>
              </a:rPr>
              <a:t>1</a:t>
            </a:r>
            <a:r>
              <a:rPr lang="en-US" altLang="en-US" sz="1600" dirty="0">
                <a:latin typeface="Calibri" pitchFamily="34" charset="0"/>
              </a:rPr>
              <a:t>): </a:t>
            </a:r>
            <a:r>
              <a:rPr lang="el-GR" altLang="en-US" sz="1600" dirty="0">
                <a:latin typeface="Calibri" pitchFamily="34" charset="0"/>
              </a:rPr>
              <a:t>ιδανικό</a:t>
            </a:r>
            <a:endParaRPr lang="en-US" altLang="en-US" sz="1600" dirty="0">
              <a:latin typeface="Calibri" pitchFamily="34" charset="0"/>
            </a:endParaRPr>
          </a:p>
          <a:p>
            <a:pPr algn="just">
              <a:spcBef>
                <a:spcPct val="5000"/>
              </a:spcBef>
            </a:pPr>
            <a:r>
              <a:rPr lang="el-GR" altLang="en-US" sz="1600" dirty="0">
                <a:latin typeface="Calibri" pitchFamily="34" charset="0"/>
              </a:rPr>
              <a:t>Το ιδανικό στην άνω αριστερή γωνία</a:t>
            </a:r>
            <a:endParaRPr lang="en-US" altLang="en-US" sz="1600" dirty="0">
              <a:latin typeface="Calibri" pitchFamily="34" charset="0"/>
            </a:endParaRPr>
          </a:p>
          <a:p>
            <a:pPr algn="just">
              <a:spcBef>
                <a:spcPct val="5000"/>
              </a:spcBef>
            </a:pPr>
            <a:endParaRPr lang="el-GR" altLang="en-US" sz="1600" dirty="0">
              <a:latin typeface="Calibri" pitchFamily="34" charset="0"/>
            </a:endParaRPr>
          </a:p>
          <a:p>
            <a:pPr algn="just">
              <a:spcBef>
                <a:spcPct val="5000"/>
              </a:spcBef>
            </a:pPr>
            <a:r>
              <a:rPr lang="el-GR" altLang="en-US" sz="1600" dirty="0">
                <a:latin typeface="Calibri" pitchFamily="34" charset="0"/>
              </a:rPr>
              <a:t>Διαγώνια γραμμή</a:t>
            </a:r>
            <a:r>
              <a:rPr lang="en-US" altLang="en-US" sz="1600" dirty="0">
                <a:latin typeface="Calibri" pitchFamily="34" charset="0"/>
              </a:rPr>
              <a:t>:</a:t>
            </a:r>
            <a:r>
              <a:rPr lang="el-GR" altLang="en-US" sz="1600" dirty="0">
                <a:latin typeface="Calibri" pitchFamily="34" charset="0"/>
              </a:rPr>
              <a:t> </a:t>
            </a:r>
            <a:r>
              <a:rPr lang="en-US" altLang="en-US" sz="1600" dirty="0">
                <a:latin typeface="Calibri" pitchFamily="34" charset="0"/>
              </a:rPr>
              <a:t>Random </a:t>
            </a:r>
            <a:r>
              <a:rPr lang="en-US" altLang="en-US" sz="1600" dirty="0" smtClean="0">
                <a:latin typeface="Calibri" pitchFamily="34" charset="0"/>
              </a:rPr>
              <a:t>guessing</a:t>
            </a:r>
            <a:endParaRPr lang="el-GR" altLang="en-US" sz="1600" dirty="0">
              <a:latin typeface="Calibri" pitchFamily="34" charset="0"/>
            </a:endParaRPr>
          </a:p>
        </p:txBody>
      </p:sp>
      <p:sp>
        <p:nvSpPr>
          <p:cNvPr id="13" name="Rectangle 2"/>
          <p:cNvSpPr>
            <a:spLocks noGrp="1" noChangeArrowheads="1"/>
          </p:cNvSpPr>
          <p:nvPr>
            <p:ph type="title"/>
          </p:nvPr>
        </p:nvSpPr>
        <p:spPr>
          <a:xfrm>
            <a:off x="800100" y="838200"/>
            <a:ext cx="7962900" cy="533400"/>
          </a:xfrm>
        </p:spPr>
        <p:txBody>
          <a:bodyPr>
            <a:normAutofit fontScale="90000"/>
          </a:bodyPr>
          <a:lstStyle/>
          <a:p>
            <a:r>
              <a:rPr lang="en-US" altLang="en-US" dirty="0" smtClean="0"/>
              <a:t>ROC</a:t>
            </a:r>
            <a:endParaRPr lang="en-US" altLang="en-US" dirty="0"/>
          </a:p>
        </p:txBody>
      </p:sp>
    </p:spTree>
    <p:extLst>
      <p:ext uri="{BB962C8B-B14F-4D97-AF65-F5344CB8AC3E}">
        <p14:creationId xmlns:p14="http://schemas.microsoft.com/office/powerpoint/2010/main" val="137335326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B9541421-D0BB-432F-BD8B-B98165B03EC3}" type="slidenum">
              <a:rPr lang="el-GR" altLang="en-US"/>
              <a:pPr/>
              <a:t>65</a:t>
            </a:fld>
            <a:endParaRPr lang="el-GR" altLang="en-US"/>
          </a:p>
        </p:txBody>
      </p:sp>
      <p:sp>
        <p:nvSpPr>
          <p:cNvPr id="13" name="Rectangle 2"/>
          <p:cNvSpPr>
            <a:spLocks noGrp="1" noChangeArrowheads="1"/>
          </p:cNvSpPr>
          <p:nvPr>
            <p:ph type="title"/>
          </p:nvPr>
        </p:nvSpPr>
        <p:spPr>
          <a:xfrm>
            <a:off x="800100" y="838200"/>
            <a:ext cx="7962900" cy="533400"/>
          </a:xfrm>
        </p:spPr>
        <p:txBody>
          <a:bodyPr>
            <a:normAutofit fontScale="90000"/>
          </a:bodyPr>
          <a:lstStyle/>
          <a:p>
            <a:r>
              <a:rPr lang="en-US" altLang="en-US" dirty="0" smtClean="0"/>
              <a:t>ROC</a:t>
            </a:r>
            <a:endParaRPr lang="en-US" altLang="en-US" dirty="0"/>
          </a:p>
        </p:txBody>
      </p:sp>
      <p:pic>
        <p:nvPicPr>
          <p:cNvPr id="284674" name="Picture 2"/>
          <p:cNvPicPr>
            <a:picLocks noChangeAspect="1" noChangeArrowheads="1"/>
          </p:cNvPicPr>
          <p:nvPr/>
        </p:nvPicPr>
        <p:blipFill>
          <a:blip r:embed="rId3" cstate="print"/>
          <a:srcRect/>
          <a:stretch>
            <a:fillRect/>
          </a:stretch>
        </p:blipFill>
        <p:spPr bwMode="auto">
          <a:xfrm>
            <a:off x="3429000" y="4038600"/>
            <a:ext cx="4724400" cy="2438400"/>
          </a:xfrm>
          <a:prstGeom prst="rect">
            <a:avLst/>
          </a:prstGeom>
          <a:noFill/>
          <a:ln w="9525">
            <a:noFill/>
            <a:miter lim="800000"/>
            <a:headEnd/>
            <a:tailEnd/>
          </a:ln>
        </p:spPr>
      </p:pic>
      <p:pic>
        <p:nvPicPr>
          <p:cNvPr id="284675" name="Picture 3"/>
          <p:cNvPicPr>
            <a:picLocks noChangeAspect="1" noChangeArrowheads="1"/>
          </p:cNvPicPr>
          <p:nvPr/>
        </p:nvPicPr>
        <p:blipFill>
          <a:blip r:embed="rId4" cstate="print"/>
          <a:srcRect/>
          <a:stretch>
            <a:fillRect/>
          </a:stretch>
        </p:blipFill>
        <p:spPr bwMode="auto">
          <a:xfrm>
            <a:off x="0" y="1524000"/>
            <a:ext cx="4705350" cy="2571750"/>
          </a:xfrm>
          <a:prstGeom prst="rect">
            <a:avLst/>
          </a:prstGeom>
          <a:noFill/>
          <a:ln w="9525">
            <a:noFill/>
            <a:miter lim="800000"/>
            <a:headEnd/>
            <a:tailEnd/>
          </a:ln>
        </p:spPr>
      </p:pic>
      <p:sp>
        <p:nvSpPr>
          <p:cNvPr id="8" name="Rectangle 7"/>
          <p:cNvSpPr/>
          <p:nvPr/>
        </p:nvSpPr>
        <p:spPr>
          <a:xfrm>
            <a:off x="4343400" y="5257800"/>
            <a:ext cx="457200" cy="685800"/>
          </a:xfrm>
          <a:prstGeom prst="rect">
            <a:avLst/>
          </a:prstGeom>
          <a:no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3733532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81000" y="2286000"/>
            <a:ext cx="8243887" cy="1181112"/>
          </a:xfrm>
          <a:prstGeom prst="rect">
            <a:avLst/>
          </a:prstGeom>
          <a:noFill/>
          <a:ln w="9525">
            <a:noFill/>
            <a:round/>
            <a:headEnd/>
            <a:tailEnd/>
          </a:ln>
        </p:spPr>
        <p:txBody>
          <a:bodyPr/>
          <a:lstStyle/>
          <a:p>
            <a:pPr marL="457200" indent="-457200" algn="just">
              <a:lnSpc>
                <a:spcPct val="150000"/>
              </a:lnSpc>
              <a:spcBef>
                <a:spcPts val="700"/>
              </a:spcBef>
              <a:buClr>
                <a:srgbClr val="BDD3E9"/>
              </a:buClr>
              <a:buSzPct val="70000"/>
              <a:buFont typeface="Wingdings"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2800" dirty="0" smtClean="0">
                <a:latin typeface="Calibri" charset="0"/>
              </a:rPr>
              <a:t> </a:t>
            </a:r>
            <a:r>
              <a:rPr lang="el-GR" sz="2800" dirty="0" smtClean="0">
                <a:latin typeface="+mn-lt"/>
              </a:rPr>
              <a:t>Μέχρι στιγμής δυαδικές αποτιμήσεις συνάφειας (συναφές ή μη συναφές)</a:t>
            </a:r>
          </a:p>
          <a:p>
            <a:pPr marL="457200" indent="-457200" algn="just">
              <a:lnSpc>
                <a:spcPct val="150000"/>
              </a:lnSpc>
              <a:spcBef>
                <a:spcPts val="700"/>
              </a:spcBef>
              <a:buClr>
                <a:srgbClr val="BDD3E9"/>
              </a:buClr>
              <a:buSzPct val="70000"/>
              <a:buFont typeface="Wingdings"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2800" dirty="0" smtClean="0">
                <a:latin typeface="+mn-lt"/>
              </a:rPr>
              <a:t> Ας υποθέσουμε ότι τα έγραφα </a:t>
            </a:r>
            <a:r>
              <a:rPr lang="el-GR" sz="2800" i="1" dirty="0" smtClean="0">
                <a:solidFill>
                  <a:schemeClr val="tx2">
                    <a:lumMod val="60000"/>
                    <a:lumOff val="40000"/>
                  </a:schemeClr>
                </a:solidFill>
                <a:latin typeface="+mn-lt"/>
              </a:rPr>
              <a:t>βαθμολογούνται </a:t>
            </a:r>
            <a:r>
              <a:rPr lang="el-GR" sz="2800" dirty="0" smtClean="0">
                <a:latin typeface="+mn-lt"/>
              </a:rPr>
              <a:t>για το «πόσο» συναφή είναι σε κάποια βαθμολογική κλίμακα </a:t>
            </a:r>
            <a:r>
              <a:rPr lang="en-US" sz="2800" dirty="0">
                <a:latin typeface="+mn-lt"/>
              </a:rPr>
              <a:t>[0, r],  r&gt;2 </a:t>
            </a:r>
          </a:p>
          <a:p>
            <a:pPr marL="514350" indent="-514350" algn="just">
              <a:lnSpc>
                <a:spcPct val="150000"/>
              </a:lnSpc>
              <a:spcBef>
                <a:spcPts val="700"/>
              </a:spcBef>
              <a:buClr>
                <a:srgbClr val="336699"/>
              </a:buClr>
              <a:buSzPct val="80000"/>
              <a:buFont typeface="Wingdings" panose="05000000000000000000"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2800" dirty="0" smtClean="0">
              <a:latin typeface="+mn-lt"/>
            </a:endParaRPr>
          </a:p>
          <a:p>
            <a:pPr marL="514350" indent="-514350" algn="just">
              <a:lnSpc>
                <a:spcPct val="150000"/>
              </a:lnSpc>
              <a:spcBef>
                <a:spcPts val="700"/>
              </a:spcBef>
              <a:buClr>
                <a:srgbClr val="336699"/>
              </a:buClr>
              <a:buSzPct val="80000"/>
              <a:buFont typeface="Wingdings" panose="05000000000000000000"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2800" dirty="0" smtClean="0">
              <a:latin typeface="+mn-lt"/>
            </a:endParaRPr>
          </a:p>
        </p:txBody>
      </p:sp>
      <p:sp>
        <p:nvSpPr>
          <p:cNvPr id="4" name="Slide Number Placeholder 3"/>
          <p:cNvSpPr>
            <a:spLocks noGrp="1"/>
          </p:cNvSpPr>
          <p:nvPr>
            <p:ph type="sldNum" idx="10"/>
          </p:nvPr>
        </p:nvSpPr>
        <p:spPr>
          <a:xfrm>
            <a:off x="6781800" y="6400800"/>
            <a:ext cx="2133600" cy="244475"/>
          </a:xfrm>
        </p:spPr>
        <p:txBody>
          <a:bodyPr/>
          <a:lstStyle/>
          <a:p>
            <a:pPr algn="r">
              <a:defRPr/>
            </a:pPr>
            <a:fld id="{6231DFBC-2454-451B-9C42-04D7F724382E}" type="slidenum">
              <a:rPr lang="en-US" smtClean="0"/>
              <a:pPr algn="r">
                <a:defRPr/>
              </a:pPr>
              <a:t>66</a:t>
            </a:fld>
            <a:endParaRPr lang="en-US"/>
          </a:p>
        </p:txBody>
      </p:sp>
      <p:sp>
        <p:nvSpPr>
          <p:cNvPr id="5" name="Rectangle 2"/>
          <p:cNvSpPr>
            <a:spLocks noGrp="1" noChangeArrowheads="1"/>
          </p:cNvSpPr>
          <p:nvPr>
            <p:ph type="title"/>
          </p:nvPr>
        </p:nvSpPr>
        <p:spPr>
          <a:xfrm>
            <a:off x="533400" y="685800"/>
            <a:ext cx="7793037" cy="762000"/>
          </a:xfrm>
        </p:spPr>
        <p:txBody>
          <a:bodyPr/>
          <a:lstStyle/>
          <a:p>
            <a:r>
              <a:rPr lang="el-GR" dirty="0" smtClean="0"/>
              <a:t>Μη δυαδικές αποτιμήσεις</a:t>
            </a:r>
            <a:endParaRPr lang="en-US" dirty="0"/>
          </a:p>
        </p:txBody>
      </p:sp>
    </p:spTree>
    <p:extLst>
      <p:ext uri="{BB962C8B-B14F-4D97-AF65-F5344CB8AC3E}">
        <p14:creationId xmlns:p14="http://schemas.microsoft.com/office/powerpoint/2010/main" val="210485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Documents and Settings\sjavanma.UCI-ICS\Desktop\Yahoo-Toyota-Query.bmp"/>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a:xfrm>
            <a:off x="762000" y="533400"/>
            <a:ext cx="6451600" cy="5973763"/>
          </a:xfrm>
        </p:spPr>
      </p:pic>
      <p:sp>
        <p:nvSpPr>
          <p:cNvPr id="33795" name="TextBox 4"/>
          <p:cNvSpPr txBox="1">
            <a:spLocks noChangeArrowheads="1"/>
          </p:cNvSpPr>
          <p:nvPr/>
        </p:nvSpPr>
        <p:spPr bwMode="auto">
          <a:xfrm>
            <a:off x="4648200" y="2286000"/>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a:latin typeface="Calibri" pitchFamily="34" charset="0"/>
              </a:rPr>
              <a:t>fair</a:t>
            </a:r>
          </a:p>
        </p:txBody>
      </p:sp>
      <p:cxnSp>
        <p:nvCxnSpPr>
          <p:cNvPr id="7" name="Straight Arrow Connector 6"/>
          <p:cNvCxnSpPr/>
          <p:nvPr/>
        </p:nvCxnSpPr>
        <p:spPr>
          <a:xfrm rot="10800000" flipV="1">
            <a:off x="4648200" y="23955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V="1">
            <a:off x="5181600" y="28527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798" name="TextBox 9"/>
          <p:cNvSpPr txBox="1">
            <a:spLocks noChangeArrowheads="1"/>
          </p:cNvSpPr>
          <p:nvPr/>
        </p:nvSpPr>
        <p:spPr bwMode="auto">
          <a:xfrm>
            <a:off x="5257800" y="27003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a:latin typeface="Calibri" pitchFamily="34" charset="0"/>
              </a:rPr>
              <a:t>fair</a:t>
            </a:r>
          </a:p>
        </p:txBody>
      </p:sp>
      <p:sp>
        <p:nvSpPr>
          <p:cNvPr id="33799" name="TextBox 10"/>
          <p:cNvSpPr txBox="1">
            <a:spLocks noChangeArrowheads="1"/>
          </p:cNvSpPr>
          <p:nvPr/>
        </p:nvSpPr>
        <p:spPr bwMode="auto">
          <a:xfrm>
            <a:off x="5257800" y="33099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a:latin typeface="Calibri" pitchFamily="34" charset="0"/>
              </a:rPr>
              <a:t>Good</a:t>
            </a:r>
          </a:p>
        </p:txBody>
      </p:sp>
      <p:cxnSp>
        <p:nvCxnSpPr>
          <p:cNvPr id="12" name="Straight Arrow Connector 11"/>
          <p:cNvCxnSpPr/>
          <p:nvPr/>
        </p:nvCxnSpPr>
        <p:spPr>
          <a:xfrm rot="10800000" flipV="1">
            <a:off x="5486400" y="34623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98333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Discounted Cumulative Gain</a:t>
            </a:r>
          </a:p>
        </p:txBody>
      </p:sp>
      <p:sp>
        <p:nvSpPr>
          <p:cNvPr id="34819" name="Content Placeholder 2"/>
          <p:cNvSpPr>
            <a:spLocks noGrp="1"/>
          </p:cNvSpPr>
          <p:nvPr>
            <p:ph idx="1"/>
          </p:nvPr>
        </p:nvSpPr>
        <p:spPr/>
        <p:txBody>
          <a:bodyPr/>
          <a:lstStyle/>
          <a:p>
            <a:r>
              <a:rPr lang="el-GR" altLang="en-US" dirty="0" smtClean="0"/>
              <a:t>Δημοφιλές μέτρο για αποτίμηση της αναζήτησης στο </a:t>
            </a:r>
            <a:r>
              <a:rPr lang="en-US" altLang="en-US" dirty="0" smtClean="0"/>
              <a:t>web </a:t>
            </a:r>
            <a:r>
              <a:rPr lang="el-GR" altLang="en-US" dirty="0" smtClean="0"/>
              <a:t>και σε παρόμοιες εφαρμογές</a:t>
            </a:r>
            <a:endParaRPr lang="en-US" altLang="en-US" dirty="0" smtClean="0"/>
          </a:p>
          <a:p>
            <a:endParaRPr lang="en-US" altLang="en-US" dirty="0" smtClean="0"/>
          </a:p>
          <a:p>
            <a:r>
              <a:rPr lang="el-GR" altLang="en-US" dirty="0" smtClean="0"/>
              <a:t>Δύο υποθέσεις</a:t>
            </a:r>
            <a:r>
              <a:rPr lang="en-US" altLang="en-US" dirty="0" smtClean="0"/>
              <a:t>:</a:t>
            </a:r>
          </a:p>
          <a:p>
            <a:pPr lvl="1"/>
            <a:r>
              <a:rPr lang="el-GR" altLang="en-US" dirty="0" smtClean="0"/>
              <a:t>(</a:t>
            </a:r>
            <a:r>
              <a:rPr lang="el-GR" altLang="en-US" dirty="0" smtClean="0">
                <a:solidFill>
                  <a:schemeClr val="accent6">
                    <a:lumMod val="75000"/>
                  </a:schemeClr>
                </a:solidFill>
              </a:rPr>
              <a:t>βαθμός συνάφειας</a:t>
            </a:r>
            <a:r>
              <a:rPr lang="el-GR" altLang="en-US" dirty="0" smtClean="0"/>
              <a:t>) Έγγραφα με μεγάλη συνάφεια είναι πιο χρήσιμα από οριακά συναφή έγγραφα </a:t>
            </a:r>
          </a:p>
          <a:p>
            <a:pPr lvl="1"/>
            <a:r>
              <a:rPr lang="el-GR" altLang="en-US" dirty="0" smtClean="0"/>
              <a:t>(</a:t>
            </a:r>
            <a:r>
              <a:rPr lang="el-GR" altLang="en-US" dirty="0" smtClean="0">
                <a:solidFill>
                  <a:schemeClr val="accent6">
                    <a:lumMod val="75000"/>
                  </a:schemeClr>
                </a:solidFill>
              </a:rPr>
              <a:t>θέση στη διάταξη</a:t>
            </a:r>
            <a:r>
              <a:rPr lang="el-GR" altLang="en-US" dirty="0" smtClean="0"/>
              <a:t>) Όσο πιο χαμηλά στη διάταξη εμφανίζεται ένα έγγραφο, τόσο λιγότερο χρήσιμο είναι για ένα χρήστη, αφού είναι λιγότερο πιθανό να το εξετάσει</a:t>
            </a:r>
            <a:endParaRPr lang="en-US" altLang="en-US" dirty="0" smtClean="0"/>
          </a:p>
        </p:txBody>
      </p:sp>
    </p:spTree>
    <p:extLst>
      <p:ext uri="{BB962C8B-B14F-4D97-AF65-F5344CB8AC3E}">
        <p14:creationId xmlns:p14="http://schemas.microsoft.com/office/powerpoint/2010/main" val="136582180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latin typeface="+mn-lt"/>
              </a:rPr>
              <a:t>Discounted Cumulative Gain</a:t>
            </a:r>
          </a:p>
        </p:txBody>
      </p:sp>
      <p:sp>
        <p:nvSpPr>
          <p:cNvPr id="35843" name="Content Placeholder 2"/>
          <p:cNvSpPr>
            <a:spLocks noGrp="1"/>
          </p:cNvSpPr>
          <p:nvPr>
            <p:ph idx="1"/>
          </p:nvPr>
        </p:nvSpPr>
        <p:spPr>
          <a:xfrm>
            <a:off x="495300" y="1676400"/>
            <a:ext cx="8153400" cy="4114800"/>
          </a:xfrm>
        </p:spPr>
        <p:txBody>
          <a:bodyPr/>
          <a:lstStyle/>
          <a:p>
            <a:r>
              <a:rPr lang="el-GR" altLang="en-US" dirty="0" smtClean="0"/>
              <a:t>Χρήση βαθμιδωτής (</a:t>
            </a:r>
            <a:r>
              <a:rPr lang="en-US" altLang="en-US" dirty="0" smtClean="0"/>
              <a:t>graded</a:t>
            </a:r>
            <a:r>
              <a:rPr lang="el-GR" altLang="en-US" dirty="0" smtClean="0"/>
              <a:t>) συνάφειας ως μέτρου της χρησιμότητας ή του </a:t>
            </a:r>
            <a:r>
              <a:rPr lang="el-GR" altLang="en-US" dirty="0" smtClean="0">
                <a:solidFill>
                  <a:schemeClr val="accent6">
                    <a:lumMod val="75000"/>
                  </a:schemeClr>
                </a:solidFill>
              </a:rPr>
              <a:t>κέρδους</a:t>
            </a:r>
            <a:r>
              <a:rPr lang="el-GR" altLang="en-US" dirty="0" smtClean="0"/>
              <a:t> (</a:t>
            </a:r>
            <a:r>
              <a:rPr lang="en-US" altLang="en-US" dirty="0" smtClean="0">
                <a:solidFill>
                  <a:schemeClr val="accent6">
                    <a:lumMod val="75000"/>
                  </a:schemeClr>
                </a:solidFill>
              </a:rPr>
              <a:t>gain</a:t>
            </a:r>
            <a:r>
              <a:rPr lang="en-US" altLang="en-US" dirty="0" smtClean="0"/>
              <a:t>) </a:t>
            </a:r>
            <a:r>
              <a:rPr lang="el-GR" altLang="en-US" dirty="0" smtClean="0"/>
              <a:t>από την εξέταση ενός εγγράφου</a:t>
            </a:r>
            <a:endParaRPr lang="en-US" altLang="en-US" dirty="0" smtClean="0"/>
          </a:p>
          <a:p>
            <a:r>
              <a:rPr lang="el-GR" altLang="en-US" dirty="0" smtClean="0"/>
              <a:t>Το κέρδος </a:t>
            </a:r>
          </a:p>
          <a:p>
            <a:pPr lvl="1"/>
            <a:r>
              <a:rPr lang="el-GR" altLang="en-US" dirty="0" smtClean="0">
                <a:solidFill>
                  <a:schemeClr val="accent6">
                    <a:lumMod val="75000"/>
                  </a:schemeClr>
                </a:solidFill>
              </a:rPr>
              <a:t>συγκεντρώνεται</a:t>
            </a:r>
            <a:r>
              <a:rPr lang="en-US" altLang="en-US" dirty="0" smtClean="0">
                <a:solidFill>
                  <a:schemeClr val="accent6">
                    <a:lumMod val="75000"/>
                  </a:schemeClr>
                </a:solidFill>
              </a:rPr>
              <a:t>/</a:t>
            </a:r>
            <a:r>
              <a:rPr lang="el-GR" altLang="en-US" dirty="0" smtClean="0">
                <a:solidFill>
                  <a:schemeClr val="accent6">
                    <a:lumMod val="75000"/>
                  </a:schemeClr>
                </a:solidFill>
              </a:rPr>
              <a:t>αθροίζεται</a:t>
            </a:r>
            <a:r>
              <a:rPr lang="el-GR" altLang="en-US" dirty="0" smtClean="0"/>
              <a:t> ξεκινώντας από την κορυφή της διάταξης και </a:t>
            </a:r>
          </a:p>
          <a:p>
            <a:pPr lvl="1"/>
            <a:r>
              <a:rPr lang="el-GR" altLang="en-US" dirty="0">
                <a:solidFill>
                  <a:schemeClr val="accent6">
                    <a:lumMod val="75000"/>
                  </a:schemeClr>
                </a:solidFill>
              </a:rPr>
              <a:t>μ</a:t>
            </a:r>
            <a:r>
              <a:rPr lang="el-GR" altLang="en-US" dirty="0" smtClean="0">
                <a:solidFill>
                  <a:schemeClr val="accent6">
                    <a:lumMod val="75000"/>
                  </a:schemeClr>
                </a:solidFill>
              </a:rPr>
              <a:t>ειώνεται</a:t>
            </a:r>
            <a:r>
              <a:rPr lang="el-GR" altLang="en-US" dirty="0" smtClean="0"/>
              <a:t> ή γίνεται έκπτωση (</a:t>
            </a:r>
            <a:r>
              <a:rPr lang="en-US" altLang="en-US" dirty="0" smtClean="0"/>
              <a:t>discounted</a:t>
            </a:r>
            <a:r>
              <a:rPr lang="el-GR" altLang="en-US" dirty="0" smtClean="0"/>
              <a:t>) στα χαμηλότερα επίπεδα</a:t>
            </a:r>
          </a:p>
          <a:p>
            <a:r>
              <a:rPr lang="el-GR" altLang="en-US" dirty="0" smtClean="0"/>
              <a:t>Η σχετική μείωση είναι </a:t>
            </a:r>
            <a:r>
              <a:rPr lang="en-US" altLang="en-US" i="1" dirty="0" smtClean="0">
                <a:solidFill>
                  <a:schemeClr val="accent6">
                    <a:lumMod val="75000"/>
                  </a:schemeClr>
                </a:solidFill>
              </a:rPr>
              <a:t>1/log (rank)</a:t>
            </a:r>
          </a:p>
          <a:p>
            <a:pPr lvl="1"/>
            <a:r>
              <a:rPr lang="el-GR" altLang="en-US" dirty="0"/>
              <a:t>Για βάση 2, η μείωση του κέρδους στο επίπεδο 4 είναι 1/2 και στο επίπεδο 8 είναι 1/3</a:t>
            </a:r>
            <a:endParaRPr lang="en-US" altLang="en-US" dirty="0"/>
          </a:p>
        </p:txBody>
      </p:sp>
    </p:spTree>
    <p:extLst>
      <p:ext uri="{BB962C8B-B14F-4D97-AF65-F5344CB8AC3E}">
        <p14:creationId xmlns:p14="http://schemas.microsoft.com/office/powerpoint/2010/main" val="2845803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533400"/>
            <a:ext cx="8229600" cy="884238"/>
          </a:xfrm>
        </p:spPr>
        <p:txBody>
          <a:bodyPr/>
          <a:lstStyle/>
          <a:p>
            <a:pPr eaLnBrk="1" hangingPunct="1"/>
            <a:r>
              <a:rPr lang="el-GR" sz="3200" dirty="0" smtClean="0">
                <a:ea typeface="ＭＳ Ｐゴシック" pitchFamily="-112" charset="-128"/>
              </a:rPr>
              <a:t>Ποιοι είναι οι χρήστες σε μια μηχανή αναζήτησης;</a:t>
            </a:r>
            <a:endParaRPr lang="en-US" sz="3200" dirty="0" smtClean="0">
              <a:ea typeface="ＭＳ Ｐゴシック" pitchFamily="-112" charset="-128"/>
            </a:endParaRPr>
          </a:p>
        </p:txBody>
      </p:sp>
      <p:sp>
        <p:nvSpPr>
          <p:cNvPr id="20483" name="Rectangle 3"/>
          <p:cNvSpPr>
            <a:spLocks noGrp="1" noChangeArrowheads="1"/>
          </p:cNvSpPr>
          <p:nvPr>
            <p:ph type="body" idx="1"/>
          </p:nvPr>
        </p:nvSpPr>
        <p:spPr>
          <a:xfrm>
            <a:off x="304800" y="1752600"/>
            <a:ext cx="8610600" cy="4800600"/>
          </a:xfrm>
        </p:spPr>
        <p:txBody>
          <a:bodyPr/>
          <a:lstStyle/>
          <a:p>
            <a:pPr marL="0" indent="0" eaLnBrk="1" hangingPunct="1">
              <a:buNone/>
            </a:pPr>
            <a:r>
              <a:rPr lang="el-GR" sz="2400" b="1" i="1" dirty="0" smtClean="0">
                <a:solidFill>
                  <a:schemeClr val="accent1">
                    <a:lumMod val="50000"/>
                  </a:schemeClr>
                </a:solidFill>
                <a:ea typeface="ＭＳ Ｐゴシック" pitchFamily="-112" charset="-128"/>
              </a:rPr>
              <a:t>Ποιος είναι ο χρήστης </a:t>
            </a:r>
            <a:r>
              <a:rPr lang="el-GR" sz="2400" i="1" dirty="0" smtClean="0">
                <a:solidFill>
                  <a:schemeClr val="accent1">
                    <a:lumMod val="50000"/>
                  </a:schemeClr>
                </a:solidFill>
                <a:ea typeface="ＭＳ Ｐゴシック" pitchFamily="-112" charset="-128"/>
              </a:rPr>
              <a:t>που προσπαθούμε να ικανοποιήσουμε; </a:t>
            </a:r>
            <a:endParaRPr lang="en-US" sz="2400" i="1" dirty="0" smtClean="0">
              <a:solidFill>
                <a:schemeClr val="accent1">
                  <a:lumMod val="50000"/>
                </a:schemeClr>
              </a:solidFill>
              <a:ea typeface="ＭＳ Ｐゴシック" pitchFamily="-112" charset="-128"/>
            </a:endParaRPr>
          </a:p>
          <a:p>
            <a:pPr marL="0" indent="0" eaLnBrk="1" hangingPunct="1">
              <a:buNone/>
            </a:pPr>
            <a:r>
              <a:rPr lang="el-GR" sz="2400" i="1" dirty="0" smtClean="0">
                <a:solidFill>
                  <a:schemeClr val="accent1">
                    <a:lumMod val="50000"/>
                  </a:schemeClr>
                </a:solidFill>
                <a:ea typeface="ＭＳ Ｐゴシック" pitchFamily="-112" charset="-128"/>
              </a:rPr>
              <a:t>Εξαρτάται από την εφαρμογή</a:t>
            </a:r>
          </a:p>
          <a:p>
            <a:pPr marL="0" indent="0" eaLnBrk="1" hangingPunct="1">
              <a:buNone/>
            </a:pPr>
            <a:endParaRPr lang="en-US" sz="800" b="1" i="1" dirty="0">
              <a:solidFill>
                <a:schemeClr val="accent1">
                  <a:lumMod val="50000"/>
                </a:schemeClr>
              </a:solidFill>
              <a:ea typeface="ＭＳ Ｐゴシック" pitchFamily="-112" charset="-128"/>
            </a:endParaRPr>
          </a:p>
          <a:p>
            <a:pPr eaLnBrk="1" hangingPunct="1">
              <a:buFont typeface="Wingdings" pitchFamily="2" charset="2"/>
              <a:buChar char="§"/>
            </a:pPr>
            <a:r>
              <a:rPr lang="el-GR" sz="2000" i="1" dirty="0" smtClean="0">
                <a:solidFill>
                  <a:schemeClr val="tx2">
                    <a:lumMod val="60000"/>
                    <a:lumOff val="40000"/>
                  </a:schemeClr>
                </a:solidFill>
                <a:ea typeface="ＭＳ Ｐゴシック" pitchFamily="-112" charset="-128"/>
              </a:rPr>
              <a:t>Μηχανές αναζήτησης στο </a:t>
            </a:r>
            <a:r>
              <a:rPr lang="en-US" sz="2000" i="1" dirty="0" smtClean="0">
                <a:solidFill>
                  <a:schemeClr val="tx2">
                    <a:lumMod val="60000"/>
                    <a:lumOff val="40000"/>
                  </a:schemeClr>
                </a:solidFill>
                <a:ea typeface="ＭＳ Ｐゴシック" pitchFamily="-112" charset="-128"/>
              </a:rPr>
              <a:t>Web: </a:t>
            </a:r>
            <a:r>
              <a:rPr lang="en-US" sz="2000" i="1" dirty="0" smtClean="0">
                <a:solidFill>
                  <a:schemeClr val="accent6">
                    <a:lumMod val="75000"/>
                  </a:schemeClr>
                </a:solidFill>
                <a:ea typeface="ＭＳ Ｐゴシック" pitchFamily="-112" charset="-128"/>
              </a:rPr>
              <a:t>Searcher</a:t>
            </a:r>
            <a:r>
              <a:rPr lang="en-US" sz="2000" i="1" dirty="0">
                <a:solidFill>
                  <a:schemeClr val="tx2">
                    <a:lumMod val="60000"/>
                    <a:lumOff val="4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Ο χρήστης βρίσκει αυτό που ψάχνει. Μέτρο</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ρυθμός επιστροφής στη συγκεκριμένη μηχανή αναζήτησης</a:t>
            </a:r>
            <a:endParaRPr lang="en-US" sz="2000" dirty="0">
              <a:solidFill>
                <a:schemeClr val="accent1">
                  <a:lumMod val="50000"/>
                </a:schemeClr>
              </a:solidFill>
              <a:ea typeface="ＭＳ Ｐゴシック" pitchFamily="-112" charset="-128"/>
            </a:endParaRPr>
          </a:p>
          <a:p>
            <a:pPr eaLnBrk="1" hangingPunct="1">
              <a:buFont typeface="Wingdings" pitchFamily="2" charset="2"/>
              <a:buChar char="§"/>
            </a:pPr>
            <a:r>
              <a:rPr lang="el-GR" sz="2000" i="1" dirty="0">
                <a:solidFill>
                  <a:schemeClr val="tx2">
                    <a:lumMod val="60000"/>
                    <a:lumOff val="40000"/>
                  </a:schemeClr>
                </a:solidFill>
                <a:ea typeface="ＭＳ Ｐゴシック" pitchFamily="-112" charset="-128"/>
              </a:rPr>
              <a:t>Μηχανές αναζήτησης στο </a:t>
            </a:r>
            <a:r>
              <a:rPr lang="en-US" sz="2000" i="1" dirty="0">
                <a:solidFill>
                  <a:schemeClr val="tx2">
                    <a:lumMod val="60000"/>
                    <a:lumOff val="40000"/>
                  </a:schemeClr>
                </a:solidFill>
                <a:ea typeface="ＭＳ Ｐゴシック" pitchFamily="-112" charset="-128"/>
              </a:rPr>
              <a:t>Web: </a:t>
            </a:r>
            <a:r>
              <a:rPr lang="el-GR" sz="2000" i="1" dirty="0" smtClean="0">
                <a:solidFill>
                  <a:schemeClr val="accent6">
                    <a:lumMod val="75000"/>
                  </a:schemeClr>
                </a:solidFill>
                <a:ea typeface="ＭＳ Ｐゴシック" pitchFamily="-112" charset="-128"/>
              </a:rPr>
              <a:t>Διαφημιστής</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a:t>
            </a:r>
            <a:r>
              <a:rPr lang="en-US" sz="2000" dirty="0" smtClean="0">
                <a:solidFill>
                  <a:schemeClr val="accent1">
                    <a:lumMod val="50000"/>
                  </a:schemeClr>
                </a:solidFill>
                <a:ea typeface="ＭＳ Ｐゴシック" pitchFamily="-112" charset="-128"/>
              </a:rPr>
              <a:t>: </a:t>
            </a:r>
            <a:r>
              <a:rPr lang="en-US" sz="2000" dirty="0">
                <a:solidFill>
                  <a:schemeClr val="accent1">
                    <a:lumMod val="50000"/>
                  </a:schemeClr>
                </a:solidFill>
                <a:ea typeface="ＭＳ Ｐゴシック" pitchFamily="-112" charset="-128"/>
              </a:rPr>
              <a:t>Searcher </a:t>
            </a:r>
            <a:r>
              <a:rPr lang="el-GR" sz="2000" dirty="0" smtClean="0">
                <a:solidFill>
                  <a:schemeClr val="accent1">
                    <a:lumMod val="50000"/>
                  </a:schemeClr>
                </a:solidFill>
                <a:ea typeface="ＭＳ Ｐゴシック" pitchFamily="-112" charset="-128"/>
              </a:rPr>
              <a:t>«</a:t>
            </a:r>
            <a:r>
              <a:rPr lang="el-GR" sz="2000" dirty="0" err="1" smtClean="0">
                <a:solidFill>
                  <a:schemeClr val="accent1">
                    <a:lumMod val="50000"/>
                  </a:schemeClr>
                </a:solidFill>
                <a:ea typeface="ＭＳ Ｐゴシック" pitchFamily="-112" charset="-128"/>
              </a:rPr>
              <a:t>κλικάρει</a:t>
            </a:r>
            <a:r>
              <a:rPr lang="el-GR" sz="2000" dirty="0" smtClean="0">
                <a:solidFill>
                  <a:schemeClr val="accent1">
                    <a:lumMod val="50000"/>
                  </a:schemeClr>
                </a:solidFill>
                <a:ea typeface="ＭＳ Ｐゴシック" pitchFamily="-112" charset="-128"/>
              </a:rPr>
              <a:t>» στη διαφήμιση</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Μέτρο</a:t>
            </a:r>
            <a:r>
              <a:rPr lang="en-US" sz="2000" dirty="0" smtClean="0">
                <a:solidFill>
                  <a:schemeClr val="accent1">
                    <a:lumMod val="50000"/>
                  </a:schemeClr>
                </a:solidFill>
                <a:ea typeface="ＭＳ Ｐゴシック" pitchFamily="-112" charset="-128"/>
              </a:rPr>
              <a:t>: </a:t>
            </a:r>
            <a:r>
              <a:rPr lang="en-US" sz="2000" dirty="0" err="1">
                <a:solidFill>
                  <a:schemeClr val="accent1">
                    <a:lumMod val="50000"/>
                  </a:schemeClr>
                </a:solidFill>
                <a:ea typeface="ＭＳ Ｐゴシック" pitchFamily="-112" charset="-128"/>
              </a:rPr>
              <a:t>clickthrough</a:t>
            </a:r>
            <a:r>
              <a:rPr lang="en-US" sz="2000" dirty="0">
                <a:solidFill>
                  <a:schemeClr val="accent1">
                    <a:lumMod val="50000"/>
                  </a:schemeClr>
                </a:solidFill>
                <a:ea typeface="ＭＳ Ｐゴシック" pitchFamily="-112" charset="-128"/>
              </a:rPr>
              <a:t> rate</a:t>
            </a:r>
          </a:p>
          <a:p>
            <a:pPr eaLnBrk="1" hangingPunct="1">
              <a:buFont typeface="Wingdings" pitchFamily="2" charset="2"/>
              <a:buChar char="§"/>
            </a:pPr>
            <a:r>
              <a:rPr lang="en-US" sz="2000" i="1" dirty="0">
                <a:solidFill>
                  <a:schemeClr val="tx2">
                    <a:lumMod val="60000"/>
                    <a:lumOff val="40000"/>
                  </a:schemeClr>
                </a:solidFill>
                <a:ea typeface="ＭＳ Ｐゴシック" pitchFamily="-112" charset="-128"/>
              </a:rPr>
              <a:t>Ecommerce: </a:t>
            </a:r>
            <a:r>
              <a:rPr lang="el-GR" sz="2000" i="1" dirty="0" smtClean="0">
                <a:solidFill>
                  <a:schemeClr val="accent6">
                    <a:lumMod val="75000"/>
                  </a:schemeClr>
                </a:solidFill>
                <a:ea typeface="ＭＳ Ｐゴシック" pitchFamily="-112" charset="-128"/>
              </a:rPr>
              <a:t>Αγοραστής</a:t>
            </a:r>
            <a:r>
              <a:rPr lang="en-US" sz="2000" i="1" dirty="0" smtClean="0">
                <a:solidFill>
                  <a:schemeClr val="tx2">
                    <a:lumMod val="60000"/>
                    <a:lumOff val="4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 Ο αγοραστής αγοράζει κάτι. Μέτρο</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χρόνος για την αγορά, ποσοστό των </a:t>
            </a:r>
            <a:r>
              <a:rPr lang="en-US" sz="2000" dirty="0" smtClean="0">
                <a:solidFill>
                  <a:schemeClr val="accent1">
                    <a:lumMod val="50000"/>
                  </a:schemeClr>
                </a:solidFill>
                <a:ea typeface="ＭＳ Ｐゴシック" pitchFamily="-112" charset="-128"/>
              </a:rPr>
              <a:t>searchers </a:t>
            </a:r>
            <a:r>
              <a:rPr lang="el-GR" sz="2000" dirty="0" smtClean="0">
                <a:solidFill>
                  <a:schemeClr val="accent1">
                    <a:lumMod val="50000"/>
                  </a:schemeClr>
                </a:solidFill>
                <a:ea typeface="ＭＳ Ｐゴシック" pitchFamily="-112" charset="-128"/>
              </a:rPr>
              <a:t>που γίνονται αγοραστές</a:t>
            </a:r>
            <a:endParaRPr lang="en-US" sz="2000" dirty="0">
              <a:solidFill>
                <a:schemeClr val="accent1">
                  <a:lumMod val="50000"/>
                </a:schemeClr>
              </a:solidFill>
              <a:ea typeface="ＭＳ Ｐゴシック" pitchFamily="-112" charset="-128"/>
            </a:endParaRPr>
          </a:p>
          <a:p>
            <a:pPr eaLnBrk="1" hangingPunct="1">
              <a:buFont typeface="Wingdings" pitchFamily="2" charset="2"/>
              <a:buChar char="§"/>
            </a:pPr>
            <a:r>
              <a:rPr lang="en-US" sz="2000" i="1" dirty="0">
                <a:solidFill>
                  <a:schemeClr val="tx2">
                    <a:lumMod val="60000"/>
                    <a:lumOff val="40000"/>
                  </a:schemeClr>
                </a:solidFill>
                <a:ea typeface="ＭＳ Ｐゴシック" pitchFamily="-112" charset="-128"/>
              </a:rPr>
              <a:t>Ecommerce: </a:t>
            </a:r>
            <a:r>
              <a:rPr lang="el-GR" sz="2000" i="1" dirty="0" smtClean="0">
                <a:solidFill>
                  <a:schemeClr val="accent6">
                    <a:lumMod val="75000"/>
                  </a:schemeClr>
                </a:solidFill>
                <a:ea typeface="ＭＳ Ｐゴシック" pitchFamily="-112" charset="-128"/>
              </a:rPr>
              <a:t>Πωλητής</a:t>
            </a:r>
            <a:r>
              <a:rPr lang="en-US" sz="2000" i="1" dirty="0" smtClean="0">
                <a:solidFill>
                  <a:schemeClr val="tx2">
                    <a:lumMod val="60000"/>
                    <a:lumOff val="40000"/>
                  </a:schemeClr>
                </a:solidFill>
                <a:ea typeface="ＭＳ Ｐゴシック" pitchFamily="-112" charset="-128"/>
              </a:rPr>
              <a:t>.</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 Ο πωλητής πουλάει κάτι. Μέτρο: κέρδος ανά πώληση</a:t>
            </a:r>
            <a:r>
              <a:rPr lang="en-US" sz="2000" dirty="0" smtClean="0">
                <a:solidFill>
                  <a:schemeClr val="accent1">
                    <a:lumMod val="50000"/>
                  </a:schemeClr>
                </a:solidFill>
                <a:ea typeface="ＭＳ Ｐゴシック" pitchFamily="-112" charset="-128"/>
              </a:rPr>
              <a:t>. </a:t>
            </a:r>
            <a:endParaRPr lang="en-US" sz="2000" dirty="0">
              <a:solidFill>
                <a:schemeClr val="accent1">
                  <a:lumMod val="50000"/>
                </a:schemeClr>
              </a:solidFill>
              <a:ea typeface="ＭＳ Ｐゴシック" pitchFamily="-112" charset="-128"/>
            </a:endParaRPr>
          </a:p>
          <a:p>
            <a:pPr eaLnBrk="1" hangingPunct="1">
              <a:buFont typeface="Wingdings" pitchFamily="2" charset="2"/>
              <a:buChar char="§"/>
            </a:pPr>
            <a:r>
              <a:rPr lang="el-GR" sz="2000" i="1" dirty="0" smtClean="0">
                <a:solidFill>
                  <a:schemeClr val="tx2">
                    <a:lumMod val="60000"/>
                    <a:lumOff val="40000"/>
                  </a:schemeClr>
                </a:solidFill>
                <a:ea typeface="ＭＳ Ｐゴシック" pitchFamily="-112" charset="-128"/>
              </a:rPr>
              <a:t>Επιχείρηση</a:t>
            </a:r>
            <a:r>
              <a:rPr lang="en-US" sz="2000" i="1" dirty="0" smtClean="0">
                <a:solidFill>
                  <a:schemeClr val="tx2">
                    <a:lumMod val="60000"/>
                    <a:lumOff val="40000"/>
                  </a:schemeClr>
                </a:solidFill>
                <a:ea typeface="ＭＳ Ｐゴシック" pitchFamily="-112" charset="-128"/>
              </a:rPr>
              <a:t>: </a:t>
            </a:r>
            <a:r>
              <a:rPr lang="en-US" sz="2000" i="1" dirty="0">
                <a:solidFill>
                  <a:schemeClr val="accent6">
                    <a:lumMod val="75000"/>
                  </a:schemeClr>
                </a:solidFill>
                <a:ea typeface="ＭＳ Ｐゴシック" pitchFamily="-112" charset="-128"/>
              </a:rPr>
              <a:t>CEO</a:t>
            </a:r>
            <a:r>
              <a:rPr lang="en-US" sz="2000" i="1" dirty="0">
                <a:solidFill>
                  <a:schemeClr val="tx2">
                    <a:lumMod val="60000"/>
                    <a:lumOff val="4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 Οι εργαζόμενοι γίνονται πιο αποδοτικοί (λόγω αποτελεσματικής αναζήτησης). Μέτρο: κέρδος της εταιρείας. </a:t>
            </a:r>
            <a:endParaRPr lang="en-US" sz="2000"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a:t>
            </a:fld>
            <a:endParaRPr lang="en-US"/>
          </a:p>
        </p:txBody>
      </p:sp>
    </p:spTree>
    <p:extLst>
      <p:ext uri="{BB962C8B-B14F-4D97-AF65-F5344CB8AC3E}">
        <p14:creationId xmlns:p14="http://schemas.microsoft.com/office/powerpoint/2010/main" val="17076046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3"/>
          <p:cNvSpPr>
            <a:spLocks noGrp="1" noChangeArrowheads="1"/>
          </p:cNvSpPr>
          <p:nvPr>
            <p:ph type="body" idx="1"/>
          </p:nvPr>
        </p:nvSpPr>
        <p:spPr>
          <a:xfrm>
            <a:off x="304800" y="1676400"/>
            <a:ext cx="8610600" cy="4419600"/>
          </a:xfrm>
        </p:spPr>
        <p:txBody>
          <a:bodyPr/>
          <a:lstStyle/>
          <a:p>
            <a:pPr marL="342900" lvl="1" indent="-342900">
              <a:buClr>
                <a:srgbClr val="437085"/>
              </a:buClr>
            </a:pPr>
            <a:r>
              <a:rPr lang="el-GR" altLang="en-US" sz="2800" dirty="0"/>
              <a:t>Έστω αξιολογήσεις συνάφειας στη κλίμακα </a:t>
            </a:r>
            <a:r>
              <a:rPr lang="en-US" altLang="en-US" sz="2800" dirty="0"/>
              <a:t>[0,</a:t>
            </a:r>
            <a:r>
              <a:rPr lang="el-GR" altLang="en-US" sz="2800" dirty="0"/>
              <a:t> </a:t>
            </a:r>
            <a:r>
              <a:rPr lang="en-US" altLang="en-US" sz="2800" dirty="0"/>
              <a:t>r]</a:t>
            </a:r>
            <a:r>
              <a:rPr lang="el-GR" altLang="en-US" sz="2800" dirty="0"/>
              <a:t>, </a:t>
            </a:r>
            <a:r>
              <a:rPr lang="en-US" altLang="en-US" sz="2800" dirty="0"/>
              <a:t> </a:t>
            </a:r>
            <a:r>
              <a:rPr lang="en-US" altLang="en-US" sz="2800" dirty="0" smtClean="0"/>
              <a:t>r&gt;2</a:t>
            </a:r>
            <a:r>
              <a:rPr lang="el-GR" altLang="en-US" sz="2800" dirty="0" smtClean="0"/>
              <a:t> και ότι </a:t>
            </a:r>
            <a:r>
              <a:rPr lang="el-GR" altLang="en-US" sz="2800" dirty="0"/>
              <a:t>οι αξιολογήσεις των </a:t>
            </a:r>
            <a:r>
              <a:rPr lang="en-US" altLang="en-US" sz="2800" i="1" dirty="0"/>
              <a:t>n</a:t>
            </a:r>
            <a:r>
              <a:rPr lang="en-US" altLang="en-US" sz="2800" dirty="0"/>
              <a:t> </a:t>
            </a:r>
            <a:r>
              <a:rPr lang="el-GR" altLang="en-US" sz="2800" dirty="0"/>
              <a:t>πρώτων εγγράφων </a:t>
            </a:r>
            <a:r>
              <a:rPr lang="el-GR" altLang="en-US" sz="2800" dirty="0" smtClean="0"/>
              <a:t>είναι </a:t>
            </a:r>
            <a:r>
              <a:rPr lang="en-US" altLang="en-US" sz="2800" dirty="0" smtClean="0"/>
              <a:t>r</a:t>
            </a:r>
            <a:r>
              <a:rPr lang="en-US" altLang="en-US" sz="2800" baseline="-25000" dirty="0" smtClean="0"/>
              <a:t>1</a:t>
            </a:r>
            <a:r>
              <a:rPr lang="en-US" altLang="en-US" sz="2800" dirty="0"/>
              <a:t>, r</a:t>
            </a:r>
            <a:r>
              <a:rPr lang="en-US" altLang="en-US" sz="2800" baseline="-25000" dirty="0"/>
              <a:t>2</a:t>
            </a:r>
            <a:r>
              <a:rPr lang="en-US" altLang="en-US" sz="2800" dirty="0"/>
              <a:t>, </a:t>
            </a:r>
            <a:r>
              <a:rPr lang="en-US" altLang="en-US" sz="2800" dirty="0" smtClean="0"/>
              <a:t>…</a:t>
            </a:r>
            <a:r>
              <a:rPr lang="el-GR" altLang="en-US" sz="2800" dirty="0" smtClean="0"/>
              <a:t> </a:t>
            </a:r>
            <a:r>
              <a:rPr lang="en-US" altLang="en-US" sz="2800" dirty="0" err="1" smtClean="0"/>
              <a:t>r</a:t>
            </a:r>
            <a:r>
              <a:rPr lang="en-US" altLang="en-US" sz="2800" baseline="-25000" dirty="0" err="1" smtClean="0"/>
              <a:t>n</a:t>
            </a:r>
            <a:r>
              <a:rPr lang="en-US" altLang="en-US" sz="2800" dirty="0" smtClean="0"/>
              <a:t> </a:t>
            </a:r>
            <a:r>
              <a:rPr lang="en-US" altLang="en-US" sz="2800" dirty="0"/>
              <a:t>(</a:t>
            </a:r>
            <a:r>
              <a:rPr lang="el-GR" altLang="en-US" sz="2800" dirty="0"/>
              <a:t>σε σειρά διάταξης</a:t>
            </a:r>
            <a:r>
              <a:rPr lang="el-GR" altLang="en-US" sz="2800" dirty="0" smtClean="0"/>
              <a:t>)</a:t>
            </a:r>
          </a:p>
          <a:p>
            <a:pPr marL="342900" lvl="1" indent="-342900">
              <a:buClr>
                <a:srgbClr val="437085"/>
              </a:buClr>
            </a:pPr>
            <a:endParaRPr lang="en-US" altLang="en-US" dirty="0"/>
          </a:p>
          <a:p>
            <a:r>
              <a:rPr lang="en-US" altLang="en-US" dirty="0" smtClean="0">
                <a:solidFill>
                  <a:schemeClr val="accent6">
                    <a:lumMod val="75000"/>
                  </a:schemeClr>
                </a:solidFill>
              </a:rPr>
              <a:t>Cumulative Gain (CG)</a:t>
            </a:r>
            <a:r>
              <a:rPr lang="en-US" altLang="en-US" dirty="0" smtClean="0"/>
              <a:t> </a:t>
            </a:r>
            <a:r>
              <a:rPr lang="el-GR" altLang="en-US" dirty="0" smtClean="0"/>
              <a:t>στη θέση διάταξης </a:t>
            </a:r>
            <a:r>
              <a:rPr lang="el-GR" altLang="en-US" dirty="0"/>
              <a:t>(</a:t>
            </a:r>
            <a:r>
              <a:rPr lang="en-US" altLang="en-US" dirty="0" smtClean="0"/>
              <a:t>rank</a:t>
            </a:r>
            <a:r>
              <a:rPr lang="el-GR" altLang="en-US" dirty="0" smtClean="0"/>
              <a:t>)</a:t>
            </a:r>
            <a:r>
              <a:rPr lang="en-US" altLang="en-US" dirty="0" smtClean="0"/>
              <a:t> </a:t>
            </a:r>
            <a:r>
              <a:rPr lang="en-US" altLang="en-US" i="1" dirty="0" smtClean="0">
                <a:solidFill>
                  <a:schemeClr val="tx2">
                    <a:lumMod val="60000"/>
                    <a:lumOff val="40000"/>
                  </a:schemeClr>
                </a:solidFill>
              </a:rPr>
              <a:t>n</a:t>
            </a:r>
            <a:endParaRPr lang="en-US" altLang="en-US" sz="2800" i="1" dirty="0" smtClean="0">
              <a:solidFill>
                <a:schemeClr val="tx2">
                  <a:lumMod val="60000"/>
                  <a:lumOff val="40000"/>
                </a:schemeClr>
              </a:solidFill>
            </a:endParaRPr>
          </a:p>
          <a:p>
            <a:pPr lvl="1"/>
            <a:r>
              <a:rPr lang="en-US" altLang="en-US" sz="2800" dirty="0" smtClean="0"/>
              <a:t>CG = r</a:t>
            </a:r>
            <a:r>
              <a:rPr lang="en-US" altLang="en-US" sz="2800" baseline="-25000" dirty="0" smtClean="0"/>
              <a:t>1</a:t>
            </a:r>
            <a:r>
              <a:rPr lang="en-US" altLang="en-US" sz="2800" dirty="0" smtClean="0"/>
              <a:t>+r</a:t>
            </a:r>
            <a:r>
              <a:rPr lang="en-US" altLang="en-US" sz="2800" baseline="-25000" dirty="0" smtClean="0"/>
              <a:t>2</a:t>
            </a:r>
            <a:r>
              <a:rPr lang="en-US" altLang="en-US" sz="2800" dirty="0" smtClean="0"/>
              <a:t>+…</a:t>
            </a:r>
            <a:r>
              <a:rPr lang="en-US" altLang="en-US" sz="2800" dirty="0" err="1" smtClean="0"/>
              <a:t>r</a:t>
            </a:r>
            <a:r>
              <a:rPr lang="en-US" altLang="en-US" sz="2800" baseline="-25000" dirty="0" err="1" smtClean="0"/>
              <a:t>n</a:t>
            </a:r>
            <a:endParaRPr lang="en-US" altLang="en-US" sz="2800" baseline="-25000" dirty="0" smtClean="0"/>
          </a:p>
          <a:p>
            <a:r>
              <a:rPr lang="en-US" altLang="en-US" dirty="0" smtClean="0">
                <a:solidFill>
                  <a:schemeClr val="accent6">
                    <a:lumMod val="75000"/>
                  </a:schemeClr>
                </a:solidFill>
              </a:rPr>
              <a:t>Discounted Cumulative Gain (DCG) </a:t>
            </a:r>
            <a:r>
              <a:rPr lang="el-GR" altLang="en-US" dirty="0" smtClean="0"/>
              <a:t>στη θέση διάταξης </a:t>
            </a:r>
            <a:r>
              <a:rPr lang="en-US" altLang="en-US" i="1" dirty="0">
                <a:solidFill>
                  <a:schemeClr val="tx2">
                    <a:lumMod val="60000"/>
                    <a:lumOff val="40000"/>
                  </a:schemeClr>
                </a:solidFill>
              </a:rPr>
              <a:t>n</a:t>
            </a:r>
          </a:p>
          <a:p>
            <a:pPr lvl="1"/>
            <a:r>
              <a:rPr lang="en-US" altLang="en-US" sz="2800" dirty="0" smtClean="0"/>
              <a:t>DCG = r</a:t>
            </a:r>
            <a:r>
              <a:rPr lang="en-US" altLang="en-US" sz="2800" baseline="-25000" dirty="0" smtClean="0"/>
              <a:t>1</a:t>
            </a:r>
            <a:r>
              <a:rPr lang="en-US" altLang="en-US" sz="2800" dirty="0" smtClean="0"/>
              <a:t> + r</a:t>
            </a:r>
            <a:r>
              <a:rPr lang="en-US" altLang="en-US" sz="2800" baseline="-25000" dirty="0" smtClean="0"/>
              <a:t>2</a:t>
            </a:r>
            <a:r>
              <a:rPr lang="en-US" altLang="en-US" sz="2800" dirty="0" smtClean="0"/>
              <a:t>/log</a:t>
            </a:r>
            <a:r>
              <a:rPr lang="en-US" altLang="en-US" sz="2800" baseline="-25000" dirty="0" smtClean="0"/>
              <a:t>2</a:t>
            </a:r>
            <a:r>
              <a:rPr lang="en-US" altLang="en-US" sz="2800" dirty="0" smtClean="0"/>
              <a:t>2 + r</a:t>
            </a:r>
            <a:r>
              <a:rPr lang="en-US" altLang="en-US" sz="2800" baseline="-25000" dirty="0" smtClean="0"/>
              <a:t>3</a:t>
            </a:r>
            <a:r>
              <a:rPr lang="en-US" altLang="en-US" sz="2800" dirty="0" smtClean="0"/>
              <a:t>/log</a:t>
            </a:r>
            <a:r>
              <a:rPr lang="en-US" altLang="en-US" sz="2800" baseline="-25000" dirty="0" smtClean="0"/>
              <a:t>2</a:t>
            </a:r>
            <a:r>
              <a:rPr lang="en-US" altLang="en-US" sz="2800" dirty="0" smtClean="0"/>
              <a:t>3 + … </a:t>
            </a:r>
            <a:r>
              <a:rPr lang="en-US" altLang="en-US" sz="2800" dirty="0" err="1" smtClean="0"/>
              <a:t>r</a:t>
            </a:r>
            <a:r>
              <a:rPr lang="en-US" altLang="en-US" sz="2800" baseline="-25000" dirty="0" err="1" smtClean="0"/>
              <a:t>n</a:t>
            </a:r>
            <a:r>
              <a:rPr lang="en-US" altLang="en-US" sz="2800" dirty="0" smtClean="0"/>
              <a:t>/log</a:t>
            </a:r>
            <a:r>
              <a:rPr lang="en-US" altLang="en-US" sz="2800" baseline="-25000" dirty="0" smtClean="0"/>
              <a:t>2</a:t>
            </a:r>
            <a:r>
              <a:rPr lang="en-US" altLang="en-US" sz="2800" dirty="0" smtClean="0"/>
              <a:t>n</a:t>
            </a:r>
          </a:p>
          <a:p>
            <a:pPr lvl="2"/>
            <a:r>
              <a:rPr lang="el-GR" altLang="en-US" dirty="0" smtClean="0"/>
              <a:t>Χρησιμοποιούνται και άλλες βάσεις εκτός του 2 για το λογάριθμο</a:t>
            </a:r>
            <a:endParaRPr lang="en-US" altLang="en-US" dirty="0" smtClean="0"/>
          </a:p>
          <a:p>
            <a:pPr>
              <a:lnSpc>
                <a:spcPct val="80000"/>
              </a:lnSpc>
            </a:pPr>
            <a:endParaRPr lang="en-US" altLang="en-US" sz="2000" dirty="0" smtClean="0"/>
          </a:p>
        </p:txBody>
      </p:sp>
      <p:sp>
        <p:nvSpPr>
          <p:cNvPr id="6" name="Title 1"/>
          <p:cNvSpPr>
            <a:spLocks noGrp="1"/>
          </p:cNvSpPr>
          <p:nvPr>
            <p:ph type="title"/>
          </p:nvPr>
        </p:nvSpPr>
        <p:spPr>
          <a:xfrm>
            <a:off x="609600" y="304800"/>
            <a:ext cx="8229600" cy="1143000"/>
          </a:xfrm>
        </p:spPr>
        <p:txBody>
          <a:bodyPr/>
          <a:lstStyle/>
          <a:p>
            <a:r>
              <a:rPr lang="en-US" altLang="en-US" dirty="0" smtClean="0"/>
              <a:t>Discounted Cumulative Gain</a:t>
            </a:r>
          </a:p>
        </p:txBody>
      </p:sp>
    </p:spTree>
    <p:extLst>
      <p:ext uri="{BB962C8B-B14F-4D97-AF65-F5344CB8AC3E}">
        <p14:creationId xmlns:p14="http://schemas.microsoft.com/office/powerpoint/2010/main" val="3133850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lstStyle/>
          <a:p>
            <a:r>
              <a:rPr lang="en-US" altLang="en-US" dirty="0" smtClean="0"/>
              <a:t>DCG</a:t>
            </a:r>
            <a:r>
              <a:rPr lang="el-GR" altLang="en-US" dirty="0" smtClean="0"/>
              <a:t> το ολικό κέρδος που συγκεντρώνεται σε μια συγκεκριμένη θέση διάταξης</a:t>
            </a:r>
            <a:r>
              <a:rPr lang="en-US" altLang="en-US" dirty="0" smtClean="0"/>
              <a:t>  p:</a:t>
            </a:r>
          </a:p>
          <a:p>
            <a:endParaRPr lang="en-US" altLang="en-US" dirty="0" smtClean="0"/>
          </a:p>
          <a:p>
            <a:endParaRPr lang="en-US" altLang="en-US" sz="2400" dirty="0" smtClean="0"/>
          </a:p>
          <a:p>
            <a:r>
              <a:rPr lang="el-GR" altLang="en-US" dirty="0" smtClean="0"/>
              <a:t>Εναλλακτική διατύπωση</a:t>
            </a:r>
            <a:r>
              <a:rPr lang="en-US" altLang="en-US" dirty="0" smtClean="0"/>
              <a:t>:</a:t>
            </a:r>
          </a:p>
          <a:p>
            <a:endParaRPr lang="en-US" altLang="en-US" dirty="0" smtClean="0"/>
          </a:p>
          <a:p>
            <a:endParaRPr lang="en-US" altLang="en-US" sz="2400" dirty="0" smtClean="0"/>
          </a:p>
          <a:p>
            <a:pPr lvl="1"/>
            <a:r>
              <a:rPr lang="el-GR" altLang="en-US" dirty="0" smtClean="0"/>
              <a:t>Χρησιμοποιείται από κάποιες μηχανές</a:t>
            </a:r>
          </a:p>
          <a:p>
            <a:pPr lvl="1"/>
            <a:r>
              <a:rPr lang="el-GR" altLang="en-US" dirty="0" smtClean="0"/>
              <a:t>Μεγαλύτερη έμφαση στην ανάκτηση </a:t>
            </a:r>
            <a:r>
              <a:rPr lang="el-GR" altLang="en-US" i="1" dirty="0" smtClean="0">
                <a:solidFill>
                  <a:schemeClr val="accent6">
                    <a:lumMod val="75000"/>
                  </a:schemeClr>
                </a:solidFill>
              </a:rPr>
              <a:t>πολύ σχετικών </a:t>
            </a:r>
            <a:r>
              <a:rPr lang="el-GR" altLang="en-US" dirty="0" smtClean="0"/>
              <a:t>εγγράφων</a:t>
            </a:r>
            <a:endParaRPr lang="en-US" altLang="en-US" dirty="0" smtClean="0"/>
          </a:p>
        </p:txBody>
      </p:sp>
      <p:pic>
        <p:nvPicPr>
          <p:cNvPr id="37892" name="Picture 3" descr="TP_tmp.png"/>
          <p:cNvPicPr>
            <a:picLocks noChangeAspect="1"/>
          </p:cNvPicPr>
          <p:nvPr>
            <p:custDataLst>
              <p:tags r:id="rId1"/>
            </p:custDataLst>
          </p:nvPr>
        </p:nvPicPr>
        <p:blipFill>
          <a:blip r:embed="rId4" cstate="print">
            <a:extLst>
              <a:ext uri="{28A0092B-C50C-407E-A947-70E740481C1C}">
                <a14:useLocalDpi xmlns:a14="http://schemas.microsoft.com/office/drawing/2010/main" val="0"/>
              </a:ext>
            </a:extLst>
          </a:blip>
          <a:srcRect/>
          <a:stretch>
            <a:fillRect/>
          </a:stretch>
        </p:blipFill>
        <p:spPr bwMode="auto">
          <a:xfrm>
            <a:off x="1905000" y="2819400"/>
            <a:ext cx="38957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5" descr="TP_tmp.png"/>
          <p:cNvPicPr>
            <a:picLocks noChangeAspect="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2138362" y="4179887"/>
            <a:ext cx="34290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609600" y="304800"/>
            <a:ext cx="8229600" cy="1143000"/>
          </a:xfrm>
        </p:spPr>
        <p:txBody>
          <a:bodyPr/>
          <a:lstStyle/>
          <a:p>
            <a:r>
              <a:rPr lang="en-US" altLang="en-US" dirty="0" smtClean="0"/>
              <a:t>Discounted Cumulative Gain</a:t>
            </a:r>
          </a:p>
        </p:txBody>
      </p:sp>
    </p:spTree>
    <p:extLst>
      <p:ext uri="{BB962C8B-B14F-4D97-AF65-F5344CB8AC3E}">
        <p14:creationId xmlns:p14="http://schemas.microsoft.com/office/powerpoint/2010/main" val="24664207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l-GR" altLang="en-US" dirty="0" smtClean="0">
                <a:latin typeface="+mn-lt"/>
              </a:rPr>
              <a:t>Παράδειγμα</a:t>
            </a:r>
            <a:endParaRPr lang="en-US" altLang="en-US" dirty="0" smtClean="0">
              <a:latin typeface="+mn-lt"/>
            </a:endParaRPr>
          </a:p>
        </p:txBody>
      </p:sp>
      <p:sp>
        <p:nvSpPr>
          <p:cNvPr id="38915" name="Content Placeholder 2"/>
          <p:cNvSpPr>
            <a:spLocks noGrp="1"/>
          </p:cNvSpPr>
          <p:nvPr>
            <p:ph idx="1"/>
          </p:nvPr>
        </p:nvSpPr>
        <p:spPr>
          <a:xfrm>
            <a:off x="457200" y="1905000"/>
            <a:ext cx="8153400" cy="4648200"/>
          </a:xfrm>
        </p:spPr>
        <p:txBody>
          <a:bodyPr/>
          <a:lstStyle/>
          <a:p>
            <a:r>
              <a:rPr lang="en-US" altLang="en-US" dirty="0" smtClean="0"/>
              <a:t>10 </a:t>
            </a:r>
            <a:r>
              <a:rPr lang="el-GR" altLang="en-US" dirty="0" smtClean="0"/>
              <a:t>διατεταγμένα έγγραφα σε κλίμακα συνάφειας </a:t>
            </a:r>
            <a:r>
              <a:rPr lang="en-US" altLang="en-US" dirty="0" smtClean="0"/>
              <a:t>0-3: </a:t>
            </a:r>
          </a:p>
          <a:p>
            <a:pPr lvl="1">
              <a:buFont typeface="Wingdings" pitchFamily="2" charset="2"/>
              <a:buNone/>
            </a:pPr>
            <a:r>
              <a:rPr lang="en-US" altLang="en-US" dirty="0" smtClean="0"/>
              <a:t>3, 2, 3, 0, 0, 1, 2, 2, 3, 0</a:t>
            </a:r>
          </a:p>
          <a:p>
            <a:r>
              <a:rPr lang="en-US" altLang="en-US" dirty="0" smtClean="0"/>
              <a:t>discounted gain: </a:t>
            </a:r>
          </a:p>
          <a:p>
            <a:pPr lvl="1">
              <a:buFont typeface="Wingdings" pitchFamily="2" charset="2"/>
              <a:buNone/>
            </a:pPr>
            <a:r>
              <a:rPr lang="en-US" altLang="en-US" dirty="0" smtClean="0"/>
              <a:t>3, 2/1, 3/1.59, 0, 0, 1/2.59, 2/2.81, 2/3, 3/3.17, 0 </a:t>
            </a:r>
          </a:p>
          <a:p>
            <a:pPr lvl="1">
              <a:buFont typeface="Wingdings" pitchFamily="2" charset="2"/>
              <a:buNone/>
            </a:pPr>
            <a:r>
              <a:rPr lang="en-US" altLang="en-US" dirty="0" smtClean="0"/>
              <a:t>= 3, 2, 1.89, 0, 0, 0.39, 0.71, 0.67, 0.95, 0</a:t>
            </a:r>
          </a:p>
          <a:p>
            <a:r>
              <a:rPr lang="en-US" altLang="en-US" dirty="0" smtClean="0"/>
              <a:t>DCG:</a:t>
            </a:r>
          </a:p>
          <a:p>
            <a:pPr lvl="1">
              <a:buFont typeface="Wingdings" pitchFamily="2" charset="2"/>
              <a:buNone/>
            </a:pPr>
            <a:r>
              <a:rPr lang="en-US" altLang="en-US" dirty="0" smtClean="0"/>
              <a:t>3, 5, 6.89, 6.89, 6.89, 7.28, 7.99, 8.66, 9.61, 9.61</a:t>
            </a:r>
          </a:p>
          <a:p>
            <a:endParaRPr lang="en-US" altLang="en-US" dirty="0" smtClean="0"/>
          </a:p>
          <a:p>
            <a:pPr lvl="2">
              <a:buFont typeface="Wingdings" pitchFamily="2" charset="2"/>
              <a:buNone/>
            </a:pPr>
            <a:endParaRPr lang="en-US" altLang="en-US" dirty="0" smtClean="0"/>
          </a:p>
        </p:txBody>
      </p:sp>
    </p:spTree>
    <p:extLst>
      <p:ext uri="{BB962C8B-B14F-4D97-AF65-F5344CB8AC3E}">
        <p14:creationId xmlns:p14="http://schemas.microsoft.com/office/powerpoint/2010/main" val="245259486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0" y="228600"/>
            <a:ext cx="8686800" cy="1066800"/>
          </a:xfrm>
        </p:spPr>
        <p:txBody>
          <a:bodyPr/>
          <a:lstStyle/>
          <a:p>
            <a:r>
              <a:rPr lang="el-GR" altLang="en-US" dirty="0">
                <a:latin typeface="+mn-lt"/>
              </a:rPr>
              <a:t> </a:t>
            </a:r>
            <a:r>
              <a:rPr lang="el-GR" altLang="en-US" dirty="0" smtClean="0">
                <a:latin typeface="+mn-lt"/>
              </a:rPr>
              <a:t> </a:t>
            </a:r>
            <a:r>
              <a:rPr lang="el-GR" altLang="en-US" dirty="0" err="1" smtClean="0">
                <a:latin typeface="+mn-lt"/>
              </a:rPr>
              <a:t>Κανονικοποίηση</a:t>
            </a:r>
            <a:r>
              <a:rPr lang="el-GR" altLang="en-US" dirty="0" smtClean="0">
                <a:latin typeface="+mn-lt"/>
              </a:rPr>
              <a:t> του </a:t>
            </a:r>
            <a:r>
              <a:rPr lang="en-US" altLang="en-US" dirty="0" smtClean="0">
                <a:latin typeface="+mn-lt"/>
              </a:rPr>
              <a:t>DCG</a:t>
            </a:r>
          </a:p>
        </p:txBody>
      </p:sp>
      <p:sp>
        <p:nvSpPr>
          <p:cNvPr id="39940" name="Rectangle 3"/>
          <p:cNvSpPr>
            <a:spLocks noGrp="1" noChangeArrowheads="1"/>
          </p:cNvSpPr>
          <p:nvPr>
            <p:ph type="body" idx="1"/>
          </p:nvPr>
        </p:nvSpPr>
        <p:spPr>
          <a:xfrm>
            <a:off x="304800" y="1676400"/>
            <a:ext cx="8153400" cy="4419600"/>
          </a:xfrm>
        </p:spPr>
        <p:txBody>
          <a:bodyPr/>
          <a:lstStyle/>
          <a:p>
            <a:pPr>
              <a:spcBef>
                <a:spcPts val="0"/>
              </a:spcBef>
            </a:pPr>
            <a:r>
              <a:rPr lang="en-US" altLang="en-US" dirty="0" smtClean="0">
                <a:solidFill>
                  <a:schemeClr val="accent6">
                    <a:lumMod val="75000"/>
                  </a:schemeClr>
                </a:solidFill>
              </a:rPr>
              <a:t>Normalized Discounted Cumulative Gain </a:t>
            </a:r>
            <a:r>
              <a:rPr lang="en-US" altLang="en-US" dirty="0" smtClean="0"/>
              <a:t>(NDCG) </a:t>
            </a:r>
            <a:r>
              <a:rPr lang="el-GR" altLang="en-US" dirty="0" smtClean="0"/>
              <a:t>στη θέση διάταξης </a:t>
            </a:r>
            <a:r>
              <a:rPr lang="en-US" altLang="en-US" i="1" dirty="0" smtClean="0">
                <a:solidFill>
                  <a:schemeClr val="tx2">
                    <a:lumMod val="60000"/>
                    <a:lumOff val="40000"/>
                  </a:schemeClr>
                </a:solidFill>
              </a:rPr>
              <a:t>n</a:t>
            </a:r>
            <a:endParaRPr lang="el-GR" altLang="en-US" i="1" dirty="0" smtClean="0">
              <a:solidFill>
                <a:schemeClr val="tx2">
                  <a:lumMod val="60000"/>
                  <a:lumOff val="40000"/>
                </a:schemeClr>
              </a:solidFill>
            </a:endParaRPr>
          </a:p>
          <a:p>
            <a:pPr>
              <a:lnSpc>
                <a:spcPct val="80000"/>
              </a:lnSpc>
              <a:spcBef>
                <a:spcPts val="0"/>
              </a:spcBef>
            </a:pPr>
            <a:endParaRPr lang="en-US" altLang="en-US" sz="800" i="1" dirty="0" smtClean="0"/>
          </a:p>
          <a:p>
            <a:pPr lvl="1">
              <a:spcBef>
                <a:spcPts val="0"/>
              </a:spcBef>
            </a:pPr>
            <a:r>
              <a:rPr lang="el-GR" altLang="en-US" dirty="0" err="1" smtClean="0"/>
              <a:t>Κανονικοποιούμε</a:t>
            </a:r>
            <a:r>
              <a:rPr lang="el-GR" altLang="en-US" dirty="0" smtClean="0"/>
              <a:t> το </a:t>
            </a:r>
            <a:r>
              <a:rPr lang="en-US" altLang="en-US" dirty="0" smtClean="0"/>
              <a:t>DCG </a:t>
            </a:r>
            <a:r>
              <a:rPr lang="el-GR" altLang="en-US" dirty="0" smtClean="0"/>
              <a:t>στη θέση διάταξης</a:t>
            </a:r>
            <a:r>
              <a:rPr lang="en-US" altLang="en-US" dirty="0" smtClean="0"/>
              <a:t> </a:t>
            </a:r>
            <a:r>
              <a:rPr lang="en-US" altLang="en-US" i="1" dirty="0" smtClean="0"/>
              <a:t>n</a:t>
            </a:r>
            <a:r>
              <a:rPr lang="en-US" altLang="en-US" dirty="0" smtClean="0"/>
              <a:t> </a:t>
            </a:r>
            <a:r>
              <a:rPr lang="el-GR" altLang="en-US" dirty="0" smtClean="0"/>
              <a:t>με την </a:t>
            </a:r>
            <a:r>
              <a:rPr lang="en-US" altLang="en-US" dirty="0" smtClean="0"/>
              <a:t>DGG </a:t>
            </a:r>
            <a:r>
              <a:rPr lang="el-GR" altLang="en-US" dirty="0" smtClean="0"/>
              <a:t>τιμή στη θέση διάταξης</a:t>
            </a:r>
            <a:r>
              <a:rPr lang="en-US" altLang="en-US" dirty="0" smtClean="0"/>
              <a:t> </a:t>
            </a:r>
            <a:r>
              <a:rPr lang="en-US" altLang="en-US" i="1" dirty="0" smtClean="0"/>
              <a:t>n</a:t>
            </a:r>
            <a:r>
              <a:rPr lang="en-US" altLang="en-US" dirty="0" smtClean="0"/>
              <a:t> </a:t>
            </a:r>
            <a:r>
              <a:rPr lang="el-GR" altLang="en-US" i="1" dirty="0" smtClean="0"/>
              <a:t>για την ιδανική διάταξη </a:t>
            </a:r>
          </a:p>
          <a:p>
            <a:pPr lvl="1">
              <a:spcBef>
                <a:spcPts val="0"/>
              </a:spcBef>
            </a:pPr>
            <a:r>
              <a:rPr lang="el-GR" altLang="en-US" i="1" dirty="0" smtClean="0">
                <a:solidFill>
                  <a:schemeClr val="accent6">
                    <a:lumMod val="75000"/>
                  </a:schemeClr>
                </a:solidFill>
              </a:rPr>
              <a:t>Ιδανική διάταξη</a:t>
            </a:r>
            <a:r>
              <a:rPr lang="el-GR" altLang="en-US" dirty="0" smtClean="0"/>
              <a:t>: επιστρέφει πρώτα τα έγγραφα που έχουν τον υψηλότερο βαθμό συνάφειας, μετά τα έγγραφα με τον αμέσως υψηλότερο βαθμό, κοκ</a:t>
            </a:r>
          </a:p>
          <a:p>
            <a:pPr marL="342900" lvl="1" indent="-342900">
              <a:lnSpc>
                <a:spcPct val="80000"/>
              </a:lnSpc>
              <a:spcBef>
                <a:spcPts val="0"/>
              </a:spcBef>
              <a:buClr>
                <a:srgbClr val="437085"/>
              </a:buClr>
            </a:pPr>
            <a:endParaRPr lang="en-US" altLang="en-US" sz="800" dirty="0" smtClean="0">
              <a:cs typeface="ＭＳ Ｐゴシック" pitchFamily="-65" charset="-128"/>
            </a:endParaRPr>
          </a:p>
          <a:p>
            <a:pPr marL="342900" lvl="1" indent="-342900">
              <a:spcBef>
                <a:spcPts val="0"/>
              </a:spcBef>
              <a:buClr>
                <a:srgbClr val="437085"/>
              </a:buClr>
            </a:pPr>
            <a:r>
              <a:rPr lang="el-GR" altLang="en-US" sz="2800" dirty="0">
                <a:cs typeface="ＭＳ Ｐゴシック" pitchFamily="-65" charset="-128"/>
              </a:rPr>
              <a:t>Χρήσιμο για αντιπαράθεση ερωτημάτων  με διαφορετικό αριθμό συναφών αποτελεσμάτων</a:t>
            </a:r>
            <a:endParaRPr lang="en-US" altLang="en-US" sz="2800" dirty="0">
              <a:cs typeface="ＭＳ Ｐゴシック" pitchFamily="-65" charset="-128"/>
            </a:endParaRPr>
          </a:p>
          <a:p>
            <a:pPr>
              <a:spcBef>
                <a:spcPts val="0"/>
              </a:spcBef>
            </a:pPr>
            <a:r>
              <a:rPr lang="el-GR" altLang="en-US" dirty="0"/>
              <a:t>Ιδιαίτερα δημοφιλές μέτρο στην αναζήτηση στο </a:t>
            </a:r>
            <a:r>
              <a:rPr lang="en-US" altLang="en-US" dirty="0"/>
              <a:t>web</a:t>
            </a:r>
          </a:p>
        </p:txBody>
      </p:sp>
    </p:spTree>
    <p:extLst>
      <p:ext uri="{BB962C8B-B14F-4D97-AF65-F5344CB8AC3E}">
        <p14:creationId xmlns:p14="http://schemas.microsoft.com/office/powerpoint/2010/main" val="178954393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itle 1"/>
          <p:cNvSpPr>
            <a:spLocks noGrp="1"/>
          </p:cNvSpPr>
          <p:nvPr>
            <p:ph type="title"/>
          </p:nvPr>
        </p:nvSpPr>
        <p:spPr/>
        <p:txBody>
          <a:bodyPr/>
          <a:lstStyle/>
          <a:p>
            <a:pPr eaLnBrk="1" hangingPunct="1"/>
            <a:r>
              <a:rPr lang="el-GR" altLang="en-US" dirty="0" smtClean="0">
                <a:latin typeface="+mn-lt"/>
              </a:rPr>
              <a:t>Παράδειγμα</a:t>
            </a:r>
            <a:endParaRPr lang="en-US" altLang="en-US" dirty="0" smtClean="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1488873"/>
              </p:ext>
            </p:extLst>
          </p:nvPr>
        </p:nvGraphicFramePr>
        <p:xfrm>
          <a:off x="1295400" y="2133600"/>
          <a:ext cx="6934200" cy="2362200"/>
        </p:xfrm>
        <a:graphic>
          <a:graphicData uri="http://schemas.openxmlformats.org/drawingml/2006/table">
            <a:tbl>
              <a:tblPr/>
              <a:tblGrid>
                <a:gridCol w="990600"/>
                <a:gridCol w="990600"/>
                <a:gridCol w="990600"/>
                <a:gridCol w="990600"/>
                <a:gridCol w="990600"/>
                <a:gridCol w="990600"/>
                <a:gridCol w="990600"/>
              </a:tblGrid>
              <a:tr h="30480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Calibri" charset="0"/>
                          <a:ea typeface="MS PGothic" charset="0"/>
                          <a:cs typeface="MS PGothic" charset="0"/>
                        </a:rPr>
                        <a:t>i</a:t>
                      </a:r>
                      <a:endParaRPr kumimoji="0" lang="en-US" sz="1400" b="0" i="0" u="none" strike="noStrike" cap="none" normalizeH="0" baseline="0" dirty="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Calibri" charset="0"/>
                          <a:ea typeface="MS PGothic" charset="0"/>
                          <a:cs typeface="MS PGothic" charset="0"/>
                        </a:rPr>
                        <a:t>Ground </a:t>
                      </a:r>
                      <a:r>
                        <a:rPr kumimoji="0" lang="en-US" sz="1400" b="0" i="0" u="none" strike="noStrike" cap="none" normalizeH="0" baseline="0" dirty="0" smtClean="0">
                          <a:ln>
                            <a:noFill/>
                          </a:ln>
                          <a:solidFill>
                            <a:schemeClr val="accent6">
                              <a:lumMod val="75000"/>
                            </a:schemeClr>
                          </a:solidFill>
                          <a:effectLst/>
                          <a:latin typeface="Calibri" charset="0"/>
                          <a:ea typeface="MS PGothic" charset="0"/>
                          <a:cs typeface="MS PGothic" charset="0"/>
                        </a:rPr>
                        <a:t>Truth</a:t>
                      </a:r>
                      <a:r>
                        <a:rPr kumimoji="0" lang="el-GR" sz="1400" b="0" i="0" u="none" strike="noStrike" cap="none" normalizeH="0" baseline="0" dirty="0" smtClean="0">
                          <a:ln>
                            <a:noFill/>
                          </a:ln>
                          <a:solidFill>
                            <a:schemeClr val="accent6">
                              <a:lumMod val="75000"/>
                            </a:schemeClr>
                          </a:solidFill>
                          <a:effectLst/>
                          <a:latin typeface="Calibri" charset="0"/>
                          <a:ea typeface="MS PGothic" charset="0"/>
                          <a:cs typeface="MS PGothic" charset="0"/>
                        </a:rPr>
                        <a:t> (</a:t>
                      </a:r>
                      <a:r>
                        <a:rPr kumimoji="0" lang="en-US" sz="1400" b="0" i="0" u="none" strike="noStrike" cap="none" normalizeH="0" baseline="0" dirty="0" smtClean="0">
                          <a:ln>
                            <a:noFill/>
                          </a:ln>
                          <a:solidFill>
                            <a:schemeClr val="accent6">
                              <a:lumMod val="75000"/>
                            </a:schemeClr>
                          </a:solidFill>
                          <a:effectLst/>
                          <a:latin typeface="Calibri" charset="0"/>
                          <a:ea typeface="MS PGothic" charset="0"/>
                          <a:cs typeface="MS PGothic" charset="0"/>
                        </a:rPr>
                        <a:t>optimal)</a:t>
                      </a:r>
                      <a:endParaRPr kumimoji="0" lang="en-US" sz="1400" b="0" i="0" u="none" strike="noStrike" cap="none" normalizeH="0" baseline="0" dirty="0">
                        <a:ln>
                          <a:noFill/>
                        </a:ln>
                        <a:solidFill>
                          <a:schemeClr val="accent6">
                            <a:lumMod val="75000"/>
                          </a:schemeClr>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Ranking Function</a:t>
                      </a:r>
                      <a:r>
                        <a:rPr kumimoji="0" lang="en-US" sz="1400" b="0" i="0" u="none" strike="noStrike" cap="none" normalizeH="0" baseline="-2500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Ranking Function</a:t>
                      </a:r>
                      <a:r>
                        <a:rPr kumimoji="0" lang="en-US" sz="1400" b="0" i="0" u="none" strike="noStrike" cap="none" normalizeH="0" baseline="-2500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533400">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2500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NDCG</a:t>
                      </a:r>
                      <a:r>
                        <a:rPr kumimoji="0" lang="en-US" sz="1400" b="0" i="0" u="none" strike="noStrike" cap="none" normalizeH="0" baseline="-25000">
                          <a:ln>
                            <a:noFill/>
                          </a:ln>
                          <a:solidFill>
                            <a:schemeClr val="tx1"/>
                          </a:solidFill>
                          <a:effectLst/>
                          <a:latin typeface="Calibri" charset="0"/>
                          <a:ea typeface="MS PGothic" charset="0"/>
                          <a:cs typeface="MS PGothic" charset="0"/>
                        </a:rPr>
                        <a:t>GT</a:t>
                      </a:r>
                      <a:r>
                        <a:rPr kumimoji="0" lang="en-US" sz="1400" b="0" i="0" u="none" strike="noStrike" cap="none" normalizeH="0" baseline="0">
                          <a:ln>
                            <a:noFill/>
                          </a:ln>
                          <a:solidFill>
                            <a:schemeClr val="tx1"/>
                          </a:solidFill>
                          <a:effectLst/>
                          <a:latin typeface="Calibri" charset="0"/>
                          <a:ea typeface="MS PGothic" charset="0"/>
                          <a:cs typeface="MS PGothic" charset="0"/>
                        </a:rPr>
                        <a:t>=1.00</a:t>
                      </a:r>
                      <a:endParaRPr kumimoji="0" lang="en-US" sz="1400" b="0" i="0" u="none" strike="noStrike" cap="none" normalizeH="0" baseline="-2500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NDCG</a:t>
                      </a:r>
                      <a:r>
                        <a:rPr kumimoji="0" lang="en-US" sz="1400" b="0" i="0" u="none" strike="noStrike" cap="none" normalizeH="0" baseline="-25000">
                          <a:ln>
                            <a:noFill/>
                          </a:ln>
                          <a:solidFill>
                            <a:schemeClr val="tx1"/>
                          </a:solidFill>
                          <a:effectLst/>
                          <a:latin typeface="Calibri" charset="0"/>
                          <a:ea typeface="MS PGothic" charset="0"/>
                          <a:cs typeface="MS PGothic" charset="0"/>
                        </a:rPr>
                        <a:t>RF1</a:t>
                      </a:r>
                      <a:r>
                        <a:rPr kumimoji="0" lang="en-US" sz="1400" b="0" i="0" u="none" strike="noStrike" cap="none" normalizeH="0" baseline="0">
                          <a:ln>
                            <a:noFill/>
                          </a:ln>
                          <a:solidFill>
                            <a:schemeClr val="tx1"/>
                          </a:solidFill>
                          <a:effectLst/>
                          <a:latin typeface="Calibri" charset="0"/>
                          <a:ea typeface="MS PGothic" charset="0"/>
                          <a:cs typeface="MS PGothic"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MS PGothic" charset="0"/>
                          <a:cs typeface="MS PGothic" charset="0"/>
                        </a:rPr>
                        <a:t>NDCG</a:t>
                      </a:r>
                      <a:r>
                        <a:rPr kumimoji="0" lang="en-US" sz="1400" b="0" i="0" u="none" strike="noStrike" cap="none" normalizeH="0" baseline="-25000" dirty="0">
                          <a:ln>
                            <a:noFill/>
                          </a:ln>
                          <a:solidFill>
                            <a:schemeClr val="tx1"/>
                          </a:solidFill>
                          <a:effectLst/>
                          <a:latin typeface="Calibri" charset="0"/>
                          <a:ea typeface="MS PGothic" charset="0"/>
                          <a:cs typeface="MS PGothic" charset="0"/>
                        </a:rPr>
                        <a:t>RF2</a:t>
                      </a:r>
                      <a:r>
                        <a:rPr kumimoji="0" lang="en-US" sz="1400" b="0" i="0" u="none" strike="noStrike" cap="none" normalizeH="0" baseline="0" dirty="0">
                          <a:ln>
                            <a:noFill/>
                          </a:ln>
                          <a:solidFill>
                            <a:schemeClr val="tx1"/>
                          </a:solidFill>
                          <a:effectLst/>
                          <a:latin typeface="Calibri" charset="0"/>
                          <a:ea typeface="MS PGothic" charset="0"/>
                          <a:cs typeface="MS PGothic" charset="0"/>
                        </a:rPr>
                        <a:t>=0.9203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graphicFrame>
        <p:nvGraphicFramePr>
          <p:cNvPr id="3074" name="Object 2"/>
          <p:cNvGraphicFramePr>
            <a:graphicFrameLocks noChangeAspect="1"/>
          </p:cNvGraphicFramePr>
          <p:nvPr/>
        </p:nvGraphicFramePr>
        <p:xfrm>
          <a:off x="3060700" y="4649788"/>
          <a:ext cx="3009900" cy="482600"/>
        </p:xfrm>
        <a:graphic>
          <a:graphicData uri="http://schemas.openxmlformats.org/presentationml/2006/ole">
            <mc:AlternateContent xmlns:mc="http://schemas.openxmlformats.org/markup-compatibility/2006">
              <mc:Choice xmlns:v="urn:schemas-microsoft-com:vml" Requires="v">
                <p:oleObj spid="_x0000_s255082" name="Equation" r:id="rId3" imgW="3009900" imgH="482600" progId="Equation.3">
                  <p:embed/>
                </p:oleObj>
              </mc:Choice>
              <mc:Fallback>
                <p:oleObj name="Equation" r:id="rId3" imgW="3009900" imgH="482600" progId="Equation.3">
                  <p:embed/>
                  <p:pic>
                    <p:nvPicPr>
                      <p:cNvPr id="0"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0700" y="4649788"/>
                        <a:ext cx="3009900" cy="482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5" name="Object 4"/>
          <p:cNvGraphicFramePr>
            <a:graphicFrameLocks noChangeAspect="1"/>
          </p:cNvGraphicFramePr>
          <p:nvPr/>
        </p:nvGraphicFramePr>
        <p:xfrm>
          <a:off x="3048000" y="5157788"/>
          <a:ext cx="3035300" cy="482600"/>
        </p:xfrm>
        <a:graphic>
          <a:graphicData uri="http://schemas.openxmlformats.org/presentationml/2006/ole">
            <mc:AlternateContent xmlns:mc="http://schemas.openxmlformats.org/markup-compatibility/2006">
              <mc:Choice xmlns:v="urn:schemas-microsoft-com:vml" Requires="v">
                <p:oleObj spid="_x0000_s255083" name="Equation" r:id="rId5" imgW="3035300" imgH="482600" progId="Equation.3">
                  <p:embed/>
                </p:oleObj>
              </mc:Choice>
              <mc:Fallback>
                <p:oleObj name="Equation" r:id="rId5" imgW="3035300" imgH="482600" progId="Equation.3">
                  <p:embed/>
                  <p:pic>
                    <p:nvPicPr>
                      <p:cNvPr id="0" name="Picture 3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5157788"/>
                        <a:ext cx="3035300" cy="482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6" name="Object 5"/>
          <p:cNvGraphicFramePr>
            <a:graphicFrameLocks noChangeAspect="1"/>
          </p:cNvGraphicFramePr>
          <p:nvPr/>
        </p:nvGraphicFramePr>
        <p:xfrm>
          <a:off x="3041650" y="5640388"/>
          <a:ext cx="3048000" cy="482600"/>
        </p:xfrm>
        <a:graphic>
          <a:graphicData uri="http://schemas.openxmlformats.org/presentationml/2006/ole">
            <mc:AlternateContent xmlns:mc="http://schemas.openxmlformats.org/markup-compatibility/2006">
              <mc:Choice xmlns:v="urn:schemas-microsoft-com:vml" Requires="v">
                <p:oleObj spid="_x0000_s255084" name="Equation" r:id="rId7" imgW="3048000" imgH="482600" progId="Equation.3">
                  <p:embed/>
                </p:oleObj>
              </mc:Choice>
              <mc:Fallback>
                <p:oleObj name="Equation" r:id="rId7" imgW="3048000" imgH="482600" progId="Equation.3">
                  <p:embed/>
                  <p:pic>
                    <p:nvPicPr>
                      <p:cNvPr id="0" name="Picture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1650" y="5640388"/>
                        <a:ext cx="3048000" cy="482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7" name="Object 6"/>
          <p:cNvGraphicFramePr>
            <a:graphicFrameLocks noChangeAspect="1"/>
          </p:cNvGraphicFramePr>
          <p:nvPr/>
        </p:nvGraphicFramePr>
        <p:xfrm>
          <a:off x="3644900" y="6248400"/>
          <a:ext cx="1841500" cy="228600"/>
        </p:xfrm>
        <a:graphic>
          <a:graphicData uri="http://schemas.openxmlformats.org/presentationml/2006/ole">
            <mc:AlternateContent xmlns:mc="http://schemas.openxmlformats.org/markup-compatibility/2006">
              <mc:Choice xmlns:v="urn:schemas-microsoft-com:vml" Requires="v">
                <p:oleObj spid="_x0000_s255085" name="Equation" r:id="rId9" imgW="1841500" imgH="228600" progId="Equation.3">
                  <p:embed/>
                </p:oleObj>
              </mc:Choice>
              <mc:Fallback>
                <p:oleObj name="Equation" r:id="rId9" imgW="1841500" imgH="228600" progId="Equation.3">
                  <p:embed/>
                  <p:pic>
                    <p:nvPicPr>
                      <p:cNvPr id="0" name="Picture 3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44900" y="6248400"/>
                        <a:ext cx="1841500" cy="228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135" name="TextBox 10"/>
          <p:cNvSpPr txBox="1">
            <a:spLocks noChangeArrowheads="1"/>
          </p:cNvSpPr>
          <p:nvPr/>
        </p:nvSpPr>
        <p:spPr bwMode="auto">
          <a:xfrm>
            <a:off x="2706748" y="1600200"/>
            <a:ext cx="37305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ctr" eaLnBrk="1" hangingPunct="1"/>
            <a:r>
              <a:rPr lang="en-US" altLang="en-US" dirty="0"/>
              <a:t>4 </a:t>
            </a:r>
            <a:r>
              <a:rPr lang="el-GR" altLang="en-US" dirty="0" smtClean="0"/>
              <a:t>έγγραφα</a:t>
            </a:r>
            <a:r>
              <a:rPr lang="en-US" altLang="en-US" dirty="0" smtClean="0"/>
              <a:t>: </a:t>
            </a:r>
            <a:r>
              <a:rPr lang="en-US" altLang="en-US" dirty="0"/>
              <a:t>d</a:t>
            </a:r>
            <a:r>
              <a:rPr lang="en-US" altLang="en-US" baseline="-25000" dirty="0"/>
              <a:t>1</a:t>
            </a:r>
            <a:r>
              <a:rPr lang="en-US" altLang="en-US" dirty="0"/>
              <a:t>, d</a:t>
            </a:r>
            <a:r>
              <a:rPr lang="en-US" altLang="en-US" baseline="-25000" dirty="0"/>
              <a:t>2</a:t>
            </a:r>
            <a:r>
              <a:rPr lang="en-US" altLang="en-US" dirty="0"/>
              <a:t>, d</a:t>
            </a:r>
            <a:r>
              <a:rPr lang="en-US" altLang="en-US" baseline="-25000" dirty="0"/>
              <a:t>3</a:t>
            </a:r>
            <a:r>
              <a:rPr lang="en-US" altLang="en-US" dirty="0"/>
              <a:t>, d</a:t>
            </a:r>
            <a:r>
              <a:rPr lang="en-US" altLang="en-US" baseline="-25000" dirty="0"/>
              <a:t>4</a:t>
            </a:r>
          </a:p>
        </p:txBody>
      </p:sp>
    </p:spTree>
    <p:extLst>
      <p:ext uri="{BB962C8B-B14F-4D97-AF65-F5344CB8AC3E}">
        <p14:creationId xmlns:p14="http://schemas.microsoft.com/office/powerpoint/2010/main" val="389015187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4"/>
          <p:cNvSpPr>
            <a:spLocks noGrp="1"/>
          </p:cNvSpPr>
          <p:nvPr>
            <p:ph type="title"/>
          </p:nvPr>
        </p:nvSpPr>
        <p:spPr/>
        <p:txBody>
          <a:bodyPr/>
          <a:lstStyle/>
          <a:p>
            <a:r>
              <a:rPr lang="el-GR" altLang="en-US" dirty="0" smtClean="0"/>
              <a:t>Αξιολογήσεις από ανθρώπους</a:t>
            </a:r>
            <a:endParaRPr lang="en-US" altLang="en-US" dirty="0" smtClean="0"/>
          </a:p>
        </p:txBody>
      </p:sp>
      <p:sp>
        <p:nvSpPr>
          <p:cNvPr id="41987" name="Content Placeholder 5"/>
          <p:cNvSpPr>
            <a:spLocks noGrp="1"/>
          </p:cNvSpPr>
          <p:nvPr>
            <p:ph idx="1"/>
          </p:nvPr>
        </p:nvSpPr>
        <p:spPr/>
        <p:txBody>
          <a:bodyPr/>
          <a:lstStyle/>
          <a:p>
            <a:r>
              <a:rPr lang="el-GR" altLang="en-US" dirty="0" smtClean="0"/>
              <a:t>Ακριβές </a:t>
            </a:r>
          </a:p>
          <a:p>
            <a:r>
              <a:rPr lang="el-GR" altLang="en-US" dirty="0" smtClean="0"/>
              <a:t>Μη συνεπείς</a:t>
            </a:r>
            <a:endParaRPr lang="en-US" altLang="en-US" dirty="0" smtClean="0"/>
          </a:p>
          <a:p>
            <a:pPr lvl="1"/>
            <a:r>
              <a:rPr lang="el-GR" altLang="en-US" dirty="0" smtClean="0"/>
              <a:t>Ανάμεσα στους αξιολογητές, ή</a:t>
            </a:r>
          </a:p>
          <a:p>
            <a:pPr lvl="1"/>
            <a:r>
              <a:rPr lang="el-GR" altLang="en-US" dirty="0" smtClean="0"/>
              <a:t>Και σε διαφορετικές χρονικές στιγμές </a:t>
            </a:r>
            <a:endParaRPr lang="en-US" altLang="en-US" dirty="0" smtClean="0"/>
          </a:p>
          <a:p>
            <a:r>
              <a:rPr lang="el-GR" altLang="en-US" dirty="0" smtClean="0"/>
              <a:t>Όχι πάντα αντιπροσωπευτικές των πραγματικών χρηστών</a:t>
            </a:r>
            <a:endParaRPr lang="en-US" altLang="en-US" dirty="0" smtClean="0"/>
          </a:p>
          <a:p>
            <a:pPr lvl="1"/>
            <a:r>
              <a:rPr lang="el-GR" altLang="en-US" dirty="0" smtClean="0"/>
              <a:t>Αξιολόγηση με βάση το ερώτημα και όχι την ανάγκη </a:t>
            </a:r>
            <a:endParaRPr lang="en-US" altLang="en-US" dirty="0" smtClean="0"/>
          </a:p>
          <a:p>
            <a:r>
              <a:rPr lang="el-GR" altLang="en-US" dirty="0" smtClean="0"/>
              <a:t>Εναλλακτικές;</a:t>
            </a:r>
            <a:endParaRPr lang="en-US" altLang="en-US" dirty="0" smtClean="0"/>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83F7C82F-1599-484B-A789-07087542FA91}" type="slidenum">
              <a:rPr lang="en-US" altLang="en-US" sz="1200">
                <a:solidFill>
                  <a:srgbClr val="898989"/>
                </a:solidFill>
                <a:latin typeface="Calibri" pitchFamily="34" charset="0"/>
              </a:rPr>
              <a:pPr eaLnBrk="1" hangingPunct="1"/>
              <a:t>75</a:t>
            </a:fld>
            <a:endParaRPr lang="en-US" altLang="en-US" sz="1200">
              <a:solidFill>
                <a:srgbClr val="898989"/>
              </a:solidFill>
              <a:latin typeface="Calibri" pitchFamily="34" charset="0"/>
            </a:endParaRPr>
          </a:p>
          <a:p>
            <a:pPr eaLnBrk="1" hangingPunct="1"/>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31368845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457200" y="3028956"/>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chemeClr val="tx2">
                    <a:lumMod val="75000"/>
                  </a:schemeClr>
                </a:solidFill>
                <a:latin typeface="Calibri" charset="0"/>
              </a:rPr>
              <a:t>Με χρήση </a:t>
            </a:r>
            <a:r>
              <a:rPr lang="en-US" sz="3200" dirty="0" err="1" smtClean="0">
                <a:solidFill>
                  <a:schemeClr val="tx2">
                    <a:lumMod val="75000"/>
                  </a:schemeClr>
                </a:solidFill>
                <a:latin typeface="Calibri" charset="0"/>
              </a:rPr>
              <a:t>clickthrough</a:t>
            </a: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p:txBody>
      </p:sp>
      <p:sp>
        <p:nvSpPr>
          <p:cNvPr id="4" name="Slide Number Placeholder 3"/>
          <p:cNvSpPr>
            <a:spLocks noGrp="1"/>
          </p:cNvSpPr>
          <p:nvPr>
            <p:ph type="sldNum" idx="10"/>
          </p:nvPr>
        </p:nvSpPr>
        <p:spPr/>
        <p:txBody>
          <a:bodyPr/>
          <a:lstStyle/>
          <a:p>
            <a:pPr>
              <a:defRPr/>
            </a:pPr>
            <a:fld id="{6231DFBC-2454-451B-9C42-04D7F724382E}" type="slidenum">
              <a:rPr lang="en-US" smtClean="0"/>
              <a:pPr>
                <a:defRPr/>
              </a:pPr>
              <a:t>76</a:t>
            </a:fld>
            <a:endParaRPr lang="en-US"/>
          </a:p>
        </p:txBody>
      </p:sp>
    </p:spTree>
    <p:extLst>
      <p:ext uri="{BB962C8B-B14F-4D97-AF65-F5344CB8AC3E}">
        <p14:creationId xmlns:p14="http://schemas.microsoft.com/office/powerpoint/2010/main" val="1266432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65838" y="1865313"/>
            <a:ext cx="2647950" cy="413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fontAlgn="auto" hangingPunct="1">
              <a:spcAft>
                <a:spcPts val="0"/>
              </a:spcAft>
              <a:defRPr/>
            </a:pPr>
            <a:r>
              <a:rPr lang="el-GR" dirty="0" smtClean="0">
                <a:solidFill>
                  <a:schemeClr val="accent1">
                    <a:satMod val="150000"/>
                  </a:schemeClr>
                </a:solidFill>
                <a:ea typeface="+mj-ea"/>
                <a:cs typeface="+mj-cs"/>
              </a:rPr>
              <a:t>Τι μας λένε οι αριθμοί;</a:t>
            </a:r>
            <a:endParaRPr lang="en-US" dirty="0">
              <a:solidFill>
                <a:schemeClr val="accent1">
                  <a:satMod val="150000"/>
                </a:schemeClr>
              </a:solidFill>
              <a:ea typeface="+mj-ea"/>
              <a:cs typeface="+mj-cs"/>
            </a:endParaRPr>
          </a:p>
        </p:txBody>
      </p:sp>
      <p:pic>
        <p:nvPicPr>
          <p:cNvPr id="4403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0600" y="1633538"/>
            <a:ext cx="5257800" cy="391318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4037" name="Slide Number Placeholder 6"/>
          <p:cNvSpPr>
            <a:spLocks noGrp="1"/>
          </p:cNvSpPr>
          <p:nvPr>
            <p:ph type="sldNum" sz="quarter" idx="12"/>
          </p:nvPr>
        </p:nvSpPr>
        <p:spPr bwMode="auto">
          <a:xfrm>
            <a:off x="6400800" y="6537325"/>
            <a:ext cx="21336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2423FEC3-9A60-4533-8B27-49B98DBC5E57}" type="slidenum">
              <a:rPr lang="en-US" altLang="en-US" sz="1200">
                <a:solidFill>
                  <a:srgbClr val="3F3F3F"/>
                </a:solidFill>
                <a:latin typeface="Corbel" pitchFamily="34" charset="0"/>
              </a:rPr>
              <a:pPr eaLnBrk="1" hangingPunct="1"/>
              <a:t>77</a:t>
            </a:fld>
            <a:endParaRPr lang="en-US" altLang="en-US" sz="1200">
              <a:solidFill>
                <a:srgbClr val="3F3F3F"/>
              </a:solidFill>
              <a:latin typeface="Corbel" pitchFamily="34" charset="0"/>
            </a:endParaRPr>
          </a:p>
        </p:txBody>
      </p:sp>
      <p:sp>
        <p:nvSpPr>
          <p:cNvPr id="44038" name="TextBox 11"/>
          <p:cNvSpPr txBox="1">
            <a:spLocks noChangeArrowheads="1"/>
          </p:cNvSpPr>
          <p:nvPr/>
        </p:nvSpPr>
        <p:spPr bwMode="auto">
          <a:xfrm>
            <a:off x="6172200" y="16002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ctr" eaLnBrk="1" hangingPunct="1"/>
            <a:r>
              <a:rPr lang="en-US" altLang="en-US" sz="1800">
                <a:solidFill>
                  <a:srgbClr val="7030A0"/>
                </a:solidFill>
                <a:latin typeface="Corbel" pitchFamily="34" charset="0"/>
              </a:rPr>
              <a:t># of clicks received</a:t>
            </a:r>
          </a:p>
        </p:txBody>
      </p:sp>
      <p:sp>
        <p:nvSpPr>
          <p:cNvPr id="44039" name="TextBox 4"/>
          <p:cNvSpPr txBox="1">
            <a:spLocks noChangeArrowheads="1"/>
          </p:cNvSpPr>
          <p:nvPr/>
        </p:nvSpPr>
        <p:spPr bwMode="auto">
          <a:xfrm>
            <a:off x="457200" y="5867400"/>
            <a:ext cx="746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just" eaLnBrk="1" hangingPunct="1"/>
            <a:r>
              <a:rPr lang="el-GR" altLang="en-US" dirty="0" smtClean="0">
                <a:latin typeface="+mn-lt"/>
              </a:rPr>
              <a:t>Έχει μεγάλη σημασία η θέση, απόλυτοι αριθμοί</a:t>
            </a:r>
            <a:r>
              <a:rPr lang="el-GR" altLang="en-US" dirty="0">
                <a:latin typeface="+mn-lt"/>
              </a:rPr>
              <a:t> </a:t>
            </a:r>
            <a:r>
              <a:rPr lang="el-GR" altLang="en-US" dirty="0" smtClean="0">
                <a:latin typeface="+mn-lt"/>
              </a:rPr>
              <a:t>όχι ιδιαίτερα αξιόπιστοι</a:t>
            </a:r>
            <a:endParaRPr lang="en-US" altLang="en-US" dirty="0">
              <a:latin typeface="+mn-lt"/>
            </a:endParaRPr>
          </a:p>
        </p:txBody>
      </p:sp>
    </p:spTree>
    <p:extLst>
      <p:ext uri="{BB962C8B-B14F-4D97-AF65-F5344CB8AC3E}">
        <p14:creationId xmlns:p14="http://schemas.microsoft.com/office/powerpoint/2010/main" val="414944285"/>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l-GR" altLang="en-US" dirty="0" smtClean="0"/>
              <a:t>Σχετική</a:t>
            </a:r>
            <a:r>
              <a:rPr lang="en-US" altLang="en-US" dirty="0" smtClean="0"/>
              <a:t> </a:t>
            </a:r>
            <a:r>
              <a:rPr lang="el-GR" altLang="en-US" dirty="0" smtClean="0"/>
              <a:t>και</a:t>
            </a:r>
            <a:r>
              <a:rPr lang="en-US" altLang="en-US" dirty="0" smtClean="0"/>
              <a:t> </a:t>
            </a:r>
            <a:r>
              <a:rPr lang="el-GR" altLang="en-US" dirty="0" smtClean="0"/>
              <a:t>απόλυτη διάταξη</a:t>
            </a:r>
            <a:endParaRPr lang="en-US" altLang="en-US" dirty="0" smtClean="0"/>
          </a:p>
        </p:txBody>
      </p:sp>
      <p:sp>
        <p:nvSpPr>
          <p:cNvPr id="4505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53527084-DD38-497A-8C2A-228A01E636D2}" type="slidenum">
              <a:rPr lang="en-US" altLang="en-US" sz="1200">
                <a:solidFill>
                  <a:srgbClr val="898989"/>
                </a:solidFill>
                <a:latin typeface="Calibri" pitchFamily="34" charset="0"/>
              </a:rPr>
              <a:pPr eaLnBrk="1" hangingPunct="1"/>
              <a:t>78</a:t>
            </a:fld>
            <a:endParaRPr lang="en-US" altLang="en-US" sz="1200">
              <a:solidFill>
                <a:srgbClr val="898989"/>
              </a:solidFill>
              <a:latin typeface="Calibri" pitchFamily="34" charset="0"/>
            </a:endParaRPr>
          </a:p>
        </p:txBody>
      </p:sp>
      <p:pic>
        <p:nvPicPr>
          <p:cNvPr id="4506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1633538"/>
            <a:ext cx="5257800" cy="391318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 name="Freeform 14"/>
          <p:cNvSpPr>
            <a:spLocks/>
          </p:cNvSpPr>
          <p:nvPr/>
        </p:nvSpPr>
        <p:spPr bwMode="auto">
          <a:xfrm>
            <a:off x="5257800" y="2133600"/>
            <a:ext cx="1323975" cy="1270000"/>
          </a:xfrm>
          <a:custGeom>
            <a:avLst/>
            <a:gdLst>
              <a:gd name="T0" fmla="*/ 344241 w 1323466"/>
              <a:gd name="T1" fmla="*/ 0 h 1270057"/>
              <a:gd name="T2" fmla="*/ 1321644 w 1323466"/>
              <a:gd name="T3" fmla="*/ 337380 h 1270057"/>
              <a:gd name="T4" fmla="*/ 0 w 1323466"/>
              <a:gd name="T5" fmla="*/ 1269772 h 1270057"/>
              <a:gd name="T6" fmla="*/ 0 60000 65536"/>
              <a:gd name="T7" fmla="*/ 0 60000 65536"/>
              <a:gd name="T8" fmla="*/ 0 60000 65536"/>
            </a:gdLst>
            <a:ahLst/>
            <a:cxnLst>
              <a:cxn ang="T6">
                <a:pos x="T0" y="T1"/>
              </a:cxn>
              <a:cxn ang="T7">
                <a:pos x="T2" y="T3"/>
              </a:cxn>
              <a:cxn ang="T8">
                <a:pos x="T4" y="T5"/>
              </a:cxn>
            </a:cxnLst>
            <a:rect l="0" t="0" r="r" b="b"/>
            <a:pathLst>
              <a:path w="1323466" h="1270057">
                <a:moveTo>
                  <a:pt x="343581" y="0"/>
                </a:moveTo>
                <a:cubicBezTo>
                  <a:pt x="859974" y="62889"/>
                  <a:pt x="1376368" y="125779"/>
                  <a:pt x="1319105" y="337455"/>
                </a:cubicBezTo>
                <a:cubicBezTo>
                  <a:pt x="1261842" y="549131"/>
                  <a:pt x="0" y="1270057"/>
                  <a:pt x="0" y="1270057"/>
                </a:cubicBezTo>
              </a:path>
            </a:pathLst>
          </a:custGeom>
          <a:noFill/>
          <a:ln w="25400" cap="flat" cmpd="sng">
            <a:solidFill>
              <a:schemeClr val="accent1"/>
            </a:solidFill>
            <a:prstDash val="solid"/>
            <a:round/>
            <a:headEnd/>
            <a:tailEnd type="triangle" w="med" len="med"/>
          </a:ln>
          <a:effectLst>
            <a:outerShdw dist="20000" dir="5400000" rotWithShape="0">
              <a:srgbClr val="000000">
                <a:alpha val="37999"/>
              </a:srgbClr>
            </a:outerShdw>
          </a:effectLst>
        </p:spPr>
        <p:txBody>
          <a:bodyPr anchor="ctr"/>
          <a:lstStyle/>
          <a:p>
            <a:pPr>
              <a:defRPr/>
            </a:pPr>
            <a:endParaRPr lang="el-GR"/>
          </a:p>
        </p:txBody>
      </p:sp>
      <p:sp>
        <p:nvSpPr>
          <p:cNvPr id="16" name="Freeform 15"/>
          <p:cNvSpPr>
            <a:spLocks/>
          </p:cNvSpPr>
          <p:nvPr/>
        </p:nvSpPr>
        <p:spPr bwMode="auto">
          <a:xfrm>
            <a:off x="5181600" y="3505200"/>
            <a:ext cx="1219200" cy="1524000"/>
          </a:xfrm>
          <a:custGeom>
            <a:avLst/>
            <a:gdLst>
              <a:gd name="T0" fmla="*/ 227951 w 1323466"/>
              <a:gd name="T1" fmla="*/ 0 h 1270057"/>
              <a:gd name="T2" fmla="*/ 875166 w 1323466"/>
              <a:gd name="T3" fmla="*/ 839508 h 1270057"/>
              <a:gd name="T4" fmla="*/ 0 w 1323466"/>
              <a:gd name="T5" fmla="*/ 3159599 h 1270057"/>
              <a:gd name="T6" fmla="*/ 0 60000 65536"/>
              <a:gd name="T7" fmla="*/ 0 60000 65536"/>
              <a:gd name="T8" fmla="*/ 0 60000 65536"/>
            </a:gdLst>
            <a:ahLst/>
            <a:cxnLst>
              <a:cxn ang="T6">
                <a:pos x="T0" y="T1"/>
              </a:cxn>
              <a:cxn ang="T7">
                <a:pos x="T2" y="T3"/>
              </a:cxn>
              <a:cxn ang="T8">
                <a:pos x="T4" y="T5"/>
              </a:cxn>
            </a:cxnLst>
            <a:rect l="0" t="0" r="r" b="b"/>
            <a:pathLst>
              <a:path w="1323466" h="1270057">
                <a:moveTo>
                  <a:pt x="343581" y="0"/>
                </a:moveTo>
                <a:cubicBezTo>
                  <a:pt x="859974" y="62889"/>
                  <a:pt x="1376368" y="125779"/>
                  <a:pt x="1319105" y="337455"/>
                </a:cubicBezTo>
                <a:cubicBezTo>
                  <a:pt x="1261842" y="549131"/>
                  <a:pt x="0" y="1270057"/>
                  <a:pt x="0" y="1270057"/>
                </a:cubicBezTo>
              </a:path>
            </a:pathLst>
          </a:custGeom>
          <a:noFill/>
          <a:ln w="25400" cap="flat" cmpd="sng">
            <a:solidFill>
              <a:schemeClr val="accent1"/>
            </a:solidFill>
            <a:prstDash val="solid"/>
            <a:round/>
            <a:headEnd/>
            <a:tailEnd type="triangle" w="med" len="med"/>
          </a:ln>
          <a:effectLst>
            <a:outerShdw dist="20000" dir="5400000" rotWithShape="0">
              <a:srgbClr val="000000">
                <a:alpha val="37999"/>
              </a:srgbClr>
            </a:outerShdw>
          </a:effectLst>
        </p:spPr>
        <p:txBody>
          <a:bodyPr anchor="ctr"/>
          <a:lstStyle/>
          <a:p>
            <a:pPr>
              <a:defRPr/>
            </a:pPr>
            <a:endParaRPr lang="el-GR"/>
          </a:p>
        </p:txBody>
      </p:sp>
      <p:sp>
        <p:nvSpPr>
          <p:cNvPr id="45063" name="TextBox 17"/>
          <p:cNvSpPr txBox="1">
            <a:spLocks noChangeArrowheads="1"/>
          </p:cNvSpPr>
          <p:nvPr/>
        </p:nvSpPr>
        <p:spPr bwMode="auto">
          <a:xfrm>
            <a:off x="381000" y="5715000"/>
            <a:ext cx="69386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l-GR" altLang="en-US" dirty="0" smtClean="0">
                <a:latin typeface="+mn-lt"/>
              </a:rPr>
              <a:t>Δύσκολο να αποφασίσουμε αν </a:t>
            </a:r>
            <a:r>
              <a:rPr lang="en-US" altLang="en-US" u="sng" dirty="0" smtClean="0">
                <a:latin typeface="+mn-lt"/>
              </a:rPr>
              <a:t>Result1 </a:t>
            </a:r>
            <a:r>
              <a:rPr lang="en-US" altLang="en-US" u="sng" dirty="0">
                <a:latin typeface="+mn-lt"/>
              </a:rPr>
              <a:t>&gt; Result3</a:t>
            </a:r>
          </a:p>
          <a:p>
            <a:pPr eaLnBrk="1" hangingPunct="1"/>
            <a:r>
              <a:rPr lang="el-GR" altLang="en-US" dirty="0" smtClean="0">
                <a:latin typeface="+mn-lt"/>
              </a:rPr>
              <a:t>Πιθανών να μπορούμε να πούμε ότι </a:t>
            </a:r>
            <a:r>
              <a:rPr lang="en-US" altLang="en-US" u="sng" dirty="0" smtClean="0">
                <a:latin typeface="+mn-lt"/>
              </a:rPr>
              <a:t>Result3 </a:t>
            </a:r>
            <a:r>
              <a:rPr lang="en-US" altLang="en-US" u="sng" dirty="0">
                <a:latin typeface="+mn-lt"/>
              </a:rPr>
              <a:t>&gt; Result2</a:t>
            </a:r>
          </a:p>
        </p:txBody>
      </p:sp>
      <p:sp>
        <p:nvSpPr>
          <p:cNvPr id="45064" name="TextBox 1"/>
          <p:cNvSpPr txBox="1">
            <a:spLocks noChangeArrowheads="1"/>
          </p:cNvSpPr>
          <p:nvPr/>
        </p:nvSpPr>
        <p:spPr bwMode="auto">
          <a:xfrm>
            <a:off x="6858000" y="2514600"/>
            <a:ext cx="18907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a:t>User’s click</a:t>
            </a:r>
          </a:p>
          <a:p>
            <a:pPr eaLnBrk="1" hangingPunct="1"/>
            <a:r>
              <a:rPr lang="en-US" altLang="en-US"/>
              <a:t>sequence</a:t>
            </a:r>
          </a:p>
        </p:txBody>
      </p:sp>
    </p:spTree>
    <p:extLst>
      <p:ext uri="{BB962C8B-B14F-4D97-AF65-F5344CB8AC3E}">
        <p14:creationId xmlns:p14="http://schemas.microsoft.com/office/powerpoint/2010/main" val="22020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t>Pairwise relative ratings</a:t>
            </a:r>
          </a:p>
        </p:txBody>
      </p:sp>
      <p:sp>
        <p:nvSpPr>
          <p:cNvPr id="46083" name="Content Placeholder 2"/>
          <p:cNvSpPr>
            <a:spLocks noGrp="1"/>
          </p:cNvSpPr>
          <p:nvPr>
            <p:ph idx="1"/>
          </p:nvPr>
        </p:nvSpPr>
        <p:spPr/>
        <p:txBody>
          <a:bodyPr/>
          <a:lstStyle/>
          <a:p>
            <a:r>
              <a:rPr lang="el-GR" altLang="en-US" i="1" dirty="0" smtClean="0">
                <a:solidFill>
                  <a:schemeClr val="tx2">
                    <a:lumMod val="60000"/>
                    <a:lumOff val="40000"/>
                  </a:schemeClr>
                </a:solidFill>
              </a:rPr>
              <a:t>Ζεύγη </a:t>
            </a:r>
            <a:r>
              <a:rPr lang="el-GR" altLang="en-US" dirty="0" smtClean="0"/>
              <a:t>της μορφής</a:t>
            </a:r>
            <a:r>
              <a:rPr lang="en-US" altLang="en-US" dirty="0" smtClean="0"/>
              <a:t>: </a:t>
            </a:r>
            <a:r>
              <a:rPr lang="en-US" altLang="en-US" dirty="0" err="1" smtClean="0"/>
              <a:t>DocA</a:t>
            </a:r>
            <a:r>
              <a:rPr lang="en-US" altLang="en-US" dirty="0" smtClean="0"/>
              <a:t> </a:t>
            </a:r>
            <a:r>
              <a:rPr lang="el-GR" altLang="en-US" u="sng" dirty="0" smtClean="0"/>
              <a:t>καλύτερο του</a:t>
            </a:r>
            <a:r>
              <a:rPr lang="en-US" altLang="en-US" dirty="0" smtClean="0"/>
              <a:t> </a:t>
            </a:r>
            <a:r>
              <a:rPr lang="en-US" altLang="en-US" dirty="0" err="1" smtClean="0"/>
              <a:t>DocB</a:t>
            </a:r>
            <a:r>
              <a:rPr lang="en-US" altLang="en-US" dirty="0" smtClean="0"/>
              <a:t> </a:t>
            </a:r>
            <a:r>
              <a:rPr lang="el-GR" altLang="en-US" dirty="0" smtClean="0"/>
              <a:t>για μια ερώτηση</a:t>
            </a:r>
            <a:endParaRPr lang="en-US" altLang="en-US" dirty="0" smtClean="0"/>
          </a:p>
          <a:p>
            <a:pPr lvl="1"/>
            <a:r>
              <a:rPr lang="el-GR" altLang="en-US" dirty="0" smtClean="0"/>
              <a:t>Δε σημαίνει (απαραίτητα) ότι το </a:t>
            </a:r>
            <a:r>
              <a:rPr lang="en-US" altLang="en-US" dirty="0" err="1" smtClean="0"/>
              <a:t>DocA</a:t>
            </a:r>
            <a:r>
              <a:rPr lang="en-US" altLang="en-US" dirty="0" smtClean="0"/>
              <a:t> </a:t>
            </a:r>
            <a:r>
              <a:rPr lang="el-GR" altLang="en-US" u="sng" dirty="0" smtClean="0"/>
              <a:t>είναι συναφές </a:t>
            </a:r>
            <a:r>
              <a:rPr lang="en-US" altLang="en-US" dirty="0" smtClean="0"/>
              <a:t> </a:t>
            </a:r>
            <a:r>
              <a:rPr lang="el-GR" altLang="en-US" dirty="0" smtClean="0"/>
              <a:t>με το ερώτημα</a:t>
            </a:r>
            <a:r>
              <a:rPr lang="en-US" altLang="en-US" dirty="0" smtClean="0"/>
              <a:t> </a:t>
            </a:r>
          </a:p>
          <a:p>
            <a:r>
              <a:rPr lang="el-GR" altLang="en-US" dirty="0" smtClean="0"/>
              <a:t>Αντί για αξιολογήσεις μιας διάταξης εγγράφων συγκεντρώνουμε ένα </a:t>
            </a:r>
            <a:r>
              <a:rPr lang="el-GR" altLang="en-US" i="1" dirty="0" smtClean="0">
                <a:solidFill>
                  <a:schemeClr val="accent6">
                    <a:lumMod val="75000"/>
                  </a:schemeClr>
                </a:solidFill>
              </a:rPr>
              <a:t>ιστορικό από ζεύγη προτιμήσεων</a:t>
            </a:r>
            <a:r>
              <a:rPr lang="el-GR" altLang="en-US" dirty="0" smtClean="0"/>
              <a:t> με βάση τα </a:t>
            </a:r>
            <a:r>
              <a:rPr lang="en-US" altLang="en-US" dirty="0" smtClean="0"/>
              <a:t>clicks </a:t>
            </a:r>
            <a:r>
              <a:rPr lang="el-GR" altLang="en-US" dirty="0" smtClean="0"/>
              <a:t>των χρηστών  </a:t>
            </a:r>
          </a:p>
          <a:p>
            <a:r>
              <a:rPr lang="el-GR" altLang="en-US" dirty="0" smtClean="0"/>
              <a:t>Αξιολόγηση με βάση το πόσο </a:t>
            </a:r>
            <a:r>
              <a:rPr lang="el-GR" altLang="en-US" i="1" dirty="0" smtClean="0">
                <a:solidFill>
                  <a:schemeClr val="accent6">
                    <a:lumMod val="75000"/>
                  </a:schemeClr>
                </a:solidFill>
              </a:rPr>
              <a:t>«συμφωνεί» </a:t>
            </a:r>
            <a:r>
              <a:rPr lang="el-GR" altLang="en-US" dirty="0" smtClean="0"/>
              <a:t>το αποτέλεσμα με τα ζεύγη των διατάξεων </a:t>
            </a:r>
          </a:p>
          <a:p>
            <a:r>
              <a:rPr lang="el-GR" altLang="en-US" dirty="0" smtClean="0"/>
              <a:t>Με βάση διαφορετικές μηχανές-αλγορίθμους διάταξης</a:t>
            </a:r>
            <a:endParaRPr lang="en-US" altLang="en-US" dirty="0" smtClean="0"/>
          </a:p>
        </p:txBody>
      </p:sp>
      <p:sp>
        <p:nvSpPr>
          <p:cNvPr id="460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6D07785F-17B5-4434-A50D-E1BD292C4E81}" type="slidenum">
              <a:rPr lang="en-US" altLang="en-US" sz="1200">
                <a:solidFill>
                  <a:srgbClr val="898989"/>
                </a:solidFill>
                <a:latin typeface="Calibri" pitchFamily="34" charset="0"/>
              </a:rPr>
              <a:pPr eaLnBrk="1" hangingPunct="1"/>
              <a:t>79</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4000868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Βασικό κριτήριο: Συνάφεια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685800" y="2286000"/>
            <a:ext cx="7171536" cy="1447800"/>
          </a:xfrm>
        </p:spPr>
        <p:txBody>
          <a:bodyPr/>
          <a:lstStyle/>
          <a:p>
            <a:pPr marL="0" indent="0" eaLnBrk="1" hangingPunct="1">
              <a:buNone/>
            </a:pPr>
            <a:r>
              <a:rPr lang="el-GR" sz="2400" dirty="0" smtClean="0">
                <a:solidFill>
                  <a:schemeClr val="accent1">
                    <a:lumMod val="50000"/>
                  </a:schemeClr>
                </a:solidFill>
                <a:ea typeface="ＭＳ Ｐゴシック" pitchFamily="-112" charset="-128"/>
              </a:rPr>
              <a:t>Η ικανοποίηση του χρήστη συνήθως εξισώνεται με τη </a:t>
            </a:r>
            <a:r>
              <a:rPr lang="el-GR" sz="2400" b="1" dirty="0" smtClean="0">
                <a:solidFill>
                  <a:schemeClr val="accent6">
                    <a:lumMod val="75000"/>
                  </a:schemeClr>
                </a:solidFill>
                <a:ea typeface="ＭＳ Ｐゴシック" pitchFamily="-112" charset="-128"/>
              </a:rPr>
              <a:t>συνάφεια</a:t>
            </a:r>
            <a:r>
              <a:rPr lang="el-GR" sz="2400" dirty="0" smtClean="0">
                <a:solidFill>
                  <a:schemeClr val="accent1">
                    <a:lumMod val="50000"/>
                  </a:schemeClr>
                </a:solidFill>
                <a:ea typeface="ＭＳ Ｐゴシック" pitchFamily="-112" charset="-128"/>
              </a:rPr>
              <a:t> </a:t>
            </a:r>
            <a:r>
              <a:rPr lang="el-GR" sz="2400" b="1" dirty="0">
                <a:solidFill>
                  <a:schemeClr val="accent6">
                    <a:lumMod val="75000"/>
                  </a:schemeClr>
                </a:solidFill>
                <a:ea typeface="ＭＳ Ｐゴシック" pitchFamily="-112" charset="-128"/>
              </a:rPr>
              <a:t>(</a:t>
            </a:r>
            <a:r>
              <a:rPr lang="en-US" sz="2400" b="1" dirty="0">
                <a:solidFill>
                  <a:schemeClr val="accent6">
                    <a:lumMod val="75000"/>
                  </a:schemeClr>
                </a:solidFill>
                <a:ea typeface="ＭＳ Ｐゴシック" pitchFamily="-112" charset="-128"/>
              </a:rPr>
              <a:t>relevance) </a:t>
            </a:r>
            <a:r>
              <a:rPr lang="el-GR" sz="2400" dirty="0" smtClean="0">
                <a:solidFill>
                  <a:schemeClr val="accent1">
                    <a:lumMod val="50000"/>
                  </a:schemeClr>
                </a:solidFill>
                <a:ea typeface="ＭＳ Ｐゴシック" pitchFamily="-112" charset="-128"/>
              </a:rPr>
              <a:t>των αποτελεσμάτων της αναζήτησης με το ερώτημα </a:t>
            </a:r>
            <a:endParaRPr lang="el-GR" sz="2400" dirty="0">
              <a:solidFill>
                <a:schemeClr val="accent1">
                  <a:lumMod val="50000"/>
                </a:schemeClr>
              </a:solidFill>
              <a:ea typeface="ＭＳ Ｐゴシック" pitchFamily="-112" charset="-128"/>
            </a:endParaRPr>
          </a:p>
          <a:p>
            <a:pPr marL="0" indent="0" eaLnBrk="1" hangingPunct="1">
              <a:buNone/>
            </a:pPr>
            <a:endParaRPr lang="en-US" sz="900" dirty="0">
              <a:solidFill>
                <a:schemeClr val="accent1">
                  <a:lumMod val="50000"/>
                </a:schemeClr>
              </a:solidFill>
              <a:ea typeface="ＭＳ Ｐゴシック" pitchFamily="-112" charset="-128"/>
            </a:endParaRPr>
          </a:p>
          <a:p>
            <a:pPr marL="0" indent="0" eaLnBrk="1" hangingPunct="1">
              <a:buNone/>
            </a:pPr>
            <a:r>
              <a:rPr lang="el-GR" sz="2400" b="1" i="1" dirty="0" smtClean="0">
                <a:solidFill>
                  <a:schemeClr val="accent1">
                    <a:lumMod val="50000"/>
                  </a:schemeClr>
                </a:solidFill>
                <a:ea typeface="ＭＳ Ｐゴシック" pitchFamily="-112" charset="-128"/>
              </a:rPr>
              <a:t>Μα πως θα μετρήσουμε τη συνάφεια</a:t>
            </a:r>
            <a:r>
              <a:rPr lang="el-GR" sz="2400" dirty="0">
                <a:solidFill>
                  <a:schemeClr val="accent1">
                    <a:lumMod val="50000"/>
                  </a:schemeClr>
                </a:solidFill>
                <a:ea typeface="ＭＳ Ｐゴシック" pitchFamily="-112" charset="-128"/>
              </a:rPr>
              <a:t>;</a:t>
            </a: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8</a:t>
            </a:fld>
            <a:endParaRPr lang="en-US"/>
          </a:p>
        </p:txBody>
      </p:sp>
    </p:spTree>
    <p:extLst>
      <p:ext uri="{BB962C8B-B14F-4D97-AF65-F5344CB8AC3E}">
        <p14:creationId xmlns:p14="http://schemas.microsoft.com/office/powerpoint/2010/main" val="202551395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fontScale="90000"/>
          </a:bodyPr>
          <a:lstStyle/>
          <a:p>
            <a:r>
              <a:rPr lang="el-GR" altLang="en-US" dirty="0" smtClean="0"/>
              <a:t>Πως θα συγκρίνουμε ζεύγη προτιμήσεων;</a:t>
            </a:r>
            <a:endParaRPr lang="en-US" altLang="en-US" dirty="0" smtClean="0"/>
          </a:p>
        </p:txBody>
      </p:sp>
      <p:sp>
        <p:nvSpPr>
          <p:cNvPr id="48131" name="Content Placeholder 2"/>
          <p:cNvSpPr>
            <a:spLocks noGrp="1"/>
          </p:cNvSpPr>
          <p:nvPr>
            <p:ph idx="1"/>
          </p:nvPr>
        </p:nvSpPr>
        <p:spPr>
          <a:xfrm>
            <a:off x="457200" y="2286000"/>
            <a:ext cx="8229600" cy="3733800"/>
          </a:xfrm>
        </p:spPr>
        <p:txBody>
          <a:bodyPr/>
          <a:lstStyle/>
          <a:p>
            <a:pPr marL="0" indent="0">
              <a:buNone/>
            </a:pPr>
            <a:r>
              <a:rPr lang="el-GR" altLang="en-US" dirty="0" smtClean="0"/>
              <a:t>Έστω δύο σύνολα </a:t>
            </a:r>
            <a:r>
              <a:rPr lang="en-US" altLang="en-US" i="1" dirty="0" smtClean="0"/>
              <a:t>P</a:t>
            </a:r>
            <a:r>
              <a:rPr lang="el-GR" altLang="en-US" i="1" dirty="0" smtClean="0"/>
              <a:t> </a:t>
            </a:r>
            <a:r>
              <a:rPr lang="el-GR" altLang="en-US" dirty="0" smtClean="0"/>
              <a:t>και</a:t>
            </a:r>
            <a:r>
              <a:rPr lang="el-GR" altLang="en-US" i="1" dirty="0" smtClean="0"/>
              <a:t> Α </a:t>
            </a:r>
            <a:r>
              <a:rPr lang="el-GR" altLang="en-US" dirty="0" smtClean="0"/>
              <a:t>από ζεύγη προτιμήσεων. Θέλουμε ένα μέτρο εγγύτητας </a:t>
            </a:r>
            <a:r>
              <a:rPr lang="en-US" altLang="en-US" dirty="0" smtClean="0"/>
              <a:t>(proximity measure)</a:t>
            </a:r>
            <a:r>
              <a:rPr lang="el-GR" altLang="en-US" dirty="0" smtClean="0"/>
              <a:t> που να λέει πόσο μοιάζουν</a:t>
            </a:r>
          </a:p>
          <a:p>
            <a:pPr marL="0" indent="0">
              <a:buNone/>
            </a:pPr>
            <a:endParaRPr lang="en-US" altLang="en-US" i="1" dirty="0" smtClean="0"/>
          </a:p>
          <a:p>
            <a:r>
              <a:rPr lang="el-GR" altLang="en-US" dirty="0" smtClean="0"/>
              <a:t>Το μέτρο πρέπει να ανταμείβει τις συμφωνίες και να τιμωρεί τις διαφωνίες</a:t>
            </a:r>
            <a:endParaRPr lang="en-US" altLang="en-US" dirty="0" smtClean="0"/>
          </a:p>
        </p:txBody>
      </p:sp>
      <p:sp>
        <p:nvSpPr>
          <p:cNvPr id="481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A2FB1703-E755-4E25-9069-21CF8F28CC9B}" type="slidenum">
              <a:rPr lang="en-US" altLang="en-US" sz="1200">
                <a:solidFill>
                  <a:srgbClr val="898989"/>
                </a:solidFill>
                <a:latin typeface="Calibri" pitchFamily="34" charset="0"/>
              </a:rPr>
              <a:pPr eaLnBrk="1" hangingPunct="1"/>
              <a:t>80</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276517367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l-GR" altLang="en-US" dirty="0" smtClean="0"/>
              <a:t>Απόσταση </a:t>
            </a:r>
            <a:r>
              <a:rPr lang="en-US" altLang="en-US" dirty="0" smtClean="0"/>
              <a:t>Kendall tau</a:t>
            </a:r>
          </a:p>
        </p:txBody>
      </p:sp>
      <p:sp>
        <p:nvSpPr>
          <p:cNvPr id="49155" name="Content Placeholder 2"/>
          <p:cNvSpPr>
            <a:spLocks noGrp="1"/>
          </p:cNvSpPr>
          <p:nvPr>
            <p:ph idx="1"/>
          </p:nvPr>
        </p:nvSpPr>
        <p:spPr/>
        <p:txBody>
          <a:bodyPr/>
          <a:lstStyle/>
          <a:p>
            <a:r>
              <a:rPr lang="el-GR" altLang="en-US" dirty="0" smtClean="0"/>
              <a:t>Έστω </a:t>
            </a:r>
            <a:r>
              <a:rPr lang="en-US" altLang="en-US" dirty="0" smtClean="0">
                <a:solidFill>
                  <a:srgbClr val="00A000"/>
                </a:solidFill>
              </a:rPr>
              <a:t>X</a:t>
            </a:r>
            <a:r>
              <a:rPr lang="en-US" altLang="en-US" dirty="0" smtClean="0"/>
              <a:t> </a:t>
            </a:r>
            <a:r>
              <a:rPr lang="el-GR" altLang="en-US" dirty="0" smtClean="0"/>
              <a:t>ο αριθμός των συμφωνιών και </a:t>
            </a:r>
            <a:r>
              <a:rPr lang="en-US" altLang="en-US" dirty="0" smtClean="0">
                <a:solidFill>
                  <a:srgbClr val="FF0000"/>
                </a:solidFill>
              </a:rPr>
              <a:t>Y</a:t>
            </a:r>
            <a:r>
              <a:rPr lang="en-US" altLang="en-US" dirty="0" smtClean="0"/>
              <a:t> o </a:t>
            </a:r>
            <a:r>
              <a:rPr lang="el-GR" altLang="en-US" dirty="0" smtClean="0"/>
              <a:t>αριθμός των διαφωνιών η </a:t>
            </a:r>
            <a:r>
              <a:rPr lang="en-US" altLang="en-US" dirty="0" smtClean="0">
                <a:solidFill>
                  <a:schemeClr val="accent6">
                    <a:lumMod val="75000"/>
                  </a:schemeClr>
                </a:solidFill>
              </a:rPr>
              <a:t>Kendall tau </a:t>
            </a:r>
            <a:r>
              <a:rPr lang="en-US" altLang="en-US" dirty="0" smtClean="0"/>
              <a:t>distance </a:t>
            </a:r>
            <a:r>
              <a:rPr lang="el-GR" altLang="en-US" dirty="0" smtClean="0"/>
              <a:t>μεταξύ</a:t>
            </a:r>
            <a:r>
              <a:rPr lang="en-US" altLang="en-US" dirty="0" smtClean="0"/>
              <a:t> </a:t>
            </a:r>
            <a:r>
              <a:rPr lang="en-US" altLang="en-US" i="1" dirty="0" smtClean="0"/>
              <a:t>A </a:t>
            </a:r>
            <a:r>
              <a:rPr lang="el-GR" altLang="en-US" dirty="0" smtClean="0"/>
              <a:t>και </a:t>
            </a:r>
            <a:r>
              <a:rPr lang="en-US" altLang="en-US" i="1" dirty="0" smtClean="0"/>
              <a:t>P</a:t>
            </a:r>
            <a:r>
              <a:rPr lang="en-US" altLang="en-US" dirty="0" smtClean="0"/>
              <a:t> </a:t>
            </a:r>
            <a:r>
              <a:rPr lang="el-GR" altLang="en-US" dirty="0" smtClean="0"/>
              <a:t>είναι</a:t>
            </a:r>
            <a:r>
              <a:rPr lang="el-GR" altLang="en-US" dirty="0"/>
              <a:t> </a:t>
            </a:r>
            <a:r>
              <a:rPr lang="el-GR" altLang="en-US" dirty="0" smtClean="0"/>
              <a:t> </a:t>
            </a:r>
            <a:r>
              <a:rPr lang="en-US" altLang="en-US" dirty="0" smtClean="0"/>
              <a:t>(X-Y)/(X+Y)</a:t>
            </a:r>
            <a:endParaRPr lang="el-GR" altLang="en-US" dirty="0"/>
          </a:p>
          <a:p>
            <a:pPr>
              <a:buFont typeface="Wingdings" pitchFamily="2" charset="2"/>
              <a:buNone/>
            </a:pPr>
            <a:endParaRPr lang="el-GR" altLang="en-US" dirty="0" smtClean="0"/>
          </a:p>
          <a:p>
            <a:pPr>
              <a:buFont typeface="Wingdings" pitchFamily="2" charset="2"/>
              <a:buNone/>
            </a:pPr>
            <a:r>
              <a:rPr lang="el-GR" altLang="en-US" dirty="0" smtClean="0"/>
              <a:t>Παράδειγμα </a:t>
            </a:r>
          </a:p>
          <a:p>
            <a:pPr>
              <a:buFont typeface="Wingdings" pitchFamily="2" charset="2"/>
              <a:buNone/>
            </a:pPr>
            <a:r>
              <a:rPr lang="en-US" altLang="en-US" dirty="0" smtClean="0"/>
              <a:t>P = {(</a:t>
            </a:r>
            <a:r>
              <a:rPr lang="en-US" altLang="en-US" dirty="0" smtClean="0">
                <a:solidFill>
                  <a:srgbClr val="00B050"/>
                </a:solidFill>
              </a:rPr>
              <a:t>1,2</a:t>
            </a:r>
            <a:r>
              <a:rPr lang="en-US" altLang="en-US" dirty="0" smtClean="0"/>
              <a:t>), (</a:t>
            </a:r>
            <a:r>
              <a:rPr lang="en-US" altLang="en-US" dirty="0" smtClean="0">
                <a:solidFill>
                  <a:srgbClr val="00B050"/>
                </a:solidFill>
              </a:rPr>
              <a:t>1,3</a:t>
            </a:r>
            <a:r>
              <a:rPr lang="en-US" altLang="en-US" dirty="0" smtClean="0"/>
              <a:t>), (</a:t>
            </a:r>
            <a:r>
              <a:rPr lang="en-US" altLang="en-US" dirty="0" smtClean="0">
                <a:solidFill>
                  <a:srgbClr val="00B050"/>
                </a:solidFill>
              </a:rPr>
              <a:t>1,4</a:t>
            </a:r>
            <a:r>
              <a:rPr lang="en-US" altLang="en-US" dirty="0" smtClean="0"/>
              <a:t>), (</a:t>
            </a:r>
            <a:r>
              <a:rPr lang="en-US" altLang="en-US" dirty="0" smtClean="0">
                <a:solidFill>
                  <a:srgbClr val="FF0000"/>
                </a:solidFill>
              </a:rPr>
              <a:t>2,3</a:t>
            </a:r>
            <a:r>
              <a:rPr lang="en-US" altLang="en-US" dirty="0" smtClean="0"/>
              <a:t>), (</a:t>
            </a:r>
            <a:r>
              <a:rPr lang="en-US" altLang="en-US" dirty="0" smtClean="0">
                <a:solidFill>
                  <a:srgbClr val="00B050"/>
                </a:solidFill>
              </a:rPr>
              <a:t>2,4</a:t>
            </a:r>
            <a:r>
              <a:rPr lang="en-US" altLang="en-US" dirty="0" smtClean="0"/>
              <a:t>), (</a:t>
            </a:r>
            <a:r>
              <a:rPr lang="en-US" altLang="en-US" dirty="0" smtClean="0">
                <a:solidFill>
                  <a:srgbClr val="00B050"/>
                </a:solidFill>
              </a:rPr>
              <a:t>3,4</a:t>
            </a:r>
            <a:r>
              <a:rPr lang="en-US" altLang="en-US" dirty="0" smtClean="0"/>
              <a:t>)} </a:t>
            </a:r>
            <a:endParaRPr lang="el-GR" altLang="en-US" dirty="0"/>
          </a:p>
          <a:p>
            <a:pPr>
              <a:buFont typeface="Wingdings" pitchFamily="2" charset="2"/>
              <a:buNone/>
            </a:pPr>
            <a:r>
              <a:rPr lang="en-US" altLang="en-US" dirty="0" smtClean="0"/>
              <a:t>A</a:t>
            </a:r>
            <a:r>
              <a:rPr lang="el-GR" altLang="en-US" dirty="0" smtClean="0"/>
              <a:t> </a:t>
            </a:r>
            <a:r>
              <a:rPr lang="en-US" altLang="en-US" dirty="0" smtClean="0"/>
              <a:t>=</a:t>
            </a:r>
            <a:r>
              <a:rPr lang="el-GR" altLang="en-US" dirty="0" smtClean="0"/>
              <a:t> </a:t>
            </a:r>
            <a:r>
              <a:rPr lang="en-US" altLang="en-US" dirty="0" smtClean="0"/>
              <a:t>(1,</a:t>
            </a:r>
            <a:r>
              <a:rPr lang="el-GR" altLang="en-US" dirty="0" smtClean="0"/>
              <a:t> </a:t>
            </a:r>
            <a:r>
              <a:rPr lang="en-US" altLang="en-US" dirty="0" smtClean="0"/>
              <a:t>3</a:t>
            </a:r>
            <a:r>
              <a:rPr lang="el-GR" altLang="en-US" dirty="0" smtClean="0"/>
              <a:t>, </a:t>
            </a:r>
            <a:r>
              <a:rPr lang="en-US" altLang="en-US" dirty="0" smtClean="0"/>
              <a:t>2,</a:t>
            </a:r>
            <a:r>
              <a:rPr lang="el-GR" altLang="en-US" dirty="0" smtClean="0"/>
              <a:t> </a:t>
            </a:r>
            <a:r>
              <a:rPr lang="en-US" altLang="en-US" dirty="0" smtClean="0"/>
              <a:t>4)</a:t>
            </a:r>
          </a:p>
          <a:p>
            <a:pPr lvl="1"/>
            <a:r>
              <a:rPr lang="en-US" altLang="en-US" dirty="0" smtClean="0"/>
              <a:t> X=5, Y=1</a:t>
            </a:r>
            <a:endParaRPr lang="el-GR" altLang="en-US" dirty="0" smtClean="0"/>
          </a:p>
          <a:p>
            <a:pPr marL="0" indent="0">
              <a:buNone/>
            </a:pPr>
            <a:r>
              <a:rPr lang="el-GR" altLang="en-US" dirty="0" smtClean="0"/>
              <a:t>Ποια είναι η μέγιστη και ποια η ελάχιστη τιμή; </a:t>
            </a:r>
            <a:endParaRPr lang="en-US" altLang="en-US" dirty="0" smtClean="0"/>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E539EE86-2A99-4175-A61C-783A5F8C2A9D}" type="slidenum">
              <a:rPr lang="en-US" altLang="en-US" sz="1200">
                <a:solidFill>
                  <a:srgbClr val="898989"/>
                </a:solidFill>
                <a:latin typeface="Calibri" pitchFamily="34" charset="0"/>
              </a:rPr>
              <a:pPr eaLnBrk="1" hangingPunct="1"/>
              <a:t>81</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128267685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bwMode="auto">
          <a:noFill/>
          <a:ln>
            <a:miter lim="800000"/>
            <a:headEnd/>
            <a:tailEnd/>
          </a:ln>
        </p:spPr>
        <p:txBody>
          <a:bodyPr/>
          <a:lstStyle/>
          <a:p>
            <a:fld id="{BFC0D6B1-AF92-4329-BF17-97C1F17E67F0}" type="slidenum">
              <a:rPr lang="en-US" smtClean="0"/>
              <a:pPr/>
              <a:t>82</a:t>
            </a:fld>
            <a:endParaRPr lang="en-US" smtClean="0"/>
          </a:p>
        </p:txBody>
      </p:sp>
      <p:sp>
        <p:nvSpPr>
          <p:cNvPr id="33795" name="Rectangle 2"/>
          <p:cNvSpPr>
            <a:spLocks noGrp="1" noChangeArrowheads="1"/>
          </p:cNvSpPr>
          <p:nvPr>
            <p:ph type="title"/>
          </p:nvPr>
        </p:nvSpPr>
        <p:spPr/>
        <p:txBody>
          <a:bodyPr/>
          <a:lstStyle/>
          <a:p>
            <a:pPr eaLnBrk="1" hangingPunct="1"/>
            <a:r>
              <a:rPr lang="el-GR" dirty="0" smtClean="0">
                <a:ea typeface="ＭＳ Ｐゴシック" charset="-128"/>
              </a:rPr>
              <a:t>Διασπορά (</a:t>
            </a:r>
            <a:r>
              <a:rPr lang="en-US" dirty="0" smtClean="0">
                <a:ea typeface="ＭＳ Ｐゴシック" charset="-128"/>
              </a:rPr>
              <a:t>Variance</a:t>
            </a:r>
            <a:r>
              <a:rPr lang="el-GR" dirty="0" smtClean="0">
                <a:ea typeface="ＭＳ Ｐゴシック" charset="-128"/>
              </a:rPr>
              <a:t>)</a:t>
            </a:r>
            <a:endParaRPr lang="en-US" dirty="0" smtClean="0">
              <a:ea typeface="ＭＳ Ｐゴシック" charset="-128"/>
            </a:endParaRPr>
          </a:p>
        </p:txBody>
      </p:sp>
      <p:sp>
        <p:nvSpPr>
          <p:cNvPr id="33796" name="Rectangle 3"/>
          <p:cNvSpPr>
            <a:spLocks noGrp="1" noChangeArrowheads="1"/>
          </p:cNvSpPr>
          <p:nvPr>
            <p:ph type="body" idx="1"/>
          </p:nvPr>
        </p:nvSpPr>
        <p:spPr/>
        <p:txBody>
          <a:bodyPr/>
          <a:lstStyle/>
          <a:p>
            <a:pPr eaLnBrk="1" hangingPunct="1"/>
            <a:r>
              <a:rPr lang="el-GR" dirty="0" smtClean="0">
                <a:ea typeface="ＭＳ Ｐゴシック" charset="-128"/>
              </a:rPr>
              <a:t>Για μια συλλογή ελέγχου, συχνά ένα σύστημα έχει </a:t>
            </a:r>
            <a:r>
              <a:rPr lang="el-GR" i="1" dirty="0" smtClean="0">
                <a:solidFill>
                  <a:schemeClr val="tx2">
                    <a:lumMod val="60000"/>
                    <a:lumOff val="40000"/>
                  </a:schemeClr>
                </a:solidFill>
                <a:ea typeface="ＭＳ Ｐゴシック" charset="-128"/>
              </a:rPr>
              <a:t>κακή</a:t>
            </a:r>
            <a:r>
              <a:rPr lang="el-GR" dirty="0" smtClean="0">
                <a:solidFill>
                  <a:srgbClr val="FF0000"/>
                </a:solidFill>
                <a:ea typeface="ＭＳ Ｐゴシック" charset="-128"/>
              </a:rPr>
              <a:t> </a:t>
            </a:r>
            <a:r>
              <a:rPr lang="el-GR" dirty="0" smtClean="0">
                <a:ea typeface="ＭＳ Ｐゴシック" charset="-128"/>
              </a:rPr>
              <a:t>απόδοση </a:t>
            </a:r>
            <a:r>
              <a:rPr lang="el-GR" i="1" dirty="0" smtClean="0">
                <a:ea typeface="ＭＳ Ｐゴシック" charset="-128"/>
              </a:rPr>
              <a:t>σε κάποιες </a:t>
            </a:r>
            <a:r>
              <a:rPr lang="el-GR" dirty="0" smtClean="0">
                <a:ea typeface="ＭＳ Ｐゴシック" charset="-128"/>
              </a:rPr>
              <a:t>πληροφοριακές ανάγκες </a:t>
            </a:r>
            <a:r>
              <a:rPr lang="en-US" dirty="0" smtClean="0">
                <a:ea typeface="ＭＳ Ｐゴシック" charset="-128"/>
              </a:rPr>
              <a:t>(</a:t>
            </a:r>
            <a:r>
              <a:rPr lang="el-GR" dirty="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0.1) </a:t>
            </a:r>
            <a:r>
              <a:rPr lang="el-GR" dirty="0" smtClean="0">
                <a:ea typeface="ＭＳ Ｐゴシック" charset="-128"/>
              </a:rPr>
              <a:t>και </a:t>
            </a:r>
            <a:r>
              <a:rPr lang="el-GR" i="1" dirty="0" smtClean="0">
                <a:solidFill>
                  <a:schemeClr val="tx2">
                    <a:lumMod val="60000"/>
                    <a:lumOff val="40000"/>
                  </a:schemeClr>
                </a:solidFill>
                <a:ea typeface="ＭＳ Ｐゴシック" charset="-128"/>
              </a:rPr>
              <a:t>άριστη</a:t>
            </a:r>
            <a:r>
              <a:rPr lang="el-GR" dirty="0" smtClean="0">
                <a:ea typeface="ＭＳ Ｐゴシック" charset="-128"/>
              </a:rPr>
              <a:t> σε άλλες </a:t>
            </a:r>
            <a:r>
              <a:rPr lang="en-US" dirty="0" smtClean="0">
                <a:ea typeface="ＭＳ Ｐゴシック" charset="-128"/>
              </a:rPr>
              <a:t> (</a:t>
            </a:r>
            <a:r>
              <a:rPr lang="el-GR" dirty="0" smtClean="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0.7)</a:t>
            </a:r>
          </a:p>
          <a:p>
            <a:pPr eaLnBrk="1" hangingPunct="1"/>
            <a:r>
              <a:rPr lang="el-GR" dirty="0" smtClean="0">
                <a:ea typeface="ＭＳ Ｐゴシック" charset="-128"/>
              </a:rPr>
              <a:t>Συχνά, η διασπορά</a:t>
            </a:r>
            <a:r>
              <a:rPr lang="en-US" dirty="0" smtClean="0">
                <a:ea typeface="ＭＳ Ｐゴシック" charset="-128"/>
              </a:rPr>
              <a:t> </a:t>
            </a:r>
            <a:r>
              <a:rPr lang="el-GR" dirty="0" smtClean="0">
                <a:ea typeface="ＭＳ Ｐゴシック" charset="-128"/>
              </a:rPr>
              <a:t>στην απόδοση είναι πιο μεγάλη για </a:t>
            </a:r>
            <a:r>
              <a:rPr lang="el-GR" i="1" dirty="0" smtClean="0">
                <a:solidFill>
                  <a:schemeClr val="tx2">
                    <a:lumMod val="60000"/>
                    <a:lumOff val="40000"/>
                  </a:schemeClr>
                </a:solidFill>
                <a:ea typeface="ＭＳ Ｐゴシック" charset="-128"/>
              </a:rPr>
              <a:t>διαφορετικά ερωτήματα </a:t>
            </a:r>
            <a:r>
              <a:rPr lang="el-GR" dirty="0" smtClean="0">
                <a:ea typeface="ＭＳ Ｐゴシック" charset="-128"/>
              </a:rPr>
              <a:t>του ίδιου συστήματος παρά η διασπορά στην απόδοση διαφορετικών συστημάτων στην ίδια ερώτηση</a:t>
            </a:r>
          </a:p>
          <a:p>
            <a:pPr eaLnBrk="1" hangingPunct="1"/>
            <a:endParaRPr lang="en-US" sz="800" dirty="0" smtClean="0">
              <a:ea typeface="ＭＳ Ｐゴシック" charset="-128"/>
            </a:endParaRPr>
          </a:p>
          <a:p>
            <a:pPr eaLnBrk="1" hangingPunct="1"/>
            <a:r>
              <a:rPr lang="el-GR" dirty="0" smtClean="0">
                <a:ea typeface="ＭＳ Ｐゴシック" charset="-128"/>
              </a:rPr>
              <a:t>Δηλαδή, υπάρχουν εύκολες ανάγκες πληροφόρηση και δύσκολες ανάγκες πληροφόρησης! </a:t>
            </a:r>
            <a:endParaRPr lang="en-US" dirty="0" smtClean="0">
              <a:ea typeface="ＭＳ Ｐゴシック" charset="-128"/>
            </a:endParaRPr>
          </a:p>
        </p:txBody>
      </p:sp>
      <p:sp>
        <p:nvSpPr>
          <p:cNvPr id="33797"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04800" y="24384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Μεθοδολογία – πρότυπες συλλογές (</a:t>
            </a:r>
            <a:r>
              <a:rPr lang="en-US" sz="3200" dirty="0" smtClean="0">
                <a:solidFill>
                  <a:srgbClr val="336699"/>
                </a:solidFill>
                <a:latin typeface="Calibri" charset="0"/>
              </a:rPr>
              <a:t>benchmarks)</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
        <p:nvSpPr>
          <p:cNvPr id="4" name="Slide Number Placeholder 3"/>
          <p:cNvSpPr>
            <a:spLocks noGrp="1"/>
          </p:cNvSpPr>
          <p:nvPr>
            <p:ph type="sldNum" idx="10"/>
          </p:nvPr>
        </p:nvSpPr>
        <p:spPr/>
        <p:txBody>
          <a:bodyPr/>
          <a:lstStyle/>
          <a:p>
            <a:pPr>
              <a:defRPr/>
            </a:pPr>
            <a:fld id="{6231DFBC-2454-451B-9C42-04D7F724382E}" type="slidenum">
              <a:rPr lang="en-US" smtClean="0"/>
              <a:pPr>
                <a:defRPr/>
              </a:pPr>
              <a:t>83</a:t>
            </a:fld>
            <a:endParaRPr lang="en-US"/>
          </a:p>
        </p:txBody>
      </p:sp>
    </p:spTree>
    <p:extLst>
      <p:ext uri="{BB962C8B-B14F-4D97-AF65-F5344CB8AC3E}">
        <p14:creationId xmlns:p14="http://schemas.microsoft.com/office/powerpoint/2010/main" val="1209042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84</a:t>
            </a:fld>
            <a:endParaRPr lang="en-US" smtClean="0"/>
          </a:p>
        </p:txBody>
      </p:sp>
      <p:sp>
        <p:nvSpPr>
          <p:cNvPr id="32771"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Απαιτήσεις από ένα πρότυπο (</a:t>
            </a:r>
            <a:r>
              <a:rPr lang="en-US" dirty="0" smtClean="0">
                <a:ea typeface="ＭＳ Ｐゴシック" charset="-128"/>
              </a:rPr>
              <a:t>benchmark</a:t>
            </a:r>
            <a:r>
              <a:rPr lang="el-GR" dirty="0" smtClean="0">
                <a:ea typeface="ＭＳ Ｐゴシック" charset="-128"/>
              </a:rPr>
              <a:t>)</a:t>
            </a:r>
            <a:endParaRPr lang="en-US" dirty="0" smtClean="0">
              <a:ea typeface="ＭＳ Ｐゴシック" charset="-128"/>
            </a:endParaRPr>
          </a:p>
        </p:txBody>
      </p:sp>
      <p:sp>
        <p:nvSpPr>
          <p:cNvPr id="32772" name="Rectangle 3"/>
          <p:cNvSpPr>
            <a:spLocks noGrp="1" noChangeArrowheads="1"/>
          </p:cNvSpPr>
          <p:nvPr>
            <p:ph type="body" idx="1"/>
          </p:nvPr>
        </p:nvSpPr>
        <p:spPr>
          <a:xfrm>
            <a:off x="368877" y="1371600"/>
            <a:ext cx="8229600" cy="4953000"/>
          </a:xfrm>
        </p:spPr>
        <p:txBody>
          <a:bodyPr/>
          <a:lstStyle/>
          <a:p>
            <a:pPr marL="514350" indent="-514350" eaLnBrk="1" hangingPunct="1">
              <a:buFont typeface="+mj-lt"/>
              <a:buAutoNum type="arabicPeriod"/>
            </a:pPr>
            <a:r>
              <a:rPr lang="el-GR" dirty="0" smtClean="0">
                <a:ea typeface="ＭＳ Ｐゴシック" charset="-128"/>
              </a:rPr>
              <a:t>Ένα σύνολο από έγγραφα </a:t>
            </a:r>
          </a:p>
          <a:p>
            <a:pPr marL="914400" lvl="1" indent="-514350" eaLnBrk="1" hangingPunct="1">
              <a:buFont typeface="Wingdings" pitchFamily="2" charset="2"/>
              <a:buChar char="§"/>
            </a:pPr>
            <a:r>
              <a:rPr lang="el-GR" sz="1800" dirty="0" smtClean="0">
                <a:ea typeface="ＭＳ Ｐゴシック" charset="-128"/>
              </a:rPr>
              <a:t>Τα έγγραφα πρέπει να είναι αντιπροσωπευτικά των πραγματικών εγγράφων </a:t>
            </a:r>
          </a:p>
          <a:p>
            <a:pPr marL="514350" indent="-514350" eaLnBrk="1" hangingPunct="1">
              <a:buFont typeface="+mj-lt"/>
              <a:buAutoNum type="arabicPeriod"/>
            </a:pPr>
            <a:r>
              <a:rPr lang="el-GR" dirty="0" smtClean="0">
                <a:ea typeface="ＭＳ Ｐゴシック" charset="-128"/>
              </a:rPr>
              <a:t>Μια συλλογή από ανάγκες πληροφόρησης </a:t>
            </a:r>
          </a:p>
          <a:p>
            <a:pPr marL="914400" lvl="1" indent="-514350" eaLnBrk="1" hangingPunct="1">
              <a:buFont typeface="Wingdings" pitchFamily="2" charset="2"/>
              <a:buChar char="§"/>
            </a:pPr>
            <a:r>
              <a:rPr lang="el-GR" sz="1800" dirty="0">
                <a:ea typeface="ＭＳ Ｐゴシック" charset="-128"/>
              </a:rPr>
              <a:t>(ή, καταχρηστικά ερωτημάτων) </a:t>
            </a:r>
            <a:endParaRPr lang="el-GR" sz="1800" dirty="0" smtClean="0">
              <a:ea typeface="ＭＳ Ｐゴシック" charset="-128"/>
            </a:endParaRPr>
          </a:p>
          <a:p>
            <a:pPr marL="914400" lvl="1" indent="-514350" eaLnBrk="1" hangingPunct="1">
              <a:buFont typeface="Wingdings" pitchFamily="2" charset="2"/>
              <a:buChar char="§"/>
            </a:pPr>
            <a:r>
              <a:rPr lang="el-GR" sz="1800" dirty="0" smtClean="0">
                <a:ea typeface="ＭＳ Ｐゴシック" charset="-128"/>
              </a:rPr>
              <a:t>Να σχετίζονται με τα διαθέσιμα έγγραφα</a:t>
            </a:r>
            <a:endParaRPr lang="en-US" sz="1800" dirty="0">
              <a:ea typeface="ＭＳ Ｐゴシック" charset="-128"/>
            </a:endParaRPr>
          </a:p>
          <a:p>
            <a:pPr marL="914400" lvl="1" indent="-514350" eaLnBrk="1" hangingPunct="1">
              <a:buFont typeface="Wingdings" pitchFamily="2" charset="2"/>
              <a:buChar char="§"/>
            </a:pPr>
            <a:r>
              <a:rPr lang="el-GR" sz="1800" dirty="0">
                <a:ea typeface="ＭＳ Ｐゴシック" charset="-128"/>
              </a:rPr>
              <a:t>Οι ανάγκες πληροφόρησης πρέπει να είναι αντιπροσωπευτικές των πραγματικών </a:t>
            </a:r>
            <a:r>
              <a:rPr lang="el-GR" sz="1800" dirty="0" smtClean="0">
                <a:ea typeface="ＭＳ Ｐゴシック" charset="-128"/>
              </a:rPr>
              <a:t> - τυχαίοι όροι δεν είναι καλή ιδέα</a:t>
            </a:r>
          </a:p>
          <a:p>
            <a:pPr marL="914400" lvl="1" indent="-514350" eaLnBrk="1" hangingPunct="1">
              <a:buFont typeface="Wingdings" pitchFamily="2" charset="2"/>
              <a:buChar char="§"/>
            </a:pPr>
            <a:r>
              <a:rPr lang="el-GR" sz="1800" dirty="0" smtClean="0">
                <a:ea typeface="ＭＳ Ｐゴシック" charset="-128"/>
              </a:rPr>
              <a:t>Συχνά από ειδικούς της περιοχής</a:t>
            </a:r>
            <a:endParaRPr lang="en-US" sz="1800" dirty="0">
              <a:ea typeface="ＭＳ Ｐゴシック" charset="-128"/>
            </a:endParaRPr>
          </a:p>
          <a:p>
            <a:pPr marL="514350" indent="-514350" eaLnBrk="1" hangingPunct="1">
              <a:buFont typeface="+mj-lt"/>
              <a:buAutoNum type="arabicPeriod"/>
            </a:pPr>
            <a:r>
              <a:rPr lang="el-GR" dirty="0" smtClean="0">
                <a:ea typeface="ＭＳ Ｐゴシック" charset="-128"/>
              </a:rPr>
              <a:t>Εκτιμήσεις συνάφειας από χρήστες (</a:t>
            </a:r>
            <a:r>
              <a:rPr lang="en-US" dirty="0" smtClean="0">
                <a:ea typeface="ＭＳ Ｐゴシック" charset="-128"/>
              </a:rPr>
              <a:t>Human </a:t>
            </a:r>
            <a:r>
              <a:rPr lang="en-US" dirty="0">
                <a:ea typeface="ＭＳ Ｐゴシック" charset="-128"/>
              </a:rPr>
              <a:t>relevance </a:t>
            </a:r>
            <a:r>
              <a:rPr lang="en-US" dirty="0" smtClean="0">
                <a:ea typeface="ＭＳ Ｐゴシック" charset="-128"/>
              </a:rPr>
              <a:t>assessments</a:t>
            </a:r>
            <a:r>
              <a:rPr lang="el-GR" dirty="0" smtClean="0">
                <a:ea typeface="ＭＳ Ｐゴシック" charset="-128"/>
              </a:rPr>
              <a:t>)</a:t>
            </a:r>
            <a:endParaRPr lang="en-US" dirty="0">
              <a:ea typeface="ＭＳ Ｐゴシック" charset="-128"/>
            </a:endParaRPr>
          </a:p>
          <a:p>
            <a:pPr marL="914400" lvl="1" indent="-514350" eaLnBrk="1" hangingPunct="1">
              <a:buFont typeface="Wingdings" pitchFamily="2" charset="2"/>
              <a:buChar char="§"/>
            </a:pPr>
            <a:r>
              <a:rPr lang="el-GR" sz="1800" dirty="0">
                <a:ea typeface="ＭＳ Ｐゴシック" charset="-128"/>
              </a:rPr>
              <a:t>Χρειάζεται να προσλάβουμε/πληρώσουμε κριτές ή αξιολογητές</a:t>
            </a:r>
            <a:r>
              <a:rPr lang="en-US" sz="1800" dirty="0">
                <a:ea typeface="ＭＳ Ｐゴシック" charset="-128"/>
              </a:rPr>
              <a:t>.</a:t>
            </a:r>
          </a:p>
          <a:p>
            <a:pPr marL="914400" lvl="1" indent="-514350" eaLnBrk="1" hangingPunct="1">
              <a:buFont typeface="Wingdings" pitchFamily="2" charset="2"/>
              <a:buChar char="§"/>
            </a:pPr>
            <a:r>
              <a:rPr lang="el-GR" sz="1800" dirty="0">
                <a:ea typeface="ＭＳ Ｐゴシック" charset="-128"/>
              </a:rPr>
              <a:t>Ακριβό χρονοβόρο </a:t>
            </a:r>
          </a:p>
          <a:p>
            <a:pPr marL="914400" lvl="1" indent="-514350" eaLnBrk="1" hangingPunct="1">
              <a:buFont typeface="Wingdings" pitchFamily="2" charset="2"/>
              <a:buChar char="§"/>
            </a:pPr>
            <a:r>
              <a:rPr lang="el-GR" sz="1800" dirty="0">
                <a:ea typeface="ＭＳ Ｐゴシック" charset="-128"/>
              </a:rPr>
              <a:t>Οι κριτές πρέπει να είναι αντιπροσωπευτικοί των πραγματικών </a:t>
            </a:r>
            <a:r>
              <a:rPr lang="el-GR" sz="1800" dirty="0" smtClean="0">
                <a:ea typeface="ＭＳ Ｐゴシック" charset="-128"/>
              </a:rPr>
              <a:t>χρηστών</a:t>
            </a:r>
            <a:endParaRPr lang="el-GR" sz="1800" dirty="0">
              <a:ea typeface="ＭＳ Ｐゴシック" charset="-128"/>
            </a:endParaRPr>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Tree>
    <p:extLst>
      <p:ext uri="{BB962C8B-B14F-4D97-AF65-F5344CB8AC3E}">
        <p14:creationId xmlns:p14="http://schemas.microsoft.com/office/powerpoint/2010/main" val="164150334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a:xfrm>
            <a:off x="457200" y="533400"/>
            <a:ext cx="8078787" cy="785813"/>
          </a:xfrm>
          <a:noFill/>
          <a:ln/>
        </p:spPr>
        <p:txBody>
          <a:bodyPr lIns="92075" tIns="46038" rIns="92075" bIns="46038" anchor="ctr"/>
          <a:lstStyle/>
          <a:p>
            <a:r>
              <a:rPr lang="en-US" altLang="zh-TW" dirty="0">
                <a:ea typeface="新細明體" pitchFamily="2" charset="-120"/>
              </a:rPr>
              <a:t>Benchmarks</a:t>
            </a:r>
            <a:endParaRPr lang="en-GB" altLang="zh-TW" dirty="0">
              <a:ea typeface="新細明體" pitchFamily="2" charset="-120"/>
            </a:endParaRPr>
          </a:p>
        </p:txBody>
      </p:sp>
      <p:sp>
        <p:nvSpPr>
          <p:cNvPr id="361476" name="Text Box 4"/>
          <p:cNvSpPr txBox="1">
            <a:spLocks noChangeArrowheads="1"/>
          </p:cNvSpPr>
          <p:nvPr/>
        </p:nvSpPr>
        <p:spPr bwMode="auto">
          <a:xfrm>
            <a:off x="1143000" y="3389313"/>
            <a:ext cx="1371600" cy="72548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document collection</a:t>
            </a:r>
          </a:p>
        </p:txBody>
      </p:sp>
      <p:sp>
        <p:nvSpPr>
          <p:cNvPr id="361477" name="Text Box 5"/>
          <p:cNvSpPr txBox="1">
            <a:spLocks noChangeArrowheads="1"/>
          </p:cNvSpPr>
          <p:nvPr/>
        </p:nvSpPr>
        <p:spPr bwMode="auto">
          <a:xfrm>
            <a:off x="1143000" y="44100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queries</a:t>
            </a:r>
          </a:p>
        </p:txBody>
      </p:sp>
      <p:grpSp>
        <p:nvGrpSpPr>
          <p:cNvPr id="2" name="Group 6"/>
          <p:cNvGrpSpPr>
            <a:grpSpLocks/>
          </p:cNvGrpSpPr>
          <p:nvPr/>
        </p:nvGrpSpPr>
        <p:grpSpPr bwMode="auto">
          <a:xfrm>
            <a:off x="3505200" y="3352800"/>
            <a:ext cx="1447800" cy="990600"/>
            <a:chOff x="2112" y="2352"/>
            <a:chExt cx="912" cy="624"/>
          </a:xfrm>
        </p:grpSpPr>
        <p:sp>
          <p:nvSpPr>
            <p:cNvPr id="361479" name="Oval 7"/>
            <p:cNvSpPr>
              <a:spLocks noChangeArrowheads="1"/>
            </p:cNvSpPr>
            <p:nvPr/>
          </p:nvSpPr>
          <p:spPr bwMode="auto">
            <a:xfrm>
              <a:off x="2112" y="2352"/>
              <a:ext cx="912" cy="624"/>
            </a:xfrm>
            <a:prstGeom prst="ellipse">
              <a:avLst/>
            </a:prstGeom>
            <a:solidFill>
              <a:srgbClr val="FFCC99"/>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0" name="Text Box 8"/>
            <p:cNvSpPr txBox="1">
              <a:spLocks noChangeArrowheads="1"/>
            </p:cNvSpPr>
            <p:nvPr/>
          </p:nvSpPr>
          <p:spPr bwMode="auto">
            <a:xfrm>
              <a:off x="2208" y="2496"/>
              <a:ext cx="720"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Algorithm under test</a:t>
              </a:r>
            </a:p>
          </p:txBody>
        </p:sp>
      </p:grpSp>
      <p:grpSp>
        <p:nvGrpSpPr>
          <p:cNvPr id="3" name="Group 9"/>
          <p:cNvGrpSpPr>
            <a:grpSpLocks/>
          </p:cNvGrpSpPr>
          <p:nvPr/>
        </p:nvGrpSpPr>
        <p:grpSpPr bwMode="auto">
          <a:xfrm>
            <a:off x="5715000" y="3352800"/>
            <a:ext cx="1447800" cy="990600"/>
            <a:chOff x="3936" y="2208"/>
            <a:chExt cx="912" cy="624"/>
          </a:xfrm>
        </p:grpSpPr>
        <p:sp>
          <p:nvSpPr>
            <p:cNvPr id="361482" name="Oval 10"/>
            <p:cNvSpPr>
              <a:spLocks noChangeArrowheads="1"/>
            </p:cNvSpPr>
            <p:nvPr/>
          </p:nvSpPr>
          <p:spPr bwMode="auto">
            <a:xfrm>
              <a:off x="3936" y="2208"/>
              <a:ext cx="912" cy="624"/>
            </a:xfrm>
            <a:prstGeom prst="ellipse">
              <a:avLst/>
            </a:prstGeom>
            <a:solidFill>
              <a:srgbClr val="FFCC99"/>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3" name="Text Box 11"/>
            <p:cNvSpPr txBox="1">
              <a:spLocks noChangeArrowheads="1"/>
            </p:cNvSpPr>
            <p:nvPr/>
          </p:nvSpPr>
          <p:spPr bwMode="auto">
            <a:xfrm>
              <a:off x="4032" y="2448"/>
              <a:ext cx="720" cy="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Evaluation</a:t>
              </a:r>
            </a:p>
          </p:txBody>
        </p:sp>
      </p:grpSp>
      <p:sp>
        <p:nvSpPr>
          <p:cNvPr id="361484" name="Text Box 12"/>
          <p:cNvSpPr txBox="1">
            <a:spLocks noChangeArrowheads="1"/>
          </p:cNvSpPr>
          <p:nvPr/>
        </p:nvSpPr>
        <p:spPr bwMode="auto">
          <a:xfrm>
            <a:off x="5791200" y="45624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result</a:t>
            </a:r>
          </a:p>
        </p:txBody>
      </p:sp>
      <p:sp>
        <p:nvSpPr>
          <p:cNvPr id="361485" name="Freeform 13"/>
          <p:cNvSpPr>
            <a:spLocks/>
          </p:cNvSpPr>
          <p:nvPr/>
        </p:nvSpPr>
        <p:spPr bwMode="auto">
          <a:xfrm>
            <a:off x="2516188" y="3748088"/>
            <a:ext cx="989012" cy="61912"/>
          </a:xfrm>
          <a:custGeom>
            <a:avLst/>
            <a:gdLst>
              <a:gd name="T0" fmla="*/ 0 w 623"/>
              <a:gd name="T1" fmla="*/ 0 h 39"/>
              <a:gd name="T2" fmla="*/ 623 w 623"/>
              <a:gd name="T3" fmla="*/ 39 h 39"/>
            </a:gdLst>
            <a:ahLst/>
            <a:cxnLst>
              <a:cxn ang="0">
                <a:pos x="T0" y="T1"/>
              </a:cxn>
              <a:cxn ang="0">
                <a:pos x="T2" y="T3"/>
              </a:cxn>
            </a:cxnLst>
            <a:rect l="0" t="0" r="r" b="b"/>
            <a:pathLst>
              <a:path w="623" h="39">
                <a:moveTo>
                  <a:pt x="0" y="0"/>
                </a:moveTo>
                <a:lnTo>
                  <a:pt x="623" y="39"/>
                </a:ln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6" name="Freeform 14"/>
          <p:cNvSpPr>
            <a:spLocks/>
          </p:cNvSpPr>
          <p:nvPr/>
        </p:nvSpPr>
        <p:spPr bwMode="auto">
          <a:xfrm>
            <a:off x="2516188" y="4100513"/>
            <a:ext cx="1058862" cy="541337"/>
          </a:xfrm>
          <a:custGeom>
            <a:avLst/>
            <a:gdLst>
              <a:gd name="T0" fmla="*/ 0 w 667"/>
              <a:gd name="T1" fmla="*/ 341 h 341"/>
              <a:gd name="T2" fmla="*/ 667 w 667"/>
              <a:gd name="T3" fmla="*/ 0 h 341"/>
            </a:gdLst>
            <a:ahLst/>
            <a:cxnLst>
              <a:cxn ang="0">
                <a:pos x="T0" y="T1"/>
              </a:cxn>
              <a:cxn ang="0">
                <a:pos x="T2" y="T3"/>
              </a:cxn>
            </a:cxnLst>
            <a:rect l="0" t="0" r="r" b="b"/>
            <a:pathLst>
              <a:path w="667" h="341">
                <a:moveTo>
                  <a:pt x="0" y="341"/>
                </a:moveTo>
                <a:lnTo>
                  <a:pt x="667" y="0"/>
                </a:ln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7" name="Line 15"/>
          <p:cNvSpPr>
            <a:spLocks noChangeShapeType="1"/>
          </p:cNvSpPr>
          <p:nvPr/>
        </p:nvSpPr>
        <p:spPr bwMode="auto">
          <a:xfrm>
            <a:off x="4953000" y="38100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8" name="Line 16"/>
          <p:cNvSpPr>
            <a:spLocks noChangeShapeType="1"/>
          </p:cNvSpPr>
          <p:nvPr/>
        </p:nvSpPr>
        <p:spPr bwMode="auto">
          <a:xfrm flipV="1">
            <a:off x="7162800" y="38100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9" name="Line 17"/>
          <p:cNvSpPr>
            <a:spLocks noChangeShapeType="1"/>
          </p:cNvSpPr>
          <p:nvPr/>
        </p:nvSpPr>
        <p:spPr bwMode="auto">
          <a:xfrm flipV="1">
            <a:off x="6477000" y="43434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90" name="Text Box 18"/>
          <p:cNvSpPr txBox="1">
            <a:spLocks noChangeArrowheads="1"/>
          </p:cNvSpPr>
          <p:nvPr/>
        </p:nvSpPr>
        <p:spPr bwMode="auto">
          <a:xfrm>
            <a:off x="4876800" y="3276600"/>
            <a:ext cx="1066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Retrieved result</a:t>
            </a:r>
          </a:p>
        </p:txBody>
      </p:sp>
      <p:sp>
        <p:nvSpPr>
          <p:cNvPr id="361491" name="Text Box 19"/>
          <p:cNvSpPr txBox="1">
            <a:spLocks noChangeArrowheads="1"/>
          </p:cNvSpPr>
          <p:nvPr/>
        </p:nvSpPr>
        <p:spPr bwMode="auto">
          <a:xfrm>
            <a:off x="7086600" y="3200400"/>
            <a:ext cx="1066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Precision and recall</a:t>
            </a:r>
          </a:p>
        </p:txBody>
      </p:sp>
    </p:spTree>
    <p:extLst>
      <p:ext uri="{BB962C8B-B14F-4D97-AF65-F5344CB8AC3E}">
        <p14:creationId xmlns:p14="http://schemas.microsoft.com/office/powerpoint/2010/main" val="4083570577"/>
      </p:ext>
    </p:extLst>
  </p:cSld>
  <p:clrMapOvr>
    <a:masterClrMapping/>
  </p:clrMapOvr>
  <p:transition spd="med"/>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86</a:t>
            </a:fld>
            <a:endParaRPr lang="en-US" smtClean="0"/>
          </a:p>
        </p:txBody>
      </p:sp>
      <p:sp>
        <p:nvSpPr>
          <p:cNvPr id="22531" name="Rectangle 2"/>
          <p:cNvSpPr>
            <a:spLocks noGrp="1" noChangeArrowheads="1"/>
          </p:cNvSpPr>
          <p:nvPr>
            <p:ph type="title"/>
          </p:nvPr>
        </p:nvSpPr>
        <p:spPr/>
        <p:txBody>
          <a:bodyPr/>
          <a:lstStyle/>
          <a:p>
            <a:pPr eaLnBrk="1" hangingPunct="1"/>
            <a:r>
              <a:rPr lang="en-US" dirty="0" smtClean="0">
                <a:ea typeface="ＭＳ Ｐゴシック" charset="-128"/>
              </a:rPr>
              <a:t>Standard benchmarks </a:t>
            </a:r>
            <a:r>
              <a:rPr lang="el-GR" dirty="0" smtClean="0">
                <a:ea typeface="ＭＳ Ｐゴシック" charset="-128"/>
              </a:rPr>
              <a:t>συνάφειας</a:t>
            </a:r>
            <a:endParaRPr lang="en-US" dirty="0" smtClean="0">
              <a:ea typeface="ＭＳ Ｐゴシック" charset="-128"/>
            </a:endParaRPr>
          </a:p>
        </p:txBody>
      </p:sp>
      <p:sp>
        <p:nvSpPr>
          <p:cNvPr id="22532" name="Rectangle 3"/>
          <p:cNvSpPr>
            <a:spLocks noGrp="1" noChangeArrowheads="1"/>
          </p:cNvSpPr>
          <p:nvPr>
            <p:ph type="body" idx="1"/>
          </p:nvPr>
        </p:nvSpPr>
        <p:spPr/>
        <p:txBody>
          <a:bodyPr/>
          <a:lstStyle/>
          <a:p>
            <a:pPr marL="0" indent="0" eaLnBrk="1" hangingPunct="1">
              <a:buNone/>
            </a:pPr>
            <a:r>
              <a:rPr lang="en-US" sz="3200" b="1" dirty="0" smtClean="0">
                <a:solidFill>
                  <a:schemeClr val="accent6">
                    <a:lumMod val="75000"/>
                  </a:schemeClr>
                </a:solidFill>
                <a:ea typeface="ＭＳ Ｐゴシック" charset="-128"/>
              </a:rPr>
              <a:t>TREC</a:t>
            </a:r>
            <a:r>
              <a:rPr lang="en-US" dirty="0" smtClean="0">
                <a:ea typeface="ＭＳ Ｐゴシック" charset="-128"/>
              </a:rPr>
              <a:t> - National Institute of Standards and Technology (NIST) </a:t>
            </a:r>
            <a:r>
              <a:rPr lang="el-GR" dirty="0" smtClean="0">
                <a:ea typeface="ＭＳ Ｐゴシック" charset="-128"/>
              </a:rPr>
              <a:t>τρέχει ένα μεγάλο </a:t>
            </a:r>
            <a:r>
              <a:rPr lang="en-US" dirty="0" smtClean="0">
                <a:ea typeface="ＭＳ Ｐゴシック" charset="-128"/>
              </a:rPr>
              <a:t>IR test bed </a:t>
            </a:r>
            <a:r>
              <a:rPr lang="el-GR" dirty="0" smtClean="0">
                <a:ea typeface="ＭＳ Ｐゴシック" charset="-128"/>
              </a:rPr>
              <a:t>εδώ και πολλά χρόνια</a:t>
            </a:r>
            <a:endParaRPr lang="en-US" dirty="0" smtClean="0">
              <a:ea typeface="ＭＳ Ｐゴシック" charset="-128"/>
            </a:endParaRPr>
          </a:p>
          <a:p>
            <a:pPr eaLnBrk="1" hangingPunct="1"/>
            <a:r>
              <a:rPr lang="el-GR" sz="2400" dirty="0" smtClean="0">
                <a:ea typeface="ＭＳ Ｐゴシック" charset="-128"/>
              </a:rPr>
              <a:t>Χρησιμοποιεί το </a:t>
            </a:r>
            <a:r>
              <a:rPr lang="en-US" sz="2400" dirty="0" smtClean="0">
                <a:ea typeface="ＭＳ Ｐゴシック" charset="-128"/>
              </a:rPr>
              <a:t>Reuters </a:t>
            </a:r>
            <a:r>
              <a:rPr lang="el-GR" sz="2400" dirty="0" smtClean="0">
                <a:ea typeface="ＭＳ Ｐゴシック" charset="-128"/>
              </a:rPr>
              <a:t>και άλλες πρότυπες συλλογές εγγράφων </a:t>
            </a:r>
          </a:p>
          <a:p>
            <a:pPr eaLnBrk="1" hangingPunct="1"/>
            <a:r>
              <a:rPr lang="el-GR" sz="2400" dirty="0" smtClean="0">
                <a:ea typeface="ＭＳ Ｐゴシック" charset="-128"/>
              </a:rPr>
              <a:t>Καθορισμένα </a:t>
            </a:r>
            <a:r>
              <a:rPr lang="en-US" sz="2400" dirty="0" smtClean="0">
                <a:ea typeface="ＭＳ Ｐゴシック" charset="-128"/>
              </a:rPr>
              <a:t>“Retrieval tasks” </a:t>
            </a:r>
            <a:endParaRPr lang="el-GR" sz="2400" dirty="0" smtClean="0">
              <a:ea typeface="ＭＳ Ｐゴシック" charset="-128"/>
            </a:endParaRPr>
          </a:p>
          <a:p>
            <a:pPr lvl="1" eaLnBrk="1" hangingPunct="1"/>
            <a:r>
              <a:rPr lang="el-GR" sz="2000" dirty="0" smtClean="0">
                <a:ea typeface="ＭＳ Ｐゴシック" charset="-128"/>
              </a:rPr>
              <a:t>Μερικές φορές ως ερωτήματα </a:t>
            </a:r>
            <a:endParaRPr lang="en-US" sz="2000" dirty="0" smtClean="0">
              <a:ea typeface="ＭＳ Ｐゴシック" charset="-128"/>
            </a:endParaRPr>
          </a:p>
          <a:p>
            <a:pPr eaLnBrk="1" hangingPunct="1"/>
            <a:r>
              <a:rPr lang="el-GR" sz="2400" dirty="0" smtClean="0">
                <a:ea typeface="ＭＳ Ｐゴシック" charset="-128"/>
              </a:rPr>
              <a:t>Ειδικοί (</a:t>
            </a:r>
            <a:r>
              <a:rPr lang="en-US" sz="2400" dirty="0" smtClean="0">
                <a:ea typeface="ＭＳ Ｐゴシック" charset="-128"/>
              </a:rPr>
              <a:t>Human experts</a:t>
            </a:r>
            <a:r>
              <a:rPr lang="el-GR" sz="2400" dirty="0" smtClean="0">
                <a:ea typeface="ＭＳ Ｐゴシック" charset="-128"/>
              </a:rPr>
              <a:t>) βαθμολογούν κάθε ζεύγος ερωτήματος, εγγράφου ως Συναφές </a:t>
            </a:r>
            <a:r>
              <a:rPr lang="en-US" sz="2400" u="sng" dirty="0" smtClean="0">
                <a:ea typeface="ＭＳ Ｐゴシック" charset="-128"/>
              </a:rPr>
              <a:t>Relevant</a:t>
            </a:r>
            <a:r>
              <a:rPr lang="en-US" sz="2400" dirty="0" smtClean="0">
                <a:ea typeface="ＭＳ Ｐゴシック" charset="-128"/>
              </a:rPr>
              <a:t> </a:t>
            </a:r>
            <a:r>
              <a:rPr lang="el-GR" sz="2400" dirty="0" smtClean="0">
                <a:ea typeface="ＭＳ Ｐゴシック" charset="-128"/>
              </a:rPr>
              <a:t>ή μη Συναφές</a:t>
            </a:r>
            <a:r>
              <a:rPr lang="en-US" sz="2400" dirty="0" smtClean="0">
                <a:ea typeface="ＭＳ Ｐゴシック" charset="-128"/>
              </a:rPr>
              <a:t> </a:t>
            </a:r>
            <a:r>
              <a:rPr lang="en-US" sz="2400" u="sng" dirty="0" err="1" smtClean="0">
                <a:ea typeface="ＭＳ Ｐゴシック" charset="-128"/>
              </a:rPr>
              <a:t>Nonrelevant</a:t>
            </a:r>
            <a:endParaRPr lang="en-US" sz="2400" u="sng" dirty="0" smtClean="0">
              <a:ea typeface="ＭＳ Ｐゴシック" charset="-128"/>
            </a:endParaRPr>
          </a:p>
          <a:p>
            <a:pPr lvl="1" eaLnBrk="1" hangingPunct="1"/>
            <a:r>
              <a:rPr lang="el-GR" dirty="0" smtClean="0">
                <a:ea typeface="ＭＳ Ｐゴシック" charset="-128"/>
              </a:rPr>
              <a:t>Ή τουλάχιστον ένα υποσύνολο των εγγράφων που επιστρέφονται για κάθε ερώτημα</a:t>
            </a:r>
            <a:endParaRPr lang="en-US" dirty="0" smtClean="0">
              <a:ea typeface="ＭＳ Ｐゴシック" charset="-128"/>
            </a:endParaRPr>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p14="http://schemas.microsoft.com/office/powerpoint/2010/main" val="6412475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87</a:t>
            </a:fld>
            <a:endParaRPr lang="en-US" smtClean="0"/>
          </a:p>
        </p:txBody>
      </p:sp>
      <p:sp>
        <p:nvSpPr>
          <p:cNvPr id="22531" name="Rectangle 2"/>
          <p:cNvSpPr>
            <a:spLocks noGrp="1" noChangeArrowheads="1"/>
          </p:cNvSpPr>
          <p:nvPr>
            <p:ph type="title"/>
          </p:nvPr>
        </p:nvSpPr>
        <p:spPr/>
        <p:txBody>
          <a:bodyPr/>
          <a:lstStyle/>
          <a:p>
            <a:pPr eaLnBrk="1" hangingPunct="1"/>
            <a:r>
              <a:rPr lang="en-US" dirty="0" smtClean="0">
                <a:ea typeface="ＭＳ Ｐゴシック" charset="-128"/>
              </a:rPr>
              <a:t>Standard benchmarks </a:t>
            </a:r>
            <a:r>
              <a:rPr lang="el-GR" dirty="0" smtClean="0">
                <a:ea typeface="ＭＳ Ｐゴシック" charset="-128"/>
              </a:rPr>
              <a:t>συνάφειας</a:t>
            </a:r>
            <a:endParaRPr lang="en-US" dirty="0" smtClean="0">
              <a:ea typeface="ＭＳ Ｐゴシック" charset="-128"/>
            </a:endParaRPr>
          </a:p>
        </p:txBody>
      </p:sp>
      <p:sp>
        <p:nvSpPr>
          <p:cNvPr id="22532" name="Rectangle 3"/>
          <p:cNvSpPr>
            <a:spLocks noGrp="1" noChangeArrowheads="1"/>
          </p:cNvSpPr>
          <p:nvPr>
            <p:ph type="body" idx="1"/>
          </p:nvPr>
        </p:nvSpPr>
        <p:spPr>
          <a:xfrm>
            <a:off x="457200" y="1600200"/>
            <a:ext cx="8134350" cy="4114800"/>
          </a:xfrm>
        </p:spPr>
        <p:txBody>
          <a:bodyPr/>
          <a:lstStyle/>
          <a:p>
            <a:pPr marL="0" indent="0">
              <a:buNone/>
            </a:pPr>
            <a:r>
              <a:rPr lang="de-DE" sz="3600" dirty="0" err="1">
                <a:solidFill>
                  <a:schemeClr val="accent6">
                    <a:lumMod val="75000"/>
                  </a:schemeClr>
                </a:solidFill>
              </a:rPr>
              <a:t>Cranfield</a:t>
            </a:r>
            <a:endParaRPr lang="de-DE" sz="3600" dirty="0">
              <a:solidFill>
                <a:schemeClr val="accent6">
                  <a:lumMod val="75000"/>
                </a:schemeClr>
              </a:solidFill>
            </a:endParaRPr>
          </a:p>
          <a:p>
            <a:pPr marL="457200" lvl="1" indent="0">
              <a:spcBef>
                <a:spcPts val="700"/>
              </a:spcBef>
              <a:buClr>
                <a:srgbClr val="336699"/>
              </a:buClr>
              <a:buNone/>
            </a:pPr>
            <a:r>
              <a:rPr lang="el-GR" dirty="0" smtClean="0"/>
              <a:t>Πρωτοπόρο: το πρώτο </a:t>
            </a:r>
            <a:r>
              <a:rPr lang="en-US" dirty="0" err="1" smtClean="0"/>
              <a:t>testbed</a:t>
            </a:r>
            <a:r>
              <a:rPr lang="en-US" dirty="0" smtClean="0"/>
              <a:t> </a:t>
            </a:r>
            <a:r>
              <a:rPr lang="el-GR" dirty="0" smtClean="0"/>
              <a:t>που επέτρεπε ακριβή </a:t>
            </a:r>
            <a:r>
              <a:rPr lang="el-GR" dirty="0" err="1" smtClean="0"/>
              <a:t>ποσοτικοποιημένα</a:t>
            </a:r>
            <a:r>
              <a:rPr lang="el-GR" dirty="0" smtClean="0"/>
              <a:t> μέτρα της αποτελεσματικότητας της ανάκτησης</a:t>
            </a:r>
            <a:endParaRPr lang="en-US" dirty="0"/>
          </a:p>
          <a:p>
            <a:pPr marL="457200" lvl="1" indent="0">
              <a:spcBef>
                <a:spcPts val="700"/>
              </a:spcBef>
              <a:buClr>
                <a:srgbClr val="336699"/>
              </a:buClr>
              <a:buNone/>
            </a:pPr>
            <a:r>
              <a:rPr lang="el-GR" dirty="0" smtClean="0"/>
              <a:t>Στα τέλη του 1950</a:t>
            </a:r>
            <a:r>
              <a:rPr lang="de-DE" dirty="0" smtClean="0"/>
              <a:t>, UK</a:t>
            </a:r>
            <a:endParaRPr lang="de-DE" dirty="0"/>
          </a:p>
          <a:p>
            <a:pPr lvl="1">
              <a:spcBef>
                <a:spcPts val="700"/>
              </a:spcBef>
              <a:buClr>
                <a:srgbClr val="336699"/>
              </a:buClr>
              <a:buFont typeface="Wingdings" pitchFamily="2" charset="2"/>
              <a:buChar char="§"/>
            </a:pPr>
            <a:r>
              <a:rPr lang="en-US" dirty="0"/>
              <a:t>1398 abstracts </a:t>
            </a:r>
            <a:r>
              <a:rPr lang="el-GR" dirty="0" smtClean="0"/>
              <a:t>από άρθρα περιοδικών  αεροδυναμικής, ένα σύνολο από 225 ερωτήματα, εξαντλητική κρίση συνάφειας όλων των ζευγών </a:t>
            </a:r>
          </a:p>
          <a:p>
            <a:pPr lvl="1">
              <a:spcBef>
                <a:spcPts val="700"/>
              </a:spcBef>
              <a:buClr>
                <a:srgbClr val="336699"/>
              </a:buClr>
              <a:buFont typeface="Wingdings" pitchFamily="2" charset="2"/>
              <a:buChar char="§"/>
            </a:pPr>
            <a:r>
              <a:rPr lang="el-GR" dirty="0" smtClean="0"/>
              <a:t>Πολύ μικρό, μη τυπικό για τα σημερινά δεδομένα της ΑΠ</a:t>
            </a:r>
            <a:endParaRPr lang="en-US" dirty="0"/>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p14="http://schemas.microsoft.com/office/powerpoint/2010/main" val="375065637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bwMode="auto">
          <a:noFill/>
          <a:ln>
            <a:miter lim="800000"/>
            <a:headEnd/>
            <a:tailEnd/>
          </a:ln>
        </p:spPr>
        <p:txBody>
          <a:bodyPr/>
          <a:lstStyle/>
          <a:p>
            <a:fld id="{003723F4-E805-4645-B56C-EE7246EE58DF}" type="slidenum">
              <a:rPr lang="en-US" smtClean="0"/>
              <a:pPr/>
              <a:t>88</a:t>
            </a:fld>
            <a:endParaRPr lang="en-US" smtClean="0"/>
          </a:p>
        </p:txBody>
      </p:sp>
      <p:sp>
        <p:nvSpPr>
          <p:cNvPr id="40963" name="Rectangle 2"/>
          <p:cNvSpPr>
            <a:spLocks noGrp="1" noChangeArrowheads="1"/>
          </p:cNvSpPr>
          <p:nvPr>
            <p:ph type="title"/>
          </p:nvPr>
        </p:nvSpPr>
        <p:spPr/>
        <p:txBody>
          <a:bodyPr/>
          <a:lstStyle/>
          <a:p>
            <a:pPr eaLnBrk="1" hangingPunct="1"/>
            <a:r>
              <a:rPr lang="en-US" smtClean="0">
                <a:ea typeface="ＭＳ Ｐゴシック" charset="-128"/>
              </a:rPr>
              <a:t>TREC</a:t>
            </a:r>
          </a:p>
        </p:txBody>
      </p:sp>
      <p:sp>
        <p:nvSpPr>
          <p:cNvPr id="40964" name="Rectangle 3"/>
          <p:cNvSpPr>
            <a:spLocks noGrp="1" noChangeArrowheads="1"/>
          </p:cNvSpPr>
          <p:nvPr>
            <p:ph type="body" idx="1"/>
          </p:nvPr>
        </p:nvSpPr>
        <p:spPr>
          <a:xfrm>
            <a:off x="152400" y="1524000"/>
            <a:ext cx="8686800" cy="5029200"/>
          </a:xfrm>
        </p:spPr>
        <p:txBody>
          <a:bodyPr/>
          <a:lstStyle/>
          <a:p>
            <a:pPr marL="0" indent="0" eaLnBrk="1" hangingPunct="1">
              <a:buNone/>
            </a:pPr>
            <a:r>
              <a:rPr lang="en-US" sz="2200" i="1" dirty="0" smtClean="0">
                <a:solidFill>
                  <a:schemeClr val="accent6">
                    <a:lumMod val="75000"/>
                  </a:schemeClr>
                </a:solidFill>
                <a:ea typeface="ＭＳ Ｐゴシック" charset="-128"/>
              </a:rPr>
              <a:t>TREC Ad Hoc task </a:t>
            </a:r>
            <a:r>
              <a:rPr lang="el-GR" sz="2200" dirty="0" smtClean="0">
                <a:ea typeface="ＭＳ Ｐゴシック" charset="-128"/>
              </a:rPr>
              <a:t>από τα πρώτα </a:t>
            </a:r>
            <a:r>
              <a:rPr lang="en-US" sz="2200" dirty="0" smtClean="0">
                <a:ea typeface="ＭＳ Ｐゴシック" charset="-128"/>
              </a:rPr>
              <a:t>8 TRECs </a:t>
            </a:r>
            <a:r>
              <a:rPr lang="el-GR" sz="2200" dirty="0" smtClean="0">
                <a:ea typeface="ＭＳ Ｐゴシック" charset="-128"/>
              </a:rPr>
              <a:t>είναι ένα </a:t>
            </a:r>
            <a:r>
              <a:rPr lang="en-US" sz="2200" dirty="0" smtClean="0">
                <a:ea typeface="ＭＳ Ｐゴシック" charset="-128"/>
              </a:rPr>
              <a:t> standard task</a:t>
            </a:r>
            <a:r>
              <a:rPr lang="el-GR" sz="2200" dirty="0" smtClean="0">
                <a:ea typeface="ＭＳ Ｐゴシック" charset="-128"/>
              </a:rPr>
              <a:t>, μεταξύ του 1992-1999</a:t>
            </a:r>
            <a:endParaRPr lang="en-US" sz="2200" dirty="0" smtClean="0">
              <a:ea typeface="ＭＳ Ｐゴシック" charset="-128"/>
            </a:endParaRPr>
          </a:p>
          <a:p>
            <a:pPr lvl="1" eaLnBrk="1" hangingPunct="1"/>
            <a:r>
              <a:rPr lang="de-DE" sz="1800" i="1" dirty="0"/>
              <a:t>1.89 </a:t>
            </a:r>
            <a:r>
              <a:rPr lang="el-GR" sz="1800" i="1" dirty="0" smtClean="0"/>
              <a:t>εκατομμύρια έγγραφα</a:t>
            </a:r>
            <a:r>
              <a:rPr lang="el-GR" sz="1800" dirty="0" smtClean="0"/>
              <a:t>, κυρίως </a:t>
            </a:r>
            <a:r>
              <a:rPr lang="de-DE" sz="1800" dirty="0" err="1" smtClean="0"/>
              <a:t>newswire</a:t>
            </a:r>
            <a:r>
              <a:rPr lang="de-DE" sz="1800" dirty="0" smtClean="0"/>
              <a:t> </a:t>
            </a:r>
            <a:r>
              <a:rPr lang="el-GR" sz="1800" dirty="0" smtClean="0"/>
              <a:t>άρθρα</a:t>
            </a:r>
          </a:p>
          <a:p>
            <a:pPr lvl="1" eaLnBrk="1" hangingPunct="1"/>
            <a:r>
              <a:rPr lang="de-DE" sz="1800" dirty="0" smtClean="0"/>
              <a:t> </a:t>
            </a:r>
            <a:r>
              <a:rPr lang="en-US" sz="1800" i="1" dirty="0" smtClean="0">
                <a:ea typeface="ＭＳ Ｐゴシック" charset="-128"/>
              </a:rPr>
              <a:t>50</a:t>
            </a:r>
            <a:r>
              <a:rPr lang="en-US" sz="1800" dirty="0" smtClean="0">
                <a:ea typeface="ＭＳ Ｐゴシック" charset="-128"/>
              </a:rPr>
              <a:t> </a:t>
            </a:r>
            <a:r>
              <a:rPr lang="el-GR" sz="1800" dirty="0" smtClean="0">
                <a:ea typeface="ＭＳ Ｐゴシック" charset="-128"/>
              </a:rPr>
              <a:t>λεπτομερείς ανάγκες πληροφόρησης το χρόνο  (σύνολο 450)</a:t>
            </a:r>
          </a:p>
          <a:p>
            <a:pPr lvl="1" eaLnBrk="1" hangingPunct="1"/>
            <a:r>
              <a:rPr lang="el-GR" sz="1800" dirty="0" smtClean="0">
                <a:ea typeface="ＭＳ Ｐゴシック" charset="-128"/>
              </a:rPr>
              <a:t>Επιστρέφετε η </a:t>
            </a:r>
            <a:r>
              <a:rPr lang="el-GR" sz="1800" i="1" dirty="0" smtClean="0">
                <a:ea typeface="ＭＳ Ｐゴシック" charset="-128"/>
              </a:rPr>
              <a:t>αξιολόγηση χρηστών σε </a:t>
            </a:r>
            <a:r>
              <a:rPr lang="en-US" sz="1800" i="1" dirty="0" smtClean="0">
                <a:ea typeface="ＭＳ Ｐゴシック" charset="-128"/>
              </a:rPr>
              <a:t>pooled </a:t>
            </a:r>
            <a:r>
              <a:rPr lang="el-GR" sz="1800" i="1" dirty="0" smtClean="0">
                <a:ea typeface="ＭＳ Ｐゴシック" charset="-128"/>
              </a:rPr>
              <a:t>αποτελέσματα </a:t>
            </a:r>
            <a:r>
              <a:rPr lang="el-GR" sz="1800" dirty="0" smtClean="0">
                <a:ea typeface="ＭＳ Ｐゴシック" charset="-128"/>
              </a:rPr>
              <a:t>(δηλαδή όχι εξαντλητική αξιολόγηση όλων των ζευγών)</a:t>
            </a:r>
            <a:endParaRPr lang="en-US" sz="1800" dirty="0" smtClean="0">
              <a:ea typeface="ＭＳ Ｐゴシック" charset="-128"/>
            </a:endParaRPr>
          </a:p>
          <a:p>
            <a:pPr lvl="1" eaLnBrk="1" hangingPunct="1"/>
            <a:r>
              <a:rPr lang="el-GR" sz="1800" dirty="0" smtClean="0">
                <a:ea typeface="ＭＳ Ｐゴシック" charset="-128"/>
              </a:rPr>
              <a:t>και </a:t>
            </a:r>
            <a:r>
              <a:rPr lang="en-US" sz="1800" dirty="0" smtClean="0">
                <a:ea typeface="ＭＳ Ｐゴシック" charset="-128"/>
              </a:rPr>
              <a:t>Web track</a:t>
            </a:r>
            <a:endParaRPr lang="el-GR" sz="1800" dirty="0" smtClean="0">
              <a:ea typeface="ＭＳ Ｐゴシック" charset="-128"/>
            </a:endParaRPr>
          </a:p>
          <a:p>
            <a:pPr lvl="1" eaLnBrk="1" hangingPunct="1"/>
            <a:endParaRPr lang="en-US" sz="800" dirty="0" smtClean="0">
              <a:ea typeface="ＭＳ Ｐゴシック" charset="-128"/>
            </a:endParaRPr>
          </a:p>
          <a:p>
            <a:pPr marL="0" indent="0" eaLnBrk="1" hangingPunct="1">
              <a:buNone/>
            </a:pPr>
            <a:r>
              <a:rPr lang="en-US" sz="2200" b="1" dirty="0" smtClean="0">
                <a:ea typeface="ＭＳ Ｐゴシック" charset="-128"/>
              </a:rPr>
              <a:t>A TREC query (TREC 5)</a:t>
            </a:r>
          </a:p>
          <a:p>
            <a:pPr lvl="1" eaLnBrk="1" hangingPunct="1">
              <a:buFont typeface="Wingdings" charset="2"/>
              <a:buNone/>
            </a:pPr>
            <a:r>
              <a:rPr lang="en-US" sz="2000" dirty="0" smtClean="0">
                <a:ea typeface="ＭＳ Ｐゴシック" charset="-128"/>
              </a:rPr>
              <a:t>&lt;top&gt;</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num</a:t>
            </a:r>
            <a:r>
              <a:rPr lang="en-US" sz="2000" dirty="0" smtClean="0">
                <a:ea typeface="ＭＳ Ｐゴシック" charset="-128"/>
              </a:rPr>
              <a:t>&gt; Number:  225</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desc</a:t>
            </a:r>
            <a:r>
              <a:rPr lang="en-US" sz="2000" dirty="0" smtClean="0">
                <a:ea typeface="ＭＳ Ｐゴシック" charset="-128"/>
              </a:rPr>
              <a:t>&gt; Description:</a:t>
            </a:r>
          </a:p>
          <a:p>
            <a:pPr lvl="1" eaLnBrk="1" hangingPunct="1">
              <a:buFont typeface="Wingdings" charset="2"/>
              <a:buNone/>
            </a:pPr>
            <a:r>
              <a:rPr lang="en-US" sz="2000" dirty="0" smtClean="0">
                <a:ea typeface="ＭＳ Ｐゴシック" charset="-128"/>
              </a:rPr>
              <a:t>What is the main function of the Federal Emergency Management Agency (FEMA) and the funding level provided to meet emergencies?  Also, what resources are available to FEMA such as people, equipment, facilities?</a:t>
            </a:r>
          </a:p>
          <a:p>
            <a:pPr lvl="1" eaLnBrk="1" hangingPunct="1">
              <a:buFont typeface="Wingdings" charset="2"/>
              <a:buNone/>
            </a:pPr>
            <a:r>
              <a:rPr lang="en-US" sz="2000" dirty="0" smtClean="0">
                <a:ea typeface="ＭＳ Ｐゴシック" charset="-128"/>
              </a:rPr>
              <a:t>&lt;/top&gt;</a:t>
            </a:r>
          </a:p>
        </p:txBody>
      </p:sp>
      <p:sp>
        <p:nvSpPr>
          <p:cNvPr id="4096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p14="http://schemas.microsoft.com/office/powerpoint/2010/main" val="265433961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l-GR" dirty="0" smtClean="0">
                <a:ea typeface="ＭＳ Ｐゴシック" charset="-128"/>
              </a:rPr>
              <a:t>Άλλα </a:t>
            </a:r>
            <a:r>
              <a:rPr lang="en-US" dirty="0" smtClean="0">
                <a:ea typeface="ＭＳ Ｐゴシック" charset="-128"/>
              </a:rPr>
              <a:t>benchmarks</a:t>
            </a:r>
          </a:p>
        </p:txBody>
      </p:sp>
      <p:sp>
        <p:nvSpPr>
          <p:cNvPr id="41987" name="Content Placeholder 2"/>
          <p:cNvSpPr>
            <a:spLocks noGrp="1"/>
          </p:cNvSpPr>
          <p:nvPr>
            <p:ph idx="1"/>
          </p:nvPr>
        </p:nvSpPr>
        <p:spPr>
          <a:xfrm>
            <a:off x="457200" y="1600200"/>
            <a:ext cx="8305800" cy="3810000"/>
          </a:xfrm>
        </p:spPr>
        <p:txBody>
          <a:bodyPr/>
          <a:lstStyle/>
          <a:p>
            <a:pPr eaLnBrk="1" hangingPunct="1">
              <a:lnSpc>
                <a:spcPct val="90000"/>
              </a:lnSpc>
            </a:pPr>
            <a:r>
              <a:rPr lang="en-US" sz="2400" dirty="0" smtClean="0">
                <a:ea typeface="ＭＳ Ｐゴシック" charset="-128"/>
              </a:rPr>
              <a:t>GOV2</a:t>
            </a:r>
          </a:p>
          <a:p>
            <a:pPr lvl="1" eaLnBrk="1" hangingPunct="1">
              <a:lnSpc>
                <a:spcPct val="90000"/>
              </a:lnSpc>
            </a:pPr>
            <a:r>
              <a:rPr lang="el-GR" sz="2200" dirty="0" smtClean="0">
                <a:ea typeface="ＭＳ Ｐゴシック" charset="-128"/>
              </a:rPr>
              <a:t>Ακόμα μια </a:t>
            </a:r>
            <a:r>
              <a:rPr lang="en-US" sz="2200" dirty="0" smtClean="0">
                <a:ea typeface="ＭＳ Ｐゴシック" charset="-128"/>
              </a:rPr>
              <a:t>TREC/NIST </a:t>
            </a:r>
            <a:r>
              <a:rPr lang="el-GR" sz="2200" dirty="0" smtClean="0">
                <a:ea typeface="ＭＳ Ｐゴシック" charset="-128"/>
              </a:rPr>
              <a:t>συλλογή</a:t>
            </a:r>
            <a:endParaRPr lang="en-US" sz="2200" dirty="0" smtClean="0">
              <a:ea typeface="ＭＳ Ｐゴシック" charset="-128"/>
            </a:endParaRPr>
          </a:p>
          <a:p>
            <a:pPr lvl="1" eaLnBrk="1" hangingPunct="1">
              <a:lnSpc>
                <a:spcPct val="90000"/>
              </a:lnSpc>
            </a:pPr>
            <a:r>
              <a:rPr lang="en-US" sz="2200" dirty="0" smtClean="0">
                <a:ea typeface="ＭＳ Ｐゴシック" charset="-128"/>
              </a:rPr>
              <a:t>25 </a:t>
            </a:r>
            <a:r>
              <a:rPr lang="el-GR" sz="2200" dirty="0" smtClean="0">
                <a:ea typeface="ＭＳ Ｐゴシック" charset="-128"/>
              </a:rPr>
              <a:t>εκατομμύρια </a:t>
            </a:r>
            <a:r>
              <a:rPr lang="en-US" sz="2200" dirty="0" smtClean="0">
                <a:ea typeface="ＭＳ Ｐゴシック" charset="-128"/>
              </a:rPr>
              <a:t> web </a:t>
            </a:r>
            <a:r>
              <a:rPr lang="el-GR" sz="2200" dirty="0" smtClean="0">
                <a:ea typeface="ＭＳ Ｐゴシック" charset="-128"/>
              </a:rPr>
              <a:t>σελίδες</a:t>
            </a:r>
            <a:endParaRPr lang="en-US" sz="2200" dirty="0" smtClean="0">
              <a:ea typeface="ＭＳ Ｐゴシック" charset="-128"/>
            </a:endParaRPr>
          </a:p>
          <a:p>
            <a:pPr lvl="1" eaLnBrk="1" hangingPunct="1">
              <a:lnSpc>
                <a:spcPct val="90000"/>
              </a:lnSpc>
            </a:pPr>
            <a:r>
              <a:rPr lang="el-GR" sz="2200" dirty="0" smtClean="0">
                <a:ea typeface="ＭＳ Ｐゴシック" charset="-128"/>
              </a:rPr>
              <a:t>Αλλά ακόμα τουλάχιστον τάξης μεγέθους μικρότερη από το ευρετήριο της </a:t>
            </a:r>
            <a:r>
              <a:rPr lang="en-US" sz="2200" dirty="0" smtClean="0">
                <a:ea typeface="ＭＳ Ｐゴシック" charset="-128"/>
              </a:rPr>
              <a:t> Google/Yahoo/MSN </a:t>
            </a:r>
            <a:endParaRPr lang="el-GR" sz="2200" dirty="0" smtClean="0">
              <a:ea typeface="ＭＳ Ｐゴシック" charset="-128"/>
            </a:endParaRP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NTCIR</a:t>
            </a:r>
          </a:p>
          <a:p>
            <a:pPr lvl="1" eaLnBrk="1" hangingPunct="1">
              <a:lnSpc>
                <a:spcPct val="90000"/>
              </a:lnSpc>
            </a:pPr>
            <a:r>
              <a:rPr lang="el-GR" sz="2200" dirty="0" smtClean="0">
                <a:ea typeface="ＭＳ Ｐゴシック" charset="-128"/>
              </a:rPr>
              <a:t>Ανάκτηση πληροφορίας για τις γλώσσες της Ανατολικής Ασίας και </a:t>
            </a:r>
            <a:r>
              <a:rPr lang="en-US" sz="2200" dirty="0" smtClean="0">
                <a:ea typeface="ＭＳ Ｐゴシック" charset="-128"/>
              </a:rPr>
              <a:t>cross-language </a:t>
            </a:r>
            <a:r>
              <a:rPr lang="el-GR" sz="2200" dirty="0" smtClean="0">
                <a:ea typeface="ＭＳ Ｐゴシック" charset="-128"/>
              </a:rPr>
              <a:t>ανάκτηση</a:t>
            </a: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Cross Language Evaluation Forum (CLEF)</a:t>
            </a:r>
          </a:p>
          <a:p>
            <a:pPr lvl="1" eaLnBrk="1" hangingPunct="1">
              <a:lnSpc>
                <a:spcPct val="90000"/>
              </a:lnSpc>
            </a:pPr>
            <a:r>
              <a:rPr lang="el-GR" sz="2200" dirty="0" smtClean="0">
                <a:ea typeface="ＭＳ Ｐゴシック" charset="-128"/>
              </a:rPr>
              <a:t>Το ίδιο για Ευρωπαϊκές γλώσσες</a:t>
            </a:r>
            <a:endParaRPr lang="en-US" sz="2400" dirty="0" smtClean="0">
              <a:ea typeface="ＭＳ Ｐゴシック" charset="-128"/>
            </a:endParaRPr>
          </a:p>
        </p:txBody>
      </p:sp>
      <p:sp>
        <p:nvSpPr>
          <p:cNvPr id="41988" name="Slide Number Placeholder 3"/>
          <p:cNvSpPr>
            <a:spLocks noGrp="1"/>
          </p:cNvSpPr>
          <p:nvPr>
            <p:ph type="sldNum" sz="quarter" idx="12"/>
          </p:nvPr>
        </p:nvSpPr>
        <p:spPr bwMode="auto">
          <a:noFill/>
          <a:ln>
            <a:miter lim="800000"/>
            <a:headEnd/>
            <a:tailEnd/>
          </a:ln>
        </p:spPr>
        <p:txBody>
          <a:bodyPr/>
          <a:lstStyle/>
          <a:p>
            <a:fld id="{A283EC4F-673F-4B65-8381-2D286A2FE12C}" type="slidenum">
              <a:rPr lang="en-US" smtClean="0"/>
              <a:pPr/>
              <a:t>89</a:t>
            </a:fld>
            <a:endParaRPr lang="en-US" smtClean="0"/>
          </a:p>
        </p:txBody>
      </p:sp>
      <p:sp>
        <p:nvSpPr>
          <p:cNvPr id="4198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p14="http://schemas.microsoft.com/office/powerpoint/2010/main" val="2009780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dirty="0" smtClean="0">
                <a:ea typeface="ＭＳ Ｐゴシック" pitchFamily="-112" charset="-128"/>
              </a:rPr>
              <a:t>Benchmarks</a:t>
            </a:r>
          </a:p>
        </p:txBody>
      </p:sp>
      <p:sp>
        <p:nvSpPr>
          <p:cNvPr id="20483" name="Rectangle 3"/>
          <p:cNvSpPr>
            <a:spLocks noGrp="1" noChangeArrowheads="1"/>
          </p:cNvSpPr>
          <p:nvPr>
            <p:ph type="body" idx="1"/>
          </p:nvPr>
        </p:nvSpPr>
        <p:spPr>
          <a:xfrm>
            <a:off x="381000" y="1905000"/>
            <a:ext cx="8610600" cy="1905000"/>
          </a:xfrm>
        </p:spPr>
        <p:txBody>
          <a:bodyPr/>
          <a:lstStyle/>
          <a:p>
            <a:pPr marL="0" indent="0" eaLnBrk="1" hangingPunct="1">
              <a:buNone/>
            </a:pPr>
            <a:r>
              <a:rPr lang="el-GR" sz="2400" dirty="0" smtClean="0">
                <a:solidFill>
                  <a:schemeClr val="accent1">
                    <a:lumMod val="50000"/>
                  </a:schemeClr>
                </a:solidFill>
                <a:ea typeface="ＭＳ Ｐゴシック" pitchFamily="-112" charset="-128"/>
              </a:rPr>
              <a:t>Η καθιερωμένη μεθοδολογία στην Ανάκτηση Πληροφορίας αποτελείται από τρία στοιχεία:</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Μία πρότυπη </a:t>
            </a:r>
            <a:r>
              <a:rPr lang="el-GR" sz="2400" i="1" dirty="0" smtClean="0">
                <a:solidFill>
                  <a:schemeClr val="accent6">
                    <a:lumMod val="75000"/>
                  </a:schemeClr>
                </a:solidFill>
                <a:ea typeface="ＭＳ Ｐゴシック" pitchFamily="-112" charset="-128"/>
              </a:rPr>
              <a:t>συλλογή εγγράφων </a:t>
            </a:r>
            <a:r>
              <a:rPr lang="el-GR" sz="2400" dirty="0" smtClean="0">
                <a:solidFill>
                  <a:schemeClr val="accent1">
                    <a:lumMod val="50000"/>
                  </a:schemeClr>
                </a:solidFill>
                <a:ea typeface="ＭＳ Ｐゴシック" pitchFamily="-112" charset="-128"/>
              </a:rPr>
              <a:t>(</a:t>
            </a:r>
            <a:r>
              <a:rPr lang="en-US" sz="2400" dirty="0" smtClean="0">
                <a:solidFill>
                  <a:schemeClr val="accent1">
                    <a:lumMod val="50000"/>
                  </a:schemeClr>
                </a:solidFill>
                <a:ea typeface="ＭＳ Ｐゴシック" pitchFamily="-112" charset="-128"/>
              </a:rPr>
              <a:t>benchmark </a:t>
            </a:r>
            <a:r>
              <a:rPr lang="en-US" sz="2400" dirty="0">
                <a:solidFill>
                  <a:schemeClr val="accent1">
                    <a:lumMod val="50000"/>
                  </a:schemeClr>
                </a:solidFill>
                <a:ea typeface="ＭＳ Ｐゴシック" pitchFamily="-112" charset="-128"/>
              </a:rPr>
              <a:t>document </a:t>
            </a:r>
            <a:r>
              <a:rPr lang="en-US" sz="2400" dirty="0" smtClean="0">
                <a:solidFill>
                  <a:schemeClr val="accent1">
                    <a:lumMod val="50000"/>
                  </a:schemeClr>
                </a:solidFill>
                <a:ea typeface="ＭＳ Ｐゴシック" pitchFamily="-112" charset="-128"/>
              </a:rPr>
              <a:t>collection)</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Μια πρότυπη </a:t>
            </a:r>
            <a:r>
              <a:rPr lang="el-GR" sz="2400" i="1" dirty="0" smtClean="0">
                <a:solidFill>
                  <a:schemeClr val="accent6">
                    <a:lumMod val="75000"/>
                  </a:schemeClr>
                </a:solidFill>
                <a:ea typeface="ＭＳ Ｐゴシック" pitchFamily="-112" charset="-128"/>
              </a:rPr>
              <a:t>ομάδα ερωτημάτων </a:t>
            </a:r>
            <a:r>
              <a:rPr lang="el-GR" sz="2400" dirty="0" smtClean="0">
                <a:solidFill>
                  <a:schemeClr val="accent1">
                    <a:lumMod val="50000"/>
                  </a:schemeClr>
                </a:solidFill>
                <a:ea typeface="ＭＳ Ｐゴシック" pitchFamily="-112" charset="-128"/>
              </a:rPr>
              <a:t>(</a:t>
            </a:r>
            <a:r>
              <a:rPr lang="en-US" sz="2400" dirty="0" smtClean="0">
                <a:solidFill>
                  <a:schemeClr val="accent1">
                    <a:lumMod val="50000"/>
                  </a:schemeClr>
                </a:solidFill>
                <a:ea typeface="ＭＳ Ｐゴシック" pitchFamily="-112" charset="-128"/>
              </a:rPr>
              <a:t>benchmark </a:t>
            </a:r>
            <a:r>
              <a:rPr lang="en-US" sz="2400" dirty="0">
                <a:solidFill>
                  <a:schemeClr val="accent1">
                    <a:lumMod val="50000"/>
                  </a:schemeClr>
                </a:solidFill>
                <a:ea typeface="ＭＳ Ｐゴシック" pitchFamily="-112" charset="-128"/>
              </a:rPr>
              <a:t>suite of </a:t>
            </a:r>
            <a:r>
              <a:rPr lang="en-US" sz="2400" dirty="0" smtClean="0">
                <a:solidFill>
                  <a:schemeClr val="accent1">
                    <a:lumMod val="50000"/>
                  </a:schemeClr>
                </a:solidFill>
                <a:ea typeface="ＭＳ Ｐゴシック" pitchFamily="-112" charset="-128"/>
              </a:rPr>
              <a:t>queries</a:t>
            </a:r>
            <a:r>
              <a:rPr lang="el-GR" sz="2400" dirty="0" smtClean="0">
                <a:solidFill>
                  <a:schemeClr val="accent1">
                    <a:lumMod val="50000"/>
                  </a:schemeClr>
                </a:solidFill>
                <a:ea typeface="ＭＳ Ｐゴシック" pitchFamily="-112" charset="-128"/>
              </a:rPr>
              <a:t>)</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Μια </a:t>
            </a:r>
            <a:r>
              <a:rPr lang="el-GR" sz="2400" i="1" dirty="0" smtClean="0">
                <a:solidFill>
                  <a:schemeClr val="accent6">
                    <a:lumMod val="75000"/>
                  </a:schemeClr>
                </a:solidFill>
                <a:ea typeface="ＭＳ Ｐゴシック" pitchFamily="-112" charset="-128"/>
              </a:rPr>
              <a:t>αποτίμηση της συνάφειας </a:t>
            </a:r>
            <a:r>
              <a:rPr lang="el-GR" sz="2400" dirty="0" smtClean="0">
                <a:solidFill>
                  <a:schemeClr val="accent1">
                    <a:lumMod val="50000"/>
                  </a:schemeClr>
                </a:solidFill>
                <a:ea typeface="ＭＳ Ｐゴシック" pitchFamily="-112" charset="-128"/>
              </a:rPr>
              <a:t>για κάθε ζεύγος ερωτήματος-εγγράφου, συνήθως δυαδική: συναφής </a:t>
            </a:r>
            <a:r>
              <a:rPr lang="en-US" sz="2400" dirty="0" smtClean="0">
                <a:solidFill>
                  <a:schemeClr val="accent1">
                    <a:lumMod val="50000"/>
                  </a:schemeClr>
                </a:solidFill>
                <a:ea typeface="ＭＳ Ｐゴシック" pitchFamily="-112" charset="-128"/>
              </a:rPr>
              <a:t>(R) </a:t>
            </a:r>
            <a:r>
              <a:rPr lang="el-GR" sz="2400" dirty="0" smtClean="0">
                <a:solidFill>
                  <a:schemeClr val="accent1">
                    <a:lumMod val="50000"/>
                  </a:schemeClr>
                </a:solidFill>
                <a:ea typeface="ＭＳ Ｐゴシック" pitchFamily="-112" charset="-128"/>
              </a:rPr>
              <a:t>- μη συναφής</a:t>
            </a:r>
            <a:r>
              <a:rPr lang="en-US" sz="2400" dirty="0" smtClean="0">
                <a:solidFill>
                  <a:schemeClr val="accent1">
                    <a:lumMod val="50000"/>
                  </a:schemeClr>
                </a:solidFill>
                <a:ea typeface="ＭＳ Ｐゴシック" pitchFamily="-112" charset="-128"/>
              </a:rPr>
              <a:t> (</a:t>
            </a:r>
            <a:r>
              <a:rPr lang="el-GR" sz="2400" dirty="0" smtClean="0">
                <a:solidFill>
                  <a:schemeClr val="accent1">
                    <a:lumMod val="50000"/>
                  </a:schemeClr>
                </a:solidFill>
                <a:ea typeface="ＭＳ Ｐゴシック" pitchFamily="-112" charset="-128"/>
              </a:rPr>
              <a:t>Ν) </a:t>
            </a:r>
            <a:r>
              <a:rPr lang="en-US" sz="2400" dirty="0" smtClean="0">
                <a:solidFill>
                  <a:schemeClr val="accent1">
                    <a:lumMod val="50000"/>
                  </a:schemeClr>
                </a:solidFill>
                <a:ea typeface="ＭＳ Ｐゴシック" pitchFamily="-112" charset="-128"/>
              </a:rPr>
              <a:t>– </a:t>
            </a:r>
            <a:r>
              <a:rPr lang="el-GR" sz="2400" dirty="0" smtClean="0">
                <a:solidFill>
                  <a:schemeClr val="accent1">
                    <a:lumMod val="50000"/>
                  </a:schemeClr>
                </a:solidFill>
                <a:ea typeface="ＭＳ Ｐゴシック" pitchFamily="-112" charset="-128"/>
              </a:rPr>
              <a:t>(</a:t>
            </a:r>
            <a:r>
              <a:rPr lang="en-US" sz="2400" i="1" dirty="0" smtClean="0">
                <a:solidFill>
                  <a:schemeClr val="accent6">
                    <a:lumMod val="75000"/>
                  </a:schemeClr>
                </a:solidFill>
                <a:ea typeface="ＭＳ Ｐゴシック" pitchFamily="-112" charset="-128"/>
              </a:rPr>
              <a:t>gold standard/ground truth</a:t>
            </a:r>
            <a:r>
              <a:rPr lang="el-GR" sz="2400" dirty="0" smtClean="0">
                <a:solidFill>
                  <a:schemeClr val="accent1">
                    <a:lumMod val="50000"/>
                  </a:schemeClr>
                </a:solidFill>
                <a:ea typeface="ＭＳ Ｐゴシック" pitchFamily="-112" charset="-128"/>
              </a:rPr>
              <a:t>) που μας λέει αν το έγγραφο είναι συναφές ως προς το ερώτημα</a:t>
            </a:r>
            <a:endParaRPr lang="en-US" sz="2400"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9</a:t>
            </a:fld>
            <a:endParaRPr lang="en-US"/>
          </a:p>
        </p:txBody>
      </p:sp>
    </p:spTree>
    <p:extLst>
      <p:ext uri="{BB962C8B-B14F-4D97-AF65-F5344CB8AC3E}">
        <p14:creationId xmlns:p14="http://schemas.microsoft.com/office/powerpoint/2010/main" val="296339356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90</a:t>
            </a:fld>
            <a:endParaRPr lang="en-US" smtClean="0"/>
          </a:p>
        </p:txBody>
      </p:sp>
      <p:sp>
        <p:nvSpPr>
          <p:cNvPr id="35843" name="Rectangle 2"/>
          <p:cNvSpPr>
            <a:spLocks noGrp="1" noChangeArrowheads="1"/>
          </p:cNvSpPr>
          <p:nvPr>
            <p:ph type="title"/>
          </p:nvPr>
        </p:nvSpPr>
        <p:spPr/>
        <p:txBody>
          <a:bodyPr/>
          <a:lstStyle/>
          <a:p>
            <a:pPr eaLnBrk="1" hangingPunct="1"/>
            <a:r>
              <a:rPr lang="el-GR" dirty="0" smtClean="0">
                <a:ea typeface="ＭＳ Ｐゴシック" charset="-128"/>
              </a:rPr>
              <a:t>Συλλογές ελέγχου</a:t>
            </a:r>
            <a:endParaRPr lang="en-US" dirty="0" smtClean="0">
              <a:ea typeface="ＭＳ Ｐゴシック" charset="-128"/>
            </a:endParaRPr>
          </a:p>
        </p:txBody>
      </p:sp>
      <p:pic>
        <p:nvPicPr>
          <p:cNvPr id="35844" name="Picture 3" descr="testcorpora"/>
          <p:cNvPicPr>
            <a:picLocks noGrp="1" noChangeAspect="1" noChangeArrowheads="1"/>
          </p:cNvPicPr>
          <p:nvPr>
            <p:ph idx="1"/>
          </p:nvPr>
        </p:nvPicPr>
        <p:blipFill>
          <a:blip r:embed="rId3" cstate="print"/>
          <a:srcRect/>
          <a:stretch>
            <a:fillRect/>
          </a:stretch>
        </p:blipFill>
        <p:spPr>
          <a:xfrm>
            <a:off x="1600200" y="1738313"/>
            <a:ext cx="6096000" cy="5030787"/>
          </a:xfrm>
          <a:noFill/>
        </p:spPr>
      </p:pic>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p14="http://schemas.microsoft.com/office/powerpoint/2010/main" val="236298366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91</a:t>
            </a:fld>
            <a:endParaRPr lang="en-US" smtClean="0"/>
          </a:p>
        </p:txBody>
      </p:sp>
      <p:sp>
        <p:nvSpPr>
          <p:cNvPr id="35843"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Αξιοπιστία των αξιολογήσεων των κριτών</a:t>
            </a:r>
            <a:endParaRPr lang="en-US" dirty="0" smtClean="0">
              <a:ea typeface="ＭＳ Ｐゴシック" charset="-128"/>
            </a:endParaRPr>
          </a:p>
        </p:txBody>
      </p:sp>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
        <p:nvSpPr>
          <p:cNvPr id="7" name="Text Box 3"/>
          <p:cNvSpPr txBox="1">
            <a:spLocks noChangeArrowheads="1"/>
          </p:cNvSpPr>
          <p:nvPr/>
        </p:nvSpPr>
        <p:spPr bwMode="auto">
          <a:xfrm>
            <a:off x="214282" y="2214554"/>
            <a:ext cx="8643998" cy="2052646"/>
          </a:xfrm>
          <a:prstGeom prst="rect">
            <a:avLst/>
          </a:prstGeom>
          <a:noFill/>
          <a:ln w="9525">
            <a:noFill/>
            <a:round/>
            <a:headEnd/>
            <a:tailEnd/>
          </a:ln>
        </p:spPr>
        <p:txBody>
          <a:bodyPr/>
          <a:lstStyle/>
          <a:p>
            <a:pPr marL="914400" lvl="1" indent="-457200">
              <a:spcBef>
                <a:spcPts val="700"/>
              </a:spcBef>
              <a:buClr>
                <a:srgbClr val="336699"/>
              </a:buClr>
              <a:buFont typeface="Wingdings" pitchFamily="2" charset="2"/>
              <a:buChar char="§"/>
            </a:pPr>
            <a:r>
              <a:rPr lang="el-GR" sz="2800" dirty="0" smtClean="0">
                <a:latin typeface="+mn-lt"/>
              </a:rPr>
              <a:t>Οι αξιολογήσεις συνάφειας είναι χρήσιμες αν είναι συνεπής (</a:t>
            </a:r>
            <a:r>
              <a:rPr lang="en-US" sz="2800" dirty="0" smtClean="0">
                <a:solidFill>
                  <a:srgbClr val="0070C0"/>
                </a:solidFill>
                <a:latin typeface="+mn-lt"/>
              </a:rPr>
              <a:t>consistent</a:t>
            </a:r>
            <a:r>
              <a:rPr lang="el-GR" sz="2800" dirty="0" smtClean="0">
                <a:solidFill>
                  <a:srgbClr val="0070C0"/>
                </a:solidFill>
                <a:latin typeface="+mn-lt"/>
              </a:rPr>
              <a:t>)</a:t>
            </a:r>
            <a:r>
              <a:rPr lang="en-US" sz="2800" dirty="0" smtClean="0">
                <a:solidFill>
                  <a:srgbClr val="0070C0"/>
                </a:solidFill>
                <a:latin typeface="+mn-lt"/>
              </a:rPr>
              <a:t>.</a:t>
            </a:r>
          </a:p>
          <a:p>
            <a:pPr marL="914400" lvl="1" indent="-457200">
              <a:spcBef>
                <a:spcPts val="700"/>
              </a:spcBef>
              <a:buClr>
                <a:srgbClr val="336699"/>
              </a:buClr>
              <a:buFont typeface="Wingdings" pitchFamily="2" charset="2"/>
              <a:buChar char="§"/>
            </a:pPr>
            <a:r>
              <a:rPr lang="el-GR" sz="2800" dirty="0" smtClean="0">
                <a:latin typeface="+mn-lt"/>
              </a:rPr>
              <a:t>Πως μπορούμε να μετρήσουμε τη συνέπεια ή τη </a:t>
            </a:r>
            <a:r>
              <a:rPr lang="el-GR" sz="2800" i="1" dirty="0" smtClean="0">
                <a:solidFill>
                  <a:schemeClr val="accent6">
                    <a:lumMod val="75000"/>
                  </a:schemeClr>
                </a:solidFill>
                <a:latin typeface="+mn-lt"/>
              </a:rPr>
              <a:t>συμφωνία ανάμεσα στους κριτές</a:t>
            </a:r>
            <a:endParaRPr lang="de-DE" sz="2800" i="1" dirty="0" smtClean="0">
              <a:solidFill>
                <a:schemeClr val="accent6">
                  <a:lumMod val="75000"/>
                </a:schemeClr>
              </a:solidFill>
              <a:latin typeface="+mn-lt"/>
            </a:endParaRPr>
          </a:p>
        </p:txBody>
      </p:sp>
    </p:spTree>
    <p:extLst>
      <p:ext uri="{BB962C8B-B14F-4D97-AF65-F5344CB8AC3E}">
        <p14:creationId xmlns:p14="http://schemas.microsoft.com/office/powerpoint/2010/main" val="124065398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bwMode="auto">
          <a:noFill/>
          <a:ln>
            <a:miter lim="800000"/>
            <a:headEnd/>
            <a:tailEnd/>
          </a:ln>
        </p:spPr>
        <p:txBody>
          <a:bodyPr/>
          <a:lstStyle/>
          <a:p>
            <a:fld id="{424F1C77-E2A7-4B52-AE43-4D0B6190C96D}" type="slidenum">
              <a:rPr lang="en-US" smtClean="0"/>
              <a:pPr/>
              <a:t>92</a:t>
            </a:fld>
            <a:endParaRPr lang="en-US" smtClean="0"/>
          </a:p>
        </p:txBody>
      </p:sp>
      <p:sp>
        <p:nvSpPr>
          <p:cNvPr id="37891"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Μέτρο </a:t>
            </a:r>
            <a:r>
              <a:rPr lang="en-US" dirty="0" smtClean="0">
                <a:ea typeface="ＭＳ Ｐゴシック" charset="-128"/>
              </a:rPr>
              <a:t>Kappa </a:t>
            </a:r>
            <a:r>
              <a:rPr lang="el-GR" dirty="0" smtClean="0">
                <a:ea typeface="ＭＳ Ｐゴシック" charset="-128"/>
              </a:rPr>
              <a:t>της διαφωνίας (συμφωνίας) (</a:t>
            </a:r>
            <a:r>
              <a:rPr lang="en-US" dirty="0" smtClean="0">
                <a:ea typeface="ＭＳ Ｐゴシック" charset="-128"/>
              </a:rPr>
              <a:t>dis-agreement) </a:t>
            </a:r>
            <a:r>
              <a:rPr lang="el-GR" dirty="0" smtClean="0">
                <a:ea typeface="ＭＳ Ｐゴシック" charset="-128"/>
              </a:rPr>
              <a:t>μεταξύ των κριτών</a:t>
            </a:r>
            <a:endParaRPr lang="en-US" dirty="0" smtClean="0">
              <a:ea typeface="ＭＳ Ｐゴシック" charset="-128"/>
            </a:endParaRPr>
          </a:p>
        </p:txBody>
      </p:sp>
      <p:sp>
        <p:nvSpPr>
          <p:cNvPr id="37892" name="Rectangle 3"/>
          <p:cNvSpPr>
            <a:spLocks noGrp="1" noChangeArrowheads="1"/>
          </p:cNvSpPr>
          <p:nvPr>
            <p:ph type="body" idx="1"/>
          </p:nvPr>
        </p:nvSpPr>
        <p:spPr>
          <a:xfrm>
            <a:off x="304800" y="1679575"/>
            <a:ext cx="8077200" cy="4718050"/>
          </a:xfrm>
        </p:spPr>
        <p:txBody>
          <a:bodyPr/>
          <a:lstStyle/>
          <a:p>
            <a:pPr marL="0" indent="0" eaLnBrk="1" hangingPunct="1">
              <a:buNone/>
            </a:pPr>
            <a:r>
              <a:rPr lang="el-GR" dirty="0" smtClean="0">
                <a:solidFill>
                  <a:schemeClr val="accent6">
                    <a:lumMod val="75000"/>
                  </a:schemeClr>
                </a:solidFill>
                <a:ea typeface="ＭＳ Ｐゴシック" charset="-128"/>
              </a:rPr>
              <a:t>Μέτρο </a:t>
            </a:r>
            <a:r>
              <a:rPr lang="en-US" dirty="0" smtClean="0">
                <a:solidFill>
                  <a:schemeClr val="accent6">
                    <a:lumMod val="75000"/>
                  </a:schemeClr>
                </a:solidFill>
                <a:ea typeface="ＭＳ Ｐゴシック" charset="-128"/>
              </a:rPr>
              <a:t>Kappa </a:t>
            </a:r>
            <a:endParaRPr lang="el-GR" dirty="0" smtClean="0">
              <a:solidFill>
                <a:schemeClr val="accent6">
                  <a:lumMod val="75000"/>
                </a:schemeClr>
              </a:solidFill>
              <a:ea typeface="ＭＳ Ｐゴシック" charset="-128"/>
            </a:endParaRPr>
          </a:p>
          <a:p>
            <a:pPr marL="0" indent="0" eaLnBrk="1" hangingPunct="1">
              <a:buNone/>
            </a:pPr>
            <a:endParaRPr lang="el-GR" sz="1100" dirty="0" smtClean="0">
              <a:solidFill>
                <a:schemeClr val="accent6">
                  <a:lumMod val="75000"/>
                </a:schemeClr>
              </a:solidFill>
              <a:ea typeface="ＭＳ Ｐゴシック" charset="-128"/>
            </a:endParaRPr>
          </a:p>
          <a:p>
            <a:pPr eaLnBrk="1" hangingPunct="1">
              <a:buFont typeface="Wingdings" pitchFamily="2" charset="2"/>
              <a:buChar char="§"/>
            </a:pPr>
            <a:r>
              <a:rPr lang="el-GR" sz="2200" dirty="0" smtClean="0">
                <a:ea typeface="ＭＳ Ｐゴシック" charset="-128"/>
              </a:rPr>
              <a:t>Συμφωνία μεταξύ των κριτών</a:t>
            </a:r>
          </a:p>
          <a:p>
            <a:pPr eaLnBrk="1" hangingPunct="1">
              <a:buFont typeface="Wingdings" pitchFamily="2" charset="2"/>
              <a:buChar char="§"/>
            </a:pPr>
            <a:r>
              <a:rPr lang="el-GR" sz="2200" dirty="0" smtClean="0">
                <a:ea typeface="ＭＳ Ｐゴシック" charset="-128"/>
              </a:rPr>
              <a:t>Αφορά κατηγορική κρίση </a:t>
            </a:r>
          </a:p>
          <a:p>
            <a:pPr eaLnBrk="1" hangingPunct="1">
              <a:buFont typeface="Wingdings" pitchFamily="2" charset="2"/>
              <a:buChar char="§"/>
            </a:pPr>
            <a:r>
              <a:rPr lang="el-GR" sz="2200" dirty="0" smtClean="0">
                <a:ea typeface="ＭＳ Ｐゴシック" charset="-128"/>
              </a:rPr>
              <a:t>Λαμβάνει υπό όψιν την συμφωνία από τύχη </a:t>
            </a:r>
          </a:p>
          <a:p>
            <a:pPr eaLnBrk="1" hangingPunct="1">
              <a:buFont typeface="Wingdings" pitchFamily="2" charset="2"/>
              <a:buChar char="§"/>
            </a:pPr>
            <a:endParaRPr lang="el-GR" sz="2200" dirty="0" smtClean="0">
              <a:ea typeface="ＭＳ Ｐゴシック" charset="-128"/>
            </a:endParaRPr>
          </a:p>
          <a:p>
            <a:pPr marL="0" indent="0" eaLnBrk="1" hangingPunct="1">
              <a:buNone/>
            </a:pPr>
            <a:endParaRPr lang="el-GR" sz="2400" dirty="0" smtClean="0">
              <a:ea typeface="ＭＳ Ｐゴシック" charset="-128"/>
            </a:endParaRPr>
          </a:p>
          <a:p>
            <a:pPr marL="0" indent="0" eaLnBrk="1" hangingPunct="1">
              <a:buNone/>
            </a:pPr>
            <a:endParaRPr lang="el-GR" sz="2400" dirty="0">
              <a:ea typeface="ＭＳ Ｐゴシック" charset="-128"/>
            </a:endParaRPr>
          </a:p>
          <a:p>
            <a:pPr marL="0" indent="0" eaLnBrk="1" hangingPunct="1">
              <a:buNone/>
            </a:pPr>
            <a:r>
              <a:rPr lang="en-US" sz="2400" dirty="0" smtClean="0">
                <a:ea typeface="ＭＳ Ｐゴシック" charset="-128"/>
              </a:rPr>
              <a:t>P(A): </a:t>
            </a:r>
            <a:r>
              <a:rPr lang="el-GR" sz="2400" dirty="0" smtClean="0">
                <a:ea typeface="ＭＳ Ｐゴシック" charset="-128"/>
              </a:rPr>
              <a:t>ποσο</a:t>
            </a:r>
            <a:r>
              <a:rPr lang="el-GR" sz="2400" dirty="0">
                <a:ea typeface="ＭＳ Ｐゴシック" charset="-128"/>
              </a:rPr>
              <a:t>σ</a:t>
            </a:r>
            <a:r>
              <a:rPr lang="el-GR" sz="2400" dirty="0" smtClean="0">
                <a:ea typeface="ＭＳ Ｐゴシック" charset="-128"/>
              </a:rPr>
              <a:t>τό των περιπτώσεων που οι κριτές συμφωνούν </a:t>
            </a:r>
          </a:p>
          <a:p>
            <a:pPr marL="0" indent="0" eaLnBrk="1" hangingPunct="1">
              <a:buNone/>
            </a:pPr>
            <a:r>
              <a:rPr lang="en-US" sz="2400" dirty="0" smtClean="0">
                <a:ea typeface="ＭＳ Ｐゴシック" charset="-128"/>
              </a:rPr>
              <a:t>P(E)</a:t>
            </a:r>
            <a:r>
              <a:rPr lang="el-GR" sz="2400" dirty="0" smtClean="0">
                <a:ea typeface="ＭＳ Ｐゴシック" charset="-128"/>
              </a:rPr>
              <a:t>: τ</a:t>
            </a:r>
            <a:r>
              <a:rPr lang="el-GR" sz="2400" dirty="0">
                <a:ea typeface="ＭＳ Ｐゴシック" charset="-128"/>
              </a:rPr>
              <a:t>ι</a:t>
            </a:r>
            <a:r>
              <a:rPr lang="el-GR" sz="2400" dirty="0" smtClean="0">
                <a:ea typeface="ＭＳ Ｐゴシック" charset="-128"/>
              </a:rPr>
              <a:t> συμφωνία </a:t>
            </a:r>
            <a:r>
              <a:rPr lang="en-US" sz="2400" dirty="0" smtClean="0">
                <a:ea typeface="ＭＳ Ｐゴシック" charset="-128"/>
              </a:rPr>
              <a:t> </a:t>
            </a:r>
            <a:r>
              <a:rPr lang="el-GR" sz="2400" dirty="0" smtClean="0">
                <a:ea typeface="ＭＳ Ｐゴシック" charset="-128"/>
              </a:rPr>
              <a:t>θα είχαμε από τύχη </a:t>
            </a:r>
          </a:p>
          <a:p>
            <a:pPr marL="0" indent="0" eaLnBrk="1" hangingPunct="1">
              <a:buNone/>
            </a:pPr>
            <a:endParaRPr lang="el-GR" sz="1200" dirty="0" smtClean="0">
              <a:ea typeface="ＭＳ Ｐゴシック" charset="-128"/>
            </a:endParaRPr>
          </a:p>
          <a:p>
            <a:pPr marL="0" indent="0" eaLnBrk="1" hangingPunct="1">
              <a:buNone/>
            </a:pPr>
            <a:r>
              <a:rPr lang="el-GR" sz="2400" i="1" dirty="0" smtClean="0">
                <a:solidFill>
                  <a:schemeClr val="tx2">
                    <a:lumMod val="60000"/>
                    <a:lumOff val="40000"/>
                  </a:schemeClr>
                </a:solidFill>
                <a:ea typeface="ＭＳ Ｐゴシック" charset="-128"/>
              </a:rPr>
              <a:t>κ = 1 Για πλήρη συμφωνία, 0 για τυχαία συμφωνία, αρνητική για μικρότερη της τυχαίας</a:t>
            </a:r>
            <a:endParaRPr lang="en-US" sz="2400" i="1" dirty="0" smtClean="0">
              <a:solidFill>
                <a:schemeClr val="tx2">
                  <a:lumMod val="60000"/>
                  <a:lumOff val="40000"/>
                </a:schemeClr>
              </a:solidFill>
              <a:ea typeface="ＭＳ Ｐゴシック" charset="-128"/>
            </a:endParaRPr>
          </a:p>
          <a:p>
            <a:pPr eaLnBrk="1" hangingPunct="1"/>
            <a:endParaRPr lang="en-US" sz="2400" dirty="0" smtClean="0">
              <a:ea typeface="ＭＳ Ｐゴシック" charset="-128"/>
            </a:endParaRPr>
          </a:p>
        </p:txBody>
      </p:sp>
      <p:sp>
        <p:nvSpPr>
          <p:cNvPr id="3789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pic>
        <p:nvPicPr>
          <p:cNvPr id="6" name="Picture 5" descr="4208.png"/>
          <p:cNvPicPr>
            <a:picLocks noChangeAspect="1"/>
          </p:cNvPicPr>
          <p:nvPr/>
        </p:nvPicPr>
        <p:blipFill>
          <a:blip r:embed="rId3" cstate="print"/>
          <a:stretch>
            <a:fillRect/>
          </a:stretch>
        </p:blipFill>
        <p:spPr>
          <a:xfrm>
            <a:off x="2503725" y="4038600"/>
            <a:ext cx="2496903" cy="915532"/>
          </a:xfrm>
          <a:prstGeom prst="rect">
            <a:avLst/>
          </a:prstGeom>
        </p:spPr>
      </p:pic>
    </p:spTree>
    <p:extLst>
      <p:ext uri="{BB962C8B-B14F-4D97-AF65-F5344CB8AC3E}">
        <p14:creationId xmlns:p14="http://schemas.microsoft.com/office/powerpoint/2010/main" val="193302624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93</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ea typeface="ＭＳ Ｐゴシック" charset="-128"/>
              </a:rPr>
              <a:t>Kappa</a:t>
            </a:r>
            <a:r>
              <a:rPr lang="el-GR" dirty="0" smtClean="0">
                <a:ea typeface="ＭＳ Ｐゴシック" charset="-128"/>
              </a:rPr>
              <a:t>: παράδειγμα</a:t>
            </a:r>
            <a:endParaRPr lang="en-US" dirty="0" smtClean="0">
              <a:ea typeface="ＭＳ Ｐゴシック" charset="-128"/>
            </a:endParaRPr>
          </a:p>
        </p:txBody>
      </p:sp>
      <p:sp>
        <p:nvSpPr>
          <p:cNvPr id="39940" name="Rectangle 3"/>
          <p:cNvSpPr>
            <a:spLocks noGrp="1" noChangeArrowheads="1"/>
          </p:cNvSpPr>
          <p:nvPr>
            <p:ph type="body" idx="1"/>
          </p:nvPr>
        </p:nvSpPr>
        <p:spPr>
          <a:xfrm>
            <a:off x="609600" y="4343400"/>
            <a:ext cx="7981950" cy="2209800"/>
          </a:xfrm>
        </p:spPr>
        <p:txBody>
          <a:bodyPr/>
          <a:lstStyle/>
          <a:p>
            <a:pPr marL="0" indent="0" eaLnBrk="1" hangingPunct="1">
              <a:buNone/>
            </a:pPr>
            <a:r>
              <a:rPr lang="en-US" sz="2400" dirty="0" smtClean="0">
                <a:ea typeface="ＭＳ Ｐゴシック" charset="-128"/>
              </a:rPr>
              <a:t>P(A) = 370/400 = 0.925</a:t>
            </a:r>
          </a:p>
          <a:p>
            <a:pPr marL="0" indent="0" eaLnBrk="1" hangingPunct="1">
              <a:buNone/>
            </a:pPr>
            <a:r>
              <a:rPr lang="en-US" sz="2400" dirty="0" smtClean="0">
                <a:ea typeface="ＭＳ Ｐゴシック" charset="-128"/>
              </a:rPr>
              <a:t>P(</a:t>
            </a:r>
            <a:r>
              <a:rPr lang="en-US" sz="2400" dirty="0" err="1" smtClean="0">
                <a:ea typeface="ＭＳ Ｐゴシック" charset="-128"/>
              </a:rPr>
              <a:t>nonrelevant</a:t>
            </a:r>
            <a:r>
              <a:rPr lang="en-US" sz="2400" dirty="0" smtClean="0">
                <a:ea typeface="ＭＳ Ｐゴシック" charset="-128"/>
              </a:rPr>
              <a:t>) = (</a:t>
            </a:r>
            <a:r>
              <a:rPr lang="el-GR" sz="2400" dirty="0" smtClean="0">
                <a:ea typeface="ＭＳ Ｐゴシック" charset="-128"/>
              </a:rPr>
              <a:t>70</a:t>
            </a:r>
            <a:r>
              <a:rPr lang="en-US" sz="2400" dirty="0" smtClean="0">
                <a:ea typeface="ＭＳ Ｐゴシック" charset="-128"/>
              </a:rPr>
              <a:t>+10+</a:t>
            </a:r>
            <a:r>
              <a:rPr lang="el-GR" sz="2400" dirty="0" smtClean="0">
                <a:ea typeface="ＭＳ Ｐゴシック" charset="-128"/>
              </a:rPr>
              <a:t>7</a:t>
            </a:r>
            <a:r>
              <a:rPr lang="en-US" sz="2400" dirty="0" smtClean="0">
                <a:ea typeface="ＭＳ Ｐゴシック" charset="-128"/>
              </a:rPr>
              <a:t>0+</a:t>
            </a:r>
            <a:r>
              <a:rPr lang="el-GR" sz="2400" dirty="0" smtClean="0">
                <a:ea typeface="ＭＳ Ｐゴシック" charset="-128"/>
              </a:rPr>
              <a:t>2</a:t>
            </a:r>
            <a:r>
              <a:rPr lang="en-US" sz="2400" dirty="0" smtClean="0">
                <a:ea typeface="ＭＳ Ｐゴシック" charset="-128"/>
              </a:rPr>
              <a:t>0)/800 = 0.2125</a:t>
            </a:r>
          </a:p>
          <a:p>
            <a:pPr marL="0" indent="0" eaLnBrk="1" hangingPunct="1">
              <a:buNone/>
            </a:pPr>
            <a:r>
              <a:rPr lang="en-US" sz="2400" dirty="0" smtClean="0">
                <a:ea typeface="ＭＳ Ｐゴシック" charset="-128"/>
              </a:rPr>
              <a:t>P(relevant) = (</a:t>
            </a:r>
            <a:r>
              <a:rPr lang="el-GR" sz="2400" dirty="0" smtClean="0">
                <a:ea typeface="ＭＳ Ｐゴシック" charset="-128"/>
              </a:rPr>
              <a:t>300+</a:t>
            </a:r>
            <a:r>
              <a:rPr lang="el-GR" sz="2400" dirty="0">
                <a:ea typeface="ＭＳ Ｐゴシック" charset="-128"/>
              </a:rPr>
              <a:t>2</a:t>
            </a:r>
            <a:r>
              <a:rPr lang="en-US" sz="2400" dirty="0" smtClean="0">
                <a:ea typeface="ＭＳ Ｐゴシック" charset="-128"/>
              </a:rPr>
              <a:t>0+</a:t>
            </a:r>
            <a:r>
              <a:rPr lang="el-GR" sz="2400" dirty="0" smtClean="0">
                <a:ea typeface="ＭＳ Ｐゴシック" charset="-128"/>
              </a:rPr>
              <a:t>30</a:t>
            </a:r>
            <a:r>
              <a:rPr lang="en-US" sz="2400" dirty="0" smtClean="0">
                <a:ea typeface="ＭＳ Ｐゴシック" charset="-128"/>
              </a:rPr>
              <a:t>0+</a:t>
            </a:r>
            <a:r>
              <a:rPr lang="el-GR" sz="2400" dirty="0" smtClean="0">
                <a:ea typeface="ＭＳ Ｐゴシック" charset="-128"/>
              </a:rPr>
              <a:t>1</a:t>
            </a:r>
            <a:r>
              <a:rPr lang="en-US" sz="2400" dirty="0" smtClean="0">
                <a:ea typeface="ＭＳ Ｐゴシック" charset="-128"/>
              </a:rPr>
              <a:t>0)/800 = 0.7878</a:t>
            </a:r>
          </a:p>
          <a:p>
            <a:pPr marL="0" indent="0" eaLnBrk="1" hangingPunct="1">
              <a:buNone/>
            </a:pPr>
            <a:r>
              <a:rPr lang="en-US" sz="2400" dirty="0" smtClean="0">
                <a:ea typeface="ＭＳ Ｐゴシック" charset="-128"/>
              </a:rPr>
              <a:t>P(E) = 0.2125^2 + 0.7878^2 = 0.665</a:t>
            </a:r>
          </a:p>
          <a:p>
            <a:pPr marL="0" indent="0" eaLnBrk="1" hangingPunct="1">
              <a:buNone/>
            </a:pPr>
            <a:r>
              <a:rPr lang="en-US" sz="2400" dirty="0" smtClean="0">
                <a:ea typeface="ＭＳ Ｐゴシック" charset="-128"/>
              </a:rPr>
              <a:t>Kappa = (0.925 – 0.665)/(1</a:t>
            </a:r>
            <a:r>
              <a:rPr lang="el-GR" sz="2400" dirty="0" smtClean="0">
                <a:ea typeface="ＭＳ Ｐゴシック" charset="-128"/>
              </a:rPr>
              <a:t> </a:t>
            </a:r>
            <a:r>
              <a:rPr lang="en-US" sz="2400" dirty="0" smtClean="0">
                <a:ea typeface="ＭＳ Ｐゴシック" charset="-128"/>
              </a:rPr>
              <a:t>-</a:t>
            </a:r>
            <a:r>
              <a:rPr lang="el-GR" sz="2400" dirty="0" smtClean="0">
                <a:ea typeface="ＭＳ Ｐゴシック" charset="-128"/>
              </a:rPr>
              <a:t> </a:t>
            </a:r>
            <a:r>
              <a:rPr lang="en-US" sz="2400" dirty="0" smtClean="0">
                <a:ea typeface="ＭＳ Ｐゴシック" charset="-128"/>
              </a:rPr>
              <a:t>0.665) = 0.776</a:t>
            </a:r>
            <a:endParaRPr lang="en-US" sz="2000" dirty="0" smtClean="0">
              <a:ea typeface="ＭＳ Ｐゴシック" charset="-128"/>
            </a:endParaRPr>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graphicFrame>
        <p:nvGraphicFramePr>
          <p:cNvPr id="6" name="Group 3"/>
          <p:cNvGraphicFramePr>
            <a:graphicFrameLocks/>
          </p:cNvGraphicFramePr>
          <p:nvPr>
            <p:extLst>
              <p:ext uri="{D42A27DB-BD31-4B8C-83A1-F6EECF244321}">
                <p14:modId xmlns:p14="http://schemas.microsoft.com/office/powerpoint/2010/main" val="1658906934"/>
              </p:ext>
            </p:extLst>
          </p:nvPr>
        </p:nvGraphicFramePr>
        <p:xfrm>
          <a:off x="533400" y="1600200"/>
          <a:ext cx="5257800" cy="2572188"/>
        </p:xfrm>
        <a:graphic>
          <a:graphicData uri="http://schemas.openxmlformats.org/drawingml/2006/table">
            <a:tbl>
              <a:tblPr/>
              <a:tblGrid>
                <a:gridCol w="1752600"/>
                <a:gridCol w="1752600"/>
                <a:gridCol w="1752600"/>
              </a:tblGrid>
              <a:tr h="729137">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tx1"/>
                          </a:solidFill>
                          <a:effectLst/>
                          <a:latin typeface="Arial" charset="0"/>
                          <a:ea typeface="ＭＳ Ｐゴシック" charset="-128"/>
                        </a:rPr>
                        <a:t>Number of docs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6">
                              <a:lumMod val="75000"/>
                            </a:schemeClr>
                          </a:solidFill>
                          <a:effectLst/>
                          <a:latin typeface="Arial" charset="0"/>
                          <a:ea typeface="ＭＳ Ｐゴシック" charset="-128"/>
                        </a:rPr>
                        <a:t>ΚΡΙΤΗΣ 1</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2">
                              <a:lumMod val="75000"/>
                            </a:schemeClr>
                          </a:solidFill>
                          <a:effectLst/>
                          <a:latin typeface="Arial" charset="0"/>
                          <a:ea typeface="ＭＳ Ｐゴシック" charset="-128"/>
                        </a:rPr>
                        <a:t>ΚΡΙΤΗΣ 2</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300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0028">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20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10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58077791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94</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ea typeface="ＭＳ Ｐゴシック" charset="-128"/>
              </a:rPr>
              <a:t>Kappa</a:t>
            </a:r>
          </a:p>
        </p:txBody>
      </p:sp>
      <p:sp>
        <p:nvSpPr>
          <p:cNvPr id="39940" name="Rectangle 3"/>
          <p:cNvSpPr>
            <a:spLocks noGrp="1" noChangeArrowheads="1"/>
          </p:cNvSpPr>
          <p:nvPr>
            <p:ph type="body" idx="1"/>
          </p:nvPr>
        </p:nvSpPr>
        <p:spPr>
          <a:xfrm>
            <a:off x="685800" y="2286000"/>
            <a:ext cx="7419975" cy="3505200"/>
          </a:xfrm>
        </p:spPr>
        <p:txBody>
          <a:bodyPr/>
          <a:lstStyle/>
          <a:p>
            <a:pPr eaLnBrk="1" hangingPunct="1">
              <a:buFont typeface="Wingdings" pitchFamily="2" charset="2"/>
              <a:buChar char="§"/>
            </a:pPr>
            <a:r>
              <a:rPr lang="en-US" dirty="0" smtClean="0">
                <a:ea typeface="ＭＳ Ｐゴシック" charset="-128"/>
              </a:rPr>
              <a:t>Kappa &gt; 0.8 =</a:t>
            </a:r>
            <a:r>
              <a:rPr lang="el-GR" dirty="0" smtClean="0">
                <a:ea typeface="ＭＳ Ｐゴシック" charset="-128"/>
              </a:rPr>
              <a:t> καλή συμφωνία </a:t>
            </a:r>
            <a:endParaRPr lang="en-US" dirty="0" smtClean="0">
              <a:ea typeface="ＭＳ Ｐゴシック" charset="-128"/>
            </a:endParaRPr>
          </a:p>
          <a:p>
            <a:pPr marL="0" indent="0" eaLnBrk="1" hangingPunct="1">
              <a:buNone/>
            </a:pPr>
            <a:r>
              <a:rPr lang="en-US" dirty="0" smtClean="0">
                <a:ea typeface="ＭＳ Ｐゴシック" charset="-128"/>
              </a:rPr>
              <a:t>0.67 &lt; Kappa &lt; 0.8 -&gt; “tentative conclusions” </a:t>
            </a:r>
          </a:p>
          <a:p>
            <a:pPr eaLnBrk="1" hangingPunct="1">
              <a:buFont typeface="Wingdings" pitchFamily="2" charset="2"/>
              <a:buChar char="§"/>
            </a:pPr>
            <a:endParaRPr lang="el-GR" dirty="0" smtClean="0">
              <a:ea typeface="ＭＳ Ｐゴシック" charset="-128"/>
            </a:endParaRPr>
          </a:p>
          <a:p>
            <a:pPr eaLnBrk="1" hangingPunct="1">
              <a:buFont typeface="Wingdings" pitchFamily="2" charset="2"/>
              <a:buChar char="§"/>
            </a:pPr>
            <a:r>
              <a:rPr lang="el-GR" dirty="0" smtClean="0">
                <a:ea typeface="ＭＳ Ｐゴシック" charset="-128"/>
              </a:rPr>
              <a:t>Εξαρτάται από το στόχο της μελέτης </a:t>
            </a:r>
          </a:p>
          <a:p>
            <a:pPr eaLnBrk="1" hangingPunct="1">
              <a:buFont typeface="Wingdings" pitchFamily="2" charset="2"/>
              <a:buChar char="§"/>
            </a:pPr>
            <a:endParaRPr lang="el-GR" dirty="0">
              <a:ea typeface="ＭＳ Ｐゴシック" charset="-128"/>
            </a:endParaRPr>
          </a:p>
          <a:p>
            <a:pPr eaLnBrk="1" hangingPunct="1">
              <a:buFont typeface="Wingdings" pitchFamily="2" charset="2"/>
              <a:buChar char="§"/>
            </a:pPr>
            <a:r>
              <a:rPr lang="el-GR" dirty="0" smtClean="0">
                <a:ea typeface="ＭＳ Ｐゴシック" charset="-128"/>
              </a:rPr>
              <a:t>Για </a:t>
            </a:r>
            <a:r>
              <a:rPr lang="en-US" dirty="0" smtClean="0">
                <a:ea typeface="ＭＳ Ｐゴシック" charset="-128"/>
              </a:rPr>
              <a:t> &gt;2 </a:t>
            </a:r>
            <a:r>
              <a:rPr lang="el-GR" dirty="0" smtClean="0">
                <a:ea typeface="ＭＳ Ｐゴシック" charset="-128"/>
              </a:rPr>
              <a:t>κριτές</a:t>
            </a:r>
            <a:r>
              <a:rPr lang="en-US" dirty="0" smtClean="0">
                <a:ea typeface="ＭＳ Ｐゴシック" charset="-128"/>
              </a:rPr>
              <a:t>: </a:t>
            </a:r>
            <a:r>
              <a:rPr lang="el-GR" dirty="0" smtClean="0">
                <a:ea typeface="ＭＳ Ｐゴシック" charset="-128"/>
              </a:rPr>
              <a:t>μέσοι όροι ανά-δύο </a:t>
            </a:r>
            <a:r>
              <a:rPr lang="el-GR" dirty="0" err="1" smtClean="0">
                <a:ea typeface="ＭＳ Ｐゴシック" charset="-128"/>
              </a:rPr>
              <a:t>κλπ</a:t>
            </a:r>
            <a:r>
              <a:rPr lang="en-US" dirty="0" smtClean="0">
                <a:ea typeface="ＭＳ Ｐゴシック" charset="-128"/>
              </a:rPr>
              <a:t> </a:t>
            </a:r>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p14="http://schemas.microsoft.com/office/powerpoint/2010/main" val="71457336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95</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ea typeface="ＭＳ Ｐゴシック" charset="-128"/>
              </a:rPr>
              <a:t>Kappa</a:t>
            </a:r>
            <a:r>
              <a:rPr lang="el-GR" dirty="0" smtClean="0">
                <a:ea typeface="ＭＳ Ｐゴシック" charset="-128"/>
              </a:rPr>
              <a:t>: παράδειγμα</a:t>
            </a:r>
            <a:endParaRPr lang="en-US" dirty="0" smtClean="0">
              <a:ea typeface="ＭＳ Ｐゴシック" charset="-128"/>
            </a:endParaRPr>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graphicFrame>
        <p:nvGraphicFramePr>
          <p:cNvPr id="9" name="Table 8"/>
          <p:cNvGraphicFramePr>
            <a:graphicFrameLocks noGrp="1"/>
          </p:cNvGraphicFramePr>
          <p:nvPr/>
        </p:nvGraphicFramePr>
        <p:xfrm>
          <a:off x="857224" y="2285992"/>
          <a:ext cx="6096000" cy="2743200"/>
        </p:xfrm>
        <a:graphic>
          <a:graphicData uri="http://schemas.openxmlformats.org/drawingml/2006/table">
            <a:tbl>
              <a:tblPr firstRow="1" bandRow="1">
                <a:tableStyleId>{C083E6E3-FA7D-4D7B-A595-EF9225AFEA82}</a:tableStyleId>
              </a:tblPr>
              <a:tblGrid>
                <a:gridCol w="2032000"/>
                <a:gridCol w="2032000"/>
                <a:gridCol w="2032000"/>
              </a:tblGrid>
              <a:tr h="370840">
                <a:tc>
                  <a:txBody>
                    <a:bodyPr/>
                    <a:lstStyle/>
                    <a:p>
                      <a:r>
                        <a:rPr lang="de-DE" sz="2400" b="0" kern="1200" dirty="0" smtClean="0"/>
                        <a:t>Information  </a:t>
                      </a:r>
                      <a:r>
                        <a:rPr lang="de-DE" sz="2400" b="0" kern="1200" dirty="0" err="1" smtClean="0"/>
                        <a:t>need</a:t>
                      </a:r>
                      <a:endParaRPr lang="de-DE" sz="2400" b="0" dirty="0"/>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r>
                        <a:rPr lang="de-DE" sz="2400" b="0" kern="1200" dirty="0" err="1" smtClean="0"/>
                        <a:t>number</a:t>
                      </a:r>
                      <a:r>
                        <a:rPr lang="de-DE" sz="2400" b="0" kern="1200" dirty="0" smtClean="0"/>
                        <a:t> </a:t>
                      </a:r>
                      <a:r>
                        <a:rPr lang="de-DE" sz="2400" b="0" kern="1200" dirty="0" err="1" smtClean="0"/>
                        <a:t>of</a:t>
                      </a:r>
                      <a:r>
                        <a:rPr lang="de-DE" sz="2400" b="0" kern="1200" dirty="0" smtClean="0"/>
                        <a:t> </a:t>
                      </a:r>
                    </a:p>
                    <a:p>
                      <a:r>
                        <a:rPr lang="de-DE" sz="2400" b="0" kern="1200" dirty="0" err="1" smtClean="0"/>
                        <a:t>docs</a:t>
                      </a:r>
                      <a:r>
                        <a:rPr lang="de-DE" sz="2400" b="0" kern="1200" dirty="0" smtClean="0"/>
                        <a:t> </a:t>
                      </a:r>
                      <a:r>
                        <a:rPr lang="de-DE" sz="2400" b="0" kern="1200" dirty="0" err="1" smtClean="0"/>
                        <a:t>judged</a:t>
                      </a:r>
                      <a:endParaRPr lang="de-DE" sz="2400" b="0" kern="1200" dirty="0" smtClean="0">
                        <a:solidFill>
                          <a:schemeClr val="tx1"/>
                        </a:solidFill>
                        <a:latin typeface="+mn-lt"/>
                        <a:ea typeface="+mn-ea"/>
                        <a:cs typeface="+mn-cs"/>
                      </a:endParaRPr>
                    </a:p>
                  </a:txBody>
                  <a:tcP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err="1" smtClean="0"/>
                        <a:t>disagreements</a:t>
                      </a:r>
                      <a:endParaRPr lang="de-DE" sz="2400" b="0" kern="1200" dirty="0" smtClean="0">
                        <a:solidFill>
                          <a:schemeClr val="tx1"/>
                        </a:solidFill>
                        <a:latin typeface="+mn-lt"/>
                        <a:ea typeface="+mn-ea"/>
                        <a:cs typeface="+mn-cs"/>
                      </a:endParaRPr>
                    </a:p>
                  </a:txBody>
                  <a:tcPr>
                    <a:lnB w="19050" cap="flat" cmpd="sng" algn="ctr">
                      <a:solidFill>
                        <a:schemeClr val="tx1"/>
                      </a:solidFill>
                      <a:prstDash val="solid"/>
                      <a:round/>
                      <a:headEnd type="none" w="med" len="med"/>
                      <a:tailEnd type="none" w="med" len="med"/>
                    </a:lnB>
                  </a:tcPr>
                </a:tc>
              </a:tr>
              <a:tr h="370840">
                <a:tc>
                  <a:txBody>
                    <a:bodyPr/>
                    <a:lstStyle/>
                    <a:p>
                      <a:r>
                        <a:rPr lang="de-DE" sz="2400" kern="1200" dirty="0" smtClean="0"/>
                        <a:t>  51</a:t>
                      </a:r>
                    </a:p>
                    <a:p>
                      <a:r>
                        <a:rPr lang="de-DE" sz="2400" kern="1200" dirty="0" smtClean="0"/>
                        <a:t>  62</a:t>
                      </a:r>
                    </a:p>
                    <a:p>
                      <a:r>
                        <a:rPr lang="de-DE" sz="2400" kern="1200" dirty="0" smtClean="0"/>
                        <a:t>  67</a:t>
                      </a:r>
                    </a:p>
                    <a:p>
                      <a:r>
                        <a:rPr lang="de-DE" sz="2400" kern="1200" dirty="0" smtClean="0"/>
                        <a:t>  95</a:t>
                      </a:r>
                    </a:p>
                    <a:p>
                      <a:r>
                        <a:rPr lang="de-DE" sz="2400" kern="1200" dirty="0" smtClean="0"/>
                        <a:t>127</a:t>
                      </a:r>
                      <a:endParaRPr lang="de-DE" sz="2400"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r>
                        <a:rPr lang="de-DE" sz="2400" kern="1200" dirty="0" smtClean="0"/>
                        <a:t>211</a:t>
                      </a:r>
                    </a:p>
                    <a:p>
                      <a:r>
                        <a:rPr lang="de-DE" sz="2400" kern="1200" dirty="0" smtClean="0"/>
                        <a:t>400</a:t>
                      </a:r>
                    </a:p>
                    <a:p>
                      <a:r>
                        <a:rPr lang="de-DE" sz="2400" kern="1200" dirty="0" smtClean="0"/>
                        <a:t>400</a:t>
                      </a:r>
                    </a:p>
                    <a:p>
                      <a:r>
                        <a:rPr lang="de-DE" sz="2400" kern="1200" dirty="0" smtClean="0"/>
                        <a:t>400</a:t>
                      </a:r>
                    </a:p>
                    <a:p>
                      <a:r>
                        <a:rPr lang="de-DE" sz="2400" kern="1200" dirty="0" smtClean="0"/>
                        <a:t>400</a:t>
                      </a:r>
                      <a:endParaRPr lang="de-DE" sz="2400" dirty="0"/>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algn="l"/>
                      <a:r>
                        <a:rPr lang="de-DE" sz="2400" kern="1200" dirty="0" smtClean="0"/>
                        <a:t>       6</a:t>
                      </a:r>
                    </a:p>
                    <a:p>
                      <a:pPr algn="l"/>
                      <a:r>
                        <a:rPr lang="de-DE" sz="2400" kern="1200" dirty="0" smtClean="0"/>
                        <a:t> </a:t>
                      </a:r>
                      <a:r>
                        <a:rPr lang="de-DE" sz="2400" kern="1200" baseline="0" dirty="0" smtClean="0"/>
                        <a:t>  </a:t>
                      </a:r>
                      <a:r>
                        <a:rPr lang="de-DE" sz="2400" kern="1200" dirty="0" smtClean="0"/>
                        <a:t>157</a:t>
                      </a:r>
                    </a:p>
                    <a:p>
                      <a:pPr algn="l"/>
                      <a:r>
                        <a:rPr lang="de-DE" sz="2400" kern="1200" dirty="0" smtClean="0"/>
                        <a:t>     68</a:t>
                      </a:r>
                    </a:p>
                    <a:p>
                      <a:pPr algn="l"/>
                      <a:r>
                        <a:rPr lang="de-DE" sz="2400" kern="1200" dirty="0" smtClean="0"/>
                        <a:t>   110</a:t>
                      </a:r>
                    </a:p>
                    <a:p>
                      <a:pPr algn="l"/>
                      <a:r>
                        <a:rPr lang="de-DE" sz="2400" kern="1200" dirty="0" smtClean="0"/>
                        <a:t>   106</a:t>
                      </a:r>
                      <a:endParaRPr lang="de-DE" sz="2400" kern="1200" dirty="0" smtClean="0">
                        <a:solidFill>
                          <a:schemeClr val="tx1"/>
                        </a:solidFill>
                        <a:latin typeface="+mn-lt"/>
                        <a:ea typeface="+mn-ea"/>
                        <a:cs typeface="+mn-cs"/>
                      </a:endParaRPr>
                    </a:p>
                  </a:txBody>
                  <a:tcPr>
                    <a:lnT w="19050" cap="flat" cmpd="sng" algn="ctr">
                      <a:solidFill>
                        <a:schemeClr val="tx1"/>
                      </a:solidFill>
                      <a:prstDash val="solid"/>
                      <a:round/>
                      <a:headEnd type="none" w="med" len="med"/>
                      <a:tailEnd type="none" w="med" len="med"/>
                    </a:lnT>
                  </a:tcPr>
                </a:tc>
              </a:tr>
            </a:tbl>
          </a:graphicData>
        </a:graphic>
      </p:graphicFrame>
      <p:sp>
        <p:nvSpPr>
          <p:cNvPr id="4" name="TextBox 3"/>
          <p:cNvSpPr txBox="1"/>
          <p:nvPr/>
        </p:nvSpPr>
        <p:spPr>
          <a:xfrm>
            <a:off x="1066800" y="5486400"/>
            <a:ext cx="6019800" cy="461665"/>
          </a:xfrm>
          <a:prstGeom prst="rect">
            <a:avLst/>
          </a:prstGeom>
          <a:noFill/>
        </p:spPr>
        <p:txBody>
          <a:bodyPr wrap="square" rtlCol="0">
            <a:spAutoFit/>
          </a:bodyPr>
          <a:lstStyle/>
          <a:p>
            <a:r>
              <a:rPr lang="el-GR" dirty="0" smtClean="0">
                <a:latin typeface="+mn-lt"/>
              </a:rPr>
              <a:t>Συμφωνία κριτών στο </a:t>
            </a:r>
            <a:r>
              <a:rPr lang="en-US" dirty="0" smtClean="0">
                <a:latin typeface="+mn-lt"/>
              </a:rPr>
              <a:t>TREC</a:t>
            </a:r>
            <a:endParaRPr lang="en-US" dirty="0">
              <a:latin typeface="+mn-lt"/>
            </a:endParaRPr>
          </a:p>
        </p:txBody>
      </p:sp>
    </p:spTree>
    <p:extLst>
      <p:ext uri="{BB962C8B-B14F-4D97-AF65-F5344CB8AC3E}">
        <p14:creationId xmlns:p14="http://schemas.microsoft.com/office/powerpoint/2010/main" val="299089853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96</a:t>
            </a:fld>
            <a:endParaRPr lang="en-US" smtClean="0"/>
          </a:p>
        </p:txBody>
      </p:sp>
      <p:sp>
        <p:nvSpPr>
          <p:cNvPr id="43011" name="Rectangle 2"/>
          <p:cNvSpPr>
            <a:spLocks noGrp="1" noChangeArrowheads="1"/>
          </p:cNvSpPr>
          <p:nvPr>
            <p:ph type="title"/>
          </p:nvPr>
        </p:nvSpPr>
        <p:spPr/>
        <p:txBody>
          <a:bodyPr/>
          <a:lstStyle/>
          <a:p>
            <a:pPr eaLnBrk="1" hangingPunct="1"/>
            <a:r>
              <a:rPr lang="el-GR" dirty="0" smtClean="0">
                <a:ea typeface="ＭＳ Ｐゴシック" charset="-128"/>
              </a:rPr>
              <a:t>Επίπτωση της Διαφωνίας</a:t>
            </a:r>
            <a:endParaRPr lang="en-US" dirty="0" smtClean="0">
              <a:ea typeface="ＭＳ Ｐゴシック" charset="-128"/>
            </a:endParaRPr>
          </a:p>
        </p:txBody>
      </p:sp>
      <p:sp>
        <p:nvSpPr>
          <p:cNvPr id="43012" name="Rectangle 3"/>
          <p:cNvSpPr>
            <a:spLocks noGrp="1" noChangeArrowheads="1"/>
          </p:cNvSpPr>
          <p:nvPr>
            <p:ph type="body" idx="1"/>
          </p:nvPr>
        </p:nvSpPr>
        <p:spPr>
          <a:xfrm>
            <a:off x="685800" y="1911350"/>
            <a:ext cx="7696200" cy="2127250"/>
          </a:xfrm>
        </p:spPr>
        <p:txBody>
          <a:bodyPr/>
          <a:lstStyle/>
          <a:p>
            <a:pPr eaLnBrk="1" hangingPunct="1"/>
            <a:r>
              <a:rPr lang="el-GR" dirty="0" smtClean="0">
                <a:ea typeface="ＭＳ Ｐゴシック" charset="-128"/>
              </a:rPr>
              <a:t>Επηρεάζει την απόλυτη (</a:t>
            </a:r>
            <a:r>
              <a:rPr lang="en-US" dirty="0" smtClean="0">
                <a:ea typeface="ＭＳ Ｐゴシック" charset="-128"/>
              </a:rPr>
              <a:t>absolute</a:t>
            </a:r>
            <a:r>
              <a:rPr lang="el-GR" dirty="0" smtClean="0">
                <a:ea typeface="ＭＳ Ｐゴシック" charset="-128"/>
              </a:rPr>
              <a:t>) μέτρηση απόδοσης αλλά όχι τη σχετική απόδοση ανάμεσα σε συστήματα </a:t>
            </a:r>
            <a:r>
              <a:rPr lang="en-US" dirty="0" smtClean="0">
                <a:ea typeface="ＭＳ Ｐゴシック" charset="-128"/>
              </a:rPr>
              <a:t> </a:t>
            </a:r>
            <a:endParaRPr lang="el-GR" dirty="0" smtClean="0">
              <a:ea typeface="ＭＳ Ｐゴシック" charset="-128"/>
            </a:endParaRPr>
          </a:p>
          <a:p>
            <a:pPr eaLnBrk="1" hangingPunct="1"/>
            <a:endParaRPr lang="el-GR" dirty="0">
              <a:ea typeface="ＭＳ Ｐゴシック" charset="-128"/>
            </a:endParaRPr>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
        <p:nvSpPr>
          <p:cNvPr id="6" name="Rectangle 3"/>
          <p:cNvSpPr txBox="1">
            <a:spLocks noChangeArrowheads="1"/>
          </p:cNvSpPr>
          <p:nvPr/>
        </p:nvSpPr>
        <p:spPr bwMode="auto">
          <a:xfrm>
            <a:off x="609600" y="3581400"/>
            <a:ext cx="7696200" cy="2127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r>
              <a:rPr lang="el-GR" dirty="0" smtClean="0">
                <a:ea typeface="ＭＳ Ｐゴシック" charset="-128"/>
              </a:rPr>
              <a:t>Μπορούμε να αποφύγουμε τις κρίσεις από χρήστες </a:t>
            </a:r>
          </a:p>
          <a:p>
            <a:pPr lvl="1" eaLnBrk="1" hangingPunct="1"/>
            <a:r>
              <a:rPr lang="el-GR" dirty="0" smtClean="0">
                <a:ea typeface="ＭＳ Ｐゴシック" charset="-128"/>
              </a:rPr>
              <a:t>Όχι</a:t>
            </a:r>
          </a:p>
          <a:p>
            <a:pPr eaLnBrk="1" hangingPunct="1"/>
            <a:r>
              <a:rPr lang="el-GR" dirty="0" smtClean="0">
                <a:ea typeface="ＭＳ Ｐゴシック" charset="-128"/>
              </a:rPr>
              <a:t>Αλλά μπορούμε να τις επαναχρησιμοποιήσουμε</a:t>
            </a:r>
          </a:p>
          <a:p>
            <a:pPr eaLnBrk="1" hangingPunct="1"/>
            <a:endParaRPr lang="el-GR" dirty="0">
              <a:ea typeface="ＭＳ Ｐゴシック" charset="-128"/>
            </a:endParaRPr>
          </a:p>
        </p:txBody>
      </p:sp>
    </p:spTree>
    <p:extLst>
      <p:ext uri="{BB962C8B-B14F-4D97-AF65-F5344CB8AC3E}">
        <p14:creationId xmlns:p14="http://schemas.microsoft.com/office/powerpoint/2010/main" val="9746746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97</a:t>
            </a:fld>
            <a:endParaRPr lang="en-US" smtClean="0"/>
          </a:p>
        </p:txBody>
      </p:sp>
      <p:sp>
        <p:nvSpPr>
          <p:cNvPr id="43011" name="Rectangle 2"/>
          <p:cNvSpPr>
            <a:spLocks noGrp="1" noChangeArrowheads="1"/>
          </p:cNvSpPr>
          <p:nvPr>
            <p:ph type="title"/>
          </p:nvPr>
        </p:nvSpPr>
        <p:spPr/>
        <p:txBody>
          <a:bodyPr/>
          <a:lstStyle/>
          <a:p>
            <a:pPr eaLnBrk="1" hangingPunct="1"/>
            <a:r>
              <a:rPr lang="en-US" dirty="0" err="1" smtClean="0">
                <a:ea typeface="ＭＳ Ｐゴシック" charset="-128"/>
              </a:rPr>
              <a:t>Crowdsourcing</a:t>
            </a:r>
            <a:endParaRPr lang="en-US" dirty="0" smtClean="0">
              <a:ea typeface="ＭＳ Ｐゴシック" charset="-128"/>
            </a:endParaRPr>
          </a:p>
        </p:txBody>
      </p:sp>
      <p:sp>
        <p:nvSpPr>
          <p:cNvPr id="43012" name="Rectangle 3"/>
          <p:cNvSpPr>
            <a:spLocks noGrp="1" noChangeArrowheads="1"/>
          </p:cNvSpPr>
          <p:nvPr>
            <p:ph type="body" idx="1"/>
          </p:nvPr>
        </p:nvSpPr>
        <p:spPr>
          <a:xfrm>
            <a:off x="685800" y="1911350"/>
            <a:ext cx="7696200" cy="2127250"/>
          </a:xfrm>
        </p:spPr>
        <p:txBody>
          <a:bodyPr/>
          <a:lstStyle/>
          <a:p>
            <a:pPr eaLnBrk="1" hangingPunct="1"/>
            <a:r>
              <a:rPr lang="en-US" dirty="0" smtClean="0">
                <a:ea typeface="ＭＳ Ｐゴシック" charset="-128"/>
              </a:rPr>
              <a:t>To Mechanical Truck </a:t>
            </a:r>
            <a:r>
              <a:rPr lang="el-GR" dirty="0" smtClean="0">
                <a:ea typeface="ＭＳ Ｐゴシック" charset="-128"/>
              </a:rPr>
              <a:t>της </a:t>
            </a:r>
            <a:r>
              <a:rPr lang="en-US" dirty="0" smtClean="0">
                <a:ea typeface="ＭＳ Ｐゴシック" charset="-128"/>
              </a:rPr>
              <a:t>Amazon</a:t>
            </a:r>
            <a:endParaRPr lang="el-GR" dirty="0" smtClean="0">
              <a:ea typeface="ＭＳ Ｐゴシック" charset="-128"/>
            </a:endParaRPr>
          </a:p>
          <a:p>
            <a:pPr eaLnBrk="1" hangingPunct="1"/>
            <a:endParaRPr lang="el-GR" dirty="0">
              <a:ea typeface="ＭＳ Ｐゴシック" charset="-128"/>
            </a:endParaRPr>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p14="http://schemas.microsoft.com/office/powerpoint/2010/main" val="365355478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l-GR" dirty="0" smtClean="0">
                <a:ea typeface="ＭＳ Ｐゴシック" charset="-128"/>
              </a:rPr>
              <a:t>Αξιολόγηση σε μεγάλες μηχανές αναζήτησης</a:t>
            </a:r>
            <a:endParaRPr lang="en-US" dirty="0" smtClean="0">
              <a:ea typeface="ＭＳ Ｐゴシック" charset="-128"/>
            </a:endParaRPr>
          </a:p>
        </p:txBody>
      </p:sp>
      <p:sp>
        <p:nvSpPr>
          <p:cNvPr id="46083" name="Content Placeholder 2"/>
          <p:cNvSpPr>
            <a:spLocks noGrp="1"/>
          </p:cNvSpPr>
          <p:nvPr>
            <p:ph idx="1"/>
          </p:nvPr>
        </p:nvSpPr>
        <p:spPr>
          <a:xfrm>
            <a:off x="457200" y="1981200"/>
            <a:ext cx="8077200" cy="3200400"/>
          </a:xfrm>
        </p:spPr>
        <p:txBody>
          <a:bodyPr/>
          <a:lstStyle/>
          <a:p>
            <a:pPr eaLnBrk="1" hangingPunct="1">
              <a:buFont typeface="Wingdings" pitchFamily="2" charset="2"/>
              <a:buChar char="§"/>
            </a:pPr>
            <a:r>
              <a:rPr lang="el-GR" sz="2400" dirty="0" smtClean="0">
                <a:ea typeface="ＭＳ Ｐゴシック" charset="-128"/>
              </a:rPr>
              <a:t>Οι μηχανές αναζήτησης διαθέτουν συλλογές ελέγχου ερωτημάτων και αποτελέσματα καταταγμένα με το χέρι </a:t>
            </a:r>
            <a:r>
              <a:rPr lang="en-US" sz="2400" dirty="0" smtClean="0">
                <a:ea typeface="ＭＳ Ｐゴシック" charset="-128"/>
              </a:rPr>
              <a:t>(hand-ranked)</a:t>
            </a:r>
            <a:endParaRPr lang="el-GR" sz="2400" dirty="0" smtClean="0">
              <a:ea typeface="ＭＳ Ｐゴシック" charset="-128"/>
            </a:endParaRPr>
          </a:p>
          <a:p>
            <a:pPr eaLnBrk="1" hangingPunct="1">
              <a:buFont typeface="Wingdings" pitchFamily="2" charset="2"/>
              <a:buChar char="§"/>
            </a:pPr>
            <a:endParaRPr lang="en-US" sz="2000" dirty="0" smtClean="0">
              <a:ea typeface="ＭＳ Ｐゴシック" charset="-128"/>
            </a:endParaRPr>
          </a:p>
          <a:p>
            <a:pPr eaLnBrk="1" hangingPunct="1">
              <a:buFont typeface="Wingdings" pitchFamily="2" charset="2"/>
              <a:buChar char="§"/>
            </a:pPr>
            <a:r>
              <a:rPr lang="el-GR" sz="2400" dirty="0" smtClean="0">
                <a:ea typeface="ＭＳ Ｐゴシック" charset="-128"/>
              </a:rPr>
              <a:t>Στο </a:t>
            </a:r>
            <a:r>
              <a:rPr lang="en-US" sz="2400" dirty="0" smtClean="0">
                <a:ea typeface="ＭＳ Ｐゴシック" charset="-128"/>
              </a:rPr>
              <a:t>web </a:t>
            </a:r>
            <a:r>
              <a:rPr lang="el-GR" sz="2400" dirty="0" smtClean="0">
                <a:ea typeface="ＭＳ Ｐゴシック" charset="-128"/>
              </a:rPr>
              <a:t>είναι δύσκολο να υπολογίσουμε την ανάκληση</a:t>
            </a:r>
          </a:p>
          <a:p>
            <a:pPr marL="0" indent="0" eaLnBrk="1" hangingPunct="1">
              <a:buNone/>
            </a:pPr>
            <a:r>
              <a:rPr lang="el-GR" sz="2400" dirty="0" smtClean="0">
                <a:ea typeface="ＭＳ Ｐゴシック" charset="-128"/>
              </a:rPr>
              <a:t>	Συνήθως οι μηχανές αναζήτησης χρησιμοποιούν την 	ακρίβεια στα κορυφαί</a:t>
            </a:r>
            <a:r>
              <a:rPr lang="el-GR" sz="2400" dirty="0">
                <a:ea typeface="ＭＳ Ｐゴシック" charset="-128"/>
              </a:rPr>
              <a:t>α</a:t>
            </a:r>
            <a:r>
              <a:rPr lang="el-GR" sz="2400" dirty="0" smtClean="0">
                <a:ea typeface="ＭＳ Ｐゴシック" charset="-128"/>
              </a:rPr>
              <a:t> </a:t>
            </a:r>
            <a:r>
              <a:rPr lang="en-US" sz="2400" i="1" dirty="0" smtClean="0">
                <a:ea typeface="ＭＳ Ｐゴシック" charset="-128"/>
              </a:rPr>
              <a:t>k</a:t>
            </a:r>
            <a:r>
              <a:rPr lang="en-US" sz="2400" dirty="0" smtClean="0">
                <a:ea typeface="ＭＳ Ｐゴシック" charset="-128"/>
              </a:rPr>
              <a:t> </a:t>
            </a:r>
            <a:r>
              <a:rPr lang="el-GR" sz="2400" dirty="0" smtClean="0">
                <a:ea typeface="ＭＳ Ｐゴシック" charset="-128"/>
              </a:rPr>
              <a:t>π.χ., </a:t>
            </a:r>
            <a:r>
              <a:rPr lang="en-US" sz="2400" i="1" dirty="0" smtClean="0">
                <a:ea typeface="ＭＳ Ｐゴシック" charset="-128"/>
              </a:rPr>
              <a:t>k</a:t>
            </a:r>
            <a:r>
              <a:rPr lang="en-US" sz="2400" dirty="0" smtClean="0">
                <a:ea typeface="ＭＳ Ｐゴシック" charset="-128"/>
              </a:rPr>
              <a:t> = 10</a:t>
            </a:r>
            <a:endParaRPr lang="el-GR" sz="2400" dirty="0" smtClean="0">
              <a:ea typeface="ＭＳ Ｐゴシック" charset="-128"/>
            </a:endParaRPr>
          </a:p>
          <a:p>
            <a:pPr marL="0" indent="0" eaLnBrk="1" hangingPunct="1">
              <a:buNone/>
            </a:pPr>
            <a:r>
              <a:rPr lang="en-US" sz="2400" dirty="0" smtClean="0">
                <a:ea typeface="ＭＳ Ｐゴシック" charset="-128"/>
              </a:rPr>
              <a:t>	</a:t>
            </a:r>
            <a:r>
              <a:rPr lang="el-GR" sz="2400" dirty="0" smtClean="0">
                <a:ea typeface="ＭＳ Ｐゴシック" charset="-128"/>
              </a:rPr>
              <a:t>Επίσης το </a:t>
            </a:r>
            <a:r>
              <a:rPr lang="en-US" sz="2400" dirty="0" smtClean="0">
                <a:ea typeface="ＭＳ Ｐゴシック" charset="-128"/>
              </a:rPr>
              <a:t>MAP, NDCG</a:t>
            </a:r>
            <a:endParaRPr lang="el-GR" sz="2400" dirty="0" smtClean="0">
              <a:ea typeface="ＭＳ Ｐゴシック" charset="-128"/>
            </a:endParaRPr>
          </a:p>
          <a:p>
            <a:pPr eaLnBrk="1" hangingPunct="1">
              <a:buFont typeface="Wingdings" pitchFamily="2" charset="2"/>
              <a:buChar char="§"/>
            </a:pPr>
            <a:endParaRPr lang="el-GR" sz="2000" dirty="0" smtClean="0">
              <a:ea typeface="ＭＳ Ｐゴシック" charset="-128"/>
            </a:endParaRP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98</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8.6.3</a:t>
            </a:r>
          </a:p>
        </p:txBody>
      </p:sp>
    </p:spTree>
    <p:extLst>
      <p:ext uri="{BB962C8B-B14F-4D97-AF65-F5344CB8AC3E}">
        <p14:creationId xmlns:p14="http://schemas.microsoft.com/office/powerpoint/2010/main" val="423358427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l-GR" dirty="0" smtClean="0">
                <a:ea typeface="ＭＳ Ｐゴシック" charset="-128"/>
              </a:rPr>
              <a:t>Αξιολόγηση σε μεγάλες μηχανές αναζήτησης</a:t>
            </a:r>
            <a:endParaRPr lang="en-US" dirty="0" smtClean="0">
              <a:ea typeface="ＭＳ Ｐゴシック" charset="-128"/>
            </a:endParaRPr>
          </a:p>
        </p:txBody>
      </p:sp>
      <p:sp>
        <p:nvSpPr>
          <p:cNvPr id="46083" name="Content Placeholder 2"/>
          <p:cNvSpPr>
            <a:spLocks noGrp="1"/>
          </p:cNvSpPr>
          <p:nvPr>
            <p:ph idx="1"/>
          </p:nvPr>
        </p:nvSpPr>
        <p:spPr>
          <a:xfrm>
            <a:off x="547120" y="2057400"/>
            <a:ext cx="7620000" cy="2895600"/>
          </a:xfrm>
        </p:spPr>
        <p:txBody>
          <a:bodyPr/>
          <a:lstStyle/>
          <a:p>
            <a:pPr marL="0" indent="0" eaLnBrk="1" hangingPunct="1">
              <a:buNone/>
            </a:pPr>
            <a:r>
              <a:rPr lang="el-GR" sz="2400" dirty="0" smtClean="0">
                <a:ea typeface="ＭＳ Ｐゴシック" charset="-128"/>
              </a:rPr>
              <a:t>Οι μηχανές αναζήτησης χρησιμοποιούν επίσης και άλλα μέτρα εκτός της συνάφειας</a:t>
            </a:r>
          </a:p>
          <a:p>
            <a:pPr lvl="1" eaLnBrk="1" hangingPunct="1"/>
            <a:r>
              <a:rPr lang="en-US" i="1" dirty="0" err="1" smtClean="0">
                <a:solidFill>
                  <a:schemeClr val="accent6">
                    <a:lumMod val="75000"/>
                  </a:schemeClr>
                </a:solidFill>
                <a:ea typeface="ＭＳ Ｐゴシック" charset="-128"/>
              </a:rPr>
              <a:t>Clickthrough</a:t>
            </a:r>
            <a:r>
              <a:rPr lang="en-US" i="1" dirty="0" smtClean="0">
                <a:solidFill>
                  <a:schemeClr val="accent6">
                    <a:lumMod val="75000"/>
                  </a:schemeClr>
                </a:solidFill>
                <a:ea typeface="ＭＳ Ｐゴシック" charset="-128"/>
              </a:rPr>
              <a:t> on first result</a:t>
            </a:r>
          </a:p>
          <a:p>
            <a:pPr lvl="2" eaLnBrk="1" hangingPunct="1"/>
            <a:r>
              <a:rPr lang="el-GR" sz="2400" dirty="0" smtClean="0">
                <a:ea typeface="ＭＳ Ｐゴシック" charset="-128"/>
              </a:rPr>
              <a:t>Όχι πολύ αξιόπιστο όταν ένα </a:t>
            </a:r>
            <a:r>
              <a:rPr lang="en-US" sz="2400" dirty="0" err="1" smtClean="0">
                <a:ea typeface="ＭＳ Ｐゴシック" charset="-128"/>
              </a:rPr>
              <a:t>clickthrough</a:t>
            </a:r>
            <a:r>
              <a:rPr lang="en-US" sz="2400" dirty="0" smtClean="0">
                <a:ea typeface="ＭＳ Ｐゴシック" charset="-128"/>
              </a:rPr>
              <a:t> </a:t>
            </a:r>
            <a:r>
              <a:rPr lang="el-GR" sz="2400" dirty="0" smtClean="0">
                <a:ea typeface="ＭＳ Ｐゴシック" charset="-128"/>
              </a:rPr>
              <a:t>(μπορεί απλώς η περίληψη να φάνηκε χρήσιμη αλλά όχι το ίδιο το έγγραφο) αλλά αρκετά αξιόπιστα </a:t>
            </a:r>
            <a:r>
              <a:rPr lang="el-GR" sz="2400" dirty="0" err="1" smtClean="0">
                <a:ea typeface="ＭＳ Ｐゴシック" charset="-128"/>
              </a:rPr>
              <a:t>συναθροιστικά</a:t>
            </a:r>
            <a:r>
              <a:rPr lang="el-GR" sz="2400" dirty="0" smtClean="0">
                <a:ea typeface="ＭＳ Ｐゴシック" charset="-128"/>
              </a:rPr>
              <a:t> ή με χρήση ζευγών</a:t>
            </a:r>
            <a:endParaRPr lang="en-US" sz="2400" dirty="0" smtClean="0">
              <a:ea typeface="ＭＳ Ｐゴシック" charset="-128"/>
            </a:endParaRPr>
          </a:p>
          <a:p>
            <a:pPr lvl="1" eaLnBrk="1" hangingPunct="1"/>
            <a:r>
              <a:rPr lang="el-GR" dirty="0" smtClean="0">
                <a:ea typeface="ＭＳ Ｐゴシック" charset="-128"/>
              </a:rPr>
              <a:t>Μετρήσεις σε εργαστήριο </a:t>
            </a:r>
          </a:p>
          <a:p>
            <a:pPr lvl="1" eaLnBrk="1" hangingPunct="1"/>
            <a:r>
              <a:rPr lang="el-GR" dirty="0" smtClean="0">
                <a:ea typeface="ＭＳ Ｐゴシック" charset="-128"/>
              </a:rPr>
              <a:t>Έλεγχος </a:t>
            </a:r>
            <a:r>
              <a:rPr lang="en-US" dirty="0" smtClean="0">
                <a:ea typeface="ＭＳ Ｐゴシック" charset="-128"/>
              </a:rPr>
              <a:t>A/B </a:t>
            </a: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99</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8.6.3</a:t>
            </a:r>
          </a:p>
        </p:txBody>
      </p:sp>
    </p:spTree>
    <p:extLst>
      <p:ext uri="{BB962C8B-B14F-4D97-AF65-F5344CB8AC3E}">
        <p14:creationId xmlns:p14="http://schemas.microsoft.com/office/powerpoint/2010/main" val="34521024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quote}&#10;Ranking \#1:&#10;$(1.0 + 0.67 + 0.75 + 0.8 + 0.83 + 0.6)/6 = 0.78$\\ \\&#10;Ranking \#2: $ (0.5 + 0.4 + 0.5 + 0.57 + 0.56 + 0.6)/6 = 0.52 $&#10;\end{quote}&#10;\end{document}&#10;"/>
  <p:tag name="FILENAME" val="TP_tmp"/>
  <p:tag name="FORMAT" val="pngmono"/>
  <p:tag name="RES" val="1200"/>
  <p:tag name="BLEND" val="0"/>
  <p:tag name="TRANSPARENT" val="0"/>
  <p:tag name="TBUG" val="0"/>
  <p:tag name="ALLOWFS" val="0"/>
  <p:tag name="ORIGWIDTH" val="262"/>
  <p:tag name="PICTUREFILESIZE" val="20795"/>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quote}&#10;\textit{average precision query 1} $= (1.0 + 0.67 + 0.5 + 0.44 + 0.5)/5 = 0.62$\\&#10;\textit{average precision query 2} $=(0.5 + 0.4 + 0.43)/3 = 0.44$\\ \\&#10;\textit{mean average precision} $= (0.62 + 0.44)/2 = 0.53$&#10;\end{quote}&#10;\end{document}&#10;"/>
  <p:tag name="FILENAME" val="TP_tmp"/>
  <p:tag name="FORMAT" val="pngmono"/>
  <p:tag name="RES" val="1200"/>
  <p:tag name="BLEND" val="0"/>
  <p:tag name="TRANSPARENT" val="0"/>
  <p:tag name="TBUG" val="0"/>
  <p:tag name="ALLOWFS" val="0"/>
  <p:tag name="ORIGWIDTH" val="294"/>
  <p:tag name="PICTUREFILESIZE" val="34202"/>
</p:tagLst>
</file>

<file path=ppt/tags/tag3.xml><?xml version="1.0" encoding="utf-8"?>
<p:tagLst xmlns:a="http://schemas.openxmlformats.org/drawingml/2006/main" xmlns:r="http://schemas.openxmlformats.org/officeDocument/2006/relationships" xmlns:p="http://schemas.openxmlformats.org/presentationml/2006/main">
  <p:tag name="TEXPOINT" val="template"/>
  <p:tag name="SOURCE" val="TPT1  equation DCG_p = rel_1 + \sum^p_{i=2} \frac{rel_i}{\log_2 i}  template TPT1  env TPENV1  fore 0  back 16777215  eqnno 2"/>
  <p:tag name="FILENAME" val="TP_tmp"/>
  <p:tag name="ORIGWIDTH" val="117"/>
  <p:tag name="PICTUREFILESIZE" val="5766"/>
</p:tagLst>
</file>

<file path=ppt/tags/tag4.xml><?xml version="1.0" encoding="utf-8"?>
<p:tagLst xmlns:a="http://schemas.openxmlformats.org/drawingml/2006/main" xmlns:r="http://schemas.openxmlformats.org/officeDocument/2006/relationships" xmlns:p="http://schemas.openxmlformats.org/presentationml/2006/main">
  <p:tag name="TEXPOINT" val="template"/>
  <p:tag name="SOURCE" val="TPT1  equation DCG_p = \sum^p_{i=1} \frac{2^{rel_i}-1}{log(1+i)}  template TPT1  env TPENV1  fore 0  back 16777215  eqnno 3"/>
  <p:tag name="FILENAME" val="TP_tmp"/>
  <p:tag name="ORIGWIDTH" val="99"/>
  <p:tag name="PICTUREFILESIZE" val="5251"/>
</p:tagLst>
</file>

<file path=ppt/theme/theme1.xml><?xml version="1.0" encoding="utf-8"?>
<a:theme xmlns:a="http://schemas.openxmlformats.org/drawingml/2006/main" name="IIR-slides">
  <a:themeElements>
    <a:clrScheme name="IIR Book">
      <a:dk1>
        <a:sysClr val="windowText" lastClr="000000"/>
      </a:dk1>
      <a:lt1>
        <a:sysClr val="window" lastClr="FFFFFF"/>
      </a:lt1>
      <a:dk2>
        <a:srgbClr val="1F497D"/>
      </a:dk2>
      <a:lt2>
        <a:srgbClr val="EEECE1"/>
      </a:lt2>
      <a:accent1>
        <a:srgbClr val="437085"/>
      </a:accent1>
      <a:accent2>
        <a:srgbClr val="C0504D"/>
      </a:accent2>
      <a:accent3>
        <a:srgbClr val="357E69"/>
      </a:accent3>
      <a:accent4>
        <a:srgbClr val="918BA3"/>
      </a:accent4>
      <a:accent5>
        <a:srgbClr val="139C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IIR-slides.pot</Template>
  <TotalTime>30640</TotalTime>
  <Words>5265</Words>
  <Application>Microsoft Office PowerPoint</Application>
  <PresentationFormat>On-screen Show (4:3)</PresentationFormat>
  <Paragraphs>1025</Paragraphs>
  <Slides>108</Slides>
  <Notes>24</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4</vt:i4>
      </vt:variant>
      <vt:variant>
        <vt:lpstr>Slide Titles</vt:lpstr>
      </vt:variant>
      <vt:variant>
        <vt:i4>108</vt:i4>
      </vt:variant>
    </vt:vector>
  </HeadingPairs>
  <TitlesOfParts>
    <vt:vector size="127" baseType="lpstr">
      <vt:lpstr>Arial Unicode MS</vt:lpstr>
      <vt:lpstr>標楷體</vt:lpstr>
      <vt:lpstr>MS Mincho</vt:lpstr>
      <vt:lpstr>MS PGothic</vt:lpstr>
      <vt:lpstr>MS PGothic</vt:lpstr>
      <vt:lpstr>新細明體</vt:lpstr>
      <vt:lpstr>Arial</vt:lpstr>
      <vt:lpstr>Calibri</vt:lpstr>
      <vt:lpstr>Corbel</vt:lpstr>
      <vt:lpstr>Lucida Sans</vt:lpstr>
      <vt:lpstr>Symbol</vt:lpstr>
      <vt:lpstr>Tahoma</vt:lpstr>
      <vt:lpstr>Times New Roman</vt:lpstr>
      <vt:lpstr>Wingdings</vt:lpstr>
      <vt:lpstr>IIR-slides</vt:lpstr>
      <vt:lpstr>Chart</vt:lpstr>
      <vt:lpstr>Worksheet</vt:lpstr>
      <vt:lpstr>Equation</vt:lpstr>
      <vt:lpstr>Εξίσωση</vt:lpstr>
      <vt:lpstr>PowerPoint Presentation</vt:lpstr>
      <vt:lpstr>Τι  είδαμε στο προηγούμενο μάθημα</vt:lpstr>
      <vt:lpstr>Τι θα δούμε σήμερα;</vt:lpstr>
      <vt:lpstr>Αξιολόγηση συστήματος</vt:lpstr>
      <vt:lpstr>Μέτρα για μηχανές αναζήτησης</vt:lpstr>
      <vt:lpstr>Μέτρα για μηχανές αναζήτησης</vt:lpstr>
      <vt:lpstr>Ποιοι είναι οι χρήστες σε μια μηχανή αναζήτησης;</vt:lpstr>
      <vt:lpstr>Βασικό κριτήριο: Συνάφεια</vt:lpstr>
      <vt:lpstr>Benchmarks</vt:lpstr>
      <vt:lpstr>Συνάφεια και Ανάγκη Πληροφόρησης</vt:lpstr>
      <vt:lpstr>Συνάφεια και Ανάγκη Πληροφόρησης</vt:lpstr>
      <vt:lpstr>Μέτρα Συνάφειας</vt:lpstr>
      <vt:lpstr>Μέτρα Συνάφειας</vt:lpstr>
      <vt:lpstr>Μέτρα Συνάφειας χωρίς Διάταξη</vt:lpstr>
      <vt:lpstr>Ακρίβεια και Ανάκληση</vt:lpstr>
      <vt:lpstr>Πίνακας Ενδεχομένων</vt:lpstr>
      <vt:lpstr>Ακρίβεια και Ανάκληση</vt:lpstr>
      <vt:lpstr>Πίνακας Ενδεχομένων</vt:lpstr>
      <vt:lpstr>Ακρίβεια vs Ανάκληση</vt:lpstr>
      <vt:lpstr>Ακρίβεια και Ανάκληση</vt:lpstr>
      <vt:lpstr>Αρμονικό Μέσο</vt:lpstr>
      <vt:lpstr>Ένα συνδυαστικό μέτρο F</vt:lpstr>
      <vt:lpstr>Αρμονικό Μέσο</vt:lpstr>
      <vt:lpstr>Ένα συνδυαστικό μέτρο F</vt:lpstr>
      <vt:lpstr>Παράδειγμα</vt:lpstr>
      <vt:lpstr>Ορθότητα (Accuracy)</vt:lpstr>
      <vt:lpstr>Ορθότητα</vt:lpstr>
      <vt:lpstr>Ορθότητα</vt:lpstr>
      <vt:lpstr>Ορθότητα</vt:lpstr>
      <vt:lpstr>Δυσκολίες στη χρήση P/R</vt:lpstr>
      <vt:lpstr>Μη γνωστή ανάκληση</vt:lpstr>
      <vt:lpstr>Μέτρα Συνάφειας χωρίς Διάταξη (επανάληψη)</vt:lpstr>
      <vt:lpstr>Μέτρα Συνάφειας χωρίς Διάταξη (επανάληψη)</vt:lpstr>
      <vt:lpstr>PowerPoint Presentation</vt:lpstr>
      <vt:lpstr>Αξιολόγηση Καταταγμένης Ανάκτησης</vt:lpstr>
      <vt:lpstr>Καμπύλη Ακρίβειας/Ανάκλησης</vt:lpstr>
      <vt:lpstr>Παράδειγμα Ι</vt:lpstr>
      <vt:lpstr>Παράδειγμα Ι (συνέχεια)</vt:lpstr>
      <vt:lpstr>Ακρίβεια εκ παρεμβολής (Interpolated precision)</vt:lpstr>
      <vt:lpstr>Καμπύλη Ακρίβειας/Ανάκλησης</vt:lpstr>
      <vt:lpstr>Παράδειγμα ΙΙ</vt:lpstr>
      <vt:lpstr>Παράδειγμα ΙΙ</vt:lpstr>
      <vt:lpstr>Μέσοι όροι από πολλά ερωτήματα</vt:lpstr>
      <vt:lpstr>Σύγκριση Συστημάτων</vt:lpstr>
      <vt:lpstr>Σύγκριση Συστημάτων</vt:lpstr>
      <vt:lpstr>Μέση ακρίβεια 11-σημείων με παρεμβολή (11-point interpolated average precision)</vt:lpstr>
      <vt:lpstr>Μέση ακρίβεια 11-σημείων με παρεμβολή (11-point interpolated average precision)</vt:lpstr>
      <vt:lpstr>Τυπική (καλή;) ακρίβεια 11-σημείων</vt:lpstr>
      <vt:lpstr>Σύγκριση Συστημάτων</vt:lpstr>
      <vt:lpstr>Μέτρα Συνάφειας με Διάταξη</vt:lpstr>
      <vt:lpstr>Άσκηση 8.5 + 8.6</vt:lpstr>
      <vt:lpstr>Άσκηση 8.7</vt:lpstr>
      <vt:lpstr>Άσκηση 8.8</vt:lpstr>
      <vt:lpstr>Ακρίβεια στα k (precision@k)</vt:lpstr>
      <vt:lpstr> ΜΑP</vt:lpstr>
      <vt:lpstr>ΜΑP</vt:lpstr>
      <vt:lpstr>ΜΑP</vt:lpstr>
      <vt:lpstr> ΜΑP (περίληψη)</vt:lpstr>
      <vt:lpstr>R-ακρίβεια</vt:lpstr>
      <vt:lpstr>R-Ακρίβεια</vt:lpstr>
      <vt:lpstr>Αν τα αποτελέσματα δεν είναι σε λίστα;</vt:lpstr>
      <vt:lpstr>MRR: Mean Reciprocal Rate</vt:lpstr>
      <vt:lpstr>ROC (Receiver Operating Characteristic Curve)</vt:lpstr>
      <vt:lpstr>ROC</vt:lpstr>
      <vt:lpstr>ROC</vt:lpstr>
      <vt:lpstr>Μη δυαδικές αποτιμήσεις</vt:lpstr>
      <vt:lpstr>PowerPoint Presentation</vt:lpstr>
      <vt:lpstr>Discounted Cumulative Gain</vt:lpstr>
      <vt:lpstr>Discounted Cumulative Gain</vt:lpstr>
      <vt:lpstr>Discounted Cumulative Gain</vt:lpstr>
      <vt:lpstr>Discounted Cumulative Gain</vt:lpstr>
      <vt:lpstr>Παράδειγμα</vt:lpstr>
      <vt:lpstr>  Κανονικοποίηση του DCG</vt:lpstr>
      <vt:lpstr>Παράδειγμα</vt:lpstr>
      <vt:lpstr>Αξιολογήσεις από ανθρώπους</vt:lpstr>
      <vt:lpstr>PowerPoint Presentation</vt:lpstr>
      <vt:lpstr>Τι μας λένε οι αριθμοί;</vt:lpstr>
      <vt:lpstr>Σχετική και απόλυτη διάταξη</vt:lpstr>
      <vt:lpstr>Pairwise relative ratings</vt:lpstr>
      <vt:lpstr>Πως θα συγκρίνουμε ζεύγη προτιμήσεων;</vt:lpstr>
      <vt:lpstr>Απόσταση Kendall tau</vt:lpstr>
      <vt:lpstr>Διασπορά (Variance)</vt:lpstr>
      <vt:lpstr>PowerPoint Presentation</vt:lpstr>
      <vt:lpstr>Απαιτήσεις από ένα πρότυπο (benchmark)</vt:lpstr>
      <vt:lpstr>Benchmarks</vt:lpstr>
      <vt:lpstr>Standard benchmarks συνάφειας</vt:lpstr>
      <vt:lpstr>Standard benchmarks συνάφειας</vt:lpstr>
      <vt:lpstr>TREC</vt:lpstr>
      <vt:lpstr>Άλλα benchmarks</vt:lpstr>
      <vt:lpstr>Συλλογές ελέγχου</vt:lpstr>
      <vt:lpstr>Αξιοπιστία των αξιολογήσεων των κριτών</vt:lpstr>
      <vt:lpstr>Μέτρο Kappa της διαφωνίας (συμφωνίας) (dis-agreement) μεταξύ των κριτών</vt:lpstr>
      <vt:lpstr>Kappa: παράδειγμα</vt:lpstr>
      <vt:lpstr>Kappa</vt:lpstr>
      <vt:lpstr>Kappa: παράδειγμα</vt:lpstr>
      <vt:lpstr>Επίπτωση της Διαφωνίας</vt:lpstr>
      <vt:lpstr>Crowdsourcing</vt:lpstr>
      <vt:lpstr>Αξιολόγηση σε μεγάλες μηχανές αναζήτησης</vt:lpstr>
      <vt:lpstr>Αξιολόγηση σε μεγάλες μηχανές αναζήτησης</vt:lpstr>
      <vt:lpstr>A/B testing</vt:lpstr>
      <vt:lpstr>Κριτική της Συνάφειας</vt:lpstr>
      <vt:lpstr>Άσκηση 8.5 + 8.6</vt:lpstr>
      <vt:lpstr>Άσκηση 8.7</vt:lpstr>
      <vt:lpstr>Άσκηση 8.8</vt:lpstr>
      <vt:lpstr>Άσκηση 8.8 (επέκταση)</vt:lpstr>
      <vt:lpstr>Άσκηση 8.9</vt:lpstr>
      <vt:lpstr>Άσκηση 8.9</vt:lpstr>
      <vt:lpstr>PowerPoint Presentation</vt:lpstr>
    </vt:vector>
  </TitlesOfParts>
  <Company>Stanford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756</cp:revision>
  <cp:lastPrinted>2011-04-04T04:19:57Z</cp:lastPrinted>
  <dcterms:created xsi:type="dcterms:W3CDTF">2011-04-01T01:43:31Z</dcterms:created>
  <dcterms:modified xsi:type="dcterms:W3CDTF">2016-06-02T13:28:54Z</dcterms:modified>
</cp:coreProperties>
</file>