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notesMasterIdLst>
    <p:notesMasterId r:id="rId132"/>
  </p:notesMasterIdLst>
  <p:handoutMasterIdLst>
    <p:handoutMasterId r:id="rId133"/>
  </p:handoutMasterIdLst>
  <p:sldIdLst>
    <p:sldId id="727" r:id="rId2"/>
    <p:sldId id="728" r:id="rId3"/>
    <p:sldId id="730" r:id="rId4"/>
    <p:sldId id="794" r:id="rId5"/>
    <p:sldId id="732" r:id="rId6"/>
    <p:sldId id="731" r:id="rId7"/>
    <p:sldId id="733" r:id="rId8"/>
    <p:sldId id="734" r:id="rId9"/>
    <p:sldId id="735" r:id="rId10"/>
    <p:sldId id="736" r:id="rId11"/>
    <p:sldId id="744" r:id="rId12"/>
    <p:sldId id="737" r:id="rId13"/>
    <p:sldId id="908" r:id="rId14"/>
    <p:sldId id="742" r:id="rId15"/>
    <p:sldId id="796" r:id="rId16"/>
    <p:sldId id="745" r:id="rId17"/>
    <p:sldId id="797" r:id="rId18"/>
    <p:sldId id="907" r:id="rId19"/>
    <p:sldId id="749" r:id="rId20"/>
    <p:sldId id="799" r:id="rId21"/>
    <p:sldId id="906" r:id="rId22"/>
    <p:sldId id="750" r:id="rId23"/>
    <p:sldId id="905" r:id="rId24"/>
    <p:sldId id="798" r:id="rId25"/>
    <p:sldId id="743" r:id="rId26"/>
    <p:sldId id="900" r:id="rId27"/>
    <p:sldId id="746" r:id="rId28"/>
    <p:sldId id="747" r:id="rId29"/>
    <p:sldId id="748" r:id="rId30"/>
    <p:sldId id="751" r:id="rId31"/>
    <p:sldId id="740" r:id="rId32"/>
    <p:sldId id="738" r:id="rId33"/>
    <p:sldId id="739" r:id="rId34"/>
    <p:sldId id="754" r:id="rId35"/>
    <p:sldId id="741" r:id="rId36"/>
    <p:sldId id="755" r:id="rId37"/>
    <p:sldId id="820" r:id="rId38"/>
    <p:sldId id="758" r:id="rId39"/>
    <p:sldId id="759" r:id="rId40"/>
    <p:sldId id="761" r:id="rId41"/>
    <p:sldId id="913" r:id="rId42"/>
    <p:sldId id="909" r:id="rId43"/>
    <p:sldId id="910" r:id="rId44"/>
    <p:sldId id="911" r:id="rId45"/>
    <p:sldId id="823" r:id="rId46"/>
    <p:sldId id="756" r:id="rId47"/>
    <p:sldId id="760" r:id="rId48"/>
    <p:sldId id="912" r:id="rId49"/>
    <p:sldId id="765" r:id="rId50"/>
    <p:sldId id="768" r:id="rId51"/>
    <p:sldId id="914" r:id="rId52"/>
    <p:sldId id="772" r:id="rId53"/>
    <p:sldId id="769" r:id="rId54"/>
    <p:sldId id="915" r:id="rId55"/>
    <p:sldId id="916" r:id="rId56"/>
    <p:sldId id="825" r:id="rId57"/>
    <p:sldId id="826" r:id="rId58"/>
    <p:sldId id="830" r:id="rId59"/>
    <p:sldId id="1087" r:id="rId60"/>
    <p:sldId id="831" r:id="rId61"/>
    <p:sldId id="1030" r:id="rId62"/>
    <p:sldId id="834" r:id="rId63"/>
    <p:sldId id="835" r:id="rId64"/>
    <p:sldId id="837" r:id="rId65"/>
    <p:sldId id="836" r:id="rId66"/>
    <p:sldId id="838" r:id="rId67"/>
    <p:sldId id="839" r:id="rId68"/>
    <p:sldId id="840" r:id="rId69"/>
    <p:sldId id="841" r:id="rId70"/>
    <p:sldId id="842" r:id="rId71"/>
    <p:sldId id="843" r:id="rId72"/>
    <p:sldId id="844" r:id="rId73"/>
    <p:sldId id="1010" r:id="rId74"/>
    <p:sldId id="1079" r:id="rId75"/>
    <p:sldId id="1011" r:id="rId76"/>
    <p:sldId id="1012" r:id="rId77"/>
    <p:sldId id="1013" r:id="rId78"/>
    <p:sldId id="1014" r:id="rId79"/>
    <p:sldId id="1015" r:id="rId80"/>
    <p:sldId id="1016" r:id="rId81"/>
    <p:sldId id="1051" r:id="rId82"/>
    <p:sldId id="858" r:id="rId83"/>
    <p:sldId id="859" r:id="rId84"/>
    <p:sldId id="860" r:id="rId85"/>
    <p:sldId id="960" r:id="rId86"/>
    <p:sldId id="1022" r:id="rId87"/>
    <p:sldId id="861" r:id="rId88"/>
    <p:sldId id="862" r:id="rId89"/>
    <p:sldId id="949" r:id="rId90"/>
    <p:sldId id="1017" r:id="rId91"/>
    <p:sldId id="1018" r:id="rId92"/>
    <p:sldId id="1023" r:id="rId93"/>
    <p:sldId id="1019" r:id="rId94"/>
    <p:sldId id="1020" r:id="rId95"/>
    <p:sldId id="1024" r:id="rId96"/>
    <p:sldId id="1025" r:id="rId97"/>
    <p:sldId id="1026" r:id="rId98"/>
    <p:sldId id="1027" r:id="rId99"/>
    <p:sldId id="1028" r:id="rId100"/>
    <p:sldId id="1067" r:id="rId101"/>
    <p:sldId id="1029" r:id="rId102"/>
    <p:sldId id="1068" r:id="rId103"/>
    <p:sldId id="1004" r:id="rId104"/>
    <p:sldId id="1069" r:id="rId105"/>
    <p:sldId id="1101" r:id="rId106"/>
    <p:sldId id="1070" r:id="rId107"/>
    <p:sldId id="1005" r:id="rId108"/>
    <p:sldId id="1000" r:id="rId109"/>
    <p:sldId id="1001" r:id="rId110"/>
    <p:sldId id="1002" r:id="rId111"/>
    <p:sldId id="1003" r:id="rId112"/>
    <p:sldId id="1006" r:id="rId113"/>
    <p:sldId id="1076" r:id="rId114"/>
    <p:sldId id="1007" r:id="rId115"/>
    <p:sldId id="1008" r:id="rId116"/>
    <p:sldId id="1009" r:id="rId117"/>
    <p:sldId id="1088" r:id="rId118"/>
    <p:sldId id="1089" r:id="rId119"/>
    <p:sldId id="1090" r:id="rId120"/>
    <p:sldId id="1091" r:id="rId121"/>
    <p:sldId id="1092" r:id="rId122"/>
    <p:sldId id="1093" r:id="rId123"/>
    <p:sldId id="1094" r:id="rId124"/>
    <p:sldId id="1095" r:id="rId125"/>
    <p:sldId id="1096" r:id="rId126"/>
    <p:sldId id="1097" r:id="rId127"/>
    <p:sldId id="1098" r:id="rId128"/>
    <p:sldId id="1099" r:id="rId129"/>
    <p:sldId id="1100" r:id="rId130"/>
    <p:sldId id="975" r:id="rId131"/>
  </p:sldIdLst>
  <p:sldSz cx="9144000" cy="6858000" type="screen4x3"/>
  <p:notesSz cx="7099300" cy="10223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00A000"/>
    <a:srgbClr val="B2B2B2"/>
    <a:srgbClr val="F4F3EB"/>
    <a:srgbClr val="F0EEEB"/>
    <a:srgbClr val="A40508"/>
    <a:srgbClr val="A50021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94717" autoAdjust="0"/>
  </p:normalViewPr>
  <p:slideViewPr>
    <p:cSldViewPr>
      <p:cViewPr varScale="1">
        <p:scale>
          <a:sx n="122" d="100"/>
          <a:sy n="122" d="100"/>
        </p:scale>
        <p:origin x="138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370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notesMaster" Target="notesMasters/notesMaster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629" y="9713002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-112" charset="0"/>
              </a:defRPr>
            </a:lvl1pPr>
          </a:lstStyle>
          <a:p>
            <a:fld id="{99F3A387-7CA4-42C4-A654-FB16CB1400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285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5957" y="4856502"/>
            <a:ext cx="5207386" cy="459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629" y="9713002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FFFE52-FE1E-4D89-83CF-6E59217A9C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265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lvl="1"/>
            <a:endParaRPr lang="en-US" dirty="0" smtClean="0">
              <a:ea typeface="ＭＳ Ｐゴシック" charset="-128"/>
            </a:endParaRPr>
          </a:p>
          <a:p>
            <a:endParaRPr lang="en-US" dirty="0" smtClean="0">
              <a:ea typeface="ＭＳ Ｐゴシック" charset="-128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4DA00E-BE4F-43E0-AB11-7D68F17ADC04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07066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n default is just term frequency</a:t>
            </a:r>
          </a:p>
          <a:p>
            <a:r>
              <a:rPr lang="en-US" dirty="0" err="1" smtClean="0">
                <a:ea typeface="ＭＳ Ｐゴシック" charset="-128"/>
              </a:rPr>
              <a:t>ltc</a:t>
            </a:r>
            <a:r>
              <a:rPr lang="en-US" dirty="0" smtClean="0">
                <a:ea typeface="ＭＳ Ｐゴシック" charset="-128"/>
              </a:rPr>
              <a:t> is best known form of weighting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8EEBAF-CAC7-40A9-A383-5D9FB5D11DE4}" type="slidenum">
              <a:rPr lang="en-US" smtClean="0"/>
              <a:pPr/>
              <a:t>55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79894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n default is just term frequency</a:t>
            </a:r>
          </a:p>
          <a:p>
            <a:r>
              <a:rPr lang="en-US" dirty="0" err="1" smtClean="0">
                <a:ea typeface="ＭＳ Ｐゴシック" charset="-128"/>
              </a:rPr>
              <a:t>ltc</a:t>
            </a:r>
            <a:r>
              <a:rPr lang="en-US" dirty="0" smtClean="0">
                <a:ea typeface="ＭＳ Ｐゴシック" charset="-128"/>
              </a:rPr>
              <a:t> is best known form of weighting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8EEBAF-CAC7-40A9-A383-5D9FB5D11DE4}" type="slidenum">
              <a:rPr lang="en-US" smtClean="0"/>
              <a:pPr/>
              <a:t>56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810595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ＭＳ Ｐゴシック" charset="-128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919F95-9865-4296-B337-47A8427C5BBA}" type="slidenum">
              <a:rPr lang="en-US" smtClean="0"/>
              <a:pPr/>
              <a:t>57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162963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ＭＳ Ｐゴシック" charset="-128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919F95-9865-4296-B337-47A8427C5BBA}" type="slidenum">
              <a:rPr lang="en-US" smtClean="0"/>
              <a:pPr/>
              <a:t>58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20307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905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42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72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72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6 4 3 2 1 0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CD5A88-C04B-4D2C-81D7-4049BE80831F}" type="slidenum">
              <a:rPr lang="en-US" smtClean="0"/>
              <a:pPr/>
              <a:t>28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98392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Why do you get these numbers?</a:t>
            </a:r>
          </a:p>
          <a:p>
            <a:r>
              <a:rPr lang="en-US" dirty="0" smtClean="0">
                <a:ea typeface="ＭＳ Ｐゴシック" charset="-128"/>
              </a:rPr>
              <a:t>Suggests </a:t>
            </a:r>
            <a:r>
              <a:rPr lang="en-US" dirty="0" err="1" smtClean="0">
                <a:ea typeface="ＭＳ Ｐゴシック" charset="-128"/>
              </a:rPr>
              <a:t>df</a:t>
            </a:r>
            <a:r>
              <a:rPr lang="en-US" dirty="0" smtClean="0">
                <a:ea typeface="ＭＳ Ｐゴシック" charset="-128"/>
              </a:rPr>
              <a:t> is better.</a:t>
            </a:r>
          </a:p>
          <a:p>
            <a:endParaRPr lang="en-US" dirty="0" smtClean="0">
              <a:ea typeface="ＭＳ Ｐゴシック" charset="-128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9990C6-A5DE-4BC0-8CF6-AAE07CBA99AE}" type="slidenum">
              <a:rPr lang="en-US" smtClean="0"/>
              <a:pPr/>
              <a:t>30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41030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See Law of Cosines (Cosine Rule) wikipedia page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A80C98-422B-48D9-B4FE-C247EAD977A0}" type="slidenum">
              <a:rPr lang="en-US" smtClean="0"/>
              <a:pPr/>
              <a:t>41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62883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See Law of Cosines (Cosine Rule) wikipedia page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A80C98-422B-48D9-B4FE-C247EAD977A0}" type="slidenum">
              <a:rPr lang="en-US" smtClean="0"/>
              <a:pPr/>
              <a:t>48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40019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n default is just term frequency</a:t>
            </a:r>
          </a:p>
          <a:p>
            <a:r>
              <a:rPr lang="en-US" smtClean="0">
                <a:ea typeface="ＭＳ Ｐゴシック" charset="-128"/>
              </a:rPr>
              <a:t>ltc is best known form of weighting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8EEBAF-CAC7-40A9-A383-5D9FB5D11DE4}" type="slidenum">
              <a:rPr lang="en-US" smtClean="0"/>
              <a:pPr/>
              <a:t>53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59898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n default is just term frequency</a:t>
            </a:r>
          </a:p>
          <a:p>
            <a:r>
              <a:rPr lang="en-US" dirty="0" err="1" smtClean="0">
                <a:ea typeface="ＭＳ Ｐゴシック" charset="-128"/>
              </a:rPr>
              <a:t>ltc</a:t>
            </a:r>
            <a:r>
              <a:rPr lang="en-US" dirty="0" smtClean="0">
                <a:ea typeface="ＭＳ Ｐゴシック" charset="-128"/>
              </a:rPr>
              <a:t> is best known form of weighting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8EEBAF-CAC7-40A9-A383-5D9FB5D11DE4}" type="slidenum">
              <a:rPr lang="en-US" smtClean="0"/>
              <a:pPr/>
              <a:t>54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12705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2333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4263" y="1981200"/>
            <a:ext cx="30130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>
                <a:solidFill>
                  <a:srgbClr val="FBFCFF"/>
                </a:solidFill>
                <a:latin typeface="Calibri" charset="0"/>
                <a:ea typeface="Arial Unicode MS" charset="0"/>
                <a:cs typeface="Arial Unicode MS" charset="0"/>
              </a:rPr>
              <a:t>Introduction to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139CB7"/>
          </a:solidFill>
          <a:ln w="9525">
            <a:solidFill>
              <a:srgbClr val="406E8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+mn-lt"/>
              <a:ea typeface="Arial Unicode MS" charset="0"/>
              <a:cs typeface="Arial Unicode MS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0263" y="2590800"/>
            <a:ext cx="5646737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>
                <a:solidFill>
                  <a:srgbClr val="139CB7"/>
                </a:solidFill>
                <a:latin typeface="Calibri" charset="0"/>
                <a:ea typeface="Arial Unicode MS" charset="0"/>
                <a:cs typeface="Arial Unicode MS" charset="0"/>
              </a:rPr>
              <a:t>Information Retrieval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/>
          <a:lstStyle>
            <a:lvl1pPr marL="0" indent="0" algn="ctr">
              <a:buNone/>
              <a:defRPr>
                <a:solidFill>
                  <a:srgbClr val="4370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fld id="{EC65FA85-C043-4AC1-86AA-2F87DA9805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6FAF4-678C-4170-8B5E-D5D1B48C4B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AC3AD-617C-4A6C-BEE7-10C9A9D603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pitchFamily="-112" charset="0"/>
              </a:defRPr>
            </a:lvl1pPr>
          </a:lstStyle>
          <a:p>
            <a:fld id="{1EF9AD5B-80E3-44A6-B5FE-01C0C8E5A8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752600"/>
            <a:ext cx="77724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345486-50DC-4565-9187-DFAA67AD25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7772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67200"/>
            <a:ext cx="7772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FDF18-76F6-47A3-9B99-0969E788D6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9190B-40F4-4D14-B8A7-A8F5BA31F2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ECC92-4490-4DFD-A50E-7CFF54CC48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300CA-A080-476D-84B4-AC6434A6B4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8E445E-0100-404D-AEB0-69CA392494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1DDB1-E385-4C2A-9F6F-88E564B234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AE9CB-6C8B-49DF-BA0E-D5C4950251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A558E-6DE4-4CD3-890E-A7DA5D0049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AA00D-81AD-4FD2-AEF2-53F20508ED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12" charset="0"/>
              </a:defRPr>
            </a:lvl1pPr>
          </a:lstStyle>
          <a:p>
            <a:fld id="{4182170C-A630-4BC4-99C2-1EEFC93C12B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3733800" cy="274638"/>
          </a:xfrm>
          <a:prstGeom prst="rect">
            <a:avLst/>
          </a:prstGeom>
          <a:solidFill>
            <a:srgbClr val="0E485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600" i="1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</a:rPr>
              <a:t>Introduction to Information Retrieval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733800" y="0"/>
            <a:ext cx="3886200" cy="274638"/>
          </a:xfrm>
          <a:prstGeom prst="rect">
            <a:avLst/>
          </a:prstGeom>
          <a:solidFill>
            <a:srgbClr val="0E485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60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</a:rPr>
              <a:t>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620000" y="0"/>
            <a:ext cx="1524000" cy="274638"/>
          </a:xfrm>
          <a:prstGeom prst="rect">
            <a:avLst/>
          </a:prstGeom>
          <a:solidFill>
            <a:srgbClr val="139CB7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60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37" r:id="rId3"/>
    <p:sldLayoutId id="2147483946" r:id="rId4"/>
    <p:sldLayoutId id="2147483947" r:id="rId5"/>
    <p:sldLayoutId id="2147483948" r:id="rId6"/>
    <p:sldLayoutId id="2147483938" r:id="rId7"/>
    <p:sldLayoutId id="2147483939" r:id="rId8"/>
    <p:sldLayoutId id="2147483940" r:id="rId9"/>
    <p:sldLayoutId id="2147483949" r:id="rId10"/>
    <p:sldLayoutId id="2147483941" r:id="rId11"/>
    <p:sldLayoutId id="2147483950" r:id="rId12"/>
    <p:sldLayoutId id="2147483942" r:id="rId13"/>
    <p:sldLayoutId id="2147483943" r:id="rId1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437085"/>
        </a:buClr>
        <a:buFont typeface="Wingdings" pitchFamily="-112" charset="2"/>
        <a:buChar char="§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357E69"/>
        </a:buClr>
        <a:buFont typeface="Wingdings" pitchFamily="-112" charset="2"/>
        <a:buChar char="§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18BA3"/>
        </a:buClr>
        <a:buFont typeface="Wingdings" pitchFamily="-112" charset="2"/>
        <a:buChar char="§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2F6E7E"/>
        </a:buClr>
        <a:buFont typeface="Wingdings" pitchFamily="-112" charset="2"/>
        <a:buChar char="§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233337"/>
        </a:buClr>
        <a:buFont typeface="Wingdings" pitchFamily="-112" charset="2"/>
        <a:buChar char="§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://www.united.com/" TargetMode="Externa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6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9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9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0.emf"/><Relationship Id="rId4" Type="http://schemas.openxmlformats.org/officeDocument/2006/relationships/oleObject" Target="../embeddings/___________________Microsoft_Excel_97-20031.xls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1.emf"/><Relationship Id="rId4" Type="http://schemas.openxmlformats.org/officeDocument/2006/relationships/oleObject" Target="../embeddings/___________________Microsoft_Excel_97-20032.xls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2.emf"/><Relationship Id="rId4" Type="http://schemas.openxmlformats.org/officeDocument/2006/relationships/oleObject" Target="../embeddings/___________________Microsoft_Excel_97-20033.xls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4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6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7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8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4.w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043608" y="4365104"/>
            <a:ext cx="7490792" cy="1349896"/>
          </a:xfrm>
        </p:spPr>
        <p:txBody>
          <a:bodyPr/>
          <a:lstStyle/>
          <a:p>
            <a:pPr eaLnBrk="1" hangingPunct="1"/>
            <a:r>
              <a:rPr lang="el-GR" sz="3200" dirty="0" smtClean="0">
                <a:ea typeface="ＭＳ Ｐゴシック" pitchFamily="-112" charset="-128"/>
              </a:rPr>
              <a:t>ΜΥΕ003-ΠΛΕ70: Ανάκτηση Πληροφορίας</a:t>
            </a:r>
            <a:endParaRPr lang="en-US" sz="32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1800" i="1" dirty="0" smtClean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Διδάσκουσα: Ευαγγελία </a:t>
            </a:r>
            <a:r>
              <a:rPr lang="el-GR" sz="1800" i="1" dirty="0" err="1" smtClean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Πιτουρά</a:t>
            </a:r>
            <a:r>
              <a:rPr lang="en-US" dirty="0" smtClean="0">
                <a:ea typeface="ＭＳ Ｐゴシック" pitchFamily="-112" charset="-128"/>
              </a:rPr>
              <a:t/>
            </a:r>
            <a:br>
              <a:rPr lang="en-US" dirty="0" smtClean="0">
                <a:ea typeface="ＭＳ Ｐゴシック" pitchFamily="-112" charset="-128"/>
              </a:rPr>
            </a:br>
            <a:r>
              <a:rPr lang="el-GR" sz="2400" dirty="0" smtClean="0">
                <a:ea typeface="ＭＳ Ｐゴシック" pitchFamily="-112" charset="-128"/>
              </a:rPr>
              <a:t>Διάλεξη</a:t>
            </a:r>
            <a:r>
              <a:rPr lang="en-US" sz="2400" dirty="0" smtClean="0">
                <a:ea typeface="ＭＳ Ｐゴシック" pitchFamily="-112" charset="-128"/>
              </a:rPr>
              <a:t>  </a:t>
            </a:r>
            <a:r>
              <a:rPr lang="el-GR" sz="2400" smtClean="0">
                <a:ea typeface="ＭＳ Ｐゴシック" pitchFamily="-112" charset="-128"/>
              </a:rPr>
              <a:t>6-7</a:t>
            </a:r>
            <a:r>
              <a:rPr lang="en-US" sz="2400" smtClean="0">
                <a:ea typeface="ＭＳ Ｐゴシック" pitchFamily="-112" charset="-128"/>
              </a:rPr>
              <a:t>: </a:t>
            </a:r>
            <a:r>
              <a:rPr lang="el-GR" sz="2400" dirty="0" smtClean="0">
                <a:ea typeface="ＭＳ Ｐゴシック" pitchFamily="-112" charset="-128"/>
              </a:rPr>
              <a:t>Βαθμολόγηση. Στάθμιση όρων. Το μοντέλο διανυσματικού χώρου. </a:t>
            </a:r>
            <a:endParaRPr lang="en-US" sz="2400" dirty="0" smtClean="0">
              <a:ea typeface="ＭＳ Ｐゴシック" pitchFamily="-112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FA85-C043-4AC1-86AA-2F87DA98053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7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Συντελεστής </a:t>
            </a:r>
            <a:r>
              <a:rPr lang="en-US" dirty="0" err="1" smtClean="0">
                <a:ea typeface="ＭＳ Ｐゴシック" charset="-128"/>
              </a:rPr>
              <a:t>Jaccard</a:t>
            </a:r>
            <a:r>
              <a:rPr lang="en-US" dirty="0" smtClean="0">
                <a:ea typeface="ＭＳ Ｐゴシック" charset="-128"/>
              </a:rPr>
              <a:t>: </a:t>
            </a:r>
            <a:r>
              <a:rPr lang="el-GR" dirty="0" smtClean="0">
                <a:ea typeface="ＭＳ Ｐゴシック" charset="-128"/>
              </a:rPr>
              <a:t>Παράδειγμα βαθμολόγησης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2004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Ποιος είναι </a:t>
            </a:r>
            <a:r>
              <a:rPr lang="en-US" dirty="0" smtClean="0">
                <a:ea typeface="ＭＳ Ｐゴシック" charset="-128"/>
              </a:rPr>
              <a:t>o </a:t>
            </a:r>
            <a:r>
              <a:rPr lang="el-GR" dirty="0" smtClean="0">
                <a:ea typeface="ＭＳ Ｐゴシック" charset="-128"/>
              </a:rPr>
              <a:t>βαθμός ταιριάσματος ερωτήματος-εγγράφου με βάση το συντελεστή </a:t>
            </a:r>
            <a:r>
              <a:rPr lang="en-US" dirty="0" err="1" smtClean="0">
                <a:ea typeface="ＭＳ Ｐゴシック" charset="-128"/>
              </a:rPr>
              <a:t>Jaccard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για τα παρακάτω</a:t>
            </a:r>
            <a:r>
              <a:rPr lang="en-US" dirty="0" smtClean="0">
                <a:ea typeface="ＭＳ Ｐゴシック" charset="-128"/>
              </a:rPr>
              <a:t>;</a:t>
            </a:r>
          </a:p>
          <a:p>
            <a:pPr lvl="1" eaLnBrk="1" hangingPunct="1"/>
            <a:r>
              <a:rPr lang="el-GR" u="sng" dirty="0" smtClean="0">
                <a:ea typeface="ＭＳ Ｐゴシック" charset="-128"/>
              </a:rPr>
              <a:t>Ερώτημα </a:t>
            </a:r>
            <a:r>
              <a:rPr lang="en-US" u="sng" dirty="0" smtClean="0">
                <a:ea typeface="ＭＳ Ｐゴシック" charset="-128"/>
              </a:rPr>
              <a:t>(q)</a:t>
            </a:r>
            <a:r>
              <a:rPr lang="en-US" dirty="0" smtClean="0">
                <a:ea typeface="ＭＳ Ｐゴシック" charset="-128"/>
              </a:rPr>
              <a:t>: </a:t>
            </a:r>
            <a:r>
              <a:rPr lang="en-US" i="1" dirty="0" smtClean="0">
                <a:ea typeface="ＭＳ Ｐゴシック" charset="-128"/>
              </a:rPr>
              <a:t>ides of march</a:t>
            </a:r>
            <a:endParaRPr lang="el-GR" i="1" dirty="0">
              <a:ea typeface="ＭＳ Ｐゴシック" charset="-128"/>
            </a:endParaRPr>
          </a:p>
          <a:p>
            <a:pPr lvl="1" eaLnBrk="1" hangingPunct="1"/>
            <a:endParaRPr lang="en-US" i="1" dirty="0" smtClean="0">
              <a:ea typeface="ＭＳ Ｐゴシック" charset="-128"/>
            </a:endParaRPr>
          </a:p>
          <a:p>
            <a:pPr lvl="1" eaLnBrk="1" hangingPunct="1"/>
            <a:r>
              <a:rPr lang="el-GR" u="sng" dirty="0" smtClean="0">
                <a:ea typeface="ＭＳ Ｐゴシック" charset="-128"/>
              </a:rPr>
              <a:t>Έγγραφο</a:t>
            </a:r>
            <a:r>
              <a:rPr lang="en-US" dirty="0" smtClean="0">
                <a:ea typeface="ＭＳ Ｐゴシック" charset="-128"/>
              </a:rPr>
              <a:t> 1 (d1): </a:t>
            </a:r>
            <a:r>
              <a:rPr lang="en-US" i="1" dirty="0" err="1" smtClean="0">
                <a:ea typeface="ＭＳ Ｐゴシック" charset="-128"/>
              </a:rPr>
              <a:t>caesar</a:t>
            </a:r>
            <a:r>
              <a:rPr lang="en-US" i="1" dirty="0" smtClean="0">
                <a:ea typeface="ＭＳ Ｐゴシック" charset="-128"/>
              </a:rPr>
              <a:t> died in march</a:t>
            </a:r>
          </a:p>
          <a:p>
            <a:pPr lvl="1" eaLnBrk="1" hangingPunct="1"/>
            <a:r>
              <a:rPr lang="el-GR" u="sng" dirty="0" smtClean="0">
                <a:ea typeface="ＭＳ Ｐゴシック" charset="-128"/>
              </a:rPr>
              <a:t>Έγγραφο</a:t>
            </a:r>
            <a:r>
              <a:rPr lang="en-US" dirty="0" smtClean="0">
                <a:ea typeface="ＭＳ Ｐゴシック" charset="-128"/>
              </a:rPr>
              <a:t> 2 (d2): </a:t>
            </a:r>
            <a:r>
              <a:rPr lang="en-US" i="1" dirty="0" smtClean="0">
                <a:ea typeface="ＭＳ Ｐゴシック" charset="-128"/>
              </a:rPr>
              <a:t>the long march</a:t>
            </a:r>
            <a:endParaRPr lang="en-US" u="sng" dirty="0" smtClean="0">
              <a:ea typeface="ＭＳ Ｐゴシック" charset="-128"/>
            </a:endParaRPr>
          </a:p>
        </p:txBody>
      </p:sp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6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6720396"/>
              </p:ext>
            </p:extLst>
          </p:nvPr>
        </p:nvGraphicFramePr>
        <p:xfrm>
          <a:off x="3581400" y="5867400"/>
          <a:ext cx="255587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77" name="Equation" r:id="rId3" imgW="1193800" imgH="254000" progId="Equation.3">
                  <p:embed/>
                </p:oleObj>
              </mc:Choice>
              <mc:Fallback>
                <p:oleObj name="Equation" r:id="rId3" imgW="1193800" imgH="254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867400"/>
                        <a:ext cx="2555875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685799" y="5105400"/>
            <a:ext cx="77408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</a:rPr>
              <a:t>Θα δούμε και έναν πιο πλήρη τρόπο </a:t>
            </a:r>
            <a:r>
              <a:rPr lang="el-GR" dirty="0" err="1">
                <a:latin typeface="+mn-lt"/>
              </a:rPr>
              <a:t>κανονικοποιήσης</a:t>
            </a:r>
            <a:r>
              <a:rPr lang="el-GR" dirty="0">
                <a:latin typeface="+mn-lt"/>
              </a:rPr>
              <a:t> του μήκους: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zh-CN" dirty="0" smtClean="0">
                <a:ea typeface="宋体" pitchFamily="2" charset="-122"/>
              </a:rPr>
              <a:t>Ερωτήσεις</a:t>
            </a:r>
            <a:endParaRPr lang="en-US" altLang="zh-CN" dirty="0" smtClean="0">
              <a:ea typeface="宋体" pitchFamily="2" charset="-122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124200"/>
          </a:xfrm>
        </p:spPr>
        <p:txBody>
          <a:bodyPr/>
          <a:lstStyle/>
          <a:p>
            <a:pPr eaLnBrk="1" hangingPunct="1"/>
            <a:r>
              <a:rPr lang="el-GR" altLang="zh-CN" dirty="0" smtClean="0">
                <a:ea typeface="宋体" pitchFamily="2" charset="-122"/>
              </a:rPr>
              <a:t>Πόσοι υπολογισμοί ομοιότητας </a:t>
            </a:r>
            <a:r>
              <a:rPr lang="el-GR" altLang="zh-CN" dirty="0" err="1" smtClean="0">
                <a:ea typeface="宋体" pitchFamily="2" charset="-122"/>
              </a:rPr>
              <a:t>συνημιτόνου</a:t>
            </a:r>
            <a:r>
              <a:rPr lang="el-GR" altLang="zh-CN" dirty="0" smtClean="0">
                <a:ea typeface="宋体" pitchFamily="2" charset="-122"/>
              </a:rPr>
              <a:t> χρειάζονται για το πρώτο βήμα (εύρεση κοντινότερου ηγέτη);</a:t>
            </a:r>
            <a:endParaRPr lang="en-US" altLang="zh-CN" dirty="0" smtClean="0">
              <a:ea typeface="宋体" pitchFamily="2" charset="-122"/>
            </a:endParaRPr>
          </a:p>
          <a:p>
            <a:pPr eaLnBrk="1" hangingPunct="1"/>
            <a:r>
              <a:rPr lang="el-GR" altLang="zh-CN" dirty="0" smtClean="0">
                <a:solidFill>
                  <a:srgbClr val="C00000"/>
                </a:solidFill>
                <a:ea typeface="宋体" pitchFamily="2" charset="-122"/>
              </a:rPr>
              <a:t>Ποια είναι η σημασία των </a:t>
            </a:r>
            <a:r>
              <a:rPr lang="en-US" altLang="zh-CN" dirty="0" smtClean="0">
                <a:solidFill>
                  <a:srgbClr val="C00000"/>
                </a:solidFill>
                <a:ea typeface="宋体" pitchFamily="2" charset="-122"/>
              </a:rPr>
              <a:t>b1</a:t>
            </a:r>
            <a:r>
              <a:rPr lang="el-GR" altLang="zh-CN" dirty="0" smtClean="0">
                <a:solidFill>
                  <a:srgbClr val="C00000"/>
                </a:solidFill>
                <a:ea typeface="宋体" pitchFamily="2" charset="-122"/>
              </a:rPr>
              <a:t>, </a:t>
            </a:r>
            <a:r>
              <a:rPr lang="en-US" altLang="zh-CN" dirty="0" smtClean="0">
                <a:solidFill>
                  <a:srgbClr val="C00000"/>
                </a:solidFill>
                <a:ea typeface="宋体" pitchFamily="2" charset="-122"/>
              </a:rPr>
              <a:t>b2 </a:t>
            </a:r>
            <a:r>
              <a:rPr lang="el-GR" altLang="zh-CN" dirty="0" smtClean="0">
                <a:solidFill>
                  <a:srgbClr val="C00000"/>
                </a:solidFill>
                <a:ea typeface="宋体" pitchFamily="2" charset="-122"/>
              </a:rPr>
              <a:t>στην παραλλαγή; </a:t>
            </a:r>
          </a:p>
          <a:p>
            <a:pPr eaLnBrk="1" hangingPunct="1"/>
            <a:r>
              <a:rPr lang="el-GR" altLang="zh-CN" dirty="0">
                <a:ea typeface="宋体" pitchFamily="2" charset="-122"/>
              </a:rPr>
              <a:t>Παράδειγμα που δε δουλεύει με τυχαίο </a:t>
            </a:r>
            <a:r>
              <a:rPr lang="en-US" altLang="zh-CN" dirty="0">
                <a:ea typeface="宋体" pitchFamily="2" charset="-122"/>
              </a:rPr>
              <a:t>sampling? </a:t>
            </a:r>
            <a:endParaRPr lang="en-US" altLang="zh-CN" dirty="0" smtClean="0">
              <a:ea typeface="宋体" pitchFamily="2" charset="-122"/>
            </a:endParaRPr>
          </a:p>
          <a:p>
            <a:pPr eaLnBrk="1" hangingPunct="1"/>
            <a:endParaRPr lang="zh-CN" altLang="en-US" dirty="0" smtClean="0">
              <a:ea typeface="宋体" pitchFamily="2" charset="-122"/>
            </a:endParaRPr>
          </a:p>
        </p:txBody>
      </p:sp>
      <p:sp>
        <p:nvSpPr>
          <p:cNvPr id="45060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1166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 sz="1600">
                <a:solidFill>
                  <a:srgbClr val="FBFCFF"/>
                </a:solidFill>
              </a:rPr>
              <a:t>Sec. 7.1.6</a:t>
            </a:r>
          </a:p>
        </p:txBody>
      </p:sp>
    </p:spTree>
    <p:extLst>
      <p:ext uri="{BB962C8B-B14F-4D97-AF65-F5344CB8AC3E}">
        <p14:creationId xmlns:p14="http://schemas.microsoft.com/office/powerpoint/2010/main" val="373712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Τι </a:t>
            </a:r>
            <a:r>
              <a:rPr lang="en-US" dirty="0" smtClean="0">
                <a:ea typeface="ＭＳ Ｐゴシック" pitchFamily="-112" charset="-128"/>
              </a:rPr>
              <a:t>(</a:t>
            </a:r>
            <a:r>
              <a:rPr lang="el-GR" dirty="0" smtClean="0">
                <a:ea typeface="ＭＳ Ｐゴシック" pitchFamily="-112" charset="-128"/>
              </a:rPr>
              <a:t>άλλο) θα δούμε σήμερα;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438400"/>
            <a:ext cx="7620000" cy="1828800"/>
          </a:xfrm>
        </p:spPr>
        <p:txBody>
          <a:bodyPr/>
          <a:lstStyle/>
          <a:p>
            <a:pPr eaLnBrk="1" hangingPunct="1"/>
            <a:r>
              <a:rPr lang="el-GR" sz="3000" dirty="0" smtClean="0">
                <a:ea typeface="ＭＳ Ｐゴシック" pitchFamily="-112" charset="-128"/>
              </a:rPr>
              <a:t>Βαθμιδωτά Ευρετήρια</a:t>
            </a:r>
            <a:endParaRPr lang="en-US" sz="2600" dirty="0" smtClean="0">
              <a:ea typeface="ＭＳ Ｐゴシック" pitchFamily="-112" charset="-128"/>
            </a:endParaRP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8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49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a typeface="ＭＳ Ｐゴシック" pitchFamily="34" charset="-128"/>
              </a:rPr>
              <a:t>Παραμετρικά ευρετήρια και ευρετήρια ζώνης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/>
          <a:lstStyle/>
          <a:p>
            <a:r>
              <a:rPr lang="el-GR" dirty="0" smtClean="0">
                <a:ea typeface="ＭＳ Ｐゴシック" pitchFamily="34" charset="-128"/>
              </a:rPr>
              <a:t>Μέχρι τώρα, ένα έγγραφο ως μια ακολουθία όρων</a:t>
            </a:r>
            <a:endParaRPr lang="en-US" dirty="0" smtClean="0">
              <a:ea typeface="ＭＳ Ｐゴシック" pitchFamily="34" charset="-128"/>
            </a:endParaRPr>
          </a:p>
          <a:p>
            <a:r>
              <a:rPr lang="el-GR" dirty="0" smtClean="0">
                <a:solidFill>
                  <a:srgbClr val="C00000"/>
                </a:solidFill>
                <a:ea typeface="ＭＳ Ｐゴシック" pitchFamily="34" charset="-128"/>
              </a:rPr>
              <a:t>Στην πραγματικότητα, τα ευρετήρια είναι χωρισμένα σε μέρη με διαφορετική σημασία</a:t>
            </a:r>
            <a:r>
              <a:rPr lang="en-US" dirty="0" smtClean="0">
                <a:solidFill>
                  <a:srgbClr val="C00000"/>
                </a:solidFill>
                <a:ea typeface="ＭＳ Ｐゴシック" pitchFamily="34" charset="-128"/>
              </a:rPr>
              <a:t>:</a:t>
            </a:r>
          </a:p>
          <a:p>
            <a:pPr lvl="1"/>
            <a:r>
              <a:rPr lang="el-GR" dirty="0" smtClean="0">
                <a:ea typeface="ＭＳ Ｐゴシック" pitchFamily="34" charset="-128"/>
              </a:rPr>
              <a:t>Συγγραφέας</a:t>
            </a:r>
            <a:endParaRPr lang="en-US" dirty="0" smtClean="0">
              <a:ea typeface="ＭＳ Ｐゴシック" pitchFamily="34" charset="-128"/>
            </a:endParaRPr>
          </a:p>
          <a:p>
            <a:pPr lvl="1"/>
            <a:r>
              <a:rPr lang="el-GR" dirty="0" smtClean="0">
                <a:ea typeface="ＭＳ Ｐゴシック" pitchFamily="34" charset="-128"/>
              </a:rPr>
              <a:t>Τίτλος</a:t>
            </a:r>
            <a:endParaRPr lang="en-US" dirty="0" smtClean="0">
              <a:ea typeface="ＭＳ Ｐゴシック" pitchFamily="34" charset="-128"/>
            </a:endParaRPr>
          </a:p>
          <a:p>
            <a:pPr lvl="1"/>
            <a:r>
              <a:rPr lang="el-GR" dirty="0" smtClean="0">
                <a:ea typeface="ＭＳ Ｐゴシック" pitchFamily="34" charset="-128"/>
              </a:rPr>
              <a:t>Ημερομηνία δημοσίευσης</a:t>
            </a:r>
            <a:endParaRPr lang="en-US" dirty="0" smtClean="0">
              <a:ea typeface="ＭＳ Ｐゴシック" pitchFamily="34" charset="-128"/>
            </a:endParaRPr>
          </a:p>
          <a:p>
            <a:pPr lvl="1"/>
            <a:r>
              <a:rPr lang="el-GR" dirty="0" smtClean="0">
                <a:ea typeface="ＭＳ Ｐゴシック" pitchFamily="34" charset="-128"/>
              </a:rPr>
              <a:t>Γλώσσα</a:t>
            </a:r>
            <a:endParaRPr lang="en-US" dirty="0" smtClean="0">
              <a:ea typeface="ＭＳ Ｐゴシック" pitchFamily="34" charset="-128"/>
            </a:endParaRPr>
          </a:p>
          <a:p>
            <a:pPr lvl="1"/>
            <a:r>
              <a:rPr lang="el-GR" dirty="0" err="1" smtClean="0">
                <a:ea typeface="ＭＳ Ｐゴシック" pitchFamily="34" charset="-128"/>
              </a:rPr>
              <a:t>κλπ</a:t>
            </a:r>
            <a:endParaRPr lang="en-US" dirty="0" smtClean="0">
              <a:ea typeface="ＭＳ Ｐゴシック" pitchFamily="34" charset="-128"/>
            </a:endParaRPr>
          </a:p>
          <a:p>
            <a:r>
              <a:rPr lang="el-GR" dirty="0" smtClean="0">
                <a:ea typeface="ＭＳ Ｐゴシック" pitchFamily="34" charset="-128"/>
              </a:rPr>
              <a:t>Καλούνται κα </a:t>
            </a:r>
            <a:r>
              <a:rPr lang="el-GR" dirty="0" err="1" smtClean="0">
                <a:ea typeface="ＭＳ Ｐゴシック" pitchFamily="34" charset="-128"/>
              </a:rPr>
              <a:t>μεταδεδομένα</a:t>
            </a:r>
            <a:r>
              <a:rPr lang="el-GR" dirty="0" smtClean="0">
                <a:ea typeface="ＭＳ Ｐゴシック" pitchFamily="34" charset="-128"/>
              </a:rPr>
              <a:t> (</a:t>
            </a:r>
            <a:r>
              <a:rPr lang="en-US" dirty="0" smtClean="0">
                <a:ea typeface="ＭＳ Ｐゴシック" pitchFamily="34" charset="-128"/>
              </a:rPr>
              <a:t>metadata) </a:t>
            </a:r>
            <a:r>
              <a:rPr lang="el-GR" dirty="0" smtClean="0">
                <a:ea typeface="ＭＳ Ｐゴシック" pitchFamily="34" charset="-128"/>
              </a:rPr>
              <a:t>του εγγράφου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 sz="1600">
                <a:solidFill>
                  <a:srgbClr val="FBFCFF"/>
                </a:solidFill>
              </a:rPr>
              <a:t>Sec. 6.1</a:t>
            </a:r>
          </a:p>
        </p:txBody>
      </p:sp>
    </p:spTree>
    <p:extLst>
      <p:ext uri="{BB962C8B-B14F-4D97-AF65-F5344CB8AC3E}">
        <p14:creationId xmlns:p14="http://schemas.microsoft.com/office/powerpoint/2010/main" val="274939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449263"/>
            <a:r>
              <a:rPr lang="el-GR" dirty="0" smtClean="0">
                <a:solidFill>
                  <a:srgbClr val="000000"/>
                </a:solidFill>
              </a:rPr>
              <a:t>Παραμετρική αναζήτηση</a:t>
            </a:r>
            <a:endParaRPr lang="de-DE" dirty="0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103</a:t>
            </a:fld>
            <a:endParaRPr lang="en-US" dirty="0"/>
          </a:p>
        </p:txBody>
      </p:sp>
      <p:pic>
        <p:nvPicPr>
          <p:cNvPr id="263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1" y="2357438"/>
            <a:ext cx="5476874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l-GR" sz="1600" dirty="0" smtClean="0">
                <a:solidFill>
                  <a:srgbClr val="FBFCFF"/>
                </a:solidFill>
              </a:rPr>
              <a:t>6.1</a:t>
            </a:r>
            <a:endParaRPr lang="en-US" sz="1600" dirty="0">
              <a:solidFill>
                <a:srgbClr val="FBF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57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a typeface="ＭＳ Ｐゴシック" pitchFamily="34" charset="-128"/>
              </a:rPr>
              <a:t>Παραμετρικά ερωτήματα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ea typeface="ＭＳ Ｐゴシック" pitchFamily="34" charset="-128"/>
              </a:rPr>
              <a:t>Συχνά αναζήτηση με βάση τα </a:t>
            </a:r>
            <a:r>
              <a:rPr lang="el-GR" dirty="0" err="1" smtClean="0">
                <a:ea typeface="ＭＳ Ｐゴシック" pitchFamily="34" charset="-128"/>
              </a:rPr>
              <a:t>μεταδεδομένα</a:t>
            </a:r>
            <a:r>
              <a:rPr lang="el-GR" dirty="0" smtClean="0">
                <a:ea typeface="ＭＳ Ｐゴシック" pitchFamily="34" charset="-128"/>
              </a:rPr>
              <a:t> </a:t>
            </a:r>
          </a:p>
          <a:p>
            <a:pPr lvl="1"/>
            <a:r>
              <a:rPr lang="el-GR" dirty="0" smtClean="0">
                <a:ea typeface="ＭＳ Ｐゴシック" pitchFamily="34" charset="-128"/>
              </a:rPr>
              <a:t>Π.χ., βρες όλα τα έγγραφα που έγγραψε ο </a:t>
            </a:r>
            <a:r>
              <a:rPr lang="en-US" dirty="0" smtClean="0">
                <a:ea typeface="ＭＳ Ｐゴシック" pitchFamily="34" charset="-128"/>
              </a:rPr>
              <a:t>William Shakespeare </a:t>
            </a:r>
            <a:r>
              <a:rPr lang="el-GR" dirty="0" smtClean="0">
                <a:ea typeface="ＭＳ Ｐゴシック" pitchFamily="34" charset="-128"/>
              </a:rPr>
              <a:t>το </a:t>
            </a:r>
            <a:r>
              <a:rPr lang="en-US" dirty="0" smtClean="0">
                <a:ea typeface="ＭＳ Ｐゴシック" pitchFamily="34" charset="-128"/>
              </a:rPr>
              <a:t>1601, </a:t>
            </a:r>
            <a:r>
              <a:rPr lang="el-GR" dirty="0" smtClean="0">
                <a:ea typeface="ＭＳ Ｐゴシック" pitchFamily="34" charset="-128"/>
              </a:rPr>
              <a:t>που περιέχουν τις λέξεις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i="1" dirty="0" smtClean="0">
                <a:ea typeface="ＭＳ Ｐゴシック" pitchFamily="34" charset="-128"/>
              </a:rPr>
              <a:t>alas poor </a:t>
            </a:r>
            <a:r>
              <a:rPr lang="en-US" i="1" dirty="0" err="1" smtClean="0">
                <a:ea typeface="ＭＳ Ｐゴシック" pitchFamily="34" charset="-128"/>
              </a:rPr>
              <a:t>Yorick</a:t>
            </a:r>
            <a:endParaRPr lang="en-US" i="1" dirty="0" smtClean="0">
              <a:ea typeface="ＭＳ Ｐゴシック" pitchFamily="34" charset="-128"/>
            </a:endParaRPr>
          </a:p>
          <a:p>
            <a:r>
              <a:rPr lang="en-US" dirty="0" smtClean="0">
                <a:solidFill>
                  <a:srgbClr val="C00000"/>
                </a:solidFill>
                <a:ea typeface="ＭＳ Ｐゴシック" pitchFamily="34" charset="-128"/>
              </a:rPr>
              <a:t>Year = 1601 </a:t>
            </a:r>
            <a:r>
              <a:rPr lang="el-GR" dirty="0" smtClean="0">
                <a:solidFill>
                  <a:srgbClr val="C00000"/>
                </a:solidFill>
                <a:ea typeface="ＭＳ Ｐゴシック" pitchFamily="34" charset="-128"/>
              </a:rPr>
              <a:t>είναι παράδειγμα ενός πεδίου </a:t>
            </a:r>
            <a:r>
              <a:rPr lang="en-US" dirty="0" smtClean="0">
                <a:solidFill>
                  <a:srgbClr val="C00000"/>
                </a:solidFill>
                <a:ea typeface="ＭＳ Ｐゴシック" pitchFamily="34" charset="-128"/>
              </a:rPr>
              <a:t>(field)</a:t>
            </a:r>
          </a:p>
          <a:p>
            <a:r>
              <a:rPr lang="el-GR" dirty="0" smtClean="0">
                <a:ea typeface="ＭＳ Ｐゴシック" pitchFamily="34" charset="-128"/>
              </a:rPr>
              <a:t>Επίσης</a:t>
            </a:r>
            <a:r>
              <a:rPr lang="en-US" dirty="0" smtClean="0">
                <a:ea typeface="ＭＳ Ｐゴシック" pitchFamily="34" charset="-128"/>
              </a:rPr>
              <a:t>, author last name = </a:t>
            </a:r>
            <a:r>
              <a:rPr lang="en-US" dirty="0" err="1" smtClean="0">
                <a:ea typeface="ＭＳ Ｐゴシック" pitchFamily="34" charset="-128"/>
              </a:rPr>
              <a:t>shakespeare</a:t>
            </a:r>
            <a:r>
              <a:rPr lang="en-US" dirty="0" smtClean="0">
                <a:ea typeface="ＭＳ Ｐゴシック" pitchFamily="34" charset="-128"/>
              </a:rPr>
              <a:t>, </a:t>
            </a:r>
            <a:r>
              <a:rPr lang="el-GR" dirty="0" err="1" smtClean="0">
                <a:ea typeface="ＭＳ Ｐゴシック" pitchFamily="34" charset="-128"/>
              </a:rPr>
              <a:t>κλπ</a:t>
            </a:r>
            <a:endParaRPr lang="en-US" dirty="0" smtClean="0">
              <a:ea typeface="ＭＳ Ｐゴシック" pitchFamily="34" charset="-128"/>
            </a:endParaRPr>
          </a:p>
          <a:p>
            <a:endParaRPr lang="el-GR" dirty="0" smtClean="0">
              <a:ea typeface="ＭＳ Ｐゴシック" pitchFamily="34" charset="-128"/>
            </a:endParaRPr>
          </a:p>
          <a:p>
            <a:r>
              <a:rPr lang="el-GR" dirty="0" smtClean="0">
                <a:ea typeface="ＭＳ Ｐゴシック" pitchFamily="34" charset="-128"/>
              </a:rPr>
              <a:t>Ερωτήματα με πεδία (παραμετρικά ερωτήματα) συνήθως ερμηνεύονται ως συζευκτικά (</a:t>
            </a:r>
            <a:r>
              <a:rPr lang="en-US" dirty="0" smtClean="0">
                <a:ea typeface="ＭＳ Ｐゴシック" pitchFamily="34" charset="-128"/>
              </a:rPr>
              <a:t>conjunction AND) </a:t>
            </a:r>
            <a:r>
              <a:rPr lang="el-GR" dirty="0" smtClean="0">
                <a:ea typeface="ＭＳ Ｐゴシック" pitchFamily="34" charset="-128"/>
              </a:rPr>
              <a:t>πρέπει να ισχύουν όλα)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7108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 sz="1600">
                <a:solidFill>
                  <a:srgbClr val="FBFCFF"/>
                </a:solidFill>
              </a:rPr>
              <a:t>Sec. 6.1</a:t>
            </a:r>
          </a:p>
        </p:txBody>
      </p:sp>
    </p:spTree>
    <p:extLst>
      <p:ext uri="{BB962C8B-B14F-4D97-AF65-F5344CB8AC3E}">
        <p14:creationId xmlns:p14="http://schemas.microsoft.com/office/powerpoint/2010/main" val="95556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a typeface="ＭＳ Ｐゴシック" pitchFamily="34" charset="-128"/>
              </a:rPr>
              <a:t>Πεδία </a:t>
            </a:r>
            <a:r>
              <a:rPr lang="en-US" dirty="0" smtClean="0">
                <a:ea typeface="ＭＳ Ｐゴシック" pitchFamily="34" charset="-128"/>
              </a:rPr>
              <a:t>(fields)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229600" cy="2667000"/>
          </a:xfrm>
        </p:spPr>
        <p:txBody>
          <a:bodyPr/>
          <a:lstStyle/>
          <a:p>
            <a:r>
              <a:rPr lang="el-GR" dirty="0" smtClean="0">
                <a:ea typeface="ＭＳ Ｐゴシック" pitchFamily="34" charset="-128"/>
              </a:rPr>
              <a:t>Ευρετήριο πεδίου </a:t>
            </a:r>
            <a:r>
              <a:rPr lang="en-US" dirty="0" smtClean="0">
                <a:ea typeface="ＭＳ Ｐゴシック" pitchFamily="34" charset="-128"/>
              </a:rPr>
              <a:t>(Field index) </a:t>
            </a:r>
            <a:r>
              <a:rPr lang="el-GR" dirty="0" smtClean="0">
                <a:ea typeface="ＭＳ Ｐゴシック" pitchFamily="34" charset="-128"/>
              </a:rPr>
              <a:t>ή παραμετρικό ευρετήριο (</a:t>
            </a:r>
            <a:r>
              <a:rPr lang="en-US" dirty="0" smtClean="0">
                <a:ea typeface="ＭＳ Ｐゴシック" pitchFamily="34" charset="-128"/>
              </a:rPr>
              <a:t>parametric index</a:t>
            </a:r>
            <a:r>
              <a:rPr lang="el-GR" dirty="0" smtClean="0">
                <a:ea typeface="ＭＳ Ｐゴシック" pitchFamily="34" charset="-128"/>
              </a:rPr>
              <a:t>)</a:t>
            </a:r>
            <a:r>
              <a:rPr lang="en-US" dirty="0" smtClean="0">
                <a:ea typeface="ＭＳ Ｐゴシック" pitchFamily="34" charset="-128"/>
              </a:rPr>
              <a:t>: </a:t>
            </a:r>
            <a:r>
              <a:rPr lang="el-GR" dirty="0" smtClean="0">
                <a:ea typeface="ＭＳ Ｐゴシック" pitchFamily="34" charset="-128"/>
              </a:rPr>
              <a:t>καταχωρήσεις (</a:t>
            </a:r>
            <a:r>
              <a:rPr lang="en-US" dirty="0" smtClean="0">
                <a:ea typeface="ＭＳ Ｐゴシック" pitchFamily="34" charset="-128"/>
              </a:rPr>
              <a:t>postings</a:t>
            </a:r>
            <a:r>
              <a:rPr lang="el-GR" dirty="0" smtClean="0">
                <a:ea typeface="ＭＳ Ｐゴシック" pitchFamily="34" charset="-128"/>
              </a:rPr>
              <a:t>) για κάθε πεδίο </a:t>
            </a:r>
            <a:r>
              <a:rPr lang="en-US" dirty="0" smtClean="0">
                <a:ea typeface="ＭＳ Ｐゴシック" pitchFamily="34" charset="-128"/>
              </a:rPr>
              <a:t> </a:t>
            </a:r>
            <a:endParaRPr lang="el-GR" dirty="0" smtClean="0">
              <a:ea typeface="ＭＳ Ｐゴシック" pitchFamily="34" charset="-128"/>
            </a:endParaRPr>
          </a:p>
          <a:p>
            <a:pPr lvl="1"/>
            <a:r>
              <a:rPr lang="el-GR" dirty="0" smtClean="0">
                <a:ea typeface="ＭＳ Ｐゴシック" pitchFamily="34" charset="-128"/>
              </a:rPr>
              <a:t>Συχνά ειδικού τύπου (πχ δέντρα διαστήματος για ημερομηνίες)</a:t>
            </a:r>
          </a:p>
          <a:p>
            <a:pPr marL="457200" lvl="1" indent="0"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7108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 sz="1600">
                <a:solidFill>
                  <a:srgbClr val="FBFCFF"/>
                </a:solidFill>
              </a:rPr>
              <a:t>Sec. 6.1</a:t>
            </a:r>
          </a:p>
        </p:txBody>
      </p:sp>
    </p:spTree>
    <p:extLst>
      <p:ext uri="{BB962C8B-B14F-4D97-AF65-F5344CB8AC3E}">
        <p14:creationId xmlns:p14="http://schemas.microsoft.com/office/powerpoint/2010/main" val="172540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80060" y="281940"/>
            <a:ext cx="8229600" cy="1143000"/>
          </a:xfrm>
        </p:spPr>
        <p:txBody>
          <a:bodyPr/>
          <a:lstStyle/>
          <a:p>
            <a:r>
              <a:rPr lang="el-GR" dirty="0" smtClean="0">
                <a:ea typeface="ＭＳ Ｐゴシック" pitchFamily="34" charset="-128"/>
              </a:rPr>
              <a:t>Ζώνη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464820" y="1447800"/>
            <a:ext cx="8229600" cy="4953000"/>
          </a:xfrm>
        </p:spPr>
        <p:txBody>
          <a:bodyPr/>
          <a:lstStyle/>
          <a:p>
            <a:r>
              <a:rPr lang="el-GR" dirty="0" smtClean="0">
                <a:ea typeface="ＭＳ Ｐゴシック" pitchFamily="34" charset="-128"/>
              </a:rPr>
              <a:t>Η ζώνη 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l-GR" dirty="0" smtClean="0">
                <a:ea typeface="ＭＳ Ｐゴシック" pitchFamily="34" charset="-128"/>
              </a:rPr>
              <a:t>(</a:t>
            </a:r>
            <a:r>
              <a:rPr lang="en-US" u="sng" dirty="0" smtClean="0">
                <a:ea typeface="ＭＳ Ｐゴシック" pitchFamily="34" charset="-128"/>
              </a:rPr>
              <a:t>zone</a:t>
            </a:r>
            <a:r>
              <a:rPr lang="el-GR" dirty="0" smtClean="0">
                <a:ea typeface="ＭＳ Ｐゴシック" pitchFamily="34" charset="-128"/>
              </a:rPr>
              <a:t>) είναι μια περιοχή ενός εγγράφου που περιέχει κείμενο, π.χ.,</a:t>
            </a:r>
            <a:r>
              <a:rPr lang="en-US" dirty="0" smtClean="0">
                <a:ea typeface="ＭＳ Ｐゴシック" pitchFamily="34" charset="-128"/>
              </a:rPr>
              <a:t> </a:t>
            </a: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Title</a:t>
            </a:r>
            <a:r>
              <a:rPr lang="el-GR" sz="2000" dirty="0" smtClean="0">
                <a:ea typeface="ＭＳ Ｐゴシック" pitchFamily="34" charset="-128"/>
              </a:rPr>
              <a:t> (τίτλος) </a:t>
            </a:r>
            <a:endParaRPr lang="en-US" sz="2000" dirty="0" smtClean="0">
              <a:ea typeface="ＭＳ Ｐゴシック" pitchFamily="34" charset="-128"/>
            </a:endParaRP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Abstract</a:t>
            </a:r>
            <a:r>
              <a:rPr lang="el-GR" sz="2000" dirty="0" smtClean="0">
                <a:ea typeface="ＭＳ Ｐゴシック" pitchFamily="34" charset="-128"/>
              </a:rPr>
              <a:t> (περίληψη)</a:t>
            </a:r>
            <a:endParaRPr lang="en-US" sz="2000" dirty="0" smtClean="0">
              <a:ea typeface="ＭＳ Ｐゴシック" pitchFamily="34" charset="-128"/>
            </a:endParaRP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References </a:t>
            </a:r>
            <a:r>
              <a:rPr lang="el-GR" sz="2000" dirty="0" smtClean="0">
                <a:ea typeface="ＭＳ Ｐゴシック" pitchFamily="34" charset="-128"/>
              </a:rPr>
              <a:t>(αναφορές) </a:t>
            </a:r>
            <a:r>
              <a:rPr lang="en-US" sz="2000" dirty="0" smtClean="0">
                <a:ea typeface="ＭＳ Ｐゴシック" pitchFamily="34" charset="-128"/>
              </a:rPr>
              <a:t>…</a:t>
            </a:r>
          </a:p>
          <a:p>
            <a:r>
              <a:rPr lang="el-GR" dirty="0" smtClean="0">
                <a:solidFill>
                  <a:srgbClr val="C00000"/>
                </a:solidFill>
                <a:ea typeface="ＭＳ Ｐゴシック" pitchFamily="34" charset="-128"/>
              </a:rPr>
              <a:t>Κατασκευάζουμε ανεστραμμένα ευρετήρια για κάθε ζώνη ώστε να επιτρέψουμε σχετικά ερωτήματα</a:t>
            </a:r>
            <a:r>
              <a:rPr lang="en-US" dirty="0" smtClean="0">
                <a:solidFill>
                  <a:srgbClr val="C00000"/>
                </a:solidFill>
                <a:ea typeface="ＭＳ Ｐゴシック" pitchFamily="34" charset="-128"/>
              </a:rPr>
              <a:t> </a:t>
            </a:r>
            <a:r>
              <a:rPr lang="el-GR" dirty="0" smtClean="0">
                <a:solidFill>
                  <a:srgbClr val="C00000"/>
                </a:solidFill>
                <a:ea typeface="ＭＳ Ｐゴシック" pitchFamily="34" charset="-128"/>
              </a:rPr>
              <a:t>όπως</a:t>
            </a:r>
            <a:endParaRPr lang="en-US" dirty="0" smtClean="0">
              <a:solidFill>
                <a:srgbClr val="C00000"/>
              </a:solidFill>
              <a:ea typeface="ＭＳ Ｐゴシック" pitchFamily="34" charset="-128"/>
            </a:endParaRPr>
          </a:p>
          <a:p>
            <a:pPr lvl="1"/>
            <a:r>
              <a:rPr lang="el-GR" dirty="0" smtClean="0">
                <a:ea typeface="ＭＳ Ｐゴシック" pitchFamily="34" charset="-128"/>
              </a:rPr>
              <a:t>πχ</a:t>
            </a:r>
            <a:r>
              <a:rPr lang="en-US" dirty="0" smtClean="0">
                <a:ea typeface="ＭＳ Ｐゴシック" pitchFamily="34" charset="-128"/>
              </a:rPr>
              <a:t>, </a:t>
            </a:r>
            <a:r>
              <a:rPr lang="el-GR" dirty="0" smtClean="0">
                <a:ea typeface="ＭＳ Ｐゴシック" pitchFamily="34" charset="-128"/>
              </a:rPr>
              <a:t>βρες έγγραφα με τον όρο «</a:t>
            </a:r>
            <a:r>
              <a:rPr lang="en-US" dirty="0" smtClean="0">
                <a:ea typeface="ＭＳ Ｐゴシック" pitchFamily="34" charset="-128"/>
              </a:rPr>
              <a:t>merchant</a:t>
            </a:r>
            <a:r>
              <a:rPr lang="el-GR" dirty="0" smtClean="0">
                <a:ea typeface="ＭＳ Ｐゴシック" pitchFamily="34" charset="-128"/>
              </a:rPr>
              <a:t>» στον τίτλο τους για το ερώτημα «</a:t>
            </a:r>
            <a:r>
              <a:rPr lang="en-US" dirty="0" smtClean="0">
                <a:ea typeface="ＭＳ Ｐゴシック" pitchFamily="34" charset="-128"/>
              </a:rPr>
              <a:t>gentle rain</a:t>
            </a:r>
            <a:r>
              <a:rPr lang="el-GR" dirty="0" smtClean="0">
                <a:ea typeface="ＭＳ Ｐゴシック" pitchFamily="34" charset="-128"/>
              </a:rPr>
              <a:t>» </a:t>
            </a:r>
          </a:p>
          <a:p>
            <a:pPr lvl="1"/>
            <a:r>
              <a:rPr lang="el-GR" dirty="0" smtClean="0">
                <a:ea typeface="ＭＳ Ｐゴシック" pitchFamily="34" charset="-128"/>
              </a:rPr>
              <a:t>Επίσης χρήσιμα αν θέλουμε να δώσουμε περισσότερο βάρος σε εμφανίσεις όρων στον τίτλο ή στην περίληψη</a:t>
            </a:r>
            <a:endParaRPr lang="el-GR" dirty="0">
              <a:ea typeface="ＭＳ Ｐゴシック" pitchFamily="34" charset="-128"/>
            </a:endParaRPr>
          </a:p>
        </p:txBody>
      </p:sp>
      <p:sp>
        <p:nvSpPr>
          <p:cNvPr id="48132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 sz="1600">
                <a:solidFill>
                  <a:srgbClr val="FBFCFF"/>
                </a:solidFill>
              </a:rPr>
              <a:t>Sec. 6.1</a:t>
            </a:r>
          </a:p>
        </p:txBody>
      </p:sp>
    </p:spTree>
    <p:extLst>
      <p:ext uri="{BB962C8B-B14F-4D97-AF65-F5344CB8AC3E}">
        <p14:creationId xmlns:p14="http://schemas.microsoft.com/office/powerpoint/2010/main" val="264595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449263"/>
            <a:r>
              <a:rPr lang="el-GR" dirty="0" smtClean="0">
                <a:solidFill>
                  <a:srgbClr val="000000"/>
                </a:solidFill>
              </a:rPr>
              <a:t>Ερωτήματα με ζώνες</a:t>
            </a:r>
            <a:endParaRPr lang="de-DE" dirty="0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107</a:t>
            </a:fld>
            <a:endParaRPr lang="en-US" dirty="0"/>
          </a:p>
        </p:txBody>
      </p:sp>
      <p:pic>
        <p:nvPicPr>
          <p:cNvPr id="264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91647"/>
            <a:ext cx="5876925" cy="195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" y="1600200"/>
            <a:ext cx="7663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Βασικό ευρετήριο ζώνης </a:t>
            </a:r>
            <a:r>
              <a:rPr lang="en-US" dirty="0" smtClean="0">
                <a:latin typeface="+mn-lt"/>
              </a:rPr>
              <a:t>encoded </a:t>
            </a:r>
            <a:r>
              <a:rPr lang="el-GR" dirty="0" smtClean="0">
                <a:latin typeface="+mn-lt"/>
              </a:rPr>
              <a:t>στο λεξικό (διαφορετικές λίστες καταχωρήσεων):</a:t>
            </a:r>
            <a:endParaRPr lang="el-GR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" y="4340474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Η πληροφορία ζώνης στις λίστες καταχώρησης:</a:t>
            </a:r>
            <a:endParaRPr lang="el-GR" dirty="0">
              <a:latin typeface="+mn-lt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l-GR" sz="1600" dirty="0" smtClean="0">
                <a:solidFill>
                  <a:srgbClr val="FBFCFF"/>
                </a:solidFill>
              </a:rPr>
              <a:t>6.1</a:t>
            </a:r>
            <a:endParaRPr lang="en-US" sz="1600" dirty="0">
              <a:solidFill>
                <a:srgbClr val="FBFCFF"/>
              </a:solidFill>
            </a:endParaRPr>
          </a:p>
        </p:txBody>
      </p:sp>
      <p:pic>
        <p:nvPicPr>
          <p:cNvPr id="264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4953000"/>
            <a:ext cx="509985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299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73162"/>
          </a:xfrm>
        </p:spPr>
        <p:txBody>
          <a:bodyPr>
            <a:normAutofit fontScale="90000"/>
          </a:bodyPr>
          <a:lstStyle/>
          <a:p>
            <a:pPr defTabSz="449263"/>
            <a:r>
              <a:rPr lang="el-GR" dirty="0" smtClean="0">
                <a:solidFill>
                  <a:srgbClr val="000000"/>
                </a:solidFill>
              </a:rPr>
              <a:t>Βαθμιδωτά (</a:t>
            </a:r>
            <a:r>
              <a:rPr lang="el-GR" dirty="0" err="1" smtClean="0">
                <a:solidFill>
                  <a:srgbClr val="000000"/>
                </a:solidFill>
              </a:rPr>
              <a:t>διαστρωματωμένα</a:t>
            </a:r>
            <a:r>
              <a:rPr lang="el-GR" dirty="0" smtClean="0">
                <a:solidFill>
                  <a:srgbClr val="000000"/>
                </a:solidFill>
              </a:rPr>
              <a:t>) ευρετήρια (</a:t>
            </a:r>
            <a:r>
              <a:rPr lang="de-DE" dirty="0" err="1" smtClean="0">
                <a:solidFill>
                  <a:srgbClr val="000000"/>
                </a:solidFill>
              </a:rPr>
              <a:t>Tiered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indexes</a:t>
            </a:r>
            <a:r>
              <a:rPr lang="el-GR" dirty="0" smtClean="0">
                <a:solidFill>
                  <a:srgbClr val="000000"/>
                </a:solidFill>
              </a:rPr>
              <a:t>)</a:t>
            </a:r>
            <a:endParaRPr lang="de-DE" dirty="0" smtClean="0">
              <a:solidFill>
                <a:srgbClr val="000000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1905000"/>
            <a:ext cx="8786842" cy="412344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Βασική ιδέα</a:t>
            </a:r>
            <a:r>
              <a:rPr lang="de-DE" dirty="0" smtClean="0">
                <a:solidFill>
                  <a:srgbClr val="000000"/>
                </a:solidFill>
                <a:latin typeface="Calibri"/>
                <a:cs typeface="+mn-cs"/>
              </a:rPr>
              <a:t>:</a:t>
            </a:r>
          </a:p>
          <a:p>
            <a:pPr marL="1143000" lvl="2" indent="-22860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200" dirty="0" smtClean="0">
                <a:solidFill>
                  <a:srgbClr val="000000"/>
                </a:solidFill>
                <a:latin typeface="Calibri"/>
                <a:cs typeface="+mn-cs"/>
              </a:rPr>
              <a:t>Κατασκευάζουμε διάφορα επίπεδα/βαθμίδες από ευρετήρια, όπου το καθένα αντιστοιχεί στη σημαντικότητα των όρων </a:t>
            </a:r>
          </a:p>
          <a:p>
            <a:pPr marL="1143000" lvl="2" indent="-22860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200" dirty="0" smtClean="0">
                <a:solidFill>
                  <a:srgbClr val="000000"/>
                </a:solidFill>
                <a:latin typeface="Calibri"/>
                <a:cs typeface="+mn-cs"/>
              </a:rPr>
              <a:t>Κατά τη διάρκεια της επεξεργασίας του ερωτήματος, </a:t>
            </a:r>
          </a:p>
          <a:p>
            <a:pPr marL="1600200" lvl="3" indent="-22860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200" dirty="0" smtClean="0">
                <a:solidFill>
                  <a:srgbClr val="000000"/>
                </a:solidFill>
                <a:latin typeface="Calibri"/>
                <a:cs typeface="+mn-cs"/>
              </a:rPr>
              <a:t>αρχίζουμε από την υψηλότερη βαθμίδα</a:t>
            </a:r>
          </a:p>
          <a:p>
            <a:pPr marL="1600200" lvl="3" indent="-22860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200" dirty="0" smtClean="0">
                <a:solidFill>
                  <a:srgbClr val="000000"/>
                </a:solidFill>
                <a:latin typeface="Calibri"/>
                <a:cs typeface="+mn-cs"/>
              </a:rPr>
              <a:t>Αν το ευρετήριο της υψηλότερης βαθμίδας, έχει τουλάχιστον</a:t>
            </a:r>
            <a:r>
              <a:rPr lang="en-US" sz="2200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sz="2200" i="1" dirty="0" smtClean="0">
                <a:solidFill>
                  <a:srgbClr val="000000"/>
                </a:solidFill>
                <a:latin typeface="Calibri"/>
                <a:cs typeface="+mn-cs"/>
              </a:rPr>
              <a:t>k</a:t>
            </a:r>
            <a:r>
              <a:rPr lang="en-US" sz="2200" dirty="0" smtClean="0">
                <a:solidFill>
                  <a:srgbClr val="000000"/>
                </a:solidFill>
                <a:latin typeface="Calibri"/>
                <a:cs typeface="+mn-cs"/>
              </a:rPr>
              <a:t> (</a:t>
            </a:r>
            <a:r>
              <a:rPr lang="el-GR" sz="2200" dirty="0" smtClean="0">
                <a:solidFill>
                  <a:srgbClr val="000000"/>
                </a:solidFill>
                <a:latin typeface="Calibri"/>
                <a:cs typeface="+mn-cs"/>
              </a:rPr>
              <a:t>π</a:t>
            </a:r>
            <a:r>
              <a:rPr lang="en-US" sz="2200" dirty="0" smtClean="0">
                <a:solidFill>
                  <a:srgbClr val="000000"/>
                </a:solidFill>
                <a:latin typeface="Calibri"/>
                <a:cs typeface="+mn-cs"/>
              </a:rPr>
              <a:t>.</a:t>
            </a:r>
            <a:r>
              <a:rPr lang="el-GR" sz="2200" dirty="0" smtClean="0">
                <a:solidFill>
                  <a:srgbClr val="000000"/>
                </a:solidFill>
                <a:latin typeface="Calibri"/>
                <a:cs typeface="+mn-cs"/>
              </a:rPr>
              <a:t>χ</a:t>
            </a:r>
            <a:r>
              <a:rPr lang="en-US" sz="2200" dirty="0" smtClean="0">
                <a:solidFill>
                  <a:srgbClr val="000000"/>
                </a:solidFill>
                <a:latin typeface="Calibri"/>
                <a:cs typeface="+mn-cs"/>
              </a:rPr>
              <a:t>., </a:t>
            </a:r>
            <a:r>
              <a:rPr lang="en-US" sz="2200" i="1" dirty="0" smtClean="0">
                <a:solidFill>
                  <a:srgbClr val="000000"/>
                </a:solidFill>
                <a:latin typeface="Calibri"/>
                <a:cs typeface="+mn-cs"/>
              </a:rPr>
              <a:t>k </a:t>
            </a:r>
            <a:r>
              <a:rPr lang="en-US" sz="2200" dirty="0" smtClean="0">
                <a:solidFill>
                  <a:srgbClr val="000000"/>
                </a:solidFill>
                <a:latin typeface="Calibri"/>
                <a:cs typeface="+mn-cs"/>
              </a:rPr>
              <a:t>= 100) </a:t>
            </a:r>
            <a:r>
              <a:rPr lang="el-GR" sz="2200" dirty="0" smtClean="0">
                <a:solidFill>
                  <a:srgbClr val="000000"/>
                </a:solidFill>
                <a:latin typeface="Calibri"/>
                <a:cs typeface="+mn-cs"/>
              </a:rPr>
              <a:t>αποτελέσματα</a:t>
            </a:r>
            <a:r>
              <a:rPr lang="en-US" sz="2200" dirty="0" smtClean="0">
                <a:solidFill>
                  <a:srgbClr val="000000"/>
                </a:solidFill>
                <a:latin typeface="Calibri"/>
                <a:cs typeface="+mn-cs"/>
              </a:rPr>
              <a:t>: </a:t>
            </a:r>
            <a:r>
              <a:rPr lang="el-GR" sz="2200" dirty="0" smtClean="0">
                <a:solidFill>
                  <a:srgbClr val="000000"/>
                </a:solidFill>
                <a:latin typeface="Calibri"/>
                <a:cs typeface="+mn-cs"/>
              </a:rPr>
              <a:t>σταμάτα και επέστρεψε αυτά τα αποτελέσματα στο χρήστη</a:t>
            </a:r>
            <a:endParaRPr lang="el-GR" sz="2200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1600200" lvl="3" indent="-22860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200" dirty="0" smtClean="0">
                <a:solidFill>
                  <a:srgbClr val="000000"/>
                </a:solidFill>
                <a:latin typeface="Calibri"/>
                <a:cs typeface="+mn-cs"/>
              </a:rPr>
              <a:t>Αλλιώς, αν έχουμε βρει </a:t>
            </a:r>
            <a:r>
              <a:rPr lang="en-US" sz="2200" dirty="0" smtClean="0">
                <a:solidFill>
                  <a:srgbClr val="000000"/>
                </a:solidFill>
                <a:latin typeface="Calibri"/>
                <a:cs typeface="+mn-cs"/>
              </a:rPr>
              <a:t> &lt; </a:t>
            </a:r>
            <a:r>
              <a:rPr lang="en-US" sz="2200" i="1" dirty="0" smtClean="0">
                <a:solidFill>
                  <a:srgbClr val="000000"/>
                </a:solidFill>
                <a:latin typeface="Calibri"/>
                <a:cs typeface="+mn-cs"/>
              </a:rPr>
              <a:t>k </a:t>
            </a:r>
            <a:r>
              <a:rPr lang="el-GR" sz="2200" dirty="0" smtClean="0">
                <a:solidFill>
                  <a:srgbClr val="000000"/>
                </a:solidFill>
                <a:latin typeface="Calibri"/>
                <a:cs typeface="+mn-cs"/>
              </a:rPr>
              <a:t>ταιριάσματα</a:t>
            </a:r>
            <a:r>
              <a:rPr lang="en-US" sz="2200" dirty="0" smtClean="0">
                <a:solidFill>
                  <a:srgbClr val="000000"/>
                </a:solidFill>
                <a:latin typeface="Calibri"/>
                <a:cs typeface="+mn-cs"/>
              </a:rPr>
              <a:t>: </a:t>
            </a:r>
            <a:r>
              <a:rPr lang="el-GR" sz="2200" dirty="0" smtClean="0">
                <a:solidFill>
                  <a:srgbClr val="000000"/>
                </a:solidFill>
                <a:latin typeface="Calibri"/>
                <a:cs typeface="+mn-cs"/>
              </a:rPr>
              <a:t>επανέλαβε την αναζήτηση στην επόμενη βαθμίδα</a:t>
            </a:r>
            <a:endParaRPr lang="de-DE" dirty="0" smtClean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108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50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449263"/>
            <a:r>
              <a:rPr lang="el-GR" dirty="0" smtClean="0">
                <a:solidFill>
                  <a:srgbClr val="000000"/>
                </a:solidFill>
              </a:rPr>
              <a:t>Βαθμιδωτά ευρετήρια</a:t>
            </a:r>
            <a:endParaRPr lang="de-DE" dirty="0" smtClean="0">
              <a:solidFill>
                <a:srgbClr val="000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52400" y="1905000"/>
            <a:ext cx="8610600" cy="304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 defTabSz="449263">
              <a:spcBef>
                <a:spcPts val="700"/>
              </a:spcBef>
              <a:buClr>
                <a:srgbClr val="336699"/>
              </a:buClr>
            </a:pPr>
            <a:r>
              <a:rPr lang="el-GR" sz="2800" dirty="0" smtClean="0">
                <a:solidFill>
                  <a:srgbClr val="000000"/>
                </a:solidFill>
                <a:latin typeface="Calibri"/>
                <a:cs typeface="+mn-cs"/>
              </a:rPr>
              <a:t>Παράδειγμα</a:t>
            </a:r>
          </a:p>
          <a:p>
            <a:pPr lvl="1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Έστω 2 βαθμίδες</a:t>
            </a:r>
            <a:endParaRPr lang="de-DE" dirty="0" smtClean="0">
              <a:solidFill>
                <a:srgbClr val="000000"/>
              </a:solidFill>
              <a:latin typeface="Calibri"/>
              <a:cs typeface="+mn-cs"/>
            </a:endParaRPr>
          </a:p>
          <a:p>
            <a:pPr marL="1143000" lvl="2" indent="-22860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200" dirty="0" smtClean="0">
                <a:solidFill>
                  <a:srgbClr val="000000"/>
                </a:solidFill>
                <a:latin typeface="Calibri"/>
                <a:cs typeface="+mn-cs"/>
              </a:rPr>
              <a:t>Βαθμίδα</a:t>
            </a:r>
            <a:r>
              <a:rPr lang="en-US" sz="2200" dirty="0" smtClean="0">
                <a:solidFill>
                  <a:srgbClr val="000000"/>
                </a:solidFill>
                <a:latin typeface="Calibri"/>
                <a:cs typeface="+mn-cs"/>
              </a:rPr>
              <a:t> 1: </a:t>
            </a:r>
            <a:r>
              <a:rPr lang="el-GR" sz="2200" dirty="0" smtClean="0">
                <a:solidFill>
                  <a:srgbClr val="000000"/>
                </a:solidFill>
                <a:latin typeface="Calibri"/>
                <a:cs typeface="+mn-cs"/>
              </a:rPr>
              <a:t>Ευρετήριο για όλους τους τίτλους ή με</a:t>
            </a:r>
            <a:r>
              <a:rPr lang="en-US" sz="2200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sz="2200" dirty="0" smtClean="0">
                <a:solidFill>
                  <a:srgbClr val="000000"/>
                </a:solidFill>
                <a:latin typeface="Calibri"/>
                <a:cs typeface="+mn-cs"/>
              </a:rPr>
              <a:t>τα έγγραφα με μεγάλο </a:t>
            </a:r>
            <a:r>
              <a:rPr lang="en-US" sz="2200" dirty="0" err="1" smtClean="0">
                <a:solidFill>
                  <a:srgbClr val="000000"/>
                </a:solidFill>
                <a:latin typeface="Calibri"/>
                <a:cs typeface="+mn-cs"/>
              </a:rPr>
              <a:t>tf.idf</a:t>
            </a:r>
            <a:r>
              <a:rPr lang="el-GR" sz="2200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sz="2200" dirty="0" smtClean="0">
                <a:solidFill>
                  <a:srgbClr val="000000"/>
                </a:solidFill>
                <a:latin typeface="Calibri"/>
                <a:cs typeface="+mn-cs"/>
              </a:rPr>
              <a:t>ή με τα έγγραφα με μεγάλο </a:t>
            </a:r>
            <a:r>
              <a:rPr lang="en-US" sz="2200" dirty="0" smtClean="0">
                <a:solidFill>
                  <a:srgbClr val="000000"/>
                </a:solidFill>
                <a:latin typeface="Calibri"/>
                <a:cs typeface="+mn-cs"/>
              </a:rPr>
              <a:t>g(d)</a:t>
            </a:r>
          </a:p>
          <a:p>
            <a:pPr marL="1143000" lvl="2" indent="-22860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200" dirty="0" smtClean="0">
                <a:solidFill>
                  <a:srgbClr val="000000"/>
                </a:solidFill>
                <a:latin typeface="Calibri"/>
                <a:cs typeface="+mn-cs"/>
              </a:rPr>
              <a:t>Βαθμίδα</a:t>
            </a:r>
            <a:r>
              <a:rPr lang="en-US" sz="2200" dirty="0" smtClean="0">
                <a:solidFill>
                  <a:srgbClr val="000000"/>
                </a:solidFill>
                <a:latin typeface="Calibri"/>
                <a:cs typeface="+mn-cs"/>
              </a:rPr>
              <a:t> 2: </a:t>
            </a:r>
            <a:r>
              <a:rPr lang="el-GR" sz="2200" dirty="0" smtClean="0">
                <a:solidFill>
                  <a:srgbClr val="000000"/>
                </a:solidFill>
                <a:latin typeface="Calibri"/>
                <a:cs typeface="+mn-cs"/>
              </a:rPr>
              <a:t>Ευρετήριο για τα υπόλοιπο έγγραφο</a:t>
            </a:r>
            <a:r>
              <a:rPr lang="en-US" sz="2200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sz="2200" dirty="0" smtClean="0">
                <a:solidFill>
                  <a:srgbClr val="000000"/>
                </a:solidFill>
                <a:latin typeface="Calibri"/>
                <a:cs typeface="+mn-cs"/>
              </a:rPr>
              <a:t>ή με τα έγγραφα με μικρό </a:t>
            </a:r>
            <a:r>
              <a:rPr lang="en-US" sz="2200" dirty="0" err="1" smtClean="0">
                <a:solidFill>
                  <a:srgbClr val="000000"/>
                </a:solidFill>
                <a:latin typeface="Calibri"/>
                <a:cs typeface="+mn-cs"/>
              </a:rPr>
              <a:t>tf.idf</a:t>
            </a:r>
            <a:r>
              <a:rPr lang="en-US" sz="2200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sz="2200" dirty="0" smtClean="0">
                <a:solidFill>
                  <a:srgbClr val="000000"/>
                </a:solidFill>
                <a:latin typeface="Calibri"/>
                <a:cs typeface="+mn-cs"/>
              </a:rPr>
              <a:t>ή με τα έγγραφα με μικρό  </a:t>
            </a:r>
            <a:r>
              <a:rPr lang="en-US" sz="2200" dirty="0" smtClean="0">
                <a:solidFill>
                  <a:srgbClr val="000000"/>
                </a:solidFill>
                <a:latin typeface="Calibri"/>
                <a:cs typeface="+mn-cs"/>
              </a:rPr>
              <a:t>g(d)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109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9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Παράδειγμα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410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6.2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52400" y="1600200"/>
            <a:ext cx="8701118" cy="363377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l-GR" dirty="0" smtClean="0">
                <a:solidFill>
                  <a:srgbClr val="00B050"/>
                </a:solidFill>
                <a:latin typeface="+mj-lt"/>
              </a:rPr>
              <a:t>Ποιο είναι ο βαθμός για τα παρακάτω ζεύγη χρησιμοποιώντας </a:t>
            </a:r>
            <a:r>
              <a:rPr lang="en-US" dirty="0" err="1" smtClean="0">
                <a:solidFill>
                  <a:srgbClr val="00B050"/>
                </a:solidFill>
                <a:latin typeface="+mj-lt"/>
              </a:rPr>
              <a:t>jaccard</a:t>
            </a:r>
            <a:r>
              <a:rPr lang="el-GR" dirty="0" smtClean="0">
                <a:solidFill>
                  <a:srgbClr val="00B050"/>
                </a:solidFill>
                <a:latin typeface="+mj-lt"/>
              </a:rPr>
              <a:t>; </a:t>
            </a:r>
            <a:endParaRPr lang="en-US" dirty="0" smtClean="0">
              <a:solidFill>
                <a:srgbClr val="00B050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endParaRPr lang="el-GR" sz="800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q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1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: [information on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cars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] </a:t>
            </a:r>
            <a:endParaRPr lang="el-GR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d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1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: “all you’ve ever wanted to know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about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cars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”</a:t>
            </a:r>
            <a:endParaRPr lang="el-GR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endParaRPr lang="de-DE" sz="900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de-DE" dirty="0" smtClean="0">
                <a:solidFill>
                  <a:schemeClr val="tx1"/>
                </a:solidFill>
                <a:latin typeface="+mj-lt"/>
              </a:rPr>
              <a:t>q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1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: [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information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on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cars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] </a:t>
            </a:r>
            <a:endParaRPr lang="el-GR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de-DE" dirty="0" smtClean="0">
                <a:solidFill>
                  <a:schemeClr val="tx1"/>
                </a:solidFill>
                <a:latin typeface="+mj-lt"/>
              </a:rPr>
              <a:t>d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: “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information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on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trucks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information</a:t>
            </a:r>
            <a:r>
              <a:rPr lang="fr-FR" dirty="0" smtClean="0">
                <a:solidFill>
                  <a:schemeClr val="tx1"/>
                </a:solidFill>
                <a:latin typeface="+mj-lt"/>
              </a:rPr>
              <a:t> on planes,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information</a:t>
            </a:r>
            <a:r>
              <a:rPr lang="fr-FR" dirty="0" smtClean="0">
                <a:solidFill>
                  <a:schemeClr val="tx1"/>
                </a:solidFill>
                <a:latin typeface="+mj-lt"/>
              </a:rPr>
              <a:t> on trains”</a:t>
            </a: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endParaRPr lang="el-GR" sz="800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q</a:t>
            </a:r>
            <a:r>
              <a:rPr lang="el-GR" dirty="0">
                <a:latin typeface="+mj-lt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: [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red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cars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and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red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trucks] </a:t>
            </a:r>
            <a:endParaRPr lang="el-GR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d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3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: “cops stop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red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cars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more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often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449263"/>
            <a:r>
              <a:rPr lang="el-GR" dirty="0" smtClean="0">
                <a:solidFill>
                  <a:srgbClr val="000000"/>
                </a:solidFill>
              </a:rPr>
              <a:t>Βαθμιδωτά ευρετήρια</a:t>
            </a:r>
            <a:endParaRPr lang="de-DE" dirty="0" smtClean="0">
              <a:solidFill>
                <a:srgbClr val="000000"/>
              </a:solidFill>
            </a:endParaRPr>
          </a:p>
        </p:txBody>
      </p:sp>
      <p:pic>
        <p:nvPicPr>
          <p:cNvPr id="6" name="Content Placeholder 3" descr="tiered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600200"/>
            <a:ext cx="4316186" cy="4953000"/>
          </a:xfrm>
          <a:prstGeom prst="rect">
            <a:avLst/>
          </a:prstGeom>
        </p:spPr>
      </p:pic>
      <p:sp>
        <p:nvSpPr>
          <p:cNvPr id="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14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449263"/>
            <a:r>
              <a:rPr lang="el-GR" dirty="0" smtClean="0">
                <a:solidFill>
                  <a:srgbClr val="000000"/>
                </a:solidFill>
              </a:rPr>
              <a:t>Βαθμιδωτά ευρετήρια</a:t>
            </a:r>
            <a:endParaRPr lang="de-DE" dirty="0" smtClean="0">
              <a:solidFill>
                <a:srgbClr val="000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20650" y="2105891"/>
            <a:ext cx="8566150" cy="379573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latin typeface="Calibri"/>
                <a:cs typeface="+mn-cs"/>
              </a:rPr>
              <a:t>Η χρήση βαθμιδωτών ευρετηρίων θεωρείται ως ένας από τους λόγους  που η ποιότητα των αποτελεσμάτων του </a:t>
            </a:r>
            <a:r>
              <a:rPr lang="en-US" dirty="0" smtClean="0">
                <a:latin typeface="Calibri"/>
                <a:cs typeface="+mn-cs"/>
              </a:rPr>
              <a:t>Google </a:t>
            </a:r>
            <a:r>
              <a:rPr lang="el-GR" dirty="0" smtClean="0">
                <a:latin typeface="Calibri"/>
                <a:cs typeface="+mn-cs"/>
              </a:rPr>
              <a:t>ήταν αρχικά σημαντικά καλύτερη </a:t>
            </a:r>
            <a:r>
              <a:rPr lang="en-US" dirty="0" smtClean="0">
                <a:latin typeface="Calibri"/>
                <a:cs typeface="+mn-cs"/>
              </a:rPr>
              <a:t>(2000/01) </a:t>
            </a:r>
            <a:r>
              <a:rPr lang="el-GR" dirty="0" smtClean="0">
                <a:latin typeface="Calibri"/>
                <a:cs typeface="+mn-cs"/>
              </a:rPr>
              <a:t>από αυτήν των ανταγωνιστών τους</a:t>
            </a:r>
            <a:r>
              <a:rPr lang="en-US" dirty="0" smtClean="0">
                <a:latin typeface="Calibri"/>
                <a:cs typeface="+mn-cs"/>
              </a:rPr>
              <a:t>.</a:t>
            </a: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latin typeface="Calibri"/>
                <a:cs typeface="+mn-cs"/>
              </a:rPr>
              <a:t>μαζί με το </a:t>
            </a:r>
            <a:r>
              <a:rPr lang="en-US" dirty="0" smtClean="0">
                <a:latin typeface="Calibri"/>
                <a:cs typeface="+mn-cs"/>
              </a:rPr>
              <a:t>PageRank, </a:t>
            </a:r>
            <a:r>
              <a:rPr lang="el-GR" dirty="0" smtClean="0">
                <a:latin typeface="Calibri"/>
                <a:cs typeface="+mn-cs"/>
              </a:rPr>
              <a:t>τη χρήση του </a:t>
            </a:r>
            <a:r>
              <a:rPr lang="en-US" dirty="0" smtClean="0">
                <a:latin typeface="Calibri"/>
                <a:cs typeface="+mn-cs"/>
              </a:rPr>
              <a:t>anchor text </a:t>
            </a:r>
            <a:r>
              <a:rPr lang="el-GR" dirty="0" smtClean="0">
                <a:latin typeface="Calibri"/>
                <a:cs typeface="+mn-cs"/>
              </a:rPr>
              <a:t>και περιορισμών θέσεων (</a:t>
            </a:r>
            <a:r>
              <a:rPr lang="en-US" dirty="0" smtClean="0">
                <a:latin typeface="Calibri"/>
                <a:cs typeface="+mn-cs"/>
              </a:rPr>
              <a:t>proximity constraints</a:t>
            </a:r>
            <a:r>
              <a:rPr lang="de-DE" dirty="0" smtClean="0">
                <a:latin typeface="Calibri"/>
                <a:cs typeface="+mn-cs"/>
              </a:rPr>
              <a:t>)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84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defTabSz="449263"/>
            <a:r>
              <a:rPr lang="el-GR" dirty="0" smtClean="0">
                <a:solidFill>
                  <a:srgbClr val="000000"/>
                </a:solidFill>
              </a:rPr>
              <a:t>Συνδυασμός διανυσματικής ανάκτησης</a:t>
            </a:r>
            <a:endParaRPr lang="de-DE" dirty="0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112</a:t>
            </a:fld>
            <a:endParaRPr lang="en-US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2400" y="1600200"/>
            <a:ext cx="8763000" cy="342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Πως συνδυάζουμε την ανάκτηση φράσεων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(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και γενικά την εγγύτητα όρων –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proximity queries) 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με τη διανυσματική ανάκτηση; </a:t>
            </a:r>
            <a:endParaRPr lang="en-US" dirty="0" smtClean="0">
              <a:solidFill>
                <a:srgbClr val="000000"/>
              </a:solidFill>
              <a:latin typeface="Calibri"/>
              <a:cs typeface="+mn-cs"/>
            </a:endParaRPr>
          </a:p>
          <a:p>
            <a:pPr marL="1200150" lvl="2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1800" i="1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Window</a:t>
            </a:r>
            <a:r>
              <a:rPr lang="en-US" sz="1800" dirty="0" smtClean="0">
                <a:solidFill>
                  <a:srgbClr val="000000"/>
                </a:solidFill>
                <a:latin typeface="Calibri"/>
                <a:cs typeface="+mn-cs"/>
              </a:rPr>
              <a:t>: </a:t>
            </a:r>
            <a:r>
              <a:rPr lang="el-GR" sz="1800" dirty="0" smtClean="0">
                <a:solidFill>
                  <a:srgbClr val="000000"/>
                </a:solidFill>
                <a:latin typeface="Calibri"/>
                <a:cs typeface="+mn-cs"/>
              </a:rPr>
              <a:t>το μικρότερο παράθυρο που περιέχονται όλοι οι όροι του ερωτήματος μετρημένο ως το πλήθος λέξεων του παραθύρου</a:t>
            </a:r>
          </a:p>
          <a:p>
            <a:pPr marL="1200150" lvl="2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1800" dirty="0" smtClean="0">
                <a:solidFill>
                  <a:srgbClr val="000000"/>
                </a:solidFill>
                <a:latin typeface="Calibri"/>
              </a:rPr>
              <a:t>Χρήση στη διάταξη του μεγέθους του παραθύρου – πως?</a:t>
            </a:r>
          </a:p>
          <a:p>
            <a:pPr marL="1657350" lvl="3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1800" dirty="0" smtClean="0">
                <a:solidFill>
                  <a:srgbClr val="000000"/>
                </a:solidFill>
                <a:latin typeface="Calibri"/>
                <a:cs typeface="+mn-cs"/>
              </a:rPr>
              <a:t>Με κάποιο σταθμισμένο άθροισμα?</a:t>
            </a:r>
            <a:endParaRPr lang="de-DE" sz="1800" dirty="0" smtClean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/>
              </a:rPr>
              <a:t>Πως συνδυάζουμε την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Boolean </a:t>
            </a:r>
            <a:r>
              <a:rPr lang="el-GR" dirty="0" smtClean="0">
                <a:solidFill>
                  <a:srgbClr val="000000"/>
                </a:solidFill>
                <a:latin typeface="Calibri"/>
              </a:rPr>
              <a:t>ανάκτηση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dirty="0" smtClean="0">
                <a:solidFill>
                  <a:srgbClr val="000000"/>
                </a:solidFill>
                <a:latin typeface="Calibri"/>
              </a:rPr>
              <a:t>με τη διανυσματική ανάκτηση; </a:t>
            </a:r>
            <a:endParaRPr lang="de-DE" dirty="0" smtClean="0">
              <a:solidFill>
                <a:srgbClr val="000000"/>
              </a:solidFill>
              <a:latin typeface="Calibri"/>
              <a:cs typeface="+mn-cs"/>
            </a:endParaRPr>
          </a:p>
          <a:p>
            <a:pPr marL="1200150" lvl="2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Π.χ.,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AND 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ή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NOT</a:t>
            </a: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/>
              </a:rPr>
              <a:t>Πως συνδυάζουμε τα * με τη διανυσματική ανάκτηση; </a:t>
            </a: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Evidence accumulation</a:t>
            </a:r>
            <a:endParaRPr lang="de-DE" dirty="0" smtClean="0">
              <a:solidFill>
                <a:srgbClr val="00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23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a typeface="ＭＳ Ｐゴシック" pitchFamily="34" charset="-128"/>
              </a:rPr>
              <a:t>Πολλαπλοί παράγοντες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81400"/>
          </a:xfrm>
        </p:spPr>
        <p:txBody>
          <a:bodyPr/>
          <a:lstStyle/>
          <a:p>
            <a:r>
              <a:rPr lang="el-GR" dirty="0" smtClean="0">
                <a:ea typeface="ＭＳ Ｐゴシック" pitchFamily="34" charset="-128"/>
              </a:rPr>
              <a:t>Συνδυασμοί </a:t>
            </a:r>
            <a:r>
              <a:rPr lang="en-US" dirty="0" smtClean="0">
                <a:ea typeface="ＭＳ Ｐゴシック" pitchFamily="34" charset="-128"/>
              </a:rPr>
              <a:t>score </a:t>
            </a:r>
            <a:r>
              <a:rPr lang="el-GR" dirty="0" smtClean="0">
                <a:ea typeface="ＭＳ Ｐゴシック" pitchFamily="34" charset="-128"/>
              </a:rPr>
              <a:t>πχ με βάρη</a:t>
            </a:r>
          </a:p>
          <a:p>
            <a:endParaRPr lang="el-GR" dirty="0">
              <a:ea typeface="ＭＳ Ｐゴシック" pitchFamily="34" charset="-128"/>
            </a:endParaRPr>
          </a:p>
          <a:p>
            <a:endParaRPr lang="el-GR" dirty="0" smtClean="0">
              <a:ea typeface="ＭＳ Ｐゴシック" pitchFamily="34" charset="-128"/>
            </a:endParaRPr>
          </a:p>
          <a:p>
            <a:r>
              <a:rPr lang="el-GR" dirty="0" smtClean="0">
                <a:ea typeface="ＭＳ Ｐゴシック" pitchFamily="34" charset="-128"/>
              </a:rPr>
              <a:t>Πως</a:t>
            </a:r>
          </a:p>
          <a:p>
            <a:pPr lvl="1"/>
            <a:r>
              <a:rPr lang="el-GR" dirty="0" smtClean="0">
                <a:ea typeface="ＭＳ Ｐゴシック" pitchFamily="34" charset="-128"/>
              </a:rPr>
              <a:t>Σε ορισμένες εφαρμογές από χρήστες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Machine learning </a:t>
            </a:r>
            <a:r>
              <a:rPr lang="el-GR" dirty="0" smtClean="0">
                <a:ea typeface="ＭＳ Ｐゴシック" pitchFamily="34" charset="-128"/>
              </a:rPr>
              <a:t>(αλγόριθμοι μάθησης)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4276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1166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 sz="1600">
                <a:solidFill>
                  <a:srgbClr val="FBFCFF"/>
                </a:solidFill>
              </a:rPr>
              <a:t>Sec. 7.2.3</a:t>
            </a:r>
          </a:p>
        </p:txBody>
      </p:sp>
    </p:spTree>
    <p:extLst>
      <p:ext uri="{BB962C8B-B14F-4D97-AF65-F5344CB8AC3E}">
        <p14:creationId xmlns:p14="http://schemas.microsoft.com/office/powerpoint/2010/main" val="194500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449263"/>
            <a:r>
              <a:rPr lang="el-GR" dirty="0" smtClean="0">
                <a:solidFill>
                  <a:srgbClr val="000000"/>
                </a:solidFill>
              </a:rPr>
              <a:t>Επεξεργασία ερωτήματος</a:t>
            </a:r>
            <a:endParaRPr lang="de-DE" dirty="0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114</a:t>
            </a:fld>
            <a:endParaRPr lang="en-US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52400" y="1600200"/>
            <a:ext cx="8763000" cy="342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Αναλυτής ερωτημάτων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(query parser)</a:t>
            </a:r>
            <a:endParaRPr lang="en-US" dirty="0">
              <a:solidFill>
                <a:srgbClr val="000000"/>
              </a:solidFill>
              <a:latin typeface="Calibri"/>
              <a:cs typeface="+mn-cs"/>
            </a:endParaRPr>
          </a:p>
          <a:p>
            <a:pPr lvl="1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Παράδειγμα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rising interest rates</a:t>
            </a:r>
          </a:p>
          <a:p>
            <a:pPr marL="914400" lvl="1" indent="-457200" defTabSz="449263">
              <a:spcBef>
                <a:spcPts val="700"/>
              </a:spcBef>
              <a:buClr>
                <a:srgbClr val="336699"/>
              </a:buClr>
              <a:buFont typeface="+mj-lt"/>
              <a:buAutoNum type="arabicPeriod"/>
            </a:pPr>
            <a:r>
              <a:rPr lang="el-GR" sz="2000" dirty="0" smtClean="0">
                <a:solidFill>
                  <a:srgbClr val="000000"/>
                </a:solidFill>
                <a:latin typeface="Calibri"/>
                <a:cs typeface="+mn-cs"/>
              </a:rPr>
              <a:t>Εκτέλεσε την ερώτημα ως </a:t>
            </a:r>
            <a:r>
              <a:rPr lang="el-GR" sz="20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ερώτημα φράσης 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+mn-cs"/>
              </a:rPr>
              <a:t>“rising interest rates” </a:t>
            </a:r>
            <a:r>
              <a:rPr lang="el-GR" sz="2000" dirty="0" smtClean="0">
                <a:solidFill>
                  <a:srgbClr val="000000"/>
                </a:solidFill>
                <a:latin typeface="Calibri"/>
                <a:cs typeface="+mn-cs"/>
              </a:rPr>
              <a:t>και </a:t>
            </a:r>
            <a:r>
              <a:rPr lang="el-GR" sz="20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κατάταξε</a:t>
            </a:r>
            <a:r>
              <a:rPr lang="el-GR" sz="2000" dirty="0" smtClean="0">
                <a:solidFill>
                  <a:srgbClr val="000000"/>
                </a:solidFill>
                <a:latin typeface="Calibri"/>
                <a:cs typeface="+mn-cs"/>
              </a:rPr>
              <a:t> τα αποτελέσματα χρησιμοποιώντας </a:t>
            </a:r>
            <a:r>
              <a:rPr lang="el-GR" sz="20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διανυσματική 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βαθμολόγηση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Calibri"/>
            </a:endParaRPr>
          </a:p>
          <a:p>
            <a:pPr marL="914400" lvl="1" indent="-457200" defTabSz="449263">
              <a:spcBef>
                <a:spcPts val="700"/>
              </a:spcBef>
              <a:buClr>
                <a:srgbClr val="336699"/>
              </a:buClr>
              <a:buFont typeface="+mj-lt"/>
              <a:buAutoNum type="arabicPeriod"/>
            </a:pPr>
            <a:r>
              <a:rPr lang="el-GR" sz="2000" dirty="0" smtClean="0">
                <a:solidFill>
                  <a:srgbClr val="000000"/>
                </a:solidFill>
                <a:latin typeface="Calibri"/>
                <a:cs typeface="+mn-cs"/>
              </a:rPr>
              <a:t>Αν δεν υπάρχουν αρκετά αποτελέσματα, εκτέλεσε το ερώτημα </a:t>
            </a:r>
            <a:r>
              <a:rPr lang="el-GR" sz="20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ως 2 ερωτήματα φράσεις</a:t>
            </a:r>
            <a:r>
              <a:rPr lang="el-GR" sz="2000" dirty="0" smtClean="0">
                <a:solidFill>
                  <a:srgbClr val="000000"/>
                </a:solidFill>
                <a:latin typeface="Calibri"/>
                <a:cs typeface="+mn-cs"/>
              </a:rPr>
              <a:t>: 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+mn-cs"/>
              </a:rPr>
              <a:t>“rising interest” </a:t>
            </a:r>
            <a:r>
              <a:rPr lang="el-GR" sz="2000" dirty="0" smtClean="0">
                <a:solidFill>
                  <a:srgbClr val="000000"/>
                </a:solidFill>
                <a:latin typeface="Calibri"/>
                <a:cs typeface="+mn-cs"/>
              </a:rPr>
              <a:t>και 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+mn-cs"/>
              </a:rPr>
              <a:t>“interest rates” </a:t>
            </a:r>
            <a:r>
              <a:rPr lang="el-GR" sz="2000" dirty="0" smtClean="0">
                <a:solidFill>
                  <a:srgbClr val="000000"/>
                </a:solidFill>
                <a:latin typeface="Calibri"/>
                <a:cs typeface="+mn-cs"/>
              </a:rPr>
              <a:t>και </a:t>
            </a:r>
            <a:r>
              <a:rPr lang="el-GR" sz="20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κατάταξε</a:t>
            </a:r>
            <a:r>
              <a:rPr lang="el-GR" sz="2000" dirty="0" smtClean="0">
                <a:solidFill>
                  <a:srgbClr val="000000"/>
                </a:solidFill>
                <a:latin typeface="Calibri"/>
                <a:cs typeface="+mn-cs"/>
              </a:rPr>
              <a:t> τα αποτελέσματα </a:t>
            </a:r>
            <a:r>
              <a:rPr lang="el-GR" sz="2000" dirty="0">
                <a:solidFill>
                  <a:srgbClr val="000000"/>
                </a:solidFill>
                <a:latin typeface="Calibri"/>
              </a:rPr>
              <a:t>χρησιμοποιώντας</a:t>
            </a:r>
            <a:r>
              <a:rPr lang="el-GR" sz="2000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sz="20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διανυσματική βαθμολόγηση</a:t>
            </a:r>
          </a:p>
          <a:p>
            <a:pPr marL="914400" lvl="1" indent="-457200" defTabSz="449263">
              <a:spcBef>
                <a:spcPts val="700"/>
              </a:spcBef>
              <a:buClr>
                <a:srgbClr val="336699"/>
              </a:buClr>
              <a:buFont typeface="+mj-lt"/>
              <a:buAutoNum type="arabicPeriod"/>
            </a:pPr>
            <a:r>
              <a:rPr lang="el-GR" sz="2000" dirty="0">
                <a:solidFill>
                  <a:srgbClr val="000000"/>
                </a:solidFill>
                <a:latin typeface="Calibri"/>
              </a:rPr>
              <a:t>Αν δεν υπάρχουν αρκετά αποτελέσματα, εκτέλεσε το </a:t>
            </a:r>
            <a:r>
              <a:rPr lang="el-GR" sz="2000" dirty="0" smtClean="0">
                <a:solidFill>
                  <a:srgbClr val="000000"/>
                </a:solidFill>
                <a:latin typeface="Calibri"/>
              </a:rPr>
              <a:t>ερώτημα </a:t>
            </a:r>
            <a:r>
              <a:rPr lang="el-GR" sz="2000" dirty="0" smtClean="0">
                <a:solidFill>
                  <a:schemeClr val="accent6">
                    <a:lumMod val="75000"/>
                  </a:schemeClr>
                </a:solidFill>
                <a:latin typeface="Calibri"/>
              </a:rPr>
              <a:t>ως διάνυσμα</a:t>
            </a:r>
            <a:r>
              <a:rPr lang="el-GR" sz="2000" dirty="0" smtClean="0">
                <a:solidFill>
                  <a:srgbClr val="000000"/>
                </a:solidFill>
                <a:latin typeface="Calibri"/>
              </a:rPr>
              <a:t> και </a:t>
            </a:r>
            <a:r>
              <a:rPr lang="el-GR" sz="2000" dirty="0">
                <a:solidFill>
                  <a:srgbClr val="000000"/>
                </a:solidFill>
                <a:latin typeface="Calibri"/>
              </a:rPr>
              <a:t>κατάταξε τα αποτελέσματα χρησιμοποιώντας διανυσματική βαθμολόγηση</a:t>
            </a:r>
          </a:p>
          <a:p>
            <a:pPr lvl="1" defTabSz="449263">
              <a:spcBef>
                <a:spcPts val="700"/>
              </a:spcBef>
              <a:buClr>
                <a:srgbClr val="336699"/>
              </a:buClr>
            </a:pPr>
            <a:r>
              <a:rPr lang="el-GR" sz="2000" dirty="0" smtClean="0">
                <a:solidFill>
                  <a:srgbClr val="000000"/>
                </a:solidFill>
                <a:latin typeface="Calibri"/>
                <a:cs typeface="+mn-cs"/>
              </a:rPr>
              <a:t>Μπορούμε τώρα για τα έγγραφα που εμφανίζονται σε παραπάνω από ένα από τα παραπάνω βήματα να συνδυάσουμε (αθροίσουμε) τους βαθμούς </a:t>
            </a:r>
            <a:endParaRPr lang="en-US" sz="2000" dirty="0" smtClean="0">
              <a:solidFill>
                <a:srgbClr val="000000"/>
              </a:solidFill>
              <a:latin typeface="Calibri"/>
              <a:cs typeface="+mn-cs"/>
            </a:endParaRPr>
          </a:p>
          <a:p>
            <a:pPr lvl="1" defTabSz="449263">
              <a:spcBef>
                <a:spcPts val="700"/>
              </a:spcBef>
              <a:buClr>
                <a:srgbClr val="336699"/>
              </a:buClr>
            </a:pPr>
            <a:endParaRPr lang="de-DE" dirty="0" smtClean="0">
              <a:solidFill>
                <a:srgbClr val="00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960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449263"/>
            <a:r>
              <a:rPr lang="el-GR" dirty="0" smtClean="0">
                <a:solidFill>
                  <a:srgbClr val="000000"/>
                </a:solidFill>
              </a:rPr>
              <a:t>Πλήρες σύστημα αναζήτησης</a:t>
            </a:r>
            <a:endParaRPr lang="de-DE" dirty="0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115</a:t>
            </a:fld>
            <a:endParaRPr lang="en-US" dirty="0"/>
          </a:p>
        </p:txBody>
      </p:sp>
      <p:pic>
        <p:nvPicPr>
          <p:cNvPr id="7" name="Picture 6" descr="74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209800"/>
            <a:ext cx="7551277" cy="36442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33600" y="17526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0070C0"/>
                </a:solidFill>
                <a:latin typeface="+mn-lt"/>
              </a:rPr>
              <a:t>Προ-επεξεργασία</a:t>
            </a:r>
            <a:endParaRPr lang="el-GR" sz="1400" b="1" dirty="0">
              <a:solidFill>
                <a:srgbClr val="0070C0"/>
              </a:solidFill>
              <a:latin typeface="+mn-lt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flipH="1">
            <a:off x="2286000" y="2209800"/>
            <a:ext cx="1752600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70C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2286000" y="2209800"/>
            <a:ext cx="0" cy="114300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70C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609600" y="3352800"/>
            <a:ext cx="1600200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70C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609600" y="3352800"/>
            <a:ext cx="0" cy="121920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70C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609600" y="4495800"/>
            <a:ext cx="3352800" cy="7620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70C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4038600" y="2209800"/>
            <a:ext cx="0" cy="228600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70C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2667000" y="57912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Ευρετήρια (παραλλαγές του αντεστραμμένου ευρετηρίου)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4191000" y="2438400"/>
            <a:ext cx="2057400" cy="1981200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charset="0"/>
              <a:cs typeface="Arial Unicode MS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67200" y="198120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FFC000"/>
                </a:solidFill>
                <a:latin typeface="+mn-lt"/>
              </a:rPr>
              <a:t>Επεξεργασία ερωτήματος</a:t>
            </a:r>
            <a:endParaRPr lang="el-GR" sz="1400" b="1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715000" y="3657600"/>
            <a:ext cx="1981200" cy="533400"/>
          </a:xfrm>
          <a:prstGeom prst="rect">
            <a:avLst/>
          </a:prstGeom>
          <a:noFill/>
          <a:ln w="57150" cap="flat" cmpd="sng" algn="ctr">
            <a:solidFill>
              <a:srgbClr val="A4050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84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449263"/>
            <a:r>
              <a:rPr lang="el-GR" dirty="0" smtClean="0">
                <a:solidFill>
                  <a:srgbClr val="000000"/>
                </a:solidFill>
              </a:rPr>
              <a:t>Πλήρες σύστημα αναζήτησης</a:t>
            </a:r>
            <a:endParaRPr lang="de-DE" dirty="0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116</a:t>
            </a:fld>
            <a:endParaRPr lang="en-US" dirty="0"/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57158" y="2362200"/>
            <a:ext cx="8786842" cy="350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Προ-επεξεργασία των εγγράφων</a:t>
            </a:r>
            <a:endParaRPr lang="en-US" dirty="0" smtClean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Ευρετήρια θέσεων (</a:t>
            </a:r>
            <a:r>
              <a:rPr lang="de-DE" dirty="0" err="1" smtClean="0">
                <a:solidFill>
                  <a:srgbClr val="000000"/>
                </a:solidFill>
                <a:latin typeface="Calibri"/>
                <a:cs typeface="+mn-cs"/>
              </a:rPr>
              <a:t>Positional</a:t>
            </a:r>
            <a:r>
              <a:rPr lang="de-DE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Calibri"/>
                <a:cs typeface="+mn-cs"/>
              </a:rPr>
              <a:t>indexes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)</a:t>
            </a:r>
            <a:endParaRPr lang="de-DE" dirty="0" smtClean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Βαθμιδωτά ευρετήρια (</a:t>
            </a:r>
            <a:r>
              <a:rPr lang="de-DE" dirty="0" err="1" smtClean="0">
                <a:solidFill>
                  <a:srgbClr val="000000"/>
                </a:solidFill>
                <a:latin typeface="Calibri"/>
                <a:cs typeface="+mn-cs"/>
              </a:rPr>
              <a:t>Tiered</a:t>
            </a:r>
            <a:r>
              <a:rPr lang="de-DE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Calibri"/>
                <a:cs typeface="+mn-cs"/>
              </a:rPr>
              <a:t>indexes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)</a:t>
            </a:r>
            <a:endParaRPr lang="de-DE" dirty="0" smtClean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Διορθώσεις ορθογραφικές (</a:t>
            </a:r>
            <a:r>
              <a:rPr lang="de-DE" dirty="0" err="1" smtClean="0">
                <a:solidFill>
                  <a:srgbClr val="000000"/>
                </a:solidFill>
                <a:latin typeface="Calibri"/>
                <a:cs typeface="+mn-cs"/>
              </a:rPr>
              <a:t>Spelling</a:t>
            </a:r>
            <a:r>
              <a:rPr lang="de-DE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Calibri"/>
                <a:cs typeface="+mn-cs"/>
              </a:rPr>
              <a:t>correction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)</a:t>
            </a:r>
            <a:endParaRPr lang="de-DE" dirty="0" smtClean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i="1" dirty="0" err="1" smtClean="0">
                <a:solidFill>
                  <a:srgbClr val="000000"/>
                </a:solidFill>
                <a:latin typeface="Calibri"/>
                <a:cs typeface="+mn-cs"/>
              </a:rPr>
              <a:t>Ευρετήρα</a:t>
            </a:r>
            <a:r>
              <a:rPr lang="el-GR" i="1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Calibri"/>
                <a:cs typeface="+mn-cs"/>
              </a:rPr>
              <a:t>k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-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γραμμάτων (για ερωτήματα με * και ορθογραφικές διορθώσεις) </a:t>
            </a: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Επεξεργασία ερωτημάτων</a:t>
            </a:r>
            <a:endParaRPr lang="de-DE" dirty="0" smtClean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Βαθμολόγηση εγγράφων</a:t>
            </a:r>
            <a:endParaRPr lang="de-DE" dirty="0" smtClean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0" y="16764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+mn-lt"/>
              </a:rPr>
              <a:t>Τι έχουμε ήδη δει:</a:t>
            </a:r>
            <a:endParaRPr lang="el-G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783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Τι </a:t>
            </a:r>
            <a:r>
              <a:rPr lang="en-US" dirty="0" smtClean="0">
                <a:ea typeface="ＭＳ Ｐゴシック" pitchFamily="-112" charset="-128"/>
              </a:rPr>
              <a:t>(</a:t>
            </a:r>
            <a:r>
              <a:rPr lang="el-GR" dirty="0" smtClean="0">
                <a:ea typeface="ＭＳ Ｐゴシック" pitchFamily="-112" charset="-128"/>
              </a:rPr>
              <a:t>άλλο) θα δούμε σήμερα;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438400"/>
            <a:ext cx="7620000" cy="1828800"/>
          </a:xfrm>
        </p:spPr>
        <p:txBody>
          <a:bodyPr/>
          <a:lstStyle/>
          <a:p>
            <a:pPr eaLnBrk="1" hangingPunct="1"/>
            <a:r>
              <a:rPr lang="el-GR" sz="3000" dirty="0" smtClean="0">
                <a:ea typeface="ＭＳ Ｐゴシック" pitchFamily="-112" charset="-128"/>
              </a:rPr>
              <a:t>Περιλήψεις αποτελεσμάτων</a:t>
            </a:r>
          </a:p>
          <a:p>
            <a:pPr lvl="1" eaLnBrk="1" hangingPunct="1"/>
            <a:r>
              <a:rPr lang="el-GR" sz="2600" dirty="0" smtClean="0">
                <a:ea typeface="ＭＳ Ｐゴシック" pitchFamily="-112" charset="-128"/>
              </a:rPr>
              <a:t>Κάνοντας τα καλά αποτελέσματα χρήσιμα</a:t>
            </a:r>
            <a:endParaRPr lang="en-US" sz="2600" dirty="0" smtClean="0">
              <a:ea typeface="ＭＳ Ｐゴシック" pitchFamily="-112" charset="-128"/>
            </a:endParaRP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8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7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304800" y="2438400"/>
            <a:ext cx="8243887" cy="1181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lnSpc>
                <a:spcPct val="150000"/>
              </a:lnSpc>
              <a:spcBef>
                <a:spcPts val="700"/>
              </a:spcBef>
              <a:buClr>
                <a:srgbClr val="BDD3E9"/>
              </a:buClr>
              <a:buSzPct val="7000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l-GR" sz="3200" dirty="0" smtClean="0">
                <a:solidFill>
                  <a:srgbClr val="336699"/>
                </a:solidFill>
                <a:latin typeface="Calibri" charset="0"/>
              </a:rPr>
              <a:t>Πως παρουσιάζουμε τα αποτελέσματα στο χρήστη;</a:t>
            </a:r>
            <a:endParaRPr lang="en-US" sz="3200" dirty="0" smtClean="0">
              <a:solidFill>
                <a:srgbClr val="BDD3E9"/>
              </a:solidFill>
              <a:latin typeface="Calibri" charset="0"/>
            </a:endParaRPr>
          </a:p>
          <a:p>
            <a:pPr marL="514350" indent="-514350" algn="r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80000"/>
              <a:buFont typeface="Calibri" pitchFamily="34" charset="0"/>
              <a:buChar char="❺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3200" dirty="0" smtClean="0">
              <a:solidFill>
                <a:srgbClr val="336699"/>
              </a:solidFill>
              <a:latin typeface="Calibri" charset="0"/>
            </a:endParaRPr>
          </a:p>
          <a:p>
            <a:pPr marL="514350" indent="-514350" algn="r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80000"/>
              <a:buFont typeface="Calibri" pitchFamily="34" charset="0"/>
              <a:buChar char="❺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3200" dirty="0" smtClean="0">
              <a:solidFill>
                <a:srgbClr val="336699"/>
              </a:solidFill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31DFBC-2454-451B-9C42-04D7F724382E}" type="slidenum">
              <a:rPr lang="en-US" smtClean="0"/>
              <a:pPr>
                <a:defRPr/>
              </a:pPr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249DB27-C939-467A-B0B7-C6A40B31059C}" type="slidenum">
              <a:rPr lang="en-US" smtClean="0"/>
              <a:pPr/>
              <a:t>119</a:t>
            </a:fld>
            <a:endParaRPr lang="en-US" smtClean="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Περιλήψεις αποτελεσμάτων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34350" cy="1752600"/>
          </a:xfrm>
        </p:spPr>
        <p:txBody>
          <a:bodyPr/>
          <a:lstStyle/>
          <a:p>
            <a:pPr eaLnBrk="1" hangingPunct="1"/>
            <a:r>
              <a:rPr lang="el-GR" sz="2400" dirty="0" smtClean="0">
                <a:ea typeface="ＭＳ Ｐゴシック" charset="-128"/>
              </a:rPr>
              <a:t>Αφού έχουμε διατάξει τα έγγραφα που ταιριάζουν με το ερώτημα, θέλουμε να τα παρουσιάσουμε στο χρήστη </a:t>
            </a:r>
          </a:p>
          <a:p>
            <a:pPr eaLnBrk="1" hangingPunct="1"/>
            <a:r>
              <a:rPr lang="el-GR" sz="2400" dirty="0" smtClean="0">
                <a:ea typeface="ＭＳ Ｐゴシック" charset="-128"/>
              </a:rPr>
              <a:t>Πιο συχνά ως μια λίστα από </a:t>
            </a:r>
            <a:r>
              <a:rPr lang="el-G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τίτλους</a:t>
            </a:r>
            <a:r>
              <a:rPr lang="el-GR" sz="2400" dirty="0" smtClean="0">
                <a:ea typeface="ＭＳ Ｐゴシック" charset="-128"/>
              </a:rPr>
              <a:t> εγγράφων, </a:t>
            </a:r>
            <a:r>
              <a:rPr lang="en-US" sz="2400" dirty="0" smtClean="0">
                <a:ea typeface="ＭＳ Ｐゴシック" charset="-128"/>
              </a:rPr>
              <a:t>URL,</a:t>
            </a:r>
            <a:r>
              <a:rPr lang="el-GR" sz="2400" dirty="0" smtClean="0">
                <a:ea typeface="ＭＳ Ｐゴシック" charset="-128"/>
              </a:rPr>
              <a:t> μαζί με μια μικρή </a:t>
            </a:r>
            <a:r>
              <a:rPr lang="el-G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περίληψη</a:t>
            </a:r>
            <a:r>
              <a:rPr lang="el-GR" sz="2400" dirty="0" smtClean="0">
                <a:ea typeface="ＭＳ Ｐゴシック" charset="-128"/>
              </a:rPr>
              <a:t> (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result snippet</a:t>
            </a:r>
            <a:r>
              <a:rPr lang="en-US" sz="2400" dirty="0" smtClean="0">
                <a:ea typeface="ＭＳ Ｐゴシック" charset="-128"/>
              </a:rPr>
              <a:t>)</a:t>
            </a:r>
            <a:r>
              <a:rPr lang="el-GR" sz="2400" dirty="0" smtClean="0">
                <a:ea typeface="ＭＳ Ｐゴシック" charset="-128"/>
              </a:rPr>
              <a:t>, </a:t>
            </a:r>
            <a:r>
              <a:rPr lang="en-US" sz="2400" dirty="0" smtClean="0">
                <a:ea typeface="ＭＳ Ｐゴシック" charset="-128"/>
              </a:rPr>
              <a:t>aka “10 blue links”</a:t>
            </a:r>
          </a:p>
        </p:txBody>
      </p:sp>
      <p:pic>
        <p:nvPicPr>
          <p:cNvPr id="49157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276600"/>
            <a:ext cx="5791200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8.7</a:t>
            </a:r>
          </a:p>
        </p:txBody>
      </p:sp>
    </p:spTree>
    <p:extLst>
      <p:ext uri="{BB962C8B-B14F-4D97-AF65-F5344CB8AC3E}">
        <p14:creationId xmlns:p14="http://schemas.microsoft.com/office/powerpoint/2010/main" val="126087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Προβλήματα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1028" name="Content Placeholder 2"/>
          <p:cNvSpPr>
            <a:spLocks noGrp="1"/>
          </p:cNvSpPr>
          <p:nvPr>
            <p:ph idx="1"/>
          </p:nvPr>
        </p:nvSpPr>
        <p:spPr>
          <a:xfrm>
            <a:off x="342900" y="2057400"/>
            <a:ext cx="8458200" cy="3581400"/>
          </a:xfrm>
        </p:spPr>
        <p:txBody>
          <a:bodyPr/>
          <a:lstStyle/>
          <a:p>
            <a:pPr eaLnBrk="1" hangingPunct="1"/>
            <a:r>
              <a:rPr lang="en-US" dirty="0" err="1" smtClean="0">
                <a:ea typeface="ＭＳ Ｐゴシック" charset="-128"/>
              </a:rPr>
              <a:t>Jaccard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δεν λαμβάνει υπ’ όψιν την </a:t>
            </a:r>
            <a:r>
              <a:rPr lang="el-GR" i="1" dirty="0">
                <a:solidFill>
                  <a:srgbClr val="357E69"/>
                </a:solidFill>
                <a:ea typeface="ＭＳ Ｐゴシック" charset="-128"/>
              </a:rPr>
              <a:t>συχνότητα </a:t>
            </a:r>
            <a:r>
              <a:rPr lang="el-GR" i="1" dirty="0" smtClean="0">
                <a:solidFill>
                  <a:srgbClr val="357E69"/>
                </a:solidFill>
                <a:ea typeface="ＭＳ Ｐゴシック" charset="-128"/>
              </a:rPr>
              <a:t>όρου </a:t>
            </a:r>
            <a:r>
              <a:rPr lang="el-GR" dirty="0" smtClean="0">
                <a:ea typeface="ＭＳ Ｐゴシック" charset="-128"/>
              </a:rPr>
              <a:t>(</a:t>
            </a:r>
            <a:r>
              <a:rPr lang="en-US" i="1" dirty="0" smtClean="0">
                <a:solidFill>
                  <a:srgbClr val="357E69"/>
                </a:solidFill>
                <a:ea typeface="ＭＳ Ｐゴシック" charset="-128"/>
              </a:rPr>
              <a:t>term frequency</a:t>
            </a:r>
            <a:r>
              <a:rPr lang="el-GR" dirty="0">
                <a:ea typeface="ＭＳ Ｐゴシック" charset="-128"/>
              </a:rPr>
              <a:t>): πόσες φορές εμφανίζεται ο όρος στο έγγραφο </a:t>
            </a:r>
            <a:r>
              <a:rPr lang="en-US" dirty="0">
                <a:ea typeface="ＭＳ Ｐゴシック" charset="-128"/>
              </a:rPr>
              <a:t> </a:t>
            </a:r>
            <a:endParaRPr lang="el-GR" dirty="0" smtClean="0">
              <a:ea typeface="ＭＳ Ｐゴシック" charset="-128"/>
            </a:endParaRPr>
          </a:p>
          <a:p>
            <a:pPr eaLnBrk="1" hangingPunct="1"/>
            <a:endParaRPr lang="en-US" dirty="0">
              <a:ea typeface="ＭＳ Ｐゴシック" charset="-128"/>
            </a:endParaRPr>
          </a:p>
          <a:p>
            <a:pPr eaLnBrk="1" hangingPunct="1"/>
            <a:r>
              <a:rPr lang="el-GR" dirty="0" smtClean="0">
                <a:ea typeface="ＭＳ Ｐゴシック" charset="-128"/>
              </a:rPr>
              <a:t>Αγνοεί το γεγονός πως οι </a:t>
            </a:r>
            <a:r>
              <a:rPr lang="el-GR" i="1" dirty="0" smtClean="0">
                <a:solidFill>
                  <a:srgbClr val="357E69"/>
                </a:solidFill>
                <a:ea typeface="ＭＳ Ｐゴシック" charset="-128"/>
              </a:rPr>
              <a:t>σπάνιοι όροι </a:t>
            </a:r>
            <a:r>
              <a:rPr lang="el-GR" dirty="0" smtClean="0">
                <a:ea typeface="ＭＳ Ｐゴシック" charset="-128"/>
              </a:rPr>
              <a:t>περιέχουν περισσότερη πληροφορία από </a:t>
            </a:r>
            <a:r>
              <a:rPr lang="el-GR" dirty="0" err="1" smtClean="0">
                <a:ea typeface="ＭＳ Ｐゴシック" charset="-128"/>
              </a:rPr>
              <a:t>ό,τι</a:t>
            </a:r>
            <a:r>
              <a:rPr lang="el-GR" dirty="0" smtClean="0">
                <a:ea typeface="ＭＳ Ｐゴシック" charset="-128"/>
              </a:rPr>
              <a:t> οι συχνοί. </a:t>
            </a:r>
            <a:endParaRPr lang="en-US" dirty="0" smtClean="0">
              <a:ea typeface="ＭＳ Ｐゴシック" charset="-128"/>
            </a:endParaRPr>
          </a:p>
          <a:p>
            <a:pPr eaLnBrk="1" hangingPunct="1"/>
            <a:endParaRPr lang="el-GR" dirty="0" smtClean="0">
              <a:ea typeface="ＭＳ Ｐゴシック" charset="-128"/>
            </a:endParaRPr>
          </a:p>
          <a:p>
            <a:pPr eaLnBrk="1" hangingPunct="1"/>
            <a:endParaRPr lang="el-GR" dirty="0">
              <a:ea typeface="ＭＳ Ｐゴシック" charset="-128"/>
            </a:endParaRPr>
          </a:p>
          <a:p>
            <a:pPr marL="0" indent="0" eaLnBrk="1" hangingPunct="1">
              <a:buNone/>
            </a:pPr>
            <a:endParaRPr lang="en-US" dirty="0" smtClean="0">
              <a:ea typeface="ＭＳ Ｐゴシック" charset="-128"/>
            </a:endParaRPr>
          </a:p>
        </p:txBody>
      </p:sp>
      <p:sp>
        <p:nvSpPr>
          <p:cNvPr id="102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6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249DB27-C939-467A-B0B7-C6A40B31059C}" type="slidenum">
              <a:rPr lang="en-US" smtClean="0"/>
              <a:pPr/>
              <a:t>120</a:t>
            </a:fld>
            <a:endParaRPr lang="en-US" smtClean="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Περιλήψεις αποτελεσμάτων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981200"/>
            <a:ext cx="8134350" cy="1752600"/>
          </a:xfrm>
        </p:spPr>
        <p:txBody>
          <a:bodyPr/>
          <a:lstStyle/>
          <a:p>
            <a:pPr eaLnBrk="1" hangingPunct="1"/>
            <a:r>
              <a:rPr lang="el-GR" sz="2400" dirty="0" smtClean="0">
                <a:ea typeface="ＭＳ Ｐゴシック" charset="-128"/>
              </a:rPr>
              <a:t>Η περιγραφή του εγγράφου είναι κρίσιμη γιατί συχνά οι χρήστες βασίζονται σε αυτήν για να αποφασίσουν αν το έγγραφο είναι σχετικό</a:t>
            </a:r>
          </a:p>
          <a:p>
            <a:pPr lvl="1" eaLnBrk="1" hangingPunct="1"/>
            <a:r>
              <a:rPr lang="el-GR" sz="2000" dirty="0" smtClean="0">
                <a:ea typeface="ＭＳ Ｐゴシック" charset="-128"/>
              </a:rPr>
              <a:t>Δε χρειάζεται να διαλέξουν ένα-ένα τα έγγραφα με τη σειρά</a:t>
            </a:r>
            <a:endParaRPr lang="en-US" sz="2000" dirty="0" smtClean="0">
              <a:ea typeface="ＭＳ Ｐゴシック" charset="-128"/>
            </a:endParaRPr>
          </a:p>
        </p:txBody>
      </p:sp>
      <p:sp>
        <p:nvSpPr>
          <p:cNvPr id="4915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8.7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42672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>
                <a:latin typeface="+mn-lt"/>
              </a:rPr>
              <a:t>Ο τίτλος αυτόματα από </a:t>
            </a:r>
            <a:r>
              <a:rPr lang="el-GR" i="1" dirty="0" err="1" smtClean="0">
                <a:latin typeface="+mn-lt"/>
              </a:rPr>
              <a:t>μεταδεδομένα</a:t>
            </a:r>
            <a:r>
              <a:rPr lang="el-GR" i="1" dirty="0" smtClean="0">
                <a:latin typeface="+mn-lt"/>
              </a:rPr>
              <a:t>, αλλά πώς να υπολογίσουμε τις  περιλήψεις;</a:t>
            </a:r>
            <a:endParaRPr lang="en-US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864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249DB27-C939-467A-B0B7-C6A40B31059C}" type="slidenum">
              <a:rPr lang="en-US" smtClean="0"/>
              <a:pPr/>
              <a:t>121</a:t>
            </a:fld>
            <a:endParaRPr lang="en-US" smtClean="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Περιλήψεις αποτελεσμάτων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981200"/>
            <a:ext cx="8134350" cy="1752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l-GR" sz="2400" dirty="0" smtClean="0">
                <a:ea typeface="ＭＳ Ｐゴシック" charset="-128"/>
              </a:rPr>
              <a:t>Δύο βασικά είδη περιλήψεων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/>
              <a:t>Μια 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στατική περίληψη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static summary</a:t>
            </a: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 </a:t>
            </a:r>
            <a:r>
              <a:rPr lang="el-GR" dirty="0" smtClean="0"/>
              <a:t>ενός εγγράφου είναι πάντα η ίδια ανεξάρτητα από το ερώτημα </a:t>
            </a:r>
            <a:r>
              <a:rPr lang="en-US" dirty="0" smtClean="0"/>
              <a:t> </a:t>
            </a:r>
            <a:r>
              <a:rPr lang="el-GR" dirty="0" smtClean="0"/>
              <a:t>που έθεσε ο χρήστης</a:t>
            </a:r>
            <a:endParaRPr lang="en-US" dirty="0"/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/>
              <a:t>Μια </a:t>
            </a: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δυναμική περίληψη (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dynamic summary) </a:t>
            </a:r>
            <a:r>
              <a:rPr lang="el-GR" dirty="0" smtClean="0"/>
              <a:t>εξαρτάται από το ερώτημα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(query-dependent). </a:t>
            </a:r>
            <a:r>
              <a:rPr lang="el-GR" dirty="0" smtClean="0"/>
              <a:t>Προσπαθεί να εξηγήσει γιατί το έγγραφο ανακτήθηκε για το </a:t>
            </a:r>
            <a:r>
              <a:rPr lang="el-GR" i="1" dirty="0" smtClean="0"/>
              <a:t>συγκεκριμένο</a:t>
            </a:r>
            <a:r>
              <a:rPr lang="el-GR" dirty="0" smtClean="0"/>
              <a:t> κάθε φορά ερώτημα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el-GR" dirty="0"/>
          </a:p>
        </p:txBody>
      </p:sp>
      <p:sp>
        <p:nvSpPr>
          <p:cNvPr id="4915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8.7</a:t>
            </a:r>
          </a:p>
        </p:txBody>
      </p:sp>
    </p:spTree>
    <p:extLst>
      <p:ext uri="{BB962C8B-B14F-4D97-AF65-F5344CB8AC3E}">
        <p14:creationId xmlns:p14="http://schemas.microsoft.com/office/powerpoint/2010/main" val="39324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249DB27-C939-467A-B0B7-C6A40B31059C}" type="slidenum">
              <a:rPr lang="en-US" smtClean="0"/>
              <a:pPr/>
              <a:t>122</a:t>
            </a:fld>
            <a:endParaRPr lang="en-US" smtClean="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Στατικές Περιλήψεις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4915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8.7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14282" y="1571612"/>
            <a:ext cx="8715436" cy="335758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latin typeface="+mj-lt"/>
              </a:rPr>
              <a:t>Σε ένα τυπικό σύστημα η στατική περίληψη είναι ένα υποσύνολο του εγγράφου </a:t>
            </a:r>
          </a:p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chemeClr val="tx1"/>
                </a:solidFill>
                <a:latin typeface="+mj-lt"/>
              </a:rPr>
              <a:t>Απλός </a:t>
            </a:r>
            <a:r>
              <a:rPr lang="el-GR" dirty="0" err="1" smtClean="0">
                <a:solidFill>
                  <a:schemeClr val="tx1"/>
                </a:solidFill>
                <a:latin typeface="+mj-lt"/>
              </a:rPr>
              <a:t>ευριστικός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el-GR" dirty="0" smtClean="0">
                <a:latin typeface="+mj-lt"/>
              </a:rPr>
              <a:t>οι 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πρώτες περίπου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50 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λέξεις του εγγράφου</a:t>
            </a: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l-GR" dirty="0" smtClean="0">
                <a:latin typeface="+mj-lt"/>
              </a:rPr>
              <a:t>		</a:t>
            </a:r>
            <a:r>
              <a:rPr lang="en-US" dirty="0" smtClean="0">
                <a:latin typeface="+mj-lt"/>
              </a:rPr>
              <a:t>cached </a:t>
            </a:r>
            <a:r>
              <a:rPr lang="el-GR" dirty="0" smtClean="0">
                <a:latin typeface="+mj-lt"/>
              </a:rPr>
              <a:t>κατά τη δημιουργία του ευρετηρίου</a:t>
            </a: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chemeClr val="tx1"/>
                </a:solidFill>
                <a:latin typeface="+mj-lt"/>
              </a:rPr>
              <a:t>Πιο εξελιγμένες μέθοδοι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(text summariz</a:t>
            </a:r>
            <a:r>
              <a:rPr lang="en-US" dirty="0" smtClean="0">
                <a:latin typeface="+mj-lt"/>
              </a:rPr>
              <a:t>ation) 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– βρες από κάθε έγγραφο κάποιες σημαντικές προτάσεις</a:t>
            </a: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marL="1257300" lvl="2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l-GR" sz="1800" dirty="0" smtClean="0">
                <a:solidFill>
                  <a:schemeClr val="tx1"/>
                </a:solidFill>
                <a:latin typeface="+mj-lt"/>
              </a:rPr>
              <a:t>Απλή γλωσσολογική επεξεργασία (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NLP</a:t>
            </a:r>
            <a:r>
              <a:rPr lang="el-GR" sz="1800" dirty="0" smtClean="0">
                <a:solidFill>
                  <a:schemeClr val="tx1"/>
                </a:solidFill>
                <a:latin typeface="+mj-lt"/>
              </a:rPr>
              <a:t>)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l-GR" sz="1800" dirty="0" smtClean="0">
                <a:solidFill>
                  <a:schemeClr val="tx1"/>
                </a:solidFill>
                <a:latin typeface="+mj-lt"/>
              </a:rPr>
              <a:t>με </a:t>
            </a:r>
            <a:r>
              <a:rPr lang="el-GR" sz="1800" dirty="0" err="1" smtClean="0">
                <a:solidFill>
                  <a:schemeClr val="tx1"/>
                </a:solidFill>
                <a:latin typeface="+mj-lt"/>
              </a:rPr>
              <a:t>ευριστικά</a:t>
            </a:r>
            <a:r>
              <a:rPr lang="el-GR" sz="1800" dirty="0" smtClean="0">
                <a:solidFill>
                  <a:schemeClr val="tx1"/>
                </a:solidFill>
                <a:latin typeface="+mj-lt"/>
              </a:rPr>
              <a:t> για να βαθμολογηθεί κάθε πρόταση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(</a:t>
            </a:r>
            <a:r>
              <a:rPr lang="el-GR" sz="1800" dirty="0" smtClean="0">
                <a:solidFill>
                  <a:schemeClr val="tx1"/>
                </a:solidFill>
                <a:latin typeface="+mj-lt"/>
              </a:rPr>
              <a:t>πληροφορία θέσης: πρώτη και τελευταία παράγραφος, πρώτη και τελευταία πρόταση στην παράγραφο, και περι</a:t>
            </a:r>
            <a:r>
              <a:rPr lang="el-GR" sz="1800" dirty="0">
                <a:latin typeface="+mj-lt"/>
              </a:rPr>
              <a:t>ε</a:t>
            </a:r>
            <a:r>
              <a:rPr lang="el-GR" sz="1800" dirty="0" smtClean="0">
                <a:solidFill>
                  <a:schemeClr val="tx1"/>
                </a:solidFill>
                <a:latin typeface="+mj-lt"/>
              </a:rPr>
              <a:t>χομένου: σημαντικές λέξεις)</a:t>
            </a:r>
            <a:endParaRPr lang="en-US" sz="1800" dirty="0" smtClean="0">
              <a:solidFill>
                <a:schemeClr val="tx1"/>
              </a:solidFill>
              <a:latin typeface="+mj-lt"/>
            </a:endParaRPr>
          </a:p>
          <a:p>
            <a:pPr marL="1257300" lvl="2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1800" dirty="0" smtClean="0">
                <a:solidFill>
                  <a:schemeClr val="tx1"/>
                </a:solidFill>
                <a:latin typeface="+mj-lt"/>
              </a:rPr>
              <a:t> Η περίληψη αποτελείται από τις προτάσεις με το μεγαλύτερο βαθμό</a:t>
            </a:r>
          </a:p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latin typeface="+mj-lt"/>
              </a:rPr>
              <a:t>Ή και πιο περίπλοκη γλωσσολογική επεξεργασία για τη σύνθεση/δημιουργία περίληψης</a:t>
            </a:r>
            <a:endParaRPr lang="en-US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9084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249DB27-C939-467A-B0B7-C6A40B31059C}" type="slidenum">
              <a:rPr lang="en-US" smtClean="0"/>
              <a:pPr/>
              <a:t>123</a:t>
            </a:fld>
            <a:endParaRPr lang="en-US" smtClean="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Δυναμικές Περιλήψεις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4915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8.7</a:t>
            </a:r>
          </a:p>
        </p:txBody>
      </p:sp>
      <p:sp>
        <p:nvSpPr>
          <p:cNvPr id="6" name="Rectangle 1027"/>
          <p:cNvSpPr txBox="1">
            <a:spLocks noChangeArrowheads="1"/>
          </p:cNvSpPr>
          <p:nvPr/>
        </p:nvSpPr>
        <p:spPr bwMode="auto">
          <a:xfrm>
            <a:off x="457200" y="1600200"/>
            <a:ext cx="81343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Font typeface="Wingdings" pitchFamily="-11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Font typeface="Wingdings" pitchFamily="-11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8BA3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6E7E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l-GR" sz="2400" dirty="0" smtClean="0">
                <a:ea typeface="ＭＳ Ｐゴシック" charset="-128"/>
              </a:rPr>
              <a:t>Παρουσίασε ένα ή περισσότερα «παράθυρα» (</a:t>
            </a:r>
            <a:r>
              <a:rPr lang="en-US" sz="2400" dirty="0" smtClean="0">
                <a:ea typeface="ＭＳ Ｐゴシック" charset="-128"/>
              </a:rPr>
              <a:t>windows, snippets) </a:t>
            </a:r>
            <a:r>
              <a:rPr lang="el-GR" sz="2400" dirty="0" smtClean="0">
                <a:ea typeface="ＭＳ Ｐゴシック" charset="-128"/>
              </a:rPr>
              <a:t>μέσα στο έγγραφο που να περιέχουν αρκετούς από τους όρους του ερωτήματος</a:t>
            </a:r>
            <a:endParaRPr lang="en-US" sz="2400" dirty="0" smtClean="0">
              <a:ea typeface="ＭＳ Ｐゴシック" charset="-128"/>
            </a:endParaRPr>
          </a:p>
          <a:p>
            <a:pPr lvl="1" eaLnBrk="1" hangingPunct="1"/>
            <a:r>
              <a:rPr lang="en-US" sz="2000" dirty="0" smtClean="0">
                <a:ea typeface="ＭＳ Ｐゴシック" charset="-128"/>
              </a:rPr>
              <a:t>“KWIC” snippets: </a:t>
            </a:r>
            <a:r>
              <a:rPr lang="el-GR" sz="2000" dirty="0" smtClean="0">
                <a:ea typeface="ＭＳ Ｐゴシック" charset="-128"/>
              </a:rPr>
              <a:t>αναπαράσταση </a:t>
            </a:r>
            <a:r>
              <a:rPr lang="en-US" sz="2000" dirty="0" smtClean="0">
                <a:ea typeface="ＭＳ Ｐゴシック" charset="-128"/>
              </a:rPr>
              <a:t>Keyword</a:t>
            </a:r>
            <a:r>
              <a:rPr lang="el-GR" sz="2000" dirty="0" smtClean="0">
                <a:ea typeface="ＭＳ Ｐゴシック" charset="-128"/>
              </a:rPr>
              <a:t>-</a:t>
            </a:r>
            <a:r>
              <a:rPr lang="en-US" sz="2000" dirty="0" smtClean="0">
                <a:ea typeface="ＭＳ Ｐゴシック" charset="-128"/>
              </a:rPr>
              <a:t>in</a:t>
            </a:r>
            <a:r>
              <a:rPr lang="el-GR" sz="2000" dirty="0" smtClean="0">
                <a:ea typeface="ＭＳ Ｐゴシック" charset="-128"/>
              </a:rPr>
              <a:t>-</a:t>
            </a:r>
            <a:r>
              <a:rPr lang="en-US" sz="2000" dirty="0" smtClean="0">
                <a:ea typeface="ＭＳ Ｐゴシック" charset="-128"/>
              </a:rPr>
              <a:t>Context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6553200" y="46482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itchFamily="-112" charset="0"/>
                <a:ea typeface="+mn-ea"/>
                <a:cs typeface="Arial Unicode MS" pitchFamily="-112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9pPr>
          </a:lstStyle>
          <a:p>
            <a:fld id="{06093F6B-F760-412B-A04D-6C8D5F502942}" type="slidenum">
              <a:rPr lang="en-US" smtClean="0"/>
              <a:pPr/>
              <a:t>123</a:t>
            </a:fld>
            <a:endParaRPr lang="en-US" smtClean="0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6200" y="4287838"/>
            <a:ext cx="8972550" cy="741362"/>
            <a:chOff x="76200" y="4287838"/>
            <a:chExt cx="8972550" cy="741362"/>
          </a:xfrm>
        </p:grpSpPr>
        <p:pic>
          <p:nvPicPr>
            <p:cNvPr id="10" name="Picture 4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200" y="4319588"/>
              <a:ext cx="3886200" cy="557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62400" y="4287838"/>
              <a:ext cx="5086350" cy="741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5200"/>
            <a:ext cx="39624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3514725"/>
            <a:ext cx="50927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6675" y="5164138"/>
            <a:ext cx="9077325" cy="855662"/>
            <a:chOff x="66675" y="5164138"/>
            <a:chExt cx="9077325" cy="855662"/>
          </a:xfrm>
        </p:grpSpPr>
        <p:pic>
          <p:nvPicPr>
            <p:cNvPr id="15" name="Picture 10" descr="PPTAC6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86200" y="5164138"/>
              <a:ext cx="5257800" cy="855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1" descr="PPTAE7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6675" y="5257800"/>
              <a:ext cx="3743325" cy="407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59493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249DB27-C939-467A-B0B7-C6A40B31059C}" type="slidenum">
              <a:rPr lang="en-US" smtClean="0"/>
              <a:pPr/>
              <a:t>124</a:t>
            </a:fld>
            <a:endParaRPr lang="en-US" smtClean="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Δυναμικές Περιλήψεις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4915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8.7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325664" y="1600200"/>
            <a:ext cx="8229600" cy="4953000"/>
          </a:xfrm>
        </p:spPr>
        <p:txBody>
          <a:bodyPr/>
          <a:lstStyle/>
          <a:p>
            <a:r>
              <a:rPr lang="el-GR" dirty="0" smtClean="0">
                <a:ea typeface="ＭＳ Ｐゴシック" charset="-128"/>
              </a:rPr>
              <a:t>Για τον υπολογισμό των εγγράφων χρειαζόμαστε τα ίδια τα έγγραφα (δεν αρκεί το ευρετήριο) </a:t>
            </a:r>
          </a:p>
          <a:p>
            <a:r>
              <a:rPr lang="en-US" dirty="0" smtClean="0">
                <a:ea typeface="ＭＳ Ｐゴシック" charset="-128"/>
              </a:rPr>
              <a:t>Cache </a:t>
            </a:r>
            <a:r>
              <a:rPr lang="el-GR" dirty="0" smtClean="0">
                <a:ea typeface="ＭＳ Ｐゴシック" charset="-128"/>
              </a:rPr>
              <a:t>εγγράφων – που πρέπει να ανανεώνεται</a:t>
            </a:r>
          </a:p>
          <a:p>
            <a:r>
              <a:rPr lang="el-GR" dirty="0">
                <a:ea typeface="ＭＳ Ｐゴシック" charset="-128"/>
              </a:rPr>
              <a:t>Συχνά όχι όλο το έγγραφο αν είναι πολύ μεγάλο, αλλά κάποιο πρόθεμα </a:t>
            </a:r>
            <a:r>
              <a:rPr lang="el-GR" dirty="0" smtClean="0">
                <a:ea typeface="ＭＳ Ｐゴシック" charset="-128"/>
              </a:rPr>
              <a:t>του</a:t>
            </a:r>
          </a:p>
          <a:p>
            <a:r>
              <a:rPr lang="el-GR" dirty="0" smtClean="0">
                <a:ea typeface="ＭＳ Ｐゴシック" charset="-128"/>
              </a:rPr>
              <a:t>Βρες μικρά παράθυρα στα έγγραφα που περιέχουν όρους του ερωτήματος </a:t>
            </a:r>
          </a:p>
          <a:p>
            <a:pPr lvl="1"/>
            <a:r>
              <a:rPr lang="el-GR" dirty="0" smtClean="0">
                <a:ea typeface="ＭＳ Ｐゴシック" charset="-128"/>
              </a:rPr>
              <a:t>Απαιτεί γρήγορη αναζήτηση παράθυρου στην </a:t>
            </a:r>
            <a:r>
              <a:rPr lang="en-US" dirty="0" smtClean="0">
                <a:ea typeface="ＭＳ Ｐゴシック" charset="-128"/>
              </a:rPr>
              <a:t>cache</a:t>
            </a:r>
            <a:r>
              <a:rPr lang="el-GR" dirty="0" smtClean="0">
                <a:ea typeface="ＭＳ Ｐゴシック" charset="-128"/>
              </a:rPr>
              <a:t> των εγγράφων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848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249DB27-C939-467A-B0B7-C6A40B31059C}" type="slidenum">
              <a:rPr lang="en-US" smtClean="0"/>
              <a:pPr/>
              <a:t>125</a:t>
            </a:fld>
            <a:endParaRPr lang="en-US" smtClean="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Δυναμικές Περιλήψεις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4915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8.7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325664" y="1600200"/>
            <a:ext cx="8229600" cy="4953000"/>
          </a:xfrm>
        </p:spPr>
        <p:txBody>
          <a:bodyPr/>
          <a:lstStyle/>
          <a:p>
            <a:r>
              <a:rPr lang="el-GR" dirty="0" smtClean="0">
                <a:ea typeface="ＭＳ Ｐゴシック" charset="-128"/>
              </a:rPr>
              <a:t>Βαθμολόγησε κάθε παράθυρο ως προς το ερώτημα </a:t>
            </a:r>
            <a:endParaRPr lang="en-US" dirty="0" smtClean="0">
              <a:ea typeface="ＭＳ Ｐゴシック" charset="-128"/>
            </a:endParaRPr>
          </a:p>
          <a:p>
            <a:pPr lvl="1"/>
            <a:r>
              <a:rPr lang="el-GR" dirty="0" smtClean="0">
                <a:ea typeface="ＭＳ Ｐゴシック" charset="-128"/>
              </a:rPr>
              <a:t>Με βάση διάφορα χαρακτηριστικά: το πλάτος του παραθύρου, τη θέση του στο έγγραφο, κλπ</a:t>
            </a:r>
            <a:endParaRPr lang="en-US" dirty="0" smtClean="0">
              <a:ea typeface="ＭＳ Ｐゴシック" charset="-128"/>
            </a:endParaRPr>
          </a:p>
          <a:p>
            <a:pPr lvl="1"/>
            <a:r>
              <a:rPr lang="el-GR" dirty="0" smtClean="0">
                <a:ea typeface="ＭＳ Ｐゴシック" charset="-128"/>
              </a:rPr>
              <a:t>Συνδύασε τα χαρακτηριστικά </a:t>
            </a:r>
            <a:endParaRPr lang="en-US" baseline="30000" dirty="0" smtClean="0">
              <a:ea typeface="ＭＳ Ｐゴシック" charset="-128"/>
            </a:endParaRPr>
          </a:p>
          <a:p>
            <a:r>
              <a:rPr lang="el-GR" dirty="0" smtClean="0">
                <a:ea typeface="ＭＳ Ｐゴシック" charset="-128"/>
              </a:rPr>
              <a:t>Δύσκολο να εκτιμηθεί η ποιότητα</a:t>
            </a:r>
          </a:p>
          <a:p>
            <a:r>
              <a:rPr lang="en-US" dirty="0">
                <a:ea typeface="ＭＳ Ｐゴシック" charset="-128"/>
              </a:rPr>
              <a:t>Positional indexes (words </a:t>
            </a:r>
            <a:r>
              <a:rPr lang="en-US" dirty="0" err="1">
                <a:ea typeface="ＭＳ Ｐゴシック" charset="-128"/>
              </a:rPr>
              <a:t>vs</a:t>
            </a:r>
            <a:r>
              <a:rPr lang="en-US" dirty="0">
                <a:ea typeface="ＭＳ Ｐゴシック" charset="-128"/>
              </a:rPr>
              <a:t> bytes)</a:t>
            </a:r>
          </a:p>
          <a:p>
            <a:r>
              <a:rPr lang="el-GR" dirty="0">
                <a:ea typeface="ＭＳ Ｐゴシック" charset="-128"/>
              </a:rPr>
              <a:t>Ο χώρος που διατίθεται για τα παράθυρα είναι μικρός</a:t>
            </a:r>
          </a:p>
          <a:p>
            <a:endParaRPr lang="en-US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251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249DB27-C939-467A-B0B7-C6A40B31059C}" type="slidenum">
              <a:rPr lang="en-US" smtClean="0"/>
              <a:pPr/>
              <a:t>126</a:t>
            </a:fld>
            <a:endParaRPr lang="en-US" smtClean="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Δυναμικές Περιλήψεις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4915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8.7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42910" y="1428736"/>
            <a:ext cx="8286808" cy="335758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Query: “new guinea economic development”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Snippets (in bold)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j-lt"/>
              </a:rPr>
              <a:t>that were extracted from a document: . . . </a:t>
            </a:r>
            <a:endParaRPr lang="el-GR" sz="2000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In recent years, Papua</a:t>
            </a:r>
            <a:r>
              <a:rPr lang="el-GR" sz="20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New Guinea has faced severe economic difficulties and</a:t>
            </a:r>
            <a:r>
              <a:rPr lang="el-GR" sz="2000" b="1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smtClean="0">
                <a:solidFill>
                  <a:schemeClr val="tx1"/>
                </a:solidFill>
                <a:latin typeface="+mj-lt"/>
              </a:rPr>
              <a:t>economic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growth has slowed, partly as a result of weak governance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j-lt"/>
              </a:rPr>
              <a:t>and civil war, and partly as a result of external factors such as the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j-lt"/>
              </a:rPr>
              <a:t>Bougainville civil war which led to the closure in 1989 of the</a:t>
            </a:r>
          </a:p>
          <a:p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Panguna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mine (at that time the most important foreign exchange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j-lt"/>
              </a:rPr>
              <a:t>earner and contributor to Government finances), the Asian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j-lt"/>
              </a:rPr>
              <a:t>financial crisis, a decline in the prices of gold and copper, and a fall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j-lt"/>
              </a:rPr>
              <a:t>in the production of oil. 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PNG’s economic development record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over the past few years is evidence that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governance issues</a:t>
            </a:r>
          </a:p>
          <a:p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underly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many of the country’s problems. Good governance, which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j-lt"/>
              </a:rPr>
              <a:t>may be defined as the transparent and accountable management of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j-lt"/>
              </a:rPr>
              <a:t>human, natural, economic and financial resources for the purposes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j-lt"/>
              </a:rPr>
              <a:t>of equitable and sustainable development, flows from proper public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j-lt"/>
              </a:rPr>
              <a:t>sector management, efficient fiscal and accounting mechanisms,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j-lt"/>
              </a:rPr>
              <a:t>and a willingness to make service delivery a priority in practice. . . .</a:t>
            </a:r>
          </a:p>
        </p:txBody>
      </p:sp>
    </p:spTree>
    <p:extLst>
      <p:ext uri="{BB962C8B-B14F-4D97-AF65-F5344CB8AC3E}">
        <p14:creationId xmlns:p14="http://schemas.microsoft.com/office/powerpoint/2010/main" val="171233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ea typeface="ＭＳ Ｐゴシック" charset="-128"/>
              </a:rPr>
              <a:t>Quicklinks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>
                <a:ea typeface="ＭＳ Ｐゴシック" charset="-128"/>
              </a:rPr>
              <a:t>Για</a:t>
            </a:r>
            <a:r>
              <a:rPr lang="en-US" sz="2400" dirty="0" smtClean="0">
                <a:ea typeface="ＭＳ Ｐゴシック" charset="-128"/>
              </a:rPr>
              <a:t> </a:t>
            </a:r>
            <a:r>
              <a:rPr lang="en-US" sz="2400" i="1" dirty="0" smtClean="0">
                <a:ea typeface="ＭＳ Ｐゴシック" charset="-128"/>
              </a:rPr>
              <a:t>navigational query </a:t>
            </a:r>
            <a:r>
              <a:rPr lang="el-GR" sz="2400" dirty="0" smtClean="0">
                <a:ea typeface="ＭＳ Ｐゴシック" charset="-128"/>
              </a:rPr>
              <a:t>όπως</a:t>
            </a:r>
            <a:r>
              <a:rPr lang="en-US" sz="2400" dirty="0" smtClean="0">
                <a:ea typeface="ＭＳ Ｐゴシック" charset="-128"/>
              </a:rPr>
              <a:t> </a:t>
            </a:r>
            <a:r>
              <a:rPr lang="en-US" sz="2400" b="1" i="1" dirty="0" smtClean="0">
                <a:ea typeface="ＭＳ Ｐゴシック" charset="-128"/>
              </a:rPr>
              <a:t>united airlines</a:t>
            </a:r>
            <a:r>
              <a:rPr lang="en-US" sz="2400" dirty="0" smtClean="0">
                <a:ea typeface="ＭＳ Ｐゴシック" charset="-128"/>
              </a:rPr>
              <a:t> </a:t>
            </a:r>
            <a:r>
              <a:rPr lang="el-GR" sz="2400" dirty="0" smtClean="0">
                <a:ea typeface="ＭＳ Ｐゴシック" charset="-128"/>
              </a:rPr>
              <a:t>οι χρήστες πιθανόν να ικανοποιούνται από τη σελίδα </a:t>
            </a:r>
            <a:r>
              <a:rPr lang="en-US" sz="2400" u="sng" dirty="0" smtClean="0">
                <a:ea typeface="ＭＳ Ｐゴシック" charset="-128"/>
                <a:hlinkClick r:id="rId2"/>
              </a:rPr>
              <a:t>www.united.com</a:t>
            </a:r>
            <a:endParaRPr lang="en-US" sz="2400" u="sng" dirty="0" smtClean="0">
              <a:ea typeface="ＭＳ Ｐゴシック" charset="-128"/>
            </a:endParaRPr>
          </a:p>
          <a:p>
            <a:r>
              <a:rPr lang="en-US" sz="2400" dirty="0" err="1" smtClean="0">
                <a:ea typeface="ＭＳ Ｐゴシック" charset="-128"/>
              </a:rPr>
              <a:t>Quicklinks</a:t>
            </a:r>
            <a:r>
              <a:rPr lang="en-US" sz="2400" dirty="0" smtClean="0">
                <a:ea typeface="ＭＳ Ｐゴシック" charset="-128"/>
              </a:rPr>
              <a:t> </a:t>
            </a:r>
            <a:r>
              <a:rPr lang="el-GR" sz="2400" dirty="0" smtClean="0">
                <a:ea typeface="ＭＳ Ｐゴシック" charset="-128"/>
              </a:rPr>
              <a:t>παρέχουν </a:t>
            </a:r>
            <a:r>
              <a:rPr lang="en-US" sz="2400" dirty="0" smtClean="0">
                <a:ea typeface="ＭＳ Ｐゴシック" charset="-128"/>
              </a:rPr>
              <a:t>navigational cues </a:t>
            </a:r>
            <a:r>
              <a:rPr lang="el-GR" sz="2400" dirty="0" smtClean="0">
                <a:ea typeface="ＭＳ Ｐゴシック" charset="-128"/>
              </a:rPr>
              <a:t>σε αυτή τη σελίδα</a:t>
            </a:r>
            <a:endParaRPr lang="en-US" sz="2400" dirty="0" smtClean="0">
              <a:ea typeface="ＭＳ Ｐゴシック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7C6E8A31-BBAD-4735-84EB-43F3899EEC97}" type="slidenum">
              <a:rPr lang="en-US" smtClean="0"/>
              <a:pPr/>
              <a:t>127</a:t>
            </a:fld>
            <a:endParaRPr lang="en-US" smtClean="0"/>
          </a:p>
        </p:txBody>
      </p:sp>
      <p:pic>
        <p:nvPicPr>
          <p:cNvPr id="54277" name="Picture 4" descr="PPTAF9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048000"/>
            <a:ext cx="59436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930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smtClean="0">
              <a:ea typeface="ＭＳ Ｐゴシック" charset="-128"/>
            </a:endParaRP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mtClean="0">
              <a:ea typeface="ＭＳ Ｐゴシック" charset="-128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9D9AA3FA-2F1A-4250-BCA8-8900AE466BDD}" type="slidenum">
              <a:rPr lang="en-US" smtClean="0"/>
              <a:pPr/>
              <a:t>128</a:t>
            </a:fld>
            <a:endParaRPr lang="en-US" smtClean="0"/>
          </a:p>
        </p:txBody>
      </p:sp>
      <p:pic>
        <p:nvPicPr>
          <p:cNvPr id="55301" name="Content Placeholder 6" descr="PPTAFB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7696200" cy="309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5" descr="PPTAFF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3429000"/>
            <a:ext cx="6534150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243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a typeface="ＭＳ Ｐゴシック" charset="-128"/>
              </a:rPr>
              <a:t>Εναλλακτικές αναπαραστάσεις; 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9AFFBDA-540C-4AD4-9224-68CF4A21F6EC}" type="slidenum">
              <a:rPr lang="en-US" smtClean="0"/>
              <a:pPr/>
              <a:t>129</a:t>
            </a:fld>
            <a:endParaRPr lang="en-US" smtClean="0"/>
          </a:p>
        </p:txBody>
      </p:sp>
      <p:pic>
        <p:nvPicPr>
          <p:cNvPr id="56324" name="Picture 6" descr="PPT482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" y="2238375"/>
            <a:ext cx="84010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196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a typeface="ＭＳ Ｐゴシック" charset="-128"/>
              </a:rPr>
              <a:t>Βαθμός εγγράφου και ερώτησης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819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855833-23CE-4FC1-ABAF-6A7CD71D4182}" type="slidenum">
              <a:rPr lang="en-US" smtClean="0"/>
              <a:pPr/>
              <a:t>13</a:t>
            </a:fld>
            <a:endParaRPr lang="en-US" smtClean="0"/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05103"/>
              </p:ext>
            </p:extLst>
          </p:nvPr>
        </p:nvGraphicFramePr>
        <p:xfrm>
          <a:off x="2286000" y="3594824"/>
          <a:ext cx="4038600" cy="659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67" name="Equation" r:id="rId3" imgW="1714320" imgH="279360" progId="Equation.3">
                  <p:embed/>
                </p:oleObj>
              </mc:Choice>
              <mc:Fallback>
                <p:oleObj name="Equation" r:id="rId3" imgW="17143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594824"/>
                        <a:ext cx="4038600" cy="65926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6.2.2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5400" y="2057400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 smtClean="0">
                <a:latin typeface="+mn-lt"/>
              </a:rPr>
              <a:t>Μέτρο βαθμολογίας επικάλυψης (</a:t>
            </a:r>
            <a:r>
              <a:rPr lang="en-US" sz="3200" dirty="0" smtClean="0">
                <a:latin typeface="+mn-lt"/>
              </a:rPr>
              <a:t>overlap score measure)</a:t>
            </a:r>
            <a:endParaRPr lang="el-GR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471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dirty="0" smtClean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ΤΕΛΟΣ 5</a:t>
            </a:r>
            <a:r>
              <a:rPr lang="el-GR" baseline="30000" dirty="0" smtClean="0">
                <a:ea typeface="ＭＳ Ｐゴシック" pitchFamily="-112" charset="-128"/>
              </a:rPr>
              <a:t>ου</a:t>
            </a:r>
            <a:r>
              <a:rPr lang="el-GR" dirty="0" smtClean="0">
                <a:ea typeface="ＭＳ Ｐゴシック" pitchFamily="-112" charset="-128"/>
              </a:rPr>
              <a:t> - 6</a:t>
            </a:r>
            <a:r>
              <a:rPr lang="el-GR" baseline="30000" dirty="0" smtClean="0">
                <a:ea typeface="ＭＳ Ｐゴシック" pitchFamily="-112" charset="-128"/>
              </a:rPr>
              <a:t>ου </a:t>
            </a:r>
            <a:r>
              <a:rPr lang="el-GR" dirty="0" smtClean="0">
                <a:ea typeface="ＭＳ Ｐゴシック" pitchFamily="-112" charset="-128"/>
              </a:rPr>
              <a:t>Μαθήματος</a:t>
            </a:r>
          </a:p>
          <a:p>
            <a:pPr algn="ctr" eaLnBrk="1" hangingPunct="1">
              <a:buNone/>
            </a:pPr>
            <a:endParaRPr lang="el-GR" dirty="0" smtClean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Ερωτήσεις?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200" smtClean="0">
                <a:solidFill>
                  <a:prstClr val="black"/>
                </a:solidFill>
                <a:latin typeface="Times New Roman" pitchFamily="-112" charset="0"/>
                <a:ea typeface="MS Mincho" pitchFamily="49" charset="-128"/>
                <a:cs typeface="Arial Unicode MS" pitchFamily="-112" charset="0"/>
              </a:rPr>
              <a:t> </a:t>
            </a:r>
            <a:endParaRPr lang="en-US" smtClean="0">
              <a:solidFill>
                <a:prstClr val="black"/>
              </a:solidFill>
              <a:latin typeface="Arial" charset="0"/>
              <a:ea typeface="MS Mincho" pitchFamily="49" charset="-128"/>
              <a:cs typeface="Arial Unicode MS" pitchFamily="-112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373216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Χρησιμοποιήθηκε κάποιο υλικό των: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Pandu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Nayak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Prabhakar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Raghavan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CS276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: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Information Retrieval and Web Search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(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Stanford)</a:t>
            </a:r>
          </a:p>
          <a:p>
            <a:pPr>
              <a:buFont typeface="Wingdings" pitchFamily="2" charset="2"/>
              <a:buChar char="ü"/>
            </a:pPr>
            <a:r>
              <a:rPr lang="el-GR" sz="1200" i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Hinrich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Schütze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Christina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Lioma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Stuttgart IIR class</a:t>
            </a:r>
            <a:endParaRPr lang="el-GR" sz="1200" i="1" dirty="0" smtClean="0">
              <a:solidFill>
                <a:schemeClr val="accent5">
                  <a:lumMod val="75000"/>
                </a:schemeClr>
              </a:solidFill>
              <a:latin typeface="+mn-lt"/>
              <a:ea typeface="ＭＳ Ｐゴシック" pitchFamily="-112" charset="-12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3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Συχνότητα όρου - </a:t>
            </a:r>
            <a:r>
              <a:rPr lang="en-US" dirty="0" smtClean="0">
                <a:ea typeface="ＭＳ Ｐゴシック" charset="-128"/>
              </a:rPr>
              <a:t>Term frequency </a:t>
            </a:r>
            <a:r>
              <a:rPr lang="el-GR" dirty="0" smtClean="0">
                <a:ea typeface="ＭＳ Ｐゴシック" charset="-128"/>
              </a:rPr>
              <a:t>(</a:t>
            </a:r>
            <a:r>
              <a:rPr lang="en-US" dirty="0" err="1" smtClean="0">
                <a:ea typeface="ＭＳ Ｐゴシック" charset="-128"/>
              </a:rPr>
              <a:t>tf</a:t>
            </a:r>
            <a:r>
              <a:rPr lang="el-GR" dirty="0" smtClean="0">
                <a:ea typeface="ＭＳ Ｐゴシック" charset="-128"/>
              </a:rPr>
              <a:t>)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14600"/>
            <a:ext cx="8382000" cy="2971800"/>
          </a:xfrm>
          <a:ln w="1905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marL="0" indent="0" eaLnBrk="1" hangingPunct="1">
              <a:buNone/>
            </a:pPr>
            <a:endParaRPr lang="el-GR" dirty="0" smtClean="0">
              <a:ea typeface="ＭＳ Ｐゴシック" charset="-128"/>
            </a:endParaRPr>
          </a:p>
          <a:p>
            <a:pPr marL="0" indent="0" eaLnBrk="1" hangingPunct="1">
              <a:buNone/>
            </a:pPr>
            <a:r>
              <a:rPr lang="el-GR" dirty="0" smtClean="0">
                <a:ea typeface="ＭＳ Ｐゴシック" charset="-128"/>
              </a:rPr>
              <a:t>Η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συχνότητα όρου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tf</a:t>
            </a:r>
            <a:r>
              <a:rPr lang="en-US" i="1" baseline="-25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t,d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του όρου 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t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 σε ένα έγγραφο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d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ορίζεται ως ο αριθμός των φορών που το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t</a:t>
            </a:r>
            <a:r>
              <a:rPr lang="en-US" i="1" dirty="0" smtClean="0"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εμφανίζεται στο 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d</a:t>
            </a:r>
            <a:r>
              <a:rPr lang="en-US" dirty="0">
                <a:ea typeface="ＭＳ Ｐゴシック" charset="-128"/>
              </a:rPr>
              <a:t>  </a:t>
            </a:r>
            <a:r>
              <a:rPr lang="el-GR" dirty="0" smtClean="0">
                <a:ea typeface="ＭＳ Ｐゴシック" charset="-128"/>
              </a:rPr>
              <a:t>(το πλήθος των εμφανίσεων του όρου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t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στο έγγραφο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d</a:t>
            </a:r>
            <a:r>
              <a:rPr lang="en-US" dirty="0" smtClean="0">
                <a:ea typeface="ＭＳ Ｐゴシック" charset="-128"/>
              </a:rPr>
              <a:t>)</a:t>
            </a:r>
            <a:endParaRPr lang="el-GR" dirty="0" smtClean="0">
              <a:ea typeface="ＭＳ Ｐゴシック" charset="-128"/>
            </a:endParaRPr>
          </a:p>
          <a:p>
            <a:pPr marL="0" indent="0" eaLnBrk="1" hangingPunct="1">
              <a:buNone/>
            </a:pPr>
            <a:endParaRPr lang="en-US" dirty="0" smtClean="0">
              <a:ea typeface="ＭＳ Ｐゴシック" charset="-128"/>
            </a:endParaRPr>
          </a:p>
          <a:p>
            <a:pPr marL="0" indent="0" eaLnBrk="1" hangingPunct="1">
              <a:buNone/>
            </a:pPr>
            <a:endParaRPr lang="el-GR" sz="2400" dirty="0" smtClean="0">
              <a:solidFill>
                <a:srgbClr val="C00000"/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Παράδειγμα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410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6.2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52400" y="1600200"/>
            <a:ext cx="8701118" cy="363377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l-GR" dirty="0" smtClean="0">
                <a:solidFill>
                  <a:srgbClr val="00B050"/>
                </a:solidFill>
                <a:latin typeface="+mj-lt"/>
              </a:rPr>
              <a:t>Ποιο είναι ο βαθμός για τα παρακάτω ζεύγη χρησιμοποιώντας </a:t>
            </a:r>
            <a:r>
              <a:rPr lang="en-US" dirty="0" err="1" smtClean="0">
                <a:solidFill>
                  <a:srgbClr val="00B050"/>
                </a:solidFill>
                <a:latin typeface="+mj-lt"/>
              </a:rPr>
              <a:t>tf</a:t>
            </a:r>
            <a:r>
              <a:rPr lang="el-GR" dirty="0" smtClean="0">
                <a:solidFill>
                  <a:srgbClr val="00B050"/>
                </a:solidFill>
                <a:latin typeface="+mj-lt"/>
              </a:rPr>
              <a:t>; </a:t>
            </a:r>
            <a:endParaRPr lang="en-US" dirty="0" smtClean="0">
              <a:solidFill>
                <a:srgbClr val="00B050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endParaRPr lang="el-GR" sz="800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q: [information on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cars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] </a:t>
            </a:r>
            <a:endParaRPr lang="el-GR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endParaRPr lang="el-GR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d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1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: “all you’ve ever wanted to know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about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cars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”</a:t>
            </a:r>
            <a:endParaRPr lang="el-GR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de-DE" dirty="0" smtClean="0">
                <a:solidFill>
                  <a:schemeClr val="tx1"/>
                </a:solidFill>
                <a:latin typeface="+mj-lt"/>
              </a:rPr>
              <a:t>d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: “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information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on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trucks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information</a:t>
            </a:r>
            <a:r>
              <a:rPr lang="fr-FR" dirty="0" smtClean="0">
                <a:solidFill>
                  <a:schemeClr val="tx1"/>
                </a:solidFill>
                <a:latin typeface="+mj-lt"/>
              </a:rPr>
              <a:t> on planes,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information</a:t>
            </a:r>
            <a:r>
              <a:rPr lang="fr-FR" dirty="0" smtClean="0">
                <a:solidFill>
                  <a:schemeClr val="tx1"/>
                </a:solidFill>
                <a:latin typeface="+mj-lt"/>
              </a:rPr>
              <a:t> on trains”</a:t>
            </a: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endParaRPr lang="el-GR" sz="800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q: [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red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cars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and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red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trucks] </a:t>
            </a:r>
            <a:endParaRPr lang="el-GR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d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3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: “cops stop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red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cars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more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often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383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731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Συχνότητα εγγράφου </a:t>
            </a:r>
            <a:r>
              <a:rPr lang="el-GR" dirty="0">
                <a:ea typeface="ＭＳ Ｐゴシック" charset="-128"/>
              </a:rPr>
              <a:t>(</a:t>
            </a:r>
            <a:r>
              <a:rPr lang="en-US" dirty="0" smtClean="0">
                <a:ea typeface="ＭＳ Ｐゴシック" charset="-128"/>
              </a:rPr>
              <a:t>Document frequency</a:t>
            </a:r>
            <a:r>
              <a:rPr lang="el-GR" dirty="0" smtClean="0">
                <a:ea typeface="ＭＳ Ｐゴシック" charset="-128"/>
              </a:rPr>
              <a:t>)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876800"/>
          </a:xfrm>
        </p:spPr>
        <p:txBody>
          <a:bodyPr/>
          <a:lstStyle/>
          <a:p>
            <a:pPr eaLnBrk="1" hangingPunct="1">
              <a:buNone/>
            </a:pPr>
            <a:r>
              <a:rPr lang="el-GR" dirty="0" smtClean="0">
                <a:ea typeface="ＭＳ Ｐゴシック" charset="-128"/>
              </a:rPr>
              <a:t>	Οι σπάνιοι όροι παρέχουν περισσότερη πληροφορία από τους συχνούς όρους </a:t>
            </a: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Θυμηθείτε τα</a:t>
            </a:r>
            <a:r>
              <a:rPr lang="en-US" dirty="0" smtClean="0">
                <a:ea typeface="ＭＳ Ｐゴシック" charset="-128"/>
              </a:rPr>
              <a:t> stop words</a:t>
            </a:r>
            <a:r>
              <a:rPr lang="el-GR" dirty="0" smtClean="0">
                <a:ea typeface="ＭＳ Ｐゴシック" charset="-128"/>
              </a:rPr>
              <a:t> (διακοπτόμενες λέξεις)</a:t>
            </a:r>
          </a:p>
          <a:p>
            <a:pPr lvl="1" eaLnBrk="1" hangingPunct="1"/>
            <a:endParaRPr lang="en-US" sz="800" dirty="0" smtClean="0">
              <a:ea typeface="ＭＳ Ｐゴシック" charset="-128"/>
            </a:endParaRPr>
          </a:p>
          <a:p>
            <a:pPr eaLnBrk="1" hangingPunct="1"/>
            <a:r>
              <a:rPr lang="el-GR" sz="2400" dirty="0" smtClean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Θεωρείστε έναν όρο σε μια ερώτηση που είναι σπάνιος στη συλλογή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(</a:t>
            </a:r>
            <a:r>
              <a:rPr lang="el-GR" sz="2400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π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.</a:t>
            </a:r>
            <a:r>
              <a:rPr lang="el-GR" sz="2400" dirty="0" smtClean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χ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., </a:t>
            </a:r>
            <a:r>
              <a:rPr lang="en-US" sz="2400" i="1" dirty="0" err="1" smtClean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arachnocentric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)</a:t>
            </a:r>
          </a:p>
          <a:p>
            <a:pPr eaLnBrk="1" hangingPunct="1"/>
            <a:r>
              <a:rPr lang="el-GR" sz="2400" dirty="0" smtClean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Το έγγραφο που περιέχει αυτόν τον όρο είναι πιο πιθανό να είναι περισσότερο συναφές με το ερώτημα από ένα έγγραφο που περιέχει ένα λιγότερο σπάνιο όρο του ερωτήματος</a:t>
            </a:r>
            <a:endParaRPr lang="en-US" sz="2400" dirty="0" smtClean="0">
              <a:ea typeface="ＭＳ Ｐゴシック" charset="-128"/>
            </a:endParaRPr>
          </a:p>
          <a:p>
            <a:pPr eaLnBrk="1" hangingPunct="1">
              <a:buNone/>
            </a:pPr>
            <a:r>
              <a:rPr lang="en-US" dirty="0" smtClean="0">
                <a:solidFill>
                  <a:srgbClr val="C00000"/>
                </a:solidFill>
                <a:ea typeface="ＭＳ Ｐゴシック" charset="-128"/>
              </a:rPr>
              <a:t>→ </a:t>
            </a:r>
            <a:r>
              <a:rPr lang="el-GR" dirty="0" smtClean="0">
                <a:solidFill>
                  <a:srgbClr val="C00000"/>
                </a:solidFill>
                <a:ea typeface="ＭＳ Ｐゴシック" charset="-128"/>
              </a:rPr>
              <a:t>Θέλουμε να δώσουμε μεγαλύτερο βάρος στους σπάνιους όρους – αλλά πως; </a:t>
            </a:r>
            <a:r>
              <a:rPr lang="en-US" b="1" u="sng" dirty="0" err="1" smtClean="0">
                <a:solidFill>
                  <a:srgbClr val="C00000"/>
                </a:solidFill>
                <a:ea typeface="ＭＳ Ｐゴシック" charset="-128"/>
              </a:rPr>
              <a:t>df</a:t>
            </a:r>
            <a:endParaRPr lang="en-US" b="1" u="sng" dirty="0" smtClean="0">
              <a:solidFill>
                <a:srgbClr val="C00000"/>
              </a:solidFill>
              <a:ea typeface="ＭＳ Ｐゴシック" charset="-128"/>
            </a:endParaRPr>
          </a:p>
        </p:txBody>
      </p:sp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6.2.1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Βάρος </a:t>
            </a:r>
            <a:r>
              <a:rPr lang="en-US" dirty="0" err="1" smtClean="0">
                <a:ea typeface="ＭＳ Ｐゴシック" charset="-128"/>
              </a:rPr>
              <a:t>idf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512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df</a:t>
            </a:r>
            <a:r>
              <a:rPr lang="en-US" i="1" baseline="-25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t</a:t>
            </a:r>
            <a:r>
              <a:rPr lang="el-GR" i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είναι 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η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συχνότητα εγγράφων </a:t>
            </a:r>
            <a:r>
              <a:rPr lang="el-GR" dirty="0" smtClean="0">
                <a:ea typeface="ＭＳ Ｐゴシック" charset="-128"/>
              </a:rPr>
              <a:t>του 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t</a:t>
            </a:r>
            <a:r>
              <a:rPr lang="en-US" dirty="0" smtClean="0">
                <a:ea typeface="ＭＳ Ｐゴシック" charset="-128"/>
              </a:rPr>
              <a:t>: </a:t>
            </a:r>
            <a:r>
              <a:rPr lang="el-GR" dirty="0" smtClean="0">
                <a:ea typeface="ＭＳ Ｐゴシック" charset="-128"/>
              </a:rPr>
              <a:t>ο αριθμός (πλήθος)  των εγγράφων της συλλογής που περιέχουν το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t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  <a:ea typeface="ＭＳ Ｐゴシック" charset="-128"/>
            </a:endParaRPr>
          </a:p>
          <a:p>
            <a:pPr lvl="1" eaLnBrk="1" hangingPunct="1"/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df</a:t>
            </a:r>
            <a:r>
              <a:rPr lang="en-US" i="1" baseline="-25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t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είναι η αντίστροφη μέτρηση της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πληροφορίας που παρέχει ο όρος 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t</a:t>
            </a:r>
          </a:p>
          <a:p>
            <a:pPr lvl="1" eaLnBrk="1" hangingPunct="1"/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df</a:t>
            </a:r>
            <a:r>
              <a:rPr lang="en-US" i="1" baseline="-25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t</a:t>
            </a:r>
            <a:r>
              <a:rPr lang="en-US" i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  <a:sym typeface="Symbol" charset="2"/>
              </a:rPr>
              <a:t>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N</a:t>
            </a:r>
          </a:p>
          <a:p>
            <a:pPr eaLnBrk="1" hangingPunct="1"/>
            <a:r>
              <a:rPr lang="el-GR" dirty="0" smtClean="0">
                <a:ea typeface="ＭＳ Ｐゴシック" charset="-128"/>
              </a:rPr>
              <a:t>Ορίζουμε την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αντίστροφη συχνότητα εγγράφων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idf</a:t>
            </a:r>
            <a:r>
              <a:rPr lang="en-US" dirty="0" smtClean="0">
                <a:ea typeface="ＭＳ Ｐゴシック" charset="-128"/>
              </a:rPr>
              <a:t> (inverse document frequency) </a:t>
            </a:r>
            <a:r>
              <a:rPr lang="el-GR" dirty="0" smtClean="0">
                <a:ea typeface="ＭＳ Ｐゴシック" charset="-128"/>
              </a:rPr>
              <a:t>του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i="1" dirty="0" smtClean="0">
                <a:ea typeface="ＭＳ Ｐゴシック" charset="-128"/>
              </a:rPr>
              <a:t>t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ως</a:t>
            </a:r>
            <a:endParaRPr lang="en-US" dirty="0" smtClean="0">
              <a:ea typeface="ＭＳ Ｐゴシック" charset="-128"/>
            </a:endParaRPr>
          </a:p>
          <a:p>
            <a:pPr eaLnBrk="1" hangingPunct="1">
              <a:buFont typeface="Wingdings" charset="2"/>
              <a:buNone/>
            </a:pPr>
            <a:endParaRPr lang="en-US" dirty="0" smtClean="0">
              <a:ea typeface="ＭＳ Ｐゴシック" charset="-128"/>
            </a:endParaRP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9921430"/>
              </p:ext>
            </p:extLst>
          </p:nvPr>
        </p:nvGraphicFramePr>
        <p:xfrm>
          <a:off x="2971800" y="5410200"/>
          <a:ext cx="2278063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01" name="Equation" r:id="rId3" imgW="723600" imgH="228600" progId="Equation.3">
                  <p:embed/>
                </p:oleObj>
              </mc:Choice>
              <mc:Fallback>
                <p:oleObj name="Equation" r:id="rId3" imgW="723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410200"/>
                        <a:ext cx="2278063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6.2.1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5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Παράδειγμα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410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6.2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52400" y="1600200"/>
            <a:ext cx="8701118" cy="363377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l-GR" dirty="0" smtClean="0">
                <a:solidFill>
                  <a:srgbClr val="00B050"/>
                </a:solidFill>
                <a:latin typeface="+mj-lt"/>
              </a:rPr>
              <a:t>Ποιο είναι </a:t>
            </a:r>
            <a:r>
              <a:rPr lang="en-US" dirty="0" err="1" smtClean="0">
                <a:solidFill>
                  <a:srgbClr val="00B050"/>
                </a:solidFill>
                <a:latin typeface="+mj-lt"/>
              </a:rPr>
              <a:t>idf</a:t>
            </a:r>
            <a:r>
              <a:rPr lang="en-US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el-GR" dirty="0" smtClean="0">
                <a:solidFill>
                  <a:srgbClr val="00B050"/>
                </a:solidFill>
                <a:latin typeface="+mj-lt"/>
              </a:rPr>
              <a:t>για </a:t>
            </a:r>
            <a:r>
              <a:rPr lang="en-US" dirty="0" smtClean="0">
                <a:solidFill>
                  <a:srgbClr val="00B050"/>
                </a:solidFill>
                <a:latin typeface="+mj-lt"/>
              </a:rPr>
              <a:t>cars, red? </a:t>
            </a: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endParaRPr lang="el-GR" sz="800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q: [information on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cars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] </a:t>
            </a:r>
            <a:endParaRPr lang="el-GR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endParaRPr lang="el-GR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d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1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: “all you’ve ever wanted to know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about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cars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”</a:t>
            </a:r>
            <a:endParaRPr lang="el-GR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de-DE" dirty="0" smtClean="0">
                <a:solidFill>
                  <a:schemeClr val="tx1"/>
                </a:solidFill>
                <a:latin typeface="+mj-lt"/>
              </a:rPr>
              <a:t>d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: “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information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on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trucks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information</a:t>
            </a:r>
            <a:r>
              <a:rPr lang="fr-FR" dirty="0" smtClean="0">
                <a:solidFill>
                  <a:schemeClr val="tx1"/>
                </a:solidFill>
                <a:latin typeface="+mj-lt"/>
              </a:rPr>
              <a:t> on planes,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information</a:t>
            </a:r>
            <a:r>
              <a:rPr lang="fr-FR" dirty="0" smtClean="0">
                <a:solidFill>
                  <a:schemeClr val="tx1"/>
                </a:solidFill>
                <a:latin typeface="+mj-lt"/>
              </a:rPr>
              <a:t> on trains”</a:t>
            </a: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endParaRPr lang="el-GR" sz="800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q: [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red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cars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and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red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trucks] </a:t>
            </a:r>
            <a:endParaRPr lang="el-GR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d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3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: “cops stop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red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cars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more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often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289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a typeface="ＭＳ Ｐゴシック" charset="-128"/>
              </a:rPr>
              <a:t>Βαθμός εγγράφου και ερώτησης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4403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ea typeface="ＭＳ Ｐゴシック" charset="-128"/>
            </a:endParaRPr>
          </a:p>
          <a:p>
            <a:pPr>
              <a:buNone/>
            </a:pPr>
            <a:endParaRPr lang="en-US" dirty="0" smtClean="0">
              <a:ea typeface="ＭＳ Ｐゴシック" charset="-128"/>
            </a:endParaRPr>
          </a:p>
          <a:p>
            <a:r>
              <a:rPr lang="el-GR" sz="2000" dirty="0" smtClean="0"/>
              <a:t>Μεγάλο για όρους που εμφανίζονται πολλές φορές σε λίγα έγγραφα </a:t>
            </a:r>
            <a:r>
              <a:rPr lang="en-US" sz="2000" dirty="0" smtClean="0"/>
              <a:t>(</a:t>
            </a:r>
            <a:r>
              <a:rPr lang="el-GR" sz="2000" dirty="0" smtClean="0"/>
              <a:t>μεγάλη </a:t>
            </a:r>
            <a:r>
              <a:rPr lang="el-GR" sz="2000" i="1" dirty="0" smtClean="0">
                <a:solidFill>
                  <a:schemeClr val="accent6">
                    <a:lumMod val="75000"/>
                  </a:schemeClr>
                </a:solidFill>
              </a:rPr>
              <a:t>διακριτική δύναμη  </a:t>
            </a:r>
            <a:r>
              <a:rPr lang="el-GR" sz="2000" i="1" dirty="0" smtClean="0"/>
              <a:t>(</a:t>
            </a:r>
            <a:r>
              <a:rPr lang="en-US" sz="2000" dirty="0" smtClean="0"/>
              <a:t>discriminating power</a:t>
            </a:r>
            <a:r>
              <a:rPr lang="el-GR" sz="2000" dirty="0" smtClean="0"/>
              <a:t>) σε αυτά τα έγγραφα</a:t>
            </a:r>
            <a:r>
              <a:rPr lang="en-US" sz="2000" dirty="0" smtClean="0"/>
              <a:t>)</a:t>
            </a:r>
            <a:r>
              <a:rPr lang="el-GR" sz="2000" dirty="0" smtClean="0"/>
              <a:t> </a:t>
            </a:r>
            <a:r>
              <a:rPr lang="en-US" sz="2000" dirty="0" smtClean="0"/>
              <a:t> </a:t>
            </a:r>
            <a:endParaRPr lang="el-GR" sz="2000" dirty="0" smtClean="0"/>
          </a:p>
          <a:p>
            <a:r>
              <a:rPr lang="el-GR" sz="2000" dirty="0" smtClean="0"/>
              <a:t>Μικρότερο  όταν ο όρος  εμφανίζεται λίγες φορές σε ένα έγγραφο ή όταν εμφανίζεται σε πολλά έγγραφα</a:t>
            </a:r>
          </a:p>
          <a:p>
            <a:r>
              <a:rPr lang="el-GR" sz="2000" dirty="0" smtClean="0"/>
              <a:t>Το μικρότερο για όρους που εμφανίζονται σχεδόν σε όλα τα έγγραφα  </a:t>
            </a:r>
          </a:p>
          <a:p>
            <a:endParaRPr lang="el-GR" sz="1800" dirty="0" smtClean="0"/>
          </a:p>
          <a:p>
            <a:r>
              <a:rPr lang="el-GR" sz="2400" dirty="0" smtClean="0">
                <a:ea typeface="ＭＳ Ｐゴシック" charset="-128"/>
              </a:rPr>
              <a:t>Υπάρχουν πολλές άλλες παραλλαγές</a:t>
            </a:r>
            <a:endParaRPr lang="en-US" sz="2400" dirty="0" smtClean="0">
              <a:ea typeface="ＭＳ Ｐゴシック" charset="-128"/>
            </a:endParaRPr>
          </a:p>
          <a:p>
            <a:pPr lvl="1"/>
            <a:r>
              <a:rPr lang="el-GR" dirty="0" smtClean="0">
                <a:ea typeface="ＭＳ Ｐゴシック" charset="-128"/>
              </a:rPr>
              <a:t>Πως υπολογίζεται το </a:t>
            </a:r>
            <a:r>
              <a:rPr lang="en-US" dirty="0" smtClean="0">
                <a:ea typeface="ＭＳ Ｐゴシック" charset="-128"/>
              </a:rPr>
              <a:t>“</a:t>
            </a:r>
            <a:r>
              <a:rPr lang="en-US" dirty="0" err="1" smtClean="0">
                <a:ea typeface="ＭＳ Ｐゴシック" charset="-128"/>
              </a:rPr>
              <a:t>tf</a:t>
            </a:r>
            <a:r>
              <a:rPr lang="en-US" dirty="0" smtClean="0">
                <a:ea typeface="ＭＳ Ｐゴシック" charset="-128"/>
              </a:rPr>
              <a:t>” (</a:t>
            </a:r>
            <a:r>
              <a:rPr lang="el-GR" dirty="0" smtClean="0">
                <a:ea typeface="ＭＳ Ｐゴシック" charset="-128"/>
              </a:rPr>
              <a:t>με ή χωρίς</a:t>
            </a:r>
            <a:r>
              <a:rPr lang="en-US" dirty="0" smtClean="0">
                <a:ea typeface="ＭＳ Ｐゴシック" charset="-128"/>
              </a:rPr>
              <a:t> log)</a:t>
            </a:r>
          </a:p>
          <a:p>
            <a:pPr lvl="1"/>
            <a:r>
              <a:rPr lang="el-GR" dirty="0" smtClean="0">
                <a:ea typeface="ＭＳ Ｐゴシック" charset="-128"/>
              </a:rPr>
              <a:t>Αν δίνεται βάρος και στους όρους του ερωτήματος</a:t>
            </a:r>
            <a:endParaRPr lang="en-US" dirty="0" smtClean="0">
              <a:ea typeface="ＭＳ Ｐゴシック" charset="-128"/>
            </a:endParaRPr>
          </a:p>
          <a:p>
            <a:pPr lvl="1"/>
            <a:r>
              <a:rPr lang="en-US" dirty="0" smtClean="0">
                <a:ea typeface="ＭＳ Ｐゴシック" charset="-128"/>
              </a:rPr>
              <a:t>…</a:t>
            </a:r>
            <a:r>
              <a:rPr lang="en-US" sz="2800" dirty="0" smtClean="0">
                <a:ea typeface="ＭＳ Ｐゴシック" charset="-128"/>
              </a:rPr>
              <a:t> </a:t>
            </a:r>
          </a:p>
        </p:txBody>
      </p:sp>
      <p:sp>
        <p:nvSpPr>
          <p:cNvPr id="819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855833-23CE-4FC1-ABAF-6A7CD71D4182}" type="slidenum">
              <a:rPr lang="en-US" smtClean="0"/>
              <a:pPr/>
              <a:t>19</a:t>
            </a:fld>
            <a:endParaRPr lang="en-US" smtClean="0"/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4909112"/>
              </p:ext>
            </p:extLst>
          </p:nvPr>
        </p:nvGraphicFramePr>
        <p:xfrm>
          <a:off x="990600" y="1676400"/>
          <a:ext cx="5562600" cy="907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64" name="Equation" r:id="rId3" imgW="1714500" imgH="279400" progId="Equation.3">
                  <p:embed/>
                </p:oleObj>
              </mc:Choice>
              <mc:Fallback>
                <p:oleObj name="Equation" r:id="rId3" imgW="1714500" imgH="279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676400"/>
                        <a:ext cx="5562600" cy="907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6.2.2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>
                <a:ea typeface="ＭＳ Ｐゴシック" pitchFamily="-112" charset="-128"/>
              </a:rPr>
              <a:t>Τι θα </a:t>
            </a:r>
            <a:r>
              <a:rPr lang="el-GR" dirty="0" smtClean="0">
                <a:ea typeface="ＭＳ Ｐゴシック" pitchFamily="-112" charset="-128"/>
              </a:rPr>
              <a:t>δούμε σήμερα;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438400"/>
            <a:ext cx="7620000" cy="1828800"/>
          </a:xfrm>
        </p:spPr>
        <p:txBody>
          <a:bodyPr/>
          <a:lstStyle/>
          <a:p>
            <a:pPr eaLnBrk="1" hangingPunct="1"/>
            <a:r>
              <a:rPr lang="el-GR" sz="3000" dirty="0" smtClean="0">
                <a:ea typeface="ＭＳ Ｐゴシック" pitchFamily="-112" charset="-128"/>
              </a:rPr>
              <a:t>Βαθμολόγηση και κατάταξη εγγράφων</a:t>
            </a:r>
          </a:p>
          <a:p>
            <a:pPr eaLnBrk="1" hangingPunct="1"/>
            <a:r>
              <a:rPr lang="el-GR" sz="3000" dirty="0" smtClean="0">
                <a:ea typeface="ＭＳ Ｐゴシック" pitchFamily="-112" charset="-128"/>
              </a:rPr>
              <a:t>Στ</a:t>
            </a:r>
            <a:r>
              <a:rPr lang="el-GR" sz="3000" dirty="0">
                <a:ea typeface="ＭＳ Ｐゴシック" pitchFamily="-112" charset="-128"/>
              </a:rPr>
              <a:t>ά</a:t>
            </a:r>
            <a:r>
              <a:rPr lang="el-GR" sz="3000" dirty="0" smtClean="0">
                <a:ea typeface="ＭＳ Ｐゴシック" pitchFamily="-112" charset="-128"/>
              </a:rPr>
              <a:t>θμιση όρων </a:t>
            </a:r>
            <a:r>
              <a:rPr lang="en-US" sz="3000" dirty="0" smtClean="0">
                <a:ea typeface="ＭＳ Ｐゴシック" pitchFamily="-112" charset="-128"/>
              </a:rPr>
              <a:t>(term weighting)</a:t>
            </a:r>
          </a:p>
          <a:p>
            <a:pPr eaLnBrk="1" hangingPunct="1"/>
            <a:r>
              <a:rPr lang="el-GR" sz="3000" dirty="0" smtClean="0">
                <a:ea typeface="ＭＳ Ｐゴシック" pitchFamily="-112" charset="-128"/>
              </a:rPr>
              <a:t>Αναπαράσταση εγγράφων και ερωτημάτων ως διανύσματα</a:t>
            </a:r>
            <a:endParaRPr lang="en-US" sz="2800" dirty="0" smtClean="0">
              <a:ea typeface="ＭＳ Ｐゴシック" pitchFamily="-112" charset="-128"/>
            </a:endParaRP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l-GR" sz="1600" dirty="0" smtClean="0">
                <a:solidFill>
                  <a:srgbClr val="FBFCFF"/>
                </a:solidFill>
              </a:rPr>
              <a:t>6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Στάθμιση </a:t>
            </a:r>
            <a:r>
              <a:rPr lang="en-US" dirty="0" err="1" smtClean="0">
                <a:ea typeface="ＭＳ Ｐゴシック" charset="-128"/>
              </a:rPr>
              <a:t>tf-idf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6.2.2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7476" y="18288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Ποιο είναι το </a:t>
            </a:r>
            <a:r>
              <a:rPr lang="en-US" dirty="0" err="1" smtClean="0">
                <a:latin typeface="+mn-lt"/>
              </a:rPr>
              <a:t>idf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ενός όρου που εμφανίζεται σε κάθε έγγραφο (ποια η σχέση με </a:t>
            </a:r>
            <a:r>
              <a:rPr lang="en-US" dirty="0" smtClean="0">
                <a:latin typeface="+mn-lt"/>
              </a:rPr>
              <a:t>stop words);</a:t>
            </a:r>
          </a:p>
        </p:txBody>
      </p:sp>
      <p:pic>
        <p:nvPicPr>
          <p:cNvPr id="2549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611" y="3810000"/>
            <a:ext cx="42005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34546" y="3215282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+mn-lt"/>
              </a:rPr>
              <a:t>tf-idf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των παρακάτω όρων</a:t>
            </a:r>
            <a:r>
              <a:rPr lang="en-US" dirty="0">
                <a:latin typeface="+mn-lt"/>
              </a:rPr>
              <a:t>:</a:t>
            </a:r>
            <a:endParaRPr lang="en-US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260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855833-23CE-4FC1-ABAF-6A7CD71D4182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6.2.2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Στάθμιση </a:t>
            </a:r>
            <a:r>
              <a:rPr lang="en-US" dirty="0" err="1" smtClean="0">
                <a:ea typeface="ＭＳ Ｐゴシック" charset="-128"/>
              </a:rPr>
              <a:t>tf-idf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1752600"/>
            <a:ext cx="7467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Ερώτημα</a:t>
            </a:r>
            <a:r>
              <a:rPr lang="el-GR" dirty="0" smtClean="0">
                <a:latin typeface="+mn-lt"/>
              </a:rPr>
              <a:t>	</a:t>
            </a:r>
            <a:r>
              <a:rPr lang="en-US" dirty="0" smtClean="0">
                <a:latin typeface="+mn-lt"/>
              </a:rPr>
              <a:t>q	a b</a:t>
            </a:r>
          </a:p>
          <a:p>
            <a:endParaRPr lang="el-GR" dirty="0" smtClean="0">
              <a:latin typeface="+mn-lt"/>
            </a:endParaRPr>
          </a:p>
          <a:p>
            <a:r>
              <a:rPr lang="el-GR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Έγγραφα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r>
              <a:rPr lang="en-US" dirty="0" smtClean="0">
                <a:latin typeface="+mn-lt"/>
              </a:rPr>
              <a:t>d</a:t>
            </a:r>
            <a:r>
              <a:rPr lang="en-US" baseline="-25000" dirty="0" smtClean="0">
                <a:latin typeface="+mn-lt"/>
              </a:rPr>
              <a:t>1</a:t>
            </a:r>
            <a:r>
              <a:rPr lang="en-US" dirty="0" smtClean="0">
                <a:latin typeface="+mn-lt"/>
              </a:rPr>
              <a:t>	a ….. b …</a:t>
            </a:r>
          </a:p>
          <a:p>
            <a:r>
              <a:rPr lang="en-US" dirty="0" smtClean="0">
                <a:latin typeface="+mn-lt"/>
              </a:rPr>
              <a:t>d</a:t>
            </a:r>
            <a:r>
              <a:rPr lang="en-US" baseline="-25000" dirty="0" smtClean="0">
                <a:latin typeface="+mn-lt"/>
              </a:rPr>
              <a:t>2</a:t>
            </a:r>
            <a:r>
              <a:rPr lang="en-US" dirty="0" smtClean="0">
                <a:latin typeface="+mn-lt"/>
              </a:rPr>
              <a:t> 	a … a …</a:t>
            </a:r>
          </a:p>
          <a:p>
            <a:r>
              <a:rPr lang="en-US" dirty="0" smtClean="0">
                <a:latin typeface="+mn-lt"/>
              </a:rPr>
              <a:t>d</a:t>
            </a:r>
            <a:r>
              <a:rPr lang="en-US" baseline="-25000" dirty="0" smtClean="0">
                <a:latin typeface="+mn-lt"/>
              </a:rPr>
              <a:t>3</a:t>
            </a:r>
            <a:r>
              <a:rPr lang="en-US" dirty="0" smtClean="0">
                <a:latin typeface="+mn-lt"/>
              </a:rPr>
              <a:t>	a … a … b</a:t>
            </a:r>
          </a:p>
          <a:p>
            <a:r>
              <a:rPr lang="en-US" dirty="0" smtClean="0">
                <a:latin typeface="+mn-lt"/>
              </a:rPr>
              <a:t>d</a:t>
            </a:r>
            <a:r>
              <a:rPr lang="en-US" baseline="-25000" dirty="0" smtClean="0">
                <a:latin typeface="+mn-lt"/>
              </a:rPr>
              <a:t>4</a:t>
            </a:r>
            <a:r>
              <a:rPr lang="en-US" dirty="0" smtClean="0">
                <a:latin typeface="+mn-lt"/>
              </a:rPr>
              <a:t>	b ….. b … b</a:t>
            </a:r>
          </a:p>
          <a:p>
            <a:r>
              <a:rPr lang="en-US" dirty="0" smtClean="0">
                <a:latin typeface="+mn-lt"/>
              </a:rPr>
              <a:t>d</a:t>
            </a:r>
            <a:r>
              <a:rPr lang="en-US" baseline="-25000" dirty="0" smtClean="0">
                <a:latin typeface="+mn-lt"/>
              </a:rPr>
              <a:t>5</a:t>
            </a:r>
            <a:r>
              <a:rPr lang="en-US" dirty="0" smtClean="0">
                <a:latin typeface="+mn-lt"/>
              </a:rPr>
              <a:t> 	a … a … b … b</a:t>
            </a:r>
          </a:p>
          <a:p>
            <a:r>
              <a:rPr lang="en-US" dirty="0" smtClean="0">
                <a:latin typeface="+mn-lt"/>
              </a:rPr>
              <a:t>d</a:t>
            </a:r>
            <a:r>
              <a:rPr lang="en-US" baseline="-25000" dirty="0" smtClean="0">
                <a:latin typeface="+mn-lt"/>
              </a:rPr>
              <a:t>6</a:t>
            </a:r>
            <a:r>
              <a:rPr lang="en-US" dirty="0" smtClean="0">
                <a:latin typeface="+mn-lt"/>
              </a:rPr>
              <a:t>	a ….</a:t>
            </a:r>
            <a:endParaRPr lang="el-GR" dirty="0" smtClean="0">
              <a:latin typeface="+mn-lt"/>
            </a:endParaRPr>
          </a:p>
          <a:p>
            <a:endParaRPr lang="el-GR" dirty="0" smtClean="0">
              <a:latin typeface="+mn-lt"/>
            </a:endParaRPr>
          </a:p>
          <a:p>
            <a:r>
              <a:rPr lang="el-GR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Διάταξη??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r>
              <a:rPr lang="en-US" dirty="0" smtClean="0">
                <a:latin typeface="+mn-lt"/>
              </a:rPr>
              <a:t>	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8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a typeface="ＭＳ Ｐゴシック" charset="-128"/>
              </a:rPr>
              <a:t>Η επίδραση του </a:t>
            </a:r>
            <a:r>
              <a:rPr lang="en-US" dirty="0" err="1" smtClean="0">
                <a:ea typeface="ＭＳ Ｐゴシック" charset="-128"/>
              </a:rPr>
              <a:t>idf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στη διάταξη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/>
          <a:lstStyle/>
          <a:p>
            <a:r>
              <a:rPr lang="el-GR" dirty="0" smtClean="0">
                <a:ea typeface="ＭＳ Ｐゴシック" charset="-128"/>
              </a:rPr>
              <a:t>Το </a:t>
            </a:r>
            <a:r>
              <a:rPr lang="en-US" dirty="0" err="1" smtClean="0">
                <a:ea typeface="ＭＳ Ｐゴシック" charset="-128"/>
              </a:rPr>
              <a:t>idf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δεν επηρεάζει τη διάταξη ερωτημάτων με ένα όρο, όπως </a:t>
            </a:r>
          </a:p>
          <a:p>
            <a:pPr lvl="1"/>
            <a:r>
              <a:rPr lang="en-US" dirty="0" smtClean="0">
                <a:ea typeface="ＭＳ Ｐゴシック" charset="-128"/>
              </a:rPr>
              <a:t>iPhone</a:t>
            </a:r>
          </a:p>
          <a:p>
            <a:r>
              <a:rPr lang="el-GR" dirty="0" smtClean="0">
                <a:ea typeface="ＭＳ Ｐゴシック" charset="-128"/>
              </a:rPr>
              <a:t>Το </a:t>
            </a:r>
            <a:r>
              <a:rPr lang="en-US" dirty="0" err="1" smtClean="0">
                <a:ea typeface="ＭＳ Ｐゴシック" charset="-128"/>
              </a:rPr>
              <a:t>idf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επηρεάζει μόνο τη διάταξη εγγράφων με τουλάχιστον δύο όρους </a:t>
            </a:r>
          </a:p>
          <a:p>
            <a:pPr lvl="1"/>
            <a:r>
              <a:rPr lang="el-GR" dirty="0" smtClean="0">
                <a:ea typeface="ＭＳ Ｐゴシック" charset="-128"/>
              </a:rPr>
              <a:t>Για το ερώτημα </a:t>
            </a:r>
            <a:r>
              <a:rPr lang="en-US" dirty="0" smtClean="0">
                <a:solidFill>
                  <a:srgbClr val="357E69"/>
                </a:solidFill>
                <a:ea typeface="ＭＳ Ｐゴシック" charset="-128"/>
              </a:rPr>
              <a:t>capricious person</a:t>
            </a:r>
            <a:r>
              <a:rPr lang="en-US" dirty="0" smtClean="0">
                <a:ea typeface="ＭＳ Ｐゴシック" charset="-128"/>
              </a:rPr>
              <a:t>, </a:t>
            </a:r>
            <a:r>
              <a:rPr lang="el-GR" dirty="0" smtClean="0">
                <a:ea typeface="ＭＳ Ｐゴシック" charset="-128"/>
              </a:rPr>
              <a:t> η </a:t>
            </a:r>
            <a:r>
              <a:rPr lang="en-US" dirty="0" err="1" smtClean="0">
                <a:ea typeface="ＭＳ Ｐゴシック" charset="-128"/>
              </a:rPr>
              <a:t>idf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στάθμιση έχει ως αποτέλεσμα οι εμφανίσεις του 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dirty="0" smtClean="0">
                <a:solidFill>
                  <a:srgbClr val="357E69"/>
                </a:solidFill>
                <a:ea typeface="ＭＳ Ｐゴシック" charset="-128"/>
              </a:rPr>
              <a:t>capricious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να μετράνε περισσότερο στην τελική διάταξη των εγγράφων από </a:t>
            </a:r>
            <a:r>
              <a:rPr lang="el-GR" dirty="0">
                <a:ea typeface="ＭＳ Ｐゴシック" charset="-128"/>
              </a:rPr>
              <a:t>ό</a:t>
            </a:r>
            <a:r>
              <a:rPr lang="el-GR" dirty="0" smtClean="0">
                <a:ea typeface="ＭＳ Ｐゴシック" charset="-128"/>
              </a:rPr>
              <a:t>τι οι εμφανίσεις του </a:t>
            </a:r>
            <a:r>
              <a:rPr lang="en-US" dirty="0" smtClean="0">
                <a:solidFill>
                  <a:srgbClr val="357E69"/>
                </a:solidFill>
                <a:ea typeface="ＭＳ Ｐゴシック" charset="-128"/>
              </a:rPr>
              <a:t>person</a:t>
            </a:r>
            <a:r>
              <a:rPr lang="en-US" dirty="0" smtClean="0">
                <a:ea typeface="ＭＳ Ｐゴシック" charset="-128"/>
              </a:rPr>
              <a:t>.</a:t>
            </a:r>
            <a:endParaRPr lang="el-GR" dirty="0" smtClean="0">
              <a:ea typeface="ＭＳ Ｐゴシック" charset="-128"/>
            </a:endParaRPr>
          </a:p>
          <a:p>
            <a:pPr marL="457200" lvl="1" indent="0">
              <a:buNone/>
            </a:pPr>
            <a:r>
              <a:rPr lang="el-GR" dirty="0" smtClean="0">
                <a:ea typeface="ＭＳ Ｐゴシック" charset="-128"/>
              </a:rPr>
              <a:t>(ένα έγγραφο που περιέχει μόνο το </a:t>
            </a:r>
            <a:r>
              <a:rPr lang="en-US" dirty="0">
                <a:solidFill>
                  <a:srgbClr val="357E69"/>
                </a:solidFill>
                <a:ea typeface="ＭＳ Ｐゴシック" charset="-128"/>
              </a:rPr>
              <a:t>capricious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είναι πιο σημαντικό από ένα που περιέχει μόνο το </a:t>
            </a:r>
            <a:r>
              <a:rPr lang="en-US" dirty="0">
                <a:solidFill>
                  <a:srgbClr val="357E69"/>
                </a:solidFill>
                <a:ea typeface="ＭＳ Ｐゴシック" charset="-128"/>
              </a:rPr>
              <a:t>person</a:t>
            </a:r>
            <a:r>
              <a:rPr lang="en-US" dirty="0" smtClean="0">
                <a:ea typeface="ＭＳ Ｐゴシック" charset="-128"/>
              </a:rPr>
              <a:t>)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A598FA0-B43A-46D3-B5F7-9210E9DF604E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ea typeface="ＭＳ Ｐゴシック" charset="-128"/>
            </a:endParaRPr>
          </a:p>
          <a:p>
            <a:endParaRPr lang="en-US" dirty="0" smtClean="0">
              <a:ea typeface="ＭＳ Ｐゴシック" charset="-128"/>
            </a:endParaRPr>
          </a:p>
          <a:p>
            <a:pPr>
              <a:buNone/>
            </a:pPr>
            <a:endParaRPr lang="en-US" dirty="0" smtClean="0">
              <a:ea typeface="ＭＳ Ｐゴシック" charset="-128"/>
            </a:endParaRPr>
          </a:p>
          <a:p>
            <a:pPr>
              <a:buNone/>
            </a:pPr>
            <a:r>
              <a:rPr lang="el-GR" sz="3200" dirty="0" smtClean="0">
                <a:ea typeface="ＭＳ Ｐゴシック" charset="-128"/>
              </a:rPr>
              <a:t>Υπάρχουν πολλές άλλες παραλλαγές</a:t>
            </a:r>
            <a:endParaRPr lang="en-US" sz="3200" dirty="0" smtClean="0">
              <a:ea typeface="ＭＳ Ｐゴシック" charset="-128"/>
            </a:endParaRPr>
          </a:p>
          <a:p>
            <a:pPr lvl="1"/>
            <a:r>
              <a:rPr lang="el-GR" sz="2800" dirty="0" smtClean="0">
                <a:ea typeface="ＭＳ Ｐゴシック" charset="-128"/>
              </a:rPr>
              <a:t>Πως υπολογίζεται το </a:t>
            </a:r>
            <a:r>
              <a:rPr lang="en-US" sz="2800" dirty="0" smtClean="0">
                <a:ea typeface="ＭＳ Ｐゴシック" charset="-128"/>
              </a:rPr>
              <a:t>“</a:t>
            </a:r>
            <a:r>
              <a:rPr lang="en-US" sz="2800" dirty="0" err="1" smtClean="0">
                <a:ea typeface="ＭＳ Ｐゴシック" charset="-128"/>
              </a:rPr>
              <a:t>tf</a:t>
            </a:r>
            <a:r>
              <a:rPr lang="en-US" sz="2800" dirty="0" smtClean="0">
                <a:ea typeface="ＭＳ Ｐゴシック" charset="-128"/>
              </a:rPr>
              <a:t>” (</a:t>
            </a:r>
            <a:r>
              <a:rPr lang="el-GR" sz="2800" dirty="0" smtClean="0">
                <a:ea typeface="ＭＳ Ｐゴシック" charset="-128"/>
              </a:rPr>
              <a:t>με ή χωρίς</a:t>
            </a:r>
            <a:r>
              <a:rPr lang="en-US" sz="2800" dirty="0" smtClean="0">
                <a:ea typeface="ＭＳ Ｐゴシック" charset="-128"/>
              </a:rPr>
              <a:t> log)</a:t>
            </a:r>
          </a:p>
          <a:p>
            <a:pPr lvl="1"/>
            <a:r>
              <a:rPr lang="el-GR" sz="2800" dirty="0" smtClean="0">
                <a:ea typeface="ＭＳ Ｐゴシック" charset="-128"/>
              </a:rPr>
              <a:t>Αν δίνεται βάρος και στους όρους του ερωτήματος</a:t>
            </a:r>
            <a:endParaRPr lang="en-US" sz="2800" dirty="0" smtClean="0">
              <a:ea typeface="ＭＳ Ｐゴシック" charset="-128"/>
            </a:endParaRPr>
          </a:p>
          <a:p>
            <a:pPr lvl="1">
              <a:buNone/>
            </a:pPr>
            <a:endParaRPr lang="en-US" sz="2800" dirty="0" smtClean="0">
              <a:ea typeface="ＭＳ Ｐゴシック" charset="-128"/>
            </a:endParaRPr>
          </a:p>
        </p:txBody>
      </p:sp>
      <p:sp>
        <p:nvSpPr>
          <p:cNvPr id="819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855833-23CE-4FC1-ABAF-6A7CD71D4182}" type="slidenum">
              <a:rPr lang="en-US" smtClean="0"/>
              <a:pPr/>
              <a:t>23</a:t>
            </a:fld>
            <a:endParaRPr lang="en-US" smtClean="0"/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/>
        </p:nvGraphicFramePr>
        <p:xfrm>
          <a:off x="990601" y="2209800"/>
          <a:ext cx="5562600" cy="907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45" name="Equation" r:id="rId3" imgW="1714500" imgH="279400" progId="Equation.3">
                  <p:embed/>
                </p:oleObj>
              </mc:Choice>
              <mc:Fallback>
                <p:oleObj name="Equation" r:id="rId3" imgW="17145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1" y="2209800"/>
                        <a:ext cx="5562600" cy="907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6.2.2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Στάθμιση </a:t>
            </a:r>
            <a:r>
              <a:rPr lang="en-US" dirty="0" err="1" smtClean="0">
                <a:ea typeface="ＭＳ Ｐゴシック" charset="-128"/>
              </a:rPr>
              <a:t>tf-idf</a:t>
            </a:r>
            <a:endParaRPr lang="en-US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009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Συχνότητα όρου - </a:t>
            </a:r>
            <a:r>
              <a:rPr lang="en-US" dirty="0" smtClean="0">
                <a:ea typeface="ＭＳ Ｐゴシック" charset="-128"/>
              </a:rPr>
              <a:t>Term frequency </a:t>
            </a:r>
            <a:r>
              <a:rPr lang="el-GR" dirty="0" smtClean="0">
                <a:ea typeface="ＭＳ Ｐゴシック" charset="-128"/>
              </a:rPr>
              <a:t>(</a:t>
            </a:r>
            <a:r>
              <a:rPr lang="en-US" dirty="0" err="1" smtClean="0">
                <a:ea typeface="ＭＳ Ｐゴシック" charset="-128"/>
              </a:rPr>
              <a:t>tf</a:t>
            </a:r>
            <a:r>
              <a:rPr lang="el-GR" dirty="0" smtClean="0">
                <a:ea typeface="ＭＳ Ｐゴシック" charset="-128"/>
              </a:rPr>
              <a:t>)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Η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συχνότητα όρου </a:t>
            </a:r>
            <a:r>
              <a:rPr lang="en-US" dirty="0" err="1" smtClean="0">
                <a:ea typeface="ＭＳ Ｐゴシック" charset="-128"/>
              </a:rPr>
              <a:t>tf</a:t>
            </a:r>
            <a:r>
              <a:rPr lang="en-US" i="1" baseline="-25000" dirty="0" err="1" smtClean="0">
                <a:ea typeface="ＭＳ Ｐゴシック" charset="-128"/>
              </a:rPr>
              <a:t>t,d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του όρου 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i="1" dirty="0" smtClean="0">
                <a:ea typeface="ＭＳ Ｐゴシック" charset="-128"/>
              </a:rPr>
              <a:t>t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 σε ένα έγγραφο </a:t>
            </a:r>
            <a:r>
              <a:rPr lang="en-US" i="1" dirty="0" smtClean="0">
                <a:ea typeface="ＭＳ Ｐゴシック" charset="-128"/>
              </a:rPr>
              <a:t>d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ορίζεται ως ο αριθμός των φορών που το </a:t>
            </a:r>
            <a:r>
              <a:rPr lang="en-US" i="1" dirty="0" smtClean="0">
                <a:ea typeface="ＭＳ Ｐゴシック" charset="-128"/>
              </a:rPr>
              <a:t>t </a:t>
            </a:r>
            <a:r>
              <a:rPr lang="el-GR" dirty="0">
                <a:ea typeface="ＭＳ Ｐゴシック" charset="-128"/>
              </a:rPr>
              <a:t>εμφανίζεται στο 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i="1" dirty="0" smtClean="0">
                <a:ea typeface="ＭＳ Ｐゴシック" charset="-128"/>
              </a:rPr>
              <a:t>d</a:t>
            </a:r>
            <a:r>
              <a:rPr lang="en-US" dirty="0" smtClean="0">
                <a:ea typeface="ＭＳ Ｐゴシック" charset="-128"/>
              </a:rPr>
              <a:t>.</a:t>
            </a:r>
          </a:p>
          <a:p>
            <a:pPr marL="0" indent="0" eaLnBrk="1" hangingPunct="1">
              <a:buNone/>
            </a:pPr>
            <a:endParaRPr lang="el-GR" sz="2400" dirty="0">
              <a:solidFill>
                <a:srgbClr val="C00000"/>
              </a:solidFill>
              <a:ea typeface="ＭＳ Ｐゴシック" charset="-128"/>
            </a:endParaRPr>
          </a:p>
          <a:p>
            <a:pPr marL="0" indent="0" eaLnBrk="1" hangingPunct="1">
              <a:buNone/>
            </a:pPr>
            <a:r>
              <a:rPr lang="el-GR" sz="2400" dirty="0" smtClean="0">
                <a:ea typeface="ＭＳ Ｐゴシック" charset="-128"/>
              </a:rPr>
              <a:t>Φτάνει μόνο η συχνότητα </a:t>
            </a:r>
            <a:endParaRPr lang="en-US" sz="2400" dirty="0" smtClean="0">
              <a:ea typeface="ＭＳ Ｐゴシック" charset="-128"/>
            </a:endParaRPr>
          </a:p>
          <a:p>
            <a:pPr lvl="1" eaLnBrk="1" hangingPunct="1"/>
            <a:r>
              <a:rPr lang="el-GR" sz="2000" dirty="0" smtClean="0">
                <a:ea typeface="ＭＳ Ｐゴシック" charset="-128"/>
              </a:rPr>
              <a:t>Ένα έγγραφο με 10 εμφανίσεις ενός όρου είναι πιο σχετικό από ένα έγγραφο με 1 εμφάνιση του όρου .. </a:t>
            </a:r>
            <a:r>
              <a:rPr lang="el-GR" sz="2000" i="1" dirty="0" smtClean="0">
                <a:ea typeface="ＭＳ Ｐゴシック" charset="-128"/>
              </a:rPr>
              <a:t>Αλλά είναι 10 φορές πιο σχετικό</a:t>
            </a:r>
            <a:r>
              <a:rPr lang="el-GR" sz="2000" dirty="0" smtClean="0">
                <a:ea typeface="ＭＳ Ｐゴシック" charset="-128"/>
              </a:rPr>
              <a:t>; </a:t>
            </a:r>
            <a:endParaRPr lang="en-US" sz="2000" dirty="0" smtClean="0">
              <a:ea typeface="ＭＳ Ｐゴシック" charset="-128"/>
            </a:endParaRPr>
          </a:p>
          <a:p>
            <a:pPr eaLnBrk="1" hangingPunct="1"/>
            <a:r>
              <a:rPr lang="el-GR" dirty="0" smtClean="0">
                <a:solidFill>
                  <a:srgbClr val="C00000"/>
                </a:solidFill>
                <a:ea typeface="ＭＳ Ｐゴシック" charset="-128"/>
              </a:rPr>
              <a:t>Η σχετικότητα (</a:t>
            </a:r>
            <a:r>
              <a:rPr lang="en-US" dirty="0" smtClean="0">
                <a:solidFill>
                  <a:srgbClr val="C00000"/>
                </a:solidFill>
                <a:ea typeface="ＭＳ Ｐゴシック" charset="-128"/>
              </a:rPr>
              <a:t>relevance</a:t>
            </a:r>
            <a:r>
              <a:rPr lang="el-GR" dirty="0" smtClean="0">
                <a:solidFill>
                  <a:srgbClr val="C00000"/>
                </a:solidFill>
                <a:ea typeface="ＭＳ Ｐゴシック" charset="-128"/>
              </a:rPr>
              <a:t>) δεν αυξάνει </a:t>
            </a:r>
            <a:r>
              <a:rPr lang="el-GR" i="1" dirty="0" smtClean="0">
                <a:solidFill>
                  <a:srgbClr val="C00000"/>
                </a:solidFill>
                <a:ea typeface="ＭＳ Ｐゴシック" charset="-128"/>
              </a:rPr>
              <a:t>ανάλογα</a:t>
            </a:r>
            <a:r>
              <a:rPr lang="el-GR" dirty="0" smtClean="0">
                <a:solidFill>
                  <a:srgbClr val="C00000"/>
                </a:solidFill>
                <a:ea typeface="ＭＳ Ｐゴシック" charset="-128"/>
              </a:rPr>
              <a:t> με τη συχνότητα όρου</a:t>
            </a:r>
            <a:endParaRPr lang="en-US" dirty="0" smtClean="0">
              <a:solidFill>
                <a:srgbClr val="C00000"/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8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Στάθμιση με </a:t>
            </a:r>
            <a:r>
              <a:rPr lang="en-US" dirty="0" smtClean="0">
                <a:ea typeface="ＭＳ Ｐゴシック" charset="-128"/>
              </a:rPr>
              <a:t>Log-</a:t>
            </a:r>
            <a:r>
              <a:rPr lang="el-GR" dirty="0" smtClean="0">
                <a:ea typeface="ＭＳ Ｐゴシック" charset="-128"/>
              </a:rPr>
              <a:t>συχνότητας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4101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763000" cy="49530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Η στάθμιση με χρήση του λογάριθμου της συχνότητας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(</a:t>
            </a:r>
            <a:r>
              <a:rPr lang="en-US" dirty="0" smtClean="0">
                <a:ea typeface="ＭＳ Ｐゴシック" charset="-128"/>
              </a:rPr>
              <a:t>log frequency weight</a:t>
            </a:r>
            <a:r>
              <a:rPr lang="el-GR" dirty="0" smtClean="0">
                <a:ea typeface="ＭＳ Ｐゴシック" charset="-128"/>
              </a:rPr>
              <a:t>)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του όρου </a:t>
            </a:r>
            <a:r>
              <a:rPr lang="en-US" i="1" dirty="0" smtClean="0">
                <a:ea typeface="ＭＳ Ｐゴシック" charset="-128"/>
              </a:rPr>
              <a:t>t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στο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i="1" dirty="0" smtClean="0">
                <a:ea typeface="ＭＳ Ｐゴシック" charset="-128"/>
              </a:rPr>
              <a:t>d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είναι</a:t>
            </a:r>
            <a:endParaRPr lang="en-US" dirty="0" smtClean="0">
              <a:ea typeface="ＭＳ Ｐゴシック" charset="-128"/>
            </a:endParaRPr>
          </a:p>
          <a:p>
            <a:pPr eaLnBrk="1" hangingPunct="1"/>
            <a:endParaRPr lang="en-US" dirty="0" smtClean="0">
              <a:ea typeface="ＭＳ Ｐゴシック" charset="-128"/>
            </a:endParaRPr>
          </a:p>
          <a:p>
            <a:pPr eaLnBrk="1" hangingPunct="1"/>
            <a:endParaRPr lang="en-US" dirty="0" smtClean="0">
              <a:ea typeface="ＭＳ Ｐゴシック" charset="-128"/>
            </a:endParaRPr>
          </a:p>
          <a:p>
            <a:pPr lvl="2" eaLnBrk="1" hangingPunct="1"/>
            <a:r>
              <a:rPr lang="en-US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0 → 0, 1 → 1, 2 → 1.3, 10 → 2, 1000 → 4, </a:t>
            </a:r>
            <a:r>
              <a:rPr lang="el-GR" sz="16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κλπ</a:t>
            </a:r>
            <a:endParaRPr lang="en-US" sz="1600" b="1" i="1" dirty="0" smtClean="0">
              <a:solidFill>
                <a:schemeClr val="tx2">
                  <a:lumMod val="60000"/>
                  <a:lumOff val="40000"/>
                </a:schemeClr>
              </a:solidFill>
              <a:ea typeface="ＭＳ Ｐゴシック" charset="-128"/>
            </a:endParaRPr>
          </a:p>
          <a:p>
            <a:pPr eaLnBrk="1" hangingPunct="1"/>
            <a:r>
              <a:rPr lang="el-GR" dirty="0" smtClean="0">
                <a:ea typeface="ＭＳ Ｐゴシック" charset="-128"/>
              </a:rPr>
              <a:t>Ο βαθμός για ένα ζεύγος εγγράφου-ερωτήματος</a:t>
            </a:r>
            <a:r>
              <a:rPr lang="en-US" dirty="0" smtClean="0">
                <a:ea typeface="ＭＳ Ｐゴシック" charset="-128"/>
              </a:rPr>
              <a:t>: </a:t>
            </a:r>
            <a:r>
              <a:rPr lang="el-GR" dirty="0" smtClean="0">
                <a:ea typeface="ＭＳ Ｐゴシック" charset="-128"/>
              </a:rPr>
              <a:t>άθροισμα όλων των κοινών όρων </a:t>
            </a:r>
            <a:r>
              <a:rPr lang="en-US" dirty="0" smtClean="0">
                <a:ea typeface="ＭＳ Ｐゴシック" charset="-128"/>
              </a:rPr>
              <a:t>:</a:t>
            </a:r>
            <a:endParaRPr lang="el-GR" dirty="0" smtClean="0">
              <a:ea typeface="ＭＳ Ｐゴシック" charset="-128"/>
            </a:endParaRPr>
          </a:p>
          <a:p>
            <a:pPr eaLnBrk="1" hangingPunct="1"/>
            <a:endParaRPr lang="en-US" dirty="0" smtClean="0">
              <a:ea typeface="ＭＳ Ｐゴシック" charset="-128"/>
            </a:endParaRPr>
          </a:p>
          <a:p>
            <a:pPr eaLnBrk="1" hangingPunct="1"/>
            <a:endParaRPr lang="en-US" dirty="0" smtClean="0">
              <a:ea typeface="ＭＳ Ｐゴシック" charset="-128"/>
            </a:endParaRPr>
          </a:p>
          <a:p>
            <a:pPr lvl="1" eaLnBrk="1" hangingPunct="1"/>
            <a:r>
              <a:rPr lang="el-GR" sz="1600" dirty="0" smtClean="0">
                <a:ea typeface="ＭＳ Ｐゴシック" charset="-128"/>
              </a:rPr>
              <a:t>Ο βαθμός είναι 0 όταν κανένας από τους όρους του ερωτήματος δεν εμφανίζεται στο έγγραφο</a:t>
            </a:r>
            <a:endParaRPr lang="en-US" sz="1600" dirty="0" smtClean="0">
              <a:ea typeface="ＭＳ Ｐゴシック" charset="-128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295400" y="2667000"/>
          <a:ext cx="5321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14" name="Equation" r:id="rId3" imgW="2108200" imgH="457200" progId="Equation.3">
                  <p:embed/>
                </p:oleObj>
              </mc:Choice>
              <mc:Fallback>
                <p:oleObj name="Equation" r:id="rId3" imgW="210820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667000"/>
                        <a:ext cx="53213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468371"/>
              </p:ext>
            </p:extLst>
          </p:nvPr>
        </p:nvGraphicFramePr>
        <p:xfrm>
          <a:off x="1538288" y="4953000"/>
          <a:ext cx="5026025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15" name="Equation" r:id="rId5" imgW="1930320" imgH="279360" progId="Equation.3">
                  <p:embed/>
                </p:oleObj>
              </mc:Choice>
              <mc:Fallback>
                <p:oleObj name="Equation" r:id="rId5" imgW="1930320" imgH="2793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8288" y="4953000"/>
                        <a:ext cx="5026025" cy="7286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6.2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Στάθμιση με </a:t>
            </a:r>
            <a:r>
              <a:rPr lang="en-US" dirty="0" smtClean="0">
                <a:ea typeface="ＭＳ Ｐゴシック" charset="-128"/>
              </a:rPr>
              <a:t>log-</a:t>
            </a:r>
            <a:r>
              <a:rPr lang="el-GR" dirty="0" smtClean="0">
                <a:ea typeface="ＭＳ Ｐゴシック" charset="-128"/>
              </a:rPr>
              <a:t>συχνότητας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410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6.2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" y="1752600"/>
            <a:ext cx="7467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Ερώτημα</a:t>
            </a:r>
            <a:r>
              <a:rPr lang="el-GR" dirty="0" smtClean="0">
                <a:latin typeface="+mn-lt"/>
              </a:rPr>
              <a:t>	</a:t>
            </a:r>
            <a:r>
              <a:rPr lang="en-US" dirty="0" smtClean="0">
                <a:latin typeface="+mn-lt"/>
              </a:rPr>
              <a:t>q	a b</a:t>
            </a:r>
          </a:p>
          <a:p>
            <a:endParaRPr lang="el-GR" dirty="0" smtClean="0">
              <a:latin typeface="+mn-lt"/>
            </a:endParaRPr>
          </a:p>
          <a:p>
            <a:r>
              <a:rPr lang="el-GR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Έγγραφα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r>
              <a:rPr lang="en-US" dirty="0" smtClean="0">
                <a:latin typeface="+mn-lt"/>
              </a:rPr>
              <a:t>d</a:t>
            </a:r>
            <a:r>
              <a:rPr lang="en-US" baseline="-25000" dirty="0" smtClean="0">
                <a:latin typeface="+mn-lt"/>
              </a:rPr>
              <a:t>1</a:t>
            </a:r>
            <a:r>
              <a:rPr lang="en-US" dirty="0" smtClean="0">
                <a:latin typeface="+mn-lt"/>
              </a:rPr>
              <a:t>	a ….. b …</a:t>
            </a:r>
          </a:p>
          <a:p>
            <a:r>
              <a:rPr lang="en-US" dirty="0" smtClean="0">
                <a:latin typeface="+mn-lt"/>
              </a:rPr>
              <a:t>d</a:t>
            </a:r>
            <a:r>
              <a:rPr lang="en-US" baseline="-25000" dirty="0" smtClean="0">
                <a:latin typeface="+mn-lt"/>
              </a:rPr>
              <a:t>2</a:t>
            </a:r>
            <a:r>
              <a:rPr lang="en-US" dirty="0" smtClean="0">
                <a:latin typeface="+mn-lt"/>
              </a:rPr>
              <a:t> 	a … a …</a:t>
            </a:r>
          </a:p>
          <a:p>
            <a:r>
              <a:rPr lang="en-US" dirty="0" smtClean="0">
                <a:latin typeface="+mn-lt"/>
              </a:rPr>
              <a:t>d</a:t>
            </a:r>
            <a:r>
              <a:rPr lang="en-US" baseline="-25000" dirty="0" smtClean="0">
                <a:latin typeface="+mn-lt"/>
              </a:rPr>
              <a:t>3</a:t>
            </a:r>
            <a:r>
              <a:rPr lang="en-US" dirty="0" smtClean="0">
                <a:latin typeface="+mn-lt"/>
              </a:rPr>
              <a:t>	a … a … b</a:t>
            </a:r>
          </a:p>
          <a:p>
            <a:r>
              <a:rPr lang="en-US" dirty="0" smtClean="0">
                <a:latin typeface="+mn-lt"/>
              </a:rPr>
              <a:t>d</a:t>
            </a:r>
            <a:r>
              <a:rPr lang="en-US" baseline="-25000" dirty="0" smtClean="0">
                <a:latin typeface="+mn-lt"/>
              </a:rPr>
              <a:t>4</a:t>
            </a:r>
            <a:r>
              <a:rPr lang="en-US" dirty="0" smtClean="0">
                <a:latin typeface="+mn-lt"/>
              </a:rPr>
              <a:t>	b ….. b … b</a:t>
            </a:r>
          </a:p>
          <a:p>
            <a:r>
              <a:rPr lang="en-US" dirty="0" smtClean="0">
                <a:latin typeface="+mn-lt"/>
              </a:rPr>
              <a:t>d</a:t>
            </a:r>
            <a:r>
              <a:rPr lang="en-US" baseline="-25000" dirty="0" smtClean="0">
                <a:latin typeface="+mn-lt"/>
              </a:rPr>
              <a:t>5</a:t>
            </a:r>
            <a:r>
              <a:rPr lang="en-US" dirty="0" smtClean="0">
                <a:latin typeface="+mn-lt"/>
              </a:rPr>
              <a:t> 	a … a … b … b</a:t>
            </a:r>
          </a:p>
          <a:p>
            <a:r>
              <a:rPr lang="en-US" dirty="0" smtClean="0">
                <a:latin typeface="+mn-lt"/>
              </a:rPr>
              <a:t>d</a:t>
            </a:r>
            <a:r>
              <a:rPr lang="en-US" baseline="-25000" dirty="0" smtClean="0">
                <a:latin typeface="+mn-lt"/>
              </a:rPr>
              <a:t>6</a:t>
            </a:r>
            <a:r>
              <a:rPr lang="en-US" dirty="0" smtClean="0">
                <a:latin typeface="+mn-lt"/>
              </a:rPr>
              <a:t>	a ….</a:t>
            </a:r>
            <a:endParaRPr lang="el-GR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d</a:t>
            </a:r>
            <a:r>
              <a:rPr lang="en-US" baseline="-25000" dirty="0" smtClean="0">
                <a:latin typeface="+mn-lt"/>
              </a:rPr>
              <a:t>7</a:t>
            </a:r>
            <a:r>
              <a:rPr lang="en-US" dirty="0" smtClean="0">
                <a:latin typeface="+mn-lt"/>
              </a:rPr>
              <a:t>	b …</a:t>
            </a:r>
            <a:endParaRPr lang="el-GR" dirty="0" smtClean="0">
              <a:latin typeface="+mn-lt"/>
            </a:endParaRPr>
          </a:p>
          <a:p>
            <a:endParaRPr lang="el-GR" dirty="0" smtClean="0">
              <a:latin typeface="+mn-lt"/>
            </a:endParaRPr>
          </a:p>
          <a:p>
            <a:r>
              <a:rPr lang="el-GR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Διάταξη??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r>
              <a:rPr lang="en-US" dirty="0" smtClean="0">
                <a:latin typeface="+mn-lt"/>
              </a:rPr>
              <a:t>	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608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Βάρος </a:t>
            </a:r>
            <a:r>
              <a:rPr lang="en-US" dirty="0" err="1" smtClean="0">
                <a:ea typeface="ＭＳ Ｐゴシック" charset="-128"/>
              </a:rPr>
              <a:t>idf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5124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2971800"/>
          </a:xfrm>
        </p:spPr>
        <p:txBody>
          <a:bodyPr/>
          <a:lstStyle/>
          <a:p>
            <a:pPr lvl="1" eaLnBrk="1" hangingPunct="1"/>
            <a:r>
              <a:rPr lang="el-GR" dirty="0" smtClean="0">
                <a:ea typeface="ＭＳ Ｐゴシック" charset="-128"/>
              </a:rPr>
              <a:t>Χρησιμοποιούμε </a:t>
            </a:r>
            <a:r>
              <a:rPr lang="en-US" dirty="0" smtClean="0">
                <a:ea typeface="ＭＳ Ｐゴシック" charset="-128"/>
              </a:rPr>
              <a:t>log (</a:t>
            </a:r>
            <a:r>
              <a:rPr lang="en-US" i="1" dirty="0" smtClean="0">
                <a:ea typeface="ＭＳ Ｐゴシック" charset="-128"/>
              </a:rPr>
              <a:t>N</a:t>
            </a:r>
            <a:r>
              <a:rPr lang="en-US" dirty="0" smtClean="0">
                <a:ea typeface="ＭＳ Ｐゴシック" charset="-128"/>
              </a:rPr>
              <a:t>/</a:t>
            </a:r>
            <a:r>
              <a:rPr lang="en-US" dirty="0" err="1" smtClean="0">
                <a:ea typeface="ＭＳ Ｐゴシック" charset="-128"/>
              </a:rPr>
              <a:t>df</a:t>
            </a:r>
            <a:r>
              <a:rPr lang="en-US" i="1" baseline="-25000" dirty="0" err="1" smtClean="0">
                <a:ea typeface="ＭＳ Ｐゴシック" charset="-128"/>
              </a:rPr>
              <a:t>t</a:t>
            </a:r>
            <a:r>
              <a:rPr lang="en-US" dirty="0" smtClean="0">
                <a:ea typeface="ＭＳ Ｐゴシック" charset="-128"/>
              </a:rPr>
              <a:t>) </a:t>
            </a:r>
            <a:r>
              <a:rPr lang="el-GR" dirty="0" smtClean="0">
                <a:ea typeface="ＭＳ Ｐゴシック" charset="-128"/>
              </a:rPr>
              <a:t>αντί για </a:t>
            </a:r>
            <a:r>
              <a:rPr lang="en-US" i="1" dirty="0" smtClean="0">
                <a:ea typeface="ＭＳ Ｐゴシック" charset="-128"/>
              </a:rPr>
              <a:t>N</a:t>
            </a:r>
            <a:r>
              <a:rPr lang="en-US" dirty="0" smtClean="0">
                <a:ea typeface="ＭＳ Ｐゴシック" charset="-128"/>
              </a:rPr>
              <a:t>/</a:t>
            </a:r>
            <a:r>
              <a:rPr lang="en-US" dirty="0" err="1" smtClean="0">
                <a:ea typeface="ＭＳ Ｐゴシック" charset="-128"/>
              </a:rPr>
              <a:t>df</a:t>
            </a:r>
            <a:r>
              <a:rPr lang="en-US" i="1" baseline="-25000" dirty="0" err="1" smtClean="0">
                <a:ea typeface="ＭＳ Ｐゴシック" charset="-128"/>
              </a:rPr>
              <a:t>t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 για να «ομαλοποιήσουμε» την επίδραση του </a:t>
            </a:r>
            <a:r>
              <a:rPr lang="en-US" dirty="0" err="1" smtClean="0">
                <a:ea typeface="ＭＳ Ｐゴシック" charset="-128"/>
              </a:rPr>
              <a:t>idf</a:t>
            </a:r>
            <a:r>
              <a:rPr lang="en-US" dirty="0" smtClean="0">
                <a:ea typeface="ＭＳ Ｐゴシック" charset="-128"/>
              </a:rPr>
              <a:t>.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474092"/>
              </p:ext>
            </p:extLst>
          </p:nvPr>
        </p:nvGraphicFramePr>
        <p:xfrm>
          <a:off x="2057400" y="3200400"/>
          <a:ext cx="3636962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90" name="Equation" r:id="rId3" imgW="1155700" imgH="228600" progId="Equation.3">
                  <p:embed/>
                </p:oleObj>
              </mc:Choice>
              <mc:Fallback>
                <p:oleObj name="Equation" r:id="rId3" imgW="115570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200400"/>
                        <a:ext cx="3636962" cy="719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6.2.1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249362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Παράδειγμα </a:t>
            </a:r>
            <a:r>
              <a:rPr lang="en-US" dirty="0" err="1" smtClean="0">
                <a:ea typeface="ＭＳ Ｐゴシック" charset="-128"/>
              </a:rPr>
              <a:t>idf</a:t>
            </a:r>
            <a:r>
              <a:rPr lang="el-GR" dirty="0">
                <a:ea typeface="ＭＳ Ｐゴシック" charset="-128"/>
              </a:rPr>
              <a:t>,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έστω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i="1" dirty="0" smtClean="0">
                <a:ea typeface="ＭＳ Ｐゴシック" charset="-128"/>
              </a:rPr>
              <a:t>N </a:t>
            </a:r>
            <a:r>
              <a:rPr lang="en-US" dirty="0" smtClean="0">
                <a:ea typeface="ＭＳ Ｐゴシック" charset="-128"/>
              </a:rPr>
              <a:t>= 1 </a:t>
            </a:r>
            <a:r>
              <a:rPr lang="el-GR" dirty="0" smtClean="0">
                <a:ea typeface="ＭＳ Ｐゴシック" charset="-128"/>
              </a:rPr>
              <a:t>εκατομμύριο</a:t>
            </a:r>
            <a:endParaRPr lang="en-US" dirty="0" smtClean="0">
              <a:ea typeface="ＭＳ Ｐゴシック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90600" y="1676398"/>
          <a:ext cx="5867400" cy="3275020"/>
        </p:xfrm>
        <a:graphic>
          <a:graphicData uri="http://schemas.openxmlformats.org/drawingml/2006/table">
            <a:tbl>
              <a:tblPr/>
              <a:tblGrid>
                <a:gridCol w="1955800"/>
                <a:gridCol w="1955800"/>
                <a:gridCol w="1955800"/>
              </a:tblGrid>
              <a:tr h="467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term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df</a:t>
                      </a:r>
                      <a:r>
                        <a:rPr kumimoji="0" lang="en-US" sz="1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idf</a:t>
                      </a:r>
                      <a:r>
                        <a:rPr kumimoji="0" lang="en-US" sz="1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67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calpurnia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467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animal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467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sunday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467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fly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467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under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467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</a:tbl>
          </a:graphicData>
        </a:graphic>
      </p:graphicFrame>
      <p:sp>
        <p:nvSpPr>
          <p:cNvPr id="6182" name="TextBox 4"/>
          <p:cNvSpPr txBox="1">
            <a:spLocks noChangeArrowheads="1"/>
          </p:cNvSpPr>
          <p:nvPr/>
        </p:nvSpPr>
        <p:spPr bwMode="auto">
          <a:xfrm>
            <a:off x="1295400" y="5867400"/>
            <a:ext cx="692348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dirty="0" smtClean="0">
                <a:latin typeface="+mn-lt"/>
              </a:rPr>
              <a:t>   Κάθε όρος στη συλλογή έχει μια τιμή </a:t>
            </a:r>
            <a:r>
              <a:rPr lang="en-US" dirty="0" err="1" smtClean="0">
                <a:latin typeface="+mn-lt"/>
              </a:rPr>
              <a:t>idf</a:t>
            </a:r>
            <a:r>
              <a:rPr lang="el-GR" dirty="0" smtClean="0">
                <a:latin typeface="+mn-lt"/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el-GR" dirty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  Ολική μέτρηση (επίσης, αλλάζει συνεχώς)</a:t>
            </a:r>
            <a:endParaRPr lang="en-US" dirty="0">
              <a:latin typeface="+mn-lt"/>
            </a:endParaRPr>
          </a:p>
        </p:txBody>
      </p:sp>
      <p:sp>
        <p:nvSpPr>
          <p:cNvPr id="618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6.2.1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2057400" y="5105400"/>
          <a:ext cx="3636963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714" name="Equation" r:id="rId4" imgW="1155700" imgH="228600" progId="Equation.3">
                  <p:embed/>
                </p:oleObj>
              </mc:Choice>
              <mc:Fallback>
                <p:oleObj name="Equation" r:id="rId4" imgW="115570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105400"/>
                        <a:ext cx="3636963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Στάθμιση </a:t>
            </a:r>
            <a:r>
              <a:rPr lang="en-US" dirty="0" err="1" smtClean="0">
                <a:ea typeface="ＭＳ Ｐゴシック" charset="-128"/>
              </a:rPr>
              <a:t>tf-idf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458200" cy="4876800"/>
          </a:xfrm>
        </p:spPr>
        <p:txBody>
          <a:bodyPr/>
          <a:lstStyle/>
          <a:p>
            <a:pPr eaLnBrk="1" hangingPunct="1"/>
            <a:r>
              <a:rPr lang="el-GR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Το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tf-idf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βάρος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ενός όρου είναι το γινόμενο του βάρους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tf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και του βάρους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idf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.</a:t>
            </a:r>
          </a:p>
          <a:p>
            <a:pPr eaLnBrk="1" hangingPunct="1">
              <a:buFont typeface="Wingdings" charset="2"/>
              <a:buNone/>
            </a:pPr>
            <a:endParaRPr lang="en-US" dirty="0" smtClean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  <a:p>
            <a:pPr eaLnBrk="1" hangingPunct="1"/>
            <a:endParaRPr lang="en-US" dirty="0" smtClean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  <a:p>
            <a:pPr eaLnBrk="1" hangingPunct="1"/>
            <a:r>
              <a:rPr lang="el-GR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Το </a:t>
            </a:r>
            <a:r>
              <a:rPr lang="el-GR" i="1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πιο γνωστό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σχήμα διαβάθμισης στην ανάκτηση πληροφορίας</a:t>
            </a:r>
            <a:endParaRPr lang="en-US" dirty="0" smtClean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  <a:p>
            <a:pPr lvl="1" eaLnBrk="1" hangingPunct="1"/>
            <a:r>
              <a:rPr lang="el-GR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Εναλλακτικά ονόματα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: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tf.idf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,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tf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 x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idf</a:t>
            </a:r>
            <a:endParaRPr lang="en-US" dirty="0" smtClean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  <a:p>
            <a:pPr eaLnBrk="1" hangingPunct="1"/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Αυξάνει με τον αριθμό εμφανίσεων του όρου στο έγγραφο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  <a:p>
            <a:pPr eaLnBrk="1" hangingPunct="1"/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Αυξάνει με τη σπανιότητα του όρου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</p:txBody>
      </p:sp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6.2.2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118817" name="Object 33"/>
          <p:cNvGraphicFramePr>
            <a:graphicFrameLocks noChangeAspect="1"/>
          </p:cNvGraphicFramePr>
          <p:nvPr/>
        </p:nvGraphicFramePr>
        <p:xfrm>
          <a:off x="1117600" y="2743200"/>
          <a:ext cx="6667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39" name="Equation" r:id="rId3" imgW="2209800" imgH="254000" progId="Equation.3">
                  <p:embed/>
                </p:oleObj>
              </mc:Choice>
              <mc:Fallback>
                <p:oleObj name="Equation" r:id="rId3" imgW="2209800" imgH="254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2743200"/>
                        <a:ext cx="66675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81000" y="2712308"/>
            <a:ext cx="8229600" cy="3993292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Τα </a:t>
            </a:r>
            <a:r>
              <a:rPr lang="en-US" dirty="0" smtClean="0">
                <a:ea typeface="ＭＳ Ｐゴシック" charset="-128"/>
              </a:rPr>
              <a:t>Boolean </a:t>
            </a:r>
            <a:r>
              <a:rPr lang="el-GR" dirty="0" smtClean="0">
                <a:ea typeface="ＭＳ Ｐゴシック" charset="-128"/>
              </a:rPr>
              <a:t>ερωτήματα συχνά έχουν είτε </a:t>
            </a: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πολύ λίγα  </a:t>
            </a:r>
            <a:r>
              <a:rPr lang="en-US" dirty="0" smtClean="0">
                <a:ea typeface="ＭＳ Ｐゴシック" charset="-128"/>
              </a:rPr>
              <a:t>(=0) </a:t>
            </a:r>
            <a:r>
              <a:rPr lang="el-GR" dirty="0" smtClean="0">
                <a:ea typeface="ＭＳ Ｐゴシック" charset="-128"/>
              </a:rPr>
              <a:t>είτε </a:t>
            </a: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πάρα πολλά </a:t>
            </a:r>
            <a:r>
              <a:rPr lang="en-US" dirty="0" smtClean="0">
                <a:ea typeface="ＭＳ Ｐゴシック" charset="-128"/>
              </a:rPr>
              <a:t>(</a:t>
            </a:r>
            <a:r>
              <a:rPr lang="el-GR" dirty="0" smtClean="0">
                <a:ea typeface="ＭＳ Ｐゴシック" charset="-128"/>
              </a:rPr>
              <a:t>χιλιάδες</a:t>
            </a:r>
            <a:r>
              <a:rPr lang="en-US" dirty="0" smtClean="0">
                <a:ea typeface="ＭＳ Ｐゴシック" charset="-128"/>
              </a:rPr>
              <a:t>) </a:t>
            </a:r>
            <a:r>
              <a:rPr lang="el-GR" dirty="0" smtClean="0">
                <a:ea typeface="ＭＳ Ｐゴシック" charset="-128"/>
              </a:rPr>
              <a:t>αποτελέσματα</a:t>
            </a:r>
            <a:r>
              <a:rPr lang="en-US" dirty="0">
                <a:ea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</a:rPr>
              <a:t>(“feast or famine”)</a:t>
            </a:r>
          </a:p>
          <a:p>
            <a:pPr lvl="1" eaLnBrk="1" hangingPunct="1"/>
            <a:r>
              <a:rPr lang="el-GR" sz="2000" dirty="0" smtClean="0">
                <a:ea typeface="ＭＳ Ｐゴシック" charset="-128"/>
              </a:rPr>
              <a:t>Ερώτημα </a:t>
            </a:r>
            <a:r>
              <a:rPr lang="en-US" sz="2000" dirty="0" smtClean="0">
                <a:ea typeface="ＭＳ Ｐゴシック" charset="-128"/>
              </a:rPr>
              <a:t> 1: “</a:t>
            </a:r>
            <a:r>
              <a:rPr lang="en-US" sz="2000" i="1" dirty="0" smtClean="0">
                <a:ea typeface="ＭＳ Ｐゴシック" charset="-128"/>
              </a:rPr>
              <a:t>standard user </a:t>
            </a:r>
            <a:r>
              <a:rPr lang="en-US" sz="2000" i="1" dirty="0" err="1" smtClean="0">
                <a:ea typeface="ＭＳ Ｐゴシック" charset="-128"/>
              </a:rPr>
              <a:t>dlink</a:t>
            </a:r>
            <a:r>
              <a:rPr lang="en-US" sz="2000" i="1" dirty="0" smtClean="0">
                <a:ea typeface="ＭＳ Ｐゴシック" charset="-128"/>
              </a:rPr>
              <a:t> 650</a:t>
            </a:r>
            <a:r>
              <a:rPr lang="en-US" sz="2000" dirty="0" smtClean="0">
                <a:ea typeface="ＭＳ Ｐゴシック" charset="-128"/>
              </a:rPr>
              <a:t>” → 200,000 hits</a:t>
            </a:r>
          </a:p>
          <a:p>
            <a:pPr lvl="1" eaLnBrk="1" hangingPunct="1"/>
            <a:r>
              <a:rPr lang="el-GR" sz="2000" dirty="0" smtClean="0">
                <a:ea typeface="ＭＳ Ｐゴシック" charset="-128"/>
              </a:rPr>
              <a:t>Ερώτημα</a:t>
            </a:r>
            <a:r>
              <a:rPr lang="en-US" sz="2000" dirty="0" smtClean="0">
                <a:ea typeface="ＭＳ Ｐゴシック" charset="-128"/>
              </a:rPr>
              <a:t> 2: “</a:t>
            </a:r>
            <a:r>
              <a:rPr lang="en-US" sz="2000" i="1" dirty="0" smtClean="0">
                <a:ea typeface="ＭＳ Ｐゴシック" charset="-128"/>
              </a:rPr>
              <a:t>standard user </a:t>
            </a:r>
            <a:r>
              <a:rPr lang="en-US" sz="2000" i="1" dirty="0" err="1" smtClean="0">
                <a:ea typeface="ＭＳ Ｐゴシック" charset="-128"/>
              </a:rPr>
              <a:t>dlink</a:t>
            </a:r>
            <a:r>
              <a:rPr lang="en-US" sz="2000" i="1" dirty="0" smtClean="0">
                <a:ea typeface="ＭＳ Ｐゴシック" charset="-128"/>
              </a:rPr>
              <a:t> 650 no card found</a:t>
            </a:r>
            <a:r>
              <a:rPr lang="en-US" sz="2000" dirty="0" smtClean="0">
                <a:ea typeface="ＭＳ Ｐゴシック" charset="-128"/>
              </a:rPr>
              <a:t>”: 0 hits</a:t>
            </a:r>
          </a:p>
          <a:p>
            <a:pPr eaLnBrk="1" hangingPunct="1"/>
            <a:r>
              <a:rPr lang="el-GR" dirty="0" smtClean="0">
                <a:ea typeface="ＭＳ Ｐゴシック" charset="-128"/>
              </a:rPr>
              <a:t>Χρειάζεται επιδεξιότητα για να διατυπωθεί μια ερώτηση που έχει ως αποτέλεσμα ένα </a:t>
            </a:r>
            <a:r>
              <a:rPr lang="el-GR" dirty="0" err="1" smtClean="0">
                <a:ea typeface="ＭＳ Ｐゴシック" charset="-128"/>
              </a:rPr>
              <a:t>διαχειρίσιμο</a:t>
            </a:r>
            <a:r>
              <a:rPr lang="el-GR" dirty="0" smtClean="0">
                <a:ea typeface="ＭＳ Ｐゴシック" charset="-128"/>
              </a:rPr>
              <a:t> αριθμό ταιριασμάτων </a:t>
            </a:r>
            <a:endParaRPr lang="en-US" dirty="0" smtClean="0">
              <a:ea typeface="ＭＳ Ｐゴシック" charset="-128"/>
            </a:endParaRP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AND </a:t>
            </a:r>
            <a:r>
              <a:rPr lang="el-GR" dirty="0" smtClean="0">
                <a:ea typeface="ＭＳ Ｐゴシック" charset="-128"/>
              </a:rPr>
              <a:t>πολύ λίγα -</a:t>
            </a:r>
            <a:r>
              <a:rPr lang="en-US" dirty="0" smtClean="0">
                <a:ea typeface="ＭＳ Ｐゴシック" charset="-128"/>
              </a:rPr>
              <a:t> OR </a:t>
            </a:r>
            <a:r>
              <a:rPr lang="el-GR" dirty="0" smtClean="0">
                <a:ea typeface="ＭＳ Ｐゴシック" charset="-128"/>
              </a:rPr>
              <a:t>πάρα πολλά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6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30659" y="1511643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Font typeface="Wingdings" pitchFamily="-11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Font typeface="Wingdings" pitchFamily="-11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8BA3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6E7E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Μέχρι τώρα, τα ερωτήματα που είδαμε ήταν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Boolean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.</a:t>
            </a:r>
          </a:p>
          <a:p>
            <a:pPr lvl="1"/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Τα έγγραφα είτε ταιριάζουν στο ερώτημα, είτε όχι</a:t>
            </a:r>
          </a:p>
          <a:p>
            <a:pPr marL="0" indent="0">
              <a:buNone/>
            </a:pPr>
            <a:endParaRPr lang="en-US" dirty="0" smtClean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ea typeface="ＭＳ Ｐゴシック" charset="-128"/>
              </a:rPr>
              <a:t>Boolean </a:t>
            </a:r>
            <a:r>
              <a:rPr lang="el-GR" dirty="0" smtClean="0">
                <a:ea typeface="ＭＳ Ｐゴシック" charset="-128"/>
              </a:rPr>
              <a:t>Μοντέλο</a:t>
            </a:r>
            <a:endParaRPr lang="en-US" dirty="0" smtClean="0">
              <a:ea typeface="ＭＳ Ｐゴシック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Συχνότητα συλλογής και εγγράφου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382000" cy="50292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Η </a:t>
            </a: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συχνότητα συλλογής </a:t>
            </a:r>
            <a:r>
              <a:rPr lang="el-GR" dirty="0" smtClean="0">
                <a:ea typeface="ＭＳ Ｐゴシック" charset="-128"/>
              </a:rPr>
              <a:t>ενός όρου </a:t>
            </a:r>
            <a:r>
              <a:rPr lang="en-US" i="1" dirty="0">
                <a:ea typeface="ＭＳ Ｐゴシック" charset="-128"/>
              </a:rPr>
              <a:t>t</a:t>
            </a:r>
            <a:r>
              <a:rPr lang="en-US" dirty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 είναι ο αριθμός των εμφανίσεων του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i="1" dirty="0" smtClean="0">
                <a:ea typeface="ＭＳ Ｐゴシック" charset="-128"/>
              </a:rPr>
              <a:t>t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στη συλλογή</a:t>
            </a:r>
            <a:r>
              <a:rPr lang="en-US" dirty="0" smtClean="0">
                <a:ea typeface="ＭＳ Ｐゴシック" charset="-128"/>
              </a:rPr>
              <a:t>, </a:t>
            </a:r>
            <a:r>
              <a:rPr lang="el-GR" dirty="0" smtClean="0">
                <a:ea typeface="ＭＳ Ｐゴシック" charset="-128"/>
              </a:rPr>
              <a:t>μετρώντας και τις πολλαπλές εμφανίσεις </a:t>
            </a:r>
          </a:p>
          <a:p>
            <a:pPr marL="0" indent="0" eaLnBrk="1" hangingPunct="1">
              <a:buNone/>
            </a:pPr>
            <a:r>
              <a:rPr lang="el-GR" dirty="0" smtClean="0">
                <a:ea typeface="ＭＳ Ｐゴシック" charset="-128"/>
              </a:rPr>
              <a:t>Παράδειγμα</a:t>
            </a:r>
            <a:r>
              <a:rPr lang="en-US" dirty="0" smtClean="0">
                <a:ea typeface="ＭＳ Ｐゴシック" charset="-128"/>
              </a:rPr>
              <a:t>:</a:t>
            </a:r>
          </a:p>
          <a:p>
            <a:pPr eaLnBrk="1" hangingPunct="1"/>
            <a:endParaRPr lang="en-US" dirty="0" smtClean="0">
              <a:ea typeface="ＭＳ Ｐゴシック" charset="-128"/>
            </a:endParaRPr>
          </a:p>
          <a:p>
            <a:pPr eaLnBrk="1" hangingPunct="1"/>
            <a:endParaRPr lang="en-US" dirty="0" smtClean="0">
              <a:ea typeface="ＭＳ Ｐゴシック" charset="-128"/>
            </a:endParaRPr>
          </a:p>
          <a:p>
            <a:pPr eaLnBrk="1" hangingPunct="1"/>
            <a:endParaRPr lang="en-US" dirty="0" smtClean="0">
              <a:ea typeface="ＭＳ Ｐゴシック" charset="-128"/>
            </a:endParaRPr>
          </a:p>
          <a:p>
            <a:pPr marL="0" indent="0" eaLnBrk="1" hangingPunct="1">
              <a:buNone/>
            </a:pPr>
            <a:endParaRPr lang="el-GR" sz="800" dirty="0" smtClean="0">
              <a:ea typeface="ＭＳ Ｐゴシック" charset="-128"/>
            </a:endParaRPr>
          </a:p>
          <a:p>
            <a:pPr eaLnBrk="1" hangingPunct="1"/>
            <a:r>
              <a:rPr lang="el-GR" dirty="0" smtClean="0">
                <a:ea typeface="ＭＳ Ｐゴシック" charset="-128"/>
              </a:rPr>
              <a:t>Ποια λέξη είναι καλύτερος όρος αναζήτησης (και πρέπει να έχει μεγαλύτερο βάρος</a:t>
            </a:r>
            <a:r>
              <a:rPr lang="en-US" dirty="0" smtClean="0">
                <a:ea typeface="ＭＳ Ｐゴシック" charset="-128"/>
              </a:rPr>
              <a:t>)?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559921"/>
              </p:ext>
            </p:extLst>
          </p:nvPr>
        </p:nvGraphicFramePr>
        <p:xfrm>
          <a:off x="1219200" y="3505200"/>
          <a:ext cx="7010400" cy="1676400"/>
        </p:xfrm>
        <a:graphic>
          <a:graphicData uri="http://schemas.openxmlformats.org/drawingml/2006/table">
            <a:tbl>
              <a:tblPr/>
              <a:tblGrid>
                <a:gridCol w="1507613"/>
                <a:gridCol w="2487561"/>
                <a:gridCol w="3015226"/>
              </a:tblGrid>
              <a:tr h="675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Word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Collection frequency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Document frequency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0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insurance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10440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3997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50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10422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8760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</a:tbl>
          </a:graphicData>
        </a:graphic>
      </p:graphicFrame>
      <p:sp>
        <p:nvSpPr>
          <p:cNvPr id="3791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6.2.1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>
                <a:ea typeface="ＭＳ Ｐゴシック" charset="-128"/>
              </a:rPr>
              <a:t>Bag of words </a:t>
            </a:r>
            <a:r>
              <a:rPr lang="en-US" smtClean="0">
                <a:ea typeface="ＭＳ Ｐゴシック" charset="-128"/>
              </a:rPr>
              <a:t>model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305800" cy="41148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Η </a:t>
            </a:r>
            <a:r>
              <a:rPr lang="en-US" dirty="0" err="1" smtClean="0">
                <a:ea typeface="ＭＳ Ｐゴシック" charset="-128"/>
              </a:rPr>
              <a:t>tf-idf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διαβάθμιση δεν εξετάζει τη διάταξη των λέξεων σε ένα έγγραφο </a:t>
            </a:r>
          </a:p>
          <a:p>
            <a:pPr lvl="1" eaLnBrk="1" hangingPunct="1"/>
            <a:r>
              <a:rPr lang="en-US" i="1" dirty="0" smtClean="0">
                <a:solidFill>
                  <a:srgbClr val="357E69"/>
                </a:solidFill>
                <a:ea typeface="ＭＳ Ｐゴシック" charset="-128"/>
              </a:rPr>
              <a:t>John is quicker than Mary</a:t>
            </a:r>
            <a:r>
              <a:rPr lang="en-US" i="1" dirty="0" smtClean="0">
                <a:solidFill>
                  <a:srgbClr val="C00000"/>
                </a:solidFill>
                <a:ea typeface="ＭＳ Ｐゴシック" charset="-128"/>
              </a:rPr>
              <a:t> </a:t>
            </a:r>
            <a:r>
              <a:rPr lang="el-GR" sz="2800" dirty="0">
                <a:ea typeface="ＭＳ Ｐゴシック" charset="-128"/>
                <a:cs typeface="ＭＳ Ｐゴシック" pitchFamily="-65" charset="-128"/>
              </a:rPr>
              <a:t>και </a:t>
            </a:r>
          </a:p>
          <a:p>
            <a:pPr lvl="1" eaLnBrk="1" hangingPunct="1"/>
            <a:r>
              <a:rPr lang="en-US" i="1" dirty="0" smtClean="0">
                <a:solidFill>
                  <a:srgbClr val="357E69"/>
                </a:solidFill>
                <a:ea typeface="ＭＳ Ｐゴシック" charset="-128"/>
              </a:rPr>
              <a:t>Mary is quicker than John</a:t>
            </a:r>
            <a:r>
              <a:rPr lang="en-US" dirty="0" smtClean="0">
                <a:solidFill>
                  <a:srgbClr val="C00000"/>
                </a:solidFill>
                <a:ea typeface="ＭＳ Ｐゴシック" charset="-128"/>
              </a:rPr>
              <a:t> </a:t>
            </a:r>
            <a:endParaRPr lang="el-GR" dirty="0" smtClean="0">
              <a:solidFill>
                <a:srgbClr val="C00000"/>
              </a:solidFill>
              <a:ea typeface="ＭＳ Ｐゴシック" charset="-128"/>
            </a:endParaRPr>
          </a:p>
          <a:p>
            <a:pPr marL="457200" lvl="1" indent="0" eaLnBrk="1" hangingPunct="1">
              <a:buNone/>
            </a:pPr>
            <a:r>
              <a:rPr lang="el-GR" sz="2800" dirty="0">
                <a:ea typeface="ＭＳ Ｐゴシック" charset="-128"/>
                <a:cs typeface="ＭＳ Ｐゴシック" pitchFamily="-65" charset="-128"/>
              </a:rPr>
              <a:t>Έχουν τα ίδια </a:t>
            </a:r>
            <a:r>
              <a:rPr lang="el-GR" sz="2800" dirty="0" smtClean="0">
                <a:ea typeface="ＭＳ Ｐゴシック" charset="-128"/>
                <a:cs typeface="ＭＳ Ｐゴシック" pitchFamily="-65" charset="-128"/>
              </a:rPr>
              <a:t>διανύσματα</a:t>
            </a:r>
            <a:endParaRPr lang="en-US" dirty="0" smtClean="0">
              <a:solidFill>
                <a:srgbClr val="C00000"/>
              </a:solidFill>
              <a:ea typeface="ＭＳ Ｐゴシック" charset="-128"/>
            </a:endParaRPr>
          </a:p>
          <a:p>
            <a:pPr eaLnBrk="1" hangingPunct="1"/>
            <a:r>
              <a:rPr lang="el-GR" dirty="0" smtClean="0">
                <a:ea typeface="ＭＳ Ｐゴシック" charset="-128"/>
              </a:rPr>
              <a:t>Αυτό λέγεται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μοντέλο σάκου λέξεων </a:t>
            </a:r>
            <a:r>
              <a:rPr lang="el-GR" dirty="0">
                <a:ea typeface="ＭＳ Ｐゴシック" charset="-128"/>
              </a:rPr>
              <a:t>(</a:t>
            </a:r>
            <a:r>
              <a:rPr lang="en-US" u="sng" dirty="0" smtClean="0">
                <a:ea typeface="ＭＳ Ｐゴシック" charset="-128"/>
              </a:rPr>
              <a:t>bag of words</a:t>
            </a:r>
            <a:r>
              <a:rPr lang="en-US" dirty="0" smtClean="0">
                <a:ea typeface="ＭＳ Ｐゴシック" charset="-128"/>
              </a:rPr>
              <a:t> model</a:t>
            </a:r>
            <a:r>
              <a:rPr lang="el-GR" dirty="0" smtClean="0">
                <a:ea typeface="ＭＳ Ｐゴシック" charset="-128"/>
              </a:rPr>
              <a:t>)</a:t>
            </a:r>
            <a:r>
              <a:rPr lang="el-GR" dirty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– έχει σημασία ο αριθμός των εμφανίσεων αλλά όχι η διάταξη</a:t>
            </a:r>
          </a:p>
          <a:p>
            <a:pPr eaLnBrk="1" hangingPunct="1"/>
            <a:endParaRPr lang="el-GR" sz="800" dirty="0">
              <a:ea typeface="ＭＳ Ｐゴシック" charset="-128"/>
            </a:endParaRPr>
          </a:p>
          <a:p>
            <a:pPr eaLnBrk="1" hangingPunct="1"/>
            <a:r>
              <a:rPr lang="el-GR" dirty="0" smtClean="0">
                <a:ea typeface="ＭＳ Ｐゴシック" charset="-128"/>
              </a:rPr>
              <a:t> Θα εισάγουμε πληροφορία θέσης </a:t>
            </a:r>
            <a:r>
              <a:rPr lang="el-GR" i="1" dirty="0" smtClean="0">
                <a:ea typeface="ＭＳ Ｐゴシック" charset="-128"/>
              </a:rPr>
              <a:t>αργότερα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Δυαδική μήτρα σύμπτωσης (</a:t>
            </a:r>
            <a:r>
              <a:rPr lang="en-US" dirty="0" smtClean="0">
                <a:ea typeface="ＭＳ Ｐゴシック" charset="-128"/>
              </a:rPr>
              <a:t>binary term-document incidence matrix)</a:t>
            </a:r>
          </a:p>
        </p:txBody>
      </p:sp>
      <p:graphicFrame>
        <p:nvGraphicFramePr>
          <p:cNvPr id="2050" name="Object 1028"/>
          <p:cNvGraphicFramePr>
            <a:graphicFrameLocks noGrp="1" noChangeAspect="1"/>
          </p:cNvGraphicFramePr>
          <p:nvPr>
            <p:ph idx="1"/>
          </p:nvPr>
        </p:nvGraphicFramePr>
        <p:xfrm>
          <a:off x="0" y="1985963"/>
          <a:ext cx="9101138" cy="334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18" name="Worksheet" r:id="rId4" imgW="9791852" imgH="3596678" progId="Excel.Sheet.8">
                  <p:embed/>
                </p:oleObj>
              </mc:Choice>
              <mc:Fallback>
                <p:oleObj name="Worksheet" r:id="rId4" imgW="9791852" imgH="3596678" progId="Excel.Sheet.8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85963"/>
                        <a:ext cx="9101138" cy="3348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Box 6"/>
          <p:cNvSpPr txBox="1">
            <a:spLocks noChangeArrowheads="1"/>
          </p:cNvSpPr>
          <p:nvPr/>
        </p:nvSpPr>
        <p:spPr bwMode="auto">
          <a:xfrm>
            <a:off x="348698" y="5257800"/>
            <a:ext cx="777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dirty="0" smtClean="0">
                <a:latin typeface="+mn-lt"/>
              </a:rPr>
              <a:t>Κάθε έγγραφο αναπαρίσταται ως ένα δυαδικό διάνυσμα </a:t>
            </a:r>
            <a:r>
              <a:rPr lang="en-US" dirty="0" smtClean="0">
                <a:latin typeface="+mn-lt"/>
              </a:rPr>
              <a:t>∈ </a:t>
            </a:r>
            <a:r>
              <a:rPr lang="en-US" dirty="0">
                <a:latin typeface="+mn-lt"/>
              </a:rPr>
              <a:t>{0,1}</a:t>
            </a:r>
            <a:r>
              <a:rPr lang="en-US" baseline="30000" dirty="0">
                <a:latin typeface="+mn-lt"/>
              </a:rPr>
              <a:t>|V</a:t>
            </a:r>
            <a:r>
              <a:rPr lang="en-US" baseline="30000" dirty="0" smtClean="0">
                <a:latin typeface="+mn-lt"/>
              </a:rPr>
              <a:t>|</a:t>
            </a:r>
            <a:r>
              <a:rPr lang="el-GR" dirty="0" smtClean="0">
                <a:latin typeface="+mn-lt"/>
              </a:rPr>
              <a:t>(την αντίστοιχη στήλη)</a:t>
            </a:r>
            <a:endParaRPr lang="en-US" dirty="0">
              <a:latin typeface="+mn-lt"/>
            </a:endParaRPr>
          </a:p>
        </p:txBody>
      </p:sp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smtClean="0">
                <a:solidFill>
                  <a:srgbClr val="FBFCFF"/>
                </a:solidFill>
              </a:rPr>
              <a:t>Κεφ. </a:t>
            </a:r>
            <a:r>
              <a:rPr lang="en-US" sz="1600" dirty="0" smtClean="0">
                <a:solidFill>
                  <a:srgbClr val="FBFCFF"/>
                </a:solidFill>
              </a:rPr>
              <a:t>6.2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276600" y="1981200"/>
            <a:ext cx="1524000" cy="2819400"/>
          </a:xfrm>
          <a:prstGeom prst="rect">
            <a:avLst/>
          </a:prstGeom>
          <a:noFill/>
          <a:ln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Ο πίνακας με μετρητές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6764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Θεωρούμε τον </a:t>
            </a:r>
            <a:r>
              <a:rPr lang="en-US" dirty="0" err="1" smtClean="0">
                <a:ea typeface="ＭＳ Ｐゴシック" charset="-128"/>
              </a:rPr>
              <a:t>tf</a:t>
            </a:r>
            <a:r>
              <a:rPr lang="en-US" dirty="0" smtClean="0">
                <a:ea typeface="ＭＳ Ｐゴシック" charset="-128"/>
              </a:rPr>
              <a:t>, </a:t>
            </a:r>
            <a:r>
              <a:rPr lang="el-GR" dirty="0" smtClean="0">
                <a:ea typeface="ＭＳ Ｐゴシック" charset="-128"/>
              </a:rPr>
              <a:t>αριθμό </a:t>
            </a:r>
            <a:r>
              <a:rPr lang="en-US" dirty="0" smtClean="0">
                <a:ea typeface="ＭＳ Ｐゴシック" charset="-128"/>
              </a:rPr>
              <a:t>(</a:t>
            </a:r>
            <a:r>
              <a:rPr lang="el-GR" dirty="0" smtClean="0">
                <a:ea typeface="ＭＳ Ｐゴシック" charset="-128"/>
              </a:rPr>
              <a:t>πλήθος) των εμφανίσεων ενός όρου σε ένα έγγραφο</a:t>
            </a:r>
            <a:r>
              <a:rPr lang="en-US" dirty="0" smtClean="0">
                <a:ea typeface="ＭＳ Ｐゴシック" charset="-128"/>
              </a:rPr>
              <a:t>: </a:t>
            </a: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Κάθε έγγραφο είναι ένα διάνυσμα μετρητών στο </a:t>
            </a:r>
            <a:r>
              <a:rPr lang="en-US" dirty="0" smtClean="0">
                <a:latin typeface="Lucida Sans Unicode" charset="0"/>
                <a:ea typeface="ＭＳ Ｐゴシック" charset="-128"/>
              </a:rPr>
              <a:t>ℕ</a:t>
            </a:r>
            <a:r>
              <a:rPr lang="el-GR" baseline="30000" dirty="0" smtClean="0">
                <a:ea typeface="ＭＳ Ｐゴシック" charset="-128"/>
              </a:rPr>
              <a:t>|</a:t>
            </a:r>
            <a:r>
              <a:rPr lang="en-US" baseline="30000" dirty="0" smtClean="0">
                <a:ea typeface="ＭＳ Ｐゴシック" charset="-128"/>
              </a:rPr>
              <a:t>v</a:t>
            </a:r>
            <a:r>
              <a:rPr lang="el-GR" baseline="30000" dirty="0" smtClean="0">
                <a:ea typeface="ＭＳ Ｐゴシック" charset="-128"/>
              </a:rPr>
              <a:t>|</a:t>
            </a:r>
            <a:r>
              <a:rPr lang="en-US" dirty="0" smtClean="0">
                <a:ea typeface="ＭＳ Ｐゴシック" charset="-128"/>
              </a:rPr>
              <a:t>: </a:t>
            </a:r>
            <a:r>
              <a:rPr lang="el-GR" dirty="0" smtClean="0">
                <a:ea typeface="ＭＳ Ｐゴシック" charset="-128"/>
              </a:rPr>
              <a:t>μια στήλη παρακάτω</a:t>
            </a:r>
            <a:endParaRPr lang="en-US" dirty="0" smtClean="0">
              <a:ea typeface="ＭＳ Ｐゴシック" charset="-128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6200" y="3765550"/>
          <a:ext cx="8932863" cy="271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42" name="Worksheet" r:id="rId4" imgW="9791700" imgH="2926080" progId="Excel.Sheet.8">
                  <p:embed/>
                </p:oleObj>
              </mc:Choice>
              <mc:Fallback>
                <p:oleObj name="Worksheet" r:id="rId4" imgW="9791700" imgH="292608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3765550"/>
                        <a:ext cx="8932863" cy="271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3352800" y="3810000"/>
            <a:ext cx="1371600" cy="2667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4343400" y="2646218"/>
            <a:ext cx="25908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07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6.2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120650" y="1905000"/>
          <a:ext cx="8947150" cy="267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34" name="Worksheet" r:id="rId4" imgW="9776460" imgH="2926080" progId="Excel.Sheet.8">
                  <p:embed/>
                </p:oleObj>
              </mc:Choice>
              <mc:Fallback>
                <p:oleObj name="Worksheet" r:id="rId4" imgW="9776460" imgH="292608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" y="1905000"/>
                        <a:ext cx="8947150" cy="267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6.3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Ο πίνακας με βάρη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81000" y="4876800"/>
            <a:ext cx="7848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 typeface="Wingdings" pitchFamily="-112" charset="2"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Θεωρούμε  το</a:t>
            </a:r>
            <a:r>
              <a:rPr kumimoji="0" lang="el-G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 </a:t>
            </a:r>
            <a:r>
              <a:rPr lang="en-US" sz="2800" noProof="0" dirty="0" err="1" smtClean="0">
                <a:latin typeface="+mn-lt"/>
                <a:ea typeface="ＭＳ Ｐゴシック" charset="-128"/>
                <a:cs typeface="ＭＳ Ｐゴシック" pitchFamily="-65" charset="-128"/>
              </a:rPr>
              <a:t>tf-idf</a:t>
            </a:r>
            <a:r>
              <a:rPr lang="en-US" sz="2800" noProof="0" dirty="0" smtClean="0">
                <a:latin typeface="+mn-lt"/>
                <a:ea typeface="ＭＳ Ｐゴシック" charset="-128"/>
                <a:cs typeface="ＭＳ Ｐゴシック" pitchFamily="-65" charset="-128"/>
              </a:rPr>
              <a:t> </a:t>
            </a:r>
            <a:r>
              <a:rPr lang="el-GR" sz="2800" noProof="0" dirty="0" smtClean="0">
                <a:latin typeface="+mn-lt"/>
                <a:ea typeface="ＭＳ Ｐゴシック" charset="-128"/>
                <a:cs typeface="ＭＳ Ｐゴシック" pitchFamily="-65" charset="-128"/>
              </a:rPr>
              <a:t>βάρος του όρου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: 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SzTx/>
              <a:buFont typeface="Wingdings" pitchFamily="-112" charset="2"/>
              <a:buChar char="§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Κάθε έγγραφο είναι ένα διάνυσμα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tf-idf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 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βαρών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 στο </a:t>
            </a:r>
            <a:r>
              <a:rPr lang="en-US" dirty="0" smtClean="0">
                <a:latin typeface="Lucida Sans Unicode" charset="0"/>
                <a:ea typeface="ＭＳ Ｐゴシック" charset="-128"/>
                <a:cs typeface="+mn-cs"/>
              </a:rPr>
              <a:t>R</a:t>
            </a:r>
            <a:r>
              <a:rPr kumimoji="0" lang="el-GR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|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v</a:t>
            </a:r>
            <a:r>
              <a:rPr kumimoji="0" lang="el-GR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|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57600" y="2209800"/>
            <a:ext cx="990600" cy="2438400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i="1" dirty="0" smtClean="0">
                <a:ea typeface="ＭＳ Ｐゴシック" charset="-128"/>
              </a:rPr>
              <a:t>Αποθήκευση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305800" cy="41148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Που υπάρχει αυτή η πληροφορία στο σύστημα ανάκτησης πληροφορίας;</a:t>
            </a:r>
            <a:endParaRPr lang="en-US" dirty="0" smtClean="0">
              <a:solidFill>
                <a:srgbClr val="C00000"/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2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Τα έγγραφα ως διανύσματα </a:t>
            </a:r>
            <a:r>
              <a:rPr lang="en-US" dirty="0" smtClean="0">
                <a:ea typeface="ＭＳ Ｐゴシック" charset="-128"/>
              </a:rPr>
              <a:t>(vector space model)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305800" cy="4038600"/>
          </a:xfrm>
        </p:spPr>
        <p:txBody>
          <a:bodyPr/>
          <a:lstStyle/>
          <a:p>
            <a:pPr eaLnBrk="1" hangingPunct="1">
              <a:buNone/>
            </a:pPr>
            <a:r>
              <a:rPr lang="el-GR" dirty="0" smtClean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Έχουμε ένα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|V|-</a:t>
            </a:r>
            <a:r>
              <a:rPr lang="el-GR" dirty="0" err="1" smtClean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διάστατο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διανυσματικό χώρο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ea typeface="ＭＳ Ｐゴシック" charset="-128"/>
            </a:endParaRPr>
          </a:p>
          <a:p>
            <a:pPr lvl="1" eaLnBrk="1" hangingPunct="1"/>
            <a:r>
              <a:rPr lang="el-GR" dirty="0" smtClean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Οι όροι είναι οι άξονες αυτού του χώρου</a:t>
            </a:r>
          </a:p>
          <a:p>
            <a:pPr lvl="1" eaLnBrk="1" hangingPunct="1"/>
            <a:r>
              <a:rPr lang="el-GR" dirty="0" smtClean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Τα έγγραφα είναι σημεία ή διανύσματα σε αυτόν τον χώρο 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ea typeface="ＭＳ Ｐゴシック" charset="-128"/>
            </a:endParaRPr>
          </a:p>
          <a:p>
            <a:pPr lvl="1" eaLnBrk="1" hangingPunct="1"/>
            <a:endParaRPr lang="el-GR" dirty="0" smtClean="0">
              <a:solidFill>
                <a:schemeClr val="accent1">
                  <a:lumMod val="50000"/>
                </a:schemeClr>
              </a:solidFill>
              <a:ea typeface="ＭＳ Ｐゴシック" charset="-128"/>
            </a:endParaRPr>
          </a:p>
          <a:p>
            <a:pPr lvl="1" eaLnBrk="1" hangingPunct="1"/>
            <a:endParaRPr lang="el-GR" dirty="0" smtClean="0">
              <a:solidFill>
                <a:schemeClr val="accent1">
                  <a:lumMod val="50000"/>
                </a:schemeClr>
              </a:solidFill>
              <a:ea typeface="ＭＳ Ｐゴシック" charset="-128"/>
            </a:endParaRPr>
          </a:p>
          <a:p>
            <a:pPr eaLnBrk="1" hangingPunct="1"/>
            <a:r>
              <a:rPr lang="el-GR" sz="2400" dirty="0" smtClean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Πολύ μεγάλη διάσταση: δεκάδες εκατομμύρια διαστάσεις στην περίπτωση της αναζήτησης στο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web</a:t>
            </a:r>
          </a:p>
          <a:p>
            <a:pPr eaLnBrk="1" hangingPunct="1"/>
            <a:r>
              <a:rPr lang="el-GR" sz="2400" dirty="0" smtClean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Πολύ αραιά διανύσματα – οι περισσότεροι όροι είναι 0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  <a:ea typeface="ＭＳ Ｐゴシック" charset="-128"/>
            </a:endParaRPr>
          </a:p>
        </p:txBody>
      </p:sp>
      <p:sp>
        <p:nvSpPr>
          <p:cNvPr id="3891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6.3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Ομοιότητα διανυσμάτων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382000" cy="2514600"/>
          </a:xfrm>
        </p:spPr>
        <p:txBody>
          <a:bodyPr/>
          <a:lstStyle/>
          <a:p>
            <a:pPr eaLnBrk="1" hangingPunct="1">
              <a:buNone/>
            </a:pPr>
            <a:r>
              <a:rPr lang="el-GR" dirty="0" smtClean="0">
                <a:ea typeface="ＭＳ Ｐゴシック" charset="-128"/>
              </a:rPr>
              <a:t>Πρώτη προσέγγιση</a:t>
            </a:r>
            <a:r>
              <a:rPr lang="en-US" dirty="0" smtClean="0">
                <a:ea typeface="ＭＳ Ｐゴシック" charset="-128"/>
              </a:rPr>
              <a:t>: </a:t>
            </a:r>
            <a:r>
              <a:rPr lang="el-GR" dirty="0" smtClean="0">
                <a:ea typeface="ＭＳ Ｐゴシック" charset="-128"/>
              </a:rPr>
              <a:t>απόσταση μεταξύ δυο διανυσμάτων</a:t>
            </a:r>
          </a:p>
          <a:p>
            <a:pPr eaLnBrk="1" hangingPunct="1">
              <a:buNone/>
            </a:pPr>
            <a:endParaRPr lang="en-US" dirty="0" smtClean="0">
              <a:ea typeface="ＭＳ Ｐゴシック" charset="-128"/>
            </a:endParaRPr>
          </a:p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Ευκλείδεια απόσταση;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Δεν είναι καλή ιδέα – είναι 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μεγάλη</a:t>
            </a:r>
            <a:r>
              <a:rPr lang="el-GR" dirty="0" smtClean="0">
                <a:ea typeface="ＭＳ Ｐゴシック" charset="-128"/>
              </a:rPr>
              <a:t> για διανύσματα 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διαφορετικού μήκους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  <a:ea typeface="ＭＳ Ｐゴシック" charset="-128"/>
            </a:endParaRPr>
          </a:p>
        </p:txBody>
      </p:sp>
      <p:sp>
        <p:nvSpPr>
          <p:cNvPr id="40964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6.3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73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153400" cy="1219200"/>
          </a:xfrm>
        </p:spPr>
        <p:txBody>
          <a:bodyPr/>
          <a:lstStyle/>
          <a:p>
            <a:pPr eaLnBrk="1" hangingPunct="1"/>
            <a:r>
              <a:rPr lang="el-GR" sz="4000" b="0" dirty="0" smtClean="0">
                <a:ea typeface="ＭＳ Ｐゴシック" charset="-128"/>
              </a:rPr>
              <a:t>Γιατί η απόσταση δεν είναι καλή ιδέα</a:t>
            </a:r>
            <a:endParaRPr lang="en-US" sz="4000" b="0" dirty="0" smtClean="0">
              <a:ea typeface="ＭＳ Ｐゴシック" charset="-128"/>
            </a:endParaRPr>
          </a:p>
        </p:txBody>
      </p:sp>
      <p:pic>
        <p:nvPicPr>
          <p:cNvPr id="41987" name="Content Placeholder 3" descr="vs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33800" y="1600200"/>
            <a:ext cx="5257800" cy="4114800"/>
          </a:xfrm>
        </p:spPr>
      </p:pic>
      <p:sp>
        <p:nvSpPr>
          <p:cNvPr id="41988" name="Text Placeholder 4"/>
          <p:cNvSpPr>
            <a:spLocks noGrp="1"/>
          </p:cNvSpPr>
          <p:nvPr>
            <p:ph type="body" sz="half" idx="2"/>
          </p:nvPr>
        </p:nvSpPr>
        <p:spPr>
          <a:xfrm>
            <a:off x="381000" y="2590800"/>
            <a:ext cx="2819400" cy="2405062"/>
          </a:xfrm>
        </p:spPr>
        <p:txBody>
          <a:bodyPr/>
          <a:lstStyle/>
          <a:p>
            <a:pPr eaLnBrk="1" hangingPunct="1"/>
            <a:r>
              <a:rPr lang="el-GR" sz="2400" dirty="0" smtClean="0">
                <a:ea typeface="ＭＳ Ｐゴシック" charset="-128"/>
              </a:rPr>
              <a:t>Η Ευκλείδεια απόσταση μεταξύ του</a:t>
            </a:r>
            <a:r>
              <a:rPr lang="en-US" sz="2400" dirty="0" smtClean="0">
                <a:ea typeface="ＭＳ Ｐゴシック" charset="-128"/>
              </a:rPr>
              <a:t> </a:t>
            </a:r>
            <a:r>
              <a:rPr lang="en-US" sz="2400" i="1" dirty="0" smtClean="0">
                <a:solidFill>
                  <a:srgbClr val="0000FF"/>
                </a:solidFill>
                <a:ea typeface="ＭＳ Ｐゴシック" charset="-128"/>
              </a:rPr>
              <a:t>q</a:t>
            </a:r>
            <a:r>
              <a:rPr lang="el-GR" sz="2400" i="1" dirty="0" smtClean="0">
                <a:solidFill>
                  <a:srgbClr val="0000FF"/>
                </a:solidFill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και του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n-US" sz="2400" i="1" dirty="0" smtClean="0">
                <a:solidFill>
                  <a:srgbClr val="0000FF"/>
                </a:solidFill>
                <a:ea typeface="ＭＳ Ｐゴシック" charset="-128"/>
              </a:rPr>
              <a:t>d</a:t>
            </a:r>
            <a:r>
              <a:rPr lang="en-US" sz="2400" i="1" baseline="-25000" dirty="0" smtClean="0">
                <a:solidFill>
                  <a:srgbClr val="0000FF"/>
                </a:solidFill>
                <a:ea typeface="ＭＳ Ｐゴシック" charset="-128"/>
              </a:rPr>
              <a:t>2</a:t>
            </a:r>
            <a:r>
              <a:rPr lang="en-US" sz="2400" dirty="0" smtClean="0">
                <a:ea typeface="ＭＳ Ｐゴシック" charset="-128"/>
              </a:rPr>
              <a:t> </a:t>
            </a:r>
            <a:r>
              <a:rPr lang="el-GR" sz="2400" dirty="0" smtClean="0">
                <a:ea typeface="ＭＳ Ｐゴシック" charset="-128"/>
              </a:rPr>
              <a:t>είναι μεγάλη αν και η κατανομή των όρων είναι παρόμοια</a:t>
            </a:r>
            <a:endParaRPr lang="en-US" sz="2400" dirty="0" smtClean="0">
              <a:ea typeface="ＭＳ Ｐゴシック" charset="-128"/>
            </a:endParaRPr>
          </a:p>
        </p:txBody>
      </p:sp>
      <p:cxnSp>
        <p:nvCxnSpPr>
          <p:cNvPr id="41989" name="Straight Arrow Connector 6"/>
          <p:cNvCxnSpPr>
            <a:cxnSpLocks noChangeShapeType="1"/>
          </p:cNvCxnSpPr>
          <p:nvPr/>
        </p:nvCxnSpPr>
        <p:spPr bwMode="auto">
          <a:xfrm>
            <a:off x="914400" y="3429000"/>
            <a:ext cx="2286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41990" name="Straight Arrow Connector 7"/>
          <p:cNvCxnSpPr>
            <a:cxnSpLocks noChangeShapeType="1"/>
          </p:cNvCxnSpPr>
          <p:nvPr/>
        </p:nvCxnSpPr>
        <p:spPr bwMode="auto">
          <a:xfrm>
            <a:off x="2209800" y="3429000"/>
            <a:ext cx="2286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41993" name="TextBox 8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6.3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558E-6DE4-4CD3-890E-A7DA5D004993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Χρήση της γωνίας αντί της απόστασης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4301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rgbClr val="C00000"/>
                </a:solidFill>
                <a:ea typeface="ＭＳ Ｐゴシック" charset="-128"/>
              </a:rPr>
              <a:t>Έστω ένα έγγραφο </a:t>
            </a:r>
            <a:r>
              <a:rPr lang="en-US" dirty="0" smtClean="0">
                <a:solidFill>
                  <a:srgbClr val="C00000"/>
                </a:solidFill>
                <a:ea typeface="ＭＳ Ｐゴシック" charset="-128"/>
              </a:rPr>
              <a:t>d</a:t>
            </a:r>
            <a:r>
              <a:rPr lang="el-GR" dirty="0" smtClean="0">
                <a:solidFill>
                  <a:srgbClr val="C00000"/>
                </a:solidFill>
                <a:ea typeface="ＭＳ Ｐゴシック" charset="-128"/>
              </a:rPr>
              <a:t>. Ως παράδειγμα, υποθέστε ότι κάνουμε </a:t>
            </a:r>
            <a:r>
              <a:rPr lang="en-US" dirty="0" smtClean="0">
                <a:solidFill>
                  <a:srgbClr val="C00000"/>
                </a:solidFill>
                <a:ea typeface="ＭＳ Ｐゴシック" charset="-128"/>
              </a:rPr>
              <a:t>append </a:t>
            </a:r>
            <a:r>
              <a:rPr lang="el-GR" dirty="0" smtClean="0">
                <a:solidFill>
                  <a:srgbClr val="C00000"/>
                </a:solidFill>
                <a:ea typeface="ＭＳ Ｐゴシック" charset="-128"/>
              </a:rPr>
              <a:t>το </a:t>
            </a:r>
            <a:r>
              <a:rPr lang="en-US" dirty="0" smtClean="0">
                <a:solidFill>
                  <a:srgbClr val="C00000"/>
                </a:solidFill>
                <a:ea typeface="ＭＳ Ｐゴシック" charset="-128"/>
              </a:rPr>
              <a:t>d </a:t>
            </a:r>
            <a:r>
              <a:rPr lang="el-GR" dirty="0" smtClean="0">
                <a:solidFill>
                  <a:srgbClr val="C00000"/>
                </a:solidFill>
                <a:ea typeface="ＭＳ Ｐゴシック" charset="-128"/>
              </a:rPr>
              <a:t>στον εαυτό του και έστω </a:t>
            </a:r>
            <a:r>
              <a:rPr lang="en-US" dirty="0" smtClean="0">
                <a:solidFill>
                  <a:srgbClr val="C00000"/>
                </a:solidFill>
                <a:ea typeface="ＭＳ Ｐゴシック" charset="-128"/>
              </a:rPr>
              <a:t>d’ </a:t>
            </a:r>
            <a:r>
              <a:rPr lang="el-GR" dirty="0" smtClean="0">
                <a:solidFill>
                  <a:srgbClr val="C00000"/>
                </a:solidFill>
                <a:ea typeface="ＭＳ Ｐゴシック" charset="-128"/>
              </a:rPr>
              <a:t>το κείμενο που προκύπτει. </a:t>
            </a:r>
            <a:endParaRPr lang="en-US" dirty="0" smtClean="0">
              <a:solidFill>
                <a:srgbClr val="C00000"/>
              </a:solidFill>
              <a:ea typeface="ＭＳ Ｐゴシック" charset="-128"/>
            </a:endParaRPr>
          </a:p>
          <a:p>
            <a:pPr eaLnBrk="1" hangingPunct="1"/>
            <a:r>
              <a:rPr lang="en-US" dirty="0" smtClean="0">
                <a:ea typeface="ＭＳ Ｐゴシック" charset="-128"/>
              </a:rPr>
              <a:t>“</a:t>
            </a:r>
            <a:r>
              <a:rPr lang="el-GR" dirty="0" smtClean="0">
                <a:ea typeface="ＭＳ Ｐゴシック" charset="-128"/>
              </a:rPr>
              <a:t>Σημασιολογικά</a:t>
            </a:r>
            <a:r>
              <a:rPr lang="en-US" dirty="0" smtClean="0">
                <a:ea typeface="ＭＳ Ｐゴシック" charset="-128"/>
              </a:rPr>
              <a:t>” </a:t>
            </a:r>
            <a:r>
              <a:rPr lang="el-GR" dirty="0" smtClean="0">
                <a:ea typeface="ＭＳ Ｐゴシック" charset="-128"/>
              </a:rPr>
              <a:t>το </a:t>
            </a:r>
            <a:r>
              <a:rPr lang="en-US" dirty="0" smtClean="0">
                <a:ea typeface="ＭＳ Ｐゴシック" charset="-128"/>
              </a:rPr>
              <a:t>d </a:t>
            </a:r>
            <a:r>
              <a:rPr lang="el-GR" dirty="0" smtClean="0">
                <a:ea typeface="ＭＳ Ｐゴシック" charset="-128"/>
              </a:rPr>
              <a:t>και το</a:t>
            </a:r>
            <a:r>
              <a:rPr lang="en-US" dirty="0" smtClean="0">
                <a:ea typeface="ＭＳ Ｐゴシック" charset="-128"/>
              </a:rPr>
              <a:t> d′ </a:t>
            </a:r>
            <a:r>
              <a:rPr lang="el-GR" dirty="0" smtClean="0">
                <a:ea typeface="ＭＳ Ｐゴシック" charset="-128"/>
              </a:rPr>
              <a:t>έχουν το ίδιο περιεχόμενο</a:t>
            </a:r>
            <a:endParaRPr lang="en-US" dirty="0" smtClean="0">
              <a:ea typeface="ＭＳ Ｐゴシック" charset="-128"/>
            </a:endParaRPr>
          </a:p>
          <a:p>
            <a:pPr eaLnBrk="1" hangingPunct="1"/>
            <a:r>
              <a:rPr lang="el-GR" dirty="0" smtClean="0">
                <a:solidFill>
                  <a:srgbClr val="C00000"/>
                </a:solidFill>
                <a:ea typeface="ＭＳ Ｐゴシック" charset="-128"/>
              </a:rPr>
              <a:t>Η Ευκλείδεια απόσταση μεταξύ τους μπορεί να είναι πολύ μεγάλη</a:t>
            </a:r>
            <a:endParaRPr lang="en-US" dirty="0" smtClean="0">
              <a:solidFill>
                <a:srgbClr val="C00000"/>
              </a:solidFill>
              <a:ea typeface="ＭＳ Ｐゴシック" charset="-128"/>
            </a:endParaRPr>
          </a:p>
          <a:p>
            <a:pPr eaLnBrk="1" hangingPunct="1"/>
            <a:r>
              <a:rPr lang="el-GR" dirty="0" smtClean="0">
                <a:ea typeface="ＭＳ Ｐゴシック" charset="-128"/>
              </a:rPr>
              <a:t>Η γωνία όμως είναι 0 (αντιστοιχεί στη μεγαλύτερη ομοιότητα)  =&gt; χρήση της γωνίας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43012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6.3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495800"/>
          </a:xfrm>
        </p:spPr>
        <p:txBody>
          <a:bodyPr/>
          <a:lstStyle/>
          <a:p>
            <a:r>
              <a:rPr lang="el-GR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Κατάλληλ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ο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 </a:t>
            </a: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για ειδικούς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με σαφή κατανόηση των αναγκών τους και γνώση της συλλογής </a:t>
            </a:r>
          </a:p>
          <a:p>
            <a:pPr lvl="1"/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Επίσης, καλή </a:t>
            </a:r>
            <a:r>
              <a:rPr lang="el-GR" sz="2000" i="1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για εφαρμογές</a:t>
            </a: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: οι εφαρμογές μπορούν να επεξεργαστούν χιλιάδες αποτελεσμάτων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.</a:t>
            </a:r>
          </a:p>
          <a:p>
            <a:r>
              <a:rPr lang="el-GR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Αλλά, όχι κατάλληλη για την πλειοψηφία των χρηστών</a:t>
            </a:r>
            <a:endParaRPr lang="en-US" dirty="0" smtClean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  <a:p>
            <a:pPr lvl="1"/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Είναι δύσκολο για τους περισσότερους χρήστες να διατυπώσουν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Boolean </a:t>
            </a: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ερωτήματα</a:t>
            </a:r>
            <a:endParaRPr lang="en-US" sz="2000" dirty="0" smtClean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  <a:p>
            <a:pPr lvl="1"/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Οι περισσότεροι χρήστες δεν θέλουν να διαχειριστούν χιλιάδες αποτελέσματα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.</a:t>
            </a:r>
          </a:p>
          <a:p>
            <a:pPr lvl="2"/>
            <a:r>
              <a:rPr lang="el-GR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Ιδιαίτερα στην περίπτωση των αναζητήσεων στο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web</a:t>
            </a:r>
          </a:p>
          <a:p>
            <a:endParaRPr lang="en-US" dirty="0" smtClean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</p:txBody>
      </p:sp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6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ea typeface="ＭＳ Ｐゴシック" charset="-128"/>
              </a:rPr>
              <a:t>Boolean </a:t>
            </a:r>
            <a:r>
              <a:rPr lang="el-GR" dirty="0" smtClean="0">
                <a:ea typeface="ＭＳ Ｐゴシック" charset="-128"/>
              </a:rPr>
              <a:t>Μοντέλο</a:t>
            </a:r>
            <a:endParaRPr lang="en-US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156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Από γωνίες σε συνημίτονα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6.3</a:t>
            </a:r>
          </a:p>
        </p:txBody>
      </p:sp>
      <p:pic>
        <p:nvPicPr>
          <p:cNvPr id="45061" name="Picture 4"/>
          <p:cNvPicPr>
            <a:picLocks noChangeAspect="1"/>
          </p:cNvPicPr>
          <p:nvPr/>
        </p:nvPicPr>
        <p:blipFill>
          <a:blip r:embed="rId2" cstate="print"/>
          <a:srcRect t="16666" b="16666"/>
          <a:stretch>
            <a:fillRect/>
          </a:stretch>
        </p:blipFill>
        <p:spPr bwMode="auto">
          <a:xfrm>
            <a:off x="1219200" y="1676400"/>
            <a:ext cx="63246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Ομοιότητα εγγράφων</a:t>
            </a:r>
            <a:endParaRPr lang="en-US" dirty="0" smtClean="0">
              <a:ea typeface="ＭＳ Ｐゴシック" charset="-128"/>
            </a:endParaRPr>
          </a:p>
        </p:txBody>
      </p:sp>
      <p:graphicFrame>
        <p:nvGraphicFramePr>
          <p:cNvPr id="11266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0923588"/>
              </p:ext>
            </p:extLst>
          </p:nvPr>
        </p:nvGraphicFramePr>
        <p:xfrm>
          <a:off x="1012825" y="2479675"/>
          <a:ext cx="7216775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489" name="Equation" r:id="rId4" imgW="3848040" imgH="622080" progId="Equation.3">
                  <p:embed/>
                </p:oleObj>
              </mc:Choice>
              <mc:Fallback>
                <p:oleObj name="Equation" r:id="rId4" imgW="3848040" imgH="62208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825" y="2479675"/>
                        <a:ext cx="7216775" cy="1166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Callout 1 4"/>
          <p:cNvSpPr>
            <a:spLocks/>
          </p:cNvSpPr>
          <p:nvPr/>
        </p:nvSpPr>
        <p:spPr bwMode="auto">
          <a:xfrm>
            <a:off x="1600200" y="1676400"/>
            <a:ext cx="1984375" cy="461963"/>
          </a:xfrm>
          <a:prstGeom prst="borderCallout1">
            <a:avLst>
              <a:gd name="adj1" fmla="val 104463"/>
              <a:gd name="adj2" fmla="val 51190"/>
              <a:gd name="adj3" fmla="val 204176"/>
              <a:gd name="adj4" fmla="val 7493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Dot </a:t>
            </a:r>
            <a:r>
              <a:rPr lang="en-US" dirty="0" smtClean="0">
                <a:solidFill>
                  <a:srgbClr val="C00000"/>
                </a:solidFill>
              </a:rPr>
              <a:t>product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114800" y="1676400"/>
            <a:ext cx="1981200" cy="762000"/>
            <a:chOff x="4114800" y="1676400"/>
            <a:chExt cx="1981200" cy="762000"/>
          </a:xfrm>
        </p:grpSpPr>
        <p:sp>
          <p:nvSpPr>
            <p:cNvPr id="11278" name="Line Callout 2 5"/>
            <p:cNvSpPr>
              <a:spLocks/>
            </p:cNvSpPr>
            <p:nvPr/>
          </p:nvSpPr>
          <p:spPr bwMode="auto">
            <a:xfrm>
              <a:off x="4114800" y="1676400"/>
              <a:ext cx="1981200" cy="457200"/>
            </a:xfrm>
            <a:prstGeom prst="borderCallout2">
              <a:avLst>
                <a:gd name="adj1" fmla="val 97319"/>
                <a:gd name="adj2" fmla="val 8153"/>
                <a:gd name="adj3" fmla="val 159227"/>
                <a:gd name="adj4" fmla="val 7509"/>
                <a:gd name="adj5" fmla="val 172023"/>
                <a:gd name="adj6" fmla="val 388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>
                  <a:solidFill>
                    <a:srgbClr val="C00000"/>
                  </a:solidFill>
                </a:rPr>
                <a:t>Unit vectors</a:t>
              </a:r>
            </a:p>
          </p:txBody>
        </p:sp>
        <p:cxnSp>
          <p:nvCxnSpPr>
            <p:cNvPr id="11279" name="Straight Connector 7"/>
            <p:cNvCxnSpPr>
              <a:cxnSpLocks noChangeShapeType="1"/>
            </p:cNvCxnSpPr>
            <p:nvPr/>
          </p:nvCxnSpPr>
          <p:spPr bwMode="auto">
            <a:xfrm rot="5400000">
              <a:off x="4572794" y="2286000"/>
              <a:ext cx="304006" cy="7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</p:grpSp>
      <p:sp>
        <p:nvSpPr>
          <p:cNvPr id="11270" name="TextBox 10"/>
          <p:cNvSpPr txBox="1">
            <a:spLocks noChangeArrowheads="1"/>
          </p:cNvSpPr>
          <p:nvPr/>
        </p:nvSpPr>
        <p:spPr bwMode="auto">
          <a:xfrm>
            <a:off x="304800" y="4343400"/>
            <a:ext cx="86106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 dirty="0">
                <a:solidFill>
                  <a:srgbClr val="0000FF"/>
                </a:solidFill>
              </a:rPr>
              <a:t>q</a:t>
            </a:r>
            <a:r>
              <a:rPr lang="en-US" i="1" baseline="-25000" dirty="0">
                <a:solidFill>
                  <a:srgbClr val="0000FF"/>
                </a:solidFill>
              </a:rPr>
              <a:t>i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l-GR" dirty="0" smtClean="0">
                <a:solidFill>
                  <a:srgbClr val="0000FF"/>
                </a:solidFill>
              </a:rPr>
              <a:t>είναι το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tf-idf</a:t>
            </a:r>
            <a:r>
              <a:rPr lang="el-GR" dirty="0">
                <a:solidFill>
                  <a:srgbClr val="0000FF"/>
                </a:solidFill>
              </a:rPr>
              <a:t> </a:t>
            </a:r>
            <a:r>
              <a:rPr lang="el-GR" dirty="0" smtClean="0">
                <a:solidFill>
                  <a:srgbClr val="0000FF"/>
                </a:solidFill>
              </a:rPr>
              <a:t>βάρος του όρου 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i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l-GR" dirty="0" smtClean="0">
                <a:solidFill>
                  <a:srgbClr val="0000FF"/>
                </a:solidFill>
              </a:rPr>
              <a:t>στην ερώτηση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i="1" dirty="0">
                <a:solidFill>
                  <a:srgbClr val="0000FF"/>
                </a:solidFill>
              </a:rPr>
              <a:t>d</a:t>
            </a:r>
            <a:r>
              <a:rPr lang="en-US" i="1" baseline="-25000" dirty="0">
                <a:solidFill>
                  <a:srgbClr val="0000FF"/>
                </a:solidFill>
              </a:rPr>
              <a:t>i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l-GR" dirty="0" smtClean="0">
                <a:solidFill>
                  <a:srgbClr val="0000FF"/>
                </a:solidFill>
              </a:rPr>
              <a:t>είναι το </a:t>
            </a:r>
            <a:r>
              <a:rPr lang="en-US" dirty="0" err="1" smtClean="0">
                <a:solidFill>
                  <a:srgbClr val="0000FF"/>
                </a:solidFill>
              </a:rPr>
              <a:t>tf-idf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l-GR" dirty="0" smtClean="0">
                <a:solidFill>
                  <a:srgbClr val="0000FF"/>
                </a:solidFill>
              </a:rPr>
              <a:t>βάρος του όρου </a:t>
            </a:r>
            <a:r>
              <a:rPr lang="en-US" i="1" dirty="0" err="1" smtClean="0">
                <a:solidFill>
                  <a:srgbClr val="0000FF"/>
                </a:solidFill>
              </a:rPr>
              <a:t>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l-GR" dirty="0" smtClean="0">
                <a:solidFill>
                  <a:srgbClr val="0000FF"/>
                </a:solidFill>
              </a:rPr>
              <a:t>στο έγγραφο</a:t>
            </a:r>
            <a:endParaRPr lang="en-US" dirty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/>
              <a:t>cos(</a:t>
            </a:r>
            <a:r>
              <a:rPr lang="en-US" i="1" dirty="0" err="1"/>
              <a:t>q,d</a:t>
            </a:r>
            <a:r>
              <a:rPr lang="en-US" dirty="0"/>
              <a:t>) </a:t>
            </a:r>
            <a:r>
              <a:rPr lang="en-US" dirty="0" smtClean="0"/>
              <a:t>is the cosine similarity of </a:t>
            </a:r>
            <a:r>
              <a:rPr lang="en-US" i="1" dirty="0" smtClean="0"/>
              <a:t>d’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i="1" dirty="0"/>
              <a:t>d</a:t>
            </a:r>
            <a:r>
              <a:rPr lang="en-US" dirty="0"/>
              <a:t> … or,</a:t>
            </a:r>
          </a:p>
          <a:p>
            <a:r>
              <a:rPr lang="en-US" dirty="0"/>
              <a:t>equivalently, the cosine of the angle between </a:t>
            </a:r>
            <a:r>
              <a:rPr lang="en-US" i="1" dirty="0" smtClean="0"/>
              <a:t>d’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i="1" dirty="0"/>
              <a:t>d</a:t>
            </a:r>
            <a:r>
              <a:rPr lang="en-US" dirty="0"/>
              <a:t>.</a:t>
            </a:r>
          </a:p>
        </p:txBody>
      </p:sp>
      <p:cxnSp>
        <p:nvCxnSpPr>
          <p:cNvPr id="11271" name="Straight Arrow Connector 11"/>
          <p:cNvCxnSpPr>
            <a:cxnSpLocks noChangeShapeType="1"/>
          </p:cNvCxnSpPr>
          <p:nvPr/>
        </p:nvCxnSpPr>
        <p:spPr bwMode="auto">
          <a:xfrm>
            <a:off x="5486400" y="5561013"/>
            <a:ext cx="2286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11272" name="Straight Arrow Connector 12"/>
          <p:cNvCxnSpPr>
            <a:cxnSpLocks noChangeShapeType="1"/>
          </p:cNvCxnSpPr>
          <p:nvPr/>
        </p:nvCxnSpPr>
        <p:spPr bwMode="auto">
          <a:xfrm>
            <a:off x="6400800" y="5486400"/>
            <a:ext cx="2286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11273" name="Straight Arrow Connector 13"/>
          <p:cNvCxnSpPr>
            <a:cxnSpLocks noChangeShapeType="1"/>
          </p:cNvCxnSpPr>
          <p:nvPr/>
        </p:nvCxnSpPr>
        <p:spPr bwMode="auto">
          <a:xfrm>
            <a:off x="7239000" y="5942013"/>
            <a:ext cx="2286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11274" name="Straight Arrow Connector 14"/>
          <p:cNvCxnSpPr>
            <a:cxnSpLocks noChangeShapeType="1"/>
          </p:cNvCxnSpPr>
          <p:nvPr/>
        </p:nvCxnSpPr>
        <p:spPr bwMode="auto">
          <a:xfrm>
            <a:off x="8077200" y="5865813"/>
            <a:ext cx="2286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11275" name="Straight Arrow Connector 15"/>
          <p:cNvCxnSpPr>
            <a:cxnSpLocks noChangeShapeType="1"/>
          </p:cNvCxnSpPr>
          <p:nvPr/>
        </p:nvCxnSpPr>
        <p:spPr bwMode="auto">
          <a:xfrm>
            <a:off x="1295400" y="5486400"/>
            <a:ext cx="2286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11276" name="Straight Arrow Connector 16"/>
          <p:cNvCxnSpPr>
            <a:cxnSpLocks noChangeShapeType="1"/>
          </p:cNvCxnSpPr>
          <p:nvPr/>
        </p:nvCxnSpPr>
        <p:spPr bwMode="auto">
          <a:xfrm>
            <a:off x="990600" y="5562600"/>
            <a:ext cx="2286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11277" name="TextBox 1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6.3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1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3"/>
          <p:cNvSpPr>
            <a:spLocks noGrp="1"/>
          </p:cNvSpPr>
          <p:nvPr>
            <p:ph type="title"/>
          </p:nvPr>
        </p:nvSpPr>
        <p:spPr>
          <a:xfrm>
            <a:off x="533400" y="273050"/>
            <a:ext cx="8610600" cy="1162050"/>
          </a:xfrm>
        </p:spPr>
        <p:txBody>
          <a:bodyPr/>
          <a:lstStyle/>
          <a:p>
            <a:pPr eaLnBrk="1" hangingPunct="1"/>
            <a:r>
              <a:rPr lang="el-GR" sz="3600" b="0" dirty="0" smtClean="0">
                <a:ea typeface="ＭＳ Ｐゴシック" charset="-128"/>
              </a:rPr>
              <a:t>Παράδειγμα</a:t>
            </a:r>
            <a:endParaRPr lang="en-US" sz="3600" b="0" dirty="0" smtClean="0">
              <a:ea typeface="ＭＳ Ｐゴシック" charset="-128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191000" y="2438400"/>
          <a:ext cx="4267200" cy="2360615"/>
        </p:xfrm>
        <a:graphic>
          <a:graphicData uri="http://schemas.openxmlformats.org/drawingml/2006/table">
            <a:tbl>
              <a:tblPr/>
              <a:tblGrid>
                <a:gridCol w="1352550"/>
                <a:gridCol w="1009650"/>
                <a:gridCol w="838200"/>
                <a:gridCol w="1066800"/>
              </a:tblGrid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όρος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WH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affection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58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jealous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gossip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wuthering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</a:tbl>
          </a:graphicData>
        </a:graphic>
      </p:graphicFrame>
      <p:sp>
        <p:nvSpPr>
          <p:cNvPr id="47139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633538"/>
            <a:ext cx="3008313" cy="4691062"/>
          </a:xfrm>
        </p:spPr>
        <p:txBody>
          <a:bodyPr/>
          <a:lstStyle/>
          <a:p>
            <a:pPr eaLnBrk="1" hangingPunct="1"/>
            <a:r>
              <a:rPr lang="el-GR" sz="2800" dirty="0" smtClean="0">
                <a:ea typeface="ＭＳ Ｐゴシック" charset="-128"/>
              </a:rPr>
              <a:t>Ποια είναι οι ομοιότητα μεταξύ των έργων </a:t>
            </a:r>
          </a:p>
          <a:p>
            <a:pPr eaLnBrk="1" hangingPunct="1"/>
            <a:r>
              <a:rPr lang="en-US" sz="2800" dirty="0" err="1" smtClean="0">
                <a:solidFill>
                  <a:srgbClr val="0000FF"/>
                </a:solidFill>
                <a:ea typeface="ＭＳ Ｐゴシック" charset="-128"/>
              </a:rPr>
              <a:t>SaS</a:t>
            </a:r>
            <a:r>
              <a:rPr lang="en-US" sz="2800" dirty="0" smtClean="0">
                <a:ea typeface="ＭＳ Ｐゴシック" charset="-128"/>
              </a:rPr>
              <a:t>: </a:t>
            </a:r>
            <a:r>
              <a:rPr lang="en-US" sz="2800" i="1" dirty="0" smtClean="0">
                <a:ea typeface="ＭＳ Ｐゴシック" charset="-128"/>
              </a:rPr>
              <a:t>Sense and</a:t>
            </a:r>
          </a:p>
          <a:p>
            <a:pPr eaLnBrk="1" hangingPunct="1"/>
            <a:r>
              <a:rPr lang="en-US" sz="2800" i="1" dirty="0" smtClean="0">
                <a:ea typeface="ＭＳ Ｐゴシック" charset="-128"/>
              </a:rPr>
              <a:t>Sensibility</a:t>
            </a:r>
          </a:p>
          <a:p>
            <a:pPr eaLnBrk="1" hangingPunct="1"/>
            <a:r>
              <a:rPr lang="en-US" sz="2800" dirty="0" err="1" smtClean="0">
                <a:solidFill>
                  <a:srgbClr val="0000FF"/>
                </a:solidFill>
                <a:ea typeface="ＭＳ Ｐゴシック" charset="-128"/>
              </a:rPr>
              <a:t>PaP</a:t>
            </a:r>
            <a:r>
              <a:rPr lang="en-US" sz="2800" dirty="0" smtClean="0">
                <a:ea typeface="ＭＳ Ｐゴシック" charset="-128"/>
              </a:rPr>
              <a:t>: </a:t>
            </a:r>
            <a:r>
              <a:rPr lang="en-US" sz="2800" i="1" dirty="0" smtClean="0">
                <a:ea typeface="ＭＳ Ｐゴシック" charset="-128"/>
              </a:rPr>
              <a:t>Pride and</a:t>
            </a:r>
          </a:p>
          <a:p>
            <a:pPr eaLnBrk="1" hangingPunct="1"/>
            <a:r>
              <a:rPr lang="en-US" sz="2800" i="1" dirty="0" smtClean="0">
                <a:ea typeface="ＭＳ Ｐゴシック" charset="-128"/>
              </a:rPr>
              <a:t>Prejudice</a:t>
            </a:r>
            <a:r>
              <a:rPr lang="en-US" sz="2800" dirty="0" smtClean="0">
                <a:ea typeface="ＭＳ Ｐゴシック" charset="-128"/>
              </a:rPr>
              <a:t>, and</a:t>
            </a:r>
          </a:p>
          <a:p>
            <a:pPr eaLnBrk="1" hangingPunct="1"/>
            <a:r>
              <a:rPr lang="en-US" sz="2800" dirty="0" smtClean="0">
                <a:solidFill>
                  <a:srgbClr val="0000FF"/>
                </a:solidFill>
                <a:ea typeface="ＭＳ Ｐゴシック" charset="-128"/>
              </a:rPr>
              <a:t>WH</a:t>
            </a:r>
            <a:r>
              <a:rPr lang="en-US" sz="2800" dirty="0" smtClean="0">
                <a:ea typeface="ＭＳ Ｐゴシック" charset="-128"/>
              </a:rPr>
              <a:t>: </a:t>
            </a:r>
            <a:r>
              <a:rPr lang="en-US" sz="2800" i="1" dirty="0" smtClean="0">
                <a:ea typeface="ＭＳ Ｐゴシック" charset="-128"/>
              </a:rPr>
              <a:t>Wuthering</a:t>
            </a:r>
          </a:p>
          <a:p>
            <a:pPr eaLnBrk="1" hangingPunct="1"/>
            <a:r>
              <a:rPr lang="en-US" sz="2800" i="1" dirty="0" smtClean="0">
                <a:ea typeface="ＭＳ Ｐゴシック" charset="-128"/>
              </a:rPr>
              <a:t>Heights</a:t>
            </a:r>
            <a:r>
              <a:rPr lang="en-US" sz="2800" dirty="0" smtClean="0">
                <a:ea typeface="ＭＳ Ｐゴシック" charset="-128"/>
              </a:rPr>
              <a:t>?</a:t>
            </a:r>
          </a:p>
        </p:txBody>
      </p:sp>
      <p:sp>
        <p:nvSpPr>
          <p:cNvPr id="47140" name="TextBox 7"/>
          <p:cNvSpPr txBox="1">
            <a:spLocks noChangeArrowheads="1"/>
          </p:cNvSpPr>
          <p:nvPr/>
        </p:nvSpPr>
        <p:spPr bwMode="auto">
          <a:xfrm>
            <a:off x="4038600" y="1752600"/>
            <a:ext cx="487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800" dirty="0" smtClean="0">
                <a:solidFill>
                  <a:srgbClr val="C00000"/>
                </a:solidFill>
                <a:latin typeface="+mn-lt"/>
              </a:rPr>
              <a:t>Συχνότητα όρων </a:t>
            </a:r>
            <a:r>
              <a:rPr lang="en-US" sz="2800" dirty="0" smtClean="0">
                <a:solidFill>
                  <a:srgbClr val="C00000"/>
                </a:solidFill>
                <a:latin typeface="+mn-lt"/>
              </a:rPr>
              <a:t>(</a:t>
            </a:r>
            <a:r>
              <a:rPr lang="el-GR" sz="2800" dirty="0" smtClean="0">
                <a:solidFill>
                  <a:srgbClr val="C00000"/>
                </a:solidFill>
                <a:latin typeface="+mn-lt"/>
              </a:rPr>
              <a:t>μετρητές</a:t>
            </a:r>
            <a:r>
              <a:rPr lang="en-US" sz="2800" dirty="0" smtClean="0">
                <a:solidFill>
                  <a:srgbClr val="C00000"/>
                </a:solidFill>
                <a:latin typeface="+mn-lt"/>
              </a:rPr>
              <a:t>)</a:t>
            </a:r>
            <a:endParaRPr lang="en-US" sz="2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7141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6.3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558E-6DE4-4CD3-890E-A7DA5D004993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84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Παράδειγμα (συνέχεια) 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48131" name="Text Placeholder 8"/>
          <p:cNvSpPr>
            <a:spLocks noGrp="1"/>
          </p:cNvSpPr>
          <p:nvPr>
            <p:ph type="body" idx="1"/>
          </p:nvPr>
        </p:nvSpPr>
        <p:spPr>
          <a:xfrm>
            <a:off x="609600" y="2667000"/>
            <a:ext cx="4040188" cy="63976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C00000"/>
                </a:solidFill>
                <a:ea typeface="ＭＳ Ｐゴシック" charset="-128"/>
              </a:rPr>
              <a:t>Log frequency </a:t>
            </a:r>
            <a:r>
              <a:rPr lang="el-GR" dirty="0" smtClean="0">
                <a:solidFill>
                  <a:srgbClr val="C00000"/>
                </a:solidFill>
                <a:ea typeface="ＭＳ Ｐゴシック" charset="-128"/>
              </a:rPr>
              <a:t>βάρος</a:t>
            </a:r>
            <a:r>
              <a:rPr lang="en-US" dirty="0" smtClean="0">
                <a:solidFill>
                  <a:srgbClr val="C00000"/>
                </a:solidFill>
                <a:ea typeface="ＭＳ Ｐゴシック" charset="-128"/>
              </a:rPr>
              <a:t> (log </a:t>
            </a:r>
            <a:r>
              <a:rPr lang="en-US" dirty="0" err="1" smtClean="0">
                <a:solidFill>
                  <a:srgbClr val="C00000"/>
                </a:solidFill>
                <a:ea typeface="ＭＳ Ｐゴシック" charset="-128"/>
              </a:rPr>
              <a:t>tf</a:t>
            </a:r>
            <a:r>
              <a:rPr lang="en-US" dirty="0" smtClean="0">
                <a:solidFill>
                  <a:srgbClr val="C00000"/>
                </a:solidFill>
                <a:ea typeface="ＭＳ Ｐゴシック" charset="-128"/>
              </a:rPr>
              <a:t>)</a:t>
            </a: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</p:nvPr>
        </p:nvGraphicFramePr>
        <p:xfrm>
          <a:off x="304800" y="3352800"/>
          <a:ext cx="4191000" cy="1943100"/>
        </p:xfrm>
        <a:graphic>
          <a:graphicData uri="http://schemas.openxmlformats.org/drawingml/2006/table">
            <a:tbl>
              <a:tblPr/>
              <a:tblGrid>
                <a:gridCol w="1185863"/>
                <a:gridCol w="909637"/>
                <a:gridCol w="1047750"/>
                <a:gridCol w="104775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όρος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SaS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PaP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WH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affection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3.06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2.76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jealous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1.85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2.04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gossip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1.30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1.78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wuthering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2.58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</a:tbl>
          </a:graphicData>
        </a:graphic>
      </p:graphicFrame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572000" y="3810000"/>
            <a:ext cx="4041775" cy="639762"/>
          </a:xfrm>
        </p:spPr>
        <p:txBody>
          <a:bodyPr/>
          <a:lstStyle/>
          <a:p>
            <a:pPr eaLnBrk="1" hangingPunct="1"/>
            <a:r>
              <a:rPr lang="el-GR" dirty="0" smtClean="0">
                <a:solidFill>
                  <a:srgbClr val="C00000"/>
                </a:solidFill>
                <a:ea typeface="ＭＳ Ｐゴシック" charset="-128"/>
              </a:rPr>
              <a:t>Μετά την </a:t>
            </a:r>
            <a:r>
              <a:rPr lang="el-GR" dirty="0" err="1" smtClean="0">
                <a:solidFill>
                  <a:srgbClr val="C00000"/>
                </a:solidFill>
                <a:ea typeface="ＭＳ Ｐゴシック" charset="-128"/>
              </a:rPr>
              <a:t>κανονικοποίηση</a:t>
            </a:r>
            <a:endParaRPr lang="en-US" dirty="0" smtClean="0">
              <a:solidFill>
                <a:srgbClr val="C00000"/>
              </a:solidFill>
              <a:ea typeface="ＭＳ Ｐゴシック" charset="-128"/>
            </a:endParaRP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quarter" idx="4"/>
          </p:nvPr>
        </p:nvGraphicFramePr>
        <p:xfrm>
          <a:off x="4572000" y="4495800"/>
          <a:ext cx="4268788" cy="1851660"/>
        </p:xfrm>
        <a:graphic>
          <a:graphicData uri="http://schemas.openxmlformats.org/drawingml/2006/table">
            <a:tbl>
              <a:tblPr/>
              <a:tblGrid>
                <a:gridCol w="1236663"/>
                <a:gridCol w="1011237"/>
                <a:gridCol w="1009650"/>
                <a:gridCol w="1011238"/>
              </a:tblGrid>
              <a:tr h="142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όρος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WH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affection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0.789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0.832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0.524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jealous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0.515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0.555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0.465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gossip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0.335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0.405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wuthering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0.588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</a:tbl>
          </a:graphicData>
        </a:graphic>
      </p:graphicFrame>
      <p:sp>
        <p:nvSpPr>
          <p:cNvPr id="48199" name="TextBox 8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6.3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45E-0100-404D-AEB0-69CA392494B7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182880" y="1806714"/>
            <a:ext cx="41605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Για απλοποίηση δε θα χρησιμοποιήσουμε  τα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idf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l-GR" sz="2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βάρη</a:t>
            </a:r>
          </a:p>
        </p:txBody>
      </p:sp>
      <p:graphicFrame>
        <p:nvGraphicFramePr>
          <p:cNvPr id="17" name="Content Placeholder 6"/>
          <p:cNvGraphicFramePr>
            <a:graphicFrameLocks/>
          </p:cNvGraphicFramePr>
          <p:nvPr/>
        </p:nvGraphicFramePr>
        <p:xfrm>
          <a:off x="5486400" y="1905000"/>
          <a:ext cx="3200400" cy="1672012"/>
        </p:xfrm>
        <a:graphic>
          <a:graphicData uri="http://schemas.openxmlformats.org/drawingml/2006/table">
            <a:tbl>
              <a:tblPr/>
              <a:tblGrid>
                <a:gridCol w="1118681"/>
                <a:gridCol w="633919"/>
                <a:gridCol w="762000"/>
                <a:gridCol w="685800"/>
              </a:tblGrid>
              <a:tr h="2688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όρος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WH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095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affection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58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3229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jealous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2688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gossip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4299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wuthering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</a:tbl>
          </a:graphicData>
        </a:graphic>
      </p:graphicFrame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457200" y="5562600"/>
            <a:ext cx="76061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400" dirty="0" smtClean="0">
                <a:latin typeface="+mn-lt"/>
              </a:rPr>
              <a:t>Μήκος </a:t>
            </a:r>
            <a:r>
              <a:rPr lang="en-US" sz="1400" dirty="0" smtClean="0">
                <a:latin typeface="+mn-lt"/>
              </a:rPr>
              <a:t>SAS</a:t>
            </a:r>
            <a:r>
              <a:rPr lang="el-GR" sz="1400" dirty="0" smtClean="0">
                <a:latin typeface="+mn-lt"/>
              </a:rPr>
              <a:t> </a:t>
            </a:r>
            <a:r>
              <a:rPr lang="en-US" dirty="0" smtClean="0"/>
              <a:t>=</a:t>
            </a:r>
            <a:endParaRPr lang="en-US" dirty="0"/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/>
        </p:nvGraphicFramePr>
        <p:xfrm>
          <a:off x="1143000" y="5791200"/>
          <a:ext cx="3398838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14" name="Εξίσωση" r:id="rId3" imgW="2095500" imgH="254000" progId="Equation.3">
                  <p:embed/>
                </p:oleObj>
              </mc:Choice>
              <mc:Fallback>
                <p:oleObj name="Εξίσωση" r:id="rId3" imgW="20955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791200"/>
                        <a:ext cx="3398838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Arrow Connector 21"/>
          <p:cNvCxnSpPr/>
          <p:nvPr/>
        </p:nvCxnSpPr>
        <p:spPr>
          <a:xfrm flipH="1">
            <a:off x="4343400" y="2590800"/>
            <a:ext cx="11430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800600" y="3657600"/>
            <a:ext cx="7620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53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Παράδειγμα (συνέχεια) </a:t>
            </a:r>
            <a:endParaRPr lang="en-US" dirty="0" smtClean="0">
              <a:ea typeface="ＭＳ Ｐゴシック" charset="-128"/>
            </a:endParaRP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quarter" idx="4"/>
          </p:nvPr>
        </p:nvGraphicFramePr>
        <p:xfrm>
          <a:off x="304800" y="2286000"/>
          <a:ext cx="4268788" cy="1851660"/>
        </p:xfrm>
        <a:graphic>
          <a:graphicData uri="http://schemas.openxmlformats.org/drawingml/2006/table">
            <a:tbl>
              <a:tblPr/>
              <a:tblGrid>
                <a:gridCol w="1236663"/>
                <a:gridCol w="1011237"/>
                <a:gridCol w="1009650"/>
                <a:gridCol w="1011238"/>
              </a:tblGrid>
              <a:tr h="137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όρος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WH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affection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0.789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0.832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0.524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jealous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0.515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0.555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0.465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gossip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0.335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0.405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wuthering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0.588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6200" y="4397375"/>
            <a:ext cx="86741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cos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dirty="0" err="1">
                <a:solidFill>
                  <a:srgbClr val="0000FF"/>
                </a:solidFill>
              </a:rPr>
              <a:t>SaS,PaP</a:t>
            </a:r>
            <a:r>
              <a:rPr lang="en-US" dirty="0">
                <a:solidFill>
                  <a:srgbClr val="0000FF"/>
                </a:solidFill>
              </a:rPr>
              <a:t>) </a:t>
            </a:r>
            <a:r>
              <a:rPr lang="en-US" dirty="0"/>
              <a:t>≈</a:t>
            </a:r>
          </a:p>
          <a:p>
            <a:r>
              <a:rPr lang="en-US" dirty="0"/>
              <a:t>0.789 × 0.832 + 0.515 × 0.555 + 0.335 × 0.0 + 0.0 × 0.0</a:t>
            </a:r>
          </a:p>
          <a:p>
            <a:r>
              <a:rPr lang="en-US" dirty="0"/>
              <a:t>≈ </a:t>
            </a:r>
            <a:r>
              <a:rPr lang="en-US" dirty="0">
                <a:solidFill>
                  <a:srgbClr val="C00000"/>
                </a:solidFill>
              </a:rPr>
              <a:t>0.94</a:t>
            </a:r>
            <a:endParaRPr lang="en-US" dirty="0"/>
          </a:p>
          <a:p>
            <a:r>
              <a:rPr lang="en-US" dirty="0" err="1">
                <a:solidFill>
                  <a:srgbClr val="0000FF"/>
                </a:solidFill>
              </a:rPr>
              <a:t>cos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dirty="0" err="1">
                <a:solidFill>
                  <a:srgbClr val="0000FF"/>
                </a:solidFill>
              </a:rPr>
              <a:t>SaS,WH</a:t>
            </a:r>
            <a:r>
              <a:rPr lang="en-US" dirty="0">
                <a:solidFill>
                  <a:srgbClr val="0000FF"/>
                </a:solidFill>
              </a:rPr>
              <a:t>)</a:t>
            </a:r>
            <a:r>
              <a:rPr lang="en-US" dirty="0"/>
              <a:t> ≈ </a:t>
            </a:r>
            <a:r>
              <a:rPr lang="en-US" dirty="0">
                <a:solidFill>
                  <a:srgbClr val="C00000"/>
                </a:solidFill>
              </a:rPr>
              <a:t>0.79</a:t>
            </a:r>
          </a:p>
          <a:p>
            <a:r>
              <a:rPr lang="en-US" dirty="0" err="1">
                <a:solidFill>
                  <a:srgbClr val="0000FF"/>
                </a:solidFill>
              </a:rPr>
              <a:t>cos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dirty="0" err="1">
                <a:solidFill>
                  <a:srgbClr val="0000FF"/>
                </a:solidFill>
              </a:rPr>
              <a:t>PaP,WH</a:t>
            </a:r>
            <a:r>
              <a:rPr lang="en-US" dirty="0">
                <a:solidFill>
                  <a:srgbClr val="0000FF"/>
                </a:solidFill>
              </a:rPr>
              <a:t>) </a:t>
            </a:r>
            <a:r>
              <a:rPr lang="en-US" dirty="0"/>
              <a:t>≈ </a:t>
            </a:r>
            <a:r>
              <a:rPr lang="en-US" dirty="0">
                <a:solidFill>
                  <a:srgbClr val="C00000"/>
                </a:solidFill>
              </a:rPr>
              <a:t>0.69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810000" y="5562600"/>
            <a:ext cx="43854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 smtClean="0">
                <a:solidFill>
                  <a:srgbClr val="007254"/>
                </a:solidFill>
                <a:latin typeface="+mn-lt"/>
              </a:rPr>
              <a:t>Γιατί </a:t>
            </a:r>
            <a:r>
              <a:rPr lang="en-US" dirty="0" err="1" smtClean="0">
                <a:solidFill>
                  <a:srgbClr val="007254"/>
                </a:solidFill>
                <a:latin typeface="+mn-lt"/>
              </a:rPr>
              <a:t>cos</a:t>
            </a:r>
            <a:r>
              <a:rPr lang="en-US" dirty="0" smtClean="0">
                <a:solidFill>
                  <a:srgbClr val="007254"/>
                </a:solidFill>
                <a:latin typeface="+mn-lt"/>
              </a:rPr>
              <a:t>(</a:t>
            </a:r>
            <a:r>
              <a:rPr lang="en-US" dirty="0" err="1" smtClean="0">
                <a:solidFill>
                  <a:srgbClr val="007254"/>
                </a:solidFill>
                <a:latin typeface="+mn-lt"/>
              </a:rPr>
              <a:t>SaS,PaP</a:t>
            </a:r>
            <a:r>
              <a:rPr lang="en-US" dirty="0">
                <a:solidFill>
                  <a:srgbClr val="007254"/>
                </a:solidFill>
                <a:latin typeface="+mn-lt"/>
              </a:rPr>
              <a:t>) &gt; </a:t>
            </a:r>
            <a:r>
              <a:rPr lang="en-US" dirty="0" err="1">
                <a:solidFill>
                  <a:srgbClr val="007254"/>
                </a:solidFill>
                <a:latin typeface="+mn-lt"/>
              </a:rPr>
              <a:t>cos</a:t>
            </a:r>
            <a:r>
              <a:rPr lang="en-US" dirty="0">
                <a:solidFill>
                  <a:srgbClr val="007254"/>
                </a:solidFill>
                <a:latin typeface="+mn-lt"/>
              </a:rPr>
              <a:t>(</a:t>
            </a:r>
            <a:r>
              <a:rPr lang="en-US" dirty="0" err="1">
                <a:solidFill>
                  <a:srgbClr val="007254"/>
                </a:solidFill>
                <a:latin typeface="+mn-lt"/>
              </a:rPr>
              <a:t>SaS,WH</a:t>
            </a:r>
            <a:r>
              <a:rPr lang="en-US" dirty="0">
                <a:solidFill>
                  <a:srgbClr val="007254"/>
                </a:solidFill>
                <a:latin typeface="+mn-lt"/>
              </a:rPr>
              <a:t>)?</a:t>
            </a:r>
          </a:p>
        </p:txBody>
      </p:sp>
      <p:sp>
        <p:nvSpPr>
          <p:cNvPr id="48199" name="TextBox 8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6.3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45E-0100-404D-AEB0-69CA392494B7}" type="slidenum">
              <a:rPr lang="en-US" smtClean="0"/>
              <a:pPr/>
              <a:t>44</a:t>
            </a:fld>
            <a:endParaRPr lang="en-US"/>
          </a:p>
        </p:txBody>
      </p:sp>
      <p:graphicFrame>
        <p:nvGraphicFramePr>
          <p:cNvPr id="19" name="Content Placeholder 6"/>
          <p:cNvGraphicFramePr>
            <a:graphicFrameLocks/>
          </p:cNvGraphicFramePr>
          <p:nvPr/>
        </p:nvGraphicFramePr>
        <p:xfrm>
          <a:off x="5486400" y="1905000"/>
          <a:ext cx="3200400" cy="1672012"/>
        </p:xfrm>
        <a:graphic>
          <a:graphicData uri="http://schemas.openxmlformats.org/drawingml/2006/table">
            <a:tbl>
              <a:tblPr/>
              <a:tblGrid>
                <a:gridCol w="1118681"/>
                <a:gridCol w="633919"/>
                <a:gridCol w="762000"/>
                <a:gridCol w="685800"/>
              </a:tblGrid>
              <a:tr h="2688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όρος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WH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095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affection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58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3229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jealous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2688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gossip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4299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wuthering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931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err="1" smtClean="0">
                <a:ea typeface="ＭＳ Ｐゴシック" charset="-128"/>
              </a:rPr>
              <a:t>Κανονικοποίηση</a:t>
            </a:r>
            <a:r>
              <a:rPr lang="el-GR" dirty="0" smtClean="0">
                <a:ea typeface="ＭＳ Ｐゴシック" charset="-128"/>
              </a:rPr>
              <a:t> του μήκους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1024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Ένα διάνυσμα μπορεί να </a:t>
            </a:r>
            <a:r>
              <a:rPr lang="el-GR" sz="2400" dirty="0" err="1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κανονικοποιηθεί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 διαιρώντας τα στοιχεία του με το μήκος του, με χρήση της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 L</a:t>
            </a:r>
            <a:r>
              <a:rPr lang="en-US" sz="2400" baseline="-25000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2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 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νόρμας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:</a:t>
            </a:r>
          </a:p>
          <a:p>
            <a:pPr eaLnBrk="1" hangingPunct="1"/>
            <a:endParaRPr lang="en-US" dirty="0" smtClean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  <a:p>
            <a:pPr eaLnBrk="1" hangingPunct="1"/>
            <a:endParaRPr lang="el-GR" sz="1400" dirty="0" smtClean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  <a:p>
            <a:pPr eaLnBrk="1" hangingPunct="1"/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Διαιρώντας ένα διάνυσμα με την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L</a:t>
            </a:r>
            <a:r>
              <a:rPr lang="en-US" sz="2400" baseline="-25000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2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 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νόρμα το κάνει μοναδιαίο </a:t>
            </a:r>
          </a:p>
          <a:p>
            <a:pPr lvl="1" eaLnBrk="1" hangingPunct="1"/>
            <a:r>
              <a:rPr lang="el-GR" sz="2000" i="1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Ως αποτέλεσμα, μικρά και μεγάλα έγγραφα έχουν συγκρίσιμα βάρη</a:t>
            </a:r>
            <a:endParaRPr lang="en-US" sz="2000" i="1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>
            <p:extLst/>
          </p:nvPr>
        </p:nvGraphicFramePr>
        <p:xfrm>
          <a:off x="4343400" y="2286000"/>
          <a:ext cx="2087562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92" name="Equation" r:id="rId3" imgW="875920" imgH="317362" progId="Equation.3">
                  <p:embed/>
                </p:oleObj>
              </mc:Choice>
              <mc:Fallback>
                <p:oleObj name="Equation" r:id="rId3" imgW="875920" imgH="31736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286000"/>
                        <a:ext cx="2087562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6.3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4038600"/>
            <a:ext cx="8229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 typeface="Wingdings" pitchFamily="-112" charset="2"/>
              <a:buChar char="§"/>
              <a:tabLst/>
              <a:defRPr/>
            </a:pPr>
            <a:r>
              <a:rPr kumimoji="0" lang="el-G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Για διανύσματα που έχουμε </a:t>
            </a:r>
            <a:r>
              <a:rPr kumimoji="0" lang="el-GR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κανονικοποιήσει</a:t>
            </a:r>
            <a:r>
              <a:rPr kumimoji="0" lang="el-G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 το μήκος τους (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length-normalized vectors</a:t>
            </a:r>
            <a:r>
              <a:rPr kumimoji="0" lang="el-G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) </a:t>
            </a:r>
            <a:r>
              <a:rPr kumimoji="0" lang="el-G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το συνημίτονο είναι απλώς το εσωτερικό γινόμενο </a:t>
            </a:r>
            <a:r>
              <a:rPr kumimoji="0" lang="el-G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(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dot</a:t>
            </a:r>
            <a:r>
              <a:rPr kumimoji="0" lang="el-G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or scalar product):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 typeface="Wingdings" pitchFamily="-11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pitchFamily="-65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 typeface="Wingdings" pitchFamily="-11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pitchFamily="-65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 typeface="Wingdings" pitchFamily="-11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pitchFamily="-65" charset="-128"/>
            </a:endParaRPr>
          </a:p>
        </p:txBody>
      </p:sp>
      <p:graphicFrame>
        <p:nvGraphicFramePr>
          <p:cNvPr id="121885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822864"/>
              </p:ext>
            </p:extLst>
          </p:nvPr>
        </p:nvGraphicFramePr>
        <p:xfrm>
          <a:off x="1293813" y="5453063"/>
          <a:ext cx="5567362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93" name="Equation" r:id="rId5" imgW="1841400" imgH="304560" progId="Equation.3">
                  <p:embed/>
                </p:oleObj>
              </mc:Choice>
              <mc:Fallback>
                <p:oleObj name="Equation" r:id="rId5" imgW="184140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3813" y="5453063"/>
                        <a:ext cx="5567362" cy="92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253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Τα ερωτήματα ως διανύσματα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u="sng" dirty="0" smtClean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Βασική ιδέα </a:t>
            </a:r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1: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 Εφαρμόζουμε το ίδιο και για τα ερωτήματα, δηλαδή,  </a:t>
            </a:r>
            <a:r>
              <a:rPr lang="el-GR" i="1" u="sng" dirty="0" smtClean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αναπαριστούμε </a:t>
            </a:r>
            <a:r>
              <a:rPr lang="en-US" i="1" u="sng" dirty="0" smtClean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 </a:t>
            </a:r>
            <a:r>
              <a:rPr lang="el-GR" i="1" u="sng" dirty="0" smtClean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και τα ερωτήματα ως διανύσματα στον ίδιο χώρο</a:t>
            </a:r>
          </a:p>
          <a:p>
            <a:pPr eaLnBrk="1" hangingPunct="1"/>
            <a:endParaRPr lang="en-US" dirty="0" smtClean="0">
              <a:solidFill>
                <a:schemeClr val="accent1">
                  <a:lumMod val="50000"/>
                </a:schemeClr>
              </a:solidFill>
              <a:ea typeface="ＭＳ Ｐゴシック" charset="-128"/>
            </a:endParaRPr>
          </a:p>
          <a:p>
            <a:pPr eaLnBrk="1" hangingPunct="1"/>
            <a:r>
              <a:rPr lang="el-GR" u="sng" dirty="0" smtClean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Βασική ιδέα </a:t>
            </a:r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2: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Διαβάθμιση των εγγράφων με βάση το πόσο κοντά είναι στην ερώτηση σε αυτό το χώρο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ea typeface="ＭＳ Ｐゴシック" charset="-128"/>
            </a:endParaRP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Κοντινά</a:t>
            </a:r>
            <a:r>
              <a:rPr lang="en-US" dirty="0" smtClean="0">
                <a:ea typeface="ＭＳ Ｐゴシック" charset="-128"/>
              </a:rPr>
              <a:t> = </a:t>
            </a:r>
            <a:r>
              <a:rPr lang="el-GR" dirty="0" smtClean="0">
                <a:ea typeface="ＭＳ Ｐゴシック" charset="-128"/>
              </a:rPr>
              <a:t>ομοιότητα διανυσμάτων</a:t>
            </a:r>
            <a:endParaRPr lang="en-US" dirty="0" smtClean="0">
              <a:ea typeface="ＭＳ Ｐゴシック" charset="-128"/>
            </a:endParaRP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Ομοιότητα </a:t>
            </a:r>
            <a:r>
              <a:rPr lang="en-US" dirty="0" smtClean="0">
                <a:ea typeface="ＭＳ Ｐゴシック" charset="-128"/>
              </a:rPr>
              <a:t>≈ </a:t>
            </a:r>
            <a:r>
              <a:rPr lang="el-GR" dirty="0" smtClean="0">
                <a:ea typeface="ＭＳ Ｐゴシック" charset="-128"/>
              </a:rPr>
              <a:t>αντίθετο της απόστασης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6.3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Από γωνίες σε συνημίτονα 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Οι παρακάτω έννοιες είναι ισοδύναμες:</a:t>
            </a:r>
            <a:endParaRPr lang="en-US" dirty="0" smtClean="0">
              <a:ea typeface="ＭＳ Ｐゴシック" charset="-128"/>
            </a:endParaRP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Διαβάθμιση των εγγράφων σε </a:t>
            </a:r>
            <a:r>
              <a:rPr lang="el-GR" u="sng" dirty="0" smtClean="0">
                <a:ea typeface="ＭＳ Ｐゴシック" charset="-128"/>
              </a:rPr>
              <a:t>φθίνουσα</a:t>
            </a:r>
            <a:r>
              <a:rPr lang="el-GR" dirty="0" smtClean="0">
                <a:ea typeface="ＭＳ Ｐゴシック" charset="-128"/>
              </a:rPr>
              <a:t> διάταξη με βάση τη </a:t>
            </a:r>
            <a:r>
              <a:rPr lang="el-GR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γωνία</a:t>
            </a:r>
            <a:r>
              <a:rPr lang="el-GR" dirty="0" smtClean="0">
                <a:ea typeface="ＭＳ Ｐゴシック" charset="-128"/>
              </a:rPr>
              <a:t> μεταξύ του εγγράφου και του ερωτήματος  </a:t>
            </a: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Διαβάθμιση </a:t>
            </a:r>
            <a:r>
              <a:rPr lang="el-GR" dirty="0">
                <a:ea typeface="ＭＳ Ｐゴシック" charset="-128"/>
              </a:rPr>
              <a:t>των εγγράφων σε </a:t>
            </a:r>
            <a:r>
              <a:rPr lang="el-GR" u="sng" dirty="0" smtClean="0">
                <a:ea typeface="ＭＳ Ｐゴシック" charset="-128"/>
              </a:rPr>
              <a:t>αύξουσα</a:t>
            </a:r>
            <a:r>
              <a:rPr lang="el-GR" dirty="0" smtClean="0">
                <a:ea typeface="ＭＳ Ｐゴシック" charset="-128"/>
              </a:rPr>
              <a:t> διάταξη </a:t>
            </a:r>
            <a:r>
              <a:rPr lang="el-GR" dirty="0">
                <a:ea typeface="ＭＳ Ｐゴシック" charset="-128"/>
              </a:rPr>
              <a:t>με βάση </a:t>
            </a:r>
            <a:r>
              <a:rPr lang="el-GR" dirty="0" smtClean="0">
                <a:ea typeface="ＭＳ Ｐゴシック" charset="-128"/>
              </a:rPr>
              <a:t>το </a:t>
            </a:r>
            <a:r>
              <a:rPr lang="el-GR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συνημίτονο της γωνίας </a:t>
            </a:r>
            <a:r>
              <a:rPr lang="el-GR" dirty="0" smtClean="0">
                <a:ea typeface="ＭＳ Ｐゴシック" charset="-128"/>
              </a:rPr>
              <a:t>μεταξύ </a:t>
            </a:r>
            <a:r>
              <a:rPr lang="el-GR" dirty="0">
                <a:ea typeface="ＭＳ Ｐゴシック" charset="-128"/>
              </a:rPr>
              <a:t>του εγγράφου και του ερωτήματος  </a:t>
            </a:r>
          </a:p>
          <a:p>
            <a:pPr eaLnBrk="1" hangingPunct="1"/>
            <a:r>
              <a:rPr lang="el-GR" dirty="0" smtClean="0">
                <a:ea typeface="ＭＳ Ｐゴシック" charset="-128"/>
              </a:rPr>
              <a:t>Συνημίτονο μονότονα φθίνουσα συνάρτηση στο διάστημα </a:t>
            </a:r>
            <a:r>
              <a:rPr lang="en-US" dirty="0" smtClean="0">
                <a:ea typeface="ＭＳ Ｐゴシック" charset="-128"/>
              </a:rPr>
              <a:t>[0</a:t>
            </a:r>
            <a:r>
              <a:rPr lang="en-US" baseline="30000" dirty="0" smtClean="0">
                <a:ea typeface="ＭＳ Ｐゴシック" charset="-128"/>
              </a:rPr>
              <a:t>o</a:t>
            </a:r>
            <a:r>
              <a:rPr lang="en-US" dirty="0" smtClean="0">
                <a:ea typeface="ＭＳ Ｐゴシック" charset="-128"/>
              </a:rPr>
              <a:t>, 180</a:t>
            </a:r>
            <a:r>
              <a:rPr lang="en-US" baseline="30000" dirty="0" smtClean="0">
                <a:ea typeface="ＭＳ Ｐゴシック" charset="-128"/>
              </a:rPr>
              <a:t>o</a:t>
            </a:r>
            <a:r>
              <a:rPr lang="en-US" dirty="0" smtClean="0">
                <a:ea typeface="ＭＳ Ｐゴシック" charset="-128"/>
              </a:rPr>
              <a:t>]</a:t>
            </a:r>
          </a:p>
        </p:txBody>
      </p:sp>
      <p:sp>
        <p:nvSpPr>
          <p:cNvPr id="4403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6.3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cosine(query,document)</a:t>
            </a:r>
          </a:p>
        </p:txBody>
      </p:sp>
      <p:graphicFrame>
        <p:nvGraphicFramePr>
          <p:cNvPr id="11266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1012825" y="2317750"/>
          <a:ext cx="7216775" cy="149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37" name="Equation" r:id="rId4" imgW="2946400" imgH="609600" progId="Equation.3">
                  <p:embed/>
                </p:oleObj>
              </mc:Choice>
              <mc:Fallback>
                <p:oleObj name="Equation" r:id="rId4" imgW="2946400" imgH="6096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825" y="2317750"/>
                        <a:ext cx="7216775" cy="1492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Callout 1 4"/>
          <p:cNvSpPr>
            <a:spLocks/>
          </p:cNvSpPr>
          <p:nvPr/>
        </p:nvSpPr>
        <p:spPr bwMode="auto">
          <a:xfrm>
            <a:off x="1600200" y="1676400"/>
            <a:ext cx="1984375" cy="461963"/>
          </a:xfrm>
          <a:prstGeom prst="borderCallout1">
            <a:avLst>
              <a:gd name="adj1" fmla="val 104463"/>
              <a:gd name="adj2" fmla="val 51190"/>
              <a:gd name="adj3" fmla="val 204176"/>
              <a:gd name="adj4" fmla="val 7493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Dot </a:t>
            </a:r>
            <a:r>
              <a:rPr lang="en-US" dirty="0" smtClean="0">
                <a:solidFill>
                  <a:srgbClr val="C00000"/>
                </a:solidFill>
              </a:rPr>
              <a:t>product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114800" y="1676400"/>
            <a:ext cx="1981200" cy="762000"/>
            <a:chOff x="4114800" y="1676400"/>
            <a:chExt cx="1981200" cy="762000"/>
          </a:xfrm>
        </p:grpSpPr>
        <p:sp>
          <p:nvSpPr>
            <p:cNvPr id="11278" name="Line Callout 2 5"/>
            <p:cNvSpPr>
              <a:spLocks/>
            </p:cNvSpPr>
            <p:nvPr/>
          </p:nvSpPr>
          <p:spPr bwMode="auto">
            <a:xfrm>
              <a:off x="4114800" y="1676400"/>
              <a:ext cx="1981200" cy="457200"/>
            </a:xfrm>
            <a:prstGeom prst="borderCallout2">
              <a:avLst>
                <a:gd name="adj1" fmla="val 97319"/>
                <a:gd name="adj2" fmla="val 8153"/>
                <a:gd name="adj3" fmla="val 159227"/>
                <a:gd name="adj4" fmla="val 7509"/>
                <a:gd name="adj5" fmla="val 172023"/>
                <a:gd name="adj6" fmla="val 388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>
                  <a:solidFill>
                    <a:srgbClr val="C00000"/>
                  </a:solidFill>
                </a:rPr>
                <a:t>Unit vectors</a:t>
              </a:r>
            </a:p>
          </p:txBody>
        </p:sp>
        <p:cxnSp>
          <p:nvCxnSpPr>
            <p:cNvPr id="11279" name="Straight Connector 7"/>
            <p:cNvCxnSpPr>
              <a:cxnSpLocks noChangeShapeType="1"/>
            </p:cNvCxnSpPr>
            <p:nvPr/>
          </p:nvCxnSpPr>
          <p:spPr bwMode="auto">
            <a:xfrm rot="5400000">
              <a:off x="4572794" y="2286000"/>
              <a:ext cx="304006" cy="7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</p:grpSp>
      <p:sp>
        <p:nvSpPr>
          <p:cNvPr id="11270" name="TextBox 10"/>
          <p:cNvSpPr txBox="1">
            <a:spLocks noChangeArrowheads="1"/>
          </p:cNvSpPr>
          <p:nvPr/>
        </p:nvSpPr>
        <p:spPr bwMode="auto">
          <a:xfrm>
            <a:off x="304800" y="4343400"/>
            <a:ext cx="86106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 dirty="0">
                <a:solidFill>
                  <a:srgbClr val="0000FF"/>
                </a:solidFill>
              </a:rPr>
              <a:t>q</a:t>
            </a:r>
            <a:r>
              <a:rPr lang="en-US" i="1" baseline="-25000" dirty="0">
                <a:solidFill>
                  <a:srgbClr val="0000FF"/>
                </a:solidFill>
              </a:rPr>
              <a:t>i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l-GR" dirty="0" smtClean="0">
                <a:solidFill>
                  <a:srgbClr val="0000FF"/>
                </a:solidFill>
              </a:rPr>
              <a:t>είναι το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tf-idf</a:t>
            </a:r>
            <a:r>
              <a:rPr lang="el-GR" dirty="0">
                <a:solidFill>
                  <a:srgbClr val="0000FF"/>
                </a:solidFill>
              </a:rPr>
              <a:t> </a:t>
            </a:r>
            <a:r>
              <a:rPr lang="el-GR" dirty="0" smtClean="0">
                <a:solidFill>
                  <a:srgbClr val="0000FF"/>
                </a:solidFill>
              </a:rPr>
              <a:t>βάρος του όρου 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i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l-GR" dirty="0" smtClean="0">
                <a:solidFill>
                  <a:srgbClr val="0000FF"/>
                </a:solidFill>
              </a:rPr>
              <a:t>στην ερώτηση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i="1" dirty="0">
                <a:solidFill>
                  <a:srgbClr val="0000FF"/>
                </a:solidFill>
              </a:rPr>
              <a:t>d</a:t>
            </a:r>
            <a:r>
              <a:rPr lang="en-US" i="1" baseline="-25000" dirty="0">
                <a:solidFill>
                  <a:srgbClr val="0000FF"/>
                </a:solidFill>
              </a:rPr>
              <a:t>i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l-GR" dirty="0" smtClean="0">
                <a:solidFill>
                  <a:srgbClr val="0000FF"/>
                </a:solidFill>
              </a:rPr>
              <a:t>είναι το </a:t>
            </a:r>
            <a:r>
              <a:rPr lang="en-US" dirty="0" err="1" smtClean="0">
                <a:solidFill>
                  <a:srgbClr val="0000FF"/>
                </a:solidFill>
              </a:rPr>
              <a:t>tf-idf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l-GR" dirty="0" smtClean="0">
                <a:solidFill>
                  <a:srgbClr val="0000FF"/>
                </a:solidFill>
              </a:rPr>
              <a:t>βάρος του όρου </a:t>
            </a:r>
            <a:r>
              <a:rPr lang="en-US" i="1" dirty="0" err="1" smtClean="0">
                <a:solidFill>
                  <a:srgbClr val="0000FF"/>
                </a:solidFill>
              </a:rPr>
              <a:t>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l-GR" dirty="0" smtClean="0">
                <a:solidFill>
                  <a:srgbClr val="0000FF"/>
                </a:solidFill>
              </a:rPr>
              <a:t>στο έγγραφο</a:t>
            </a:r>
            <a:endParaRPr lang="en-US" dirty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/>
              <a:t>cos(</a:t>
            </a:r>
            <a:r>
              <a:rPr lang="en-US" i="1" dirty="0" err="1"/>
              <a:t>q,d</a:t>
            </a:r>
            <a:r>
              <a:rPr lang="en-US" dirty="0"/>
              <a:t>) </a:t>
            </a:r>
            <a:r>
              <a:rPr lang="en-US" dirty="0" smtClean="0"/>
              <a:t>is the cosine similarity of </a:t>
            </a:r>
            <a:r>
              <a:rPr lang="en-US" i="1" dirty="0"/>
              <a:t>q</a:t>
            </a:r>
            <a:r>
              <a:rPr lang="en-US" dirty="0"/>
              <a:t> and </a:t>
            </a:r>
            <a:r>
              <a:rPr lang="en-US" i="1" dirty="0"/>
              <a:t>d</a:t>
            </a:r>
            <a:r>
              <a:rPr lang="en-US" dirty="0"/>
              <a:t> … or,</a:t>
            </a:r>
          </a:p>
          <a:p>
            <a:r>
              <a:rPr lang="en-US" dirty="0"/>
              <a:t>equivalently, the cosine of the angle between </a:t>
            </a:r>
            <a:r>
              <a:rPr lang="en-US" i="1" dirty="0"/>
              <a:t>q</a:t>
            </a:r>
            <a:r>
              <a:rPr lang="en-US" dirty="0"/>
              <a:t> and </a:t>
            </a:r>
            <a:r>
              <a:rPr lang="en-US" i="1" dirty="0"/>
              <a:t>d</a:t>
            </a:r>
            <a:r>
              <a:rPr lang="en-US" dirty="0"/>
              <a:t>.</a:t>
            </a:r>
          </a:p>
        </p:txBody>
      </p:sp>
      <p:cxnSp>
        <p:nvCxnSpPr>
          <p:cNvPr id="11271" name="Straight Arrow Connector 11"/>
          <p:cNvCxnSpPr>
            <a:cxnSpLocks noChangeShapeType="1"/>
          </p:cNvCxnSpPr>
          <p:nvPr/>
        </p:nvCxnSpPr>
        <p:spPr bwMode="auto">
          <a:xfrm>
            <a:off x="5486400" y="5561013"/>
            <a:ext cx="2286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11272" name="Straight Arrow Connector 12"/>
          <p:cNvCxnSpPr>
            <a:cxnSpLocks noChangeShapeType="1"/>
          </p:cNvCxnSpPr>
          <p:nvPr/>
        </p:nvCxnSpPr>
        <p:spPr bwMode="auto">
          <a:xfrm>
            <a:off x="6400800" y="5486400"/>
            <a:ext cx="2286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11273" name="Straight Arrow Connector 13"/>
          <p:cNvCxnSpPr>
            <a:cxnSpLocks noChangeShapeType="1"/>
          </p:cNvCxnSpPr>
          <p:nvPr/>
        </p:nvCxnSpPr>
        <p:spPr bwMode="auto">
          <a:xfrm>
            <a:off x="7239000" y="5942013"/>
            <a:ext cx="2286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11274" name="Straight Arrow Connector 14"/>
          <p:cNvCxnSpPr>
            <a:cxnSpLocks noChangeShapeType="1"/>
          </p:cNvCxnSpPr>
          <p:nvPr/>
        </p:nvCxnSpPr>
        <p:spPr bwMode="auto">
          <a:xfrm>
            <a:off x="8077200" y="5865813"/>
            <a:ext cx="2286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11275" name="Straight Arrow Connector 15"/>
          <p:cNvCxnSpPr>
            <a:cxnSpLocks noChangeShapeType="1"/>
          </p:cNvCxnSpPr>
          <p:nvPr/>
        </p:nvCxnSpPr>
        <p:spPr bwMode="auto">
          <a:xfrm>
            <a:off x="1295400" y="5486400"/>
            <a:ext cx="2286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11276" name="Straight Arrow Connector 16"/>
          <p:cNvCxnSpPr>
            <a:cxnSpLocks noChangeShapeType="1"/>
          </p:cNvCxnSpPr>
          <p:nvPr/>
        </p:nvCxnSpPr>
        <p:spPr bwMode="auto">
          <a:xfrm>
            <a:off x="990600" y="5562600"/>
            <a:ext cx="2286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11277" name="TextBox 1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6.3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51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a typeface="ＭＳ Ｐゴシック" charset="-128"/>
              </a:rPr>
              <a:t>Ομοιότητα συνημίτονου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A843B0-D3DB-49D8-828B-3FBA68545CC7}" type="slidenum">
              <a:rPr lang="en-US" smtClean="0"/>
              <a:pPr/>
              <a:t>49</a:t>
            </a:fld>
            <a:endParaRPr lang="en-US" smtClean="0"/>
          </a:p>
        </p:txBody>
      </p:sp>
      <p:pic>
        <p:nvPicPr>
          <p:cNvPr id="46085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36713"/>
            <a:ext cx="6559550" cy="489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z="2400" dirty="0">
                <a:ea typeface="ＭＳ Ｐゴシック" charset="-128"/>
              </a:rPr>
              <a:t>Αντί ενός </a:t>
            </a:r>
            <a:r>
              <a:rPr lang="el-GR" sz="2400" b="1" u="sng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συνόλου</a:t>
            </a:r>
            <a:r>
              <a:rPr lang="el-GR" sz="2400" dirty="0">
                <a:ea typeface="ＭＳ Ｐゴシック" charset="-128"/>
              </a:rPr>
              <a:t> εγγράφων που ικανοποιούν το ερώτημα, η </a:t>
            </a:r>
            <a:r>
              <a:rPr lang="el-GR" sz="2400" b="1" i="1" dirty="0">
                <a:solidFill>
                  <a:srgbClr val="357E69"/>
                </a:solidFill>
                <a:ea typeface="ＭＳ Ｐゴシック" charset="-128"/>
              </a:rPr>
              <a:t>διαβαθμισμένη ανάκτηση (</a:t>
            </a:r>
            <a:r>
              <a:rPr lang="en-US" sz="2400" b="1" i="1" dirty="0">
                <a:solidFill>
                  <a:srgbClr val="357E69"/>
                </a:solidFill>
                <a:ea typeface="ＭＳ Ｐゴシック" charset="-128"/>
              </a:rPr>
              <a:t>ranked retrieval) </a:t>
            </a:r>
            <a:r>
              <a:rPr lang="el-GR" sz="2400" dirty="0">
                <a:ea typeface="ＭＳ Ｐゴシック" charset="-128"/>
              </a:rPr>
              <a:t>επιστρέφει μια </a:t>
            </a:r>
            <a:r>
              <a:rPr lang="el-GR" sz="2400" b="1" u="sng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διάταξη</a:t>
            </a:r>
            <a:r>
              <a:rPr lang="el-GR" sz="2400" dirty="0">
                <a:ea typeface="ＭＳ Ｐゴシック" charset="-128"/>
              </a:rPr>
              <a:t> των (κορυφαίων) για την ερώτηση εγγράφων της συλλογής </a:t>
            </a:r>
          </a:p>
          <a:p>
            <a:pPr eaLnBrk="1" hangingPunct="1"/>
            <a:endParaRPr lang="en-US" sz="900" dirty="0">
              <a:ea typeface="ＭＳ Ｐゴシック" charset="-128"/>
            </a:endParaRPr>
          </a:p>
          <a:p>
            <a:pPr eaLnBrk="1" hangingPunct="1"/>
            <a:r>
              <a:rPr lang="el-GR" sz="2400" dirty="0" smtClean="0">
                <a:ea typeface="ＭＳ Ｐゴシック" charset="-128"/>
              </a:rPr>
              <a:t>Όταν το σύστημα παράγει ένα διατεταγμένο σύνολο αποτελεσμάτων, τα μεγάλα σύνολα δεν αποτελούν πρόβλημα </a:t>
            </a:r>
          </a:p>
          <a:p>
            <a:pPr lvl="1" eaLnBrk="1" hangingPunct="1"/>
            <a:r>
              <a:rPr lang="el-GR" sz="2000" dirty="0" smtClean="0">
                <a:ea typeface="ＭＳ Ｐゴシック" charset="-128"/>
              </a:rPr>
              <a:t>Δείχνουμε απλώς τα </a:t>
            </a:r>
            <a:r>
              <a:rPr lang="el-GR" sz="2000" b="1" i="1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κορυφαία</a:t>
            </a:r>
            <a:r>
              <a:rPr lang="el-GR" sz="2000" dirty="0" smtClean="0">
                <a:ea typeface="ＭＳ Ｐゴシック" charset="-128"/>
              </a:rPr>
              <a:t> (</a:t>
            </a:r>
            <a:r>
              <a:rPr lang="en-US" sz="2000" dirty="0" smtClean="0">
                <a:ea typeface="ＭＳ Ｐゴシック" charset="-128"/>
              </a:rPr>
              <a:t>top</a:t>
            </a:r>
            <a:r>
              <a:rPr lang="el-GR" sz="2000" dirty="0" smtClean="0">
                <a:ea typeface="ＭＳ Ｐゴシック" charset="-128"/>
              </a:rPr>
              <a:t>)</a:t>
            </a:r>
            <a:r>
              <a:rPr lang="en-US" sz="2000" dirty="0" smtClean="0">
                <a:ea typeface="ＭＳ Ｐゴシック" charset="-128"/>
              </a:rPr>
              <a:t> </a:t>
            </a:r>
            <a:r>
              <a:rPr lang="en-US" sz="2000" i="1" dirty="0" smtClean="0">
                <a:ea typeface="ＭＳ Ｐゴシック" charset="-128"/>
              </a:rPr>
              <a:t>k </a:t>
            </a:r>
            <a:r>
              <a:rPr lang="en-US" sz="2000" dirty="0" smtClean="0">
                <a:ea typeface="ＭＳ Ｐゴシック" charset="-128"/>
              </a:rPr>
              <a:t>( ≈ 10) </a:t>
            </a:r>
            <a:r>
              <a:rPr lang="el-GR" sz="2000" dirty="0" smtClean="0">
                <a:ea typeface="ＭＳ Ｐゴシック" charset="-128"/>
              </a:rPr>
              <a:t>αποτελέσματα</a:t>
            </a:r>
            <a:endParaRPr lang="en-US" sz="2000" dirty="0" smtClean="0">
              <a:ea typeface="ＭＳ Ｐゴシック" charset="-128"/>
            </a:endParaRPr>
          </a:p>
          <a:p>
            <a:pPr lvl="1" eaLnBrk="1" hangingPunct="1"/>
            <a:r>
              <a:rPr lang="el-GR" sz="2000" dirty="0" smtClean="0">
                <a:ea typeface="ＭＳ Ｐゴシック" charset="-128"/>
              </a:rPr>
              <a:t>Δεν παραφορτώνουμε το χρήστη</a:t>
            </a:r>
          </a:p>
          <a:p>
            <a:pPr lvl="1" eaLnBrk="1" hangingPunct="1"/>
            <a:endParaRPr lang="en-US" sz="800" dirty="0" smtClean="0">
              <a:ea typeface="ＭＳ Ｐゴシック" charset="-128"/>
            </a:endParaRPr>
          </a:p>
          <a:p>
            <a:pPr lvl="1" eaLnBrk="1" hangingPunct="1">
              <a:buNone/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Προϋπόθεση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: </a:t>
            </a: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ο αλγόριθμος διάταξης να δουλεύει σωστά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6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>
                <a:ea typeface="ＭＳ Ｐゴシック" charset="-128"/>
              </a:rPr>
              <a:t>Μοντέλα διαβαθμισμένης ανάκτησης</a:t>
            </a:r>
            <a:endParaRPr lang="en-US" dirty="0" smtClean="0">
              <a:ea typeface="ＭＳ Ｐゴシック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6"/>
          <p:cNvSpPr>
            <a:spLocks noGrp="1"/>
          </p:cNvSpPr>
          <p:nvPr>
            <p:ph type="title"/>
          </p:nvPr>
        </p:nvSpPr>
        <p:spPr>
          <a:xfrm>
            <a:off x="304800" y="381000"/>
            <a:ext cx="8458200" cy="9906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Computing cosine scores</a:t>
            </a:r>
          </a:p>
        </p:txBody>
      </p:sp>
      <p:pic>
        <p:nvPicPr>
          <p:cNvPr id="49155" name="Content Placeholder 8" descr="cosinescor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573213"/>
            <a:ext cx="8153400" cy="5187950"/>
          </a:xfrm>
        </p:spPr>
      </p:pic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6.3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62400" y="2519154"/>
            <a:ext cx="441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Μήκος εγγράφου (παράγοντες </a:t>
            </a:r>
            <a:r>
              <a:rPr lang="el-GR" sz="1600" i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κανονικοποίησης</a:t>
            </a:r>
            <a:r>
              <a:rPr lang="el-GR" sz="1600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)</a:t>
            </a:r>
            <a:endParaRPr lang="el-GR" sz="1600" i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0" y="2888858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srgbClr val="FF0000"/>
                </a:solidFill>
                <a:latin typeface="+mn-lt"/>
              </a:rPr>
              <a:t>Συσσώρευση «όρο-</a:t>
            </a:r>
            <a:r>
              <a:rPr lang="el-GR" sz="1600" dirty="0">
                <a:solidFill>
                  <a:srgbClr val="FF0000"/>
                </a:solidFill>
                <a:latin typeface="+mn-lt"/>
              </a:rPr>
              <a:t>π</a:t>
            </a:r>
            <a:r>
              <a:rPr lang="el-GR" sz="1600" dirty="0" smtClean="0">
                <a:solidFill>
                  <a:srgbClr val="FF0000"/>
                </a:solidFill>
                <a:latin typeface="+mn-lt"/>
              </a:rPr>
              <a:t>ρος-όρο» </a:t>
            </a:r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(term-at-a-time)</a:t>
            </a:r>
            <a:endParaRPr lang="el-GR" sz="16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6"/>
          <p:cNvSpPr>
            <a:spLocks noGrp="1"/>
          </p:cNvSpPr>
          <p:nvPr>
            <p:ph type="title"/>
          </p:nvPr>
        </p:nvSpPr>
        <p:spPr>
          <a:xfrm>
            <a:off x="304800" y="381000"/>
            <a:ext cx="8458200" cy="9906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Θέματα 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6.3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2057400"/>
            <a:ext cx="8001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800" dirty="0" smtClean="0">
                <a:latin typeface="+mn-lt"/>
              </a:rPr>
              <a:t>Που αποθηκεύουμε τις συχνότητες;</a:t>
            </a:r>
            <a:endParaRPr lang="en-US" sz="2800" dirty="0" smtClean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800" dirty="0">
                <a:latin typeface="+mn-lt"/>
              </a:rPr>
              <a:t>Μια καλή δομή για τον υπολογισμό του </a:t>
            </a:r>
            <a:r>
              <a:rPr lang="en-US" sz="2800" dirty="0">
                <a:latin typeface="+mn-lt"/>
              </a:rPr>
              <a:t>top-k?</a:t>
            </a:r>
            <a:endParaRPr lang="el-GR" sz="28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800" dirty="0" smtClean="0">
                <a:latin typeface="+mn-lt"/>
              </a:rPr>
              <a:t>Βοηθάει η διάταξη των εγγράφων με βάση το </a:t>
            </a:r>
            <a:r>
              <a:rPr lang="en-US" sz="2800" dirty="0" smtClean="0">
                <a:latin typeface="+mn-lt"/>
              </a:rPr>
              <a:t>id; </a:t>
            </a:r>
            <a:r>
              <a:rPr lang="el-GR" sz="2800" dirty="0" smtClean="0">
                <a:latin typeface="+mn-lt"/>
              </a:rPr>
              <a:t>Πιο χρήσιμη διάταξη;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800" dirty="0" smtClean="0">
                <a:latin typeface="+mn-lt"/>
              </a:rPr>
              <a:t>Εναλλακτική μέθοδο:</a:t>
            </a:r>
            <a:r>
              <a:rPr lang="en-US" sz="2800" dirty="0" smtClean="0">
                <a:latin typeface="+mn-lt"/>
              </a:rPr>
              <a:t> </a:t>
            </a:r>
            <a:r>
              <a:rPr lang="el-GR" sz="2800" dirty="0" smtClean="0">
                <a:solidFill>
                  <a:srgbClr val="FF0000"/>
                </a:solidFill>
                <a:latin typeface="+mn-lt"/>
              </a:rPr>
              <a:t>έγγραφο-προς-έγγραφο 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(document-at-a-time)</a:t>
            </a:r>
            <a:r>
              <a:rPr lang="en-US" sz="2800" dirty="0" smtClean="0">
                <a:latin typeface="+mn-lt"/>
              </a:rPr>
              <a:t> </a:t>
            </a:r>
            <a:endParaRPr lang="el-GR" sz="2800" dirty="0" smtClean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sz="2800" dirty="0">
              <a:latin typeface="+mn-lt"/>
            </a:endParaRPr>
          </a:p>
          <a:p>
            <a:r>
              <a:rPr lang="el-GR" sz="2800" dirty="0" smtClean="0">
                <a:latin typeface="+mn-lt"/>
              </a:rPr>
              <a:t>Περισσότερα στη συνέχεια …</a:t>
            </a:r>
            <a:endParaRPr lang="en-US" sz="28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855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Περίληψη βαθμολόγησης στο διανυσματικό χώρο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82000" cy="43434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Αναπαράσταση του ερωτήματος ως ένα διαβαθμισμένο </a:t>
            </a:r>
            <a:r>
              <a:rPr lang="en-US" dirty="0" err="1" smtClean="0">
                <a:ea typeface="ＭＳ Ｐゴシック" charset="-128"/>
              </a:rPr>
              <a:t>tf-idf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διάνυσμα</a:t>
            </a:r>
            <a:endParaRPr lang="en-US" dirty="0" smtClean="0">
              <a:ea typeface="ＭＳ Ｐゴシック" charset="-128"/>
            </a:endParaRPr>
          </a:p>
          <a:p>
            <a:pPr eaLnBrk="1" hangingPunct="1"/>
            <a:r>
              <a:rPr lang="el-GR" dirty="0">
                <a:ea typeface="ＭＳ Ｐゴシック" charset="-128"/>
              </a:rPr>
              <a:t>Αναπαράσταση </a:t>
            </a:r>
            <a:r>
              <a:rPr lang="el-GR" dirty="0" smtClean="0">
                <a:ea typeface="ＭＳ Ｐゴシック" charset="-128"/>
              </a:rPr>
              <a:t>κάθε εγγράφου ως </a:t>
            </a:r>
            <a:r>
              <a:rPr lang="el-GR" dirty="0">
                <a:ea typeface="ＭＳ Ｐゴシック" charset="-128"/>
              </a:rPr>
              <a:t>ένα διαβαθμισμένο </a:t>
            </a:r>
            <a:r>
              <a:rPr lang="en-US" dirty="0" err="1">
                <a:ea typeface="ＭＳ Ｐゴシック" charset="-128"/>
              </a:rPr>
              <a:t>tf-idf</a:t>
            </a:r>
            <a:r>
              <a:rPr lang="en-US" dirty="0"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διάνυσμα</a:t>
            </a:r>
            <a:endParaRPr lang="en-US" dirty="0" smtClean="0">
              <a:solidFill>
                <a:srgbClr val="C00000"/>
              </a:solidFill>
              <a:ea typeface="ＭＳ Ｐゴシック" charset="-128"/>
            </a:endParaRPr>
          </a:p>
          <a:p>
            <a:pPr eaLnBrk="1" hangingPunct="1"/>
            <a:r>
              <a:rPr lang="el-GR" dirty="0" smtClean="0">
                <a:ea typeface="ＭＳ Ｐゴシック" charset="-128"/>
              </a:rPr>
              <a:t>Υπολόγισε το συνημίτονο για κάθε ζεύγος ερωτήματος, εγγράφου</a:t>
            </a:r>
          </a:p>
          <a:p>
            <a:pPr eaLnBrk="1" hangingPunct="1"/>
            <a:r>
              <a:rPr lang="el-GR" dirty="0" smtClean="0">
                <a:solidFill>
                  <a:srgbClr val="C00000"/>
                </a:solidFill>
                <a:ea typeface="ＭＳ Ｐゴシック" charset="-128"/>
              </a:rPr>
              <a:t>Διάταξε τα έγγραφα με βάση αυτό το βαθμό </a:t>
            </a:r>
          </a:p>
          <a:p>
            <a:pPr eaLnBrk="1" hangingPunct="1"/>
            <a:r>
              <a:rPr lang="el-GR" dirty="0">
                <a:ea typeface="ＭＳ Ｐゴシック" charset="-128"/>
              </a:rPr>
              <a:t>Επέστρεψε τα κορυφαία Κ (π.χ., Κ =10) έγγραφα στο χρήστη</a:t>
            </a:r>
            <a:endParaRPr lang="en-US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Παραλλαγές της </a:t>
            </a:r>
            <a:r>
              <a:rPr lang="en-US" dirty="0" err="1" smtClean="0">
                <a:ea typeface="ＭＳ Ｐゴシック" charset="-128"/>
              </a:rPr>
              <a:t>tf-idf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στάθμισης</a:t>
            </a:r>
            <a:endParaRPr lang="en-US" dirty="0" smtClean="0">
              <a:ea typeface="ＭＳ Ｐゴシック" charset="-128"/>
            </a:endParaRPr>
          </a:p>
        </p:txBody>
      </p:sp>
      <p:pic>
        <p:nvPicPr>
          <p:cNvPr id="50179" name="Content Placeholder 7" descr="table1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3188" y="1592263"/>
            <a:ext cx="8888412" cy="2751137"/>
          </a:xfrm>
        </p:spPr>
      </p:pic>
      <p:sp>
        <p:nvSpPr>
          <p:cNvPr id="50180" name="Rectangle 8"/>
          <p:cNvSpPr>
            <a:spLocks noChangeArrowheads="1"/>
          </p:cNvSpPr>
          <p:nvPr/>
        </p:nvSpPr>
        <p:spPr bwMode="auto">
          <a:xfrm>
            <a:off x="152400" y="1905000"/>
            <a:ext cx="7772400" cy="381000"/>
          </a:xfrm>
          <a:prstGeom prst="rect">
            <a:avLst/>
          </a:prstGeom>
          <a:solidFill>
            <a:schemeClr val="accent1">
              <a:alpha val="5098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0183" name="TextBox 6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6.4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" y="48768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Γιατί δεν έχει σημασία η βάση του λογαρίθμου;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err="1" smtClean="0">
                <a:ea typeface="ＭＳ Ｐゴシック" charset="-128"/>
              </a:rPr>
              <a:t>Κανονικοποίηση</a:t>
            </a:r>
            <a:r>
              <a:rPr lang="el-GR" dirty="0" smtClean="0">
                <a:ea typeface="ＭＳ Ｐゴシック" charset="-128"/>
              </a:rPr>
              <a:t> με μέγιστη συχνότητα όρου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50183" name="TextBox 6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6.4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1725822"/>
            <a:ext cx="8382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Έστω </a:t>
            </a:r>
            <a:r>
              <a:rPr lang="el-GR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τ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ο ποιο συχνός όρος σε ένα έγγραφο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 </a:t>
            </a:r>
            <a:r>
              <a:rPr lang="el-GR" dirty="0" smtClean="0">
                <a:latin typeface="+mn-lt"/>
              </a:rPr>
              <a:t>και </a:t>
            </a:r>
            <a:r>
              <a:rPr lang="en-US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tfmax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(d) </a:t>
            </a:r>
            <a:r>
              <a:rPr lang="el-GR" dirty="0" smtClean="0">
                <a:latin typeface="+mn-lt"/>
              </a:rPr>
              <a:t>η συχνότητα του</a:t>
            </a:r>
          </a:p>
          <a:p>
            <a:endParaRPr lang="el-GR" dirty="0">
              <a:latin typeface="+mn-lt"/>
            </a:endParaRPr>
          </a:p>
          <a:p>
            <a:r>
              <a:rPr lang="el-GR" dirty="0" smtClean="0">
                <a:latin typeface="+mn-lt"/>
              </a:rPr>
              <a:t>Διαιρούμε τη συχνότητα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tf</a:t>
            </a:r>
            <a:r>
              <a:rPr lang="en-US" baseline="-25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t,d</a:t>
            </a:r>
            <a:r>
              <a:rPr lang="el-GR" dirty="0" smtClean="0">
                <a:latin typeface="+mn-lt"/>
              </a:rPr>
              <a:t>κάθε όρου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</a:t>
            </a:r>
            <a:r>
              <a:rPr lang="en-US" dirty="0" smtClean="0">
                <a:latin typeface="+mn-lt"/>
              </a:rPr>
              <a:t> </a:t>
            </a:r>
            <a:r>
              <a:rPr lang="el-GR" dirty="0" err="1" smtClean="0">
                <a:latin typeface="+mn-lt"/>
              </a:rPr>
              <a:t>στ</a:t>
            </a:r>
            <a:r>
              <a:rPr lang="en-US" dirty="0" smtClean="0">
                <a:latin typeface="+mn-lt"/>
              </a:rPr>
              <a:t>o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με αυτήν την τιμή</a:t>
            </a:r>
          </a:p>
          <a:p>
            <a:endParaRPr lang="el-GR" dirty="0">
              <a:latin typeface="+mn-lt"/>
            </a:endParaRPr>
          </a:p>
          <a:p>
            <a:r>
              <a:rPr lang="el-GR" dirty="0" smtClean="0">
                <a:latin typeface="+mn-lt"/>
              </a:rPr>
              <a:t>Γιατί;</a:t>
            </a:r>
          </a:p>
          <a:p>
            <a:r>
              <a:rPr lang="el-GR" dirty="0" smtClean="0">
                <a:latin typeface="+mn-lt"/>
              </a:rPr>
              <a:t>Στα μεγάλα έγγραφα μεγάλες συχνότητες όρων απλώς γιατί υπάρχει επανάληψη</a:t>
            </a:r>
            <a:endParaRPr lang="en-US" dirty="0" smtClean="0">
              <a:latin typeface="+mn-lt"/>
            </a:endParaRPr>
          </a:p>
          <a:p>
            <a:endParaRPr lang="el-GR" dirty="0" smtClean="0">
              <a:latin typeface="+mn-lt"/>
            </a:endParaRPr>
          </a:p>
          <a:p>
            <a:r>
              <a:rPr lang="el-GR" dirty="0" smtClean="0">
                <a:latin typeface="+mn-lt"/>
              </a:rPr>
              <a:t>Προβλήματα: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1800" dirty="0" smtClean="0">
                <a:latin typeface="+mn-lt"/>
              </a:rPr>
              <a:t>Ασταθής (πχ τροποποίηση </a:t>
            </a:r>
            <a:r>
              <a:rPr lang="en-US" sz="1800" dirty="0" err="1" smtClean="0">
                <a:latin typeface="+mn-lt"/>
              </a:rPr>
              <a:t>stopwords</a:t>
            </a:r>
            <a:r>
              <a:rPr lang="el-GR" sz="1800" dirty="0" smtClean="0">
                <a:latin typeface="+mn-lt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1800" dirty="0" smtClean="0">
                <a:latin typeface="+mn-lt"/>
              </a:rPr>
              <a:t>Ιδιαίτερη λέξη </a:t>
            </a:r>
            <a:r>
              <a:rPr lang="en-US" sz="1800" dirty="0" smtClean="0">
                <a:latin typeface="+mn-lt"/>
              </a:rPr>
              <a:t>(outlier) </a:t>
            </a:r>
            <a:r>
              <a:rPr lang="el-GR" sz="1800" dirty="0" smtClean="0">
                <a:latin typeface="+mn-lt"/>
              </a:rPr>
              <a:t>που εμφανίζεται συχνά </a:t>
            </a:r>
            <a:endParaRPr lang="en-US" sz="1800" dirty="0" smtClean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1800" dirty="0" smtClean="0">
                <a:latin typeface="+mn-lt"/>
              </a:rPr>
              <a:t>Πρέπει να υπάρχει διαφορά ανάμεσα σε έγγραφα με ομοιόμορφη και </a:t>
            </a:r>
            <a:r>
              <a:rPr lang="en-US" sz="1800" dirty="0" smtClean="0">
                <a:latin typeface="+mn-lt"/>
              </a:rPr>
              <a:t>skewed </a:t>
            </a:r>
            <a:r>
              <a:rPr lang="el-GR" sz="1800" dirty="0" smtClean="0">
                <a:latin typeface="+mn-lt"/>
              </a:rPr>
              <a:t>κατανομή</a:t>
            </a:r>
            <a:endParaRPr lang="en-US" sz="18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511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err="1" smtClean="0">
                <a:ea typeface="ＭＳ Ｐゴシック" charset="-128"/>
              </a:rPr>
              <a:t>Κανονικοποίηση</a:t>
            </a:r>
            <a:r>
              <a:rPr lang="el-GR" dirty="0" smtClean="0">
                <a:ea typeface="ＭＳ Ｐゴシック" charset="-128"/>
              </a:rPr>
              <a:t> με μέγιστη συχνότητα όρου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50183" name="TextBox 6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6.4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514600"/>
            <a:ext cx="3342788" cy="895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35814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(</a:t>
            </a:r>
            <a:r>
              <a:rPr lang="en-US" dirty="0" smtClean="0">
                <a:latin typeface="+mn-lt"/>
              </a:rPr>
              <a:t>augmented) </a:t>
            </a:r>
            <a:r>
              <a:rPr lang="el-GR" dirty="0" smtClean="0">
                <a:latin typeface="+mn-lt"/>
              </a:rPr>
              <a:t>Το </a:t>
            </a:r>
            <a:r>
              <a:rPr lang="en-US" i="1" dirty="0" smtClean="0">
                <a:latin typeface="+mn-lt"/>
              </a:rPr>
              <a:t>a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 είναι ένας τελεστές στάθμισης (εξομάλυνσης) – </a:t>
            </a:r>
            <a:r>
              <a:rPr lang="en-US" dirty="0" smtClean="0">
                <a:latin typeface="+mn-lt"/>
              </a:rPr>
              <a:t>smoothing factor (</a:t>
            </a:r>
            <a:r>
              <a:rPr lang="el-GR" dirty="0" smtClean="0">
                <a:latin typeface="+mn-lt"/>
              </a:rPr>
              <a:t>συχνά και 0.4 αντί 0.5)</a:t>
            </a:r>
          </a:p>
        </p:txBody>
      </p:sp>
    </p:spTree>
    <p:extLst>
      <p:ext uri="{BB962C8B-B14F-4D97-AF65-F5344CB8AC3E}">
        <p14:creationId xmlns:p14="http://schemas.microsoft.com/office/powerpoint/2010/main" val="277354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Παραλλαγές της </a:t>
            </a:r>
            <a:r>
              <a:rPr lang="en-US" dirty="0" err="1" smtClean="0">
                <a:ea typeface="ＭＳ Ｐゴシック" charset="-128"/>
              </a:rPr>
              <a:t>tf-idf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στάθμισης</a:t>
            </a:r>
            <a:endParaRPr lang="en-US" dirty="0" smtClean="0">
              <a:ea typeface="ＭＳ Ｐゴシック" charset="-128"/>
            </a:endParaRPr>
          </a:p>
        </p:txBody>
      </p:sp>
      <p:pic>
        <p:nvPicPr>
          <p:cNvPr id="50179" name="Content Placeholder 7" descr="table1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752600"/>
            <a:ext cx="8888412" cy="2751137"/>
          </a:xfrm>
        </p:spPr>
      </p:pic>
      <p:sp>
        <p:nvSpPr>
          <p:cNvPr id="50183" name="TextBox 6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6.4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7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Στάθμιση ερωτημάτων και εγγράφων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9530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Πολλές μηχανές αναζήτησης σταθμίζουν διαφορετικά τις ερωτήσεις από τα έγγραφα </a:t>
            </a:r>
          </a:p>
          <a:p>
            <a:pPr eaLnBrk="1" hangingPunct="1"/>
            <a:r>
              <a:rPr lang="el-GR" dirty="0" smtClean="0">
                <a:solidFill>
                  <a:srgbClr val="C00000"/>
                </a:solidFill>
                <a:ea typeface="ＭＳ Ｐゴシック" charset="-128"/>
              </a:rPr>
              <a:t>Συμβολισμό: </a:t>
            </a:r>
            <a:r>
              <a:rPr lang="en-US" i="1" dirty="0" err="1" smtClean="0">
                <a:solidFill>
                  <a:srgbClr val="C00000"/>
                </a:solidFill>
                <a:ea typeface="ＭＳ Ｐゴシック" charset="-128"/>
              </a:rPr>
              <a:t>ddd.qqq</a:t>
            </a:r>
            <a:r>
              <a:rPr lang="en-US" i="1" dirty="0" smtClean="0">
                <a:solidFill>
                  <a:srgbClr val="C00000"/>
                </a:solidFill>
                <a:ea typeface="ＭＳ Ｐゴシック" charset="-128"/>
              </a:rPr>
              <a:t>,</a:t>
            </a:r>
            <a:r>
              <a:rPr lang="en-US" dirty="0" smtClean="0">
                <a:solidFill>
                  <a:srgbClr val="C00000"/>
                </a:solidFill>
                <a:ea typeface="ＭＳ Ｐゴシック" charset="-128"/>
              </a:rPr>
              <a:t> </a:t>
            </a:r>
            <a:r>
              <a:rPr lang="el-GR" dirty="0" smtClean="0">
                <a:solidFill>
                  <a:srgbClr val="C00000"/>
                </a:solidFill>
                <a:ea typeface="ＭＳ Ｐゴシック" charset="-128"/>
              </a:rPr>
              <a:t>με χρήση των ακρωνύμων του πίνακα (πρώτα 3 γράμματα έγγραφο- επόμενα 3 ερώτημα)</a:t>
            </a:r>
            <a:r>
              <a:rPr lang="en-US" dirty="0" smtClean="0">
                <a:solidFill>
                  <a:srgbClr val="C00000"/>
                </a:solidFill>
                <a:ea typeface="ＭＳ Ｐゴシック" charset="-128"/>
              </a:rPr>
              <a:t> </a:t>
            </a:r>
            <a:r>
              <a:rPr lang="el-G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συχνότητα όρου-συχνότητα εγγράφων-</a:t>
            </a:r>
            <a:r>
              <a:rPr lang="el-G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κανονικοποίηση</a:t>
            </a:r>
            <a:endParaRPr lang="el-GR" sz="2000" dirty="0" smtClean="0">
              <a:solidFill>
                <a:schemeClr val="tx2">
                  <a:lumMod val="60000"/>
                  <a:lumOff val="40000"/>
                </a:schemeClr>
              </a:solidFill>
              <a:ea typeface="ＭＳ Ｐゴシック" charset="-128"/>
            </a:endParaRPr>
          </a:p>
          <a:p>
            <a:pPr eaLnBrk="1" hangingPunct="1"/>
            <a:r>
              <a:rPr lang="el-GR" dirty="0" smtClean="0">
                <a:ea typeface="ＭＳ Ｐゴシック" charset="-128"/>
              </a:rPr>
              <a:t>Συχνό σχήμα </a:t>
            </a:r>
            <a:r>
              <a:rPr lang="en-US" dirty="0" smtClean="0">
                <a:ea typeface="ＭＳ Ｐゴシック" charset="-128"/>
              </a:rPr>
              <a:t>: </a:t>
            </a:r>
            <a:r>
              <a:rPr lang="en-US" dirty="0" err="1" smtClean="0">
                <a:ea typeface="ＭＳ Ｐゴシック" charset="-128"/>
              </a:rPr>
              <a:t>lnc.ltc</a:t>
            </a:r>
            <a:endParaRPr lang="en-US" dirty="0" smtClean="0">
              <a:ea typeface="ＭＳ Ｐゴシック" charset="-128"/>
            </a:endParaRPr>
          </a:p>
          <a:p>
            <a:pPr eaLnBrk="1" hangingPunct="1">
              <a:spcAft>
                <a:spcPts val="900"/>
              </a:spcAft>
            </a:pPr>
            <a:r>
              <a:rPr lang="el-GR" dirty="0" smtClean="0">
                <a:ea typeface="ＭＳ Ｐゴシック" charset="-128"/>
              </a:rPr>
              <a:t>Έγγραφο</a:t>
            </a:r>
            <a:r>
              <a:rPr lang="en-US" dirty="0" smtClean="0">
                <a:ea typeface="ＭＳ Ｐゴシック" charset="-128"/>
              </a:rPr>
              <a:t>: logarithmic </a:t>
            </a:r>
            <a:r>
              <a:rPr lang="en-US" dirty="0" err="1" smtClean="0">
                <a:ea typeface="ＭＳ Ｐゴシック" charset="-128"/>
              </a:rPr>
              <a:t>tf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dirty="0" smtClean="0">
                <a:solidFill>
                  <a:srgbClr val="FF0000"/>
                </a:solidFill>
                <a:ea typeface="ＭＳ Ｐゴシック" charset="-128"/>
              </a:rPr>
              <a:t>(l)</a:t>
            </a:r>
            <a:r>
              <a:rPr lang="en-US" dirty="0" smtClean="0">
                <a:ea typeface="ＭＳ Ｐゴシック" charset="-128"/>
              </a:rPr>
              <a:t>, no </a:t>
            </a:r>
            <a:r>
              <a:rPr lang="en-US" dirty="0" err="1" smtClean="0">
                <a:ea typeface="ＭＳ Ｐゴシック" charset="-128"/>
              </a:rPr>
              <a:t>idf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dirty="0" smtClean="0">
                <a:solidFill>
                  <a:srgbClr val="FF0000"/>
                </a:solidFill>
                <a:ea typeface="ＭＳ Ｐゴシック" charset="-128"/>
              </a:rPr>
              <a:t>(n)</a:t>
            </a:r>
            <a:r>
              <a:rPr lang="el-GR" dirty="0" smtClean="0">
                <a:ea typeface="ＭＳ Ｐゴシック" charset="-128"/>
              </a:rPr>
              <a:t>, </a:t>
            </a:r>
            <a:r>
              <a:rPr lang="en-US" dirty="0" smtClean="0">
                <a:ea typeface="ＭＳ Ｐゴシック" charset="-128"/>
              </a:rPr>
              <a:t>cosine normalization </a:t>
            </a:r>
            <a:r>
              <a:rPr lang="en-US" dirty="0" smtClean="0">
                <a:solidFill>
                  <a:srgbClr val="FF0000"/>
                </a:solidFill>
                <a:ea typeface="ＭＳ Ｐゴシック" charset="-128"/>
              </a:rPr>
              <a:t>(c)</a:t>
            </a:r>
            <a:endParaRPr lang="el-GR" dirty="0" smtClean="0">
              <a:solidFill>
                <a:srgbClr val="FF0000"/>
              </a:solidFill>
              <a:ea typeface="ＭＳ Ｐゴシック" charset="-128"/>
            </a:endParaRPr>
          </a:p>
        </p:txBody>
      </p:sp>
      <p:sp>
        <p:nvSpPr>
          <p:cNvPr id="4" name="Up Arrow Callout 3"/>
          <p:cNvSpPr>
            <a:spLocks noChangeArrowheads="1"/>
          </p:cNvSpPr>
          <p:nvPr/>
        </p:nvSpPr>
        <p:spPr bwMode="auto">
          <a:xfrm>
            <a:off x="5638800" y="4876799"/>
            <a:ext cx="876778" cy="707231"/>
          </a:xfrm>
          <a:prstGeom prst="upArrowCallout">
            <a:avLst>
              <a:gd name="adj1" fmla="val 25048"/>
              <a:gd name="adj2" fmla="val 25073"/>
              <a:gd name="adj3" fmla="val 25000"/>
              <a:gd name="adj4" fmla="val 6497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dirty="0" smtClean="0"/>
              <a:t>Γιατί</a:t>
            </a:r>
            <a:r>
              <a:rPr lang="el-GR" dirty="0"/>
              <a:t>;</a:t>
            </a:r>
            <a:endParaRPr lang="en-US" dirty="0"/>
          </a:p>
        </p:txBody>
      </p:sp>
      <p:sp>
        <p:nvSpPr>
          <p:cNvPr id="5120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6.4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8200" y="5867400"/>
            <a:ext cx="7282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latin typeface="+mn-lt"/>
              </a:rPr>
              <a:t>i</a:t>
            </a:r>
            <a:r>
              <a:rPr lang="en-US" i="1" dirty="0" err="1" smtClean="0">
                <a:latin typeface="+mn-lt"/>
              </a:rPr>
              <a:t>df</a:t>
            </a:r>
            <a:r>
              <a:rPr lang="en-US" i="1" dirty="0" smtClean="0">
                <a:latin typeface="+mn-lt"/>
              </a:rPr>
              <a:t>: </a:t>
            </a:r>
            <a:r>
              <a:rPr lang="el-GR" i="1" dirty="0" smtClean="0">
                <a:latin typeface="+mn-lt"/>
              </a:rPr>
              <a:t>ολικό μέγεθος</a:t>
            </a:r>
            <a:endParaRPr lang="en-US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340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Στάθμιση ερωτημάτων και εγγράφων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7620000" cy="4495800"/>
          </a:xfrm>
        </p:spPr>
        <p:txBody>
          <a:bodyPr/>
          <a:lstStyle/>
          <a:p>
            <a:pPr eaLnBrk="1" hangingPunct="1">
              <a:buNone/>
            </a:pPr>
            <a:r>
              <a:rPr lang="el-GR" dirty="0" smtClean="0">
                <a:ea typeface="ＭＳ Ｐゴシック" charset="-128"/>
              </a:rPr>
              <a:t>Συχνό σχήμα </a:t>
            </a:r>
            <a:r>
              <a:rPr lang="en-US" dirty="0" smtClean="0">
                <a:ea typeface="ＭＳ Ｐゴシック" charset="-128"/>
              </a:rPr>
              <a:t>: </a:t>
            </a:r>
            <a:r>
              <a:rPr lang="en-US" dirty="0" err="1" smtClean="0">
                <a:ea typeface="ＭＳ Ｐゴシック" charset="-128"/>
              </a:rPr>
              <a:t>lnc.ltc</a:t>
            </a:r>
            <a:endParaRPr lang="en-US" dirty="0" smtClean="0">
              <a:ea typeface="ＭＳ Ｐゴシック" charset="-128"/>
            </a:endParaRPr>
          </a:p>
          <a:p>
            <a:pPr eaLnBrk="1" hangingPunct="1">
              <a:spcAft>
                <a:spcPts val="900"/>
              </a:spcAft>
            </a:pPr>
            <a:r>
              <a:rPr lang="el-GR" dirty="0" smtClean="0">
                <a:ea typeface="ＭＳ Ｐゴシック" charset="-128"/>
              </a:rPr>
              <a:t>Έγγραφο</a:t>
            </a:r>
            <a:r>
              <a:rPr lang="en-US" dirty="0" smtClean="0">
                <a:ea typeface="ＭＳ Ｐゴシック" charset="-128"/>
              </a:rPr>
              <a:t>: logarithmic </a:t>
            </a:r>
            <a:r>
              <a:rPr lang="en-US" dirty="0" err="1" smtClean="0">
                <a:ea typeface="ＭＳ Ｐゴシック" charset="-128"/>
              </a:rPr>
              <a:t>tf</a:t>
            </a:r>
            <a:r>
              <a:rPr lang="en-US" dirty="0" smtClean="0">
                <a:ea typeface="ＭＳ Ｐゴシック" charset="-128"/>
              </a:rPr>
              <a:t>, no </a:t>
            </a:r>
            <a:r>
              <a:rPr lang="en-US" dirty="0" err="1" smtClean="0">
                <a:ea typeface="ＭＳ Ｐゴシック" charset="-128"/>
              </a:rPr>
              <a:t>idf</a:t>
            </a:r>
            <a:r>
              <a:rPr lang="el-GR" dirty="0" smtClean="0">
                <a:ea typeface="ＭＳ Ｐゴシック" charset="-128"/>
              </a:rPr>
              <a:t>, </a:t>
            </a:r>
            <a:r>
              <a:rPr lang="en-US" dirty="0" smtClean="0">
                <a:ea typeface="ＭＳ Ｐゴシック" charset="-128"/>
              </a:rPr>
              <a:t>cosine normalization</a:t>
            </a:r>
            <a:endParaRPr lang="el-GR" dirty="0" smtClean="0">
              <a:ea typeface="ＭＳ Ｐゴシック" charset="-128"/>
            </a:endParaRPr>
          </a:p>
          <a:p>
            <a:pPr eaLnBrk="1" hangingPunct="1">
              <a:spcAft>
                <a:spcPts val="900"/>
              </a:spcAft>
            </a:pPr>
            <a:endParaRPr lang="en-US" sz="800" dirty="0" smtClean="0">
              <a:ea typeface="ＭＳ Ｐゴシック" charset="-128"/>
            </a:endParaRPr>
          </a:p>
          <a:p>
            <a:pPr eaLnBrk="1" hangingPunct="1"/>
            <a:r>
              <a:rPr lang="el-GR" dirty="0" smtClean="0">
                <a:solidFill>
                  <a:srgbClr val="C00000"/>
                </a:solidFill>
                <a:ea typeface="ＭＳ Ｐゴシック" charset="-128"/>
              </a:rPr>
              <a:t>Ερώτημα</a:t>
            </a:r>
            <a:r>
              <a:rPr lang="en-US" dirty="0" smtClean="0">
                <a:solidFill>
                  <a:srgbClr val="C00000"/>
                </a:solidFill>
                <a:ea typeface="ＭＳ Ｐゴシック" charset="-128"/>
              </a:rPr>
              <a:t>: logarithmic </a:t>
            </a:r>
            <a:r>
              <a:rPr lang="en-US" dirty="0" err="1" smtClean="0">
                <a:solidFill>
                  <a:srgbClr val="C00000"/>
                </a:solidFill>
                <a:ea typeface="ＭＳ Ｐゴシック" charset="-128"/>
              </a:rPr>
              <a:t>tf</a:t>
            </a:r>
            <a:r>
              <a:rPr lang="en-US" dirty="0" smtClean="0">
                <a:solidFill>
                  <a:srgbClr val="C00000"/>
                </a:solidFill>
                <a:ea typeface="ＭＳ Ｐゴシック" charset="-128"/>
              </a:rPr>
              <a:t> (l), </a:t>
            </a:r>
            <a:r>
              <a:rPr lang="en-US" dirty="0" err="1" smtClean="0">
                <a:solidFill>
                  <a:srgbClr val="C00000"/>
                </a:solidFill>
                <a:ea typeface="ＭＳ Ｐゴシック" charset="-128"/>
              </a:rPr>
              <a:t>idf</a:t>
            </a:r>
            <a:r>
              <a:rPr lang="en-US" dirty="0" smtClean="0">
                <a:solidFill>
                  <a:srgbClr val="C00000"/>
                </a:solidFill>
                <a:ea typeface="ＭＳ Ｐゴシック" charset="-128"/>
              </a:rPr>
              <a:t> (t), cosine normalization (c)</a:t>
            </a:r>
          </a:p>
        </p:txBody>
      </p:sp>
      <p:sp>
        <p:nvSpPr>
          <p:cNvPr id="5120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6.4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9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Επανάληψη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438400"/>
            <a:ext cx="7620000" cy="1828800"/>
          </a:xfrm>
        </p:spPr>
        <p:txBody>
          <a:bodyPr/>
          <a:lstStyle/>
          <a:p>
            <a:pPr eaLnBrk="1" hangingPunct="1"/>
            <a:r>
              <a:rPr lang="el-GR" sz="3000" dirty="0" smtClean="0">
                <a:ea typeface="ＭＳ Ｐゴシック" pitchFamily="-112" charset="-128"/>
              </a:rPr>
              <a:t>Διάταξη αποτελεσμάτων</a:t>
            </a:r>
          </a:p>
          <a:p>
            <a:pPr eaLnBrk="1" hangingPunct="1"/>
            <a:r>
              <a:rPr lang="el-GR" sz="3000" dirty="0" smtClean="0">
                <a:ea typeface="ＭＳ Ｐゴシック" pitchFamily="-112" charset="-128"/>
              </a:rPr>
              <a:t>Το διανυσματικό μοντέλο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1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ea typeface="ＭＳ Ｐゴシック" charset="-128"/>
              </a:rPr>
              <a:t>Μοντέλα διαβαθμισμένης ανάκτησης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229600" cy="28956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l-GR" dirty="0" smtClean="0">
                <a:ea typeface="ＭＳ Ｐゴシック" charset="-128"/>
              </a:rPr>
              <a:t>Αν </a:t>
            </a:r>
            <a:r>
              <a:rPr lang="el-GR" dirty="0">
                <a:ea typeface="ＭＳ Ｐゴシック" charset="-128"/>
              </a:rPr>
              <a:t>και διαφορετικά θέματα, η διαβαθμισμένη ανάκτηση συνήθως με </a:t>
            </a:r>
            <a:r>
              <a:rPr lang="el-GR" i="1" dirty="0">
                <a:solidFill>
                  <a:schemeClr val="accent3">
                    <a:lumMod val="75000"/>
                  </a:schemeClr>
                </a:solidFill>
                <a:ea typeface="ＭＳ Ｐゴシック" charset="-128"/>
              </a:rPr>
              <a:t>ερωτήματα ελεύθερου </a:t>
            </a:r>
            <a:r>
              <a:rPr lang="el-GR" i="1" dirty="0" smtClean="0">
                <a:solidFill>
                  <a:schemeClr val="accent3">
                    <a:lumMod val="75000"/>
                  </a:schemeClr>
                </a:solidFill>
                <a:ea typeface="ＭＳ Ｐゴシック" charset="-128"/>
              </a:rPr>
              <a:t>κειμένου</a:t>
            </a:r>
            <a:endParaRPr lang="en-US" i="1" dirty="0" smtClean="0">
              <a:solidFill>
                <a:schemeClr val="accent3">
                  <a:lumMod val="75000"/>
                </a:schemeClr>
              </a:solidFill>
              <a:ea typeface="ＭＳ Ｐゴシック" charset="-128"/>
            </a:endParaRPr>
          </a:p>
          <a:p>
            <a:pPr lvl="1">
              <a:spcAft>
                <a:spcPts val="600"/>
              </a:spcAft>
            </a:pP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Ερωτήματα ελεύθερου κειμένου (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Free text queries</a:t>
            </a: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)</a:t>
            </a:r>
            <a:r>
              <a:rPr lang="en-US" dirty="0" smtClean="0">
                <a:ea typeface="ＭＳ Ｐゴシック" charset="-128"/>
              </a:rPr>
              <a:t>: </a:t>
            </a:r>
            <a:r>
              <a:rPr lang="el-GR" dirty="0" smtClean="0">
                <a:ea typeface="ＭＳ Ｐゴシック" charset="-128"/>
              </a:rPr>
              <a:t>Μία </a:t>
            </a:r>
            <a:r>
              <a:rPr lang="el-GR" dirty="0">
                <a:ea typeface="ＭＳ Ｐゴシック" charset="-128"/>
              </a:rPr>
              <a:t>ή περισσότερες λέξεις σε μια φυσική </a:t>
            </a:r>
            <a:r>
              <a:rPr lang="el-GR" dirty="0" smtClean="0">
                <a:ea typeface="ＭＳ Ｐゴシック" charset="-128"/>
              </a:rPr>
              <a:t>γλώσσα (αντί για μια γλώσσα ερωτημάτων με τελεστές και εκφράσεις</a:t>
            </a:r>
            <a:r>
              <a:rPr lang="el-GR" dirty="0">
                <a:ea typeface="ＭＳ Ｐゴシック" charset="-128"/>
              </a:rPr>
              <a:t>)</a:t>
            </a:r>
            <a:endParaRPr lang="el-GR" dirty="0" smtClean="0">
              <a:ea typeface="ＭＳ Ｐゴシック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B5D301-0F3A-4F5E-8295-1EFA317729CE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Παράδειγμα</a:t>
            </a:r>
            <a:endParaRPr lang="en-US" dirty="0" smtClean="0">
              <a:ea typeface="ＭＳ Ｐゴシック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81000" y="2514600"/>
          <a:ext cx="8382000" cy="2289560"/>
        </p:xfrm>
        <a:graphic>
          <a:graphicData uri="http://schemas.openxmlformats.org/drawingml/2006/table">
            <a:tbl>
              <a:tblPr/>
              <a:tblGrid>
                <a:gridCol w="990600"/>
                <a:gridCol w="770325"/>
                <a:gridCol w="578170"/>
                <a:gridCol w="779209"/>
                <a:gridCol w="544419"/>
                <a:gridCol w="560561"/>
                <a:gridCol w="650075"/>
                <a:gridCol w="714641"/>
                <a:gridCol w="714642"/>
                <a:gridCol w="779209"/>
                <a:gridCol w="650075"/>
                <a:gridCol w="650074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Όρος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Ερώτημα (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Query</a:t>
                      </a: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Έγγραφο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Prod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tf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-raw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tf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-wt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df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idf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wt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n’lize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tf-raw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tf-wt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wt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n’lize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381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auto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5000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2.3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0.52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381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best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50000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0.34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381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car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0.52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0.52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0.27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381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insurance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3.0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3.0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0.78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0.68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0.53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</a:tbl>
          </a:graphicData>
        </a:graphic>
      </p:graphicFrame>
      <p:sp>
        <p:nvSpPr>
          <p:cNvPr id="13412" name="TextBox 4"/>
          <p:cNvSpPr txBox="1">
            <a:spLocks noChangeArrowheads="1"/>
          </p:cNvSpPr>
          <p:nvPr/>
        </p:nvSpPr>
        <p:spPr bwMode="auto">
          <a:xfrm>
            <a:off x="609600" y="1447800"/>
            <a:ext cx="521873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0"/>
            <a:r>
              <a:rPr lang="el-GR" sz="2800" dirty="0" smtClean="0">
                <a:solidFill>
                  <a:prstClr val="black"/>
                </a:solidFill>
                <a:latin typeface="+mn-lt"/>
              </a:rPr>
              <a:t>Ερώτημα</a:t>
            </a:r>
            <a:r>
              <a:rPr lang="en-US" dirty="0" smtClean="0">
                <a:solidFill>
                  <a:prstClr val="black"/>
                </a:solidFill>
                <a:latin typeface="+mn-lt"/>
              </a:rPr>
              <a:t>: </a:t>
            </a:r>
            <a:r>
              <a:rPr lang="en-US" i="1" dirty="0" smtClean="0">
                <a:solidFill>
                  <a:prstClr val="black"/>
                </a:solidFill>
                <a:latin typeface="+mn-lt"/>
              </a:rPr>
              <a:t>best car insurance</a:t>
            </a:r>
            <a:r>
              <a:rPr lang="el-GR" i="1" dirty="0" smtClean="0">
                <a:solidFill>
                  <a:prstClr val="black"/>
                </a:solidFill>
                <a:latin typeface="+mn-lt"/>
              </a:rPr>
              <a:t> </a:t>
            </a:r>
            <a:endParaRPr lang="en-US" i="1" dirty="0" smtClean="0">
              <a:solidFill>
                <a:prstClr val="black"/>
              </a:solidFill>
              <a:latin typeface="+mn-lt"/>
            </a:endParaRPr>
          </a:p>
          <a:p>
            <a:r>
              <a:rPr lang="el-GR" sz="2800" dirty="0" smtClean="0">
                <a:latin typeface="+mn-lt"/>
              </a:rPr>
              <a:t>Έγγραφο</a:t>
            </a:r>
            <a:r>
              <a:rPr lang="en-US" dirty="0" smtClean="0">
                <a:latin typeface="+mn-lt"/>
              </a:rPr>
              <a:t>: </a:t>
            </a:r>
            <a:r>
              <a:rPr lang="en-US" i="1" dirty="0">
                <a:latin typeface="+mn-lt"/>
              </a:rPr>
              <a:t>car insurance auto </a:t>
            </a:r>
            <a:r>
              <a:rPr lang="en-US" i="1" dirty="0" smtClean="0">
                <a:latin typeface="+mn-lt"/>
              </a:rPr>
              <a:t>insurance</a:t>
            </a:r>
            <a:endParaRPr lang="en-US" i="1" dirty="0">
              <a:latin typeface="+mn-lt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33400" y="5943600"/>
            <a:ext cx="80986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Score = </a:t>
            </a:r>
            <a:r>
              <a:rPr lang="en-US" dirty="0" smtClean="0">
                <a:solidFill>
                  <a:srgbClr val="C00000"/>
                </a:solidFill>
              </a:rPr>
              <a:t>0+0+</a:t>
            </a:r>
            <a:r>
              <a:rPr lang="el-GR" dirty="0" smtClean="0">
                <a:solidFill>
                  <a:srgbClr val="C00000"/>
                </a:solidFill>
              </a:rPr>
              <a:t>(</a:t>
            </a:r>
            <a:r>
              <a:rPr lang="en-US" dirty="0" smtClean="0">
                <a:solidFill>
                  <a:srgbClr val="C00000"/>
                </a:solidFill>
              </a:rPr>
              <a:t>0.</a:t>
            </a:r>
            <a:r>
              <a:rPr lang="el-GR" dirty="0" smtClean="0">
                <a:solidFill>
                  <a:srgbClr val="C00000"/>
                </a:solidFill>
              </a:rPr>
              <a:t>52*0.52=)</a:t>
            </a:r>
            <a:r>
              <a:rPr lang="en-US" dirty="0" smtClean="0">
                <a:solidFill>
                  <a:srgbClr val="C00000"/>
                </a:solidFill>
              </a:rPr>
              <a:t>27+</a:t>
            </a:r>
            <a:r>
              <a:rPr lang="el-GR" dirty="0" smtClean="0">
                <a:solidFill>
                  <a:srgbClr val="C00000"/>
                </a:solidFill>
              </a:rPr>
              <a:t>(0.78*0.68=)</a:t>
            </a:r>
            <a:r>
              <a:rPr lang="en-US" dirty="0" smtClean="0">
                <a:solidFill>
                  <a:srgbClr val="C00000"/>
                </a:solidFill>
              </a:rPr>
              <a:t>0.53 </a:t>
            </a:r>
            <a:r>
              <a:rPr lang="en-US" dirty="0">
                <a:solidFill>
                  <a:srgbClr val="C00000"/>
                </a:solidFill>
              </a:rPr>
              <a:t>= 0.8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85800" y="5410200"/>
            <a:ext cx="5778500" cy="461665"/>
            <a:chOff x="-762000" y="4191979"/>
            <a:chExt cx="5778500" cy="461367"/>
          </a:xfrm>
        </p:grpSpPr>
        <p:sp>
          <p:nvSpPr>
            <p:cNvPr id="13417" name="TextBox 8"/>
            <p:cNvSpPr txBox="1">
              <a:spLocks noChangeArrowheads="1"/>
            </p:cNvSpPr>
            <p:nvPr/>
          </p:nvSpPr>
          <p:spPr bwMode="auto">
            <a:xfrm>
              <a:off x="-762000" y="4191979"/>
              <a:ext cx="2878737" cy="461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dirty="0" smtClean="0"/>
                <a:t>Μήκος Εγγράφου </a:t>
              </a:r>
              <a:r>
                <a:rPr lang="en-US" dirty="0" smtClean="0"/>
                <a:t>=</a:t>
              </a:r>
              <a:endParaRPr lang="en-US" dirty="0"/>
            </a:p>
          </p:txBody>
        </p:sp>
        <p:graphicFrame>
          <p:nvGraphicFramePr>
            <p:cNvPr id="13314" name="Object 2"/>
            <p:cNvGraphicFramePr>
              <a:graphicFrameLocks noChangeAspect="1"/>
            </p:cNvGraphicFramePr>
            <p:nvPr/>
          </p:nvGraphicFramePr>
          <p:xfrm>
            <a:off x="2057400" y="4191982"/>
            <a:ext cx="2959100" cy="4057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338" name="Equation" r:id="rId3" imgW="1574800" imgH="215900" progId="Equation.3">
                    <p:embed/>
                  </p:oleObj>
                </mc:Choice>
                <mc:Fallback>
                  <p:oleObj name="Equation" r:id="rId3" imgW="1574800" imgH="2159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7400" y="4191982"/>
                          <a:ext cx="2959100" cy="4057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416" name="TextBox 9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6.4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934200" y="1676400"/>
            <a:ext cx="1457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+mn-lt"/>
              </a:rPr>
              <a:t>Ν = 1000Κ</a:t>
            </a:r>
            <a:endParaRPr lang="en-US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1800" y="5481935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C00000"/>
                </a:solidFill>
                <a:ea typeface="ＭＳ Ｐゴシック" charset="-128"/>
              </a:rPr>
              <a:t>lnc.ltc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609600" y="4924422"/>
            <a:ext cx="6938963" cy="414038"/>
            <a:chOff x="-762000" y="4157779"/>
            <a:chExt cx="6048330" cy="495567"/>
          </a:xfrm>
        </p:grpSpPr>
        <p:sp>
          <p:nvSpPr>
            <p:cNvPr id="14" name="TextBox 8"/>
            <p:cNvSpPr txBox="1">
              <a:spLocks noChangeArrowheads="1"/>
            </p:cNvSpPr>
            <p:nvPr/>
          </p:nvSpPr>
          <p:spPr bwMode="auto">
            <a:xfrm>
              <a:off x="-762000" y="4191979"/>
              <a:ext cx="3176191" cy="461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dirty="0" smtClean="0"/>
                <a:t>Μήκος Ερωτήματος </a:t>
              </a:r>
              <a:r>
                <a:rPr lang="en-US" dirty="0" smtClean="0"/>
                <a:t>=</a:t>
              </a:r>
              <a:endParaRPr lang="en-US" dirty="0"/>
            </a:p>
          </p:txBody>
        </p:sp>
        <p:graphicFrame>
          <p:nvGraphicFramePr>
            <p:cNvPr id="15" name="Object 2"/>
            <p:cNvGraphicFramePr>
              <a:graphicFrameLocks noChangeAspect="1"/>
            </p:cNvGraphicFramePr>
            <p:nvPr/>
          </p:nvGraphicFramePr>
          <p:xfrm>
            <a:off x="1993028" y="4157779"/>
            <a:ext cx="3293302" cy="476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339" name="Εξίσωση" r:id="rId5" imgW="1752600" imgH="254000" progId="Equation.3">
                    <p:embed/>
                  </p:oleObj>
                </mc:Choice>
                <mc:Fallback>
                  <p:oleObj name="Εξίσωση" r:id="rId5" imgW="1752600" imgH="254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93028" y="4157779"/>
                          <a:ext cx="3293302" cy="476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17630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Τι  άλλο θα δούμε σήμερα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438400"/>
            <a:ext cx="7620000" cy="1828800"/>
          </a:xfrm>
        </p:spPr>
        <p:txBody>
          <a:bodyPr/>
          <a:lstStyle/>
          <a:p>
            <a:pPr eaLnBrk="1" hangingPunct="1"/>
            <a:r>
              <a:rPr lang="el-GR" sz="3000" dirty="0" smtClean="0">
                <a:ea typeface="ＭＳ Ｐゴシック" pitchFamily="-112" charset="-128"/>
              </a:rPr>
              <a:t>Θέματα υλοποίησης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3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Επέκταση καταχωρήσεων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2400" y="4267200"/>
            <a:ext cx="8786842" cy="7500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FF0000"/>
                </a:solidFill>
                <a:latin typeface="Calibri"/>
                <a:cs typeface="+mn-cs"/>
              </a:rPr>
              <a:t>Συχνότητες όρων</a:t>
            </a:r>
          </a:p>
          <a:p>
            <a:pPr lvl="1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Σε κάθε καταχώρηση, αποθήκευση του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/>
                <a:cs typeface="+mn-cs"/>
              </a:rPr>
              <a:t>tf</a:t>
            </a:r>
            <a:r>
              <a:rPr lang="en-US" i="1" baseline="-25000" dirty="0" err="1">
                <a:solidFill>
                  <a:srgbClr val="000000"/>
                </a:solidFill>
                <a:latin typeface="Calibri"/>
                <a:cs typeface="+mn-cs"/>
              </a:rPr>
              <a:t>t,d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επιπρόσθετα του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/>
                <a:cs typeface="+mn-cs"/>
              </a:rPr>
              <a:t>docID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i="1" baseline="-25000" dirty="0" smtClean="0">
                <a:solidFill>
                  <a:srgbClr val="000000"/>
                </a:solidFill>
                <a:latin typeface="Calibri"/>
                <a:cs typeface="+mn-cs"/>
              </a:rPr>
              <a:t>d</a:t>
            </a:r>
            <a:endParaRPr lang="en-US" i="1" baseline="-25000" dirty="0">
              <a:solidFill>
                <a:srgbClr val="000000"/>
              </a:solidFill>
              <a:latin typeface="Calibri"/>
              <a:cs typeface="+mn-cs"/>
            </a:endParaRPr>
          </a:p>
        </p:txBody>
      </p:sp>
      <p:pic>
        <p:nvPicPr>
          <p:cNvPr id="8" name="Picture 7" descr="74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143116"/>
            <a:ext cx="6024603" cy="1746094"/>
          </a:xfrm>
          <a:prstGeom prst="rect">
            <a:avLst/>
          </a:prstGeom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28600" y="5715000"/>
            <a:ext cx="8458200" cy="3690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+mn-cs"/>
              </a:rPr>
              <a:t>Η συχνότητα 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+mn-cs"/>
              </a:rPr>
              <a:t>idf</a:t>
            </a:r>
            <a:r>
              <a:rPr lang="en-US" i="1" baseline="-25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+mn-cs"/>
              </a:rPr>
              <a:t>t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+mn-cs"/>
              </a:rPr>
              <a:t> </a:t>
            </a:r>
            <a:r>
              <a:rPr lang="el-GR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+mn-cs"/>
              </a:rPr>
              <a:t>αποθηκεύεται στο λεξικό μαζί με τον όρο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+mn-cs"/>
              </a:rPr>
              <a:t>t</a:t>
            </a:r>
            <a:r>
              <a:rPr lang="el-GR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+mn-cs"/>
              </a:rPr>
              <a:t> </a:t>
            </a:r>
            <a:endParaRPr lang="en-US" i="1" baseline="-250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24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l-GR" sz="1600" dirty="0" smtClean="0">
                <a:solidFill>
                  <a:srgbClr val="FBFCFF"/>
                </a:solidFill>
              </a:rPr>
              <a:t>7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52400" y="1981200"/>
            <a:ext cx="8660621" cy="335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800100" lvl="1" indent="-342900" defTabSz="449263">
              <a:buClr>
                <a:srgbClr val="336699"/>
              </a:buClr>
            </a:pPr>
            <a:endParaRPr lang="el-GR" baseline="-25000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800100" lvl="1" indent="-342900" defTabSz="449263"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C00000"/>
                </a:solidFill>
                <a:latin typeface="Calibri"/>
                <a:cs typeface="+mn-cs"/>
              </a:rPr>
              <a:t>(</a:t>
            </a:r>
            <a:r>
              <a:rPr lang="en-US" dirty="0" smtClean="0">
                <a:solidFill>
                  <a:srgbClr val="C00000"/>
                </a:solidFill>
                <a:latin typeface="Calibri"/>
                <a:cs typeface="+mn-cs"/>
              </a:rPr>
              <a:t>document-at-a-time) 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Μπορούμε 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να διατρέχουμε τις λίστες των όρων του ερωτήματος </a:t>
            </a:r>
            <a:r>
              <a:rPr lang="el-GR" i="1" dirty="0">
                <a:solidFill>
                  <a:srgbClr val="000000"/>
                </a:solidFill>
                <a:latin typeface="Calibri"/>
                <a:cs typeface="+mn-cs"/>
              </a:rPr>
              <a:t>παράλληλα όπως στην περίπτωση της </a:t>
            </a:r>
            <a:r>
              <a:rPr lang="en-US" i="1" dirty="0">
                <a:solidFill>
                  <a:srgbClr val="000000"/>
                </a:solidFill>
                <a:latin typeface="Calibri"/>
                <a:cs typeface="+mn-cs"/>
              </a:rPr>
              <a:t>Boolean </a:t>
            </a:r>
            <a:r>
              <a:rPr lang="el-GR" i="1" dirty="0">
                <a:solidFill>
                  <a:srgbClr val="000000"/>
                </a:solidFill>
                <a:latin typeface="Calibri"/>
                <a:cs typeface="+mn-cs"/>
              </a:rPr>
              <a:t>ανάκτησης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(merge sort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)</a:t>
            </a:r>
          </a:p>
          <a:p>
            <a:pPr marL="800100" lvl="1" indent="-342900" defTabSz="449263"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rgbClr val="000000"/>
              </a:solidFill>
              <a:latin typeface="Calibri"/>
              <a:cs typeface="+mn-cs"/>
            </a:endParaRPr>
          </a:p>
          <a:p>
            <a:pPr marL="1257300" lvl="2" indent="-342900" defTabSz="449263"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Αυτό έχει ως αποτέλεσμα λόγω της ίδιας διάταξης των εγγράφων στις λίστες καταχωρίσεων τον υπολογισμό του βαθμού ανά έγγραφο  </a:t>
            </a:r>
            <a:endParaRPr lang="de-DE" baseline="-25000" dirty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381000"/>
            <a:ext cx="84582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l-GR" sz="3200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Υπολογισμός</a:t>
            </a:r>
            <a:r>
              <a:rPr lang="el-GR" sz="3200" dirty="0" smtClean="0">
                <a:ea typeface="ＭＳ Ｐゴシック" charset="-128"/>
              </a:rPr>
              <a:t> </a:t>
            </a:r>
            <a:r>
              <a:rPr lang="el-GR" sz="3200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ανά </a:t>
            </a:r>
            <a:r>
              <a:rPr lang="el-GR" sz="3200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έγγραφο (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document-at-a-time)</a:t>
            </a:r>
            <a:endParaRPr lang="en-US" sz="3200" dirty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395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6"/>
          <p:cNvSpPr>
            <a:spLocks noGrp="1"/>
          </p:cNvSpPr>
          <p:nvPr>
            <p:ph type="title"/>
          </p:nvPr>
        </p:nvSpPr>
        <p:spPr>
          <a:xfrm>
            <a:off x="304800" y="381000"/>
            <a:ext cx="8458200" cy="990600"/>
          </a:xfrm>
        </p:spPr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l-GR" sz="1600" dirty="0" smtClean="0">
                <a:solidFill>
                  <a:srgbClr val="FBFCFF"/>
                </a:solidFill>
              </a:rPr>
              <a:t>7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0" y="4071942"/>
            <a:ext cx="8786842" cy="1500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Ερώτημα</a:t>
            </a:r>
            <a:r>
              <a:rPr lang="de-DE" dirty="0" smtClean="0">
                <a:solidFill>
                  <a:srgbClr val="000000"/>
                </a:solidFill>
                <a:latin typeface="Calibri"/>
                <a:cs typeface="+mn-cs"/>
              </a:rPr>
              <a:t>: [Brutus Caesar]:</a:t>
            </a: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Διατρέχουμε παράλληλα τις λίστες για το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Brutus 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και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Caesar</a:t>
            </a:r>
          </a:p>
        </p:txBody>
      </p:sp>
      <p:pic>
        <p:nvPicPr>
          <p:cNvPr id="16" name="Picture 15" descr="74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143116"/>
            <a:ext cx="6024603" cy="174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43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6"/>
          <p:cNvSpPr>
            <a:spLocks noGrp="1"/>
          </p:cNvSpPr>
          <p:nvPr>
            <p:ph type="title"/>
          </p:nvPr>
        </p:nvSpPr>
        <p:spPr>
          <a:xfrm>
            <a:off x="304800" y="381000"/>
            <a:ext cx="8458200" cy="990600"/>
          </a:xfrm>
        </p:spPr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Υπολογισμός βαρών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l-GR" sz="1600" dirty="0" smtClean="0">
                <a:solidFill>
                  <a:srgbClr val="FBFCFF"/>
                </a:solidFill>
              </a:rPr>
              <a:t>7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08389" y="1676400"/>
            <a:ext cx="8051021" cy="298565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 defTabSz="449263">
              <a:buClr>
                <a:srgbClr val="336699"/>
              </a:buClr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Αν συνημίτονο:</a:t>
            </a:r>
          </a:p>
          <a:p>
            <a:pPr lvl="1" defTabSz="449263">
              <a:buClr>
                <a:srgbClr val="336699"/>
              </a:buClr>
            </a:pPr>
            <a:endParaRPr lang="el-GR" sz="800" dirty="0" smtClean="0">
              <a:solidFill>
                <a:srgbClr val="000000"/>
              </a:solidFill>
              <a:latin typeface="Calibri"/>
              <a:cs typeface="+mn-cs"/>
            </a:endParaRPr>
          </a:p>
          <a:p>
            <a:pPr marL="800100" lvl="1" indent="-342900" defTabSz="449263"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Εξαρτάται από τη μέθοδο – ίσως χρειαστεί να αποθηκεύσουμε και το μήκος του εγγράφου (για </a:t>
            </a:r>
            <a:r>
              <a:rPr lang="el-GR" dirty="0" err="1" smtClean="0">
                <a:solidFill>
                  <a:srgbClr val="000000"/>
                </a:solidFill>
                <a:latin typeface="Calibri"/>
                <a:cs typeface="+mn-cs"/>
              </a:rPr>
              <a:t>κανονικοποίηση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) ή να αποθηκεύσουμε τις </a:t>
            </a:r>
            <a:r>
              <a:rPr lang="el-GR" dirty="0" err="1" smtClean="0">
                <a:solidFill>
                  <a:srgbClr val="000000"/>
                </a:solidFill>
                <a:latin typeface="Calibri"/>
                <a:cs typeface="+mn-cs"/>
              </a:rPr>
              <a:t>κανονικοποιημένες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 τιμές (αντί του </a:t>
            </a:r>
            <a:r>
              <a:rPr lang="en-US" dirty="0" err="1" smtClean="0">
                <a:solidFill>
                  <a:srgbClr val="000000"/>
                </a:solidFill>
                <a:latin typeface="Calibri"/>
                <a:cs typeface="+mn-cs"/>
              </a:rPr>
              <a:t>tf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) </a:t>
            </a:r>
            <a:endParaRPr lang="el-GR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1257300" lvl="2" indent="-342900" defTabSz="449263"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Τροποποίησες εγγράφων;</a:t>
            </a:r>
          </a:p>
          <a:p>
            <a:pPr marL="800100" lvl="1" indent="-342900" defTabSz="449263">
              <a:buClr>
                <a:srgbClr val="336699"/>
              </a:buClr>
              <a:buFont typeface="Wingdings" pitchFamily="2" charset="2"/>
              <a:buChar char="§"/>
            </a:pPr>
            <a:endParaRPr lang="el-GR" sz="800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800100" lvl="1" indent="-342900" defTabSz="449263"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Η σχετική διάταξη των εγγράφων δεν επηρεάζεται από την </a:t>
            </a:r>
            <a:r>
              <a:rPr lang="el-GR" dirty="0" err="1" smtClean="0">
                <a:solidFill>
                  <a:srgbClr val="000000"/>
                </a:solidFill>
                <a:latin typeface="Calibri"/>
                <a:cs typeface="+mn-cs"/>
              </a:rPr>
              <a:t>κανονικοποίηση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 ή όχι του διανύσματος του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+mn-cs"/>
              </a:rPr>
              <a:t>q</a:t>
            </a:r>
            <a:endParaRPr lang="el-GR" i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/>
              <a:cs typeface="+mn-cs"/>
            </a:endParaRPr>
          </a:p>
          <a:p>
            <a:pPr marL="800100" lvl="1" indent="-342900" defTabSz="449263">
              <a:buClr>
                <a:srgbClr val="336699"/>
              </a:buClr>
            </a:pPr>
            <a:endParaRPr lang="el-GR" sz="800" dirty="0" smtClean="0">
              <a:solidFill>
                <a:srgbClr val="000000"/>
              </a:solidFill>
              <a:latin typeface="Calibri"/>
              <a:cs typeface="+mn-cs"/>
            </a:endParaRPr>
          </a:p>
          <a:p>
            <a:pPr marL="800100" lvl="1" indent="-342900" defTabSz="449263"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Αν κάθε όρος μόνο μια φορά στο ερώτημα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,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 το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w </a:t>
            </a:r>
            <a:r>
              <a:rPr lang="en-US" baseline="-25000" dirty="0" err="1" smtClean="0">
                <a:solidFill>
                  <a:srgbClr val="000000"/>
                </a:solidFill>
                <a:latin typeface="Calibri"/>
                <a:cs typeface="+mn-cs"/>
              </a:rPr>
              <a:t>t,q</a:t>
            </a:r>
            <a:r>
              <a:rPr lang="en-US" baseline="-25000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μπορεί να αγνοηθεί, 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ο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πότε 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μπορούμε απλώς να αθροίζουμε τα </a:t>
            </a:r>
            <a:r>
              <a:rPr lang="en-US" dirty="0" err="1" smtClean="0">
                <a:solidFill>
                  <a:srgbClr val="000000"/>
                </a:solidFill>
                <a:latin typeface="Calibri"/>
                <a:cs typeface="+mn-cs"/>
              </a:rPr>
              <a:t>w</a:t>
            </a:r>
            <a:r>
              <a:rPr lang="en-US" baseline="-25000" dirty="0" err="1" smtClean="0">
                <a:solidFill>
                  <a:srgbClr val="000000"/>
                </a:solidFill>
                <a:latin typeface="Calibri"/>
                <a:cs typeface="+mn-cs"/>
              </a:rPr>
              <a:t>t,</a:t>
            </a:r>
            <a:r>
              <a:rPr lang="en-US" baseline="-25000" dirty="0" err="1">
                <a:solidFill>
                  <a:srgbClr val="000000"/>
                </a:solidFill>
                <a:latin typeface="Calibri"/>
                <a:cs typeface="+mn-cs"/>
              </a:rPr>
              <a:t>d</a:t>
            </a:r>
            <a:endParaRPr lang="el-GR" baseline="-25000" dirty="0" smtClean="0">
              <a:solidFill>
                <a:srgbClr val="000000"/>
              </a:solidFill>
              <a:latin typeface="Calibri"/>
              <a:cs typeface="+mn-cs"/>
            </a:endParaRPr>
          </a:p>
          <a:p>
            <a:pPr marL="800100" lvl="1" indent="-342900" defTabSz="449263">
              <a:buClr>
                <a:srgbClr val="336699"/>
              </a:buClr>
              <a:buFont typeface="Wingdings" pitchFamily="2" charset="2"/>
              <a:buChar char="§"/>
            </a:pPr>
            <a:endParaRPr lang="el-GR" baseline="-25000" dirty="0">
              <a:solidFill>
                <a:srgbClr val="00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731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6"/>
          <p:cNvSpPr>
            <a:spLocks noGrp="1"/>
          </p:cNvSpPr>
          <p:nvPr>
            <p:ph type="title"/>
          </p:nvPr>
        </p:nvSpPr>
        <p:spPr>
          <a:xfrm>
            <a:off x="228600" y="304800"/>
            <a:ext cx="8915400" cy="1143000"/>
          </a:xfrm>
        </p:spPr>
        <p:txBody>
          <a:bodyPr/>
          <a:lstStyle/>
          <a:p>
            <a:pPr eaLnBrk="1" hangingPunct="1"/>
            <a:r>
              <a:rPr lang="el-GR" sz="3600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Υπολογισμός </a:t>
            </a:r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k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-</a:t>
            </a:r>
            <a:r>
              <a:rPr lang="el-GR" sz="3600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κορυφαίων αποτελεσμάτων</a:t>
            </a:r>
            <a:endParaRPr lang="en-US" sz="3600" dirty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l-GR" sz="1600" dirty="0" smtClean="0">
                <a:solidFill>
                  <a:srgbClr val="FBFCFF"/>
                </a:solidFill>
              </a:rPr>
              <a:t>7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28600" y="1752600"/>
            <a:ext cx="8786842" cy="35718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buClr>
                <a:srgbClr val="336699"/>
              </a:buClr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Σε πολλές εφαρμογές, δε χρειαζόμαστε την πλήρη διάταξη, αλλά </a:t>
            </a:r>
            <a:r>
              <a:rPr lang="el-GR" sz="32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μόνο τα κορυφαία </a:t>
            </a:r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k (top-k)</a:t>
            </a:r>
            <a:r>
              <a:rPr lang="en-US" sz="3200" dirty="0" smtClean="0">
                <a:solidFill>
                  <a:srgbClr val="000000"/>
                </a:solidFill>
                <a:latin typeface="Calibri"/>
                <a:cs typeface="+mn-cs"/>
              </a:rPr>
              <a:t>, 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για κάποιο μικρό </a:t>
            </a:r>
            <a:r>
              <a:rPr lang="en-US" i="1" dirty="0" smtClean="0">
                <a:solidFill>
                  <a:srgbClr val="000000"/>
                </a:solidFill>
                <a:latin typeface="Calibri"/>
                <a:cs typeface="+mn-cs"/>
              </a:rPr>
              <a:t>k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, 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π.χ., </a:t>
            </a:r>
            <a:r>
              <a:rPr lang="en-US" i="1" dirty="0" smtClean="0">
                <a:solidFill>
                  <a:srgbClr val="000000"/>
                </a:solidFill>
                <a:latin typeface="Calibri"/>
                <a:cs typeface="+mn-cs"/>
              </a:rPr>
              <a:t>k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 = 100</a:t>
            </a:r>
          </a:p>
          <a:p>
            <a:pPr marL="742950" lvl="1" indent="-285750" defTabSz="449263"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/>
              </a:rPr>
              <a:t>Απλοϊκός τρόπος</a:t>
            </a:r>
            <a:r>
              <a:rPr lang="de-DE" dirty="0" smtClean="0">
                <a:solidFill>
                  <a:srgbClr val="000000"/>
                </a:solidFill>
                <a:latin typeface="Calibri"/>
              </a:rPr>
              <a:t>:</a:t>
            </a:r>
          </a:p>
          <a:p>
            <a:pPr marL="1143000" lvl="2" indent="-228600" defTabSz="449263"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200" dirty="0" smtClean="0">
                <a:solidFill>
                  <a:srgbClr val="000000"/>
                </a:solidFill>
                <a:latin typeface="Calibri"/>
              </a:rPr>
              <a:t>Υπολόγισε τους βαθμούς για όλα τα </a:t>
            </a:r>
            <a:r>
              <a:rPr lang="en-US" sz="2200" dirty="0" smtClean="0">
                <a:solidFill>
                  <a:srgbClr val="000000"/>
                </a:solidFill>
                <a:latin typeface="Calibri"/>
              </a:rPr>
              <a:t>N </a:t>
            </a:r>
            <a:r>
              <a:rPr lang="el-GR" sz="2200" dirty="0" smtClean="0">
                <a:solidFill>
                  <a:srgbClr val="000000"/>
                </a:solidFill>
                <a:latin typeface="Calibri"/>
              </a:rPr>
              <a:t>έγραφα</a:t>
            </a:r>
            <a:endParaRPr lang="en-US" sz="2200" dirty="0" smtClean="0">
              <a:solidFill>
                <a:srgbClr val="000000"/>
              </a:solidFill>
              <a:latin typeface="Calibri"/>
            </a:endParaRPr>
          </a:p>
          <a:p>
            <a:pPr marL="1143000" lvl="2" indent="-228600" defTabSz="449263"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200" dirty="0" err="1" smtClean="0">
                <a:solidFill>
                  <a:srgbClr val="000000"/>
                </a:solidFill>
                <a:latin typeface="Calibri"/>
              </a:rPr>
              <a:t>Sort</a:t>
            </a:r>
            <a:endParaRPr lang="de-DE" sz="2200" dirty="0" smtClean="0">
              <a:solidFill>
                <a:srgbClr val="000000"/>
              </a:solidFill>
              <a:latin typeface="Calibri"/>
            </a:endParaRPr>
          </a:p>
          <a:p>
            <a:pPr marL="1143000" lvl="2" indent="-228600" defTabSz="449263"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200" dirty="0" smtClean="0">
                <a:solidFill>
                  <a:srgbClr val="000000"/>
                </a:solidFill>
                <a:latin typeface="Calibri"/>
              </a:rPr>
              <a:t>Επέστεψε τα κορυφαία </a:t>
            </a:r>
            <a:r>
              <a:rPr lang="de-DE" sz="2200" i="1" dirty="0" smtClean="0">
                <a:solidFill>
                  <a:srgbClr val="000000"/>
                </a:solidFill>
                <a:latin typeface="Calibri"/>
              </a:rPr>
              <a:t>k</a:t>
            </a:r>
          </a:p>
          <a:p>
            <a:pPr marL="742950" lvl="1" indent="-285750" defTabSz="449263">
              <a:buClr>
                <a:srgbClr val="336699"/>
              </a:buClr>
            </a:pPr>
            <a:endParaRPr lang="en-US" sz="800" dirty="0" smtClean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buClr>
                <a:srgbClr val="336699"/>
              </a:buClr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Αν δε χρειαζόμαστε όλη τη διάταξη, υπάρχει πιο αποδοτικός τρόπος να υπολογίσουμε </a:t>
            </a: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μόνο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 τα κορυφαία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k; </a:t>
            </a:r>
            <a:endParaRPr lang="de-DE" sz="2200" i="1" dirty="0" smtClean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55626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l-GR" i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Έστω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J</a:t>
            </a: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el-GR" i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τα έγγραφα με </a:t>
            </a:r>
            <a:r>
              <a:rPr lang="el-GR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μη μηδενικό συνημίτονο</a:t>
            </a:r>
            <a:r>
              <a:rPr lang="el-GR" i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. Μπορούμε να βρούμε τα </a:t>
            </a: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K </a:t>
            </a:r>
            <a:r>
              <a:rPr lang="el-GR" i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καλύτερα </a:t>
            </a:r>
            <a:r>
              <a:rPr lang="el-GR" i="1" u="sng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χωρίς ταξινόμηση όλων </a:t>
            </a:r>
            <a:r>
              <a:rPr lang="el-GR" i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των </a:t>
            </a: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J </a:t>
            </a:r>
            <a:r>
              <a:rPr lang="el-GR" i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εγγράφων; </a:t>
            </a:r>
            <a:endParaRPr lang="el-GR" i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568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6"/>
          <p:cNvSpPr>
            <a:spLocks noGrp="1"/>
          </p:cNvSpPr>
          <p:nvPr>
            <p:ph type="title"/>
          </p:nvPr>
        </p:nvSpPr>
        <p:spPr>
          <a:xfrm>
            <a:off x="228600" y="304800"/>
            <a:ext cx="8915400" cy="1143000"/>
          </a:xfrm>
        </p:spPr>
        <p:txBody>
          <a:bodyPr/>
          <a:lstStyle/>
          <a:p>
            <a:pPr eaLnBrk="1" hangingPunct="1"/>
            <a:r>
              <a:rPr lang="el-GR" sz="3600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Χρήση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min-heap</a:t>
            </a:r>
            <a:endParaRPr lang="en-US" sz="3600" dirty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l-GR" sz="1600" dirty="0" smtClean="0">
                <a:solidFill>
                  <a:srgbClr val="FBFCFF"/>
                </a:solidFill>
              </a:rPr>
              <a:t>7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8600" y="1752600"/>
            <a:ext cx="3657600" cy="335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Χρήση δυαδικού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min heap</a:t>
            </a: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70C0"/>
                </a:solidFill>
                <a:latin typeface="Calibri"/>
                <a:cs typeface="+mn-cs"/>
              </a:rPr>
              <a:t>Ένα δυαδικό </a:t>
            </a:r>
            <a:r>
              <a:rPr lang="en-US" dirty="0" smtClean="0">
                <a:solidFill>
                  <a:srgbClr val="0070C0"/>
                </a:solidFill>
                <a:latin typeface="Calibri"/>
                <a:cs typeface="+mn-cs"/>
              </a:rPr>
              <a:t>min heap</a:t>
            </a:r>
            <a:r>
              <a:rPr lang="el-GR" dirty="0" smtClean="0">
                <a:solidFill>
                  <a:srgbClr val="0070C0"/>
                </a:solidFill>
                <a:latin typeface="Calibri"/>
                <a:cs typeface="+mn-cs"/>
              </a:rPr>
              <a:t> είναι ένα δυαδικό δέντρο που η τιμή ενός κόμβου είναι μικρότερη από την τιμή των δύο παιδιών του</a:t>
            </a:r>
            <a:r>
              <a:rPr lang="en-US" dirty="0" smtClean="0">
                <a:solidFill>
                  <a:srgbClr val="0070C0"/>
                </a:solidFill>
                <a:latin typeface="Calibri"/>
                <a:cs typeface="+mn-cs"/>
              </a:rPr>
              <a:t>.</a:t>
            </a:r>
          </a:p>
        </p:txBody>
      </p:sp>
      <p:pic>
        <p:nvPicPr>
          <p:cNvPr id="8" name="Picture 7" descr="73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2362200"/>
            <a:ext cx="5078439" cy="378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28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6"/>
          <p:cNvSpPr>
            <a:spLocks noGrp="1"/>
          </p:cNvSpPr>
          <p:nvPr>
            <p:ph type="title"/>
          </p:nvPr>
        </p:nvSpPr>
        <p:spPr>
          <a:xfrm>
            <a:off x="228600" y="304800"/>
            <a:ext cx="8915400" cy="1143000"/>
          </a:xfrm>
        </p:spPr>
        <p:txBody>
          <a:bodyPr/>
          <a:lstStyle/>
          <a:p>
            <a:pPr eaLnBrk="1" hangingPunct="1"/>
            <a:r>
              <a:rPr lang="el-GR" sz="3600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Αποθήκευση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l-GR" sz="3600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σε πίνακα</a:t>
            </a:r>
            <a:endParaRPr lang="en-US" sz="3600" dirty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l-GR" sz="1600" dirty="0" smtClean="0">
                <a:solidFill>
                  <a:srgbClr val="FBFCFF"/>
                </a:solidFill>
              </a:rPr>
              <a:t>7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68</a:t>
            </a:fld>
            <a:endParaRPr lang="en-US" dirty="0"/>
          </a:p>
        </p:txBody>
      </p:sp>
      <p:pic>
        <p:nvPicPr>
          <p:cNvPr id="263170" name="Picture 2" descr="http://www.cs.cmu.edu/~adamchik/15-121/lectures/Binary%20Heaps/pix/complete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485331"/>
            <a:ext cx="5105400" cy="384810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01782" y="5347288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dirty="0" smtClean="0">
                <a:latin typeface="+mn-lt"/>
              </a:rPr>
              <a:t>Η ρίζα είναι στη θέση 1 του πίνακα. </a:t>
            </a:r>
            <a:r>
              <a:rPr lang="en-US" sz="2000" dirty="0" smtClean="0">
                <a:latin typeface="+mn-lt"/>
              </a:rPr>
              <a:t> </a:t>
            </a:r>
            <a:r>
              <a:rPr lang="el-GR" sz="2000" dirty="0" smtClean="0">
                <a:latin typeface="+mn-lt"/>
              </a:rPr>
              <a:t>Για το </a:t>
            </a:r>
            <a:r>
              <a:rPr lang="en-US" sz="2000" dirty="0" err="1" smtClean="0">
                <a:latin typeface="+mn-lt"/>
              </a:rPr>
              <a:t>i</a:t>
            </a:r>
            <a:r>
              <a:rPr lang="el-GR" sz="2000" dirty="0" smtClean="0">
                <a:latin typeface="+mn-lt"/>
              </a:rPr>
              <a:t>-οστό στοιχείο: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 </a:t>
            </a:r>
            <a:r>
              <a:rPr lang="el-GR" sz="2000" dirty="0" smtClean="0">
                <a:latin typeface="+mn-lt"/>
              </a:rPr>
              <a:t>Το αριστερό παιδί είναι στη θέση </a:t>
            </a:r>
            <a:r>
              <a:rPr lang="en-US" sz="2000" dirty="0" smtClean="0">
                <a:latin typeface="+mn-lt"/>
              </a:rPr>
              <a:t>2*</a:t>
            </a:r>
            <a:r>
              <a:rPr lang="en-US" sz="2000" dirty="0" err="1">
                <a:latin typeface="+mn-lt"/>
              </a:rPr>
              <a:t>i</a:t>
            </a:r>
            <a:endParaRPr lang="en-US" sz="2000" dirty="0" smtClean="0">
              <a:latin typeface="+mn-lt"/>
            </a:endParaRPr>
          </a:p>
          <a:p>
            <a:pPr lvl="0" algn="just">
              <a:buFont typeface="Wingdings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Το δεξί παιδί είναι στη θέση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2*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</a:rPr>
              <a:t>i</a:t>
            </a: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+1</a:t>
            </a:r>
            <a:endParaRPr lang="en-US" sz="2000" dirty="0" smtClean="0">
              <a:solidFill>
                <a:prstClr val="black"/>
              </a:solidFill>
              <a:latin typeface="Calibri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 </a:t>
            </a:r>
            <a:r>
              <a:rPr lang="el-GR" sz="2000" dirty="0" smtClean="0">
                <a:latin typeface="+mn-lt"/>
              </a:rPr>
              <a:t>Ο γονέας στη θέση </a:t>
            </a:r>
            <a:r>
              <a:rPr lang="en-US" sz="2000" dirty="0" err="1" smtClean="0">
                <a:latin typeface="+mn-lt"/>
              </a:rPr>
              <a:t>i</a:t>
            </a:r>
            <a:r>
              <a:rPr lang="en-US" sz="2000" dirty="0" smtClean="0">
                <a:latin typeface="+mn-lt"/>
              </a:rPr>
              <a:t>/2 </a:t>
            </a:r>
            <a:endParaRPr lang="el-G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629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6"/>
          <p:cNvSpPr>
            <a:spLocks noGrp="1"/>
          </p:cNvSpPr>
          <p:nvPr>
            <p:ph type="title"/>
          </p:nvPr>
        </p:nvSpPr>
        <p:spPr>
          <a:xfrm>
            <a:off x="228600" y="304800"/>
            <a:ext cx="8915400" cy="1143000"/>
          </a:xfrm>
        </p:spPr>
        <p:txBody>
          <a:bodyPr/>
          <a:lstStyle/>
          <a:p>
            <a:pPr eaLnBrk="1" hangingPunct="1"/>
            <a:r>
              <a:rPr lang="el-GR" sz="3600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Εισαγωγή στοιχείου</a:t>
            </a:r>
            <a:endParaRPr lang="en-US" sz="3600" dirty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l-GR" sz="1600" dirty="0" smtClean="0">
                <a:solidFill>
                  <a:srgbClr val="FBFCFF"/>
                </a:solidFill>
              </a:rPr>
              <a:t>7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16764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Το νέο στοιχείο εισάγεται </a:t>
            </a:r>
            <a:r>
              <a:rPr lang="el-GR" sz="2000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ως το τελευταίο στοιχείο </a:t>
            </a:r>
            <a:r>
              <a:rPr lang="el-GR" sz="2000" dirty="0" smtClean="0">
                <a:latin typeface="+mn-lt"/>
              </a:rPr>
              <a:t>(στο τέλος του </a:t>
            </a:r>
            <a:r>
              <a:rPr lang="en-US" sz="2000" dirty="0" smtClean="0">
                <a:latin typeface="+mn-lt"/>
              </a:rPr>
              <a:t>heap)</a:t>
            </a:r>
          </a:p>
          <a:p>
            <a:r>
              <a:rPr lang="el-GR" sz="2000" dirty="0" smtClean="0">
                <a:latin typeface="+mn-lt"/>
              </a:rPr>
              <a:t>Η ιδιότητα του </a:t>
            </a:r>
            <a:r>
              <a:rPr lang="en-US" sz="2000" dirty="0" smtClean="0">
                <a:latin typeface="+mn-lt"/>
              </a:rPr>
              <a:t>heap </a:t>
            </a:r>
            <a:r>
              <a:rPr lang="el-GR" sz="2000" dirty="0" smtClean="0">
                <a:latin typeface="+mn-lt"/>
              </a:rPr>
              <a:t>εξασφαλίζεται με </a:t>
            </a:r>
            <a:r>
              <a:rPr lang="el-GR" sz="20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σύγκριση του στοιχείου με τον γονιό του</a:t>
            </a:r>
            <a:r>
              <a:rPr lang="el-GR" sz="2000" dirty="0" smtClean="0">
                <a:latin typeface="+mn-lt"/>
              </a:rPr>
              <a:t> και μετακίνηση του προς τα πάνω </a:t>
            </a:r>
            <a:r>
              <a:rPr lang="en-US" sz="2000" dirty="0" smtClean="0">
                <a:latin typeface="+mn-lt"/>
              </a:rPr>
              <a:t>(swap with parent) </a:t>
            </a:r>
            <a:r>
              <a:rPr lang="el-GR" sz="2000" dirty="0" smtClean="0">
                <a:latin typeface="+mn-lt"/>
              </a:rPr>
              <a:t>μέχρι να συναντήσει στοιχείο ίσο ή μεγαλύτερο (</a:t>
            </a:r>
            <a:r>
              <a:rPr lang="en-US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percolation up</a:t>
            </a:r>
            <a:r>
              <a:rPr lang="el-GR" sz="2000" dirty="0" smtClean="0">
                <a:latin typeface="+mn-lt"/>
              </a:rPr>
              <a:t>)</a:t>
            </a:r>
            <a:r>
              <a:rPr lang="en-US" sz="2000" dirty="0" smtClean="0">
                <a:latin typeface="+mn-lt"/>
              </a:rPr>
              <a:t>. </a:t>
            </a:r>
            <a:endParaRPr lang="el-GR" sz="2000" dirty="0">
              <a:latin typeface="+mn-lt"/>
            </a:endParaRPr>
          </a:p>
        </p:txBody>
      </p:sp>
      <p:pic>
        <p:nvPicPr>
          <p:cNvPr id="262146" name="Picture 2" descr="http://www.cs.cmu.edu/~adamchik/15-121/lectures/Binary%20Heaps/pix/insert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276600"/>
            <a:ext cx="5029200" cy="3200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226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Βαθμολόγηση ως  βάση της διαβαθμισμένης ανάκτησης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458200" cy="44958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Θέλουμε να επιστρέψουμε τα αποτελέσματα διατεταγμένα με βάση </a:t>
            </a:r>
            <a:r>
              <a:rPr lang="el-GR" i="1" dirty="0" smtClean="0">
                <a:ea typeface="ＭＳ Ｐゴシック" charset="-128"/>
              </a:rPr>
              <a:t>το </a:t>
            </a:r>
            <a:r>
              <a:rPr lang="el-GR" i="1" u="sng" dirty="0" smtClean="0">
                <a:ea typeface="ＭＳ Ｐゴシック" charset="-128"/>
              </a:rPr>
              <a:t>πόσο πιθανό είναι να είναι χρήσιμα στο χρήστη (συναφή με το ερώτημα)</a:t>
            </a:r>
            <a:endParaRPr lang="en-US" i="1" u="sng" dirty="0" smtClean="0">
              <a:ea typeface="ＭＳ Ｐゴシック" charset="-128"/>
            </a:endParaRPr>
          </a:p>
          <a:p>
            <a:pPr eaLnBrk="1" hangingPunct="1"/>
            <a:r>
              <a:rPr lang="el-GR" dirty="0" smtClean="0">
                <a:solidFill>
                  <a:srgbClr val="C00000"/>
                </a:solidFill>
                <a:ea typeface="ＭＳ Ｐゴシック" charset="-128"/>
              </a:rPr>
              <a:t>Πως διατάσουμε-διαβαθμίζουμε τα έγγραφα μιας συλλογής με βάση ένα ερώτημα </a:t>
            </a: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Αναθέτουμε ένα βαθμό (</a:t>
            </a:r>
            <a:r>
              <a:rPr lang="en-US" dirty="0" smtClean="0">
                <a:ea typeface="ＭＳ Ｐゴシック" charset="-128"/>
              </a:rPr>
              <a:t>score</a:t>
            </a:r>
            <a:r>
              <a:rPr lang="el-GR" dirty="0" smtClean="0">
                <a:ea typeface="ＭＳ Ｐゴシック" charset="-128"/>
              </a:rPr>
              <a:t>)</a:t>
            </a:r>
            <a:r>
              <a:rPr lang="en-US" dirty="0" smtClean="0">
                <a:ea typeface="ＭＳ Ｐゴシック" charset="-128"/>
              </a:rPr>
              <a:t> – </a:t>
            </a:r>
            <a:r>
              <a:rPr lang="el-GR" dirty="0" smtClean="0">
                <a:ea typeface="ＭＳ Ｐゴシック" charset="-128"/>
              </a:rPr>
              <a:t>ας πούμε στο </a:t>
            </a:r>
            <a:r>
              <a:rPr lang="en-US" dirty="0" smtClean="0">
                <a:ea typeface="ＭＳ Ｐゴシック" charset="-128"/>
              </a:rPr>
              <a:t>[0, 1] – </a:t>
            </a:r>
            <a:r>
              <a:rPr lang="el-GR" dirty="0" smtClean="0">
                <a:ea typeface="ＭＳ Ｐゴシック" charset="-128"/>
              </a:rPr>
              <a:t>σε κάθε έγγραφο</a:t>
            </a:r>
            <a:endParaRPr lang="en-US" dirty="0" smtClean="0">
              <a:ea typeface="ＭＳ Ｐゴシック" charset="-128"/>
            </a:endParaRPr>
          </a:p>
          <a:p>
            <a:pPr eaLnBrk="1" hangingPunct="1"/>
            <a:r>
              <a:rPr lang="el-GR" dirty="0" smtClean="0">
                <a:solidFill>
                  <a:srgbClr val="C00000"/>
                </a:solidFill>
                <a:ea typeface="ＭＳ Ｐゴシック" charset="-128"/>
              </a:rPr>
              <a:t>Αυτός ο βαθμός μετρά πόσο καλά το έγγραφο </a:t>
            </a:r>
            <a:r>
              <a:rPr lang="en-US" b="1" i="1" dirty="0" smtClean="0">
                <a:solidFill>
                  <a:srgbClr val="C00000"/>
                </a:solidFill>
                <a:ea typeface="ＭＳ Ｐゴシック" charset="-128"/>
              </a:rPr>
              <a:t>d</a:t>
            </a:r>
            <a:r>
              <a:rPr lang="en-US" dirty="0" smtClean="0">
                <a:solidFill>
                  <a:srgbClr val="C00000"/>
                </a:solidFill>
                <a:ea typeface="ＭＳ Ｐゴシック" charset="-128"/>
              </a:rPr>
              <a:t> “</a:t>
            </a:r>
            <a:r>
              <a:rPr lang="el-GR" dirty="0" smtClean="0">
                <a:solidFill>
                  <a:srgbClr val="C00000"/>
                </a:solidFill>
                <a:ea typeface="ＭＳ Ｐゴシック" charset="-128"/>
              </a:rPr>
              <a:t>ταιριάζει</a:t>
            </a:r>
            <a:r>
              <a:rPr lang="en-US" dirty="0" smtClean="0">
                <a:solidFill>
                  <a:srgbClr val="C00000"/>
                </a:solidFill>
                <a:ea typeface="ＭＳ Ｐゴシック" charset="-128"/>
              </a:rPr>
              <a:t>”</a:t>
            </a:r>
            <a:r>
              <a:rPr lang="el-GR" dirty="0" smtClean="0">
                <a:solidFill>
                  <a:srgbClr val="C00000"/>
                </a:solidFill>
                <a:ea typeface="ＭＳ Ｐゴシック" charset="-128"/>
              </a:rPr>
              <a:t> </a:t>
            </a:r>
            <a:r>
              <a:rPr lang="en-US" dirty="0">
                <a:solidFill>
                  <a:srgbClr val="C00000"/>
                </a:solidFill>
                <a:ea typeface="ＭＳ Ｐゴシック" charset="-128"/>
              </a:rPr>
              <a:t>(</a:t>
            </a:r>
            <a:r>
              <a:rPr lang="en-US" dirty="0" smtClean="0">
                <a:solidFill>
                  <a:srgbClr val="C00000"/>
                </a:solidFill>
                <a:ea typeface="ＭＳ Ｐゴシック" charset="-128"/>
              </a:rPr>
              <a:t>match)  </a:t>
            </a:r>
            <a:r>
              <a:rPr lang="el-GR" dirty="0" smtClean="0">
                <a:solidFill>
                  <a:srgbClr val="C00000"/>
                </a:solidFill>
                <a:ea typeface="ＭＳ Ｐゴシック" charset="-128"/>
              </a:rPr>
              <a:t>με το ερώτημα</a:t>
            </a:r>
            <a:r>
              <a:rPr lang="en-US" dirty="0" smtClean="0">
                <a:solidFill>
                  <a:srgbClr val="C00000"/>
                </a:solidFill>
                <a:ea typeface="ＭＳ Ｐゴシック" charset="-128"/>
              </a:rPr>
              <a:t> </a:t>
            </a:r>
            <a:r>
              <a:rPr lang="en-US" b="1" i="1" dirty="0" smtClean="0">
                <a:solidFill>
                  <a:srgbClr val="C00000"/>
                </a:solidFill>
                <a:ea typeface="ＭＳ Ｐゴシック" charset="-128"/>
              </a:rPr>
              <a:t>q</a:t>
            </a:r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6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6"/>
          <p:cNvSpPr>
            <a:spLocks noGrp="1"/>
          </p:cNvSpPr>
          <p:nvPr>
            <p:ph type="title"/>
          </p:nvPr>
        </p:nvSpPr>
        <p:spPr>
          <a:xfrm>
            <a:off x="228600" y="304800"/>
            <a:ext cx="8915400" cy="1143000"/>
          </a:xfrm>
        </p:spPr>
        <p:txBody>
          <a:bodyPr/>
          <a:lstStyle/>
          <a:p>
            <a:pPr eaLnBrk="1" hangingPunct="1"/>
            <a:r>
              <a:rPr lang="el-GR" sz="3600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Διαγραφή μικρότερου στοιχείου</a:t>
            </a:r>
            <a:endParaRPr lang="en-US" sz="3600" dirty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l-GR" sz="1600" dirty="0" smtClean="0">
                <a:solidFill>
                  <a:srgbClr val="FBFCFF"/>
                </a:solidFill>
              </a:rPr>
              <a:t>7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2133600"/>
            <a:ext cx="8001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Το μικρότερο στοιχείο βρίσκεται στη ρίζα (το πρώτο στοιχείο του πίνακα)</a:t>
            </a:r>
          </a:p>
          <a:p>
            <a:endParaRPr lang="el-GR" sz="2000" dirty="0" smtClean="0">
              <a:latin typeface="+mn-lt"/>
            </a:endParaRPr>
          </a:p>
          <a:p>
            <a:r>
              <a:rPr lang="el-GR" sz="2000" dirty="0" smtClean="0">
                <a:latin typeface="+mn-lt"/>
              </a:rPr>
              <a:t>Το σβήνουμε από τη λίστα και το αντικαθιστούμε με το τελευταίο στοιχείο στη λίστα, εξασφαλίζοντας την ιδιότητα του </a:t>
            </a:r>
            <a:r>
              <a:rPr lang="en-US" sz="2000" dirty="0" smtClean="0">
                <a:latin typeface="+mn-lt"/>
              </a:rPr>
              <a:t>heap </a:t>
            </a:r>
            <a:r>
              <a:rPr lang="el-GR" sz="20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συγκρίνοντας με τα παιδιά του</a:t>
            </a:r>
            <a:r>
              <a:rPr lang="el-GR" sz="2000" dirty="0" smtClean="0">
                <a:latin typeface="+mn-lt"/>
              </a:rPr>
              <a:t> (</a:t>
            </a:r>
            <a:r>
              <a:rPr lang="en-US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percolating down</a:t>
            </a:r>
            <a:r>
              <a:rPr lang="en-US" sz="2000" dirty="0" smtClean="0">
                <a:latin typeface="+mn-lt"/>
              </a:rPr>
              <a:t>.</a:t>
            </a:r>
            <a:r>
              <a:rPr lang="el-GR" sz="2000" dirty="0" smtClean="0">
                <a:latin typeface="+mn-lt"/>
              </a:rPr>
              <a:t>)</a:t>
            </a:r>
            <a:endParaRPr lang="el-G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130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6"/>
          <p:cNvSpPr>
            <a:spLocks noGrp="1"/>
          </p:cNvSpPr>
          <p:nvPr>
            <p:ph type="title"/>
          </p:nvPr>
        </p:nvSpPr>
        <p:spPr>
          <a:xfrm>
            <a:off x="228600" y="304800"/>
            <a:ext cx="8915400" cy="1143000"/>
          </a:xfrm>
        </p:spPr>
        <p:txBody>
          <a:bodyPr/>
          <a:lstStyle/>
          <a:p>
            <a:pPr lvl="0" defTabSz="449263" eaLnBrk="1" hangingPunct="1"/>
            <a:r>
              <a:rPr lang="el-GR" sz="3400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Arial Unicode MS" pitchFamily="-112" charset="0"/>
              </a:rPr>
              <a:t>Επιλογή των κορυφαίων </a:t>
            </a:r>
            <a:r>
              <a:rPr lang="en-US" sz="3400" i="1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Arial Unicode MS" pitchFamily="-112" charset="0"/>
              </a:rPr>
              <a:t>k</a:t>
            </a:r>
            <a:r>
              <a:rPr lang="en-US" sz="3400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Arial Unicode MS" pitchFamily="-112" charset="0"/>
              </a:rPr>
              <a:t> </a:t>
            </a:r>
            <a:r>
              <a:rPr lang="el-GR" sz="3400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Arial Unicode MS" pitchFamily="-112" charset="0"/>
              </a:rPr>
              <a:t>σε </a:t>
            </a:r>
            <a:r>
              <a:rPr lang="en-US" sz="3400" i="1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Arial Unicode MS" pitchFamily="-112" charset="0"/>
              </a:rPr>
              <a:t>O</a:t>
            </a:r>
            <a:r>
              <a:rPr lang="en-US" sz="3400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Arial Unicode MS" pitchFamily="-112" charset="0"/>
              </a:rPr>
              <a:t>(</a:t>
            </a:r>
            <a:r>
              <a:rPr lang="en-US" sz="3400" i="1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Arial Unicode MS" pitchFamily="-112" charset="0"/>
              </a:rPr>
              <a:t>N</a:t>
            </a:r>
            <a:r>
              <a:rPr lang="en-US" sz="3400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Arial Unicode MS" pitchFamily="-112" charset="0"/>
              </a:rPr>
              <a:t> log </a:t>
            </a:r>
            <a:r>
              <a:rPr lang="en-US" sz="3400" i="1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Arial Unicode MS" pitchFamily="-112" charset="0"/>
              </a:rPr>
              <a:t>k</a:t>
            </a:r>
            <a:r>
              <a:rPr lang="en-US" sz="3400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Arial Unicode MS" pitchFamily="-112" charset="0"/>
              </a:rPr>
              <a:t>)</a:t>
            </a:r>
          </a:p>
        </p:txBody>
      </p:sp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l-GR" sz="1600" dirty="0" smtClean="0">
                <a:solidFill>
                  <a:srgbClr val="FBFCFF"/>
                </a:solidFill>
              </a:rPr>
              <a:t>7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04800" y="1828800"/>
            <a:ext cx="8610600" cy="3886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Στόχος: Διατηρούμε τα </a:t>
            </a:r>
            <a:r>
              <a:rPr lang="el-GR" dirty="0" smtClean="0">
                <a:solidFill>
                  <a:srgbClr val="FF0000"/>
                </a:solidFill>
                <a:latin typeface="Calibri"/>
                <a:cs typeface="+mn-cs"/>
              </a:rPr>
              <a:t>καλύτερα </a:t>
            </a:r>
            <a:r>
              <a:rPr lang="en-US" i="1" dirty="0" smtClean="0">
                <a:solidFill>
                  <a:srgbClr val="FF0000"/>
                </a:solidFill>
                <a:latin typeface="Calibri"/>
                <a:cs typeface="+mn-cs"/>
              </a:rPr>
              <a:t>k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που έχουμε δει μέχρι στιγμής</a:t>
            </a:r>
            <a:endParaRPr lang="en-US" dirty="0" smtClean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Χρήση δυαδικού </a:t>
            </a:r>
            <a:r>
              <a:rPr lang="en-US" dirty="0" smtClean="0">
                <a:solidFill>
                  <a:srgbClr val="FF0000"/>
                </a:solidFill>
                <a:latin typeface="Calibri"/>
                <a:cs typeface="+mn-cs"/>
              </a:rPr>
              <a:t>min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 heap</a:t>
            </a: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Για την επεξεργασία ενός νέου εγγράφου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Calibri"/>
              </a:rPr>
              <a:t>d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′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 με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score </a:t>
            </a:r>
            <a:r>
              <a:rPr lang="en-US" i="1" dirty="0" smtClean="0">
                <a:solidFill>
                  <a:srgbClr val="000000"/>
                </a:solidFill>
                <a:latin typeface="Calibri"/>
                <a:cs typeface="+mn-cs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′:</a:t>
            </a:r>
          </a:p>
          <a:p>
            <a:pPr marL="1143000" lvl="2" indent="-22860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  <a:latin typeface="Calibri"/>
                <a:cs typeface="+mn-cs"/>
              </a:rPr>
              <a:t>Get </a:t>
            </a:r>
            <a:r>
              <a:rPr lang="en-US" sz="2200" i="1" dirty="0" smtClean="0">
                <a:solidFill>
                  <a:srgbClr val="000000"/>
                </a:solidFill>
                <a:latin typeface="Calibri"/>
                <a:cs typeface="+mn-cs"/>
              </a:rPr>
              <a:t>current minimum </a:t>
            </a:r>
            <a:r>
              <a:rPr lang="en-US" sz="2200" i="1" dirty="0" err="1" smtClean="0">
                <a:solidFill>
                  <a:srgbClr val="000000"/>
                </a:solidFill>
                <a:latin typeface="Calibri"/>
                <a:cs typeface="+mn-cs"/>
              </a:rPr>
              <a:t>h</a:t>
            </a:r>
            <a:r>
              <a:rPr lang="en-US" sz="2200" i="1" baseline="-25000" dirty="0" err="1" smtClean="0">
                <a:solidFill>
                  <a:srgbClr val="000000"/>
                </a:solidFill>
                <a:latin typeface="Calibri"/>
                <a:cs typeface="+mn-cs"/>
              </a:rPr>
              <a:t>m</a:t>
            </a:r>
            <a:r>
              <a:rPr lang="en-US" sz="2200" dirty="0" smtClean="0">
                <a:solidFill>
                  <a:srgbClr val="000000"/>
                </a:solidFill>
                <a:latin typeface="Calibri"/>
                <a:cs typeface="+mn-cs"/>
              </a:rPr>
              <a:t> of heap (</a:t>
            </a:r>
            <a:r>
              <a:rPr lang="en-US" sz="2200" i="1" dirty="0" smtClean="0">
                <a:solidFill>
                  <a:srgbClr val="000000"/>
                </a:solidFill>
                <a:latin typeface="Calibri"/>
                <a:cs typeface="+mn-cs"/>
              </a:rPr>
              <a:t>O</a:t>
            </a:r>
            <a:r>
              <a:rPr lang="en-US" sz="2200" dirty="0" smtClean="0">
                <a:solidFill>
                  <a:srgbClr val="000000"/>
                </a:solidFill>
                <a:latin typeface="Calibri"/>
                <a:cs typeface="+mn-cs"/>
              </a:rPr>
              <a:t>(1))</a:t>
            </a:r>
          </a:p>
          <a:p>
            <a:pPr marL="1143000" lvl="2" indent="-22860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  <a:latin typeface="Calibri"/>
                <a:cs typeface="+mn-cs"/>
              </a:rPr>
              <a:t>If </a:t>
            </a:r>
            <a:r>
              <a:rPr lang="en-US" sz="2200" i="1" dirty="0" smtClean="0">
                <a:solidFill>
                  <a:srgbClr val="000000"/>
                </a:solidFill>
                <a:latin typeface="Calibri"/>
                <a:cs typeface="+mn-cs"/>
              </a:rPr>
              <a:t>s</a:t>
            </a:r>
            <a:r>
              <a:rPr lang="en-US" sz="2200" dirty="0" smtClean="0">
                <a:solidFill>
                  <a:srgbClr val="000000"/>
                </a:solidFill>
                <a:latin typeface="Calibri"/>
                <a:cs typeface="+mn-cs"/>
              </a:rPr>
              <a:t>′ </a:t>
            </a:r>
            <a:r>
              <a:rPr lang="en-US" sz="2200" dirty="0" smtClean="0">
                <a:solidFill>
                  <a:srgbClr val="000000"/>
                </a:solidFill>
                <a:latin typeface="Calibri"/>
                <a:cs typeface="Calibri"/>
              </a:rPr>
              <a:t>˂</a:t>
            </a:r>
            <a:r>
              <a:rPr lang="en-US" sz="2200" i="1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sz="2200" i="1" dirty="0" err="1" smtClean="0">
                <a:solidFill>
                  <a:srgbClr val="000000"/>
                </a:solidFill>
                <a:latin typeface="Calibri"/>
                <a:cs typeface="+mn-cs"/>
              </a:rPr>
              <a:t>h</a:t>
            </a:r>
            <a:r>
              <a:rPr lang="en-US" sz="2200" i="1" baseline="-25000" dirty="0" err="1" smtClean="0">
                <a:solidFill>
                  <a:srgbClr val="000000"/>
                </a:solidFill>
                <a:latin typeface="Calibri"/>
                <a:cs typeface="+mn-cs"/>
              </a:rPr>
              <a:t>m</a:t>
            </a:r>
            <a:r>
              <a:rPr lang="en-US" sz="2200" i="1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Calibri"/>
                <a:cs typeface="+mn-cs"/>
              </a:rPr>
              <a:t>skip to next document</a:t>
            </a:r>
            <a:r>
              <a:rPr lang="el-GR" sz="2200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sz="16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/* υπάρχουν </a:t>
            </a:r>
            <a:r>
              <a:rPr lang="en-US" sz="1600" i="1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k</a:t>
            </a:r>
            <a:r>
              <a:rPr lang="el-GR" sz="16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 καλύτερα */</a:t>
            </a:r>
            <a:endParaRPr lang="en-US" sz="1600" dirty="0" smtClean="0">
              <a:solidFill>
                <a:schemeClr val="accent6">
                  <a:lumMod val="75000"/>
                </a:schemeClr>
              </a:solidFill>
              <a:latin typeface="Calibri"/>
              <a:cs typeface="+mn-cs"/>
            </a:endParaRPr>
          </a:p>
          <a:p>
            <a:pPr marL="1143000" lvl="2" indent="-22860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200" dirty="0" err="1" smtClean="0">
                <a:solidFill>
                  <a:srgbClr val="000000"/>
                </a:solidFill>
                <a:latin typeface="Calibri"/>
                <a:cs typeface="+mn-cs"/>
              </a:rPr>
              <a:t>If</a:t>
            </a:r>
            <a:r>
              <a:rPr lang="de-DE" sz="2200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de-DE" sz="2200" i="1" dirty="0" err="1" smtClean="0">
                <a:solidFill>
                  <a:srgbClr val="000000"/>
                </a:solidFill>
                <a:latin typeface="Calibri"/>
                <a:cs typeface="+mn-cs"/>
              </a:rPr>
              <a:t>s</a:t>
            </a:r>
            <a:r>
              <a:rPr lang="de-DE" sz="2200" dirty="0" err="1" smtClean="0">
                <a:solidFill>
                  <a:srgbClr val="000000"/>
                </a:solidFill>
                <a:latin typeface="Calibri"/>
                <a:cs typeface="+mn-cs"/>
              </a:rPr>
              <a:t>′</a:t>
            </a:r>
            <a:r>
              <a:rPr lang="de-DE" sz="2200" dirty="0" smtClean="0">
                <a:solidFill>
                  <a:srgbClr val="000000"/>
                </a:solidFill>
                <a:latin typeface="Calibri"/>
                <a:cs typeface="+mn-cs"/>
              </a:rPr>
              <a:t> &gt; </a:t>
            </a:r>
            <a:r>
              <a:rPr lang="de-DE" sz="2200" i="1" dirty="0" smtClean="0">
                <a:solidFill>
                  <a:srgbClr val="000000"/>
                </a:solidFill>
                <a:latin typeface="Calibri"/>
                <a:cs typeface="+mn-cs"/>
              </a:rPr>
              <a:t>h</a:t>
            </a:r>
            <a:r>
              <a:rPr lang="de-DE" sz="2200" i="1" baseline="-25000" dirty="0" smtClean="0">
                <a:solidFill>
                  <a:srgbClr val="000000"/>
                </a:solidFill>
                <a:latin typeface="Calibri"/>
                <a:cs typeface="+mn-cs"/>
              </a:rPr>
              <a:t>m</a:t>
            </a:r>
            <a:r>
              <a:rPr lang="de-DE" sz="2200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de-DE" sz="2200" dirty="0" err="1" smtClean="0">
                <a:solidFill>
                  <a:srgbClr val="000000"/>
                </a:solidFill>
                <a:latin typeface="Calibri"/>
                <a:cs typeface="+mn-cs"/>
              </a:rPr>
              <a:t>heap-delete-root</a:t>
            </a:r>
            <a:r>
              <a:rPr lang="de-DE" sz="2200" dirty="0" smtClean="0">
                <a:solidFill>
                  <a:srgbClr val="000000"/>
                </a:solidFill>
                <a:latin typeface="Calibri"/>
                <a:cs typeface="+mn-cs"/>
              </a:rPr>
              <a:t> (</a:t>
            </a:r>
            <a:r>
              <a:rPr lang="de-DE" sz="2200" i="1" dirty="0" smtClean="0">
                <a:solidFill>
                  <a:srgbClr val="000000"/>
                </a:solidFill>
                <a:latin typeface="Calibri"/>
                <a:cs typeface="+mn-cs"/>
              </a:rPr>
              <a:t>O</a:t>
            </a:r>
            <a:r>
              <a:rPr lang="de-DE" sz="2200" dirty="0" smtClean="0">
                <a:solidFill>
                  <a:srgbClr val="000000"/>
                </a:solidFill>
                <a:latin typeface="Calibri"/>
                <a:cs typeface="+mn-cs"/>
              </a:rPr>
              <a:t>(log </a:t>
            </a:r>
            <a:r>
              <a:rPr lang="de-DE" sz="2200" i="1" dirty="0" smtClean="0">
                <a:solidFill>
                  <a:srgbClr val="000000"/>
                </a:solidFill>
                <a:latin typeface="Calibri"/>
                <a:cs typeface="+mn-cs"/>
              </a:rPr>
              <a:t>k</a:t>
            </a:r>
            <a:r>
              <a:rPr lang="de-DE" sz="2200" dirty="0" smtClean="0">
                <a:solidFill>
                  <a:srgbClr val="000000"/>
                </a:solidFill>
                <a:latin typeface="Calibri"/>
                <a:cs typeface="+mn-cs"/>
              </a:rPr>
              <a:t>)) </a:t>
            </a:r>
            <a:r>
              <a:rPr lang="de-DE" sz="16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/* </a:t>
            </a:r>
            <a:r>
              <a:rPr lang="el-GR" sz="16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καλύτερο, σβήσε τη ρίζα</a:t>
            </a:r>
            <a:endParaRPr lang="de-DE" sz="1600" dirty="0" smtClean="0">
              <a:solidFill>
                <a:schemeClr val="accent6">
                  <a:lumMod val="75000"/>
                </a:schemeClr>
              </a:solidFill>
              <a:latin typeface="Calibri"/>
              <a:cs typeface="+mn-cs"/>
            </a:endParaRPr>
          </a:p>
          <a:p>
            <a:pPr marL="1600200" lvl="3" indent="-228600" defTabSz="449263">
              <a:spcBef>
                <a:spcPts val="700"/>
              </a:spcBef>
              <a:buClr>
                <a:srgbClr val="336699"/>
              </a:buClr>
            </a:pPr>
            <a:r>
              <a:rPr lang="de-DE" sz="2200" dirty="0" smtClean="0">
                <a:solidFill>
                  <a:srgbClr val="000000"/>
                </a:solidFill>
                <a:latin typeface="Calibri"/>
                <a:cs typeface="+mn-cs"/>
              </a:rPr>
              <a:t>            </a:t>
            </a:r>
            <a:r>
              <a:rPr lang="de-DE" sz="2200" dirty="0" err="1" smtClean="0">
                <a:solidFill>
                  <a:srgbClr val="000000"/>
                </a:solidFill>
                <a:latin typeface="Calibri"/>
                <a:cs typeface="+mn-cs"/>
              </a:rPr>
              <a:t>heap-add</a:t>
            </a:r>
            <a:r>
              <a:rPr lang="de-DE" sz="2200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de-DE" sz="2200" i="1" dirty="0" smtClean="0">
                <a:solidFill>
                  <a:srgbClr val="000000"/>
                </a:solidFill>
                <a:latin typeface="Calibri"/>
                <a:cs typeface="+mn-cs"/>
              </a:rPr>
              <a:t>d</a:t>
            </a:r>
            <a:r>
              <a:rPr lang="de-DE" sz="2200" dirty="0" smtClean="0">
                <a:solidFill>
                  <a:srgbClr val="000000"/>
                </a:solidFill>
                <a:latin typeface="Calibri"/>
                <a:cs typeface="+mn-cs"/>
              </a:rPr>
              <a:t>′/</a:t>
            </a:r>
            <a:r>
              <a:rPr lang="de-DE" sz="2200" i="1" dirty="0" err="1" smtClean="0">
                <a:solidFill>
                  <a:srgbClr val="000000"/>
                </a:solidFill>
                <a:latin typeface="Calibri"/>
                <a:cs typeface="+mn-cs"/>
              </a:rPr>
              <a:t>s</a:t>
            </a:r>
            <a:r>
              <a:rPr lang="de-DE" sz="2200" dirty="0" err="1" smtClean="0">
                <a:solidFill>
                  <a:srgbClr val="000000"/>
                </a:solidFill>
                <a:latin typeface="Calibri"/>
                <a:cs typeface="+mn-cs"/>
              </a:rPr>
              <a:t>′</a:t>
            </a:r>
            <a:r>
              <a:rPr lang="de-DE" sz="2200" dirty="0" smtClean="0">
                <a:solidFill>
                  <a:srgbClr val="000000"/>
                </a:solidFill>
                <a:latin typeface="Calibri"/>
                <a:cs typeface="+mn-cs"/>
              </a:rPr>
              <a:t> (</a:t>
            </a:r>
            <a:r>
              <a:rPr lang="de-DE" sz="2200" i="1" dirty="0" smtClean="0">
                <a:solidFill>
                  <a:srgbClr val="000000"/>
                </a:solidFill>
                <a:latin typeface="Calibri"/>
                <a:cs typeface="+mn-cs"/>
              </a:rPr>
              <a:t>O</a:t>
            </a:r>
            <a:r>
              <a:rPr lang="de-DE" sz="2200" dirty="0" smtClean="0">
                <a:solidFill>
                  <a:srgbClr val="000000"/>
                </a:solidFill>
                <a:latin typeface="Calibri"/>
                <a:cs typeface="+mn-cs"/>
              </a:rPr>
              <a:t>(log </a:t>
            </a:r>
            <a:r>
              <a:rPr lang="de-DE" sz="2200" i="1" dirty="0" smtClean="0">
                <a:solidFill>
                  <a:srgbClr val="000000"/>
                </a:solidFill>
                <a:latin typeface="Calibri"/>
                <a:cs typeface="+mn-cs"/>
              </a:rPr>
              <a:t>k</a:t>
            </a:r>
            <a:r>
              <a:rPr lang="de-DE" sz="2200" dirty="0" smtClean="0">
                <a:solidFill>
                  <a:srgbClr val="000000"/>
                </a:solidFill>
                <a:latin typeface="Calibri"/>
                <a:cs typeface="+mn-cs"/>
              </a:rPr>
              <a:t>))</a:t>
            </a:r>
            <a:r>
              <a:rPr lang="el-GR" sz="2200" dirty="0" smtClean="0">
                <a:solidFill>
                  <a:srgbClr val="000000"/>
                </a:solidFill>
                <a:latin typeface="Calibri"/>
                <a:cs typeface="+mn-cs"/>
              </a:rPr>
              <a:t>		</a:t>
            </a:r>
            <a:r>
              <a:rPr lang="el-GR" sz="16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και βάλτο στο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heap</a:t>
            </a:r>
            <a:r>
              <a:rPr lang="el-GR" sz="16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 */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 </a:t>
            </a:r>
            <a:endParaRPr lang="de-DE" sz="1600" dirty="0" smtClean="0">
              <a:solidFill>
                <a:schemeClr val="accent6">
                  <a:lumMod val="75000"/>
                </a:schemeClr>
              </a:solidFill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rgbClr val="00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42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924800" cy="2286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altLang="zh-CN" i="1" dirty="0" smtClean="0">
                <a:solidFill>
                  <a:srgbClr val="C00000"/>
                </a:solidFill>
                <a:ea typeface="宋体" pitchFamily="2" charset="-122"/>
              </a:rPr>
              <a:t>2J</a:t>
            </a:r>
            <a:r>
              <a:rPr lang="en-US" altLang="zh-CN" dirty="0" smtClean="0">
                <a:solidFill>
                  <a:srgbClr val="C00000"/>
                </a:solidFill>
                <a:ea typeface="宋体" pitchFamily="2" charset="-122"/>
              </a:rPr>
              <a:t> </a:t>
            </a:r>
            <a:r>
              <a:rPr lang="el-GR" altLang="zh-CN" dirty="0" smtClean="0">
                <a:solidFill>
                  <a:srgbClr val="C00000"/>
                </a:solidFill>
                <a:ea typeface="宋体" pitchFamily="2" charset="-122"/>
              </a:rPr>
              <a:t>πράξεις για την κατασκευή του</a:t>
            </a:r>
            <a:r>
              <a:rPr lang="en-US" altLang="zh-CN" dirty="0" smtClean="0">
                <a:solidFill>
                  <a:srgbClr val="C00000"/>
                </a:solidFill>
                <a:ea typeface="宋体" pitchFamily="2" charset="-122"/>
              </a:rPr>
              <a:t>, </a:t>
            </a:r>
            <a:r>
              <a:rPr lang="el-GR" altLang="zh-CN" dirty="0" smtClean="0">
                <a:solidFill>
                  <a:srgbClr val="C00000"/>
                </a:solidFill>
                <a:ea typeface="宋体" pitchFamily="2" charset="-122"/>
              </a:rPr>
              <a:t> βρίσκουμε τους </a:t>
            </a:r>
            <a:r>
              <a:rPr lang="en-US" altLang="zh-CN" i="1" dirty="0" smtClean="0">
                <a:solidFill>
                  <a:srgbClr val="C00000"/>
                </a:solidFill>
                <a:ea typeface="宋体" pitchFamily="2" charset="-122"/>
              </a:rPr>
              <a:t>K </a:t>
            </a:r>
            <a:r>
              <a:rPr lang="en-US" altLang="zh-CN" dirty="0" smtClean="0">
                <a:solidFill>
                  <a:srgbClr val="C00000"/>
                </a:solidFill>
                <a:ea typeface="宋体" pitchFamily="2" charset="-122"/>
              </a:rPr>
              <a:t>“winners” </a:t>
            </a:r>
            <a:r>
              <a:rPr lang="el-GR" altLang="zh-CN" dirty="0" smtClean="0">
                <a:solidFill>
                  <a:srgbClr val="C00000"/>
                </a:solidFill>
                <a:ea typeface="宋体" pitchFamily="2" charset="-122"/>
              </a:rPr>
              <a:t>σε </a:t>
            </a:r>
            <a:r>
              <a:rPr lang="en-US" altLang="zh-CN" dirty="0" smtClean="0">
                <a:solidFill>
                  <a:srgbClr val="C00000"/>
                </a:solidFill>
                <a:ea typeface="宋体" pitchFamily="2" charset="-122"/>
              </a:rPr>
              <a:t>2log </a:t>
            </a:r>
            <a:r>
              <a:rPr lang="en-US" altLang="zh-CN" i="1" dirty="0" smtClean="0">
                <a:solidFill>
                  <a:srgbClr val="C00000"/>
                </a:solidFill>
                <a:ea typeface="宋体" pitchFamily="2" charset="-122"/>
              </a:rPr>
              <a:t>J</a:t>
            </a:r>
            <a:r>
              <a:rPr lang="en-US" altLang="zh-CN" dirty="0" smtClean="0">
                <a:solidFill>
                  <a:srgbClr val="C00000"/>
                </a:solidFill>
                <a:ea typeface="宋体" pitchFamily="2" charset="-122"/>
              </a:rPr>
              <a:t> </a:t>
            </a:r>
            <a:r>
              <a:rPr lang="el-GR" altLang="zh-CN" dirty="0" smtClean="0">
                <a:solidFill>
                  <a:srgbClr val="C00000"/>
                </a:solidFill>
                <a:ea typeface="宋体" pitchFamily="2" charset="-122"/>
              </a:rPr>
              <a:t>βήματα</a:t>
            </a:r>
            <a:r>
              <a:rPr lang="en-US" altLang="zh-CN" dirty="0" smtClean="0">
                <a:solidFill>
                  <a:srgbClr val="C00000"/>
                </a:solidFill>
                <a:ea typeface="宋体" pitchFamily="2" charset="-122"/>
              </a:rPr>
              <a:t>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l-GR" altLang="zh-CN" dirty="0" smtClean="0">
                <a:ea typeface="宋体" pitchFamily="2" charset="-122"/>
              </a:rPr>
              <a:t>Για</a:t>
            </a:r>
            <a:r>
              <a:rPr lang="en-US" altLang="zh-CN" dirty="0" smtClean="0">
                <a:ea typeface="宋体" pitchFamily="2" charset="-122"/>
              </a:rPr>
              <a:t> </a:t>
            </a:r>
            <a:r>
              <a:rPr lang="en-US" altLang="zh-CN" i="1" dirty="0" smtClean="0">
                <a:ea typeface="宋体" pitchFamily="2" charset="-122"/>
              </a:rPr>
              <a:t>J</a:t>
            </a:r>
            <a:r>
              <a:rPr lang="en-US" altLang="zh-CN" dirty="0" smtClean="0">
                <a:ea typeface="宋体" pitchFamily="2" charset="-122"/>
              </a:rPr>
              <a:t>=1M, </a:t>
            </a:r>
            <a:r>
              <a:rPr lang="en-US" altLang="zh-CN" i="1" dirty="0" smtClean="0">
                <a:ea typeface="宋体" pitchFamily="2" charset="-122"/>
              </a:rPr>
              <a:t>K</a:t>
            </a:r>
            <a:r>
              <a:rPr lang="en-US" altLang="zh-CN" dirty="0" smtClean="0">
                <a:ea typeface="宋体" pitchFamily="2" charset="-122"/>
              </a:rPr>
              <a:t>=100, 10% </a:t>
            </a:r>
            <a:r>
              <a:rPr lang="el-GR" altLang="zh-CN" dirty="0" smtClean="0">
                <a:ea typeface="宋体" pitchFamily="2" charset="-122"/>
              </a:rPr>
              <a:t>του κόστους της ταξινόμησης</a:t>
            </a:r>
            <a:r>
              <a:rPr lang="en-US" altLang="zh-CN" dirty="0" smtClean="0">
                <a:ea typeface="宋体" pitchFamily="2" charset="-122"/>
              </a:rPr>
              <a:t>.</a:t>
            </a:r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6172200" y="3822700"/>
            <a:ext cx="457200" cy="3810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>
                <a:ea typeface="宋体" pitchFamily="2" charset="-122"/>
              </a:rPr>
              <a:t>1</a:t>
            </a:r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5715000" y="4356100"/>
            <a:ext cx="457200" cy="3810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>
                <a:ea typeface="宋体" pitchFamily="2" charset="-122"/>
              </a:rPr>
              <a:t>.9</a:t>
            </a:r>
          </a:p>
        </p:txBody>
      </p:sp>
      <p:sp>
        <p:nvSpPr>
          <p:cNvPr id="19462" name="Oval 6"/>
          <p:cNvSpPr>
            <a:spLocks noChangeArrowheads="1"/>
          </p:cNvSpPr>
          <p:nvPr/>
        </p:nvSpPr>
        <p:spPr bwMode="auto">
          <a:xfrm>
            <a:off x="6705600" y="4356100"/>
            <a:ext cx="457200" cy="3810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dirty="0">
                <a:ea typeface="宋体" pitchFamily="2" charset="-122"/>
              </a:rPr>
              <a:t>.3</a:t>
            </a:r>
          </a:p>
        </p:txBody>
      </p: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6019800" y="4965700"/>
            <a:ext cx="457200" cy="3810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>
                <a:ea typeface="宋体" pitchFamily="2" charset="-122"/>
              </a:rPr>
              <a:t>.8</a:t>
            </a:r>
          </a:p>
        </p:txBody>
      </p:sp>
      <p:cxnSp>
        <p:nvCxnSpPr>
          <p:cNvPr id="19464" name="AutoShape 8"/>
          <p:cNvCxnSpPr>
            <a:cxnSpLocks noChangeShapeType="1"/>
            <a:stCxn id="19460" idx="3"/>
            <a:endCxn id="19461" idx="0"/>
          </p:cNvCxnSpPr>
          <p:nvPr/>
        </p:nvCxnSpPr>
        <p:spPr bwMode="auto">
          <a:xfrm flipH="1">
            <a:off x="5943600" y="4148138"/>
            <a:ext cx="295275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5" name="AutoShape 9"/>
          <p:cNvCxnSpPr>
            <a:cxnSpLocks noChangeShapeType="1"/>
            <a:stCxn id="19460" idx="5"/>
            <a:endCxn id="19462" idx="0"/>
          </p:cNvCxnSpPr>
          <p:nvPr/>
        </p:nvCxnSpPr>
        <p:spPr bwMode="auto">
          <a:xfrm>
            <a:off x="6562725" y="4148138"/>
            <a:ext cx="371475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6" name="Oval 10"/>
          <p:cNvSpPr>
            <a:spLocks noChangeArrowheads="1"/>
          </p:cNvSpPr>
          <p:nvPr/>
        </p:nvSpPr>
        <p:spPr bwMode="auto">
          <a:xfrm>
            <a:off x="5257800" y="4965700"/>
            <a:ext cx="457200" cy="3810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>
                <a:ea typeface="宋体" pitchFamily="2" charset="-122"/>
              </a:rPr>
              <a:t>.3</a:t>
            </a:r>
          </a:p>
        </p:txBody>
      </p:sp>
      <p:cxnSp>
        <p:nvCxnSpPr>
          <p:cNvPr id="19467" name="AutoShape 11"/>
          <p:cNvCxnSpPr>
            <a:cxnSpLocks noChangeShapeType="1"/>
            <a:stCxn id="19461" idx="3"/>
            <a:endCxn id="19466" idx="0"/>
          </p:cNvCxnSpPr>
          <p:nvPr/>
        </p:nvCxnSpPr>
        <p:spPr bwMode="auto">
          <a:xfrm flipH="1">
            <a:off x="5486400" y="4681538"/>
            <a:ext cx="295275" cy="284162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8" name="AutoShape 12"/>
          <p:cNvCxnSpPr>
            <a:cxnSpLocks noChangeShapeType="1"/>
            <a:stCxn id="19461" idx="5"/>
            <a:endCxn id="19463" idx="0"/>
          </p:cNvCxnSpPr>
          <p:nvPr/>
        </p:nvCxnSpPr>
        <p:spPr bwMode="auto">
          <a:xfrm>
            <a:off x="6105525" y="4681538"/>
            <a:ext cx="142875" cy="284162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9" name="Oval 13"/>
          <p:cNvSpPr>
            <a:spLocks noChangeArrowheads="1"/>
          </p:cNvSpPr>
          <p:nvPr/>
        </p:nvSpPr>
        <p:spPr bwMode="auto">
          <a:xfrm>
            <a:off x="6019800" y="5651500"/>
            <a:ext cx="457200" cy="3810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>
                <a:ea typeface="宋体" pitchFamily="2" charset="-122"/>
              </a:rPr>
              <a:t>.1</a:t>
            </a:r>
          </a:p>
        </p:txBody>
      </p:sp>
      <p:sp>
        <p:nvSpPr>
          <p:cNvPr id="19470" name="Oval 14"/>
          <p:cNvSpPr>
            <a:spLocks noChangeArrowheads="1"/>
          </p:cNvSpPr>
          <p:nvPr/>
        </p:nvSpPr>
        <p:spPr bwMode="auto">
          <a:xfrm>
            <a:off x="6705600" y="4965700"/>
            <a:ext cx="457200" cy="3810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>
                <a:ea typeface="宋体" pitchFamily="2" charset="-122"/>
              </a:rPr>
              <a:t>.1</a:t>
            </a:r>
          </a:p>
        </p:txBody>
      </p:sp>
      <p:cxnSp>
        <p:nvCxnSpPr>
          <p:cNvPr id="19471" name="AutoShape 15"/>
          <p:cNvCxnSpPr>
            <a:cxnSpLocks noChangeShapeType="1"/>
            <a:stCxn id="19463" idx="4"/>
            <a:endCxn id="19469" idx="0"/>
          </p:cNvCxnSpPr>
          <p:nvPr/>
        </p:nvCxnSpPr>
        <p:spPr bwMode="auto">
          <a:xfrm>
            <a:off x="6248400" y="5346700"/>
            <a:ext cx="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2" name="AutoShape 16"/>
          <p:cNvCxnSpPr>
            <a:cxnSpLocks noChangeShapeType="1"/>
            <a:stCxn id="19462" idx="4"/>
            <a:endCxn id="19470" idx="0"/>
          </p:cNvCxnSpPr>
          <p:nvPr/>
        </p:nvCxnSpPr>
        <p:spPr bwMode="auto">
          <a:xfrm>
            <a:off x="6934200" y="4737100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73" name="Freeform 17"/>
          <p:cNvSpPr>
            <a:spLocks/>
          </p:cNvSpPr>
          <p:nvPr/>
        </p:nvSpPr>
        <p:spPr bwMode="auto">
          <a:xfrm>
            <a:off x="5105400" y="3657600"/>
            <a:ext cx="1892300" cy="1892300"/>
          </a:xfrm>
          <a:custGeom>
            <a:avLst/>
            <a:gdLst>
              <a:gd name="T0" fmla="*/ 0 w 1192"/>
              <a:gd name="T1" fmla="*/ 2147483647 h 1192"/>
              <a:gd name="T2" fmla="*/ 2147483647 w 1192"/>
              <a:gd name="T3" fmla="*/ 2147483647 h 1192"/>
              <a:gd name="T4" fmla="*/ 2147483647 w 1192"/>
              <a:gd name="T5" fmla="*/ 2147483647 h 1192"/>
              <a:gd name="T6" fmla="*/ 2147483647 w 1192"/>
              <a:gd name="T7" fmla="*/ 2147483647 h 1192"/>
              <a:gd name="T8" fmla="*/ 2147483647 w 1192"/>
              <a:gd name="T9" fmla="*/ 2147483647 h 1192"/>
              <a:gd name="T10" fmla="*/ 2147483647 w 1192"/>
              <a:gd name="T11" fmla="*/ 2147483647 h 1192"/>
              <a:gd name="T12" fmla="*/ 2147483647 w 1192"/>
              <a:gd name="T13" fmla="*/ 2147483647 h 11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92"/>
              <a:gd name="T22" fmla="*/ 0 h 1192"/>
              <a:gd name="T23" fmla="*/ 1192 w 1192"/>
              <a:gd name="T24" fmla="*/ 1192 h 11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92" h="1192">
                <a:moveTo>
                  <a:pt x="0" y="152"/>
                </a:moveTo>
                <a:cubicBezTo>
                  <a:pt x="12" y="116"/>
                  <a:pt x="24" y="80"/>
                  <a:pt x="96" y="200"/>
                </a:cubicBezTo>
                <a:cubicBezTo>
                  <a:pt x="168" y="320"/>
                  <a:pt x="312" y="712"/>
                  <a:pt x="432" y="872"/>
                </a:cubicBezTo>
                <a:cubicBezTo>
                  <a:pt x="552" y="1032"/>
                  <a:pt x="736" y="1192"/>
                  <a:pt x="816" y="1160"/>
                </a:cubicBezTo>
                <a:cubicBezTo>
                  <a:pt x="896" y="1128"/>
                  <a:pt x="856" y="856"/>
                  <a:pt x="912" y="680"/>
                </a:cubicBezTo>
                <a:cubicBezTo>
                  <a:pt x="968" y="504"/>
                  <a:pt x="1112" y="208"/>
                  <a:pt x="1152" y="104"/>
                </a:cubicBezTo>
                <a:cubicBezTo>
                  <a:pt x="1192" y="0"/>
                  <a:pt x="1152" y="64"/>
                  <a:pt x="1152" y="56"/>
                </a:cubicBezTo>
              </a:path>
            </a:pathLst>
          </a:custGeom>
          <a:noFill/>
          <a:ln w="25400">
            <a:solidFill>
              <a:schemeClr val="folHlink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7.1</a:t>
            </a: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1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defTabSz="449263"/>
            <a:r>
              <a:rPr lang="el-GR" sz="3600" dirty="0" smtClean="0">
                <a:solidFill>
                  <a:srgbClr val="000000"/>
                </a:solidFill>
                <a:latin typeface="Calibri"/>
                <a:cs typeface="+mn-cs"/>
              </a:rPr>
              <a:t>Χρήση </a:t>
            </a:r>
            <a:r>
              <a:rPr lang="en-US" sz="3600" dirty="0" smtClean="0">
                <a:solidFill>
                  <a:srgbClr val="000000"/>
                </a:solidFill>
                <a:latin typeface="Calibri"/>
                <a:cs typeface="+mn-cs"/>
              </a:rPr>
              <a:t>max heap</a:t>
            </a:r>
            <a:endParaRPr lang="en-US" sz="3600" i="1" dirty="0" smtClean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19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25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7.1</a:t>
            </a: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1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defTabSz="449263"/>
            <a:r>
              <a:rPr lang="el-GR" sz="36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Πιο αποδοτικός υπολογισμός;</a:t>
            </a:r>
            <a:endParaRPr lang="en-US" sz="3600" i="1" dirty="0" smtClean="0">
              <a:solidFill>
                <a:schemeClr val="accent6">
                  <a:lumMod val="75000"/>
                </a:schemeClr>
              </a:solidFill>
              <a:latin typeface="Calibri"/>
              <a:cs typeface="+mn-cs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0" y="1857388"/>
            <a:ext cx="8786842" cy="35718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Η ταξινόμηση έχει πολυπλοκότητα χρόνου </a:t>
            </a:r>
            <a:r>
              <a:rPr lang="en-US" i="1" dirty="0" smtClean="0">
                <a:solidFill>
                  <a:srgbClr val="000000"/>
                </a:solidFill>
                <a:latin typeface="Calibri"/>
                <a:cs typeface="+mn-cs"/>
              </a:rPr>
              <a:t>O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(</a:t>
            </a:r>
            <a:r>
              <a:rPr lang="en-US" i="1" dirty="0" smtClean="0">
                <a:solidFill>
                  <a:srgbClr val="000000"/>
                </a:solidFill>
                <a:latin typeface="Calibri"/>
                <a:cs typeface="+mn-cs"/>
              </a:rPr>
              <a:t>N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) 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όπου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Calibri"/>
                <a:cs typeface="+mn-cs"/>
              </a:rPr>
              <a:t>N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ο αριθμός των εγγράφων (ή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,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 ισοδύναμα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J)</a:t>
            </a:r>
            <a:r>
              <a:rPr lang="de-DE" dirty="0" smtClean="0">
                <a:solidFill>
                  <a:srgbClr val="000000"/>
                </a:solidFill>
                <a:latin typeface="Calibri"/>
                <a:cs typeface="+mn-cs"/>
              </a:rPr>
              <a:t>.</a:t>
            </a: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Βελτιστοποίηση κατά ένα σταθερό όρο, αλλά ακόμα θέλουμε </a:t>
            </a:r>
            <a:r>
              <a:rPr lang="de-DE" i="1" dirty="0" smtClean="0">
                <a:solidFill>
                  <a:srgbClr val="000000"/>
                </a:solidFill>
                <a:latin typeface="Calibri"/>
                <a:cs typeface="+mn-cs"/>
              </a:rPr>
              <a:t>O</a:t>
            </a:r>
            <a:r>
              <a:rPr lang="de-DE" dirty="0" smtClean="0">
                <a:solidFill>
                  <a:srgbClr val="000000"/>
                </a:solidFill>
                <a:latin typeface="Calibri"/>
                <a:cs typeface="+mn-cs"/>
              </a:rPr>
              <a:t>(</a:t>
            </a:r>
            <a:r>
              <a:rPr lang="de-DE" i="1" dirty="0" smtClean="0">
                <a:solidFill>
                  <a:srgbClr val="000000"/>
                </a:solidFill>
                <a:latin typeface="Calibri"/>
                <a:cs typeface="+mn-cs"/>
              </a:rPr>
              <a:t>N</a:t>
            </a:r>
            <a:r>
              <a:rPr lang="de-DE" dirty="0" smtClean="0">
                <a:solidFill>
                  <a:srgbClr val="000000"/>
                </a:solidFill>
                <a:latin typeface="Calibri"/>
                <a:cs typeface="+mn-cs"/>
              </a:rPr>
              <a:t>), </a:t>
            </a:r>
            <a:r>
              <a:rPr lang="de-DE" i="1" dirty="0" smtClean="0">
                <a:solidFill>
                  <a:srgbClr val="000000"/>
                </a:solidFill>
                <a:latin typeface="Calibri"/>
                <a:cs typeface="+mn-cs"/>
              </a:rPr>
              <a:t>N</a:t>
            </a:r>
            <a:r>
              <a:rPr lang="de-DE" dirty="0" smtClean="0">
                <a:solidFill>
                  <a:srgbClr val="000000"/>
                </a:solidFill>
                <a:latin typeface="Calibri"/>
                <a:cs typeface="+mn-cs"/>
              </a:rPr>
              <a:t> &gt; 10</a:t>
            </a:r>
            <a:r>
              <a:rPr lang="de-DE" baseline="30000" dirty="0" smtClean="0">
                <a:solidFill>
                  <a:srgbClr val="000000"/>
                </a:solidFill>
                <a:latin typeface="Calibri"/>
                <a:cs typeface="+mn-cs"/>
              </a:rPr>
              <a:t>10</a:t>
            </a:r>
            <a:r>
              <a:rPr lang="el-GR" baseline="30000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+mn-cs"/>
              </a:rPr>
              <a:t>(δηλαδή, πρέπει να «δούμε» όλα τα έγγραφα)</a:t>
            </a:r>
            <a:endParaRPr lang="de-DE" i="1" baseline="300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</a:pP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Υπάρχουν </a:t>
            </a:r>
            <a:r>
              <a:rPr lang="de-DE" i="1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sublinear </a:t>
            </a: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αλγόριθμοι;</a:t>
            </a:r>
            <a:endParaRPr lang="de-DE" i="1" dirty="0" smtClean="0">
              <a:solidFill>
                <a:schemeClr val="accent6">
                  <a:lumMod val="75000"/>
                </a:schemeClr>
              </a:solidFill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Αυτό που ψάχνουμε στην πραγματικότητα αντιστοιχεί στο να λύνουμε το πρόβλημα των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k-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πλησιέστερων γειτόνων (</a:t>
            </a:r>
            <a:r>
              <a:rPr lang="en-US" i="1" dirty="0" smtClean="0">
                <a:solidFill>
                  <a:srgbClr val="000000"/>
                </a:solidFill>
                <a:latin typeface="Calibri"/>
                <a:cs typeface="+mn-cs"/>
              </a:rPr>
              <a:t>k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-nearest neighbor (</a:t>
            </a:r>
            <a:r>
              <a:rPr lang="en-US" dirty="0" err="1" smtClean="0">
                <a:solidFill>
                  <a:srgbClr val="000000"/>
                </a:solidFill>
                <a:latin typeface="Calibri"/>
                <a:cs typeface="+mn-cs"/>
              </a:rPr>
              <a:t>kNN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) problem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) στο διάνυσμα του ερωτήματος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(= query point).</a:t>
            </a: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Δεν υπάρχει γενική λύση σε αυτό το πρόβλημα που να είναι </a:t>
            </a:r>
            <a:r>
              <a:rPr lang="de-DE" i="1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sublinear. (</a:t>
            </a: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ειδικά για πολλές διαστάσεις)</a:t>
            </a:r>
            <a:endParaRPr lang="de-DE" i="1" dirty="0" smtClean="0">
              <a:solidFill>
                <a:schemeClr val="accent6">
                  <a:lumMod val="75000"/>
                </a:schemeClr>
              </a:solidFill>
              <a:latin typeface="Calibri"/>
              <a:cs typeface="+mn-cs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21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Ασφαλής (</a:t>
            </a:r>
            <a:r>
              <a:rPr lang="en-US" altLang="el-GR" dirty="0"/>
              <a:t>safe) </a:t>
            </a:r>
            <a:r>
              <a:rPr lang="el-GR" altLang="el-GR" dirty="0"/>
              <a:t>και μη ασφαλής </a:t>
            </a:r>
            <a:r>
              <a:rPr lang="en-US" altLang="el-GR" dirty="0"/>
              <a:t>(non-safe) </a:t>
            </a:r>
            <a:r>
              <a:rPr lang="el-GR" altLang="el-GR" dirty="0"/>
              <a:t>διάταξη</a:t>
            </a:r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7.1.1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657600"/>
          </a:xfrm>
        </p:spPr>
        <p:txBody>
          <a:bodyPr/>
          <a:lstStyle/>
          <a:p>
            <a:r>
              <a:rPr lang="el-GR" altLang="el-GR" dirty="0" smtClean="0"/>
              <a:t>Ο όρος </a:t>
            </a:r>
            <a:r>
              <a:rPr lang="el-GR" altLang="el-GR" dirty="0" smtClean="0">
                <a:solidFill>
                  <a:schemeClr val="accent6">
                    <a:lumMod val="75000"/>
                  </a:schemeClr>
                </a:solidFill>
              </a:rPr>
              <a:t>ασφαλής διάταξη (</a:t>
            </a:r>
            <a:r>
              <a:rPr lang="en-US" altLang="el-GR" dirty="0" smtClean="0">
                <a:solidFill>
                  <a:schemeClr val="accent6">
                    <a:lumMod val="75000"/>
                  </a:schemeClr>
                </a:solidFill>
              </a:rPr>
              <a:t>safe ranking</a:t>
            </a:r>
            <a:r>
              <a:rPr lang="el-GR" altLang="en-US" dirty="0" smtClean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el-GR" altLang="en-US" dirty="0" smtClean="0"/>
              <a:t>χρησιμοποιείται για μεθόδους που εξασφαλίζουν ότι τα </a:t>
            </a:r>
            <a:r>
              <a:rPr lang="en-US" altLang="el-GR" dirty="0" smtClean="0"/>
              <a:t>K </a:t>
            </a:r>
            <a:r>
              <a:rPr lang="el-GR" altLang="el-GR" dirty="0" smtClean="0"/>
              <a:t>έγγραφα που επιστέφονται είναι ακριβώς τα Κ έγγραφα με το μεγαλύτερο </a:t>
            </a:r>
            <a:r>
              <a:rPr lang="en-US" altLang="el-GR" dirty="0" smtClean="0"/>
              <a:t>score</a:t>
            </a:r>
            <a:endParaRPr lang="el-GR" altLang="el-GR" dirty="0" smtClean="0"/>
          </a:p>
          <a:p>
            <a:endParaRPr lang="el-GR" altLang="el-GR" sz="1400" dirty="0" smtClean="0"/>
          </a:p>
          <a:p>
            <a:r>
              <a:rPr lang="el-GR" altLang="el-GR" dirty="0" smtClean="0"/>
              <a:t>Μη ασφαλής διάταξη αποδεκτή αλλά πρέπει να εξασφαλίσουμε ότι δεν είμαστε «πολύ μακριά» από την ασφαλή διάταξη</a:t>
            </a:r>
            <a:endParaRPr lang="en-US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216255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a typeface="ＭＳ Ｐゴシック" pitchFamily="34" charset="-128"/>
              </a:rPr>
              <a:t>Γενική προσέγγιση «ψαλιδίσματος»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0564" cy="35052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l-GR" dirty="0" smtClean="0">
                <a:solidFill>
                  <a:schemeClr val="tx1"/>
                </a:solidFill>
                <a:ea typeface="ＭＳ Ｐゴシック" pitchFamily="34" charset="-128"/>
              </a:rPr>
              <a:t>Βρες ένα σύνολο </a:t>
            </a:r>
            <a:r>
              <a:rPr lang="en-US" i="1" dirty="0" smtClean="0">
                <a:solidFill>
                  <a:schemeClr val="tx1"/>
                </a:solidFill>
                <a:ea typeface="ＭＳ Ｐゴシック" pitchFamily="34" charset="-128"/>
              </a:rPr>
              <a:t>A </a:t>
            </a: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l-GR" dirty="0" smtClean="0">
                <a:solidFill>
                  <a:schemeClr val="tx1"/>
                </a:solidFill>
                <a:ea typeface="ＭＳ Ｐゴシック" pitchFamily="34" charset="-128"/>
              </a:rPr>
              <a:t>από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υποψήφια έγγραφα</a:t>
            </a:r>
            <a:r>
              <a:rPr lang="el-GR" dirty="0" smtClean="0">
                <a:solidFill>
                  <a:schemeClr val="tx1"/>
                </a:solidFill>
                <a:ea typeface="ＭＳ Ｐゴシック" pitchFamily="34" charset="-128"/>
              </a:rPr>
              <a:t> (</a:t>
            </a:r>
            <a:r>
              <a:rPr lang="en-US" i="1" dirty="0" smtClean="0">
                <a:solidFill>
                  <a:schemeClr val="tx1"/>
                </a:solidFill>
                <a:ea typeface="ＭＳ Ｐゴシック" pitchFamily="34" charset="-128"/>
              </a:rPr>
              <a:t>contenders</a:t>
            </a:r>
            <a:r>
              <a:rPr lang="el-GR" i="1" dirty="0" smtClean="0">
                <a:solidFill>
                  <a:schemeClr val="tx1"/>
                </a:solidFill>
                <a:ea typeface="ＭＳ Ｐゴシック" pitchFamily="34" charset="-128"/>
              </a:rPr>
              <a:t>)</a:t>
            </a: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, </a:t>
            </a:r>
            <a:r>
              <a:rPr lang="el-GR" dirty="0" smtClean="0">
                <a:solidFill>
                  <a:schemeClr val="tx1"/>
                </a:solidFill>
                <a:ea typeface="ＭＳ Ｐゴシック" pitchFamily="34" charset="-128"/>
              </a:rPr>
              <a:t>όπου </a:t>
            </a:r>
            <a:r>
              <a:rPr lang="en-US" i="1" dirty="0" smtClean="0">
                <a:solidFill>
                  <a:schemeClr val="tx1"/>
                </a:solidFill>
                <a:ea typeface="ＭＳ Ｐゴシック" pitchFamily="34" charset="-128"/>
              </a:rPr>
              <a:t>K &lt; |A| </a:t>
            </a:r>
            <a:r>
              <a:rPr lang="en-US" i="1" dirty="0" smtClean="0">
                <a:solidFill>
                  <a:schemeClr val="tx1"/>
                </a:solidFill>
                <a:ea typeface="ＭＳ Ｐゴシック" pitchFamily="34" charset="-128"/>
                <a:sym typeface="Symbol" pitchFamily="18" charset="2"/>
              </a:rPr>
              <a:t>&lt;&lt; N</a:t>
            </a:r>
          </a:p>
          <a:p>
            <a:pPr lvl="1">
              <a:buFont typeface="Wingdings" pitchFamily="2" charset="2"/>
              <a:buChar char="§"/>
            </a:pPr>
            <a:r>
              <a:rPr lang="el-GR" sz="2600" i="1" dirty="0" smtClean="0">
                <a:solidFill>
                  <a:schemeClr val="tx1"/>
                </a:solidFill>
                <a:ea typeface="ＭＳ Ｐゴシック" pitchFamily="34" charset="-128"/>
              </a:rPr>
              <a:t>Το </a:t>
            </a:r>
            <a:r>
              <a:rPr lang="en-US" sz="2600" i="1" dirty="0" smtClean="0">
                <a:solidFill>
                  <a:schemeClr val="tx1"/>
                </a:solidFill>
                <a:ea typeface="ＭＳ Ｐゴシック" pitchFamily="34" charset="-128"/>
              </a:rPr>
              <a:t>A </a:t>
            </a:r>
            <a:r>
              <a:rPr lang="el-GR" sz="2600" i="1" dirty="0" smtClean="0">
                <a:solidFill>
                  <a:schemeClr val="tx1"/>
                </a:solidFill>
                <a:ea typeface="ＭＳ Ｐゴシック" pitchFamily="34" charset="-128"/>
              </a:rPr>
              <a:t>δεν περιέχει απαραίτητα όλα τα </a:t>
            </a:r>
            <a:r>
              <a:rPr lang="en-US" sz="2600" dirty="0" smtClean="0">
                <a:solidFill>
                  <a:schemeClr val="tx1"/>
                </a:solidFill>
                <a:ea typeface="ＭＳ Ｐゴシック" pitchFamily="34" charset="-128"/>
              </a:rPr>
              <a:t>top </a:t>
            </a:r>
            <a:r>
              <a:rPr lang="en-US" sz="2600" i="1" dirty="0" smtClean="0">
                <a:solidFill>
                  <a:schemeClr val="tx1"/>
                </a:solidFill>
                <a:ea typeface="ＭＳ Ｐゴシック" pitchFamily="34" charset="-128"/>
              </a:rPr>
              <a:t>K, </a:t>
            </a:r>
            <a:r>
              <a:rPr lang="el-GR" sz="2600" i="1" dirty="0" smtClean="0">
                <a:solidFill>
                  <a:schemeClr val="tx1"/>
                </a:solidFill>
                <a:ea typeface="ＭＳ Ｐゴシック" pitchFamily="34" charset="-128"/>
              </a:rPr>
              <a:t>αλλά περιέχει αρκετά καλά έγγραφα και πολλά από τα </a:t>
            </a:r>
            <a:r>
              <a:rPr lang="en-US" sz="2600" dirty="0" smtClean="0">
                <a:solidFill>
                  <a:schemeClr val="tx1"/>
                </a:solidFill>
                <a:ea typeface="ＭＳ Ｐゴシック" pitchFamily="34" charset="-128"/>
              </a:rPr>
              <a:t>top </a:t>
            </a:r>
            <a:r>
              <a:rPr lang="en-US" sz="2600" i="1" dirty="0" smtClean="0">
                <a:solidFill>
                  <a:schemeClr val="tx1"/>
                </a:solidFill>
                <a:ea typeface="ＭＳ Ｐゴシック" pitchFamily="34" charset="-128"/>
              </a:rPr>
              <a:t>K</a:t>
            </a:r>
          </a:p>
          <a:p>
            <a:pPr marL="342900" lvl="1" indent="-342900">
              <a:spcBef>
                <a:spcPts val="700"/>
              </a:spcBef>
              <a:buFont typeface="Wingdings" pitchFamily="2" charset="2"/>
              <a:buChar char="§"/>
            </a:pPr>
            <a:r>
              <a:rPr lang="el-GR" sz="2800" dirty="0" smtClean="0">
                <a:solidFill>
                  <a:schemeClr val="tx1"/>
                </a:solidFill>
                <a:ea typeface="ＭＳ Ｐゴシック" pitchFamily="34" charset="-128"/>
                <a:cs typeface="+mn-cs"/>
              </a:rPr>
              <a:t>Επέστρεψε τα </a:t>
            </a:r>
            <a:r>
              <a:rPr lang="en-US" sz="2800" dirty="0" smtClean="0">
                <a:solidFill>
                  <a:schemeClr val="tx1"/>
                </a:solidFill>
                <a:ea typeface="ＭＳ Ｐゴシック" pitchFamily="34" charset="-128"/>
                <a:cs typeface="+mn-cs"/>
              </a:rPr>
              <a:t>top K </a:t>
            </a:r>
            <a:r>
              <a:rPr lang="el-GR" sz="2800" dirty="0" smtClean="0">
                <a:solidFill>
                  <a:schemeClr val="tx1"/>
                </a:solidFill>
                <a:ea typeface="ＭＳ Ｐゴシック" pitchFamily="34" charset="-128"/>
                <a:cs typeface="+mn-cs"/>
              </a:rPr>
              <a:t>έγγραφα</a:t>
            </a:r>
            <a:r>
              <a:rPr lang="en-US" sz="2800" dirty="0" smtClean="0">
                <a:solidFill>
                  <a:schemeClr val="tx1"/>
                </a:solidFill>
                <a:ea typeface="ＭＳ Ｐゴシック" pitchFamily="34" charset="-128"/>
                <a:cs typeface="+mn-cs"/>
              </a:rPr>
              <a:t> </a:t>
            </a:r>
            <a:r>
              <a:rPr lang="el-GR" sz="2800" dirty="0" smtClean="0">
                <a:solidFill>
                  <a:schemeClr val="tx1"/>
                </a:solidFill>
                <a:ea typeface="ＭＳ Ｐゴシック" pitchFamily="34" charset="-128"/>
                <a:cs typeface="+mn-cs"/>
              </a:rPr>
              <a:t>του</a:t>
            </a:r>
            <a:r>
              <a:rPr lang="en-US" sz="2800" dirty="0" smtClean="0">
                <a:solidFill>
                  <a:schemeClr val="tx1"/>
                </a:solidFill>
                <a:ea typeface="ＭＳ Ｐゴシック" pitchFamily="34" charset="-128"/>
                <a:cs typeface="+mn-cs"/>
              </a:rPr>
              <a:t> A</a:t>
            </a:r>
          </a:p>
          <a:p>
            <a:pPr>
              <a:buNone/>
            </a:pPr>
            <a:r>
              <a:rPr lang="el-GR" dirty="0" smtClean="0">
                <a:solidFill>
                  <a:schemeClr val="tx1"/>
                </a:solidFill>
                <a:ea typeface="ＭＳ Ｐゴシック" pitchFamily="34" charset="-128"/>
              </a:rPr>
              <a:t>Το Α είναι ένα ψαλίδισμα (</a:t>
            </a:r>
            <a:r>
              <a:rPr lang="en-US" u="sng" dirty="0" smtClean="0">
                <a:solidFill>
                  <a:schemeClr val="tx1"/>
                </a:solidFill>
                <a:ea typeface="ＭＳ Ｐゴシック" pitchFamily="34" charset="-128"/>
              </a:rPr>
              <a:t>pruning</a:t>
            </a:r>
            <a:r>
              <a:rPr lang="el-GR" u="sng" dirty="0" smtClean="0">
                <a:solidFill>
                  <a:schemeClr val="tx1"/>
                </a:solidFill>
                <a:ea typeface="ＭＳ Ｐゴシック" pitchFamily="34" charset="-128"/>
              </a:rPr>
              <a:t>)</a:t>
            </a:r>
            <a:r>
              <a:rPr lang="el-GR" dirty="0" smtClean="0">
                <a:solidFill>
                  <a:schemeClr val="tx1"/>
                </a:solidFill>
                <a:ea typeface="ＭＳ Ｐゴシック" pitchFamily="34" charset="-128"/>
              </a:rPr>
              <a:t> των μη υποψηφίων</a:t>
            </a:r>
          </a:p>
          <a:p>
            <a:pPr>
              <a:buNone/>
            </a:pPr>
            <a:endParaRPr lang="el-GR" sz="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Έτσι και αλλιώς το συνημίτονο είναι μόνο μια «εκτίμηση» της συνάφειας </a:t>
            </a:r>
            <a:endParaRPr lang="en-US" i="1" dirty="0" smtClean="0">
              <a:solidFill>
                <a:schemeClr val="accent6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7.1.1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5745" y="5701567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i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Θα δούμε σχετικούς </a:t>
            </a:r>
            <a:r>
              <a:rPr lang="el-GR" sz="2800" i="1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ευριστικούς</a:t>
            </a:r>
            <a:endParaRPr lang="el-GR" sz="2800" i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10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a typeface="ＭＳ Ｐゴシック" pitchFamily="34" charset="-128"/>
              </a:rPr>
              <a:t>Περιορισμός του ευρετηρίου</a:t>
            </a:r>
            <a:r>
              <a:rPr lang="en-US" dirty="0" smtClean="0">
                <a:ea typeface="ＭＳ Ｐゴシック" pitchFamily="34" charset="-128"/>
              </a:rPr>
              <a:t> (index elimination)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962400"/>
          </a:xfrm>
        </p:spPr>
        <p:txBody>
          <a:bodyPr/>
          <a:lstStyle/>
          <a:p>
            <a:r>
              <a:rPr lang="el-GR" dirty="0" smtClean="0">
                <a:ea typeface="ＭＳ Ｐゴシック" pitchFamily="34" charset="-128"/>
              </a:rPr>
              <a:t>Ο βασικός αλγόριθμος υπολογισμού του συνημίτονου θεωρεί έγγραφα που περιέχουν </a:t>
            </a:r>
            <a:r>
              <a:rPr lang="el-GR" i="1" dirty="0" smtClean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τουλάχιστον έναν όρο του ερωτήματος</a:t>
            </a:r>
          </a:p>
          <a:p>
            <a:endParaRPr lang="en-US" i="1" dirty="0" smtClean="0">
              <a:solidFill>
                <a:schemeClr val="accent2">
                  <a:lumMod val="50000"/>
                </a:schemeClr>
              </a:solidFill>
              <a:ea typeface="ＭＳ Ｐゴシック" pitchFamily="34" charset="-128"/>
            </a:endParaRPr>
          </a:p>
          <a:p>
            <a:r>
              <a:rPr lang="el-GR" dirty="0" smtClean="0">
                <a:ea typeface="ＭＳ Ｐゴシック" pitchFamily="34" charset="-128"/>
              </a:rPr>
              <a:t>Μπορούμε να επεκτείνουμε αυτήν την ιδέα; </a:t>
            </a:r>
            <a:endParaRPr lang="en-US" dirty="0" smtClean="0">
              <a:ea typeface="ＭＳ Ｐゴシック" pitchFamily="34" charset="-128"/>
            </a:endParaRPr>
          </a:p>
          <a:p>
            <a:pPr lvl="1"/>
            <a:r>
              <a:rPr lang="el-GR" dirty="0" smtClean="0">
                <a:ea typeface="ＭＳ Ｐゴシック" pitchFamily="34" charset="-128"/>
              </a:rPr>
              <a:t>Εξετάζουμε μόνο τους όρους του ερωτήματος με </a:t>
            </a:r>
            <a:r>
              <a:rPr lang="el-GR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34" charset="-128"/>
              </a:rPr>
              <a:t>μεγάλο 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34" charset="-128"/>
              </a:rPr>
              <a:t>idf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34" charset="-128"/>
              </a:rPr>
              <a:t> </a:t>
            </a:r>
          </a:p>
          <a:p>
            <a:pPr lvl="1"/>
            <a:r>
              <a:rPr lang="el-GR" dirty="0" smtClean="0">
                <a:ea typeface="ＭＳ Ｐゴシック" pitchFamily="34" charset="-128"/>
              </a:rPr>
              <a:t>Εξετάζουμε μόνο έγγραφα που περιέχουν </a:t>
            </a:r>
            <a:r>
              <a:rPr lang="el-GR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34" charset="-128"/>
              </a:rPr>
              <a:t>πολλούς από τους όρους του ερωτήματος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34" charset="-128"/>
              </a:rPr>
              <a:t> 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l-GR" sz="1600" dirty="0" smtClean="0">
                <a:solidFill>
                  <a:srgbClr val="FBFCFF"/>
                </a:solidFill>
              </a:rPr>
              <a:t> </a:t>
            </a:r>
            <a:r>
              <a:rPr lang="en-US" sz="1600" dirty="0" smtClean="0">
                <a:solidFill>
                  <a:srgbClr val="FBFCFF"/>
                </a:solidFill>
              </a:rPr>
              <a:t>7.1.2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37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a typeface="ＭＳ Ｐゴシック" pitchFamily="34" charset="-128"/>
              </a:rPr>
              <a:t>Μόνο όροι με μεγάλο </a:t>
            </a:r>
            <a:r>
              <a:rPr lang="en-US" dirty="0" err="1" smtClean="0">
                <a:ea typeface="ＭＳ Ｐゴシック" pitchFamily="34" charset="-128"/>
              </a:rPr>
              <a:t>idf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29613" cy="3810000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Παράδειγμα: Για το ερώτημα «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catcher in the rye</a:t>
            </a:r>
            <a:r>
              <a:rPr lang="el-GR" i="1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»</a:t>
            </a:r>
            <a:endParaRPr lang="en-US" i="1" dirty="0" smtClean="0">
              <a:solidFill>
                <a:schemeClr val="tx2">
                  <a:lumMod val="50000"/>
                </a:schemeClr>
              </a:solidFill>
              <a:ea typeface="ＭＳ Ｐゴシック" pitchFamily="34" charset="-128"/>
            </a:endParaRPr>
          </a:p>
          <a:p>
            <a:pPr lvl="1"/>
            <a:r>
              <a:rPr lang="el-GR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Αθροίζουμε μόνο το βαθμό για τους όρους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catcher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και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rye</a:t>
            </a:r>
            <a:endParaRPr lang="el-GR" dirty="0" smtClean="0">
              <a:solidFill>
                <a:schemeClr val="tx2">
                  <a:lumMod val="50000"/>
                </a:schemeClr>
              </a:solidFill>
              <a:ea typeface="ＭＳ Ｐゴシック" pitchFamily="34" charset="-128"/>
            </a:endParaRPr>
          </a:p>
          <a:p>
            <a:pPr lvl="1"/>
            <a:r>
              <a:rPr lang="el-GR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Γιατί;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οι όροι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in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και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the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έχουν μικρή συνεισφορά στο βαθμό και άρα δεν αλλάζουν σημαντικά τη διάταξη </a:t>
            </a:r>
          </a:p>
          <a:p>
            <a:pPr lvl="1"/>
            <a:endParaRPr lang="el-GR" i="1" dirty="0" smtClean="0">
              <a:solidFill>
                <a:schemeClr val="tx2">
                  <a:lumMod val="50000"/>
                </a:schemeClr>
              </a:solidFill>
              <a:ea typeface="ＭＳ Ｐゴシック" pitchFamily="34" charset="-128"/>
            </a:endParaRPr>
          </a:p>
          <a:p>
            <a:r>
              <a:rPr lang="el-GR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Όφελος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:</a:t>
            </a:r>
          </a:p>
          <a:p>
            <a:pPr lvl="1"/>
            <a:r>
              <a:rPr lang="el-GR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Οι καταχωρήσεις των όρων με μικρά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idf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περιέχουν </a:t>
            </a:r>
            <a:r>
              <a:rPr lang="el-GR" i="1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πολλά έγγραφα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(</a:t>
            </a:r>
            <a:r>
              <a:rPr lang="el-GR" i="1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μεγάλες λίστες καταχωρήσεων)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  <a:sym typeface="Symbol" pitchFamily="18" charset="2"/>
              </a:rPr>
              <a:t>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αυτά τα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(πολλά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)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έγγραφα δε μπαίνουν ως υποψήφια στο σύνολο Α</a:t>
            </a:r>
            <a:endParaRPr lang="en-US" i="1" dirty="0" smtClean="0">
              <a:solidFill>
                <a:schemeClr val="tx2">
                  <a:lumMod val="50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7.1.2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56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249362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ea typeface="ＭＳ Ｐゴシック" pitchFamily="34" charset="-128"/>
              </a:rPr>
              <a:t>Έγγραφα με πολλούς όρους του ερωτήματος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9530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Κάθε έγγραφο που έχει </a:t>
            </a:r>
            <a:r>
              <a:rPr lang="el-GR" sz="2400" i="1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τουλάχιστον έναν όρο 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του ερωτήματος είναι υποψήφιο  για τη λίστα με τα κορυφαία Κ έγγραφα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ea typeface="ＭＳ Ｐゴシック" pitchFamily="34" charset="-128"/>
            </a:endParaRPr>
          </a:p>
          <a:p>
            <a:r>
              <a:rPr lang="el-GR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Για ερωτήματα με </a:t>
            </a:r>
            <a:r>
              <a:rPr lang="el-GR" i="1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πολλούς όρους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, υπολογίζουμε τους βαθμούς μόνο των εγγράφων που περιέχουν </a:t>
            </a:r>
            <a:r>
              <a:rPr lang="el-GR" i="1" dirty="0" smtClean="0">
                <a:solidFill>
                  <a:schemeClr val="tx2">
                    <a:lumMod val="40000"/>
                    <a:lumOff val="60000"/>
                  </a:schemeClr>
                </a:solidFill>
                <a:ea typeface="ＭＳ Ｐゴシック" pitchFamily="34" charset="-128"/>
              </a:rPr>
              <a:t>αρκετούς από τους όρους του ερωτήματος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 </a:t>
            </a:r>
            <a:endParaRPr lang="en-US" dirty="0" smtClean="0">
              <a:solidFill>
                <a:schemeClr val="tx2">
                  <a:lumMod val="50000"/>
                </a:schemeClr>
              </a:solidFill>
              <a:ea typeface="ＭＳ Ｐゴシック" pitchFamily="34" charset="-128"/>
            </a:endParaRPr>
          </a:p>
          <a:p>
            <a:pPr lvl="1"/>
            <a:r>
              <a:rPr lang="el-GR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Για παράδειγμα, τουλάχιστον 3 από τους 4 όρους</a:t>
            </a:r>
          </a:p>
          <a:p>
            <a:pPr lvl="1"/>
            <a:r>
              <a:rPr lang="el-GR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Παρόμοιο με ένα είδος </a:t>
            </a: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μερικής σύζευξης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(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“soft conjunction”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)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στα ερωτήματα των μηχανών αναζήτησης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(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αρχικά στη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Google)</a:t>
            </a:r>
          </a:p>
          <a:p>
            <a:r>
              <a:rPr lang="el-GR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Εύκολα να υλοποιηθεί κατά τη διάσχιση των καταχωρήσεων </a:t>
            </a:r>
            <a:endParaRPr lang="en-US" dirty="0" smtClean="0">
              <a:solidFill>
                <a:schemeClr val="tx2">
                  <a:lumMod val="50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7.1.2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74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3 </a:t>
            </a:r>
            <a:r>
              <a:rPr lang="el-GR" dirty="0" smtClean="0">
                <a:ea typeface="ＭＳ Ｐゴシック" pitchFamily="34" charset="-128"/>
              </a:rPr>
              <a:t>από τους</a:t>
            </a:r>
            <a:r>
              <a:rPr lang="en-US" dirty="0" smtClean="0">
                <a:ea typeface="ＭＳ Ｐゴシック" pitchFamily="34" charset="-128"/>
              </a:rPr>
              <a:t> 4 </a:t>
            </a:r>
            <a:r>
              <a:rPr lang="el-GR" dirty="0" smtClean="0">
                <a:ea typeface="ＭＳ Ｐゴシック" pitchFamily="34" charset="-128"/>
              </a:rPr>
              <a:t>όρους του ερωτήματος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381000" y="2733675"/>
            <a:ext cx="11763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 b="1" i="1"/>
              <a:t>Brutus</a:t>
            </a:r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381000" y="3267075"/>
            <a:ext cx="1285875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 b="1" i="1"/>
              <a:t>Caesar</a:t>
            </a:r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381000" y="3800475"/>
            <a:ext cx="1749425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 b="1" i="1"/>
              <a:t>Calpurnia</a:t>
            </a:r>
          </a:p>
        </p:txBody>
      </p:sp>
      <p:sp>
        <p:nvSpPr>
          <p:cNvPr id="26630" name="AutoShape 7"/>
          <p:cNvSpPr>
            <a:spLocks noChangeArrowheads="1"/>
          </p:cNvSpPr>
          <p:nvPr/>
        </p:nvSpPr>
        <p:spPr bwMode="auto">
          <a:xfrm>
            <a:off x="2057400" y="2809875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631" name="AutoShape 8"/>
          <p:cNvSpPr>
            <a:spLocks noChangeArrowheads="1"/>
          </p:cNvSpPr>
          <p:nvPr/>
        </p:nvSpPr>
        <p:spPr bwMode="auto">
          <a:xfrm>
            <a:off x="2057400" y="3343275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3276600" y="3876675"/>
            <a:ext cx="4876800" cy="304800"/>
            <a:chOff x="2064" y="2448"/>
            <a:chExt cx="3072" cy="192"/>
          </a:xfrm>
        </p:grpSpPr>
        <p:sp>
          <p:nvSpPr>
            <p:cNvPr id="26692" name="Rectangle 27"/>
            <p:cNvSpPr>
              <a:spLocks noChangeArrowheads="1"/>
            </p:cNvSpPr>
            <p:nvPr/>
          </p:nvSpPr>
          <p:spPr bwMode="auto">
            <a:xfrm>
              <a:off x="2064" y="2448"/>
              <a:ext cx="3072" cy="1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6693" name="Rectangle 28"/>
            <p:cNvSpPr>
              <a:spLocks noChangeArrowheads="1"/>
            </p:cNvSpPr>
            <p:nvPr/>
          </p:nvSpPr>
          <p:spPr bwMode="auto">
            <a:xfrm>
              <a:off x="2448" y="2448"/>
              <a:ext cx="230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6694" name="Rectangle 29"/>
            <p:cNvSpPr>
              <a:spLocks noChangeArrowheads="1"/>
            </p:cNvSpPr>
            <p:nvPr/>
          </p:nvSpPr>
          <p:spPr bwMode="auto">
            <a:xfrm>
              <a:off x="2832" y="2448"/>
              <a:ext cx="153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6695" name="Rectangle 30"/>
            <p:cNvSpPr>
              <a:spLocks noChangeArrowheads="1"/>
            </p:cNvSpPr>
            <p:nvPr/>
          </p:nvSpPr>
          <p:spPr bwMode="auto">
            <a:xfrm>
              <a:off x="3216" y="2448"/>
              <a:ext cx="76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6696" name="Line 31"/>
            <p:cNvSpPr>
              <a:spLocks noChangeShapeType="1"/>
            </p:cNvSpPr>
            <p:nvPr/>
          </p:nvSpPr>
          <p:spPr bwMode="auto">
            <a:xfrm>
              <a:off x="3600" y="24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3276600" y="3267075"/>
            <a:ext cx="4943475" cy="457200"/>
            <a:chOff x="2064" y="2688"/>
            <a:chExt cx="3114" cy="288"/>
          </a:xfrm>
        </p:grpSpPr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2064" y="2736"/>
              <a:ext cx="3072" cy="192"/>
              <a:chOff x="2064" y="2448"/>
              <a:chExt cx="3072" cy="192"/>
            </a:xfrm>
          </p:grpSpPr>
          <p:sp>
            <p:nvSpPr>
              <p:cNvPr id="26687" name="Rectangle 21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88" name="Rectangle 22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89" name="Rectangle 23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90" name="Rectangle 24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91" name="Line 25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6679" name="Text Box 32"/>
            <p:cNvSpPr txBox="1">
              <a:spLocks noChangeArrowheads="1"/>
            </p:cNvSpPr>
            <p:nvPr/>
          </p:nvSpPr>
          <p:spPr bwMode="auto">
            <a:xfrm>
              <a:off x="2150" y="268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1</a:t>
              </a:r>
            </a:p>
          </p:txBody>
        </p:sp>
        <p:sp>
          <p:nvSpPr>
            <p:cNvPr id="26680" name="Text Box 33"/>
            <p:cNvSpPr txBox="1">
              <a:spLocks noChangeArrowheads="1"/>
            </p:cNvSpPr>
            <p:nvPr/>
          </p:nvSpPr>
          <p:spPr bwMode="auto">
            <a:xfrm>
              <a:off x="2582" y="268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2</a:t>
              </a:r>
            </a:p>
          </p:txBody>
        </p:sp>
        <p:sp>
          <p:nvSpPr>
            <p:cNvPr id="26681" name="Text Box 34"/>
            <p:cNvSpPr txBox="1">
              <a:spLocks noChangeArrowheads="1"/>
            </p:cNvSpPr>
            <p:nvPr/>
          </p:nvSpPr>
          <p:spPr bwMode="auto">
            <a:xfrm>
              <a:off x="2945" y="268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3</a:t>
              </a:r>
            </a:p>
          </p:txBody>
        </p:sp>
        <p:sp>
          <p:nvSpPr>
            <p:cNvPr id="26682" name="Text Box 35"/>
            <p:cNvSpPr txBox="1">
              <a:spLocks noChangeArrowheads="1"/>
            </p:cNvSpPr>
            <p:nvPr/>
          </p:nvSpPr>
          <p:spPr bwMode="auto">
            <a:xfrm>
              <a:off x="3312" y="268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5</a:t>
              </a:r>
            </a:p>
          </p:txBody>
        </p:sp>
        <p:sp>
          <p:nvSpPr>
            <p:cNvPr id="26683" name="Text Box 36"/>
            <p:cNvSpPr txBox="1">
              <a:spLocks noChangeArrowheads="1"/>
            </p:cNvSpPr>
            <p:nvPr/>
          </p:nvSpPr>
          <p:spPr bwMode="auto">
            <a:xfrm>
              <a:off x="3665" y="268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8</a:t>
              </a:r>
            </a:p>
          </p:txBody>
        </p:sp>
        <p:sp>
          <p:nvSpPr>
            <p:cNvPr id="26684" name="Text Box 37"/>
            <p:cNvSpPr txBox="1">
              <a:spLocks noChangeArrowheads="1"/>
            </p:cNvSpPr>
            <p:nvPr/>
          </p:nvSpPr>
          <p:spPr bwMode="auto">
            <a:xfrm>
              <a:off x="4049" y="2688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13</a:t>
              </a:r>
            </a:p>
          </p:txBody>
        </p:sp>
        <p:sp>
          <p:nvSpPr>
            <p:cNvPr id="26685" name="Text Box 38"/>
            <p:cNvSpPr txBox="1">
              <a:spLocks noChangeArrowheads="1"/>
            </p:cNvSpPr>
            <p:nvPr/>
          </p:nvSpPr>
          <p:spPr bwMode="auto">
            <a:xfrm>
              <a:off x="4464" y="2688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21</a:t>
              </a:r>
            </a:p>
          </p:txBody>
        </p:sp>
        <p:sp>
          <p:nvSpPr>
            <p:cNvPr id="26686" name="Text Box 39"/>
            <p:cNvSpPr txBox="1">
              <a:spLocks noChangeArrowheads="1"/>
            </p:cNvSpPr>
            <p:nvPr/>
          </p:nvSpPr>
          <p:spPr bwMode="auto">
            <a:xfrm>
              <a:off x="4848" y="2688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34</a:t>
              </a:r>
            </a:p>
          </p:txBody>
        </p:sp>
      </p:grpSp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3276600" y="2733675"/>
            <a:ext cx="4876800" cy="457200"/>
            <a:chOff x="2064" y="2400"/>
            <a:chExt cx="3072" cy="288"/>
          </a:xfrm>
        </p:grpSpPr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2064" y="2448"/>
              <a:ext cx="3072" cy="192"/>
              <a:chOff x="2064" y="2448"/>
              <a:chExt cx="3072" cy="192"/>
            </a:xfrm>
          </p:grpSpPr>
          <p:sp>
            <p:nvSpPr>
              <p:cNvPr id="26673" name="Rectangle 11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74" name="Rectangle 13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75" name="Rectangle 15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76" name="Rectangle 16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77" name="Line 18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6665" name="Text Box 40"/>
            <p:cNvSpPr txBox="1">
              <a:spLocks noChangeArrowheads="1"/>
            </p:cNvSpPr>
            <p:nvPr/>
          </p:nvSpPr>
          <p:spPr bwMode="auto">
            <a:xfrm>
              <a:off x="2160" y="24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2</a:t>
              </a:r>
            </a:p>
          </p:txBody>
        </p:sp>
        <p:sp>
          <p:nvSpPr>
            <p:cNvPr id="26666" name="Text Box 41"/>
            <p:cNvSpPr txBox="1">
              <a:spLocks noChangeArrowheads="1"/>
            </p:cNvSpPr>
            <p:nvPr/>
          </p:nvSpPr>
          <p:spPr bwMode="auto">
            <a:xfrm>
              <a:off x="2513" y="24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4</a:t>
              </a:r>
            </a:p>
          </p:txBody>
        </p:sp>
        <p:sp>
          <p:nvSpPr>
            <p:cNvPr id="26667" name="Text Box 42"/>
            <p:cNvSpPr txBox="1">
              <a:spLocks noChangeArrowheads="1"/>
            </p:cNvSpPr>
            <p:nvPr/>
          </p:nvSpPr>
          <p:spPr bwMode="auto">
            <a:xfrm>
              <a:off x="2928" y="24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8</a:t>
              </a:r>
            </a:p>
          </p:txBody>
        </p:sp>
        <p:sp>
          <p:nvSpPr>
            <p:cNvPr id="26668" name="Text Box 43"/>
            <p:cNvSpPr txBox="1">
              <a:spLocks noChangeArrowheads="1"/>
            </p:cNvSpPr>
            <p:nvPr/>
          </p:nvSpPr>
          <p:spPr bwMode="auto">
            <a:xfrm>
              <a:off x="3264" y="24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16</a:t>
              </a:r>
            </a:p>
          </p:txBody>
        </p:sp>
        <p:sp>
          <p:nvSpPr>
            <p:cNvPr id="26669" name="Text Box 44"/>
            <p:cNvSpPr txBox="1">
              <a:spLocks noChangeArrowheads="1"/>
            </p:cNvSpPr>
            <p:nvPr/>
          </p:nvSpPr>
          <p:spPr bwMode="auto">
            <a:xfrm>
              <a:off x="3665" y="24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32</a:t>
              </a:r>
            </a:p>
          </p:txBody>
        </p:sp>
        <p:sp>
          <p:nvSpPr>
            <p:cNvPr id="26670" name="Text Box 45"/>
            <p:cNvSpPr txBox="1">
              <a:spLocks noChangeArrowheads="1"/>
            </p:cNvSpPr>
            <p:nvPr/>
          </p:nvSpPr>
          <p:spPr bwMode="auto">
            <a:xfrm>
              <a:off x="4049" y="24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64</a:t>
              </a:r>
            </a:p>
          </p:txBody>
        </p:sp>
        <p:sp>
          <p:nvSpPr>
            <p:cNvPr id="26671" name="Text Box 46"/>
            <p:cNvSpPr txBox="1">
              <a:spLocks noChangeArrowheads="1"/>
            </p:cNvSpPr>
            <p:nvPr/>
          </p:nvSpPr>
          <p:spPr bwMode="auto">
            <a:xfrm>
              <a:off x="4320" y="2400"/>
              <a:ext cx="43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128</a:t>
              </a:r>
            </a:p>
          </p:txBody>
        </p:sp>
        <p:sp>
          <p:nvSpPr>
            <p:cNvPr id="26672" name="Text Box 47"/>
            <p:cNvSpPr txBox="1">
              <a:spLocks noChangeArrowheads="1"/>
            </p:cNvSpPr>
            <p:nvPr/>
          </p:nvSpPr>
          <p:spPr bwMode="auto">
            <a:xfrm>
              <a:off x="4747" y="2400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26635" name="Text Box 48"/>
          <p:cNvSpPr txBox="1">
            <a:spLocks noChangeArrowheads="1"/>
          </p:cNvSpPr>
          <p:nvPr/>
        </p:nvSpPr>
        <p:spPr bwMode="auto">
          <a:xfrm>
            <a:off x="3276600" y="380047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/>
              <a:t>13</a:t>
            </a:r>
          </a:p>
        </p:txBody>
      </p:sp>
      <p:sp>
        <p:nvSpPr>
          <p:cNvPr id="26636" name="AutoShape 49"/>
          <p:cNvSpPr>
            <a:spLocks noChangeArrowheads="1"/>
          </p:cNvSpPr>
          <p:nvPr/>
        </p:nvSpPr>
        <p:spPr bwMode="auto">
          <a:xfrm>
            <a:off x="2057400" y="3876675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637" name="Text Box 50"/>
          <p:cNvSpPr txBox="1">
            <a:spLocks noChangeArrowheads="1"/>
          </p:cNvSpPr>
          <p:nvPr/>
        </p:nvSpPr>
        <p:spPr bwMode="auto">
          <a:xfrm>
            <a:off x="3895725" y="380047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/>
              <a:t>16</a:t>
            </a:r>
          </a:p>
        </p:txBody>
      </p:sp>
      <p:sp>
        <p:nvSpPr>
          <p:cNvPr id="26638" name="Text Box 4"/>
          <p:cNvSpPr txBox="1">
            <a:spLocks noChangeArrowheads="1"/>
          </p:cNvSpPr>
          <p:nvPr/>
        </p:nvSpPr>
        <p:spPr bwMode="auto">
          <a:xfrm>
            <a:off x="381000" y="2133600"/>
            <a:ext cx="1309688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 b="1" i="1"/>
              <a:t>Antony</a:t>
            </a:r>
          </a:p>
        </p:txBody>
      </p:sp>
      <p:sp>
        <p:nvSpPr>
          <p:cNvPr id="26639" name="AutoShape 7"/>
          <p:cNvSpPr>
            <a:spLocks noChangeArrowheads="1"/>
          </p:cNvSpPr>
          <p:nvPr/>
        </p:nvSpPr>
        <p:spPr bwMode="auto">
          <a:xfrm>
            <a:off x="2057400" y="22098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3276600" y="2133600"/>
            <a:ext cx="4876800" cy="461963"/>
            <a:chOff x="2064" y="2400"/>
            <a:chExt cx="3072" cy="291"/>
          </a:xfrm>
        </p:grpSpPr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2064" y="2448"/>
              <a:ext cx="3072" cy="192"/>
              <a:chOff x="2064" y="2448"/>
              <a:chExt cx="3072" cy="192"/>
            </a:xfrm>
          </p:grpSpPr>
          <p:sp>
            <p:nvSpPr>
              <p:cNvPr id="26659" name="Rectangle 11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60" name="Rectangle 13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61" name="Rectangle 15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62" name="Rectangle 16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63" name="Line 18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6651" name="Text Box 40"/>
            <p:cNvSpPr txBox="1">
              <a:spLocks noChangeArrowheads="1"/>
            </p:cNvSpPr>
            <p:nvPr/>
          </p:nvSpPr>
          <p:spPr bwMode="auto">
            <a:xfrm>
              <a:off x="2160" y="2400"/>
              <a:ext cx="23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3</a:t>
              </a:r>
            </a:p>
          </p:txBody>
        </p:sp>
        <p:sp>
          <p:nvSpPr>
            <p:cNvPr id="26652" name="Text Box 41"/>
            <p:cNvSpPr txBox="1">
              <a:spLocks noChangeArrowheads="1"/>
            </p:cNvSpPr>
            <p:nvPr/>
          </p:nvSpPr>
          <p:spPr bwMode="auto">
            <a:xfrm>
              <a:off x="2513" y="24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4</a:t>
              </a:r>
            </a:p>
          </p:txBody>
        </p:sp>
        <p:sp>
          <p:nvSpPr>
            <p:cNvPr id="26653" name="Text Box 42"/>
            <p:cNvSpPr txBox="1">
              <a:spLocks noChangeArrowheads="1"/>
            </p:cNvSpPr>
            <p:nvPr/>
          </p:nvSpPr>
          <p:spPr bwMode="auto">
            <a:xfrm>
              <a:off x="2928" y="24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8</a:t>
              </a:r>
            </a:p>
          </p:txBody>
        </p:sp>
        <p:sp>
          <p:nvSpPr>
            <p:cNvPr id="26654" name="Text Box 43"/>
            <p:cNvSpPr txBox="1">
              <a:spLocks noChangeArrowheads="1"/>
            </p:cNvSpPr>
            <p:nvPr/>
          </p:nvSpPr>
          <p:spPr bwMode="auto">
            <a:xfrm>
              <a:off x="3264" y="24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16</a:t>
              </a:r>
            </a:p>
          </p:txBody>
        </p:sp>
        <p:sp>
          <p:nvSpPr>
            <p:cNvPr id="26655" name="Text Box 44"/>
            <p:cNvSpPr txBox="1">
              <a:spLocks noChangeArrowheads="1"/>
            </p:cNvSpPr>
            <p:nvPr/>
          </p:nvSpPr>
          <p:spPr bwMode="auto">
            <a:xfrm>
              <a:off x="3665" y="24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32</a:t>
              </a:r>
            </a:p>
          </p:txBody>
        </p:sp>
        <p:sp>
          <p:nvSpPr>
            <p:cNvPr id="26656" name="Text Box 45"/>
            <p:cNvSpPr txBox="1">
              <a:spLocks noChangeArrowheads="1"/>
            </p:cNvSpPr>
            <p:nvPr/>
          </p:nvSpPr>
          <p:spPr bwMode="auto">
            <a:xfrm>
              <a:off x="4049" y="24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64</a:t>
              </a:r>
            </a:p>
          </p:txBody>
        </p:sp>
        <p:sp>
          <p:nvSpPr>
            <p:cNvPr id="26657" name="Text Box 46"/>
            <p:cNvSpPr txBox="1">
              <a:spLocks noChangeArrowheads="1"/>
            </p:cNvSpPr>
            <p:nvPr/>
          </p:nvSpPr>
          <p:spPr bwMode="auto">
            <a:xfrm>
              <a:off x="4320" y="2400"/>
              <a:ext cx="43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128</a:t>
              </a:r>
            </a:p>
          </p:txBody>
        </p:sp>
        <p:sp>
          <p:nvSpPr>
            <p:cNvPr id="26658" name="Text Box 47"/>
            <p:cNvSpPr txBox="1">
              <a:spLocks noChangeArrowheads="1"/>
            </p:cNvSpPr>
            <p:nvPr/>
          </p:nvSpPr>
          <p:spPr bwMode="auto">
            <a:xfrm>
              <a:off x="4747" y="2400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26641" name="Text Box 50"/>
          <p:cNvSpPr txBox="1">
            <a:spLocks noChangeArrowheads="1"/>
          </p:cNvSpPr>
          <p:nvPr/>
        </p:nvSpPr>
        <p:spPr bwMode="auto">
          <a:xfrm>
            <a:off x="4532313" y="3810000"/>
            <a:ext cx="5730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/>
              <a:t>32</a:t>
            </a:r>
          </a:p>
        </p:txBody>
      </p:sp>
      <p:grpSp>
        <p:nvGrpSpPr>
          <p:cNvPr id="9" name="Group 85"/>
          <p:cNvGrpSpPr>
            <a:grpSpLocks/>
          </p:cNvGrpSpPr>
          <p:nvPr/>
        </p:nvGrpSpPr>
        <p:grpSpPr bwMode="auto">
          <a:xfrm>
            <a:off x="4495800" y="2209800"/>
            <a:ext cx="1828800" cy="1447800"/>
            <a:chOff x="4495800" y="3276600"/>
            <a:chExt cx="1828800" cy="1447800"/>
          </a:xfrm>
        </p:grpSpPr>
        <p:sp>
          <p:nvSpPr>
            <p:cNvPr id="26647" name="Rectangle 82"/>
            <p:cNvSpPr>
              <a:spLocks noChangeArrowheads="1"/>
            </p:cNvSpPr>
            <p:nvPr/>
          </p:nvSpPr>
          <p:spPr bwMode="auto">
            <a:xfrm>
              <a:off x="4495800" y="3276600"/>
              <a:ext cx="609600" cy="304800"/>
            </a:xfrm>
            <a:prstGeom prst="rect">
              <a:avLst/>
            </a:prstGeom>
            <a:solidFill>
              <a:schemeClr val="accent1">
                <a:alpha val="12157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8" name="Rectangle 83"/>
            <p:cNvSpPr>
              <a:spLocks noChangeArrowheads="1"/>
            </p:cNvSpPr>
            <p:nvPr/>
          </p:nvSpPr>
          <p:spPr bwMode="auto">
            <a:xfrm>
              <a:off x="4495800" y="3886200"/>
              <a:ext cx="609600" cy="304800"/>
            </a:xfrm>
            <a:prstGeom prst="rect">
              <a:avLst/>
            </a:prstGeom>
            <a:solidFill>
              <a:schemeClr val="accent1">
                <a:alpha val="12157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9" name="Rectangle 84"/>
            <p:cNvSpPr>
              <a:spLocks noChangeArrowheads="1"/>
            </p:cNvSpPr>
            <p:nvPr/>
          </p:nvSpPr>
          <p:spPr bwMode="auto">
            <a:xfrm>
              <a:off x="5715000" y="4419600"/>
              <a:ext cx="609600" cy="304800"/>
            </a:xfrm>
            <a:prstGeom prst="rect">
              <a:avLst/>
            </a:prstGeom>
            <a:solidFill>
              <a:schemeClr val="accent1">
                <a:alpha val="12157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90"/>
          <p:cNvGrpSpPr/>
          <p:nvPr/>
        </p:nvGrpSpPr>
        <p:grpSpPr>
          <a:xfrm>
            <a:off x="3886200" y="2209800"/>
            <a:ext cx="1828800" cy="1981200"/>
            <a:chOff x="3886200" y="3276600"/>
            <a:chExt cx="1828800" cy="1981200"/>
          </a:xfrm>
          <a:solidFill>
            <a:schemeClr val="accent1">
              <a:alpha val="12000"/>
            </a:schemeClr>
          </a:solidFill>
        </p:grpSpPr>
        <p:sp>
          <p:nvSpPr>
            <p:cNvPr id="88" name="Rectangle 87"/>
            <p:cNvSpPr/>
            <p:nvPr/>
          </p:nvSpPr>
          <p:spPr bwMode="auto">
            <a:xfrm>
              <a:off x="5105400" y="3276600"/>
              <a:ext cx="609600" cy="3048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Arial Unicode MS" charset="0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5105400" y="3886200"/>
              <a:ext cx="609600" cy="3048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Arial Unicode MS" charset="0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3886200" y="4953000"/>
              <a:ext cx="609600" cy="3048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Arial Unicode MS" charset="0"/>
              </a:endParaRPr>
            </a:p>
          </p:txBody>
        </p:sp>
      </p:grpSp>
      <p:grpSp>
        <p:nvGrpSpPr>
          <p:cNvPr id="11" name="Group 91"/>
          <p:cNvGrpSpPr/>
          <p:nvPr/>
        </p:nvGrpSpPr>
        <p:grpSpPr>
          <a:xfrm>
            <a:off x="4495800" y="2209800"/>
            <a:ext cx="1828800" cy="1981200"/>
            <a:chOff x="3886200" y="3276600"/>
            <a:chExt cx="1828800" cy="1981200"/>
          </a:xfrm>
          <a:solidFill>
            <a:schemeClr val="accent1">
              <a:alpha val="12000"/>
            </a:schemeClr>
          </a:solidFill>
        </p:grpSpPr>
        <p:sp>
          <p:nvSpPr>
            <p:cNvPr id="93" name="Rectangle 92"/>
            <p:cNvSpPr/>
            <p:nvPr/>
          </p:nvSpPr>
          <p:spPr bwMode="auto">
            <a:xfrm>
              <a:off x="5105400" y="3276600"/>
              <a:ext cx="609600" cy="3048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Arial Unicode MS" charset="0"/>
              </a:endParaRPr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5105400" y="3886200"/>
              <a:ext cx="609600" cy="3048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Arial Unicode MS" charset="0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3886200" y="4953000"/>
              <a:ext cx="609600" cy="3048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Arial Unicode MS" charset="0"/>
              </a:endParaRPr>
            </a:p>
          </p:txBody>
        </p:sp>
      </p:grp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381000" y="5209063"/>
            <a:ext cx="82534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2800" dirty="0" smtClean="0">
                <a:solidFill>
                  <a:srgbClr val="C00000"/>
                </a:solidFill>
                <a:latin typeface="+mn-lt"/>
              </a:rPr>
              <a:t>Υπολογισμοί βαθμών μόνο για τα έγγραφα 8, 16 και 32</a:t>
            </a:r>
            <a:endParaRPr lang="en-US" sz="2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664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7.1.2</a:t>
            </a:r>
          </a:p>
        </p:txBody>
      </p:sp>
      <p:sp>
        <p:nvSpPr>
          <p:cNvPr id="79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1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Βαθμός ταιριάσματος ερωτήματος-εγγράφου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Χρειαζόμαστε ένα τρόπο για να αναθέσουμε ένα βαθμό σε κάθε ζεύγος ερωτήματος </a:t>
            </a:r>
            <a:r>
              <a:rPr lang="en-US" dirty="0" smtClean="0">
                <a:ea typeface="ＭＳ Ｐゴシック" charset="-128"/>
              </a:rPr>
              <a:t>(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q</a:t>
            </a:r>
            <a:r>
              <a:rPr lang="en-US" dirty="0" smtClean="0">
                <a:ea typeface="ＭＳ Ｐゴシック" charset="-128"/>
              </a:rPr>
              <a:t>)</a:t>
            </a:r>
            <a:r>
              <a:rPr lang="el-GR" dirty="0" smtClean="0">
                <a:ea typeface="ＭＳ Ｐゴシック" charset="-128"/>
              </a:rPr>
              <a:t>, εγγράφου </a:t>
            </a:r>
            <a:r>
              <a:rPr lang="en-US" dirty="0" smtClean="0">
                <a:ea typeface="ＭＳ Ｐゴシック" charset="-128"/>
              </a:rPr>
              <a:t>(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d</a:t>
            </a:r>
            <a:r>
              <a:rPr lang="en-US" dirty="0" smtClean="0">
                <a:ea typeface="ＭＳ Ｐゴシック" charset="-128"/>
              </a:rPr>
              <a:t>)</a:t>
            </a:r>
            <a:endParaRPr lang="el-GR" dirty="0" smtClean="0">
              <a:ea typeface="ＭＳ Ｐゴシック" charset="-128"/>
            </a:endParaRPr>
          </a:p>
          <a:p>
            <a:pPr marL="0" indent="0" eaLnBrk="1" hangingPunct="1">
              <a:buNone/>
            </a:pPr>
            <a:r>
              <a:rPr lang="el-GR" dirty="0" smtClean="0">
                <a:ea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</a:rPr>
              <a:t>				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score(d, q)</a:t>
            </a:r>
            <a:endParaRPr lang="el-GR" sz="3600" dirty="0" smtClean="0">
              <a:solidFill>
                <a:schemeClr val="tx2">
                  <a:lumMod val="60000"/>
                  <a:lumOff val="40000"/>
                </a:schemeClr>
              </a:solidFill>
              <a:ea typeface="ＭＳ Ｐゴシック" charset="-128"/>
            </a:endParaRPr>
          </a:p>
          <a:p>
            <a:pPr eaLnBrk="1" hangingPunct="1">
              <a:buNone/>
            </a:pPr>
            <a:endParaRPr lang="el-GR" dirty="0" smtClean="0">
              <a:solidFill>
                <a:srgbClr val="C00000"/>
              </a:solidFill>
              <a:ea typeface="ＭＳ Ｐゴシック" charset="-128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Αν κανένα όρος του ερωτήματος δεν εμφανίζεται στο έγγραφο, τότε ο βαθμός θα πρέπει να είναι 0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ea typeface="ＭＳ Ｐゴシック" charset="-128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Όσο </a:t>
            </a:r>
            <a:r>
              <a:rPr lang="el-GR" sz="2400" i="1" dirty="0" smtClean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πιο συχνά </a:t>
            </a:r>
            <a:r>
              <a:rPr lang="el-GR" sz="2400" dirty="0" smtClean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εμφανίζεται ο όρος του ερωτήματος σε ένα έγγραφο, </a:t>
            </a:r>
            <a:r>
              <a:rPr lang="el-GR" sz="2400" i="1" dirty="0" smtClean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τόσο μεγαλύτερος</a:t>
            </a:r>
            <a:r>
              <a:rPr lang="el-GR" sz="2400" dirty="0" smtClean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 θα πρέπει να είναι ο βαθμός 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ea typeface="ＭＳ Ｐゴシック" charset="-128"/>
            </a:endParaRPr>
          </a:p>
          <a:p>
            <a:pPr marL="0" indent="0" eaLnBrk="1" hangingPunct="1">
              <a:buNone/>
            </a:pPr>
            <a:endParaRPr lang="en-US" sz="2400" dirty="0" smtClean="0">
              <a:solidFill>
                <a:srgbClr val="C00000"/>
              </a:solidFill>
              <a:ea typeface="ＭＳ Ｐゴシック" charset="-128"/>
            </a:endParaRPr>
          </a:p>
          <a:p>
            <a:pPr eaLnBrk="1" hangingPunct="1"/>
            <a:r>
              <a:rPr lang="el-GR" sz="2400" dirty="0" smtClean="0">
                <a:ea typeface="ＭＳ Ｐゴシック" charset="-128"/>
              </a:rPr>
              <a:t>Θα εξετάσουμε κάποιες εναλλακτικές για αυτό</a:t>
            </a:r>
            <a:endParaRPr lang="en-US" sz="2400" dirty="0" smtClean="0">
              <a:ea typeface="ＭＳ Ｐゴシック" charset="-128"/>
            </a:endParaRPr>
          </a:p>
        </p:txBody>
      </p:sp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6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a typeface="ＭＳ Ｐゴシック" pitchFamily="34" charset="-128"/>
              </a:rPr>
              <a:t>Λίστες πρωταθλητών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029200"/>
          </a:xfrm>
        </p:spPr>
        <p:txBody>
          <a:bodyPr/>
          <a:lstStyle/>
          <a:p>
            <a:r>
              <a:rPr lang="el-GR" sz="2400" b="1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Προ-υπολογισμός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για κάθε όρο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t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του λεξικού, των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r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εγγράφων με το μεγαλύτερο βάρος ανάμεσα στις καταχωρήσεις του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t</a:t>
            </a:r>
            <a:r>
              <a:rPr lang="el-GR" sz="2400" i="1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-&gt; </a:t>
            </a:r>
            <a:r>
              <a:rPr lang="el-GR" sz="2400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λίστα πρωταθλητών</a:t>
            </a: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(</a:t>
            </a:r>
            <a:r>
              <a:rPr lang="en-US" sz="2400" u="sng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champion list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, </a:t>
            </a:r>
            <a:r>
              <a:rPr lang="en-US" sz="2400" u="sng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fancy list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ή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n-US" sz="2400" u="sng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top docs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για το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t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)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</a:p>
          <a:p>
            <a:pPr lvl="1"/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Αν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tf.idf, </a:t>
            </a: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είναι αυτά </a:t>
            </a:r>
            <a:r>
              <a:rPr lang="el-GR" sz="2000" i="1" dirty="0" smtClean="0">
                <a:solidFill>
                  <a:srgbClr val="FF0000"/>
                </a:solidFill>
                <a:ea typeface="ＭＳ Ｐゴシック" pitchFamily="34" charset="-128"/>
              </a:rPr>
              <a:t>με το καλύτερο </a:t>
            </a:r>
            <a:r>
              <a:rPr lang="en-US" sz="2000" i="1" dirty="0" err="1" smtClean="0">
                <a:solidFill>
                  <a:srgbClr val="FF0000"/>
                </a:solidFill>
                <a:ea typeface="ＭＳ Ｐゴシック" pitchFamily="34" charset="-128"/>
              </a:rPr>
              <a:t>tf</a:t>
            </a:r>
            <a:endParaRPr lang="en-US" sz="2000" i="1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r>
              <a:rPr lang="el-GR" sz="2400" i="1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Κατά την ώρα του ερωτήματος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, πάρε </a:t>
            </a:r>
            <a:r>
              <a:rPr lang="el-G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34" charset="-128"/>
              </a:rPr>
              <a:t>ως Α την ένωση των λιστών πρωταθλητών 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για τους όρους του ερωτήματος, υπολόγισε μόνο τους βαθμούς για τα έγγραφα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της Α και διάλεξε τα Κ ανάμεσα τους 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To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r 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πρέπει να επιλεγεί κατά τη διάρκεια της κατασκευής του ευρετηρίου </a:t>
            </a:r>
          </a:p>
          <a:p>
            <a:pPr lvl="2"/>
            <a:r>
              <a:rPr lang="el-GR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Έτσι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,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είναι πιθανόν ότι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r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&lt;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K</a:t>
            </a:r>
          </a:p>
          <a:p>
            <a:pPr lvl="1"/>
            <a:endParaRPr lang="en-US" dirty="0" smtClean="0">
              <a:solidFill>
                <a:schemeClr val="tx2">
                  <a:lumMod val="50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7.1.3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46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a typeface="ＭＳ Ｐゴシック" pitchFamily="34" charset="-128"/>
              </a:rPr>
              <a:t>Ερωτήσεις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1295400"/>
          </a:xfrm>
        </p:spPr>
        <p:txBody>
          <a:bodyPr/>
          <a:lstStyle/>
          <a:p>
            <a:r>
              <a:rPr lang="el-GR" dirty="0" smtClean="0">
                <a:ea typeface="ＭＳ Ｐゴシック" pitchFamily="34" charset="-128"/>
              </a:rPr>
              <a:t>Πως υλοποιούμε τις λίστες πρωταθλητών?</a:t>
            </a:r>
          </a:p>
          <a:p>
            <a:r>
              <a:rPr lang="el-GR" dirty="0" smtClean="0">
                <a:ea typeface="ＭＳ Ｐゴシック" pitchFamily="34" charset="-128"/>
              </a:rPr>
              <a:t>Ποια είναι η σχέση του με τις τεχνικές περιορισμού του ευρετηρίου</a:t>
            </a:r>
            <a:r>
              <a:rPr lang="en-US" dirty="0">
                <a:ea typeface="ＭＳ Ｐゴシック" pitchFamily="34" charset="-128"/>
              </a:rPr>
              <a:t>;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1166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 sz="1600">
                <a:solidFill>
                  <a:srgbClr val="FBFCFF"/>
                </a:solidFill>
              </a:rPr>
              <a:t>Sec. 7.1.3</a:t>
            </a:r>
          </a:p>
        </p:txBody>
      </p:sp>
    </p:spTree>
    <p:extLst>
      <p:ext uri="{BB962C8B-B14F-4D97-AF65-F5344CB8AC3E}">
        <p14:creationId xmlns:p14="http://schemas.microsoft.com/office/powerpoint/2010/main" val="28053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7" name="Title 6"/>
          <p:cNvSpPr txBox="1">
            <a:spLocks/>
          </p:cNvSpPr>
          <p:nvPr/>
        </p:nvSpPr>
        <p:spPr>
          <a:xfrm>
            <a:off x="304800" y="609600"/>
            <a:ext cx="83058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l-GR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Υπολογισμός ανά όρο 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ＭＳ Ｐゴシック" charset="-128"/>
              <a:cs typeface="+mj-cs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28600" y="1981200"/>
            <a:ext cx="8229600" cy="419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</a:pPr>
            <a:r>
              <a:rPr lang="en-US" sz="2800" dirty="0" smtClean="0">
                <a:solidFill>
                  <a:srgbClr val="000000"/>
                </a:solidFill>
                <a:latin typeface="Calibri"/>
                <a:cs typeface="+mn-cs"/>
              </a:rPr>
              <a:t>Y</a:t>
            </a:r>
            <a:r>
              <a:rPr lang="el-GR" sz="2800" dirty="0" err="1" smtClean="0">
                <a:solidFill>
                  <a:srgbClr val="000000"/>
                </a:solidFill>
                <a:latin typeface="Calibri"/>
                <a:cs typeface="+mn-cs"/>
              </a:rPr>
              <a:t>πολογισμός</a:t>
            </a:r>
            <a:r>
              <a:rPr lang="el-GR" sz="2800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ανά-όρο</a:t>
            </a:r>
            <a:r>
              <a:rPr lang="el-GR" sz="2800" dirty="0" smtClean="0">
                <a:solidFill>
                  <a:srgbClr val="000000"/>
                </a:solidFill>
                <a:latin typeface="Calibri"/>
                <a:cs typeface="+mn-cs"/>
              </a:rPr>
              <a:t> (ένας-όρος-τη-</a:t>
            </a:r>
            <a:r>
              <a:rPr lang="el-GR" sz="2800" dirty="0" err="1" smtClean="0">
                <a:solidFill>
                  <a:srgbClr val="000000"/>
                </a:solidFill>
                <a:latin typeface="Calibri"/>
                <a:cs typeface="+mn-cs"/>
              </a:rPr>
              <a:t>φορά</a:t>
            </a:r>
            <a:r>
              <a:rPr lang="el-GR" sz="2800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sz="2800" dirty="0" smtClean="0">
                <a:solidFill>
                  <a:srgbClr val="FF0000"/>
                </a:solidFill>
                <a:latin typeface="Calibri"/>
                <a:cs typeface="+mn-cs"/>
              </a:rPr>
              <a:t>-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a-term-at-a-time</a:t>
            </a:r>
            <a:r>
              <a:rPr lang="en-US" sz="2800" dirty="0" smtClean="0">
                <a:latin typeface="Calibri"/>
                <a:cs typeface="+mn-cs"/>
              </a:rPr>
              <a:t>)</a:t>
            </a:r>
            <a:endParaRPr lang="el-GR" sz="2800" dirty="0" smtClean="0"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</a:pPr>
            <a:endParaRPr lang="en-US" sz="1000" dirty="0" smtClean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Επεξεργαζόμαστε όλη τη λίστα καταχωρήσεων για τον </a:t>
            </a:r>
            <a:r>
              <a:rPr lang="el-GR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+mn-cs"/>
              </a:rPr>
              <a:t>πρώτο όρο 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του ερωτήματος</a:t>
            </a:r>
            <a:endParaRPr lang="de-DE" dirty="0" smtClean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Δημιουργούμε ένα </a:t>
            </a:r>
            <a:r>
              <a:rPr lang="el-GR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+mn-cs"/>
              </a:rPr>
              <a:t>συσσωρευτή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 των βαθμών για κάθε </a:t>
            </a:r>
            <a:r>
              <a:rPr lang="en-US" dirty="0" err="1" smtClean="0">
                <a:solidFill>
                  <a:srgbClr val="000000"/>
                </a:solidFill>
                <a:latin typeface="Calibri"/>
                <a:cs typeface="+mn-cs"/>
              </a:rPr>
              <a:t>docID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εγγράφου που βρίσκουμε </a:t>
            </a: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Μετά επεξεργαζόμαστε πλήρως τη λίστα καταχωρήσεων για τον </a:t>
            </a:r>
            <a:r>
              <a:rPr lang="el-GR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+mn-cs"/>
              </a:rPr>
              <a:t>δεύτερο όρο 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κοκ</a:t>
            </a:r>
            <a:endParaRPr lang="en-US" dirty="0" smtClean="0">
              <a:solidFill>
                <a:srgbClr val="00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8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6"/>
          <p:cNvSpPr>
            <a:spLocks noGrp="1"/>
          </p:cNvSpPr>
          <p:nvPr>
            <p:ph type="title"/>
          </p:nvPr>
        </p:nvSpPr>
        <p:spPr>
          <a:xfrm>
            <a:off x="304800" y="381000"/>
            <a:ext cx="8458200" cy="990600"/>
          </a:xfrm>
        </p:spPr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Υπολογισμός</a:t>
            </a:r>
            <a:r>
              <a:rPr lang="el-GR" dirty="0" smtClean="0">
                <a:ea typeface="ＭＳ Ｐゴシック" charset="-128"/>
              </a:rPr>
              <a:t>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ανά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όρο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term-at-a-time)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</p:txBody>
      </p:sp>
      <p:pic>
        <p:nvPicPr>
          <p:cNvPr id="49155" name="Content Placeholder 8" descr="cosinescor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573213"/>
            <a:ext cx="7663898" cy="4876483"/>
          </a:xfrm>
        </p:spPr>
      </p:pic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l-GR" sz="1600" dirty="0" smtClean="0">
                <a:solidFill>
                  <a:srgbClr val="FBFCFF"/>
                </a:solidFill>
              </a:rPr>
              <a:t>7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83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2514601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  <a:latin typeface="+mn-lt"/>
              </a:rPr>
              <a:t>Για κάθε όρο </a:t>
            </a:r>
            <a:r>
              <a:rPr lang="en-US" i="1" dirty="0" smtClean="0">
                <a:solidFill>
                  <a:srgbClr val="FF0000"/>
                </a:solidFill>
                <a:latin typeface="+mn-lt"/>
              </a:rPr>
              <a:t>t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l-GR" dirty="0" smtClean="0">
                <a:solidFill>
                  <a:srgbClr val="FF0000"/>
                </a:solidFill>
                <a:latin typeface="+mn-lt"/>
              </a:rPr>
              <a:t>του ερωτήματος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i="1" dirty="0" smtClean="0">
                <a:solidFill>
                  <a:srgbClr val="FF0000"/>
                </a:solidFill>
                <a:latin typeface="+mn-lt"/>
              </a:rPr>
              <a:t>q</a:t>
            </a:r>
            <a:r>
              <a:rPr lang="el-GR" dirty="0" smtClean="0">
                <a:solidFill>
                  <a:srgbClr val="FF0000"/>
                </a:solidFill>
                <a:latin typeface="+mn-lt"/>
              </a:rPr>
              <a:t> </a:t>
            </a:r>
            <a:endParaRPr lang="el-GR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1" y="2971800"/>
            <a:ext cx="7696200" cy="2057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Rectangle 2"/>
          <p:cNvSpPr/>
          <p:nvPr/>
        </p:nvSpPr>
        <p:spPr bwMode="auto">
          <a:xfrm>
            <a:off x="2438400" y="5943600"/>
            <a:ext cx="4648200" cy="533400"/>
          </a:xfrm>
          <a:prstGeom prst="rect">
            <a:avLst/>
          </a:prstGeom>
          <a:noFill/>
          <a:ln w="3810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charset="0"/>
              <a:cs typeface="Arial Unicode M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77415" y="5056909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b="1" dirty="0" smtClean="0">
                <a:solidFill>
                  <a:srgbClr val="C00000"/>
                </a:solidFill>
                <a:latin typeface="+mn-lt"/>
              </a:rPr>
              <a:t>Λέμε τα στοιχεία του πίνακα </a:t>
            </a:r>
            <a:r>
              <a:rPr lang="en-US" sz="1800" b="1" dirty="0" smtClean="0">
                <a:solidFill>
                  <a:srgbClr val="C00000"/>
                </a:solidFill>
                <a:latin typeface="+mn-lt"/>
              </a:rPr>
              <a:t>Scores</a:t>
            </a:r>
            <a:r>
              <a:rPr lang="el-GR" sz="1800" b="1" dirty="0" smtClean="0">
                <a:solidFill>
                  <a:srgbClr val="C00000"/>
                </a:solidFill>
                <a:latin typeface="+mn-lt"/>
              </a:rPr>
              <a:t>, συσσωρευτές </a:t>
            </a:r>
            <a:r>
              <a:rPr lang="en-US" sz="1800" b="1" dirty="0" smtClean="0">
                <a:solidFill>
                  <a:srgbClr val="C00000"/>
                </a:solidFill>
                <a:latin typeface="+mn-lt"/>
              </a:rPr>
              <a:t>(accumulators)</a:t>
            </a:r>
            <a:endParaRPr lang="en-US" sz="1800" b="1" dirty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286000" y="4191000"/>
            <a:ext cx="35052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057400" y="4599709"/>
            <a:ext cx="41148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34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6"/>
          <p:cNvSpPr>
            <a:spLocks noGrp="1"/>
          </p:cNvSpPr>
          <p:nvPr>
            <p:ph type="title"/>
          </p:nvPr>
        </p:nvSpPr>
        <p:spPr>
          <a:xfrm>
            <a:off x="304800" y="381000"/>
            <a:ext cx="8458200" cy="990600"/>
          </a:xfrm>
        </p:spPr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Υπολογισμός</a:t>
            </a:r>
            <a:r>
              <a:rPr lang="el-GR" dirty="0" smtClean="0">
                <a:ea typeface="ＭＳ Ｐゴシック" charset="-128"/>
              </a:rPr>
              <a:t>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ανά όρο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</p:txBody>
      </p:sp>
      <p:pic>
        <p:nvPicPr>
          <p:cNvPr id="49155" name="Content Placeholder 8" descr="cosinescore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573213"/>
            <a:ext cx="7663898" cy="4876483"/>
          </a:xfrm>
        </p:spPr>
      </p:pic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l-GR" sz="1600" dirty="0" smtClean="0">
                <a:solidFill>
                  <a:srgbClr val="FBFCFF"/>
                </a:solidFill>
              </a:rPr>
              <a:t>7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84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17526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Μη φέρεις όλη τη λίστα καταχωρήσεων, μόνο τα πρώτα στοιχεία της </a:t>
            </a:r>
            <a:endParaRPr lang="el-GR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1" y="2971800"/>
            <a:ext cx="7696200" cy="2057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Rectangle 2"/>
          <p:cNvSpPr/>
          <p:nvPr/>
        </p:nvSpPr>
        <p:spPr bwMode="auto">
          <a:xfrm>
            <a:off x="2438400" y="5943600"/>
            <a:ext cx="4648200" cy="533400"/>
          </a:xfrm>
          <a:prstGeom prst="rect">
            <a:avLst/>
          </a:prstGeom>
          <a:noFill/>
          <a:ln w="3810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charset="0"/>
              <a:cs typeface="Arial Unicode MS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5410200" y="2590800"/>
            <a:ext cx="1066800" cy="121920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2209800" y="4191000"/>
            <a:ext cx="30480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1836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l-GR" sz="1600" dirty="0" smtClean="0">
                <a:solidFill>
                  <a:srgbClr val="FBFCFF"/>
                </a:solidFill>
              </a:rPr>
              <a:t>7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1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defTabSz="449263"/>
            <a:r>
              <a:rPr lang="el-GR" sz="36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Διάταξη καταχωρήσεων του </a:t>
            </a:r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t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 </a:t>
            </a:r>
            <a:r>
              <a:rPr lang="el-GR" sz="36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με βάση το </a:t>
            </a:r>
            <a:r>
              <a:rPr lang="en-US" sz="3600" i="1" dirty="0" err="1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f</a:t>
            </a:r>
            <a:r>
              <a:rPr lang="en-US" sz="3600" i="1" baseline="-25000" dirty="0" err="1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t,d</a:t>
            </a:r>
            <a:endParaRPr lang="de-DE" sz="3600" i="1" baseline="-25000" dirty="0" smtClean="0">
              <a:solidFill>
                <a:schemeClr val="accent6">
                  <a:lumMod val="75000"/>
                </a:schemeClr>
              </a:solidFill>
              <a:latin typeface="Calibri"/>
              <a:cs typeface="+mn-cs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2400" y="1676400"/>
            <a:ext cx="8786842" cy="3690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buClr>
                <a:srgbClr val="336699"/>
              </a:buClr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Προσέγγιση: δεν επεξεργαζόμαστε τις καταχωρήσεις που θα συνεισφέρουν </a:t>
            </a:r>
            <a:r>
              <a:rPr lang="el-GR" i="1" dirty="0" smtClean="0">
                <a:solidFill>
                  <a:srgbClr val="000000"/>
                </a:solidFill>
                <a:latin typeface="Calibri"/>
                <a:cs typeface="+mn-cs"/>
              </a:rPr>
              <a:t>λίγο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 στον τελικό βαθμό</a:t>
            </a:r>
          </a:p>
          <a:p>
            <a:pPr marL="742950" lvl="1" indent="-285750" defTabSz="449263">
              <a:buClr>
                <a:srgbClr val="336699"/>
              </a:buClr>
            </a:pPr>
            <a:endParaRPr lang="en-US" dirty="0" smtClean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buClr>
                <a:srgbClr val="336699"/>
              </a:buClr>
            </a:pPr>
            <a:r>
              <a:rPr lang="el-GR" sz="2800" i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+mn-cs"/>
              </a:rPr>
              <a:t>Διάταξη των εγγράφων με βάση το βάρος (</a:t>
            </a: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+mn-cs"/>
              </a:rPr>
              <a:t>weight</a:t>
            </a:r>
            <a:r>
              <a:rPr lang="el-GR" sz="2800" i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+mn-cs"/>
              </a:rPr>
              <a:t>)</a:t>
            </a: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+mn-cs"/>
              </a:rPr>
              <a:t> </a:t>
            </a:r>
            <a:r>
              <a:rPr lang="en-US" altLang="zh-CN" sz="2800" i="1" dirty="0" err="1" smtClean="0">
                <a:solidFill>
                  <a:srgbClr val="C00000"/>
                </a:solidFill>
                <a:latin typeface="Calibri"/>
                <a:ea typeface="宋体" pitchFamily="2" charset="-122"/>
              </a:rPr>
              <a:t>wf</a:t>
            </a:r>
            <a:r>
              <a:rPr lang="en-US" altLang="zh-CN" sz="2800" i="1" baseline="-25000" dirty="0" err="1" smtClean="0">
                <a:solidFill>
                  <a:srgbClr val="C00000"/>
                </a:solidFill>
                <a:latin typeface="Calibri"/>
                <a:ea typeface="宋体" pitchFamily="2" charset="-122"/>
              </a:rPr>
              <a:t>t,d</a:t>
            </a:r>
            <a:r>
              <a:rPr lang="en-US" altLang="zh-CN" sz="2800" i="1" baseline="-25000" dirty="0" smtClean="0">
                <a:solidFill>
                  <a:srgbClr val="C00000"/>
                </a:solidFill>
                <a:latin typeface="Calibri"/>
                <a:ea typeface="宋体" pitchFamily="2" charset="-122"/>
              </a:rPr>
              <a:t> </a:t>
            </a:r>
            <a:endParaRPr lang="el-GR" altLang="zh-CN" sz="2800" i="1" baseline="-25000" dirty="0" smtClean="0">
              <a:solidFill>
                <a:srgbClr val="C00000"/>
              </a:solidFill>
              <a:latin typeface="Calibri"/>
              <a:ea typeface="宋体" pitchFamily="2" charset="-122"/>
            </a:endParaRPr>
          </a:p>
          <a:p>
            <a:pPr marL="742950" lvl="1" indent="-285750" defTabSz="449263">
              <a:buClr>
                <a:srgbClr val="336699"/>
              </a:buClr>
            </a:pPr>
            <a:endParaRPr lang="el-GR" sz="2800" i="1" baseline="-25000" dirty="0" smtClean="0">
              <a:solidFill>
                <a:srgbClr val="C00000"/>
              </a:solidFill>
              <a:latin typeface="Calibri"/>
              <a:ea typeface="宋体" pitchFamily="2" charset="-122"/>
              <a:cs typeface="+mn-cs"/>
            </a:endParaRPr>
          </a:p>
          <a:p>
            <a:pPr marL="742950" lvl="1" indent="-285750" defTabSz="449263">
              <a:buClr>
                <a:srgbClr val="A40508"/>
              </a:buClr>
              <a:buFont typeface="Wingdings" pitchFamily="2" charset="2"/>
              <a:buChar char="ü"/>
            </a:pPr>
            <a:r>
              <a:rPr lang="el-GR" i="1" dirty="0" smtClean="0">
                <a:solidFill>
                  <a:srgbClr val="C00000"/>
                </a:solidFill>
                <a:latin typeface="Calibri"/>
                <a:ea typeface="宋体" pitchFamily="2" charset="-122"/>
                <a:cs typeface="+mn-cs"/>
              </a:rPr>
              <a:t>Όχι κοινή διάταξη των εγγράφων σε όλες τις λίστες</a:t>
            </a:r>
            <a:r>
              <a:rPr lang="en-US" i="1" dirty="0" smtClean="0">
                <a:solidFill>
                  <a:srgbClr val="C00000"/>
                </a:solidFill>
                <a:latin typeface="Calibri"/>
                <a:ea typeface="宋体" pitchFamily="2" charset="-122"/>
                <a:cs typeface="+mn-cs"/>
              </a:rPr>
              <a:t> </a:t>
            </a:r>
            <a:r>
              <a:rPr lang="el-GR" i="1" dirty="0" smtClean="0">
                <a:solidFill>
                  <a:srgbClr val="C00000"/>
                </a:solidFill>
                <a:latin typeface="Calibri"/>
                <a:ea typeface="宋体" pitchFamily="2" charset="-122"/>
                <a:cs typeface="+mn-cs"/>
              </a:rPr>
              <a:t> </a:t>
            </a:r>
          </a:p>
          <a:p>
            <a:pPr marL="742950" lvl="1" indent="-285750" defTabSz="449263">
              <a:buClr>
                <a:srgbClr val="336699"/>
              </a:buClr>
            </a:pPr>
            <a:endParaRPr lang="en-US" sz="1600" i="1" dirty="0" smtClean="0">
              <a:solidFill>
                <a:schemeClr val="accent2">
                  <a:lumMod val="75000"/>
                </a:schemeClr>
              </a:solidFill>
              <a:latin typeface="Calibri"/>
              <a:cs typeface="+mn-cs"/>
            </a:endParaRPr>
          </a:p>
          <a:p>
            <a:pPr marL="742950" lvl="1" indent="-285750" defTabSz="449263"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Η απλούστερη περίπτωση,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normalized </a:t>
            </a:r>
            <a:r>
              <a:rPr lang="en-US" dirty="0" err="1" smtClean="0">
                <a:solidFill>
                  <a:srgbClr val="000000"/>
                </a:solidFill>
                <a:latin typeface="Calibri"/>
                <a:cs typeface="+mn-cs"/>
              </a:rPr>
              <a:t>tf-idf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 weight</a:t>
            </a:r>
            <a:endParaRPr lang="de-DE" dirty="0" smtClean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Τα κορυφαία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k 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έγγραφα είναι πιθανόν να βρίσκονται </a:t>
            </a: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στην αρχή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 αυτών των ταξινομημένων λιστών</a:t>
            </a:r>
            <a:r>
              <a:rPr lang="de-DE" dirty="0" smtClean="0">
                <a:solidFill>
                  <a:srgbClr val="000000"/>
                </a:solidFill>
                <a:latin typeface="Calibri"/>
                <a:cs typeface="+mn-cs"/>
              </a:rPr>
              <a:t>.</a:t>
            </a:r>
          </a:p>
          <a:p>
            <a:pPr marL="742950" lvl="1" indent="-285750" defTabSz="449263">
              <a:buClr>
                <a:srgbClr val="336699"/>
              </a:buClr>
              <a:buFont typeface="Wingdings" pitchFamily="2" charset="2"/>
              <a:buChar char="§"/>
            </a:pPr>
            <a:endParaRPr lang="de-DE" dirty="0" smtClean="0">
              <a:solidFill>
                <a:srgbClr val="000000"/>
              </a:solidFill>
              <a:latin typeface="Calibri"/>
              <a:cs typeface="+mn-cs"/>
            </a:endParaRPr>
          </a:p>
          <a:p>
            <a:pPr lvl="1" defTabSz="449263">
              <a:buClr>
                <a:srgbClr val="336699"/>
              </a:buClr>
            </a:pP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→ 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γρήγορος τερματισμός ενώ επεξεργαζόμαστε τις λίστες καταχωρήσεων </a:t>
            </a:r>
            <a:r>
              <a:rPr lang="el-GR" i="1" dirty="0" smtClean="0">
                <a:solidFill>
                  <a:srgbClr val="000000"/>
                </a:solidFill>
                <a:latin typeface="Calibri"/>
                <a:cs typeface="+mn-cs"/>
              </a:rPr>
              <a:t>μάλλον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 δε θα αλλάξει τα κορυφαία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k 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έγγραφα</a:t>
            </a:r>
            <a:endParaRPr lang="en-US" sz="2200" dirty="0" smtClean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76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l-GR" sz="1600" dirty="0" smtClean="0">
                <a:solidFill>
                  <a:srgbClr val="FBFCFF"/>
                </a:solidFill>
              </a:rPr>
              <a:t>7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1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defTabSz="449263"/>
            <a:r>
              <a:rPr lang="el-GR" sz="36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Διάταξη καταχωρήσεων του </a:t>
            </a:r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t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 </a:t>
            </a:r>
            <a:r>
              <a:rPr lang="el-GR" sz="36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με βάση το </a:t>
            </a:r>
            <a:r>
              <a:rPr lang="en-US" sz="3600" i="1" dirty="0" err="1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f</a:t>
            </a:r>
            <a:r>
              <a:rPr lang="en-US" sz="3600" i="1" baseline="-25000" dirty="0" err="1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t,d</a:t>
            </a:r>
            <a:endParaRPr lang="de-DE" sz="3600" i="1" baseline="-25000" dirty="0" smtClean="0">
              <a:solidFill>
                <a:schemeClr val="accent6">
                  <a:lumMod val="75000"/>
                </a:schemeClr>
              </a:solidFill>
              <a:latin typeface="Calibri"/>
              <a:cs typeface="+mn-cs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14282" y="1828800"/>
            <a:ext cx="8320118" cy="3690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buClr>
                <a:srgbClr val="336699"/>
              </a:buClr>
            </a:pPr>
            <a:endParaRPr lang="el-GR" dirty="0" smtClean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buClr>
                <a:srgbClr val="336699"/>
              </a:buClr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Τα «καλά» έγγραφα για έναν όρο είναι στην αρχή της λίστας</a:t>
            </a:r>
          </a:p>
          <a:p>
            <a:pPr marL="742950" lvl="1" indent="-285750" defTabSz="449263">
              <a:buClr>
                <a:srgbClr val="336699"/>
              </a:buClr>
            </a:pPr>
            <a:endParaRPr lang="el-GR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buClr>
                <a:srgbClr val="336699"/>
              </a:buClr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Αλλά, δε μπορούμε να υπολογίσουμε ένα συνολικό βαθμό για κάθε έγγραφο με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merge sort</a:t>
            </a:r>
          </a:p>
          <a:p>
            <a:pPr marL="742950" lvl="1" indent="-285750" defTabSz="449263">
              <a:buClr>
                <a:srgbClr val="336699"/>
              </a:buClr>
            </a:pPr>
            <a:endParaRPr lang="de-DE" dirty="0" smtClean="0">
              <a:solidFill>
                <a:srgbClr val="000000"/>
              </a:solidFill>
              <a:latin typeface="Calibri"/>
              <a:cs typeface="+mn-cs"/>
            </a:endParaRPr>
          </a:p>
          <a:p>
            <a:pPr lvl="1" defTabSz="449263">
              <a:buClr>
                <a:srgbClr val="336699"/>
              </a:buClr>
            </a:pP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→ 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«συσσωρεύουμε τους βαθμούς για τα έγγραφα ανά όρο</a:t>
            </a:r>
            <a:endParaRPr lang="en-US" sz="2200" dirty="0" smtClean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42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1. </a:t>
            </a:r>
            <a:r>
              <a:rPr lang="el-GR" dirty="0" smtClean="0">
                <a:ea typeface="ＭＳ Ｐゴシック" pitchFamily="34" charset="-128"/>
              </a:rPr>
              <a:t>Πρόωρος τερματισμός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ea typeface="ＭＳ Ｐゴシック" pitchFamily="34" charset="-128"/>
              </a:rPr>
              <a:t>Κατά τη διάσχιση των καταχωρήσεων ενός όρου </a:t>
            </a:r>
            <a:r>
              <a:rPr lang="en-US" i="1" dirty="0" smtClean="0">
                <a:ea typeface="ＭＳ Ｐゴシック" pitchFamily="34" charset="-128"/>
              </a:rPr>
              <a:t>t</a:t>
            </a:r>
            <a:r>
              <a:rPr lang="el-GR" i="1" dirty="0" smtClean="0">
                <a:ea typeface="ＭＳ Ｐゴシック" pitchFamily="34" charset="-128"/>
              </a:rPr>
              <a:t>, </a:t>
            </a:r>
            <a:r>
              <a:rPr lang="el-GR" dirty="0" smtClean="0">
                <a:ea typeface="ＭＳ Ｐゴシック" pitchFamily="34" charset="-128"/>
              </a:rPr>
              <a:t>σταμάτα νωρίς αφού:</a:t>
            </a:r>
            <a:endParaRPr lang="en-US" dirty="0" smtClean="0">
              <a:ea typeface="ＭＳ Ｐゴシック" pitchFamily="34" charset="-128"/>
            </a:endParaRPr>
          </a:p>
          <a:p>
            <a:pPr lvl="1"/>
            <a:r>
              <a:rPr lang="el-GR" dirty="0" smtClean="0">
                <a:ea typeface="ＭＳ Ｐゴシック" pitchFamily="34" charset="-128"/>
              </a:rPr>
              <a:t>Δεις ένα προκαθορισμένο αριθμό </a:t>
            </a:r>
            <a:r>
              <a:rPr lang="en-US" i="1" dirty="0" smtClean="0">
                <a:ea typeface="ＭＳ Ｐゴシック" pitchFamily="34" charset="-128"/>
              </a:rPr>
              <a:t>r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l-GR" dirty="0" smtClean="0">
                <a:ea typeface="ＭＳ Ｐゴシック" pitchFamily="34" charset="-128"/>
              </a:rPr>
              <a:t>από έγγραφα</a:t>
            </a:r>
            <a:endParaRPr lang="en-US" dirty="0" smtClean="0">
              <a:ea typeface="ＭＳ Ｐゴシック" pitchFamily="34" charset="-128"/>
            </a:endParaRPr>
          </a:p>
          <a:p>
            <a:pPr lvl="1"/>
            <a:r>
              <a:rPr lang="el-GR" altLang="zh-CN" dirty="0" smtClean="0">
                <a:ea typeface="宋体" pitchFamily="2" charset="-122"/>
              </a:rPr>
              <a:t>Τ</a:t>
            </a:r>
            <a:r>
              <a:rPr lang="el-GR" altLang="zh-CN" dirty="0" smtClean="0">
                <a:ea typeface="ＭＳ Ｐゴシック" pitchFamily="34" charset="-128"/>
              </a:rPr>
              <a:t>ο </a:t>
            </a:r>
            <a:r>
              <a:rPr lang="en-US" altLang="zh-CN" i="1" dirty="0" err="1" smtClean="0">
                <a:ea typeface="宋体" pitchFamily="2" charset="-122"/>
              </a:rPr>
              <a:t>wf</a:t>
            </a:r>
            <a:r>
              <a:rPr lang="en-US" altLang="zh-CN" i="1" baseline="-25000" dirty="0" err="1" smtClean="0">
                <a:ea typeface="宋体" pitchFamily="2" charset="-122"/>
              </a:rPr>
              <a:t>t,d</a:t>
            </a:r>
            <a:r>
              <a:rPr lang="en-US" altLang="zh-CN" i="1" baseline="-25000" dirty="0" smtClean="0">
                <a:ea typeface="宋体" pitchFamily="2" charset="-122"/>
              </a:rPr>
              <a:t>  </a:t>
            </a:r>
            <a:r>
              <a:rPr lang="el-GR" altLang="zh-CN" dirty="0" smtClean="0">
                <a:ea typeface="宋体" pitchFamily="2" charset="-122"/>
              </a:rPr>
              <a:t>πέφτει κάτω από κάποιο κατώφλι</a:t>
            </a:r>
            <a:endParaRPr lang="en-US" altLang="zh-CN" dirty="0" smtClean="0">
              <a:ea typeface="宋体" pitchFamily="2" charset="-122"/>
            </a:endParaRPr>
          </a:p>
          <a:p>
            <a:r>
              <a:rPr lang="el-GR" dirty="0" smtClean="0">
                <a:solidFill>
                  <a:srgbClr val="C00000"/>
                </a:solidFill>
                <a:ea typeface="宋体" pitchFamily="2" charset="-122"/>
              </a:rPr>
              <a:t>Πάρε την ένωση του συνόλου των εγγράφων που προκύπτει</a:t>
            </a:r>
            <a:endParaRPr lang="en-US" dirty="0" smtClean="0">
              <a:solidFill>
                <a:srgbClr val="C00000"/>
              </a:solidFill>
              <a:ea typeface="宋体" pitchFamily="2" charset="-122"/>
            </a:endParaRPr>
          </a:p>
          <a:p>
            <a:pPr lvl="1"/>
            <a:r>
              <a:rPr lang="el-GR" dirty="0" smtClean="0">
                <a:solidFill>
                  <a:srgbClr val="C00000"/>
                </a:solidFill>
                <a:ea typeface="宋体" pitchFamily="2" charset="-122"/>
              </a:rPr>
              <a:t>Ένα σύνολο για κάθε όρο</a:t>
            </a:r>
            <a:endParaRPr lang="en-US" dirty="0" smtClean="0">
              <a:solidFill>
                <a:srgbClr val="C00000"/>
              </a:solidFill>
              <a:ea typeface="宋体" pitchFamily="2" charset="-122"/>
            </a:endParaRPr>
          </a:p>
          <a:p>
            <a:r>
              <a:rPr lang="el-GR" dirty="0" smtClean="0">
                <a:ea typeface="宋体" pitchFamily="2" charset="-122"/>
              </a:rPr>
              <a:t>Υπολόγισε τους βαθμούς μόνο αυτών των εγγράφων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789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7.1.5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77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2. </a:t>
            </a:r>
            <a:r>
              <a:rPr lang="en-US" dirty="0" err="1" smtClean="0">
                <a:ea typeface="ＭＳ Ｐゴシック" pitchFamily="34" charset="-128"/>
              </a:rPr>
              <a:t>idf</a:t>
            </a:r>
            <a:r>
              <a:rPr lang="en-US" dirty="0" smtClean="0">
                <a:ea typeface="ＭＳ Ｐゴシック" pitchFamily="34" charset="-128"/>
              </a:rPr>
              <a:t>-</a:t>
            </a:r>
            <a:r>
              <a:rPr lang="el-GR" dirty="0" smtClean="0">
                <a:ea typeface="ＭＳ Ｐゴシック" pitchFamily="34" charset="-128"/>
              </a:rPr>
              <a:t>διατεταγμένοι όροι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733800"/>
          </a:xfrm>
        </p:spPr>
        <p:txBody>
          <a:bodyPr/>
          <a:lstStyle/>
          <a:p>
            <a:pPr>
              <a:buNone/>
            </a:pPr>
            <a:r>
              <a:rPr lang="el-GR" dirty="0" smtClean="0">
                <a:ea typeface="ＭＳ Ｐゴシック" pitchFamily="34" charset="-128"/>
              </a:rPr>
              <a:t>Κατά την επεξεργασία των όρων του ερωτήματος</a:t>
            </a:r>
            <a:endParaRPr lang="en-US" dirty="0" smtClean="0">
              <a:ea typeface="ＭＳ Ｐゴシック" pitchFamily="34" charset="-128"/>
            </a:endParaRPr>
          </a:p>
          <a:p>
            <a:r>
              <a:rPr lang="el-GR" dirty="0" smtClean="0">
                <a:solidFill>
                  <a:srgbClr val="C00000"/>
                </a:solidFill>
                <a:ea typeface="ＭＳ Ｐゴシック" pitchFamily="34" charset="-128"/>
              </a:rPr>
              <a:t>Τους εξετάζουμε με φθίνουσα διάταξη ως προς </a:t>
            </a:r>
            <a:r>
              <a:rPr lang="en-US" dirty="0" err="1" smtClean="0">
                <a:solidFill>
                  <a:srgbClr val="C00000"/>
                </a:solidFill>
                <a:ea typeface="ＭＳ Ｐゴシック" pitchFamily="34" charset="-128"/>
              </a:rPr>
              <a:t>idf</a:t>
            </a:r>
            <a:endParaRPr lang="en-US" dirty="0" smtClean="0">
              <a:solidFill>
                <a:srgbClr val="C00000"/>
              </a:solidFill>
              <a:ea typeface="ＭＳ Ｐゴシック" pitchFamily="34" charset="-128"/>
            </a:endParaRPr>
          </a:p>
          <a:p>
            <a:pPr lvl="1"/>
            <a:r>
              <a:rPr lang="el-GR" dirty="0" smtClean="0">
                <a:solidFill>
                  <a:srgbClr val="C00000"/>
                </a:solidFill>
                <a:ea typeface="ＭＳ Ｐゴシック" pitchFamily="34" charset="-128"/>
              </a:rPr>
              <a:t>Όροι με μεγάλο </a:t>
            </a:r>
            <a:r>
              <a:rPr lang="en-US" dirty="0" err="1" smtClean="0">
                <a:solidFill>
                  <a:srgbClr val="C00000"/>
                </a:solidFill>
                <a:ea typeface="ＭＳ Ｐゴシック" pitchFamily="34" charset="-128"/>
              </a:rPr>
              <a:t>idf</a:t>
            </a:r>
            <a:r>
              <a:rPr lang="en-US" dirty="0" smtClean="0">
                <a:solidFill>
                  <a:srgbClr val="C00000"/>
                </a:solidFill>
                <a:ea typeface="ＭＳ Ｐゴシック" pitchFamily="34" charset="-128"/>
              </a:rPr>
              <a:t> </a:t>
            </a:r>
            <a:r>
              <a:rPr lang="el-GR" dirty="0" smtClean="0">
                <a:solidFill>
                  <a:srgbClr val="C00000"/>
                </a:solidFill>
                <a:ea typeface="ＭＳ Ｐゴシック" pitchFamily="34" charset="-128"/>
              </a:rPr>
              <a:t>πιθανών να συνεισφέρουν περισσότερο στο βαθμό</a:t>
            </a:r>
            <a:endParaRPr lang="en-US" dirty="0" smtClean="0">
              <a:solidFill>
                <a:srgbClr val="C00000"/>
              </a:solidFill>
              <a:ea typeface="ＭＳ Ｐゴシック" pitchFamily="34" charset="-128"/>
            </a:endParaRPr>
          </a:p>
          <a:p>
            <a:r>
              <a:rPr lang="el-GR" dirty="0" smtClean="0">
                <a:ea typeface="ＭＳ Ｐゴシック" pitchFamily="34" charset="-128"/>
              </a:rPr>
              <a:t>Καθώς ενημερώνουμε τη συμμετοχή στο βαθμό κάθε όρου</a:t>
            </a:r>
            <a:endParaRPr lang="en-US" dirty="0" smtClean="0">
              <a:ea typeface="ＭＳ Ｐゴシック" pitchFamily="34" charset="-128"/>
            </a:endParaRPr>
          </a:p>
          <a:p>
            <a:pPr lvl="1"/>
            <a:r>
              <a:rPr lang="el-GR" dirty="0" smtClean="0">
                <a:ea typeface="ＭＳ Ｐゴシック" pitchFamily="34" charset="-128"/>
              </a:rPr>
              <a:t>Σταματάμε αν ο βαθμός των εγγράφων δεν μεταβάλλεται πολύ</a:t>
            </a:r>
            <a:endParaRPr lang="en-US" dirty="0" smtClean="0">
              <a:solidFill>
                <a:srgbClr val="C00000"/>
              </a:solidFill>
              <a:ea typeface="ＭＳ Ｐゴシック" pitchFamily="34" charset="-128"/>
            </a:endParaRPr>
          </a:p>
        </p:txBody>
      </p:sp>
      <p:sp>
        <p:nvSpPr>
          <p:cNvPr id="3891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7.1.5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98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l-GR" sz="1600" dirty="0" smtClean="0">
                <a:solidFill>
                  <a:srgbClr val="FBFCFF"/>
                </a:solidFill>
              </a:rPr>
              <a:t>7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1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defTabSz="449263"/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Επεξεργασία Ανά-Έγγραφο και Ανά-Όρο</a:t>
            </a:r>
            <a:endParaRPr lang="de-DE" sz="2800" dirty="0" smtClean="0">
              <a:solidFill>
                <a:schemeClr val="accent6">
                  <a:lumMod val="75000"/>
                </a:schemeClr>
              </a:solidFill>
              <a:latin typeface="Calibri"/>
              <a:cs typeface="+mn-cs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04800" y="2057400"/>
            <a:ext cx="8305800" cy="34956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latin typeface="Calibri"/>
              </a:rPr>
              <a:t>Υπολογισμός ανά-όρο (</a:t>
            </a:r>
            <a:r>
              <a:rPr lang="de-DE" i="1" dirty="0" err="1" smtClean="0">
                <a:solidFill>
                  <a:schemeClr val="accent6">
                    <a:lumMod val="75000"/>
                  </a:schemeClr>
                </a:solidFill>
                <a:latin typeface="Calibri"/>
              </a:rPr>
              <a:t>term</a:t>
            </a:r>
            <a:r>
              <a:rPr lang="de-DE" i="1" dirty="0" smtClean="0">
                <a:solidFill>
                  <a:schemeClr val="accent6">
                    <a:lumMod val="75000"/>
                  </a:schemeClr>
                </a:solidFill>
                <a:latin typeface="Calibri"/>
              </a:rPr>
              <a:t>-</a:t>
            </a:r>
            <a:r>
              <a:rPr lang="de-DE" i="1" dirty="0" err="1" smtClean="0">
                <a:solidFill>
                  <a:schemeClr val="accent6">
                    <a:lumMod val="75000"/>
                  </a:schemeClr>
                </a:solidFill>
                <a:latin typeface="Calibri"/>
              </a:rPr>
              <a:t>at</a:t>
            </a:r>
            <a:r>
              <a:rPr lang="de-DE" i="1" dirty="0" smtClean="0">
                <a:solidFill>
                  <a:schemeClr val="accent6">
                    <a:lumMod val="75000"/>
                  </a:schemeClr>
                </a:solidFill>
                <a:latin typeface="Calibri"/>
              </a:rPr>
              <a:t>-a-time </a:t>
            </a:r>
            <a:r>
              <a:rPr lang="de-DE" i="1" dirty="0" err="1" smtClean="0">
                <a:solidFill>
                  <a:schemeClr val="accent6">
                    <a:lumMod val="75000"/>
                  </a:schemeClr>
                </a:solidFill>
                <a:latin typeface="Calibri"/>
              </a:rPr>
              <a:t>processing</a:t>
            </a: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latin typeface="Calibri"/>
              </a:rPr>
              <a:t>)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Calibri"/>
              </a:rPr>
              <a:t>: </a:t>
            </a:r>
            <a:r>
              <a:rPr lang="el-GR" i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Υπολογίζουμε </a:t>
            </a:r>
            <a:r>
              <a:rPr lang="el-GR" i="1" u="sng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για κάθε όρο </a:t>
            </a:r>
            <a:r>
              <a:rPr lang="el-GR" i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της ερώτησης, για κάθε έγγραφο που εμφανίζεται στη λίστας καταχώρησης του ένα βαθμό και μετά συνεχίζουμε με τον επόμενο όρο της ερώτησης</a:t>
            </a:r>
            <a:endParaRPr lang="de-DE" i="1" dirty="0" smtClean="0">
              <a:solidFill>
                <a:schemeClr val="tx2">
                  <a:lumMod val="75000"/>
                </a:schemeClr>
              </a:solidFill>
              <a:latin typeface="Calibri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Υπολογισμός Ανά Έγγραφο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(document-at-a-time</a:t>
            </a: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processing)</a:t>
            </a: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: </a:t>
            </a:r>
            <a:r>
              <a:rPr lang="el-GR" i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+mn-cs"/>
              </a:rPr>
              <a:t>Τελειώνουμε τον υπολογισμό του βαθμού ομοιότητας ερωτήματος-εγγράφου </a:t>
            </a:r>
            <a:r>
              <a:rPr lang="el-GR" i="1" u="sng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+mn-cs"/>
              </a:rPr>
              <a:t>για το έγγραφο </a:t>
            </a:r>
            <a:r>
              <a:rPr lang="en-US" i="1" u="sng" dirty="0" err="1" smtClean="0">
                <a:solidFill>
                  <a:schemeClr val="tx2">
                    <a:lumMod val="75000"/>
                  </a:schemeClr>
                </a:solidFill>
                <a:latin typeface="Calibri"/>
                <a:cs typeface="+mn-cs"/>
              </a:rPr>
              <a:t>d</a:t>
            </a:r>
            <a:r>
              <a:rPr lang="en-US" i="1" u="sng" baseline="-25000" dirty="0" err="1" smtClean="0">
                <a:solidFill>
                  <a:schemeClr val="tx2">
                    <a:lumMod val="75000"/>
                  </a:schemeClr>
                </a:solidFill>
                <a:latin typeface="Calibri"/>
                <a:cs typeface="+mn-cs"/>
              </a:rPr>
              <a:t>i</a:t>
            </a:r>
            <a:r>
              <a:rPr lang="en-US" i="1" u="sng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+mn-cs"/>
              </a:rPr>
              <a:t> </a:t>
            </a:r>
            <a:r>
              <a:rPr lang="el-GR" i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+mn-cs"/>
              </a:rPr>
              <a:t>πριν αρχίσουμε τον υπολογισμό </a:t>
            </a:r>
            <a:r>
              <a:rPr lang="el-GR" i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βαθμού ομοιότητας ερωτήματος-εγγράφου για το έγγραφο</a:t>
            </a:r>
            <a:r>
              <a:rPr lang="de-DE" i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+mn-cs"/>
              </a:rPr>
              <a:t> d</a:t>
            </a:r>
            <a:r>
              <a:rPr lang="de-DE" i="1" baseline="-2500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+mn-cs"/>
              </a:rPr>
              <a:t>i+1</a:t>
            </a:r>
            <a:r>
              <a:rPr lang="de-DE" i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+mn-cs"/>
              </a:rPr>
              <a:t>.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89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Προσπάθεια 1</a:t>
            </a:r>
            <a:r>
              <a:rPr lang="en-US" dirty="0" smtClean="0">
                <a:ea typeface="ＭＳ Ｐゴシック" charset="-128"/>
              </a:rPr>
              <a:t>: </a:t>
            </a:r>
            <a:r>
              <a:rPr lang="el-GR" dirty="0" smtClean="0">
                <a:ea typeface="ＭＳ Ｐゴシック" charset="-128"/>
              </a:rPr>
              <a:t>Συντελεστής </a:t>
            </a:r>
            <a:r>
              <a:rPr lang="en-US" dirty="0" err="1" smtClean="0">
                <a:ea typeface="ＭＳ Ｐゴシック" charset="-128"/>
              </a:rPr>
              <a:t>Jaccar</a:t>
            </a:r>
            <a:r>
              <a:rPr lang="en-US" dirty="0" err="1">
                <a:ea typeface="ＭＳ Ｐゴシック" charset="-128"/>
              </a:rPr>
              <a:t>d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l-GR" dirty="0" smtClean="0">
                <a:ea typeface="ＭＳ Ｐゴシック" charset="-128"/>
              </a:rPr>
              <a:t>Υπενθύμιση: συνηθισμένη μέτρηση της επικάλυψης δύο συνόλων </a:t>
            </a:r>
            <a:r>
              <a:rPr lang="en-US" i="1" dirty="0" smtClean="0">
                <a:ea typeface="ＭＳ Ｐゴシック" charset="-128"/>
              </a:rPr>
              <a:t>A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και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i="1" dirty="0" smtClean="0">
                <a:ea typeface="ＭＳ Ｐゴシック" charset="-128"/>
              </a:rPr>
              <a:t>B</a:t>
            </a:r>
          </a:p>
          <a:p>
            <a:pPr marL="457200" lvl="1" indent="0" eaLnBrk="1" hangingPunct="1">
              <a:buNone/>
            </a:pPr>
            <a:r>
              <a:rPr lang="en-US" sz="3600" dirty="0" err="1" smtClean="0">
                <a:solidFill>
                  <a:srgbClr val="C00000"/>
                </a:solidFill>
                <a:ea typeface="ＭＳ Ｐゴシック" charset="-128"/>
              </a:rPr>
              <a:t>jaccard</a:t>
            </a:r>
            <a:r>
              <a:rPr lang="en-US" sz="3600" i="1" dirty="0" smtClean="0">
                <a:solidFill>
                  <a:srgbClr val="C00000"/>
                </a:solidFill>
                <a:ea typeface="ＭＳ Ｐゴシック" charset="-128"/>
              </a:rPr>
              <a:t>(A,B) = </a:t>
            </a:r>
            <a:r>
              <a:rPr lang="en-US" sz="3600" dirty="0" smtClean="0">
                <a:solidFill>
                  <a:srgbClr val="C00000"/>
                </a:solidFill>
                <a:ea typeface="ＭＳ Ｐゴシック" charset="-128"/>
              </a:rPr>
              <a:t>|</a:t>
            </a:r>
            <a:r>
              <a:rPr lang="en-US" sz="3600" i="1" dirty="0" smtClean="0">
                <a:solidFill>
                  <a:srgbClr val="C00000"/>
                </a:solidFill>
                <a:ea typeface="ＭＳ Ｐゴシック" charset="-128"/>
              </a:rPr>
              <a:t>A </a:t>
            </a:r>
            <a:r>
              <a:rPr lang="en-US" sz="3600" dirty="0" smtClean="0">
                <a:solidFill>
                  <a:srgbClr val="C00000"/>
                </a:solidFill>
                <a:ea typeface="ＭＳ Ｐゴシック" charset="-128"/>
              </a:rPr>
              <a:t>∩</a:t>
            </a:r>
            <a:r>
              <a:rPr lang="en-US" sz="3600" i="1" dirty="0" smtClean="0">
                <a:solidFill>
                  <a:srgbClr val="C00000"/>
                </a:solidFill>
                <a:ea typeface="ＭＳ Ｐゴシック" charset="-128"/>
              </a:rPr>
              <a:t> B</a:t>
            </a:r>
            <a:r>
              <a:rPr lang="en-US" sz="3600" dirty="0" smtClean="0">
                <a:solidFill>
                  <a:srgbClr val="C00000"/>
                </a:solidFill>
                <a:ea typeface="ＭＳ Ｐゴシック" charset="-128"/>
              </a:rPr>
              <a:t>| / |</a:t>
            </a:r>
            <a:r>
              <a:rPr lang="en-US" sz="3600" i="1" dirty="0" smtClean="0">
                <a:solidFill>
                  <a:srgbClr val="C00000"/>
                </a:solidFill>
                <a:ea typeface="ＭＳ Ｐゴシック" charset="-128"/>
              </a:rPr>
              <a:t>A </a:t>
            </a:r>
            <a:r>
              <a:rPr lang="en-US" sz="3600" dirty="0" smtClean="0">
                <a:solidFill>
                  <a:srgbClr val="C00000"/>
                </a:solidFill>
                <a:ea typeface="ＭＳ Ｐゴシック" charset="-128"/>
              </a:rPr>
              <a:t>∪ </a:t>
            </a:r>
            <a:r>
              <a:rPr lang="en-US" sz="3600" i="1" dirty="0" smtClean="0">
                <a:solidFill>
                  <a:srgbClr val="C00000"/>
                </a:solidFill>
                <a:ea typeface="ＭＳ Ｐゴシック" charset="-128"/>
              </a:rPr>
              <a:t>B</a:t>
            </a:r>
            <a:r>
              <a:rPr lang="en-US" sz="3600" dirty="0" smtClean="0">
                <a:solidFill>
                  <a:srgbClr val="C00000"/>
                </a:solidFill>
                <a:ea typeface="ＭＳ Ｐゴシック" charset="-128"/>
              </a:rPr>
              <a:t>|</a:t>
            </a:r>
          </a:p>
          <a:p>
            <a:pPr lvl="2" eaLnBrk="1" hangingPunct="1"/>
            <a:r>
              <a:rPr lang="en-US" dirty="0" err="1" smtClean="0">
                <a:solidFill>
                  <a:srgbClr val="C00000"/>
                </a:solidFill>
                <a:ea typeface="ＭＳ Ｐゴシック" charset="-128"/>
              </a:rPr>
              <a:t>jaccard</a:t>
            </a:r>
            <a:r>
              <a:rPr lang="en-US" i="1" dirty="0" smtClean="0">
                <a:solidFill>
                  <a:srgbClr val="C00000"/>
                </a:solidFill>
                <a:ea typeface="ＭＳ Ｐゴシック" charset="-128"/>
              </a:rPr>
              <a:t>(A, A) = </a:t>
            </a:r>
            <a:r>
              <a:rPr lang="en-US" dirty="0" smtClean="0">
                <a:solidFill>
                  <a:srgbClr val="C00000"/>
                </a:solidFill>
                <a:ea typeface="ＭＳ Ｐゴシック" charset="-128"/>
              </a:rPr>
              <a:t>1</a:t>
            </a:r>
          </a:p>
          <a:p>
            <a:pPr lvl="2" eaLnBrk="1" hangingPunct="1"/>
            <a:r>
              <a:rPr lang="en-US" dirty="0" err="1" smtClean="0">
                <a:solidFill>
                  <a:srgbClr val="C00000"/>
                </a:solidFill>
                <a:ea typeface="ＭＳ Ｐゴシック" charset="-128"/>
              </a:rPr>
              <a:t>jaccard</a:t>
            </a:r>
            <a:r>
              <a:rPr lang="en-US" i="1" dirty="0" smtClean="0">
                <a:solidFill>
                  <a:srgbClr val="C00000"/>
                </a:solidFill>
                <a:ea typeface="ＭＳ Ｐゴシック" charset="-128"/>
              </a:rPr>
              <a:t>(A, B) = </a:t>
            </a:r>
            <a:r>
              <a:rPr lang="en-US" dirty="0" smtClean="0">
                <a:solidFill>
                  <a:srgbClr val="C00000"/>
                </a:solidFill>
                <a:ea typeface="ＭＳ Ｐゴシック" charset="-128"/>
              </a:rPr>
              <a:t>0</a:t>
            </a:r>
            <a:r>
              <a:rPr lang="en-US" i="1" dirty="0" smtClean="0">
                <a:solidFill>
                  <a:srgbClr val="C00000"/>
                </a:solidFill>
                <a:ea typeface="ＭＳ Ｐゴシック" charset="-128"/>
              </a:rPr>
              <a:t> </a:t>
            </a:r>
            <a:r>
              <a:rPr lang="en-US" dirty="0" smtClean="0">
                <a:solidFill>
                  <a:srgbClr val="C00000"/>
                </a:solidFill>
                <a:ea typeface="ＭＳ Ｐゴシック" charset="-128"/>
              </a:rPr>
              <a:t>if </a:t>
            </a:r>
            <a:r>
              <a:rPr lang="en-US" i="1" dirty="0" smtClean="0">
                <a:solidFill>
                  <a:srgbClr val="C00000"/>
                </a:solidFill>
                <a:ea typeface="ＭＳ Ｐゴシック" charset="-128"/>
              </a:rPr>
              <a:t>A ∩ B = </a:t>
            </a:r>
            <a:r>
              <a:rPr lang="en-US" dirty="0" smtClean="0">
                <a:solidFill>
                  <a:srgbClr val="C00000"/>
                </a:solidFill>
                <a:ea typeface="ＭＳ Ｐゴシック" charset="-128"/>
              </a:rPr>
              <a:t>0</a:t>
            </a:r>
            <a:endParaRPr lang="el-GR" dirty="0" smtClean="0">
              <a:solidFill>
                <a:srgbClr val="C00000"/>
              </a:solidFill>
              <a:ea typeface="ＭＳ Ｐゴシック" charset="-128"/>
            </a:endParaRPr>
          </a:p>
          <a:p>
            <a:pPr lvl="1" eaLnBrk="1" hangingPunct="1"/>
            <a:endParaRPr lang="en-US" dirty="0" smtClean="0">
              <a:solidFill>
                <a:srgbClr val="C00000"/>
              </a:solidFill>
              <a:ea typeface="ＭＳ Ｐゴシック" charset="-128"/>
            </a:endParaRPr>
          </a:p>
          <a:p>
            <a:pPr eaLnBrk="1" hangingPunct="1"/>
            <a:r>
              <a:rPr lang="el-GR" i="1" dirty="0" smtClean="0">
                <a:ea typeface="ＭＳ Ｐゴシック" charset="-128"/>
              </a:rPr>
              <a:t>Τα </a:t>
            </a:r>
            <a:r>
              <a:rPr lang="en-US" i="1" dirty="0" smtClean="0">
                <a:ea typeface="ＭＳ Ｐゴシック" charset="-128"/>
              </a:rPr>
              <a:t>A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και 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i="1" dirty="0" smtClean="0">
                <a:ea typeface="ＭＳ Ｐゴシック" charset="-128"/>
              </a:rPr>
              <a:t>B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δεν έχουν απαραίτητα το ίδιο μέγεθος</a:t>
            </a:r>
          </a:p>
          <a:p>
            <a:pPr eaLnBrk="1" hangingPunct="1"/>
            <a:r>
              <a:rPr lang="el-GR" dirty="0">
                <a:ea typeface="ＭＳ Ｐゴシック" charset="-128"/>
              </a:rPr>
              <a:t>Α</a:t>
            </a:r>
            <a:r>
              <a:rPr lang="el-GR" dirty="0" smtClean="0">
                <a:ea typeface="ＭＳ Ｐゴシック" charset="-128"/>
              </a:rPr>
              <a:t>ναθέτει πάντα έναν αριθμό μεταξύ του 0 και του 1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6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l-GR" sz="1600" dirty="0" smtClean="0">
                <a:solidFill>
                  <a:srgbClr val="FBFCFF"/>
                </a:solidFill>
              </a:rPr>
              <a:t>7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1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defTabSz="449263"/>
            <a:r>
              <a:rPr lang="el-GR" sz="36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Με βάση την «ποιότητα» του εγγράφου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(</a:t>
            </a:r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g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(d))</a:t>
            </a:r>
            <a:endParaRPr lang="de-DE" sz="3600" dirty="0" smtClean="0">
              <a:solidFill>
                <a:schemeClr val="accent6">
                  <a:lumMod val="75000"/>
                </a:schemeClr>
              </a:solidFill>
              <a:latin typeface="Calibri"/>
              <a:cs typeface="+mn-cs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83802" y="1905000"/>
            <a:ext cx="8610600" cy="3733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</a:pPr>
            <a:endParaRPr lang="en-US" sz="800" dirty="0" smtClean="0">
              <a:solidFill>
                <a:schemeClr val="accent6">
                  <a:lumMod val="75000"/>
                </a:schemeClr>
              </a:solidFill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	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Συχνά υπάρχει ένας </a:t>
            </a: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ανεξάρτητος του ερωτήματος (στατικός)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χαρακτηρισμός της καταλληλότητας 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“goodness”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authority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) του εγγράφου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–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έστω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g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(d)</a:t>
            </a:r>
            <a:endParaRPr lang="el-GR" sz="800" dirty="0" smtClean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</a:pPr>
            <a:r>
              <a:rPr lang="el-GR" sz="2000" dirty="0" smtClean="0">
                <a:solidFill>
                  <a:srgbClr val="000000"/>
                </a:solidFill>
                <a:latin typeface="Calibri"/>
                <a:cs typeface="+mn-cs"/>
              </a:rPr>
              <a:t>Για παράδειγμα: </a:t>
            </a: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Courier New" pitchFamily="49" charset="0"/>
              <a:buChar char="o"/>
            </a:pPr>
            <a:r>
              <a:rPr lang="el-GR" sz="2000" dirty="0" smtClean="0">
                <a:solidFill>
                  <a:srgbClr val="000000"/>
                </a:solidFill>
                <a:latin typeface="Calibri"/>
                <a:cs typeface="+mn-cs"/>
              </a:rPr>
              <a:t>Στις μηχανές αναζήτησης (στο 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+mn-cs"/>
              </a:rPr>
              <a:t>Google) </a:t>
            </a:r>
            <a:r>
              <a:rPr lang="el-GR" sz="2000" dirty="0" smtClean="0">
                <a:solidFill>
                  <a:srgbClr val="000000"/>
                </a:solidFill>
                <a:latin typeface="Calibri"/>
                <a:cs typeface="+mn-cs"/>
              </a:rPr>
              <a:t>το </a:t>
            </a:r>
            <a:r>
              <a:rPr lang="en-US" sz="2000" dirty="0" smtClean="0">
                <a:solidFill>
                  <a:srgbClr val="0070C0"/>
                </a:solidFill>
                <a:latin typeface="Calibri"/>
                <a:cs typeface="+mn-cs"/>
              </a:rPr>
              <a:t>PageRank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latin typeface="Calibri"/>
                <a:cs typeface="+mn-cs"/>
              </a:rPr>
              <a:t>g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+mn-cs"/>
              </a:rPr>
              <a:t>(</a:t>
            </a:r>
            <a:r>
              <a:rPr lang="en-US" sz="2000" i="1" dirty="0" smtClean="0">
                <a:solidFill>
                  <a:srgbClr val="000000"/>
                </a:solidFill>
                <a:latin typeface="Calibri"/>
                <a:cs typeface="+mn-cs"/>
              </a:rPr>
              <a:t>d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+mn-cs"/>
              </a:rPr>
              <a:t>) </a:t>
            </a:r>
            <a:r>
              <a:rPr lang="el-GR" sz="2000" dirty="0" smtClean="0">
                <a:solidFill>
                  <a:srgbClr val="000000"/>
                </a:solidFill>
                <a:latin typeface="Calibri"/>
                <a:cs typeface="+mn-cs"/>
              </a:rPr>
              <a:t>μιας σελίδας </a:t>
            </a:r>
            <a:r>
              <a:rPr lang="en-US" sz="2000" i="1" dirty="0" smtClean="0">
                <a:solidFill>
                  <a:srgbClr val="000000"/>
                </a:solidFill>
                <a:latin typeface="Calibri"/>
                <a:cs typeface="+mn-cs"/>
              </a:rPr>
              <a:t>d</a:t>
            </a:r>
            <a:r>
              <a:rPr lang="el-GR" sz="2000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sz="2000" dirty="0" smtClean="0">
                <a:solidFill>
                  <a:srgbClr val="000000"/>
                </a:solidFill>
                <a:latin typeface="Calibri"/>
                <a:cs typeface="+mn-cs"/>
              </a:rPr>
              <a:t>μετρά το πόσο «καλή» είναι μια σελίδα με βάση το πόσες «καλές» σελίδες δείχνουν σε αυτήν, ή</a:t>
            </a:r>
            <a:endParaRPr lang="en-US" sz="2000" dirty="0" smtClean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Courier New" pitchFamily="49" charset="0"/>
              <a:buChar char="o"/>
            </a:pPr>
            <a:r>
              <a:rPr lang="el-GR" sz="2000" dirty="0" smtClean="0">
                <a:solidFill>
                  <a:srgbClr val="000000"/>
                </a:solidFill>
                <a:latin typeface="Calibri"/>
                <a:cs typeface="+mn-cs"/>
              </a:rPr>
              <a:t>αριθμός 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+mn-cs"/>
              </a:rPr>
              <a:t>hits </a:t>
            </a:r>
            <a:r>
              <a:rPr lang="el-GR" sz="2000" dirty="0" smtClean="0">
                <a:solidFill>
                  <a:srgbClr val="000000"/>
                </a:solidFill>
                <a:latin typeface="Calibri"/>
                <a:cs typeface="+mn-cs"/>
              </a:rPr>
              <a:t>(δημοφιλείς) ή</a:t>
            </a: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Courier New" pitchFamily="49" charset="0"/>
              <a:buChar char="o"/>
            </a:pPr>
            <a:r>
              <a:rPr lang="en-US" sz="2000" dirty="0" err="1" smtClean="0">
                <a:solidFill>
                  <a:srgbClr val="000000"/>
                </a:solidFill>
                <a:latin typeface="Calibri"/>
                <a:cs typeface="+mn-cs"/>
              </a:rPr>
              <a:t>wikipedia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sz="2000" dirty="0" smtClean="0">
                <a:solidFill>
                  <a:srgbClr val="000000"/>
                </a:solidFill>
                <a:latin typeface="Calibri"/>
                <a:cs typeface="+mn-cs"/>
              </a:rPr>
              <a:t>σελίδες ή </a:t>
            </a: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Courier New" pitchFamily="49" charset="0"/>
              <a:buChar char="o"/>
            </a:pPr>
            <a:r>
              <a:rPr lang="el-GR" sz="2000" dirty="0" smtClean="0">
                <a:solidFill>
                  <a:srgbClr val="000000"/>
                </a:solidFill>
                <a:latin typeface="Calibri"/>
                <a:cs typeface="+mn-cs"/>
              </a:rPr>
              <a:t>άρθρα σε μια συγκεκριμένη εφημερίδα, κλπ</a:t>
            </a:r>
            <a:endParaRPr lang="en-US" sz="2000" dirty="0" smtClean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</a:pPr>
            <a:endParaRPr lang="en-US" dirty="0" smtClean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39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l-GR" sz="1600" dirty="0" smtClean="0">
                <a:solidFill>
                  <a:srgbClr val="FBFCFF"/>
                </a:solidFill>
              </a:rPr>
              <a:t>7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1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defTabSz="449263"/>
            <a:r>
              <a:rPr lang="el-GR" sz="36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Με βάση την «ποιότητα» του εγγράφου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 (</a:t>
            </a:r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g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(d))</a:t>
            </a:r>
            <a:endParaRPr lang="de-DE" sz="3600" dirty="0" smtClean="0">
              <a:solidFill>
                <a:schemeClr val="accent6">
                  <a:lumMod val="75000"/>
                </a:schemeClr>
              </a:solidFill>
              <a:latin typeface="Calibri"/>
              <a:cs typeface="+mn-cs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6200" y="1739232"/>
            <a:ext cx="8786842" cy="47149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</a:pPr>
            <a:r>
              <a:rPr lang="en-US" dirty="0" smtClean="0">
                <a:latin typeface="Calibri"/>
              </a:rPr>
              <a:t>	</a:t>
            </a:r>
            <a:r>
              <a:rPr lang="el-GR" dirty="0" smtClean="0">
                <a:latin typeface="Calibri"/>
              </a:rPr>
              <a:t>Αν υπάρχει μια διάταξη της καταλληλότητας τότε ο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Calibri"/>
              </a:rPr>
              <a:t>συγκεντρωτικός βαθμός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/>
              </a:rPr>
              <a:t>net-score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Calibri"/>
              </a:rPr>
              <a:t>) </a:t>
            </a:r>
            <a:r>
              <a:rPr lang="el-GR" dirty="0">
                <a:latin typeface="Calibri"/>
              </a:rPr>
              <a:t>ενός εγγράφου </a:t>
            </a:r>
            <a:r>
              <a:rPr lang="en-US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d</a:t>
            </a:r>
            <a:r>
              <a:rPr lang="el-GR" dirty="0">
                <a:latin typeface="Calibri"/>
              </a:rPr>
              <a:t> </a:t>
            </a:r>
            <a:r>
              <a:rPr lang="el-GR" dirty="0" smtClean="0">
                <a:latin typeface="Calibri"/>
              </a:rPr>
              <a:t>και μιας ερώτησης </a:t>
            </a:r>
            <a:r>
              <a:rPr lang="en-US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q</a:t>
            </a:r>
            <a:r>
              <a:rPr lang="en-US" dirty="0" smtClean="0">
                <a:latin typeface="Calibri"/>
              </a:rPr>
              <a:t> </a:t>
            </a:r>
            <a:r>
              <a:rPr lang="el-GR" dirty="0" smtClean="0">
                <a:latin typeface="Calibri"/>
              </a:rPr>
              <a:t>είναι ένας συνδυασμός της ποιότητας του εγγράφου (που έστω ότι δίνεται από μια συνάρτηση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Calibri"/>
              </a:rPr>
              <a:t>g</a:t>
            </a:r>
            <a:r>
              <a:rPr lang="en-US" dirty="0" smtClean="0">
                <a:latin typeface="Calibri"/>
              </a:rPr>
              <a:t> </a:t>
            </a:r>
            <a:r>
              <a:rPr lang="el-GR" dirty="0" smtClean="0">
                <a:latin typeface="Calibri"/>
              </a:rPr>
              <a:t>στο</a:t>
            </a:r>
            <a:r>
              <a:rPr lang="en-US" dirty="0" smtClean="0">
                <a:latin typeface="Calibri"/>
              </a:rPr>
              <a:t> [0, 1]) </a:t>
            </a:r>
            <a:r>
              <a:rPr lang="el-GR" dirty="0" smtClean="0">
                <a:latin typeface="Calibri"/>
              </a:rPr>
              <a:t>και της συνάφειας του με το ερώτημα </a:t>
            </a:r>
            <a:r>
              <a:rPr lang="en-US" i="1" dirty="0" smtClean="0">
                <a:latin typeface="Calibri"/>
              </a:rPr>
              <a:t>q </a:t>
            </a:r>
            <a:r>
              <a:rPr lang="el-GR" i="1" dirty="0" smtClean="0">
                <a:latin typeface="Calibri"/>
              </a:rPr>
              <a:t>(πχ με χρήση </a:t>
            </a:r>
            <a:r>
              <a:rPr lang="en-US" i="1" dirty="0" err="1" smtClean="0">
                <a:latin typeface="Calibri"/>
              </a:rPr>
              <a:t>tf-idf</a:t>
            </a:r>
            <a:r>
              <a:rPr lang="en-US" i="1" dirty="0" smtClean="0">
                <a:latin typeface="Calibri"/>
              </a:rPr>
              <a:t>)</a:t>
            </a:r>
            <a:r>
              <a:rPr lang="el-GR" dirty="0" smtClean="0">
                <a:latin typeface="Calibri"/>
              </a:rPr>
              <a:t>: </a:t>
            </a:r>
            <a:endParaRPr lang="en-US" dirty="0" smtClean="0">
              <a:latin typeface="Calibri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</a:pPr>
            <a:r>
              <a:rPr lang="de-DE" dirty="0" smtClean="0">
                <a:solidFill>
                  <a:srgbClr val="FF0000"/>
                </a:solidFill>
                <a:latin typeface="Calibri"/>
              </a:rPr>
              <a:t>				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Calibri"/>
              </a:rPr>
              <a:t>net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Calibri"/>
              </a:rPr>
              <a:t>-score(</a:t>
            </a:r>
            <a:r>
              <a:rPr lang="de-DE" i="1" dirty="0" smtClean="0">
                <a:solidFill>
                  <a:schemeClr val="accent6">
                    <a:lumMod val="75000"/>
                  </a:schemeClr>
                </a:solidFill>
                <a:latin typeface="Calibri"/>
              </a:rPr>
              <a:t>q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, </a:t>
            </a:r>
            <a:r>
              <a:rPr lang="de-DE" i="1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d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) </a:t>
            </a:r>
            <a:r>
              <a:rPr lang="de-DE" dirty="0">
                <a:latin typeface="Calibri"/>
              </a:rPr>
              <a:t>= </a:t>
            </a:r>
            <a:r>
              <a:rPr lang="de-DE" i="1" dirty="0">
                <a:solidFill>
                  <a:srgbClr val="0070C0"/>
                </a:solidFill>
                <a:latin typeface="Calibri"/>
              </a:rPr>
              <a:t>g</a:t>
            </a:r>
            <a:r>
              <a:rPr lang="de-DE" dirty="0">
                <a:solidFill>
                  <a:srgbClr val="0070C0"/>
                </a:solidFill>
                <a:latin typeface="Calibri"/>
              </a:rPr>
              <a:t>(</a:t>
            </a:r>
            <a:r>
              <a:rPr lang="de-DE" i="1" dirty="0">
                <a:solidFill>
                  <a:srgbClr val="0070C0"/>
                </a:solidFill>
                <a:latin typeface="Calibri"/>
              </a:rPr>
              <a:t>d</a:t>
            </a:r>
            <a:r>
              <a:rPr lang="de-DE" dirty="0">
                <a:solidFill>
                  <a:srgbClr val="0070C0"/>
                </a:solidFill>
                <a:latin typeface="Calibri"/>
              </a:rPr>
              <a:t>)</a:t>
            </a:r>
            <a:r>
              <a:rPr lang="de-DE" dirty="0">
                <a:latin typeface="Calibri"/>
              </a:rPr>
              <a:t> + </a:t>
            </a:r>
            <a:r>
              <a:rPr lang="de-DE" dirty="0" smtClean="0">
                <a:latin typeface="Calibri"/>
              </a:rPr>
              <a:t>score(</a:t>
            </a:r>
            <a:r>
              <a:rPr lang="de-DE" i="1" dirty="0" smtClean="0">
                <a:latin typeface="Calibri"/>
              </a:rPr>
              <a:t>q</a:t>
            </a:r>
            <a:r>
              <a:rPr lang="de-DE" dirty="0">
                <a:latin typeface="Calibri"/>
              </a:rPr>
              <a:t>, </a:t>
            </a:r>
            <a:r>
              <a:rPr lang="de-DE" i="1" dirty="0">
                <a:latin typeface="Calibri"/>
              </a:rPr>
              <a:t>d</a:t>
            </a:r>
            <a:r>
              <a:rPr lang="de-DE" dirty="0">
                <a:latin typeface="Calibri"/>
              </a:rPr>
              <a:t>)</a:t>
            </a: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 smtClean="0">
                <a:latin typeface="Calibri"/>
                <a:cs typeface="+mn-cs"/>
              </a:rPr>
              <a:t>	</a:t>
            </a:r>
            <a:r>
              <a:rPr lang="el-GR" sz="1800" i="1" dirty="0" smtClean="0">
                <a:latin typeface="Calibri"/>
                <a:cs typeface="+mn-cs"/>
              </a:rPr>
              <a:t>Θέλουμε να επιλέξουμε σελίδες που είναι και </a:t>
            </a:r>
            <a:r>
              <a:rPr lang="el-GR" sz="1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+mn-cs"/>
              </a:rPr>
              <a:t>γενικά σημαντικές </a:t>
            </a:r>
            <a:r>
              <a:rPr lang="en-US" sz="1800" i="1" dirty="0" smtClean="0">
                <a:latin typeface="Calibri"/>
                <a:cs typeface="+mn-cs"/>
              </a:rPr>
              <a:t>(authoritative) </a:t>
            </a:r>
            <a:r>
              <a:rPr lang="el-GR" sz="1800" i="1" dirty="0" smtClean="0">
                <a:latin typeface="Calibri"/>
                <a:cs typeface="+mn-cs"/>
              </a:rPr>
              <a:t>και </a:t>
            </a:r>
            <a:r>
              <a:rPr lang="el-GR" sz="1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+mn-cs"/>
              </a:rPr>
              <a:t>συναφείς ως προς την ερώτηση </a:t>
            </a:r>
            <a:r>
              <a:rPr lang="el-GR" sz="1800" i="1" dirty="0" smtClean="0">
                <a:latin typeface="Calibri"/>
                <a:cs typeface="+mn-cs"/>
              </a:rPr>
              <a:t>(το οποίο μας δίνει το </a:t>
            </a:r>
            <a:r>
              <a:rPr lang="en-US" sz="1800" i="1" dirty="0" smtClean="0">
                <a:latin typeface="Calibri"/>
                <a:cs typeface="+mn-cs"/>
              </a:rPr>
              <a:t>score</a:t>
            </a:r>
            <a:r>
              <a:rPr lang="el-GR" sz="1800" i="1" dirty="0" smtClean="0">
                <a:latin typeface="Calibri"/>
                <a:cs typeface="+mn-cs"/>
              </a:rPr>
              <a:t>)</a:t>
            </a:r>
            <a:endParaRPr lang="en-US" sz="1800" i="1" dirty="0" smtClean="0">
              <a:latin typeface="Calibri"/>
              <a:cs typeface="+mn-cs"/>
            </a:endParaRPr>
          </a:p>
          <a:p>
            <a:pPr marL="800100" lvl="1" indent="-342900" defTabSz="449263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l-GR" i="1" dirty="0" smtClean="0">
                <a:latin typeface="Calibri"/>
                <a:cs typeface="+mn-cs"/>
              </a:rPr>
              <a:t>Στη πράξη (βάρη) </a:t>
            </a:r>
            <a:r>
              <a:rPr lang="de-DE" i="1" dirty="0" err="1">
                <a:latin typeface="Calibri"/>
              </a:rPr>
              <a:t>net</a:t>
            </a:r>
            <a:r>
              <a:rPr lang="de-DE" i="1" dirty="0">
                <a:latin typeface="Calibri"/>
              </a:rPr>
              <a:t>-score(q, d) = </a:t>
            </a:r>
            <a:r>
              <a:rPr lang="en-US" i="1" dirty="0" smtClean="0">
                <a:solidFill>
                  <a:srgbClr val="FF0000"/>
                </a:solidFill>
                <a:latin typeface="Calibri"/>
              </a:rPr>
              <a:t>w</a:t>
            </a:r>
            <a:r>
              <a:rPr lang="en-US" i="1" baseline="-25000" dirty="0" smtClean="0">
                <a:solidFill>
                  <a:srgbClr val="FF0000"/>
                </a:solidFill>
                <a:latin typeface="Calibri"/>
              </a:rPr>
              <a:t>1</a:t>
            </a:r>
            <a:r>
              <a:rPr lang="en-US" i="1" dirty="0" smtClean="0">
                <a:latin typeface="Calibri"/>
              </a:rPr>
              <a:t> </a:t>
            </a:r>
            <a:r>
              <a:rPr lang="de-DE" i="1" dirty="0" smtClean="0">
                <a:latin typeface="Calibri"/>
              </a:rPr>
              <a:t>g(d</a:t>
            </a:r>
            <a:r>
              <a:rPr lang="de-DE" i="1" dirty="0">
                <a:latin typeface="Calibri"/>
              </a:rPr>
              <a:t>) + </a:t>
            </a:r>
            <a:r>
              <a:rPr lang="de-DE" i="1" dirty="0" smtClean="0">
                <a:solidFill>
                  <a:srgbClr val="FF0000"/>
                </a:solidFill>
                <a:latin typeface="Calibri"/>
              </a:rPr>
              <a:t>w</a:t>
            </a:r>
            <a:r>
              <a:rPr lang="de-DE" i="1" baseline="-25000" dirty="0" smtClean="0">
                <a:solidFill>
                  <a:srgbClr val="FF0000"/>
                </a:solidFill>
                <a:latin typeface="Calibri"/>
              </a:rPr>
              <a:t>2</a:t>
            </a:r>
            <a:r>
              <a:rPr lang="de-DE" i="1" dirty="0" smtClean="0">
                <a:latin typeface="Calibri"/>
              </a:rPr>
              <a:t> score(q</a:t>
            </a:r>
            <a:r>
              <a:rPr lang="de-DE" i="1" dirty="0">
                <a:latin typeface="Calibri"/>
              </a:rPr>
              <a:t>, d</a:t>
            </a:r>
            <a:r>
              <a:rPr lang="de-DE" i="1" dirty="0" smtClean="0">
                <a:latin typeface="Calibri"/>
              </a:rPr>
              <a:t>)</a:t>
            </a:r>
            <a:endParaRPr lang="el-GR" i="1" dirty="0" smtClean="0">
              <a:latin typeface="Calibri"/>
              <a:cs typeface="+mn-cs"/>
            </a:endParaRPr>
          </a:p>
          <a:p>
            <a:pPr marL="800100" lvl="1" indent="-342900" defTabSz="449263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l-GR" dirty="0" smtClean="0">
                <a:latin typeface="Calibri"/>
                <a:cs typeface="+mn-cs"/>
              </a:rPr>
              <a:t>Υπόθεση: </a:t>
            </a:r>
            <a:r>
              <a:rPr lang="el-GR" dirty="0" err="1">
                <a:latin typeface="Calibri"/>
                <a:cs typeface="+mn-cs"/>
              </a:rPr>
              <a:t>κ</a:t>
            </a:r>
            <a:r>
              <a:rPr lang="el-GR" dirty="0" err="1" smtClean="0">
                <a:latin typeface="Calibri"/>
                <a:cs typeface="+mn-cs"/>
              </a:rPr>
              <a:t>ανονικοποίηση</a:t>
            </a:r>
            <a:r>
              <a:rPr lang="el-GR" dirty="0" smtClean="0">
                <a:latin typeface="Calibri"/>
                <a:cs typeface="+mn-cs"/>
              </a:rPr>
              <a:t> ώστε </a:t>
            </a:r>
            <a:r>
              <a:rPr lang="en-US" dirty="0" smtClean="0">
                <a:latin typeface="Calibri"/>
                <a:cs typeface="+mn-cs"/>
              </a:rPr>
              <a:t>score </a:t>
            </a:r>
            <a:r>
              <a:rPr lang="el-GR" dirty="0" smtClean="0">
                <a:latin typeface="Calibri"/>
                <a:cs typeface="+mn-cs"/>
              </a:rPr>
              <a:t>επίσης στο [0, 1]</a:t>
            </a:r>
            <a:endParaRPr lang="el-GR" i="1" dirty="0" smtClean="0">
              <a:latin typeface="Calibri"/>
              <a:cs typeface="+mn-cs"/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79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l-GR" sz="1600" dirty="0" smtClean="0">
                <a:solidFill>
                  <a:srgbClr val="FBFCFF"/>
                </a:solidFill>
              </a:rPr>
              <a:t>7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1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defTabSz="449263"/>
            <a:r>
              <a:rPr lang="el-GR" sz="36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Με βάση την «ποιότητα» του εγγράφου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 (</a:t>
            </a:r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g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(d))</a:t>
            </a:r>
            <a:endParaRPr lang="de-DE" sz="3600" dirty="0" smtClean="0">
              <a:solidFill>
                <a:schemeClr val="accent6">
                  <a:lumMod val="75000"/>
                </a:schemeClr>
              </a:solidFill>
              <a:latin typeface="Calibri"/>
              <a:cs typeface="+mn-cs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2400" y="2895600"/>
            <a:ext cx="8786842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</a:pPr>
            <a:r>
              <a:rPr lang="en-US" dirty="0" smtClean="0">
                <a:latin typeface="Calibri"/>
              </a:rPr>
              <a:t>	</a:t>
            </a:r>
            <a:r>
              <a:rPr lang="el-GR" dirty="0" smtClean="0">
                <a:latin typeface="Calibri"/>
              </a:rPr>
              <a:t>Θέλουμε διάταξη με βάση το </a:t>
            </a:r>
            <a:r>
              <a:rPr lang="en-US" dirty="0" smtClean="0">
                <a:latin typeface="Calibri"/>
              </a:rPr>
              <a:t>net-score</a:t>
            </a: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</a:pPr>
            <a:r>
              <a:rPr lang="en-US" dirty="0">
                <a:latin typeface="Calibri"/>
                <a:cs typeface="+mn-cs"/>
              </a:rPr>
              <a:t>	</a:t>
            </a:r>
            <a:endParaRPr lang="en-US" dirty="0" smtClean="0"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</a:pPr>
            <a:r>
              <a:rPr lang="en-US" dirty="0">
                <a:latin typeface="Calibri"/>
                <a:cs typeface="+mn-cs"/>
              </a:rPr>
              <a:t>	</a:t>
            </a:r>
            <a:r>
              <a:rPr lang="el-GR" dirty="0" smtClean="0">
                <a:latin typeface="Calibri"/>
                <a:cs typeface="+mn-cs"/>
              </a:rPr>
              <a:t>Πως μπορούμε να επιτύχουμε  γρήγορο τερματισμό (</a:t>
            </a:r>
            <a:r>
              <a:rPr lang="en-US" dirty="0" smtClean="0">
                <a:latin typeface="Calibri"/>
                <a:cs typeface="+mn-cs"/>
              </a:rPr>
              <a:t>early termination</a:t>
            </a:r>
            <a:r>
              <a:rPr lang="el-GR" dirty="0" smtClean="0">
                <a:latin typeface="Calibri"/>
                <a:cs typeface="+mn-cs"/>
              </a:rPr>
              <a:t>); Δηλαδή να μην επεξεργαστούμε όλη τη λίστα καταχωρήσεων για να βρούμε τα καλύτερα </a:t>
            </a:r>
            <a:r>
              <a:rPr lang="en-US" i="1" dirty="0" smtClean="0">
                <a:latin typeface="Calibri"/>
                <a:cs typeface="+mn-cs"/>
              </a:rPr>
              <a:t>k</a:t>
            </a:r>
            <a:r>
              <a:rPr lang="en-US" dirty="0" smtClean="0">
                <a:latin typeface="Calibri"/>
                <a:cs typeface="+mn-cs"/>
              </a:rPr>
              <a:t>;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27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l-GR" sz="1600" dirty="0" smtClean="0">
                <a:solidFill>
                  <a:srgbClr val="FBFCFF"/>
                </a:solidFill>
              </a:rPr>
              <a:t>7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1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defTabSz="449263"/>
            <a:r>
              <a:rPr lang="el-GR" sz="36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Με βάση την «ποιότητα» του εγγράφου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 (</a:t>
            </a:r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g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(d))</a:t>
            </a:r>
            <a:endParaRPr lang="de-DE" sz="3600" dirty="0" smtClean="0">
              <a:solidFill>
                <a:schemeClr val="accent6">
                  <a:lumMod val="75000"/>
                </a:schemeClr>
              </a:solidFill>
              <a:latin typeface="Calibri"/>
              <a:cs typeface="+mn-cs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04800" y="1524000"/>
            <a:ext cx="8534400" cy="304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 smtClean="0">
                <a:latin typeface="Calibri"/>
                <a:cs typeface="+mn-cs"/>
              </a:rPr>
              <a:t>	</a:t>
            </a:r>
            <a:endParaRPr lang="el-GR" sz="1200" dirty="0" smtClean="0"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latin typeface="Calibri"/>
                <a:cs typeface="+mn-cs"/>
              </a:rPr>
              <a:t>Διατάσουμε τις λίστες καταχωρήσεων με βάση την καταλληλότητα (π.χ., </a:t>
            </a:r>
            <a:r>
              <a:rPr lang="en-US" dirty="0" err="1" smtClean="0">
                <a:latin typeface="Calibri"/>
                <a:cs typeface="+mn-cs"/>
              </a:rPr>
              <a:t>PageRank</a:t>
            </a:r>
            <a:r>
              <a:rPr lang="en-US" dirty="0" smtClean="0">
                <a:latin typeface="Calibri"/>
                <a:cs typeface="+mn-cs"/>
              </a:rPr>
              <a:t>) </a:t>
            </a:r>
            <a:r>
              <a:rPr lang="el-GR" dirty="0" smtClean="0">
                <a:latin typeface="Calibri"/>
                <a:cs typeface="+mn-cs"/>
              </a:rPr>
              <a:t>των εγγράφων: </a:t>
            </a:r>
          </a:p>
          <a:p>
            <a:pPr lvl="1" algn="ctr" defTabSz="449263">
              <a:spcBef>
                <a:spcPts val="700"/>
              </a:spcBef>
              <a:buClr>
                <a:srgbClr val="336699"/>
              </a:buClr>
            </a:pPr>
            <a:r>
              <a:rPr lang="de-DE" i="1" dirty="0" smtClean="0">
                <a:latin typeface="Calibri"/>
                <a:cs typeface="+mn-cs"/>
              </a:rPr>
              <a:t>g</a:t>
            </a:r>
            <a:r>
              <a:rPr lang="de-DE" dirty="0" smtClean="0">
                <a:latin typeface="Calibri"/>
                <a:cs typeface="+mn-cs"/>
              </a:rPr>
              <a:t>(</a:t>
            </a:r>
            <a:r>
              <a:rPr lang="de-DE" i="1" dirty="0" smtClean="0">
                <a:latin typeface="Calibri"/>
                <a:cs typeface="+mn-cs"/>
              </a:rPr>
              <a:t>d</a:t>
            </a:r>
            <a:r>
              <a:rPr lang="de-DE" baseline="-25000" dirty="0" smtClean="0">
                <a:latin typeface="Calibri"/>
                <a:cs typeface="+mn-cs"/>
              </a:rPr>
              <a:t>1</a:t>
            </a:r>
            <a:r>
              <a:rPr lang="de-DE" dirty="0" smtClean="0">
                <a:latin typeface="Calibri"/>
                <a:cs typeface="+mn-cs"/>
              </a:rPr>
              <a:t>) &gt; </a:t>
            </a:r>
            <a:r>
              <a:rPr lang="de-DE" i="1" dirty="0" smtClean="0">
                <a:latin typeface="Calibri"/>
                <a:cs typeface="+mn-cs"/>
              </a:rPr>
              <a:t>g</a:t>
            </a:r>
            <a:r>
              <a:rPr lang="de-DE" dirty="0" smtClean="0">
                <a:latin typeface="Calibri"/>
                <a:cs typeface="+mn-cs"/>
              </a:rPr>
              <a:t>(</a:t>
            </a:r>
            <a:r>
              <a:rPr lang="de-DE" i="1" dirty="0" smtClean="0">
                <a:latin typeface="Calibri"/>
                <a:cs typeface="+mn-cs"/>
              </a:rPr>
              <a:t>d</a:t>
            </a:r>
            <a:r>
              <a:rPr lang="de-DE" baseline="-25000" dirty="0" smtClean="0">
                <a:latin typeface="Calibri"/>
                <a:cs typeface="+mn-cs"/>
              </a:rPr>
              <a:t>2</a:t>
            </a:r>
            <a:r>
              <a:rPr lang="de-DE" dirty="0" smtClean="0">
                <a:latin typeface="Calibri"/>
                <a:cs typeface="+mn-cs"/>
              </a:rPr>
              <a:t>) &gt; </a:t>
            </a:r>
            <a:r>
              <a:rPr lang="de-DE" i="1" dirty="0" smtClean="0">
                <a:latin typeface="Calibri"/>
                <a:cs typeface="+mn-cs"/>
              </a:rPr>
              <a:t>g</a:t>
            </a:r>
            <a:r>
              <a:rPr lang="de-DE" dirty="0" smtClean="0">
                <a:latin typeface="Calibri"/>
                <a:cs typeface="+mn-cs"/>
              </a:rPr>
              <a:t>(</a:t>
            </a:r>
            <a:r>
              <a:rPr lang="de-DE" i="1" dirty="0" smtClean="0">
                <a:latin typeface="Calibri"/>
                <a:cs typeface="+mn-cs"/>
              </a:rPr>
              <a:t>d</a:t>
            </a:r>
            <a:r>
              <a:rPr lang="de-DE" baseline="-25000" dirty="0" smtClean="0">
                <a:latin typeface="Calibri"/>
                <a:cs typeface="+mn-cs"/>
              </a:rPr>
              <a:t>3</a:t>
            </a:r>
            <a:r>
              <a:rPr lang="de-DE" dirty="0" smtClean="0">
                <a:latin typeface="Calibri"/>
                <a:cs typeface="+mn-cs"/>
              </a:rPr>
              <a:t>) &gt; . . .</a:t>
            </a:r>
            <a:endParaRPr lang="el-GR" dirty="0" smtClean="0">
              <a:latin typeface="Calibri"/>
              <a:cs typeface="+mn-cs"/>
            </a:endParaRPr>
          </a:p>
          <a:p>
            <a:pPr lvl="1" algn="ctr" defTabSz="449263">
              <a:spcBef>
                <a:spcPts val="700"/>
              </a:spcBef>
              <a:buClr>
                <a:srgbClr val="336699"/>
              </a:buClr>
            </a:pPr>
            <a:endParaRPr lang="el-GR" dirty="0" smtClean="0">
              <a:latin typeface="Calibri"/>
              <a:cs typeface="+mn-cs"/>
            </a:endParaRPr>
          </a:p>
          <a:p>
            <a:pPr lvl="1" algn="just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 smtClean="0">
                <a:latin typeface="Calibri"/>
                <a:cs typeface="+mn-cs"/>
              </a:rPr>
              <a:t>Η διάταξη των εγγράφων είναι </a:t>
            </a:r>
            <a:r>
              <a:rPr lang="el-GR" dirty="0" smtClean="0">
                <a:solidFill>
                  <a:srgbClr val="FF0000"/>
                </a:solidFill>
                <a:latin typeface="Calibri"/>
                <a:cs typeface="+mn-cs"/>
              </a:rPr>
              <a:t>ίδια</a:t>
            </a:r>
            <a:r>
              <a:rPr lang="el-GR" dirty="0" smtClean="0">
                <a:latin typeface="Calibri"/>
                <a:cs typeface="+mn-cs"/>
              </a:rPr>
              <a:t> για όλες τις λίστες καταχωρήσεων</a:t>
            </a:r>
            <a:endParaRPr lang="de-DE" dirty="0" smtClean="0">
              <a:latin typeface="Calibri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50292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 Τα «καλά» έγγραφα στην αρχή της κάθε λίστας, οπότε αν θέλουμε να βρούμε γρήγορα καλά αποτελέσματα μπορούμε να δούμε μόνο την αρχή της λίστας</a:t>
            </a:r>
            <a:endParaRPr lang="el-GR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17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l-GR" sz="1600" dirty="0" smtClean="0">
                <a:solidFill>
                  <a:srgbClr val="FBFCFF"/>
                </a:solidFill>
              </a:rPr>
              <a:t>7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1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defTabSz="449263"/>
            <a:r>
              <a:rPr lang="el-GR" sz="36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Με βάση την «ποιότητα» του εγγράφου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 (</a:t>
            </a:r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g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(d))</a:t>
            </a:r>
            <a:endParaRPr lang="de-DE" sz="3600" dirty="0" smtClean="0">
              <a:solidFill>
                <a:schemeClr val="accent6">
                  <a:lumMod val="75000"/>
                </a:schemeClr>
              </a:solidFill>
              <a:latin typeface="Calibri"/>
              <a:cs typeface="+mn-cs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52400" y="1524000"/>
            <a:ext cx="8482042" cy="46720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Υπενθύμιση </a:t>
            </a:r>
            <a:r>
              <a:rPr lang="de-DE" dirty="0" err="1" smtClean="0">
                <a:solidFill>
                  <a:srgbClr val="000000"/>
                </a:solidFill>
                <a:latin typeface="Calibri"/>
                <a:cs typeface="+mn-cs"/>
              </a:rPr>
              <a:t>net</a:t>
            </a:r>
            <a:r>
              <a:rPr lang="de-DE" dirty="0" smtClean="0">
                <a:solidFill>
                  <a:srgbClr val="000000"/>
                </a:solidFill>
                <a:latin typeface="Calibri"/>
                <a:cs typeface="+mn-cs"/>
              </a:rPr>
              <a:t>-score(</a:t>
            </a:r>
            <a:r>
              <a:rPr lang="de-DE" i="1" dirty="0" smtClean="0">
                <a:solidFill>
                  <a:srgbClr val="000000"/>
                </a:solidFill>
                <a:latin typeface="Calibri"/>
                <a:cs typeface="+mn-cs"/>
              </a:rPr>
              <a:t>q</a:t>
            </a:r>
            <a:r>
              <a:rPr lang="de-DE" dirty="0" smtClean="0">
                <a:solidFill>
                  <a:srgbClr val="000000"/>
                </a:solidFill>
                <a:latin typeface="Calibri"/>
                <a:cs typeface="+mn-cs"/>
              </a:rPr>
              <a:t>, </a:t>
            </a:r>
            <a:r>
              <a:rPr lang="de-DE" i="1" dirty="0" smtClean="0">
                <a:solidFill>
                  <a:srgbClr val="000000"/>
                </a:solidFill>
                <a:latin typeface="Calibri"/>
                <a:cs typeface="+mn-cs"/>
              </a:rPr>
              <a:t>d</a:t>
            </a:r>
            <a:r>
              <a:rPr lang="de-DE" dirty="0" smtClean="0">
                <a:solidFill>
                  <a:srgbClr val="000000"/>
                </a:solidFill>
                <a:latin typeface="Calibri"/>
                <a:cs typeface="+mn-cs"/>
              </a:rPr>
              <a:t>) = </a:t>
            </a:r>
            <a:r>
              <a:rPr lang="de-DE" i="1" dirty="0" smtClean="0">
                <a:solidFill>
                  <a:srgbClr val="000000"/>
                </a:solidFill>
                <a:latin typeface="Calibri"/>
                <a:cs typeface="+mn-cs"/>
              </a:rPr>
              <a:t>g</a:t>
            </a:r>
            <a:r>
              <a:rPr lang="de-DE" dirty="0" smtClean="0">
                <a:solidFill>
                  <a:srgbClr val="000000"/>
                </a:solidFill>
                <a:latin typeface="Calibri"/>
                <a:cs typeface="+mn-cs"/>
              </a:rPr>
              <a:t>(</a:t>
            </a:r>
            <a:r>
              <a:rPr lang="de-DE" i="1" dirty="0" smtClean="0">
                <a:solidFill>
                  <a:srgbClr val="000000"/>
                </a:solidFill>
                <a:latin typeface="Calibri"/>
                <a:cs typeface="+mn-cs"/>
              </a:rPr>
              <a:t>d</a:t>
            </a:r>
            <a:r>
              <a:rPr lang="de-DE" dirty="0" smtClean="0">
                <a:solidFill>
                  <a:srgbClr val="000000"/>
                </a:solidFill>
                <a:latin typeface="Calibri"/>
                <a:cs typeface="+mn-cs"/>
              </a:rPr>
              <a:t>) + score(</a:t>
            </a:r>
            <a:r>
              <a:rPr lang="de-DE" i="1" dirty="0" smtClean="0">
                <a:solidFill>
                  <a:srgbClr val="000000"/>
                </a:solidFill>
                <a:latin typeface="Calibri"/>
                <a:cs typeface="+mn-cs"/>
              </a:rPr>
              <a:t>q</a:t>
            </a:r>
            <a:r>
              <a:rPr lang="de-DE" dirty="0" smtClean="0">
                <a:solidFill>
                  <a:srgbClr val="000000"/>
                </a:solidFill>
                <a:latin typeface="Calibri"/>
                <a:cs typeface="+mn-cs"/>
              </a:rPr>
              <a:t>, </a:t>
            </a:r>
            <a:r>
              <a:rPr lang="de-DE" i="1" dirty="0" smtClean="0">
                <a:solidFill>
                  <a:srgbClr val="000000"/>
                </a:solidFill>
                <a:latin typeface="Calibri"/>
                <a:cs typeface="+mn-cs"/>
              </a:rPr>
              <a:t>d</a:t>
            </a:r>
            <a:r>
              <a:rPr lang="de-DE" dirty="0" smtClean="0">
                <a:solidFill>
                  <a:srgbClr val="000000"/>
                </a:solidFill>
                <a:latin typeface="Calibri"/>
                <a:cs typeface="+mn-cs"/>
              </a:rPr>
              <a:t>)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 και τα έγγραφα σε κάθε λίστα σε διάταξη με βάση το </a:t>
            </a:r>
            <a:r>
              <a:rPr lang="en-US" i="1" dirty="0" smtClean="0">
                <a:solidFill>
                  <a:srgbClr val="000000"/>
                </a:solidFill>
                <a:latin typeface="Calibri"/>
                <a:cs typeface="+mn-cs"/>
              </a:rPr>
              <a:t>g</a:t>
            </a:r>
          </a:p>
          <a:p>
            <a:pPr lvl="1" defTabSz="449263">
              <a:spcBef>
                <a:spcPts val="700"/>
              </a:spcBef>
              <a:buClr>
                <a:srgbClr val="336699"/>
              </a:buClr>
            </a:pPr>
            <a:endParaRPr lang="de-DE" sz="800" dirty="0" smtClean="0">
              <a:solidFill>
                <a:srgbClr val="000000"/>
              </a:solidFill>
              <a:latin typeface="Calibri"/>
              <a:cs typeface="+mn-cs"/>
            </a:endParaRPr>
          </a:p>
          <a:p>
            <a:pPr lvl="1" defTabSz="449263">
              <a:spcBef>
                <a:spcPts val="700"/>
              </a:spcBef>
              <a:buClr>
                <a:srgbClr val="336699"/>
              </a:buClr>
            </a:pP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Επεξεργαζόμαστε ένα έγγραφο τη φορά 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– δηλαδή, για κάθε έγγραφο υπολογίζουμε πλήρως το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net-score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 του (για όλους τους όρους του ερωτήματος)</a:t>
            </a:r>
            <a:endParaRPr lang="de-DE" dirty="0" smtClean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Έστω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Calibri"/>
                <a:cs typeface="+mn-cs"/>
              </a:rPr>
              <a:t>g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 → [0, 1]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, </a:t>
            </a:r>
            <a:endParaRPr lang="el-GR" dirty="0">
              <a:solidFill>
                <a:srgbClr val="000000"/>
              </a:solidFill>
              <a:latin typeface="Calibri"/>
              <a:cs typeface="+mn-cs"/>
            </a:endParaRPr>
          </a:p>
          <a:p>
            <a:pPr lvl="2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το τελευταίο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Calibri"/>
                <a:cs typeface="+mn-cs"/>
              </a:rPr>
              <a:t>k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-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κορυφαίο έγγραφο έχει βαθμό </a:t>
            </a:r>
            <a:r>
              <a:rPr lang="el-GR" b="1" dirty="0" smtClean="0">
                <a:solidFill>
                  <a:srgbClr val="000000"/>
                </a:solidFill>
                <a:latin typeface="Calibri"/>
                <a:cs typeface="+mn-cs"/>
              </a:rPr>
              <a:t>1.2</a:t>
            </a:r>
          </a:p>
          <a:p>
            <a:pPr lvl="2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κ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αι για το έγγραφο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Calibri"/>
              </a:rPr>
              <a:t>d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που επεξεργαζόμαστε </a:t>
            </a:r>
            <a:r>
              <a:rPr lang="en-US" i="1" dirty="0" smtClean="0">
                <a:solidFill>
                  <a:srgbClr val="000000"/>
                </a:solidFill>
                <a:latin typeface="Calibri"/>
                <a:cs typeface="+mn-cs"/>
              </a:rPr>
              <a:t>g(d) &lt; 0.1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, άρα και για όλα τα υπόλοιπα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συνολικός βαθμός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&lt; 1.1 </a:t>
            </a:r>
            <a:r>
              <a:rPr lang="el-G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+mn-cs"/>
              </a:rPr>
              <a:t>(στην καλύτερη περίπτωση έχουν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+mn-cs"/>
              </a:rPr>
              <a:t>score</a:t>
            </a:r>
            <a:r>
              <a:rPr lang="el-G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+mn-cs"/>
              </a:rPr>
              <a:t> ίσο με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+mn-cs"/>
              </a:rPr>
              <a:t> 1 </a:t>
            </a:r>
            <a:r>
              <a:rPr lang="el-G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+mn-cs"/>
              </a:rPr>
              <a:t>που δεν αρκεί όμως)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+mn-cs"/>
              </a:rPr>
              <a:t>.</a:t>
            </a:r>
          </a:p>
          <a:p>
            <a:pPr lvl="1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	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=&gt; δε χρειάζεται να επεξεργαστούμε το υπόλοιπο των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	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λιστών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61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73831"/>
            <a:ext cx="8229600" cy="1143000"/>
          </a:xfrm>
        </p:spPr>
        <p:txBody>
          <a:bodyPr/>
          <a:lstStyle/>
          <a:p>
            <a:pPr eaLnBrk="1" hangingPunct="1"/>
            <a:r>
              <a:rPr lang="el-GR" altLang="zh-CN" dirty="0" smtClean="0">
                <a:ea typeface="宋体" pitchFamily="2" charset="-122"/>
              </a:rPr>
              <a:t>Κλάδεμα συστάδων</a:t>
            </a:r>
            <a:endParaRPr lang="en-US" altLang="zh-CN" dirty="0" smtClean="0">
              <a:ea typeface="宋体" pitchFamily="2" charset="-122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3550" y="1843613"/>
            <a:ext cx="8223250" cy="4870450"/>
          </a:xfrm>
        </p:spPr>
        <p:txBody>
          <a:bodyPr/>
          <a:lstStyle/>
          <a:p>
            <a:pPr eaLnBrk="1" hangingPunct="1">
              <a:buNone/>
            </a:pPr>
            <a:r>
              <a:rPr lang="el-GR" altLang="zh-CN" sz="3200" dirty="0" smtClean="0">
                <a:ea typeface="宋体" pitchFamily="2" charset="-122"/>
              </a:rPr>
              <a:t>Προ-επεξεργασία</a:t>
            </a:r>
            <a:r>
              <a:rPr lang="en-US" altLang="zh-CN" sz="3200" dirty="0" smtClean="0">
                <a:ea typeface="宋体" pitchFamily="2" charset="-122"/>
              </a:rPr>
              <a:t>  - </a:t>
            </a:r>
            <a:r>
              <a:rPr lang="el-GR" altLang="zh-CN" sz="3200" dirty="0" err="1" smtClean="0">
                <a:ea typeface="宋体" pitchFamily="2" charset="-122"/>
              </a:rPr>
              <a:t>συσταδοποίηση</a:t>
            </a:r>
            <a:r>
              <a:rPr lang="el-GR" altLang="zh-CN" sz="3200" dirty="0" smtClean="0">
                <a:ea typeface="宋体" pitchFamily="2" charset="-122"/>
              </a:rPr>
              <a:t> </a:t>
            </a:r>
            <a:r>
              <a:rPr lang="en-US" altLang="zh-CN" sz="3200" dirty="0" smtClean="0">
                <a:ea typeface="宋体" pitchFamily="2" charset="-122"/>
              </a:rPr>
              <a:t>(clustering) </a:t>
            </a:r>
            <a:r>
              <a:rPr lang="el-GR" altLang="zh-CN" sz="3200" dirty="0" smtClean="0">
                <a:ea typeface="宋体" pitchFamily="2" charset="-122"/>
              </a:rPr>
              <a:t>εγγράφων</a:t>
            </a:r>
          </a:p>
          <a:p>
            <a:pPr eaLnBrk="1" hangingPunct="1"/>
            <a:r>
              <a:rPr lang="el-GR" altLang="zh-CN" sz="2400" dirty="0" smtClean="0">
                <a:ea typeface="宋体" pitchFamily="2" charset="-122"/>
              </a:rPr>
              <a:t>Επέλεξε τυχαία</a:t>
            </a:r>
            <a:r>
              <a:rPr lang="en-US" altLang="zh-CN" sz="2400" dirty="0" smtClean="0">
                <a:ea typeface="宋体" pitchFamily="2" charset="-122"/>
              </a:rPr>
              <a:t> </a:t>
            </a:r>
            <a:r>
              <a:rPr lang="en-US" altLang="zh-CN" sz="2400" dirty="0" smtClean="0">
                <a:ea typeface="宋体" pitchFamily="2" charset="-122"/>
                <a:sym typeface="Symbol" pitchFamily="18" charset="2"/>
              </a:rPr>
              <a:t>N </a:t>
            </a:r>
            <a:r>
              <a:rPr lang="el-GR" altLang="zh-CN" sz="2400" dirty="0" smtClean="0">
                <a:ea typeface="宋体" pitchFamily="2" charset="-122"/>
                <a:sym typeface="Symbol" pitchFamily="18" charset="2"/>
              </a:rPr>
              <a:t>έγγραφα</a:t>
            </a:r>
            <a:r>
              <a:rPr lang="en-US" altLang="zh-CN" sz="2400" dirty="0" smtClean="0">
                <a:ea typeface="宋体" pitchFamily="2" charset="-122"/>
                <a:sym typeface="Symbol" pitchFamily="18" charset="2"/>
              </a:rPr>
              <a:t>: </a:t>
            </a:r>
            <a:r>
              <a:rPr lang="el-GR" altLang="zh-CN" sz="2400" dirty="0" smtClean="0">
                <a:ea typeface="宋体" pitchFamily="2" charset="-122"/>
                <a:sym typeface="Symbol" pitchFamily="18" charset="2"/>
              </a:rPr>
              <a:t>τα οποία τα ονομάζουμε </a:t>
            </a:r>
            <a:r>
              <a:rPr lang="el-GR" altLang="zh-CN" sz="2400" kern="1200" dirty="0" smtClean="0">
                <a:solidFill>
                  <a:srgbClr val="C00000"/>
                </a:solidFill>
                <a:ea typeface="ＭＳ Ｐゴシック" pitchFamily="34" charset="-128"/>
                <a:sym typeface="Symbol" pitchFamily="18" charset="2"/>
              </a:rPr>
              <a:t>ηγέτες</a:t>
            </a:r>
            <a:r>
              <a:rPr lang="el-GR" altLang="zh-CN" sz="2400" dirty="0" smtClean="0">
                <a:ea typeface="宋体" pitchFamily="2" charset="-122"/>
                <a:sym typeface="Symbol" pitchFamily="18" charset="2"/>
              </a:rPr>
              <a:t> (</a:t>
            </a:r>
            <a:r>
              <a:rPr lang="en-US" altLang="zh-CN" sz="2400" i="1" dirty="0" smtClean="0">
                <a:ea typeface="宋体" pitchFamily="2" charset="-122"/>
                <a:sym typeface="Symbol" pitchFamily="18" charset="2"/>
              </a:rPr>
              <a:t>leaders</a:t>
            </a:r>
            <a:r>
              <a:rPr lang="el-GR" altLang="zh-CN" sz="2400" i="1" dirty="0" smtClean="0">
                <a:ea typeface="宋体" pitchFamily="2" charset="-122"/>
                <a:sym typeface="Symbol" pitchFamily="18" charset="2"/>
              </a:rPr>
              <a:t>)</a:t>
            </a:r>
            <a:endParaRPr lang="en-US" altLang="zh-CN" sz="2400" dirty="0" smtClean="0">
              <a:ea typeface="宋体" pitchFamily="2" charset="-122"/>
            </a:endParaRPr>
          </a:p>
          <a:p>
            <a:pPr eaLnBrk="1" hangingPunct="1"/>
            <a:r>
              <a:rPr lang="el-GR" altLang="zh-CN" sz="2400" dirty="0" smtClean="0">
                <a:ea typeface="宋体" pitchFamily="2" charset="-122"/>
              </a:rPr>
              <a:t>Για κάθε άλλο έγγραφο, προ-υπολογίζουμε τον κοντινότερο ηγέτη του </a:t>
            </a:r>
            <a:r>
              <a:rPr lang="en-US" altLang="zh-CN" sz="2400" dirty="0" smtClean="0">
                <a:ea typeface="宋体" pitchFamily="2" charset="-122"/>
              </a:rPr>
              <a:t>(</a:t>
            </a:r>
            <a:r>
              <a:rPr lang="el-GR" altLang="zh-CN" sz="2400" dirty="0" smtClean="0">
                <a:ea typeface="宋体" pitchFamily="2" charset="-122"/>
              </a:rPr>
              <a:t>χρήση</a:t>
            </a:r>
            <a:r>
              <a:rPr lang="en-US" altLang="zh-CN" sz="2400" dirty="0" smtClean="0">
                <a:ea typeface="宋体" pitchFamily="2" charset="-122"/>
              </a:rPr>
              <a:t> </a:t>
            </a:r>
            <a:r>
              <a:rPr lang="el-GR" altLang="zh-CN" sz="2400" dirty="0" smtClean="0">
                <a:ea typeface="宋体" pitchFamily="2" charset="-122"/>
              </a:rPr>
              <a:t>ομοιότητας </a:t>
            </a:r>
            <a:r>
              <a:rPr lang="el-GR" altLang="zh-CN" sz="2400" dirty="0" err="1" smtClean="0">
                <a:ea typeface="宋体" pitchFamily="2" charset="-122"/>
              </a:rPr>
              <a:t>συνημιτόνου</a:t>
            </a:r>
            <a:r>
              <a:rPr lang="el-GR" altLang="zh-CN" sz="2400" dirty="0" smtClean="0">
                <a:ea typeface="宋体" pitchFamily="2" charset="-122"/>
              </a:rPr>
              <a:t>)</a:t>
            </a:r>
            <a:endParaRPr lang="en-US" altLang="zh-CN" sz="2400" dirty="0" smtClean="0">
              <a:ea typeface="宋体" pitchFamily="2" charset="-122"/>
            </a:endParaRPr>
          </a:p>
          <a:p>
            <a:pPr lvl="1" eaLnBrk="1" hangingPunct="1"/>
            <a:r>
              <a:rPr lang="el-GR" altLang="zh-CN" dirty="0" smtClean="0">
                <a:ea typeface="宋体" pitchFamily="2" charset="-122"/>
              </a:rPr>
              <a:t>Αυτά τα έγγραφα καλούντα </a:t>
            </a:r>
            <a:r>
              <a:rPr lang="el-GR" altLang="zh-CN" kern="1200" dirty="0" smtClean="0">
                <a:solidFill>
                  <a:srgbClr val="C00000"/>
                </a:solidFill>
                <a:ea typeface="ＭＳ Ｐゴシック" pitchFamily="34" charset="-128"/>
                <a:cs typeface="ＭＳ Ｐゴシック" pitchFamily="-65" charset="-128"/>
                <a:sym typeface="Symbol" pitchFamily="18" charset="2"/>
              </a:rPr>
              <a:t>ακόλουθοι </a:t>
            </a:r>
            <a:r>
              <a:rPr lang="el-GR" altLang="zh-CN" dirty="0" smtClean="0">
                <a:ea typeface="宋体" pitchFamily="2" charset="-122"/>
                <a:sym typeface="Symbol" pitchFamily="18" charset="2"/>
              </a:rPr>
              <a:t>(</a:t>
            </a:r>
            <a:r>
              <a:rPr lang="en-US" altLang="zh-CN" dirty="0" smtClean="0">
                <a:ea typeface="宋体" pitchFamily="2" charset="-122"/>
                <a:sym typeface="Symbol" pitchFamily="18" charset="2"/>
              </a:rPr>
              <a:t>followers</a:t>
            </a:r>
            <a:r>
              <a:rPr lang="el-GR" altLang="zh-CN" dirty="0" smtClean="0">
                <a:ea typeface="宋体" pitchFamily="2" charset="-122"/>
              </a:rPr>
              <a:t>)</a:t>
            </a:r>
            <a:r>
              <a:rPr lang="en-US" altLang="zh-CN" dirty="0" smtClean="0">
                <a:ea typeface="宋体" pitchFamily="2" charset="-122"/>
              </a:rPr>
              <a:t>;</a:t>
            </a:r>
          </a:p>
          <a:p>
            <a:pPr lvl="1" eaLnBrk="1" hangingPunct="1"/>
            <a:r>
              <a:rPr lang="el-GR" altLang="zh-CN" dirty="0" smtClean="0">
                <a:ea typeface="宋体" pitchFamily="2" charset="-122"/>
              </a:rPr>
              <a:t>Ο αναμενόμενος αριθμός είναι</a:t>
            </a:r>
            <a:r>
              <a:rPr lang="en-US" altLang="zh-CN" dirty="0" smtClean="0">
                <a:ea typeface="宋体" pitchFamily="2" charset="-122"/>
              </a:rPr>
              <a:t>: ~ </a:t>
            </a:r>
            <a:r>
              <a:rPr lang="en-US" altLang="zh-CN" dirty="0" smtClean="0">
                <a:ea typeface="宋体" pitchFamily="2" charset="-122"/>
                <a:sym typeface="Symbol" pitchFamily="18" charset="2"/>
              </a:rPr>
              <a:t></a:t>
            </a:r>
            <a:r>
              <a:rPr lang="en-US" altLang="zh-CN" i="1" dirty="0" smtClean="0">
                <a:ea typeface="宋体" pitchFamily="2" charset="-122"/>
                <a:sym typeface="Symbol" pitchFamily="18" charset="2"/>
              </a:rPr>
              <a:t>N </a:t>
            </a:r>
            <a:r>
              <a:rPr lang="el-GR" altLang="zh-CN" dirty="0" smtClean="0">
                <a:ea typeface="宋体" pitchFamily="2" charset="-122"/>
                <a:sym typeface="Symbol" pitchFamily="18" charset="2"/>
              </a:rPr>
              <a:t>ακόλουθοι ανά ηγέτη</a:t>
            </a:r>
          </a:p>
          <a:p>
            <a:pPr lvl="1" eaLnBrk="1" hangingPunct="1">
              <a:buNone/>
            </a:pPr>
            <a:r>
              <a:rPr lang="el-GR" altLang="zh-CN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宋体" pitchFamily="2" charset="-122"/>
                <a:sym typeface="Symbol" pitchFamily="18" charset="2"/>
              </a:rPr>
              <a:t>Τελικά </a:t>
            </a:r>
            <a:r>
              <a:rPr lang="en-US" altLang="zh-CN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宋体" pitchFamily="2" charset="-122"/>
                <a:sym typeface="Symbol" pitchFamily="18" charset="2"/>
              </a:rPr>
              <a:t></a:t>
            </a:r>
            <a:r>
              <a:rPr lang="el-GR" altLang="zh-CN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宋体" pitchFamily="2" charset="-122"/>
                <a:sym typeface="Symbol" pitchFamily="18" charset="2"/>
              </a:rPr>
              <a:t> </a:t>
            </a:r>
            <a:r>
              <a:rPr lang="en-US" altLang="zh-CN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宋体" pitchFamily="2" charset="-122"/>
                <a:sym typeface="Symbol" pitchFamily="18" charset="2"/>
              </a:rPr>
              <a:t>N</a:t>
            </a:r>
            <a:r>
              <a:rPr lang="el-GR" altLang="zh-CN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宋体" pitchFamily="2" charset="-122"/>
                <a:sym typeface="Symbol" pitchFamily="18" charset="2"/>
              </a:rPr>
              <a:t> ομάδες με </a:t>
            </a:r>
            <a:r>
              <a:rPr lang="en-US" altLang="zh-CN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宋体" pitchFamily="2" charset="-122"/>
                <a:sym typeface="Symbol" pitchFamily="18" charset="2"/>
              </a:rPr>
              <a:t></a:t>
            </a:r>
            <a:r>
              <a:rPr lang="el-GR" altLang="zh-CN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宋体" pitchFamily="2" charset="-122"/>
                <a:sym typeface="Symbol" pitchFamily="18" charset="2"/>
              </a:rPr>
              <a:t> </a:t>
            </a:r>
            <a:r>
              <a:rPr lang="en-US" altLang="zh-CN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宋体" pitchFamily="2" charset="-122"/>
                <a:sym typeface="Symbol" pitchFamily="18" charset="2"/>
              </a:rPr>
              <a:t>N</a:t>
            </a:r>
            <a:r>
              <a:rPr lang="el-GR" altLang="zh-CN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宋体" pitchFamily="2" charset="-122"/>
                <a:sym typeface="Symbol" pitchFamily="18" charset="2"/>
              </a:rPr>
              <a:t> έγγραφα</a:t>
            </a:r>
            <a:endParaRPr lang="en-US" altLang="zh-CN" i="1" dirty="0" smtClean="0">
              <a:solidFill>
                <a:schemeClr val="tx2">
                  <a:lumMod val="60000"/>
                  <a:lumOff val="40000"/>
                </a:schemeClr>
              </a:solidFill>
              <a:ea typeface="宋体" pitchFamily="2" charset="-122"/>
            </a:endParaRPr>
          </a:p>
        </p:txBody>
      </p:sp>
      <p:sp>
        <p:nvSpPr>
          <p:cNvPr id="3994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7.1.6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15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153400" cy="2819400"/>
          </a:xfrm>
        </p:spPr>
        <p:txBody>
          <a:bodyPr/>
          <a:lstStyle/>
          <a:p>
            <a:pPr eaLnBrk="1" hangingPunct="1">
              <a:buNone/>
            </a:pPr>
            <a:r>
              <a:rPr lang="el-GR" altLang="zh-CN" sz="3400" dirty="0" smtClean="0">
                <a:ea typeface="宋体" pitchFamily="2" charset="-122"/>
              </a:rPr>
              <a:t>Για κάθε ερώτημα </a:t>
            </a:r>
            <a:r>
              <a:rPr lang="en-US" altLang="zh-CN" sz="3400" i="1" dirty="0" smtClean="0">
                <a:ea typeface="宋体" pitchFamily="2" charset="-122"/>
              </a:rPr>
              <a:t>q</a:t>
            </a:r>
            <a:endParaRPr lang="en-US" altLang="zh-CN" sz="3400" dirty="0" smtClean="0">
              <a:ea typeface="宋体" pitchFamily="2" charset="-122"/>
            </a:endParaRPr>
          </a:p>
          <a:p>
            <a:pPr lvl="1" eaLnBrk="1" hangingPunct="1"/>
            <a:r>
              <a:rPr lang="el-GR" altLang="zh-CN" sz="3200" dirty="0" smtClean="0">
                <a:ea typeface="宋体" pitchFamily="2" charset="-122"/>
              </a:rPr>
              <a:t>Βρες τον πιο κοντινό ηγέτη </a:t>
            </a:r>
            <a:r>
              <a:rPr lang="en-US" altLang="zh-CN" sz="3200" i="1" dirty="0" smtClean="0">
                <a:ea typeface="宋体" pitchFamily="2" charset="-122"/>
              </a:rPr>
              <a:t>L.</a:t>
            </a:r>
          </a:p>
          <a:p>
            <a:pPr lvl="1" eaLnBrk="1" hangingPunct="1"/>
            <a:r>
              <a:rPr lang="el-GR" altLang="zh-CN" sz="3200" dirty="0" smtClean="0">
                <a:ea typeface="宋体" pitchFamily="2" charset="-122"/>
              </a:rPr>
              <a:t>Ψάξε για τα </a:t>
            </a:r>
            <a:r>
              <a:rPr lang="en-US" altLang="zh-CN" sz="3200" i="1" dirty="0" smtClean="0">
                <a:ea typeface="宋体" pitchFamily="2" charset="-122"/>
              </a:rPr>
              <a:t>K</a:t>
            </a:r>
            <a:r>
              <a:rPr lang="en-US" altLang="zh-CN" sz="3200" dirty="0" smtClean="0">
                <a:ea typeface="宋体" pitchFamily="2" charset="-122"/>
              </a:rPr>
              <a:t> </a:t>
            </a:r>
            <a:r>
              <a:rPr lang="el-GR" altLang="zh-CN" sz="3200" dirty="0" smtClean="0">
                <a:ea typeface="宋体" pitchFamily="2" charset="-122"/>
              </a:rPr>
              <a:t>πλησιέστερα έγγραφα ανάμεσα στους ακολούθους του </a:t>
            </a:r>
            <a:r>
              <a:rPr lang="en-US" altLang="zh-CN" sz="3200" i="1" dirty="0" smtClean="0">
                <a:ea typeface="宋体" pitchFamily="2" charset="-122"/>
              </a:rPr>
              <a:t>L</a:t>
            </a:r>
            <a:r>
              <a:rPr lang="el-GR" altLang="zh-CN" sz="3200" i="1" dirty="0" smtClean="0">
                <a:ea typeface="宋体" pitchFamily="2" charset="-122"/>
              </a:rPr>
              <a:t> (δηλαδή, στην ομάδα του </a:t>
            </a:r>
            <a:r>
              <a:rPr lang="en-US" altLang="zh-CN" sz="3200" i="1" dirty="0" smtClean="0">
                <a:ea typeface="宋体" pitchFamily="2" charset="-122"/>
              </a:rPr>
              <a:t>L)</a:t>
            </a:r>
            <a:r>
              <a:rPr lang="en-US" altLang="zh-CN" sz="3200" dirty="0" smtClean="0">
                <a:ea typeface="宋体" pitchFamily="2" charset="-122"/>
              </a:rPr>
              <a:t>.</a:t>
            </a:r>
          </a:p>
          <a:p>
            <a:pPr eaLnBrk="1" hangingPunct="1"/>
            <a:endParaRPr lang="zh-CN" altLang="en-US" dirty="0" smtClean="0">
              <a:ea typeface="宋体" pitchFamily="2" charset="-122"/>
            </a:endParaRPr>
          </a:p>
        </p:txBody>
      </p:sp>
      <p:sp>
        <p:nvSpPr>
          <p:cNvPr id="4096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7.1.6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153400" cy="1030288"/>
          </a:xfrm>
        </p:spPr>
        <p:txBody>
          <a:bodyPr/>
          <a:lstStyle/>
          <a:p>
            <a:pPr eaLnBrk="1" hangingPunct="1"/>
            <a:r>
              <a:rPr lang="el-GR" altLang="zh-CN" dirty="0" smtClean="0">
                <a:ea typeface="宋体" pitchFamily="2" charset="-122"/>
              </a:rPr>
              <a:t>Κλάδεμα συστάδων</a:t>
            </a:r>
            <a:endParaRPr lang="en-US" altLang="zh-CN" dirty="0" smtClean="0">
              <a:ea typeface="宋体" pitchFamily="2" charset="-122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Oval 15"/>
          <p:cNvSpPr>
            <a:spLocks noChangeArrowheads="1"/>
          </p:cNvSpPr>
          <p:nvPr/>
        </p:nvSpPr>
        <p:spPr bwMode="auto">
          <a:xfrm>
            <a:off x="2011363" y="3173413"/>
            <a:ext cx="212725" cy="250825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88" name="Oval 16"/>
          <p:cNvSpPr>
            <a:spLocks noChangeArrowheads="1"/>
          </p:cNvSpPr>
          <p:nvPr/>
        </p:nvSpPr>
        <p:spPr bwMode="auto">
          <a:xfrm>
            <a:off x="1806575" y="2684463"/>
            <a:ext cx="212725" cy="252412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89" name="Oval 17"/>
          <p:cNvSpPr>
            <a:spLocks noChangeArrowheads="1"/>
          </p:cNvSpPr>
          <p:nvPr/>
        </p:nvSpPr>
        <p:spPr bwMode="auto">
          <a:xfrm>
            <a:off x="2422525" y="3009900"/>
            <a:ext cx="212725" cy="252413"/>
          </a:xfrm>
          <a:prstGeom prst="ellipse">
            <a:avLst/>
          </a:prstGeom>
          <a:solidFill>
            <a:srgbClr val="9933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0" name="Oval 18"/>
          <p:cNvSpPr>
            <a:spLocks noChangeArrowheads="1"/>
          </p:cNvSpPr>
          <p:nvPr/>
        </p:nvSpPr>
        <p:spPr bwMode="auto">
          <a:xfrm>
            <a:off x="2422525" y="3416300"/>
            <a:ext cx="212725" cy="252413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1" name="Oval 19"/>
          <p:cNvSpPr>
            <a:spLocks noChangeArrowheads="1"/>
          </p:cNvSpPr>
          <p:nvPr/>
        </p:nvSpPr>
        <p:spPr bwMode="auto">
          <a:xfrm>
            <a:off x="1806575" y="3822700"/>
            <a:ext cx="212725" cy="252413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2" name="Oval 20"/>
          <p:cNvSpPr>
            <a:spLocks noChangeArrowheads="1"/>
          </p:cNvSpPr>
          <p:nvPr/>
        </p:nvSpPr>
        <p:spPr bwMode="auto">
          <a:xfrm>
            <a:off x="6743700" y="5367338"/>
            <a:ext cx="212725" cy="252412"/>
          </a:xfrm>
          <a:prstGeom prst="ellipse">
            <a:avLst/>
          </a:prstGeom>
          <a:solidFill>
            <a:srgbClr val="9933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3" name="Oval 21"/>
          <p:cNvSpPr>
            <a:spLocks noChangeArrowheads="1"/>
          </p:cNvSpPr>
          <p:nvPr/>
        </p:nvSpPr>
        <p:spPr bwMode="auto">
          <a:xfrm>
            <a:off x="5715000" y="1954213"/>
            <a:ext cx="212725" cy="250825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4" name="Oval 22"/>
          <p:cNvSpPr>
            <a:spLocks noChangeArrowheads="1"/>
          </p:cNvSpPr>
          <p:nvPr/>
        </p:nvSpPr>
        <p:spPr bwMode="auto">
          <a:xfrm>
            <a:off x="5867400" y="2262188"/>
            <a:ext cx="212725" cy="252412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5" name="Oval 24"/>
          <p:cNvSpPr>
            <a:spLocks noChangeArrowheads="1"/>
          </p:cNvSpPr>
          <p:nvPr/>
        </p:nvSpPr>
        <p:spPr bwMode="auto">
          <a:xfrm>
            <a:off x="6950075" y="5122863"/>
            <a:ext cx="212725" cy="252412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6" name="Oval 25"/>
          <p:cNvSpPr>
            <a:spLocks noChangeArrowheads="1"/>
          </p:cNvSpPr>
          <p:nvPr/>
        </p:nvSpPr>
        <p:spPr bwMode="auto">
          <a:xfrm>
            <a:off x="6743700" y="5854700"/>
            <a:ext cx="212725" cy="252413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7" name="Oval 26"/>
          <p:cNvSpPr>
            <a:spLocks noChangeArrowheads="1"/>
          </p:cNvSpPr>
          <p:nvPr/>
        </p:nvSpPr>
        <p:spPr bwMode="auto">
          <a:xfrm>
            <a:off x="7154863" y="5529263"/>
            <a:ext cx="212725" cy="252412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8" name="Oval 27"/>
          <p:cNvSpPr>
            <a:spLocks noChangeArrowheads="1"/>
          </p:cNvSpPr>
          <p:nvPr/>
        </p:nvSpPr>
        <p:spPr bwMode="auto">
          <a:xfrm>
            <a:off x="7154863" y="5854700"/>
            <a:ext cx="212725" cy="252413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9" name="Oval 28"/>
          <p:cNvSpPr>
            <a:spLocks noChangeArrowheads="1"/>
          </p:cNvSpPr>
          <p:nvPr/>
        </p:nvSpPr>
        <p:spPr bwMode="auto">
          <a:xfrm>
            <a:off x="6469063" y="2360613"/>
            <a:ext cx="212725" cy="250825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0" name="Oval 29"/>
          <p:cNvSpPr>
            <a:spLocks noChangeArrowheads="1"/>
          </p:cNvSpPr>
          <p:nvPr/>
        </p:nvSpPr>
        <p:spPr bwMode="auto">
          <a:xfrm>
            <a:off x="6743700" y="2197100"/>
            <a:ext cx="212725" cy="252413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1" name="Oval 30"/>
          <p:cNvSpPr>
            <a:spLocks noChangeArrowheads="1"/>
          </p:cNvSpPr>
          <p:nvPr/>
        </p:nvSpPr>
        <p:spPr bwMode="auto">
          <a:xfrm>
            <a:off x="2217738" y="4879975"/>
            <a:ext cx="212725" cy="252413"/>
          </a:xfrm>
          <a:prstGeom prst="ellipse">
            <a:avLst/>
          </a:prstGeom>
          <a:solidFill>
            <a:srgbClr val="9933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2" name="Oval 31"/>
          <p:cNvSpPr>
            <a:spLocks noChangeArrowheads="1"/>
          </p:cNvSpPr>
          <p:nvPr/>
        </p:nvSpPr>
        <p:spPr bwMode="auto">
          <a:xfrm>
            <a:off x="4275138" y="4392613"/>
            <a:ext cx="212725" cy="250825"/>
          </a:xfrm>
          <a:prstGeom prst="ellipse">
            <a:avLst/>
          </a:prstGeom>
          <a:solidFill>
            <a:srgbClr val="9933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3" name="Oval 32"/>
          <p:cNvSpPr>
            <a:spLocks noChangeArrowheads="1"/>
          </p:cNvSpPr>
          <p:nvPr/>
        </p:nvSpPr>
        <p:spPr bwMode="auto">
          <a:xfrm>
            <a:off x="2628900" y="5122863"/>
            <a:ext cx="212725" cy="252412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4" name="Oval 33"/>
          <p:cNvSpPr>
            <a:spLocks noChangeArrowheads="1"/>
          </p:cNvSpPr>
          <p:nvPr/>
        </p:nvSpPr>
        <p:spPr bwMode="auto">
          <a:xfrm>
            <a:off x="2628900" y="4879975"/>
            <a:ext cx="212725" cy="252413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5" name="Oval 34"/>
          <p:cNvSpPr>
            <a:spLocks noChangeArrowheads="1"/>
          </p:cNvSpPr>
          <p:nvPr/>
        </p:nvSpPr>
        <p:spPr bwMode="auto">
          <a:xfrm>
            <a:off x="1806575" y="5122863"/>
            <a:ext cx="212725" cy="252412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6" name="Oval 35"/>
          <p:cNvSpPr>
            <a:spLocks noChangeArrowheads="1"/>
          </p:cNvSpPr>
          <p:nvPr/>
        </p:nvSpPr>
        <p:spPr bwMode="auto">
          <a:xfrm>
            <a:off x="2149475" y="5367338"/>
            <a:ext cx="212725" cy="252412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7" name="Oval 36"/>
          <p:cNvSpPr>
            <a:spLocks noChangeArrowheads="1"/>
          </p:cNvSpPr>
          <p:nvPr/>
        </p:nvSpPr>
        <p:spPr bwMode="auto">
          <a:xfrm>
            <a:off x="4479925" y="4148138"/>
            <a:ext cx="212725" cy="252412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8" name="Oval 37"/>
          <p:cNvSpPr>
            <a:spLocks noChangeArrowheads="1"/>
          </p:cNvSpPr>
          <p:nvPr/>
        </p:nvSpPr>
        <p:spPr bwMode="auto">
          <a:xfrm>
            <a:off x="4686300" y="4554538"/>
            <a:ext cx="212725" cy="252412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9" name="Oval 38"/>
          <p:cNvSpPr>
            <a:spLocks noChangeArrowheads="1"/>
          </p:cNvSpPr>
          <p:nvPr/>
        </p:nvSpPr>
        <p:spPr bwMode="auto">
          <a:xfrm>
            <a:off x="4479925" y="4879975"/>
            <a:ext cx="212725" cy="252413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10" name="Oval 39"/>
          <p:cNvSpPr>
            <a:spLocks noChangeArrowheads="1"/>
          </p:cNvSpPr>
          <p:nvPr/>
        </p:nvSpPr>
        <p:spPr bwMode="auto">
          <a:xfrm>
            <a:off x="4068763" y="4635500"/>
            <a:ext cx="212725" cy="252413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11" name="Rectangle 40"/>
          <p:cNvSpPr>
            <a:spLocks noChangeArrowheads="1"/>
          </p:cNvSpPr>
          <p:nvPr/>
        </p:nvSpPr>
        <p:spPr bwMode="auto">
          <a:xfrm>
            <a:off x="5921375" y="3173413"/>
            <a:ext cx="2127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2" name="Oval 41"/>
          <p:cNvSpPr>
            <a:spLocks noChangeArrowheads="1"/>
          </p:cNvSpPr>
          <p:nvPr/>
        </p:nvSpPr>
        <p:spPr bwMode="auto">
          <a:xfrm>
            <a:off x="5715000" y="3173413"/>
            <a:ext cx="212725" cy="250825"/>
          </a:xfrm>
          <a:prstGeom prst="ellipse">
            <a:avLst/>
          </a:prstGeom>
          <a:solidFill>
            <a:srgbClr val="339966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13" name="Oval 42"/>
          <p:cNvSpPr>
            <a:spLocks noChangeArrowheads="1"/>
          </p:cNvSpPr>
          <p:nvPr/>
        </p:nvSpPr>
        <p:spPr bwMode="auto">
          <a:xfrm>
            <a:off x="1600200" y="6342063"/>
            <a:ext cx="212725" cy="252412"/>
          </a:xfrm>
          <a:prstGeom prst="ellipse">
            <a:avLst/>
          </a:prstGeom>
          <a:solidFill>
            <a:srgbClr val="9933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14" name="Oval 43"/>
          <p:cNvSpPr>
            <a:spLocks noChangeArrowheads="1"/>
          </p:cNvSpPr>
          <p:nvPr/>
        </p:nvSpPr>
        <p:spPr bwMode="auto">
          <a:xfrm>
            <a:off x="4892675" y="6342063"/>
            <a:ext cx="212725" cy="252412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15" name="Text Box 4"/>
          <p:cNvSpPr txBox="1">
            <a:spLocks noChangeArrowheads="1"/>
          </p:cNvSpPr>
          <p:nvPr/>
        </p:nvSpPr>
        <p:spPr bwMode="auto">
          <a:xfrm>
            <a:off x="5867400" y="3200400"/>
            <a:ext cx="946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altLang="zh-CN">
                <a:latin typeface="Times New Roman" pitchFamily="18" charset="0"/>
                <a:ea typeface="宋体" pitchFamily="2" charset="-122"/>
              </a:rPr>
              <a:t>Query</a:t>
            </a:r>
          </a:p>
        </p:txBody>
      </p:sp>
      <p:cxnSp>
        <p:nvCxnSpPr>
          <p:cNvPr id="42016" name="AutoShape 5"/>
          <p:cNvCxnSpPr>
            <a:cxnSpLocks noChangeShapeType="1"/>
            <a:stCxn id="42015" idx="1"/>
            <a:endCxn id="42015" idx="1"/>
          </p:cNvCxnSpPr>
          <p:nvPr/>
        </p:nvCxnSpPr>
        <p:spPr bwMode="auto">
          <a:xfrm>
            <a:off x="5867400" y="342900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17" name="Text Box 11"/>
          <p:cNvSpPr txBox="1">
            <a:spLocks noChangeArrowheads="1"/>
          </p:cNvSpPr>
          <p:nvPr/>
        </p:nvSpPr>
        <p:spPr bwMode="auto">
          <a:xfrm>
            <a:off x="1752600" y="6248400"/>
            <a:ext cx="1028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altLang="zh-CN">
                <a:latin typeface="Times New Roman" pitchFamily="18" charset="0"/>
                <a:ea typeface="宋体" pitchFamily="2" charset="-122"/>
              </a:rPr>
              <a:t>Leader</a:t>
            </a:r>
          </a:p>
        </p:txBody>
      </p:sp>
      <p:sp>
        <p:nvSpPr>
          <p:cNvPr id="42018" name="Text Box 12"/>
          <p:cNvSpPr txBox="1">
            <a:spLocks noChangeArrowheads="1"/>
          </p:cNvSpPr>
          <p:nvPr/>
        </p:nvSpPr>
        <p:spPr bwMode="auto">
          <a:xfrm>
            <a:off x="5029200" y="6248400"/>
            <a:ext cx="1284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altLang="zh-CN">
                <a:latin typeface="Times New Roman" pitchFamily="18" charset="0"/>
                <a:ea typeface="宋体" pitchFamily="2" charset="-122"/>
              </a:rPr>
              <a:t>Follower</a:t>
            </a:r>
          </a:p>
        </p:txBody>
      </p:sp>
      <p:sp>
        <p:nvSpPr>
          <p:cNvPr id="42019" name="Oval 13"/>
          <p:cNvSpPr>
            <a:spLocks noChangeArrowheads="1"/>
          </p:cNvSpPr>
          <p:nvPr/>
        </p:nvSpPr>
        <p:spPr bwMode="auto">
          <a:xfrm>
            <a:off x="6248400" y="22860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2020" name="AutoShape 45"/>
          <p:cNvCxnSpPr>
            <a:cxnSpLocks noChangeShapeType="1"/>
            <a:stCxn id="42019" idx="5"/>
            <a:endCxn id="41999" idx="1"/>
          </p:cNvCxnSpPr>
          <p:nvPr/>
        </p:nvCxnSpPr>
        <p:spPr bwMode="auto">
          <a:xfrm>
            <a:off x="6313488" y="2351088"/>
            <a:ext cx="187325" cy="36512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21" name="AutoShape 46"/>
          <p:cNvCxnSpPr>
            <a:cxnSpLocks noChangeShapeType="1"/>
            <a:stCxn id="42019" idx="6"/>
            <a:endCxn id="42000" idx="2"/>
          </p:cNvCxnSpPr>
          <p:nvPr/>
        </p:nvCxnSpPr>
        <p:spPr bwMode="auto">
          <a:xfrm>
            <a:off x="6324600" y="2324100"/>
            <a:ext cx="4095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22" name="AutoShape 48"/>
          <p:cNvCxnSpPr>
            <a:cxnSpLocks noChangeShapeType="1"/>
            <a:stCxn id="42019" idx="0"/>
          </p:cNvCxnSpPr>
          <p:nvPr/>
        </p:nvCxnSpPr>
        <p:spPr bwMode="auto">
          <a:xfrm>
            <a:off x="6286500" y="2286000"/>
            <a:ext cx="1588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23" name="AutoShape 50"/>
          <p:cNvCxnSpPr>
            <a:cxnSpLocks noChangeShapeType="1"/>
            <a:stCxn id="42019" idx="7"/>
          </p:cNvCxnSpPr>
          <p:nvPr/>
        </p:nvCxnSpPr>
        <p:spPr bwMode="auto">
          <a:xfrm flipH="1" flipV="1">
            <a:off x="6232525" y="2012950"/>
            <a:ext cx="80963" cy="284163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24" name="AutoShape 51"/>
          <p:cNvCxnSpPr>
            <a:cxnSpLocks noChangeShapeType="1"/>
            <a:stCxn id="42019" idx="1"/>
            <a:endCxn id="41993" idx="6"/>
          </p:cNvCxnSpPr>
          <p:nvPr/>
        </p:nvCxnSpPr>
        <p:spPr bwMode="auto">
          <a:xfrm flipH="1" flipV="1">
            <a:off x="5937250" y="2079625"/>
            <a:ext cx="322263" cy="217488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25" name="AutoShape 52"/>
          <p:cNvCxnSpPr>
            <a:cxnSpLocks noChangeShapeType="1"/>
            <a:stCxn id="42019" idx="1"/>
            <a:endCxn id="41994" idx="6"/>
          </p:cNvCxnSpPr>
          <p:nvPr/>
        </p:nvCxnSpPr>
        <p:spPr bwMode="auto">
          <a:xfrm flipH="1">
            <a:off x="6089650" y="2297113"/>
            <a:ext cx="169863" cy="9207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55829" name="AutoShape 53"/>
          <p:cNvCxnSpPr>
            <a:cxnSpLocks noChangeShapeType="1"/>
            <a:stCxn id="42012" idx="0"/>
            <a:endCxn id="42019" idx="3"/>
          </p:cNvCxnSpPr>
          <p:nvPr/>
        </p:nvCxnSpPr>
        <p:spPr bwMode="auto">
          <a:xfrm flipV="1">
            <a:off x="5821363" y="2351088"/>
            <a:ext cx="438150" cy="812800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55830" name="Freeform 54"/>
          <p:cNvSpPr>
            <a:spLocks/>
          </p:cNvSpPr>
          <p:nvPr/>
        </p:nvSpPr>
        <p:spPr bwMode="auto">
          <a:xfrm>
            <a:off x="5062538" y="1582738"/>
            <a:ext cx="2787650" cy="1485900"/>
          </a:xfrm>
          <a:custGeom>
            <a:avLst/>
            <a:gdLst>
              <a:gd name="T0" fmla="*/ 2147483647 w 1756"/>
              <a:gd name="T1" fmla="*/ 2147483647 h 936"/>
              <a:gd name="T2" fmla="*/ 2147483647 w 1756"/>
              <a:gd name="T3" fmla="*/ 2147483647 h 936"/>
              <a:gd name="T4" fmla="*/ 2147483647 w 1756"/>
              <a:gd name="T5" fmla="*/ 2147483647 h 936"/>
              <a:gd name="T6" fmla="*/ 2147483647 w 1756"/>
              <a:gd name="T7" fmla="*/ 2147483647 h 936"/>
              <a:gd name="T8" fmla="*/ 2147483647 w 1756"/>
              <a:gd name="T9" fmla="*/ 2147483647 h 936"/>
              <a:gd name="T10" fmla="*/ 2147483647 w 1756"/>
              <a:gd name="T11" fmla="*/ 2147483647 h 936"/>
              <a:gd name="T12" fmla="*/ 2147483647 w 1756"/>
              <a:gd name="T13" fmla="*/ 2147483647 h 936"/>
              <a:gd name="T14" fmla="*/ 2147483647 w 1756"/>
              <a:gd name="T15" fmla="*/ 2147483647 h 936"/>
              <a:gd name="T16" fmla="*/ 2147483647 w 1756"/>
              <a:gd name="T17" fmla="*/ 2147483647 h 936"/>
              <a:gd name="T18" fmla="*/ 2147483647 w 1756"/>
              <a:gd name="T19" fmla="*/ 2147483647 h 936"/>
              <a:gd name="T20" fmla="*/ 2147483647 w 1756"/>
              <a:gd name="T21" fmla="*/ 2147483647 h 936"/>
              <a:gd name="T22" fmla="*/ 2147483647 w 1756"/>
              <a:gd name="T23" fmla="*/ 2147483647 h 936"/>
              <a:gd name="T24" fmla="*/ 2147483647 w 1756"/>
              <a:gd name="T25" fmla="*/ 2147483647 h 936"/>
              <a:gd name="T26" fmla="*/ 2147483647 w 1756"/>
              <a:gd name="T27" fmla="*/ 2147483647 h 936"/>
              <a:gd name="T28" fmla="*/ 2147483647 w 1756"/>
              <a:gd name="T29" fmla="*/ 0 h 936"/>
              <a:gd name="T30" fmla="*/ 2147483647 w 1756"/>
              <a:gd name="T31" fmla="*/ 2147483647 h 936"/>
              <a:gd name="T32" fmla="*/ 2147483647 w 1756"/>
              <a:gd name="T33" fmla="*/ 2147483647 h 936"/>
              <a:gd name="T34" fmla="*/ 2147483647 w 1756"/>
              <a:gd name="T35" fmla="*/ 2147483647 h 936"/>
              <a:gd name="T36" fmla="*/ 2147483647 w 1756"/>
              <a:gd name="T37" fmla="*/ 2147483647 h 936"/>
              <a:gd name="T38" fmla="*/ 2147483647 w 1756"/>
              <a:gd name="T39" fmla="*/ 2147483647 h 936"/>
              <a:gd name="T40" fmla="*/ 2147483647 w 1756"/>
              <a:gd name="T41" fmla="*/ 2147483647 h 9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756"/>
              <a:gd name="T64" fmla="*/ 0 h 936"/>
              <a:gd name="T65" fmla="*/ 1756 w 1756"/>
              <a:gd name="T66" fmla="*/ 936 h 9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756" h="936">
                <a:moveTo>
                  <a:pt x="52" y="267"/>
                </a:moveTo>
                <a:cubicBezTo>
                  <a:pt x="131" y="371"/>
                  <a:pt x="0" y="200"/>
                  <a:pt x="129" y="361"/>
                </a:cubicBezTo>
                <a:cubicBezTo>
                  <a:pt x="185" y="430"/>
                  <a:pt x="219" y="505"/>
                  <a:pt x="293" y="559"/>
                </a:cubicBezTo>
                <a:cubicBezTo>
                  <a:pt x="341" y="594"/>
                  <a:pt x="412" y="601"/>
                  <a:pt x="465" y="628"/>
                </a:cubicBezTo>
                <a:cubicBezTo>
                  <a:pt x="502" y="647"/>
                  <a:pt x="538" y="671"/>
                  <a:pt x="576" y="688"/>
                </a:cubicBezTo>
                <a:cubicBezTo>
                  <a:pt x="629" y="712"/>
                  <a:pt x="687" y="731"/>
                  <a:pt x="740" y="757"/>
                </a:cubicBezTo>
                <a:cubicBezTo>
                  <a:pt x="853" y="814"/>
                  <a:pt x="965" y="884"/>
                  <a:pt x="1092" y="903"/>
                </a:cubicBezTo>
                <a:cubicBezTo>
                  <a:pt x="1188" y="936"/>
                  <a:pt x="1281" y="916"/>
                  <a:pt x="1385" y="912"/>
                </a:cubicBezTo>
                <a:cubicBezTo>
                  <a:pt x="1453" y="906"/>
                  <a:pt x="1508" y="896"/>
                  <a:pt x="1574" y="886"/>
                </a:cubicBezTo>
                <a:cubicBezTo>
                  <a:pt x="1616" y="862"/>
                  <a:pt x="1653" y="850"/>
                  <a:pt x="1686" y="817"/>
                </a:cubicBezTo>
                <a:cubicBezTo>
                  <a:pt x="1697" y="783"/>
                  <a:pt x="1737" y="722"/>
                  <a:pt x="1737" y="722"/>
                </a:cubicBezTo>
                <a:cubicBezTo>
                  <a:pt x="1742" y="702"/>
                  <a:pt x="1756" y="683"/>
                  <a:pt x="1754" y="662"/>
                </a:cubicBezTo>
                <a:cubicBezTo>
                  <a:pt x="1745" y="584"/>
                  <a:pt x="1701" y="519"/>
                  <a:pt x="1677" y="447"/>
                </a:cubicBezTo>
                <a:cubicBezTo>
                  <a:pt x="1654" y="377"/>
                  <a:pt x="1629" y="289"/>
                  <a:pt x="1582" y="232"/>
                </a:cubicBezTo>
                <a:cubicBezTo>
                  <a:pt x="1442" y="65"/>
                  <a:pt x="1160" y="16"/>
                  <a:pt x="955" y="0"/>
                </a:cubicBezTo>
                <a:cubicBezTo>
                  <a:pt x="845" y="5"/>
                  <a:pt x="759" y="14"/>
                  <a:pt x="654" y="26"/>
                </a:cubicBezTo>
                <a:cubicBezTo>
                  <a:pt x="598" y="40"/>
                  <a:pt x="539" y="51"/>
                  <a:pt x="482" y="60"/>
                </a:cubicBezTo>
                <a:cubicBezTo>
                  <a:pt x="409" y="91"/>
                  <a:pt x="328" y="111"/>
                  <a:pt x="250" y="129"/>
                </a:cubicBezTo>
                <a:cubicBezTo>
                  <a:pt x="202" y="152"/>
                  <a:pt x="153" y="180"/>
                  <a:pt x="104" y="198"/>
                </a:cubicBezTo>
                <a:cubicBezTo>
                  <a:pt x="98" y="204"/>
                  <a:pt x="90" y="208"/>
                  <a:pt x="86" y="215"/>
                </a:cubicBezTo>
                <a:cubicBezTo>
                  <a:pt x="72" y="239"/>
                  <a:pt x="86" y="267"/>
                  <a:pt x="52" y="267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  <a:prstDash val="lg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28" name="Oval 56"/>
          <p:cNvSpPr>
            <a:spLocks noChangeArrowheads="1"/>
          </p:cNvSpPr>
          <p:nvPr/>
        </p:nvSpPr>
        <p:spPr bwMode="auto">
          <a:xfrm>
            <a:off x="6172200" y="2187575"/>
            <a:ext cx="212725" cy="250825"/>
          </a:xfrm>
          <a:prstGeom prst="ellipse">
            <a:avLst/>
          </a:prstGeom>
          <a:solidFill>
            <a:srgbClr val="9933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29" name="Oval 58"/>
          <p:cNvSpPr>
            <a:spLocks noChangeArrowheads="1"/>
          </p:cNvSpPr>
          <p:nvPr/>
        </p:nvSpPr>
        <p:spPr bwMode="auto">
          <a:xfrm>
            <a:off x="6096000" y="1752600"/>
            <a:ext cx="212725" cy="252413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3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7.1.6</a:t>
            </a:r>
          </a:p>
        </p:txBody>
      </p:sp>
      <p:sp>
        <p:nvSpPr>
          <p:cNvPr id="4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030288"/>
          </a:xfrm>
        </p:spPr>
        <p:txBody>
          <a:bodyPr/>
          <a:lstStyle/>
          <a:p>
            <a:pPr eaLnBrk="1" hangingPunct="1"/>
            <a:r>
              <a:rPr lang="el-GR" altLang="zh-CN" dirty="0" smtClean="0">
                <a:ea typeface="宋体" pitchFamily="2" charset="-122"/>
              </a:rPr>
              <a:t>Κλάδεμα συστάδων</a:t>
            </a:r>
            <a:endParaRPr lang="en-US" altLang="zh-CN" dirty="0" smtClean="0">
              <a:ea typeface="宋体" pitchFamily="2" charset="-122"/>
            </a:endParaRPr>
          </a:p>
        </p:txBody>
      </p:sp>
      <p:sp>
        <p:nvSpPr>
          <p:cNvPr id="47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93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5830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0"/>
            <a:ext cx="7924800" cy="2895600"/>
          </a:xfrm>
        </p:spPr>
        <p:txBody>
          <a:bodyPr/>
          <a:lstStyle/>
          <a:p>
            <a:pPr eaLnBrk="1" hangingPunct="1">
              <a:buNone/>
            </a:pPr>
            <a:r>
              <a:rPr lang="el-GR" altLang="zh-CN" dirty="0" smtClean="0">
                <a:ea typeface="宋体" pitchFamily="2" charset="-122"/>
              </a:rPr>
              <a:t>Γιατί τυχαία δείγματα;</a:t>
            </a:r>
          </a:p>
          <a:p>
            <a:pPr eaLnBrk="1" hangingPunct="1"/>
            <a:r>
              <a:rPr lang="el-GR" altLang="zh-CN" dirty="0" smtClean="0">
                <a:ea typeface="宋体" pitchFamily="2" charset="-122"/>
              </a:rPr>
              <a:t>Γρήγορη</a:t>
            </a:r>
            <a:endParaRPr lang="en-US" altLang="zh-CN" dirty="0" smtClean="0">
              <a:ea typeface="宋体" pitchFamily="2" charset="-122"/>
            </a:endParaRPr>
          </a:p>
          <a:p>
            <a:pPr eaLnBrk="1" hangingPunct="1"/>
            <a:r>
              <a:rPr lang="el-GR" altLang="zh-CN" dirty="0" smtClean="0">
                <a:ea typeface="宋体" pitchFamily="2" charset="-122"/>
              </a:rPr>
              <a:t>Οι ηγέτες αντανακλούν την πραγματική κατανομή</a:t>
            </a:r>
            <a:endParaRPr lang="en-US" altLang="zh-CN" dirty="0" smtClean="0">
              <a:ea typeface="宋体" pitchFamily="2" charset="-122"/>
            </a:endParaRPr>
          </a:p>
        </p:txBody>
      </p:sp>
      <p:sp>
        <p:nvSpPr>
          <p:cNvPr id="4301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7.1.6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4775"/>
            <a:ext cx="8223250" cy="1306513"/>
          </a:xfrm>
        </p:spPr>
        <p:txBody>
          <a:bodyPr/>
          <a:lstStyle/>
          <a:p>
            <a:pPr eaLnBrk="1" hangingPunct="1"/>
            <a:r>
              <a:rPr lang="el-GR" altLang="zh-CN" dirty="0" smtClean="0">
                <a:ea typeface="宋体" pitchFamily="2" charset="-122"/>
              </a:rPr>
              <a:t>Κλάδεμα συστάδων</a:t>
            </a:r>
            <a:endParaRPr lang="en-US" altLang="zh-CN" dirty="0" smtClean="0">
              <a:ea typeface="宋体" pitchFamily="2" charset="-122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98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58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2220"/>
            <a:ext cx="8077200" cy="3276600"/>
          </a:xfrm>
        </p:spPr>
        <p:txBody>
          <a:bodyPr/>
          <a:lstStyle/>
          <a:p>
            <a:pPr eaLnBrk="1" hangingPunct="1">
              <a:buNone/>
            </a:pPr>
            <a:r>
              <a:rPr lang="el-GR" altLang="zh-CN" dirty="0" smtClean="0">
                <a:ea typeface="宋体" pitchFamily="2" charset="-122"/>
              </a:rPr>
              <a:t>Γενικές παραλλαγές (</a:t>
            </a:r>
            <a:r>
              <a:rPr lang="en-US" altLang="zh-CN" dirty="0" smtClean="0">
                <a:ea typeface="宋体" pitchFamily="2" charset="-122"/>
              </a:rPr>
              <a:t>b1-b2)</a:t>
            </a:r>
            <a:endParaRPr lang="el-GR" altLang="zh-CN" dirty="0" smtClean="0">
              <a:ea typeface="宋体" pitchFamily="2" charset="-122"/>
            </a:endParaRPr>
          </a:p>
          <a:p>
            <a:pPr eaLnBrk="1" hangingPunct="1"/>
            <a:r>
              <a:rPr lang="el-GR" altLang="zh-CN" dirty="0" smtClean="0">
                <a:ea typeface="宋体" pitchFamily="2" charset="-122"/>
              </a:rPr>
              <a:t>Κάθε ακόλουθος συνδέεται με </a:t>
            </a:r>
            <a:r>
              <a:rPr lang="en-US" altLang="zh-CN" i="1" dirty="0" smtClean="0">
                <a:ea typeface="宋体" pitchFamily="2" charset="-122"/>
              </a:rPr>
              <a:t>b1</a:t>
            </a:r>
            <a:r>
              <a:rPr lang="en-US" altLang="zh-CN" dirty="0" smtClean="0">
                <a:ea typeface="宋体" pitchFamily="2" charset="-122"/>
              </a:rPr>
              <a:t>=3 </a:t>
            </a:r>
            <a:r>
              <a:rPr lang="el-GR" altLang="zh-CN" dirty="0" smtClean="0">
                <a:ea typeface="宋体" pitchFamily="2" charset="-122"/>
              </a:rPr>
              <a:t>πλησιέστερους ηγέτες</a:t>
            </a:r>
            <a:r>
              <a:rPr lang="en-US" altLang="zh-CN" dirty="0" smtClean="0">
                <a:ea typeface="宋体" pitchFamily="2" charset="-122"/>
              </a:rPr>
              <a:t>.</a:t>
            </a:r>
          </a:p>
          <a:p>
            <a:pPr eaLnBrk="1" hangingPunct="1"/>
            <a:r>
              <a:rPr lang="el-GR" altLang="zh-CN" dirty="0" smtClean="0">
                <a:solidFill>
                  <a:srgbClr val="C00000"/>
                </a:solidFill>
                <a:ea typeface="宋体" pitchFamily="2" charset="-122"/>
              </a:rPr>
              <a:t>Για ένα ερώτημα</a:t>
            </a:r>
            <a:r>
              <a:rPr lang="en-US" altLang="zh-CN" dirty="0" smtClean="0">
                <a:solidFill>
                  <a:srgbClr val="C00000"/>
                </a:solidFill>
                <a:ea typeface="宋体" pitchFamily="2" charset="-122"/>
              </a:rPr>
              <a:t>, </a:t>
            </a:r>
            <a:r>
              <a:rPr lang="el-GR" altLang="zh-CN" dirty="0" smtClean="0">
                <a:solidFill>
                  <a:srgbClr val="C00000"/>
                </a:solidFill>
                <a:ea typeface="宋体" pitchFamily="2" charset="-122"/>
              </a:rPr>
              <a:t>βρες</a:t>
            </a:r>
            <a:r>
              <a:rPr lang="en-US" altLang="zh-CN" dirty="0" smtClean="0">
                <a:solidFill>
                  <a:srgbClr val="C00000"/>
                </a:solidFill>
                <a:ea typeface="宋体" pitchFamily="2" charset="-122"/>
              </a:rPr>
              <a:t> </a:t>
            </a:r>
            <a:r>
              <a:rPr lang="en-US" altLang="zh-CN" i="1" dirty="0" smtClean="0">
                <a:solidFill>
                  <a:srgbClr val="C00000"/>
                </a:solidFill>
                <a:ea typeface="宋体" pitchFamily="2" charset="-122"/>
              </a:rPr>
              <a:t>b2</a:t>
            </a:r>
            <a:r>
              <a:rPr lang="el-GR" altLang="zh-CN" i="1" dirty="0" smtClean="0">
                <a:solidFill>
                  <a:srgbClr val="C00000"/>
                </a:solidFill>
                <a:ea typeface="宋体" pitchFamily="2" charset="-122"/>
              </a:rPr>
              <a:t> </a:t>
            </a:r>
            <a:r>
              <a:rPr lang="en-US" altLang="zh-CN" dirty="0" smtClean="0">
                <a:solidFill>
                  <a:srgbClr val="C00000"/>
                </a:solidFill>
                <a:ea typeface="宋体" pitchFamily="2" charset="-122"/>
              </a:rPr>
              <a:t>=</a:t>
            </a:r>
            <a:r>
              <a:rPr lang="el-GR" altLang="zh-CN" dirty="0" smtClean="0">
                <a:solidFill>
                  <a:srgbClr val="C00000"/>
                </a:solidFill>
                <a:ea typeface="宋体" pitchFamily="2" charset="-122"/>
              </a:rPr>
              <a:t> </a:t>
            </a:r>
            <a:r>
              <a:rPr lang="en-US" altLang="zh-CN" dirty="0" smtClean="0">
                <a:solidFill>
                  <a:srgbClr val="C00000"/>
                </a:solidFill>
                <a:ea typeface="宋体" pitchFamily="2" charset="-122"/>
              </a:rPr>
              <a:t>4  </a:t>
            </a:r>
            <a:r>
              <a:rPr lang="el-GR" altLang="zh-CN" dirty="0" smtClean="0">
                <a:solidFill>
                  <a:srgbClr val="C00000"/>
                </a:solidFill>
                <a:ea typeface="宋体" pitchFamily="2" charset="-122"/>
              </a:rPr>
              <a:t>κοντινότερους ηγέτες και τους ακολούθους τους.</a:t>
            </a:r>
            <a:endParaRPr lang="en-US" altLang="zh-CN" dirty="0" smtClean="0">
              <a:solidFill>
                <a:srgbClr val="C00000"/>
              </a:solidFill>
              <a:ea typeface="宋体" pitchFamily="2" charset="-122"/>
            </a:endParaRPr>
          </a:p>
        </p:txBody>
      </p:sp>
      <p:sp>
        <p:nvSpPr>
          <p:cNvPr id="4403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7.1.6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4775"/>
            <a:ext cx="8223250" cy="1306513"/>
          </a:xfrm>
        </p:spPr>
        <p:txBody>
          <a:bodyPr/>
          <a:lstStyle/>
          <a:p>
            <a:pPr eaLnBrk="1" hangingPunct="1"/>
            <a:r>
              <a:rPr lang="el-GR" altLang="zh-CN" dirty="0" smtClean="0">
                <a:ea typeface="宋体" pitchFamily="2" charset="-122"/>
              </a:rPr>
              <a:t>Κλάδεμα συστάδων</a:t>
            </a:r>
            <a:endParaRPr lang="en-US" altLang="zh-CN" dirty="0" smtClean="0">
              <a:ea typeface="宋体" pitchFamily="2" charset="-122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99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41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IR-slides">
  <a:themeElements>
    <a:clrScheme name="IIR Book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37085"/>
      </a:accent1>
      <a:accent2>
        <a:srgbClr val="C0504D"/>
      </a:accent2>
      <a:accent3>
        <a:srgbClr val="357E69"/>
      </a:accent3>
      <a:accent4>
        <a:srgbClr val="918BA3"/>
      </a:accent4>
      <a:accent5>
        <a:srgbClr val="139CB7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IIR-slides.pot</Template>
  <TotalTime>29233</TotalTime>
  <Words>6449</Words>
  <Application>Microsoft Office PowerPoint</Application>
  <PresentationFormat>On-screen Show (4:3)</PresentationFormat>
  <Paragraphs>1225</Paragraphs>
  <Slides>130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130</vt:i4>
      </vt:variant>
    </vt:vector>
  </HeadingPairs>
  <TitlesOfParts>
    <vt:vector size="147" baseType="lpstr">
      <vt:lpstr>Arial Unicode MS</vt:lpstr>
      <vt:lpstr>MS Mincho</vt:lpstr>
      <vt:lpstr>ＭＳ Ｐゴシック</vt:lpstr>
      <vt:lpstr>宋体</vt:lpstr>
      <vt:lpstr>Arial</vt:lpstr>
      <vt:lpstr>Calibri</vt:lpstr>
      <vt:lpstr>Courier New</vt:lpstr>
      <vt:lpstr>Lucida Sans</vt:lpstr>
      <vt:lpstr>Lucida Sans Unicode</vt:lpstr>
      <vt:lpstr>Symbol</vt:lpstr>
      <vt:lpstr>Tahoma</vt:lpstr>
      <vt:lpstr>Times New Roman</vt:lpstr>
      <vt:lpstr>Wingdings</vt:lpstr>
      <vt:lpstr>IIR-slides</vt:lpstr>
      <vt:lpstr>Equation</vt:lpstr>
      <vt:lpstr>Worksheet</vt:lpstr>
      <vt:lpstr>Εξίσωση</vt:lpstr>
      <vt:lpstr>PowerPoint Presentation</vt:lpstr>
      <vt:lpstr>Τι θα δούμε σήμερα;</vt:lpstr>
      <vt:lpstr>Boolean Μοντέλο</vt:lpstr>
      <vt:lpstr>Boolean Μοντέλο</vt:lpstr>
      <vt:lpstr>Μοντέλα διαβαθμισμένης ανάκτησης</vt:lpstr>
      <vt:lpstr>Μοντέλα διαβαθμισμένης ανάκτησης</vt:lpstr>
      <vt:lpstr>Βαθμολόγηση ως  βάση της διαβαθμισμένης ανάκτησης</vt:lpstr>
      <vt:lpstr>Βαθμός ταιριάσματος ερωτήματος-εγγράφου</vt:lpstr>
      <vt:lpstr>Προσπάθεια 1: Συντελεστής Jaccard</vt:lpstr>
      <vt:lpstr>Συντελεστής Jaccard: Παράδειγμα βαθμολόγησης</vt:lpstr>
      <vt:lpstr>Παράδειγμα</vt:lpstr>
      <vt:lpstr>Προβλήματα</vt:lpstr>
      <vt:lpstr>Βαθμός εγγράφου και ερώτησης</vt:lpstr>
      <vt:lpstr>Συχνότητα όρου - Term frequency (tf)</vt:lpstr>
      <vt:lpstr>Παράδειγμα</vt:lpstr>
      <vt:lpstr>Συχνότητα εγγράφου (Document frequency)</vt:lpstr>
      <vt:lpstr>Βάρος idf</vt:lpstr>
      <vt:lpstr>Παράδειγμα</vt:lpstr>
      <vt:lpstr>Βαθμός εγγράφου και ερώτησης</vt:lpstr>
      <vt:lpstr>Στάθμιση tf-idf</vt:lpstr>
      <vt:lpstr>Στάθμιση tf-idf</vt:lpstr>
      <vt:lpstr>Η επίδραση του idf στη διάταξη</vt:lpstr>
      <vt:lpstr>Στάθμιση tf-idf</vt:lpstr>
      <vt:lpstr>Συχνότητα όρου - Term frequency (tf)</vt:lpstr>
      <vt:lpstr>Στάθμιση με Log-συχνότητας</vt:lpstr>
      <vt:lpstr>Στάθμιση με log-συχνότητας</vt:lpstr>
      <vt:lpstr>Βάρος idf</vt:lpstr>
      <vt:lpstr>Παράδειγμα idf, έστω N = 1 εκατομμύριο</vt:lpstr>
      <vt:lpstr>Στάθμιση tf-idf</vt:lpstr>
      <vt:lpstr>Συχνότητα συλλογής και εγγράφου</vt:lpstr>
      <vt:lpstr>Bag of words model</vt:lpstr>
      <vt:lpstr>Δυαδική μήτρα σύμπτωσης (binary term-document incidence matrix)</vt:lpstr>
      <vt:lpstr>Ο πίνακας με μετρητές</vt:lpstr>
      <vt:lpstr>Ο πίνακας με βάρη</vt:lpstr>
      <vt:lpstr>Αποθήκευση</vt:lpstr>
      <vt:lpstr>Τα έγγραφα ως διανύσματα (vector space model)</vt:lpstr>
      <vt:lpstr>Ομοιότητα διανυσμάτων</vt:lpstr>
      <vt:lpstr>Γιατί η απόσταση δεν είναι καλή ιδέα</vt:lpstr>
      <vt:lpstr>Χρήση της γωνίας αντί της απόστασης</vt:lpstr>
      <vt:lpstr>Από γωνίες σε συνημίτονα</vt:lpstr>
      <vt:lpstr>Ομοιότητα εγγράφων</vt:lpstr>
      <vt:lpstr>Παράδειγμα</vt:lpstr>
      <vt:lpstr>Παράδειγμα (συνέχεια) </vt:lpstr>
      <vt:lpstr>Παράδειγμα (συνέχεια) </vt:lpstr>
      <vt:lpstr>Κανονικοποίηση του μήκους</vt:lpstr>
      <vt:lpstr>Τα ερωτήματα ως διανύσματα</vt:lpstr>
      <vt:lpstr>Από γωνίες σε συνημίτονα </vt:lpstr>
      <vt:lpstr>cosine(query,document)</vt:lpstr>
      <vt:lpstr>Ομοιότητα συνημίτονου</vt:lpstr>
      <vt:lpstr>Computing cosine scores</vt:lpstr>
      <vt:lpstr>Θέματα </vt:lpstr>
      <vt:lpstr>Περίληψη βαθμολόγησης στο διανυσματικό χώρο</vt:lpstr>
      <vt:lpstr>Παραλλαγές της tf-idf στάθμισης</vt:lpstr>
      <vt:lpstr>Κανονικοποίηση με μέγιστη συχνότητα όρου</vt:lpstr>
      <vt:lpstr>Κανονικοποίηση με μέγιστη συχνότητα όρου</vt:lpstr>
      <vt:lpstr>Παραλλαγές της tf-idf στάθμισης</vt:lpstr>
      <vt:lpstr>Στάθμιση ερωτημάτων και εγγράφων</vt:lpstr>
      <vt:lpstr>Στάθμιση ερωτημάτων και εγγράφων</vt:lpstr>
      <vt:lpstr>Επανάληψη</vt:lpstr>
      <vt:lpstr>Παράδειγμα</vt:lpstr>
      <vt:lpstr>Τι  άλλο θα δούμε σήμερα</vt:lpstr>
      <vt:lpstr>Επέκταση καταχωρήσεων</vt:lpstr>
      <vt:lpstr>Υπολογισμός ανά έγγραφο (document-at-a-time)</vt:lpstr>
      <vt:lpstr>Παράδειγμα</vt:lpstr>
      <vt:lpstr>Υπολογισμός βαρών</vt:lpstr>
      <vt:lpstr>Υπολογισμός k-κορυφαίων αποτελεσμάτων</vt:lpstr>
      <vt:lpstr>Χρήση min-heap</vt:lpstr>
      <vt:lpstr>Αποθήκευση σε πίνακα</vt:lpstr>
      <vt:lpstr>Εισαγωγή στοιχείου</vt:lpstr>
      <vt:lpstr>Διαγραφή μικρότερου στοιχείου</vt:lpstr>
      <vt:lpstr>Επιλογή των κορυφαίων k σε O(N log k)</vt:lpstr>
      <vt:lpstr>PowerPoint Presentation</vt:lpstr>
      <vt:lpstr>PowerPoint Presentation</vt:lpstr>
      <vt:lpstr>Ασφαλής (safe) και μη ασφαλής (non-safe) διάταξη</vt:lpstr>
      <vt:lpstr>Γενική προσέγγιση «ψαλιδίσματος»</vt:lpstr>
      <vt:lpstr>Περιορισμός του ευρετηρίου (index elimination)</vt:lpstr>
      <vt:lpstr>Μόνο όροι με μεγάλο idf</vt:lpstr>
      <vt:lpstr>Έγγραφα με πολλούς όρους του ερωτήματος</vt:lpstr>
      <vt:lpstr>3 από τους 4 όρους του ερωτήματος</vt:lpstr>
      <vt:lpstr>Λίστες πρωταθλητών</vt:lpstr>
      <vt:lpstr>Ερωτήσεις</vt:lpstr>
      <vt:lpstr>PowerPoint Presentation</vt:lpstr>
      <vt:lpstr>Υπολογισμός ανά όρο (term-at-a-time)</vt:lpstr>
      <vt:lpstr>Υπολογισμός ανά όρο</vt:lpstr>
      <vt:lpstr>PowerPoint Presentation</vt:lpstr>
      <vt:lpstr>PowerPoint Presentation</vt:lpstr>
      <vt:lpstr>1. Πρόωρος τερματισμός</vt:lpstr>
      <vt:lpstr>2. idf-διατεταγμένοι όροι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Κλάδεμα συστάδων</vt:lpstr>
      <vt:lpstr>Κλάδεμα συστάδων</vt:lpstr>
      <vt:lpstr>Κλάδεμα συστάδων</vt:lpstr>
      <vt:lpstr>Κλάδεμα συστάδων</vt:lpstr>
      <vt:lpstr>Κλάδεμα συστάδων</vt:lpstr>
      <vt:lpstr>Ερωτήσεις</vt:lpstr>
      <vt:lpstr>Τι (άλλο) θα δούμε σήμερα;</vt:lpstr>
      <vt:lpstr>Παραμετρικά ευρετήρια και ευρετήρια ζώνης</vt:lpstr>
      <vt:lpstr>Παραμετρική αναζήτηση</vt:lpstr>
      <vt:lpstr>Παραμετρικά ερωτήματα</vt:lpstr>
      <vt:lpstr>Πεδία (fields)</vt:lpstr>
      <vt:lpstr>Ζώνη</vt:lpstr>
      <vt:lpstr>Ερωτήματα με ζώνες</vt:lpstr>
      <vt:lpstr>Βαθμιδωτά (διαστρωματωμένα) ευρετήρια (Tiered indexes)</vt:lpstr>
      <vt:lpstr>Βαθμιδωτά ευρετήρια</vt:lpstr>
      <vt:lpstr>Βαθμιδωτά ευρετήρια</vt:lpstr>
      <vt:lpstr>Βαθμιδωτά ευρετήρια</vt:lpstr>
      <vt:lpstr>Συνδυασμός διανυσματικής ανάκτησης</vt:lpstr>
      <vt:lpstr>Πολλαπλοί παράγοντες</vt:lpstr>
      <vt:lpstr>Επεξεργασία ερωτήματος</vt:lpstr>
      <vt:lpstr>Πλήρες σύστημα αναζήτησης</vt:lpstr>
      <vt:lpstr>Πλήρες σύστημα αναζήτησης</vt:lpstr>
      <vt:lpstr>Τι (άλλο) θα δούμε σήμερα;</vt:lpstr>
      <vt:lpstr>PowerPoint Presentation</vt:lpstr>
      <vt:lpstr>Περιλήψεις αποτελεσμάτων</vt:lpstr>
      <vt:lpstr>Περιλήψεις αποτελεσμάτων</vt:lpstr>
      <vt:lpstr>Περιλήψεις αποτελεσμάτων</vt:lpstr>
      <vt:lpstr>Στατικές Περιλήψεις</vt:lpstr>
      <vt:lpstr>Δυναμικές Περιλήψεις</vt:lpstr>
      <vt:lpstr>Δυναμικές Περιλήψεις</vt:lpstr>
      <vt:lpstr>Δυναμικές Περιλήψεις</vt:lpstr>
      <vt:lpstr>Δυναμικές Περιλήψεις</vt:lpstr>
      <vt:lpstr>Quicklinks</vt:lpstr>
      <vt:lpstr>PowerPoint Presentation</vt:lpstr>
      <vt:lpstr>Εναλλακτικές αναπαραστάσεις; </vt:lpstr>
      <vt:lpstr>PowerPoint Presentation</vt:lpstr>
    </vt:vector>
  </TitlesOfParts>
  <Company>Stanford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Christopher Manning</dc:creator>
  <cp:lastModifiedBy>pitoura</cp:lastModifiedBy>
  <cp:revision>568</cp:revision>
  <cp:lastPrinted>2011-04-04T04:19:57Z</cp:lastPrinted>
  <dcterms:created xsi:type="dcterms:W3CDTF">2011-04-01T01:43:31Z</dcterms:created>
  <dcterms:modified xsi:type="dcterms:W3CDTF">2016-05-19T06:24:50Z</dcterms:modified>
</cp:coreProperties>
</file>