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22"/>
  </p:notesMasterIdLst>
  <p:handoutMasterIdLst>
    <p:handoutMasterId r:id="rId123"/>
  </p:handoutMasterIdLst>
  <p:sldIdLst>
    <p:sldId id="402" r:id="rId2"/>
    <p:sldId id="527" r:id="rId3"/>
    <p:sldId id="550" r:id="rId4"/>
    <p:sldId id="551" r:id="rId5"/>
    <p:sldId id="552" r:id="rId6"/>
    <p:sldId id="674" r:id="rId7"/>
    <p:sldId id="553" r:id="rId8"/>
    <p:sldId id="554" r:id="rId9"/>
    <p:sldId id="555" r:id="rId10"/>
    <p:sldId id="354" r:id="rId11"/>
    <p:sldId id="406" r:id="rId12"/>
    <p:sldId id="355" r:id="rId13"/>
    <p:sldId id="356" r:id="rId14"/>
    <p:sldId id="357" r:id="rId15"/>
    <p:sldId id="414" r:id="rId16"/>
    <p:sldId id="358" r:id="rId17"/>
    <p:sldId id="359" r:id="rId18"/>
    <p:sldId id="407" r:id="rId19"/>
    <p:sldId id="360" r:id="rId20"/>
    <p:sldId id="361" r:id="rId21"/>
    <p:sldId id="559" r:id="rId22"/>
    <p:sldId id="362" r:id="rId23"/>
    <p:sldId id="546" r:id="rId24"/>
    <p:sldId id="409" r:id="rId25"/>
    <p:sldId id="650" r:id="rId26"/>
    <p:sldId id="363" r:id="rId27"/>
    <p:sldId id="365" r:id="rId28"/>
    <p:sldId id="547" r:id="rId29"/>
    <p:sldId id="561" r:id="rId30"/>
    <p:sldId id="410" r:id="rId31"/>
    <p:sldId id="367" r:id="rId32"/>
    <p:sldId id="672" r:id="rId33"/>
    <p:sldId id="368" r:id="rId34"/>
    <p:sldId id="369" r:id="rId35"/>
    <p:sldId id="370" r:id="rId36"/>
    <p:sldId id="673" r:id="rId37"/>
    <p:sldId id="371" r:id="rId38"/>
    <p:sldId id="565" r:id="rId39"/>
    <p:sldId id="566" r:id="rId40"/>
    <p:sldId id="567" r:id="rId41"/>
    <p:sldId id="569" r:id="rId42"/>
    <p:sldId id="570" r:id="rId43"/>
    <p:sldId id="652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582" r:id="rId56"/>
    <p:sldId id="583" r:id="rId57"/>
    <p:sldId id="584" r:id="rId58"/>
    <p:sldId id="585" r:id="rId59"/>
    <p:sldId id="586" r:id="rId60"/>
    <p:sldId id="589" r:id="rId61"/>
    <p:sldId id="590" r:id="rId62"/>
    <p:sldId id="591" r:id="rId63"/>
    <p:sldId id="592" r:id="rId64"/>
    <p:sldId id="593" r:id="rId65"/>
    <p:sldId id="594" r:id="rId66"/>
    <p:sldId id="595" r:id="rId67"/>
    <p:sldId id="596" r:id="rId68"/>
    <p:sldId id="597" r:id="rId69"/>
    <p:sldId id="598" r:id="rId70"/>
    <p:sldId id="599" r:id="rId71"/>
    <p:sldId id="600" r:id="rId72"/>
    <p:sldId id="601" r:id="rId73"/>
    <p:sldId id="602" r:id="rId74"/>
    <p:sldId id="603" r:id="rId75"/>
    <p:sldId id="604" r:id="rId76"/>
    <p:sldId id="605" r:id="rId77"/>
    <p:sldId id="606" r:id="rId78"/>
    <p:sldId id="607" r:id="rId79"/>
    <p:sldId id="608" r:id="rId80"/>
    <p:sldId id="609" r:id="rId81"/>
    <p:sldId id="610" r:id="rId82"/>
    <p:sldId id="611" r:id="rId83"/>
    <p:sldId id="612" r:id="rId84"/>
    <p:sldId id="613" r:id="rId85"/>
    <p:sldId id="614" r:id="rId86"/>
    <p:sldId id="615" r:id="rId87"/>
    <p:sldId id="616" r:id="rId88"/>
    <p:sldId id="617" r:id="rId89"/>
    <p:sldId id="618" r:id="rId90"/>
    <p:sldId id="619" r:id="rId91"/>
    <p:sldId id="620" r:id="rId92"/>
    <p:sldId id="621" r:id="rId93"/>
    <p:sldId id="622" r:id="rId94"/>
    <p:sldId id="623" r:id="rId95"/>
    <p:sldId id="624" r:id="rId96"/>
    <p:sldId id="625" r:id="rId97"/>
    <p:sldId id="626" r:id="rId98"/>
    <p:sldId id="627" r:id="rId99"/>
    <p:sldId id="628" r:id="rId100"/>
    <p:sldId id="629" r:id="rId101"/>
    <p:sldId id="630" r:id="rId102"/>
    <p:sldId id="631" r:id="rId103"/>
    <p:sldId id="632" r:id="rId104"/>
    <p:sldId id="633" r:id="rId105"/>
    <p:sldId id="791" r:id="rId106"/>
    <p:sldId id="637" r:id="rId107"/>
    <p:sldId id="639" r:id="rId108"/>
    <p:sldId id="636" r:id="rId109"/>
    <p:sldId id="638" r:id="rId110"/>
    <p:sldId id="635" r:id="rId111"/>
    <p:sldId id="653" r:id="rId112"/>
    <p:sldId id="786" r:id="rId113"/>
    <p:sldId id="787" r:id="rId114"/>
    <p:sldId id="788" r:id="rId115"/>
    <p:sldId id="644" r:id="rId116"/>
    <p:sldId id="645" r:id="rId117"/>
    <p:sldId id="646" r:id="rId118"/>
    <p:sldId id="647" r:id="rId119"/>
    <p:sldId id="648" r:id="rId120"/>
    <p:sldId id="651" r:id="rId12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FDF18-76F6-47A3-9B99-0969E788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  <p:sldLayoutId id="214748394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0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smtClean="0">
                <a:ea typeface="ＭＳ Ｐゴシック" pitchFamily="-112" charset="-128"/>
              </a:rPr>
              <a:t>ΜΥΕ003-ΠΛΕ70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3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0480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Δομές δεδομένων για </a:t>
            </a:r>
            <a:r>
              <a:rPr lang="el-GR" sz="3000" dirty="0">
                <a:ea typeface="ＭＳ Ｐゴシック" pitchFamily="-112" charset="-128"/>
              </a:rPr>
              <a:t>λ</a:t>
            </a:r>
            <a:r>
              <a:rPr lang="el-GR" sz="3000" dirty="0" smtClean="0">
                <a:ea typeface="ＭＳ Ｐゴシック" pitchFamily="-112" charset="-128"/>
              </a:rPr>
              <a:t>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Ανάκτηση ανεκτική </a:t>
            </a:r>
            <a:r>
              <a:rPr lang="en-US" sz="3000" dirty="0" smtClean="0">
                <a:ea typeface="ＭＳ Ｐゴシック" pitchFamily="-112" charset="-128"/>
              </a:rPr>
              <a:t> (tolerant</a:t>
            </a:r>
            <a:r>
              <a:rPr lang="en-US" sz="3000" dirty="0">
                <a:ea typeface="ＭＳ Ｐゴシック" pitchFamily="-112" charset="-128"/>
              </a:rPr>
              <a:t>)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σε σφάλματα 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Ερωτήματα με </a:t>
            </a:r>
            <a:r>
              <a:rPr lang="en-US" sz="2800" dirty="0" smtClean="0">
                <a:ea typeface="ＭＳ Ｐゴシック" pitchFamily="-112" charset="-128"/>
              </a:rPr>
              <a:t>wild-card </a:t>
            </a:r>
            <a:r>
              <a:rPr lang="el-GR" sz="2800" dirty="0" smtClean="0">
                <a:ea typeface="ＭＳ Ｐゴシック" pitchFamily="-112" charset="-128"/>
              </a:rPr>
              <a:t>(«χαρακτήρων μπαλαντέρ»)*</a:t>
            </a:r>
          </a:p>
          <a:p>
            <a:pPr lvl="1" eaLnBrk="1" hangingPunct="1">
              <a:defRPr/>
            </a:pPr>
            <a:r>
              <a:rPr lang="el-GR" sz="2800" dirty="0" smtClean="0">
                <a:ea typeface="ＭＳ Ｐゴシック" pitchFamily="-112" charset="-128"/>
              </a:rPr>
              <a:t>Ορθογραφικά λάθη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defRPr/>
            </a:pPr>
            <a:r>
              <a:rPr lang="el-GR" sz="2800" dirty="0" smtClean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defRPr/>
            </a:pPr>
            <a:r>
              <a:rPr lang="el-GR" sz="2800" dirty="0" smtClean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defRPr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/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περιλαμβάνει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Διατύπωση ως </a:t>
            </a:r>
            <a:r>
              <a:rPr lang="el-GR" dirty="0" err="1" smtClean="0">
                <a:ea typeface="ＭＳ Ｐゴシック" pitchFamily="-112" charset="-128"/>
              </a:rPr>
              <a:t>πιθανοτικό</a:t>
            </a:r>
            <a:r>
              <a:rPr lang="el-GR" dirty="0" smtClean="0">
                <a:ea typeface="ＭＳ Ｐゴシック" pitchFamily="-112" charset="-128"/>
              </a:rPr>
              <a:t>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Προϋποθέτει ως είσοδο έναν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1828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ομοιότητα δυο όρων είναι ίση με τον αριθμό των κοινών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τους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 smtClean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november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nov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ove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vem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december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dec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ece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cem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από τα</a:t>
            </a:r>
            <a:r>
              <a:rPr lang="en-US" sz="2000" dirty="0" smtClean="0">
                <a:ea typeface="ＭＳ Ｐゴシック" pitchFamily="-112" charset="-128"/>
              </a:rPr>
              <a:t> 6 </a:t>
            </a:r>
            <a:r>
              <a:rPr lang="el-GR" sz="2000" dirty="0" smtClean="0">
                <a:ea typeface="ＭＳ Ｐゴシック" pitchFamily="-112" charset="-128"/>
              </a:rPr>
              <a:t>κάθε όρου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r>
              <a:rPr lang="el-GR" sz="2000" dirty="0" smtClean="0">
                <a:ea typeface="ＭＳ Ｐゴシック" pitchFamily="-112" charset="-128"/>
              </a:rPr>
              <a:t> – ομοιότητα 3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Εναλλακτικός ορισμός απόστασης: βάση των κοινών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ομοιότητα δυο όρων είναι ίση με τον αριθμό των κοινών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τους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δυνατότητα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συντελεστής </a:t>
            </a:r>
            <a:r>
              <a:rPr lang="en-US" dirty="0" err="1" smtClean="0"/>
              <a:t>Jaccard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 smtClean="0">
                <a:ea typeface="ＭＳ Ｐゴシック" pitchFamily="-112" charset="-128"/>
              </a:rPr>
              <a:t>ορίζεται 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Ίσος με</a:t>
            </a:r>
            <a:r>
              <a:rPr lang="en-US" sz="2000" dirty="0" smtClean="0">
                <a:ea typeface="ＭＳ Ｐゴシック" pitchFamily="-112" charset="-128"/>
              </a:rPr>
              <a:t> 1 </a:t>
            </a:r>
            <a:r>
              <a:rPr lang="el-GR" sz="2000" dirty="0" smtClean="0">
                <a:ea typeface="ＭＳ Ｐゴシック" pitchFamily="-112" charset="-128"/>
              </a:rPr>
              <a:t>όταν τα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και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έχουν τα ίδια στοιχεία και 0 όταν είναι ξένα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and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Πάντα μεταξύ του 0 και του 1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 smtClean="0">
                <a:ea typeface="ＭＳ Ｐゴシック" pitchFamily="-112" charset="-128"/>
              </a:rPr>
              <a:t>J.C. &gt; 0.8, </a:t>
            </a:r>
            <a:r>
              <a:rPr lang="el-GR" sz="1800" dirty="0" smtClean="0">
                <a:ea typeface="ＭＳ Ｐゴシック" pitchFamily="-112" charset="-128"/>
              </a:rPr>
              <a:t>τότε ταίριασμα</a:t>
            </a:r>
            <a:endParaRPr lang="en-US" sz="1800" dirty="0" smtClean="0">
              <a:ea typeface="ＭＳ Ｐゴシック" pitchFamily="-112" charset="-128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40454"/>
              </p:ext>
            </p:extLst>
          </p:nvPr>
        </p:nvGraphicFramePr>
        <p:xfrm>
          <a:off x="2895600" y="3001760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01760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το υπολογίζουμε αποδοτικά στην περίπτωση των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 smtClean="0">
                <a:ea typeface="ＭＳ Ｐゴシック" pitchFamily="-112" charset="-128"/>
              </a:rPr>
              <a:t>κάποιο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&gt;=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 smtClean="0">
                <a:ea typeface="ＭＳ Ｐゴシック" pitchFamily="-112" charset="-128"/>
              </a:rPr>
              <a:t>) αριθμό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737100" y="38100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724400" y="38100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716463" y="3276600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24400" y="3276600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Ταίριασμα τριγραμμάτων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592263" y="3267075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592263" y="3800475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592263" y="4333875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2125663" y="34194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2125663" y="3952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2125663" y="4486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352800" y="3276600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6011863" y="3276600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6011863" y="3810000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792663" y="440055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6170613" y="4400550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349750" y="3509963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344863" y="3810000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530725" y="4043363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597525" y="4043363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978525" y="4633913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576888" y="3509963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344863" y="4410075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497388" y="4633913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2170183" y="5274271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chemeClr val="accent6"/>
              </a:buClr>
              <a:buFont typeface="Wingdings" pitchFamily="-112" charset="2"/>
              <a:buChar char="§"/>
            </a:pPr>
            <a:r>
              <a:rPr lang="el-GR" sz="1800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Πως μπορούμε να το χρησιμοποιήσουμε ως ένα </a:t>
            </a:r>
            <a:r>
              <a:rPr lang="el-GR" sz="1800" i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κανονικοποιημένο</a:t>
            </a:r>
            <a:r>
              <a:rPr lang="el-GR" sz="1800" i="1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Ｐゴシック" pitchFamily="-112" charset="-128"/>
              </a:rPr>
              <a:t> μέσω επικάλυψης; </a:t>
            </a:r>
            <a:endParaRPr lang="en-US" sz="1800" i="1" dirty="0" smtClean="0">
              <a:solidFill>
                <a:srgbClr val="F79646">
                  <a:lumMod val="75000"/>
                </a:srgbClr>
              </a:solidFill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3276600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3528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19800" y="3276600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19800" y="3810000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72200" y="4419600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52800" y="3810000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800600" y="4419600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: το σύνολο των όρων</a:t>
            </a:r>
            <a:endParaRPr lang="en-US" sz="24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dictionary)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(</a:t>
            </a: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στη μνήμη</a:t>
            </a:r>
            <a:r>
              <a:rPr lang="en-US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)</a:t>
            </a:r>
            <a:r>
              <a:rPr lang="el-GR" sz="2400" i="1" dirty="0" smtClean="0">
                <a:solidFill>
                  <a:schemeClr val="tx2"/>
                </a:solidFill>
                <a:ea typeface="ＭＳ Ｐゴシック" pitchFamily="-112" charset="-128"/>
              </a:rPr>
              <a:t> αποδοτικά;</a:t>
            </a:r>
            <a:endParaRPr lang="en-US" sz="2400" i="1" dirty="0" smtClean="0">
              <a:solidFill>
                <a:schemeClr val="tx2"/>
              </a:solidFill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91" y="1828800"/>
            <a:ext cx="8229600" cy="426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από όλους τους όρους 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μειώσουμε τον αριθμό των υποψήφιων όρων 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Μόνο λέξεις που αρχίζουν από το ίδιο γράμμα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 smtClean="0">
                <a:ea typeface="ＭＳ Ｐゴシック" pitchFamily="-112" charset="-128"/>
              </a:rPr>
              <a:t>permuter</a:t>
            </a:r>
            <a:r>
              <a:rPr lang="en-US" dirty="0" err="1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sz="2400" dirty="0" err="1" smtClean="0">
                <a:ea typeface="ＭＳ Ｐゴシック" pitchFamily="-112" charset="-128"/>
              </a:rPr>
              <a:t>διάδρασης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από κάθε όρο του ερωτήματος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Δοκίμασε όλες τις πιθανές φράσεις που προκύπτουν κρατώντας κάθε φορά μια λέξη σταθερή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flew from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r>
              <a:rPr lang="en-US" sz="1800" b="1" i="1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fled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 smtClean="0">
                <a:ea typeface="ＭＳ Ｐゴシック" pitchFamily="-112" charset="-128"/>
              </a:rPr>
              <a:t>flea form </a:t>
            </a:r>
            <a:r>
              <a:rPr lang="en-US" sz="1800" b="1" i="1" dirty="0" err="1" smtClean="0">
                <a:ea typeface="ＭＳ Ｐゴシック" pitchFamily="-112" charset="-128"/>
              </a:rPr>
              <a:t>heathrow</a:t>
            </a:r>
            <a:endParaRPr lang="en-US" sz="18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4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Εναλλακτική Προσέγγιση με χρήση </a:t>
            </a:r>
            <a:r>
              <a:rPr lang="en-US" dirty="0" err="1" smtClean="0">
                <a:ea typeface="ＭＳ Ｐゴシック" pitchFamily="-112" charset="-128"/>
              </a:rPr>
              <a:t>biwords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Soundex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849" y="2554307"/>
            <a:ext cx="7848600" cy="2743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355" y="5410200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hash”: </a:t>
            </a:r>
            <a:r>
              <a:rPr lang="el-GR" sz="2800" dirty="0" smtClean="0">
                <a:latin typeface="+mn-lt"/>
              </a:rPr>
              <a:t>όροι που «ακούγονται» ίδιοι κατακερματίζονται στην ίδια θέση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Μετέτρεψε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/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32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τυπικός αλγόριθμος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B, F, P, V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C, G, J, K, Q, S, X, Z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D, T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L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M, N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dirty="0" smtClean="0">
              <a:ea typeface="ＭＳ Ｐゴシック" pitchFamily="-112" charset="-128"/>
            </a:endParaRPr>
          </a:p>
          <a:p>
            <a:pPr marL="895350" lvl="1" indent="-495300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2" charset="-128"/>
              </a:rPr>
              <a:t>R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2" charset="-128"/>
              </a:rPr>
              <a:t>Soundex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συνέχεια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υπομένοντα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τέσσερις πρώτες θέσεις που θα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752600" y="48768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/>
          <a:lstStyle/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000" dirty="0" smtClean="0">
                <a:ea typeface="ＭＳ Ｐゴシック" pitchFamily="-112" charset="-128"/>
              </a:rPr>
              <a:t>, για κάθε όρο: τη συχνότητα εγγράφου (</a:t>
            </a:r>
            <a:r>
              <a:rPr lang="en-US" sz="2000" dirty="0" smtClean="0">
                <a:ea typeface="ＭＳ Ｐゴシック" pitchFamily="-112" charset="-128"/>
              </a:rPr>
              <a:t>document frequency</a:t>
            </a:r>
            <a:r>
              <a:rPr lang="el-GR" sz="2000" dirty="0" smtClean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Σε κάθε ερώτημα, αναζήτηση στο λεξικό αν υπάρχει ο όρος και σε ποια έγγραφα</a:t>
            </a:r>
          </a:p>
          <a:p>
            <a:pPr eaLnBrk="1" hangingPunct="1"/>
            <a:endParaRPr lang="el-GR" sz="20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 smtClean="0">
                <a:solidFill>
                  <a:srgbClr val="00A000"/>
                </a:solidFill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+mn-lt"/>
                <a:cs typeface="Kokila" pitchFamily="34" charset="0"/>
              </a:rPr>
              <a:t>Λεξικό</a:t>
            </a:r>
            <a:endParaRPr lang="el-GR" b="1" dirty="0">
              <a:solidFill>
                <a:srgbClr val="FF0000"/>
              </a:solidFill>
              <a:latin typeface="+mn-lt"/>
              <a:cs typeface="Kokil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3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Μια απλοϊκή λύση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array of </a:t>
            </a:r>
            <a:r>
              <a:rPr lang="en-US" dirty="0" err="1" smtClean="0">
                <a:ea typeface="ＭＳ Ｐゴシック" pitchFamily="-112" charset="-128"/>
              </a:rPr>
              <a:t>struct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 char[20]   </a:t>
            </a:r>
            <a:r>
              <a:rPr lang="en-US" sz="2400" dirty="0" err="1" smtClean="0">
                <a:ea typeface="ＭＳ Ｐゴシック" pitchFamily="-112" charset="-128"/>
              </a:rPr>
              <a:t>int</a:t>
            </a:r>
            <a:r>
              <a:rPr lang="en-US" sz="2400" dirty="0" smtClean="0">
                <a:ea typeface="ＭＳ Ｐゴシック" pitchFamily="-112" charset="-128"/>
              </a:rPr>
              <a:t>                   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 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20 bytes   4/8 bytes        4/8 bytes  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</a:rPr>
              <a:t>key) </a:t>
            </a:r>
            <a:r>
              <a:rPr lang="el-GR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 (</a:t>
            </a:r>
            <a:r>
              <a:rPr lang="en-US" dirty="0" err="1" smtClean="0">
                <a:ea typeface="ＭＳ Ｐゴシック" pitchFamily="-112" charset="-128"/>
              </a:rPr>
              <a:t>Hashtables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Δέντρα (</a:t>
            </a:r>
            <a:r>
              <a:rPr lang="en-US" dirty="0" smtClean="0">
                <a:ea typeface="ＭＳ Ｐゴシック" pitchFamily="-112" charset="-128"/>
              </a:rPr>
              <a:t>Trees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Κριτήρια για την επιλογή δομής: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 smtClean="0">
                <a:ea typeface="ＭＳ Ｐゴシック" pitchFamily="-112" charset="-128"/>
              </a:rPr>
              <a:t>;</a:t>
            </a:r>
            <a:r>
              <a:rPr lang="el-GR" sz="2400" dirty="0" smtClean="0">
                <a:ea typeface="ＭＳ Ｐゴシック" pitchFamily="-112" charset="-128"/>
              </a:rPr>
              <a:t> Μόνο εισαγωγές </a:t>
            </a:r>
            <a:r>
              <a:rPr lang="en-US" sz="2400" dirty="0" smtClean="0">
                <a:ea typeface="ＭＳ Ｐゴシック" pitchFamily="-112" charset="-128"/>
              </a:rPr>
              <a:t>(insert only – append only)</a:t>
            </a: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r>
              <a:rPr lang="el-GR" sz="4000" dirty="0" smtClean="0">
                <a:ea typeface="ＭＳ Ｐゴシック" pitchFamily="-112" charset="-128"/>
              </a:rPr>
              <a:t>+:</a:t>
            </a:r>
            <a:endParaRPr lang="en-US" sz="4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4000" dirty="0">
                <a:ea typeface="ＭＳ Ｐゴシック" pitchFamily="-112" charset="-128"/>
              </a:rPr>
              <a:t>- </a:t>
            </a:r>
            <a:r>
              <a:rPr lang="en-US" sz="4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smtClean="0">
                <a:ea typeface="ＭＳ Ｐゴシック" pitchFamily="-112" charset="-128"/>
              </a:rPr>
              <a:t>, </a:t>
            </a:r>
            <a:r>
              <a:rPr lang="en-US" i="1" smtClean="0"/>
              <a:t>resume</a:t>
            </a:r>
            <a:r>
              <a:rPr lang="en-US" smtClean="0"/>
              <a:t> </a:t>
            </a:r>
            <a:r>
              <a:rPr lang="en-US" dirty="0" smtClean="0"/>
              <a:t>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O(log M), M: </a:t>
            </a:r>
            <a:r>
              <a:rPr lang="el-GR" dirty="0" smtClean="0">
                <a:latin typeface="+mn-lt"/>
              </a:rPr>
              <a:t>αριθμός των όρων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προϋποθέτει </a:t>
            </a:r>
            <a:r>
              <a:rPr lang="el-GR" dirty="0" err="1" smtClean="0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: 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Επανάληψη προηγούμενης διάλεξης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1219200"/>
          </a:xfrm>
        </p:spPr>
        <p:txBody>
          <a:bodyPr/>
          <a:lstStyle/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Προ-επεξεργασία εγγράφων της συλλογής για την  κατασκευή του αντεστραμμένου ευρετηρίου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Πιο γρήγορες λίστες καταχώρησης με λίστες παράλειψης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endParaRPr lang="el-GR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Clr>
                <a:schemeClr val="accent6">
                  <a:lumMod val="50000"/>
                </a:schemeClr>
              </a:buClr>
              <a:buSzPct val="125000"/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Υποστήριξη ερωτημάτων φράσεων (</a:t>
            </a:r>
            <a:r>
              <a:rPr lang="en-US" sz="2400" dirty="0" smtClean="0">
                <a:ea typeface="ＭＳ Ｐゴシック" pitchFamily="-112" charset="-128"/>
              </a:rPr>
              <a:t>phrase queries) </a:t>
            </a:r>
            <a:r>
              <a:rPr lang="el-GR" sz="2400" dirty="0" smtClean="0">
                <a:ea typeface="ＭＳ Ｐゴシック" pitchFamily="-112" charset="-128"/>
              </a:rPr>
              <a:t>και θέσης </a:t>
            </a:r>
            <a:r>
              <a:rPr lang="en-US" sz="2400" dirty="0" smtClean="0">
                <a:ea typeface="ＭＳ Ｐゴシック" pitchFamily="-112" charset="-128"/>
              </a:rPr>
              <a:t>(positional queries)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Δέντρα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ή μπορεί να οριστεί)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i="1" dirty="0" err="1" smtClean="0">
                <a:ea typeface="ＭＳ Ｐゴシック" pitchFamily="-112" charset="-128"/>
              </a:rPr>
              <a:t>hyp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l-GR" dirty="0" smtClean="0">
                <a:ea typeface="ＭＳ Ｐゴシック" pitchFamily="-112" charset="-128"/>
              </a:rPr>
              <a:t> και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l-GR" dirty="0" smtClean="0">
                <a:ea typeface="ＭＳ Ｐゴシック" pitchFamily="-112" charset="-128"/>
              </a:rPr>
              <a:t> καθορίζονται από το μέγεθος του </a:t>
            </a:r>
            <a:r>
              <a:rPr lang="en-US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επανα-ισοζύγιση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ακριβή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ea typeface="ＭＳ Ｐゴシック" pitchFamily="-112" charset="-128"/>
              </a:rPr>
              <a:t>Λεξικά (σύνοψη)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762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: το σύνολο των όρων</a:t>
            </a:r>
            <a:endParaRPr lang="en-US" sz="2400" dirty="0" smtClean="0">
              <a:solidFill>
                <a:schemeClr val="tx2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rgbClr val="FF0000"/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dictionary)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solidFill>
                  <a:schemeClr val="tx2"/>
                </a:solidFill>
                <a:ea typeface="ＭＳ Ｐゴシック" pitchFamily="-112" charset="-128"/>
              </a:rPr>
              <a:t>μια δομή για την αποθήκευση του λεξιλογίου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352800"/>
            <a:ext cx="792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Δυο βασικές επιλογές: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Πίνακες Κατακερματισμού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Hashtables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Δέντρα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Trees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65" charset="-128"/>
              </a:rPr>
              <a:t>Μερικά συστήματα ανάκτησης πληροφορίας χρησιμοποιούν πίνακες κατακερματισμού άλλα δέντρα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Ερωτηματα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με *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>
                <a:ea typeface="ＭＳ Ｐゴシック" pitchFamily="-112" charset="-128"/>
              </a:rPr>
              <a:t>w</a:t>
            </a:r>
            <a:r>
              <a:rPr lang="en-US" dirty="0" smtClean="0">
                <a:ea typeface="ＭＳ Ｐゴシック" pitchFamily="-112" charset="-128"/>
              </a:rPr>
              <a:t>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 smtClean="0">
                <a:ea typeface="ＭＳ Ｐゴシック" pitchFamily="-112" charset="-128"/>
              </a:rPr>
              <a:t>Sydney? Sidney?)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 smtClean="0">
                <a:ea typeface="ＭＳ Ｐゴシック" pitchFamily="-112" charset="-128"/>
              </a:rPr>
              <a:t>(</a:t>
            </a:r>
            <a:r>
              <a:rPr lang="el-GR" sz="3200" dirty="0" smtClean="0">
                <a:ea typeface="ＭＳ Ｐゴシック" pitchFamily="-112" charset="-128"/>
              </a:rPr>
              <a:t>πχ </a:t>
            </a:r>
            <a:r>
              <a:rPr lang="en-US" sz="3200" dirty="0" smtClean="0">
                <a:ea typeface="ＭＳ Ｐゴシック" pitchFamily="-112" charset="-128"/>
              </a:rPr>
              <a:t>color, </a:t>
            </a:r>
            <a:r>
              <a:rPr lang="en-US" sz="3200" dirty="0" err="1" smtClean="0">
                <a:ea typeface="ＭＳ Ｐゴシック" pitchFamily="-112" charset="-128"/>
              </a:rPr>
              <a:t>colour</a:t>
            </a:r>
            <a:r>
              <a:rPr lang="en-US" sz="3200" dirty="0" smtClean="0">
                <a:ea typeface="ＭＳ Ｐゴシック" pitchFamily="-112" charset="-128"/>
              </a:rPr>
              <a:t>)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(3) </a:t>
            </a:r>
            <a:r>
              <a:rPr lang="el-GR" sz="3200" dirty="0" smtClean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 smtClean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(4) </a:t>
            </a:r>
            <a:r>
              <a:rPr lang="el-GR" sz="3200" dirty="0" smtClean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 smtClean="0">
                <a:ea typeface="ＭＳ Ｐゴシック" pitchFamily="-112" charset="-128"/>
              </a:rPr>
              <a:t>ξπ</a:t>
            </a:r>
            <a:r>
              <a:rPr lang="el-GR" sz="3200" dirty="0" smtClean="0">
                <a:ea typeface="ＭＳ Ｐゴシック" pitchFamily="-112" charset="-128"/>
              </a:rPr>
              <a:t>*ρ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696200" cy="4419600"/>
          </a:xfrm>
        </p:spPr>
        <p:txBody>
          <a:bodyPr/>
          <a:lstStyle/>
          <a:p>
            <a:pPr eaLnBrk="1" hangingPunct="1">
              <a:buNone/>
            </a:pP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l-GR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”</a:t>
            </a:r>
            <a:r>
              <a:rPr lang="el-GR" dirty="0" smtClean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</a:t>
            </a:r>
            <a:endParaRPr lang="el-GR" i="1" dirty="0" smtClean="0">
              <a:ea typeface="ＭＳ Ｐゴシック" pitchFamily="-112" charset="-128"/>
            </a:endParaRPr>
          </a:p>
          <a:p>
            <a:pPr eaLnBrk="1" hangingPunct="1"/>
            <a:endParaRPr lang="en-US" sz="8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moo</a:t>
            </a:r>
            <a:endParaRPr lang="el-GR" b="1" i="1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Για κάθε όρο, αναζήτησε το αντεστραμμένο ευρετήριο σε ποια έγγραφα εμφανίζεται</a:t>
            </a: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2971799"/>
          </a:xfrm>
        </p:spPr>
        <p:txBody>
          <a:bodyPr/>
          <a:lstStyle/>
          <a:p>
            <a:pPr eaLnBrk="1" hangingPunct="1">
              <a:buNone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l-GR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”</a:t>
            </a:r>
            <a:r>
              <a:rPr lang="el-GR" dirty="0">
                <a:ea typeface="ＭＳ Ｐゴシック" pitchFamily="-112" charset="-128"/>
              </a:rPr>
              <a:t> εμφανίζεται μόνο μια φορά </a:t>
            </a:r>
            <a:r>
              <a:rPr lang="el-GR" dirty="0" smtClean="0">
                <a:ea typeface="ＭＳ Ｐゴシック" pitchFamily="-112" charset="-128"/>
              </a:rPr>
              <a:t>στην αρχή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b="1" i="1" dirty="0" smtClean="0">
                <a:ea typeface="ＭＳ Ｐゴシック" pitchFamily="-112" charset="-128"/>
              </a:rPr>
              <a:t>Π.χ.,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 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(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), 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endParaRPr lang="en-US" i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non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ea typeface="ＭＳ Ｐゴシック" pitchFamily="-112" charset="-128"/>
              </a:rPr>
              <a:t>Wild-card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απαντήσουμε ερωτήσεις με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 smtClean="0">
                <a:latin typeface="+mn-lt"/>
              </a:rPr>
              <a:t> * στη μέση της λέξης, π.χ., </a:t>
            </a:r>
            <a:r>
              <a:rPr lang="en-US" sz="2800" b="1" i="1" dirty="0" smtClean="0">
                <a:latin typeface="+mn-lt"/>
              </a:rPr>
              <a:t>pro*cent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" y="3954991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Όροι με πρόθημα </a:t>
            </a:r>
            <a:r>
              <a:rPr lang="en-US" sz="2800" dirty="0" smtClean="0">
                <a:latin typeface="+mn-lt"/>
              </a:rPr>
              <a:t>pro</a:t>
            </a:r>
          </a:p>
          <a:p>
            <a:r>
              <a:rPr lang="el-GR" sz="2800" dirty="0" smtClean="0">
                <a:latin typeface="+mn-lt"/>
              </a:rPr>
              <a:t>Όροι με επίθημα </a:t>
            </a:r>
            <a:r>
              <a:rPr lang="en-US" sz="2800" dirty="0" smtClean="0">
                <a:latin typeface="+mn-lt"/>
              </a:rPr>
              <a:t>cent</a:t>
            </a:r>
          </a:p>
          <a:p>
            <a:r>
              <a:rPr lang="el-GR" sz="2800" dirty="0">
                <a:latin typeface="+mn-lt"/>
              </a:rPr>
              <a:t>Δ</a:t>
            </a:r>
            <a:r>
              <a:rPr lang="el-GR" sz="2800" dirty="0" smtClean="0">
                <a:latin typeface="+mn-lt"/>
              </a:rPr>
              <a:t>ιατρέχουμε τους όρους που ανήκουν στην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sz="2800" dirty="0" smtClean="0">
                <a:latin typeface="+mn-lt"/>
              </a:rPr>
              <a:t> και απορρίπτουμε όσους ταιριάζουν και με το πρόθημα και με το επίθημα (αρκεί; </a:t>
            </a:r>
            <a:r>
              <a:rPr lang="en-US" sz="2800" dirty="0" err="1" smtClean="0">
                <a:latin typeface="+mn-lt"/>
              </a:rPr>
              <a:t>ba</a:t>
            </a:r>
            <a:r>
              <a:rPr lang="en-US" sz="2800" dirty="0" smtClean="0">
                <a:latin typeface="+mn-lt"/>
              </a:rPr>
              <a:t>*</a:t>
            </a:r>
            <a:r>
              <a:rPr lang="en-US" sz="2800" dirty="0" err="1" smtClean="0">
                <a:latin typeface="+mn-lt"/>
              </a:rPr>
              <a:t>ba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όρος </a:t>
            </a:r>
            <a:r>
              <a:rPr lang="en-US" sz="2800" dirty="0" err="1" smtClean="0">
                <a:latin typeface="+mn-lt"/>
              </a:rPr>
              <a:t>ba</a:t>
            </a:r>
            <a:r>
              <a:rPr lang="en-US" sz="2800" dirty="0" smtClean="0">
                <a:latin typeface="+mn-lt"/>
              </a:rPr>
              <a:t>?)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και  ένα </a:t>
            </a:r>
            <a:r>
              <a:rPr lang="en-US" dirty="0" smtClean="0">
                <a:ea typeface="ＭＳ Ｐゴシック" pitchFamily="-112" charset="-128"/>
              </a:rPr>
              <a:t>reverse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λύσεις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και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Μετατρέπουν την αρχική ερώτησης </a:t>
            </a:r>
            <a:r>
              <a:rPr lang="en-US" dirty="0" smtClean="0">
                <a:ea typeface="ＭＳ Ｐゴシック" pitchFamily="-112" charset="-128"/>
              </a:rPr>
              <a:t>q </a:t>
            </a:r>
            <a:r>
              <a:rPr lang="el-GR" dirty="0" smtClean="0">
                <a:ea typeface="ＭＳ Ｐゴシック" pitchFamily="-112" charset="-128"/>
              </a:rPr>
              <a:t>σε μια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ερώτηση </a:t>
            </a:r>
            <a:r>
              <a:rPr lang="en-US" dirty="0" smtClean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dirty="0" smtClean="0">
                <a:ea typeface="ＭＳ Ｐゴシック" pitchFamily="-112" charset="-128"/>
              </a:rPr>
              <a:t>Q </a:t>
            </a:r>
            <a:r>
              <a:rPr lang="el-GR" dirty="0" smtClean="0">
                <a:ea typeface="ＭＳ Ｐゴシック" pitchFamily="-112" charset="-128"/>
              </a:rPr>
              <a:t>να είναι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 smtClean="0">
                <a:ea typeface="ＭＳ Ｐゴシック" pitchFamily="-112" charset="-128"/>
              </a:rPr>
              <a:t> της απάντησης στο </a:t>
            </a:r>
            <a:r>
              <a:rPr lang="en-US" dirty="0" smtClean="0">
                <a:ea typeface="ＭＳ Ｐゴシック" pitchFamily="-112" charset="-128"/>
              </a:rPr>
              <a:t>q</a:t>
            </a:r>
            <a:r>
              <a:rPr lang="el-GR" dirty="0" smtClean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</a:t>
            </a:r>
            <a:r>
              <a:rPr lang="el-GR" dirty="0" smtClean="0">
                <a:ea typeface="ＭＳ Ｐゴシック" pitchFamily="-112" charset="-128"/>
              </a:rPr>
              <a:t>τη συνέχεια ελέγχουν τις απαντήσεις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924800" cy="2971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Πρώτη εναλλακτική λύση: Μετάτρεψε τις ερωτήσεις έτσι ώστε τα 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να εμφανίζονται στο τέλος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όρων)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1111"/>
            <a:ext cx="88392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Κατασκευάζουμε </a:t>
            </a:r>
            <a:r>
              <a:rPr lang="el-GR" sz="2400" dirty="0">
                <a:ea typeface="ＭＳ Ｐゴシック" pitchFamily="-112" charset="-128"/>
              </a:rPr>
              <a:t>ένα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</a:t>
            </a:r>
            <a:r>
              <a:rPr lang="el-GR" sz="2400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αντιμετατεθειμένων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όρων</a:t>
            </a: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στο οποίο </a:t>
            </a:r>
            <a:r>
              <a:rPr lang="el-GR" sz="2400" dirty="0" smtClean="0">
                <a:ea typeface="ＭＳ Ｐゴシック" pitchFamily="-112" charset="-128"/>
              </a:rPr>
              <a:t>όλες οι παραλλαγές </a:t>
            </a:r>
            <a:r>
              <a:rPr lang="el-GR" sz="2400" dirty="0">
                <a:ea typeface="ＭＳ Ｐゴシック" pitchFamily="-112" charset="-128"/>
              </a:rPr>
              <a:t>που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προκύπτουν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από </a:t>
            </a:r>
            <a:r>
              <a:rPr lang="el-GR" sz="2400" dirty="0">
                <a:ea typeface="ＭＳ Ｐゴシック" pitchFamily="-112" charset="-128"/>
              </a:rPr>
              <a:t>την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δεξιόστροφη) περιστροφή (</a:t>
            </a:r>
            <a:r>
              <a:rPr lang="en-US" sz="2400" dirty="0" smtClean="0">
                <a:ea typeface="ＭＳ Ｐゴシック" pitchFamily="-112" charset="-128"/>
              </a:rPr>
              <a:t>rotation) </a:t>
            </a:r>
            <a:r>
              <a:rPr lang="el-GR" sz="2400" dirty="0" smtClean="0">
                <a:ea typeface="ＭＳ Ｐゴシック" pitchFamily="-112" charset="-128"/>
              </a:rPr>
              <a:t>του </a:t>
            </a:r>
            <a:r>
              <a:rPr lang="el-GR" sz="2400" dirty="0">
                <a:ea typeface="ＭＳ Ｐゴシック" pitchFamily="-112" charset="-128"/>
              </a:rPr>
              <a:t>όρου </a:t>
            </a:r>
            <a:r>
              <a:rPr lang="el-GR" sz="2400" dirty="0" smtClean="0">
                <a:ea typeface="ＭＳ Ｐゴシック" pitchFamily="-112" charset="-128"/>
              </a:rPr>
              <a:t>συνδέονται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με </a:t>
            </a:r>
            <a:r>
              <a:rPr lang="el-GR" sz="2400" dirty="0">
                <a:ea typeface="ＭＳ Ｐゴシック" pitchFamily="-112" charset="-128"/>
              </a:rPr>
              <a:t>τον </a:t>
            </a:r>
            <a:r>
              <a:rPr lang="el-GR" sz="2400" dirty="0" smtClean="0">
                <a:ea typeface="ＭＳ Ｐゴシック" pitchFamily="-112" charset="-128"/>
              </a:rPr>
              <a:t>αρχικό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όρο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	Πχ.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 smtClean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lvl="2" eaLnBrk="1" hangingPunct="1"/>
            <a:r>
              <a:rPr lang="en-US" sz="1600" dirty="0" err="1" smtClean="0">
                <a:ea typeface="ＭＳ Ｐゴシック" pitchFamily="-112" charset="-128"/>
                <a:cs typeface="ＭＳ Ｐゴシック" pitchFamily="-65" charset="-128"/>
              </a:rPr>
              <a:t>Permuterm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vocabulary</a:t>
            </a:r>
            <a:endParaRPr lang="el-GR" sz="1600" dirty="0" smtClean="0">
              <a:ea typeface="ＭＳ Ｐゴシック" pitchFamily="-112" charset="-128"/>
              <a:cs typeface="ＭＳ Ｐゴシック" pitchFamily="-65" charset="-128"/>
            </a:endParaRPr>
          </a:p>
          <a:p>
            <a:pPr lvl="2" eaLnBrk="1" hangingPunct="1"/>
            <a:endParaRPr lang="el-GR" sz="11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 smtClean="0">
                <a:ea typeface="ＭＳ Ｐゴシック" pitchFamily="-112" charset="-128"/>
              </a:rPr>
              <a:t>ώστε το * στο τέλος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		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  <a:r>
              <a:rPr lang="en-US" sz="2000" u="sng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dirty="0">
                <a:ea typeface="ＭＳ Ｐゴシック" pitchFamily="-112" charset="-128"/>
              </a:rPr>
              <a:t>prefix queries </a:t>
            </a:r>
            <a:r>
              <a:rPr lang="el-GR" sz="2000" dirty="0" smtClean="0">
                <a:ea typeface="ＭＳ Ｐゴシック" pitchFamily="-112" charset="-128"/>
              </a:rPr>
              <a:t>στο  </a:t>
            </a:r>
            <a:r>
              <a:rPr lang="en-US" sz="2000" dirty="0" err="1" smtClean="0">
                <a:ea typeface="ＭＳ Ｐゴシック" pitchFamily="-112" charset="-128"/>
              </a:rPr>
              <a:t>petmuterm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ευρετήριο</a:t>
            </a:r>
            <a:r>
              <a:rPr lang="el-GR" sz="2000" dirty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-- το </a:t>
            </a:r>
            <a:r>
              <a:rPr lang="en-US" sz="2000" dirty="0" err="1" smtClean="0">
                <a:ea typeface="ＭＳ Ｐゴシック" pitchFamily="-112" charset="-128"/>
              </a:rPr>
              <a:t>permuterm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ευρετήριο επίσης κάποιο δέντρο αναζήτησης)</a:t>
            </a:r>
          </a:p>
          <a:p>
            <a:pPr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895600"/>
            <a:ext cx="1409950" cy="1596811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8113" y="1500174"/>
            <a:ext cx="8505825" cy="4725988"/>
            <a:chOff x="138113" y="1500174"/>
            <a:chExt cx="8505825" cy="4725988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38113" y="1500174"/>
              <a:ext cx="8505825" cy="47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ts val="0"/>
                </a:spcBef>
                <a:buClr>
                  <a:srgbClr val="336699"/>
                </a:buClr>
                <a:buSzPct val="75000"/>
                <a:buFont typeface="Calibri" charset="0"/>
                <a:buChar char="❶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r>
                <a:rPr lang="el-GR" dirty="0" smtClean="0">
                  <a:latin typeface="+mj-lt"/>
                </a:rPr>
                <a:t> </a:t>
              </a:r>
              <a:r>
                <a:rPr lang="el-GR" sz="2000" dirty="0" smtClean="0">
                  <a:latin typeface="+mj-lt"/>
                </a:rPr>
                <a:t>Συλλέγουμε τα έγγραφα για τα οποία θα κατασκευαστεί το ευρετήριο</a:t>
              </a:r>
              <a:endParaRPr lang="en-US" sz="2000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buFont typeface="Calibri" charset="0"/>
                <a:buChar char="❷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r>
                <a:rPr lang="en-US" sz="2000" dirty="0" smtClean="0">
                  <a:latin typeface="+mj-lt"/>
                </a:rPr>
                <a:t>“Tokenize” </a:t>
              </a:r>
              <a:r>
                <a:rPr lang="el-GR" sz="2000" dirty="0" smtClean="0">
                  <a:latin typeface="+mj-lt"/>
                </a:rPr>
                <a:t>το κείμενο, αποτέλεσμα: μια λίστα από </a:t>
              </a:r>
              <a:r>
                <a:rPr lang="en-US" sz="2000" dirty="0" smtClean="0">
                  <a:latin typeface="+mj-lt"/>
                </a:rPr>
                <a:t>tokens: </a:t>
              </a: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l-GR" dirty="0" smtClean="0"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75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sz="800" dirty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  <a:buFont typeface="Calibri" pitchFamily="34" charset="0"/>
                <a:buChar char="❸"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 </a:t>
              </a:r>
              <a:r>
                <a:rPr lang="el-GR" sz="2000" dirty="0" smtClean="0">
                  <a:latin typeface="+mj-lt"/>
                </a:rPr>
                <a:t>Γλωσσική επεξεργασία ώστε να παραχθεί μια λίστα από </a:t>
              </a:r>
              <a:r>
                <a:rPr lang="el-GR" sz="2000" dirty="0" err="1" smtClean="0">
                  <a:latin typeface="+mj-lt"/>
                </a:rPr>
                <a:t>κανονικοποιημένα</a:t>
              </a:r>
              <a:r>
                <a:rPr lang="el-GR" sz="2000" dirty="0" smtClean="0">
                  <a:latin typeface="+mj-lt"/>
                </a:rPr>
                <a:t> </a:t>
              </a:r>
              <a:r>
                <a:rPr lang="en-US" sz="2000" dirty="0" smtClean="0">
                  <a:latin typeface="+mj-lt"/>
                </a:rPr>
                <a:t>tokens </a:t>
              </a:r>
              <a:r>
                <a:rPr lang="el-GR" sz="2000" dirty="0" smtClean="0">
                  <a:latin typeface="+mj-lt"/>
                </a:rPr>
                <a:t>που θα είναι οι όροι που εισαχθούν στο ευρετήριο</a:t>
              </a:r>
            </a:p>
            <a:p>
              <a:pPr>
                <a:buClr>
                  <a:srgbClr val="336699"/>
                </a:buClr>
                <a:buSzPct val="75000"/>
              </a:pPr>
              <a:endParaRPr lang="el-GR" sz="2000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</a:pPr>
              <a:endParaRPr lang="el-GR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>
                <a:buClr>
                  <a:srgbClr val="336699"/>
                </a:buClr>
                <a:buSzPct val="75000"/>
                <a:buFont typeface="Calibri" pitchFamily="34" charset="0"/>
                <a:buChar char="❹"/>
              </a:pP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l-GR" dirty="0" smtClean="0">
                  <a:solidFill>
                    <a:schemeClr val="tx1"/>
                  </a:solidFill>
                  <a:latin typeface="+mj-lt"/>
                </a:rPr>
                <a:t> Κατασκευή αντεστραμμένου ευρετηρίου</a:t>
              </a:r>
              <a:endParaRPr lang="en-US" dirty="0" smtClean="0">
                <a:solidFill>
                  <a:schemeClr val="tx1"/>
                </a:solidFill>
                <a:latin typeface="+mj-lt"/>
              </a:endParaRPr>
            </a:p>
            <a:p>
              <a:pPr marL="514350" indent="-514350">
                <a:lnSpc>
                  <a:spcPct val="150000"/>
                </a:lnSpc>
                <a:spcBef>
                  <a:spcPts val="700"/>
                </a:spcBef>
                <a:buClr>
                  <a:srgbClr val="336699"/>
                </a:buClr>
                <a:buSzPct val="80000"/>
                <a:tabLst>
                  <a:tab pos="336550" algn="l"/>
                  <a:tab pos="784225" algn="l"/>
                  <a:tab pos="1233488" algn="l"/>
                  <a:tab pos="1682750" algn="l"/>
                  <a:tab pos="2132013" algn="l"/>
                  <a:tab pos="2581275" algn="l"/>
                  <a:tab pos="3030538" algn="l"/>
                  <a:tab pos="3479800" algn="l"/>
                  <a:tab pos="3929063" algn="l"/>
                  <a:tab pos="4378325" algn="l"/>
                  <a:tab pos="4827588" algn="l"/>
                  <a:tab pos="5276850" algn="l"/>
                  <a:tab pos="5726113" algn="l"/>
                  <a:tab pos="6175375" algn="l"/>
                  <a:tab pos="6624638" algn="l"/>
                  <a:tab pos="7073900" algn="l"/>
                  <a:tab pos="7523163" algn="l"/>
                  <a:tab pos="7972425" algn="l"/>
                  <a:tab pos="8421688" algn="l"/>
                  <a:tab pos="8870950" algn="l"/>
                  <a:tab pos="9320213" algn="l"/>
                </a:tabLst>
              </a:pPr>
              <a:endParaRPr lang="en-US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1" name="Picture 10" descr="1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981200"/>
              <a:ext cx="7416575" cy="571505"/>
            </a:xfrm>
            <a:prstGeom prst="rect">
              <a:avLst/>
            </a:prstGeom>
          </p:spPr>
        </p:pic>
        <p:pic>
          <p:nvPicPr>
            <p:cNvPr id="12" name="Picture 11" descr="12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3276600"/>
              <a:ext cx="5000660" cy="549944"/>
            </a:xfrm>
            <a:prstGeom prst="rect">
              <a:avLst/>
            </a:prstGeom>
          </p:spPr>
        </p:pic>
        <p:pic>
          <p:nvPicPr>
            <p:cNvPr id="13" name="Picture 12" descr="1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4648200"/>
              <a:ext cx="2000264" cy="588312"/>
            </a:xfrm>
            <a:prstGeom prst="rect">
              <a:avLst/>
            </a:prstGeom>
          </p:spPr>
        </p:pic>
        <p:pic>
          <p:nvPicPr>
            <p:cNvPr id="14" name="Picture 13" descr="120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910" y="4786322"/>
              <a:ext cx="2714644" cy="606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1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Ευρετήριο </a:t>
            </a:r>
            <a:r>
              <a:rPr lang="el-GR" sz="1800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sz="1800" dirty="0" smtClean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Εισάγουμε </a:t>
            </a:r>
            <a:r>
              <a:rPr lang="el-GR" sz="1800" i="1" dirty="0" smtClean="0">
                <a:ea typeface="ＭＳ Ｐゴシック" pitchFamily="-112" charset="-128"/>
              </a:rPr>
              <a:t>στο λεξικό </a:t>
            </a:r>
            <a:r>
              <a:rPr lang="el-GR" sz="1800" dirty="0" smtClean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 -&gt; moron$ -&gt; </a:t>
            </a:r>
            <a:r>
              <a:rPr lang="el-GR" sz="1800" dirty="0" smtClean="0">
                <a:ea typeface="ＭＳ Ｐゴシック" pitchFamily="-112" charset="-128"/>
              </a:rPr>
              <a:t>στο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man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-&gt; man$ </a:t>
            </a:r>
            <a:r>
              <a:rPr lang="en-US" sz="1800" dirty="0">
                <a:ea typeface="ＭＳ Ｐゴシック" pitchFamily="-112" charset="-128"/>
              </a:rPr>
              <a:t>-&gt; </a:t>
            </a:r>
            <a:r>
              <a:rPr lang="el-GR" sz="1800" dirty="0">
                <a:ea typeface="ＭＳ Ｐゴシック" pitchFamily="-112" charset="-128"/>
              </a:rPr>
              <a:t>σ</a:t>
            </a:r>
            <a:r>
              <a:rPr lang="el-GR" sz="1800" dirty="0" smtClean="0">
                <a:ea typeface="ＭＳ Ｐゴシック" pitchFamily="-112" charset="-128"/>
              </a:rPr>
              <a:t>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$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,$man</a:t>
            </a:r>
            <a:r>
              <a:rPr lang="en-US" sz="1800" u="sng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 smtClean="0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l-GR" sz="1800" b="1" dirty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m*n </a:t>
            </a:r>
            <a:r>
              <a:rPr lang="en-US" sz="1800" dirty="0">
                <a:ea typeface="ＭＳ Ｐゴシック" pitchFamily="-112" charset="-128"/>
              </a:rPr>
              <a:t>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mo*n -&gt; </a:t>
            </a:r>
            <a:r>
              <a:rPr lang="en-US" sz="1800" dirty="0" err="1" smtClean="0">
                <a:ea typeface="ＭＳ Ｐゴシック" pitchFamily="-112" charset="-128"/>
              </a:rPr>
              <a:t>n$mo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 smtClean="0">
              <a:ea typeface="ＭＳ Ｐゴシック" pitchFamily="-112" charset="-128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Στην πραγματικότητα,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B-tree</a:t>
            </a:r>
            <a:r>
              <a:rPr lang="el-GR" dirty="0" smtClean="0">
                <a:ea typeface="ＭＳ Ｐゴシック" pitchFamily="-112" charset="-128"/>
              </a:rPr>
              <a:t> για τους </a:t>
            </a:r>
            <a:r>
              <a:rPr lang="el-GR" dirty="0" err="1" smtClean="0">
                <a:ea typeface="ＭＳ Ｐゴシック" pitchFamily="-112" charset="-128"/>
              </a:rPr>
              <a:t>αντιμετατεθειμένους</a:t>
            </a:r>
            <a:r>
              <a:rPr lang="el-GR" dirty="0" smtClean="0">
                <a:ea typeface="ＭＳ Ｐゴシック" pitchFamily="-112" charset="-128"/>
              </a:rPr>
              <a:t> όρους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δεκαπλασιάζει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286000" y="52578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Ευρετήριο </a:t>
            </a:r>
            <a:r>
              <a:rPr lang="el-GR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Ασκήσεις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" y="1828800"/>
            <a:ext cx="8077200" cy="3657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όροι για </a:t>
            </a:r>
            <a:r>
              <a:rPr lang="en-US" dirty="0" smtClean="0">
                <a:ea typeface="ＭＳ Ｐゴシック" pitchFamily="-112" charset="-128"/>
              </a:rPr>
              <a:t>baba,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αποτέλεσμα των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Δείξτε πως το ερώτημα </a:t>
            </a:r>
            <a:r>
              <a:rPr lang="en-US" dirty="0" smtClean="0">
                <a:ea typeface="ＭＳ Ｐゴシック" pitchFamily="-112" charset="-128"/>
              </a:rPr>
              <a:t>s*ng </a:t>
            </a:r>
            <a:r>
              <a:rPr lang="el-GR" dirty="0" smtClean="0">
                <a:ea typeface="ＭＳ Ｐゴシック" pitchFamily="-112" charset="-128"/>
              </a:rPr>
              <a:t>δίνει και </a:t>
            </a:r>
            <a:r>
              <a:rPr lang="en-US" dirty="0" smtClean="0">
                <a:ea typeface="ＭＳ Ｐゴシック" pitchFamily="-112" charset="-128"/>
              </a:rPr>
              <a:t>spring </a:t>
            </a:r>
            <a:r>
              <a:rPr lang="el-GR" dirty="0" smtClean="0">
                <a:ea typeface="ＭＳ Ｐゴシック" pitchFamily="-112" charset="-128"/>
              </a:rPr>
              <a:t>με χρήση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index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Στο ευρετήριο </a:t>
            </a:r>
            <a:r>
              <a:rPr lang="el-GR" dirty="0" err="1" smtClean="0">
                <a:ea typeface="ＭＳ Ｐゴシック" pitchFamily="-112" charset="-128"/>
              </a:rPr>
              <a:t>αντιμεταθειμένων</a:t>
            </a:r>
            <a:r>
              <a:rPr lang="el-GR" dirty="0" smtClean="0">
                <a:ea typeface="ＭＳ Ｐゴシック" pitchFamily="-112" charset="-128"/>
              </a:rPr>
              <a:t> όρων, κάθε </a:t>
            </a:r>
            <a:r>
              <a:rPr lang="el-GR" dirty="0" err="1" smtClean="0">
                <a:ea typeface="ＭＳ Ｐゴシック" pitchFamily="-112" charset="-128"/>
              </a:rPr>
              <a:t>αντιμεταθειμένος</a:t>
            </a:r>
            <a:r>
              <a:rPr lang="el-GR" dirty="0" smtClean="0">
                <a:ea typeface="ＭＳ Ｐゴシック" pitchFamily="-112" charset="-128"/>
              </a:rPr>
              <a:t> όρος δείχνει στους αρχικούς όρους λεξιλογίου από τους οποίους προέκυψε. Πόσοι όροι του πρωτότυπου λεξιλογίου μπορούν να υπάρχουν στη λίστα καταχωρήσεων ενός </a:t>
            </a:r>
            <a:r>
              <a:rPr lang="el-GR" dirty="0" err="1" smtClean="0">
                <a:ea typeface="ＭＳ Ｐゴシック" pitchFamily="-112" charset="-128"/>
              </a:rPr>
              <a:t>αντιμετατεθειμένου</a:t>
            </a:r>
            <a:r>
              <a:rPr lang="el-GR" dirty="0" smtClean="0">
                <a:ea typeface="ＭＳ Ｐゴシック" pitchFamily="-112" charset="-128"/>
              </a:rPr>
              <a:t> όρου;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-gram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indexes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χαρακτήρων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Απαρίθμησε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smtClean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i="1" dirty="0" smtClean="0">
                <a:ea typeface="ＭＳ Ｐゴシック" pitchFamily="-112" charset="-128"/>
              </a:rPr>
              <a:t>π</a:t>
            </a:r>
            <a:r>
              <a:rPr lang="en-US" sz="2000" i="1" dirty="0" smtClean="0">
                <a:ea typeface="ＭＳ Ｐゴシック" pitchFamily="-112" charset="-128"/>
              </a:rPr>
              <a:t>.</a:t>
            </a:r>
            <a:r>
              <a:rPr lang="el-GR" sz="2000" i="1" dirty="0" smtClean="0">
                <a:ea typeface="ＭＳ Ｐゴシック" pitchFamily="-112" charset="-128"/>
              </a:rPr>
              <a:t>χ</a:t>
            </a:r>
            <a:r>
              <a:rPr lang="en-US" sz="2000" i="1" dirty="0" smtClean="0">
                <a:ea typeface="ＭＳ Ｐゴシック" pitchFamily="-112" charset="-128"/>
              </a:rPr>
              <a:t>.,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το κείμενο </a:t>
            </a:r>
            <a:r>
              <a:rPr lang="en-US" sz="2000" dirty="0" smtClean="0">
                <a:ea typeface="ＭＳ Ｐゴシック" pitchFamily="-112" charset="-128"/>
              </a:rPr>
              <a:t>“</a:t>
            </a:r>
            <a:r>
              <a:rPr lang="en-US" sz="2000" b="1" i="1" dirty="0" smtClean="0">
                <a:ea typeface="ＭＳ Ｐゴシック" pitchFamily="-112" charset="-128"/>
              </a:rPr>
              <a:t>April is the cruelest month</a:t>
            </a:r>
            <a:r>
              <a:rPr lang="en-US" sz="2000" dirty="0" smtClean="0">
                <a:ea typeface="ＭＳ Ｐゴシック" pitchFamily="-112" charset="-128"/>
              </a:rPr>
              <a:t>” </a:t>
            </a:r>
            <a:r>
              <a:rPr lang="el-GR" sz="2000" dirty="0" smtClean="0">
                <a:ea typeface="ＭＳ Ｐゴシック" pitchFamily="-112" charset="-128"/>
              </a:rPr>
              <a:t>έχουμε τα 2-γράμματα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n-US" sz="2000" i="1" dirty="0" smtClean="0">
                <a:ea typeface="ＭＳ Ｐゴシック" pitchFamily="-112" charset="-128"/>
              </a:rPr>
              <a:t>bigrams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endParaRPr lang="en-US" dirty="0" smtClean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Όπου </a:t>
            </a:r>
            <a:r>
              <a:rPr lang="en-US" sz="1600" dirty="0" smtClean="0">
                <a:ea typeface="ＭＳ Ｐゴシック" pitchFamily="-112" charset="-128"/>
              </a:rPr>
              <a:t>$ </a:t>
            </a:r>
            <a:r>
              <a:rPr lang="el-GR" sz="1600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/>
            <a:endParaRPr lang="en-US" sz="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Σε ένα </a:t>
            </a:r>
            <a:r>
              <a:rPr lang="en-US" sz="2400" dirty="0" smtClean="0">
                <a:ea typeface="ＭＳ Ｐゴシック" pitchFamily="-112" charset="-128"/>
              </a:rPr>
              <a:t>k-gram </a:t>
            </a:r>
            <a:r>
              <a:rPr lang="el-GR" sz="2400" dirty="0" smtClean="0">
                <a:ea typeface="ＭＳ Ｐゴシック" pitchFamily="-112" charset="-128"/>
              </a:rPr>
              <a:t>ευρετήριο, το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περιέχει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-grams </a:t>
            </a:r>
            <a:r>
              <a:rPr lang="el-GR" sz="2400" dirty="0" smtClean="0">
                <a:ea typeface="ＭＳ Ｐゴシック" pitchFamily="-112" charset="-128"/>
              </a:rPr>
              <a:t>που εμφανίζονται σε οποιονδήποτε όρο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Διατήρησε ένα </a:t>
            </a:r>
            <a:r>
              <a:rPr lang="el-GR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 smtClean="0">
                <a:ea typeface="ＭＳ Ｐゴシック" pitchFamily="-112" charset="-128"/>
              </a:rPr>
              <a:t>από τα 2-γράμματα στους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 smtClean="0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Παράδειγμα ευρετηρίου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dirty="0" smtClean="0">
                <a:ea typeface="ＭＳ Ｐゴシック" pitchFamily="-112" charset="-128"/>
              </a:rPr>
              <a:t>-γραμμάτων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βρίσκει τους όρους βασισμένο σε μια ερώτηση που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k=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26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mo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Βρίσκει τους όρους που ταιριάζουν μια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</a:t>
            </a:r>
            <a:r>
              <a:rPr lang="en-US" dirty="0" smtClean="0">
                <a:ea typeface="ＭＳ Ｐゴシック" pitchFamily="-112" charset="-128"/>
              </a:rPr>
              <a:t>wildcard </a:t>
            </a:r>
            <a:r>
              <a:rPr lang="el-GR" dirty="0" smtClean="0">
                <a:ea typeface="ＭＳ Ｐゴシック" pitchFamily="-112" charset="-128"/>
              </a:rPr>
              <a:t>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 flipV="1">
            <a:off x="4038600" y="2438400"/>
            <a:ext cx="144780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Άσκηση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dirty="0" smtClean="0">
                <a:ea typeface="ＭＳ Ｐゴシック" pitchFamily="-112" charset="-128"/>
              </a:rPr>
              <a:t>k-</a:t>
            </a:r>
            <a:r>
              <a:rPr lang="el-GR" dirty="0" smtClean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3.2.2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Ένα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ερώτημα για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Μπορεί να οδηγήσουν σε ακριβή επεξεργασία ερωτημάτων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err="1" smtClean="0">
                <a:ea typeface="ＭＳ Ｐゴシック" pitchFamily="-112" charset="-128"/>
              </a:rPr>
              <a:t>pyth</a:t>
            </a:r>
            <a:r>
              <a:rPr lang="en-US" dirty="0" smtClean="0">
                <a:ea typeface="ＭＳ Ｐゴシック" pitchFamily="-112" charset="-128"/>
              </a:rPr>
              <a:t>* AND </a:t>
            </a:r>
            <a:r>
              <a:rPr lang="en-US" dirty="0" err="1" smtClean="0">
                <a:ea typeface="ＭＳ Ｐゴシック" pitchFamily="-112" charset="-128"/>
              </a:rPr>
              <a:t>prog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Αν ενθαρρύνουμε την </a:t>
            </a:r>
            <a:r>
              <a:rPr lang="en-US" sz="2400" dirty="0" smtClean="0">
                <a:ea typeface="ＭＳ Ｐゴシック" pitchFamily="-112" charset="-128"/>
              </a:rPr>
              <a:t>“</a:t>
            </a:r>
            <a:r>
              <a:rPr lang="el-GR" sz="2400" dirty="0" smtClean="0">
                <a:ea typeface="ＭＳ Ｐゴシック" pitchFamily="-112" charset="-128"/>
              </a:rPr>
              <a:t>τεμπελιά</a:t>
            </a:r>
            <a:r>
              <a:rPr lang="en-US" sz="2400" dirty="0" smtClean="0">
                <a:ea typeface="ＭＳ Ｐゴシック" pitchFamily="-112" charset="-128"/>
              </a:rPr>
              <a:t>” </a:t>
            </a:r>
            <a:r>
              <a:rPr lang="el-GR" sz="2400" dirty="0" smtClean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 smtClean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18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1570037"/>
            <a:chOff x="838200" y="4525963"/>
            <a:chExt cx="7924800" cy="1570037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419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Alexander.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Διορθωση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ορθογραφικων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λαθων</a:t>
            </a:r>
            <a:endParaRPr lang="el-GR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Κοιτά 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091" y="1905000"/>
            <a:ext cx="84582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Token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η εμφάνιση μια λέξης ή ενός όρου σε ένα έγγραφο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Type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(τύπος)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μια κ</a:t>
            </a:r>
            <a:r>
              <a:rPr lang="el-GR" dirty="0" smtClean="0">
                <a:latin typeface="+mj-lt"/>
              </a:rPr>
              <a:t>λάση ισοδυναμίας από </a:t>
            </a:r>
            <a:r>
              <a:rPr lang="en-US" dirty="0" smtClean="0">
                <a:latin typeface="+mj-lt"/>
              </a:rPr>
              <a:t>tokens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Παράδειγμα: 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In June, the dog likes to chase the cat in the barn.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12 word tokens, 9 word types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591" y="4184904"/>
            <a:ext cx="88392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Tokenization - </a:t>
            </a:r>
            <a:r>
              <a:rPr lang="el-GR" b="1" dirty="0" smtClean="0">
                <a:solidFill>
                  <a:schemeClr val="tx1"/>
                </a:solidFill>
                <a:latin typeface="+mj-lt"/>
              </a:rPr>
              <a:t>Προβλήματα 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Ø"/>
            </a:pPr>
            <a:r>
              <a:rPr lang="el-GR" dirty="0" smtClean="0">
                <a:latin typeface="+mj-lt"/>
              </a:rPr>
              <a:t>   Ποια είναι τα διαχωριστικά (κενό, απόστροφος, ενωτικά</a:t>
            </a:r>
            <a:r>
              <a:rPr lang="en-US" dirty="0" smtClean="0">
                <a:latin typeface="+mj-lt"/>
              </a:rPr>
              <a:t>, </a:t>
            </a:r>
            <a:r>
              <a:rPr lang="el-GR" dirty="0" err="1" smtClean="0">
                <a:latin typeface="+mj-lt"/>
              </a:rPr>
              <a:t>κλπ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9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l-GR" sz="2000" dirty="0" smtClean="0">
                <a:ea typeface="ＭＳ Ｐゴシック" pitchFamily="-112" charset="-128"/>
              </a:rPr>
              <a:t>  μοιάζει με </a:t>
            </a:r>
            <a:r>
              <a:rPr lang="en-US" sz="2000" dirty="0" smtClean="0">
                <a:ea typeface="ＭＳ Ｐゴシック" pitchFamily="-112" charset="-128"/>
              </a:rPr>
              <a:t>m</a:t>
            </a: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ea typeface="ＭＳ Ｐゴシック" pitchFamily="-112" charset="-128"/>
              </a:rPr>
              <a:t>O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D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O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ea typeface="ＭＳ Ｐゴシック" pitchFamily="-112" charset="-128"/>
              </a:rPr>
              <a:t> I 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πληκτρολόγιο), 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Αλλά συχνά δεν αλλάζουμε τα έγγραφα αλλά  επεκτείνουμε την απεικόνιση ερωτήματος – εγγράφου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standard </a:t>
            </a:r>
            <a:r>
              <a:rPr lang="el-GR" dirty="0" smtClean="0">
                <a:ea typeface="ＭＳ Ｐゴシック" pitchFamily="-112" charset="-128"/>
              </a:rPr>
              <a:t>λεξικό 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i="1" dirty="0" smtClean="0">
                <a:ea typeface="ＭＳ Ｐゴシック" pitchFamily="-112" charset="-128"/>
              </a:rPr>
              <a:t>λεξικό της συλλογής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Στο ερώτημα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πάντα επέστρεψε τα έγγραφα που περιέχουν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καθώς και τα έγγραφα με όλες τις διορθωμένες εκδοχές του όρου, πχ</a:t>
            </a:r>
            <a:r>
              <a:rPr lang="el-GR" sz="2400" dirty="0"/>
              <a:t> </a:t>
            </a:r>
            <a:r>
              <a:rPr lang="en-US" sz="2400" dirty="0" smtClean="0"/>
              <a:t>carrot </a:t>
            </a:r>
            <a:r>
              <a:rPr lang="en-US" sz="2400" dirty="0"/>
              <a:t>and tarot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 , αλλά διορθώσεις μόνο αν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(1), αλλά μόνο αν η αρχική ερώτηση επιστρέφει λίγα (πχ λιγότερο από 5) έγγραφα</a:t>
            </a:r>
            <a:r>
              <a:rPr lang="en-US" sz="2400" dirty="0" smtClean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 smtClean="0"/>
              <a:t>spelling suggestions” </a:t>
            </a:r>
            <a:r>
              <a:rPr lang="en-US" sz="2400" dirty="0" smtClean="0"/>
              <a:t>: “</a:t>
            </a:r>
            <a:r>
              <a:rPr lang="en-US" sz="2400" dirty="0"/>
              <a:t>Did you mean carrot</a:t>
            </a:r>
            <a:r>
              <a:rPr lang="en-US" sz="2400" dirty="0" smtClean="0"/>
              <a:t>?” (</a:t>
            </a:r>
            <a:r>
              <a:rPr lang="el-GR" sz="2400" dirty="0" smtClean="0"/>
              <a:t>και όχι επιπρόσθετα έγγραφα)</a:t>
            </a:r>
            <a:endParaRPr lang="en-US" sz="2400" dirty="0" smtClean="0"/>
          </a:p>
          <a:p>
            <a:pPr marL="1257300" lvl="2" indent="-457200">
              <a:buAutoNum type="arabicParenBoth"/>
            </a:pP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 θέματα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" y="1752600"/>
            <a:ext cx="8915400" cy="40386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στα ερωτήματα</a:t>
            </a:r>
            <a:endParaRPr lang="en-US" sz="2000" dirty="0" smtClean="0"/>
          </a:p>
          <a:p>
            <a:pPr marL="857250" lvl="1" indent="-457200">
              <a:buNone/>
            </a:pPr>
            <a:endParaRPr lang="en-US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Δείτε στο</a:t>
            </a:r>
            <a:r>
              <a:rPr lang="el-GR" sz="2000" dirty="0"/>
              <a:t>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://www.netpaths.net/blog/britney-spears-spelling-variations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 smtClean="0">
                <a:hlinkClick r:id="rId3"/>
              </a:rPr>
              <a:t>http://www.google.com/jobs/archive/britney.html</a:t>
            </a:r>
            <a:r>
              <a:rPr lang="el-GR" sz="2000" dirty="0" smtClean="0"/>
              <a:t>)</a:t>
            </a:r>
          </a:p>
          <a:p>
            <a:pPr marL="400050" lvl="1" indent="0">
              <a:buNone/>
            </a:pPr>
            <a:r>
              <a:rPr lang="el-GR" sz="2000" dirty="0" smtClean="0"/>
              <a:t>στατιστικά για </a:t>
            </a:r>
            <a:r>
              <a:rPr lang="en-US" sz="2000" dirty="0" smtClean="0"/>
              <a:t>misspellings </a:t>
            </a:r>
            <a:r>
              <a:rPr lang="el-GR" sz="2000" dirty="0" smtClean="0"/>
              <a:t>του </a:t>
            </a:r>
            <a:r>
              <a:rPr lang="en-US" sz="2000" dirty="0" smtClean="0"/>
              <a:t>Britney Spears</a:t>
            </a: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Ένας απλός </a:t>
            </a:r>
            <a:r>
              <a:rPr lang="en-US" sz="2000" dirty="0" smtClean="0"/>
              <a:t>spell corrector </a:t>
            </a:r>
            <a:r>
              <a:rPr lang="el-GR" sz="2000" dirty="0" smtClean="0"/>
              <a:t>σε </a:t>
            </a:r>
            <a:r>
              <a:rPr lang="en-US" sz="2000" dirty="0" smtClean="0"/>
              <a:t>Python</a:t>
            </a:r>
          </a:p>
          <a:p>
            <a:pPr marL="400050" lvl="1" indent="0">
              <a:buNone/>
            </a:pPr>
            <a:r>
              <a:rPr lang="el-GR" sz="2000" dirty="0" smtClean="0"/>
              <a:t>		</a:t>
            </a:r>
            <a:r>
              <a:rPr lang="en-US" sz="2000" dirty="0" smtClean="0"/>
              <a:t>http</a:t>
            </a:r>
            <a:r>
              <a:rPr lang="en-US" sz="2000" dirty="0"/>
              <a:t>://norvig.com/spell-correct.html </a:t>
            </a:r>
            <a:endParaRPr lang="el-GR" sz="2000" dirty="0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Δοθέντος ενός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λεξικού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και μιας ακολουθίας χαρακτήρων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πιο κοντά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στο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Q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εξετάσουμε δύο ορισμούς εγγύτητας: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  <a:r>
              <a:rPr lang="el-GR" dirty="0" smtClean="0">
                <a:ea typeface="ＭＳ Ｐゴシック" pitchFamily="-112" charset="-128"/>
              </a:rPr>
              <a:t> 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 </a:t>
            </a:r>
            <a:r>
              <a:rPr lang="en-US" dirty="0" smtClean="0">
                <a:ea typeface="ＭＳ Ｐゴシック" pitchFamily="-112" charset="-128"/>
              </a:rPr>
              <a:t>-- weighted edit distance</a:t>
            </a:r>
          </a:p>
          <a:p>
            <a:pPr lvl="1" eaLnBrk="1" hangingPunct="1"/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0819"/>
            <a:ext cx="8229600" cy="49530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(1) </a:t>
            </a:r>
            <a:r>
              <a:rPr lang="en-US" sz="2000" dirty="0" smtClean="0">
                <a:ea typeface="ＭＳ Ｐゴシック" pitchFamily="-112" charset="-128"/>
              </a:rPr>
              <a:t>Insert</a:t>
            </a:r>
            <a:r>
              <a:rPr lang="el-GR" sz="2000" dirty="0" smtClean="0">
                <a:ea typeface="ＭＳ Ｐゴシック" pitchFamily="-112" charset="-128"/>
              </a:rPr>
              <a:t> – Εισαγωγή</a:t>
            </a:r>
            <a:r>
              <a:rPr lang="en-US" sz="2000" dirty="0" smtClean="0">
                <a:ea typeface="ＭＳ Ｐゴシック" pitchFamily="-112" charset="-128"/>
              </a:rPr>
              <a:t>, </a:t>
            </a:r>
            <a:r>
              <a:rPr lang="el-GR" sz="2000" dirty="0" smtClean="0">
                <a:ea typeface="ＭＳ Ｐゴシック" pitchFamily="-112" charset="-128"/>
              </a:rPr>
              <a:t>(2) </a:t>
            </a:r>
            <a:r>
              <a:rPr lang="en-US" sz="2000" dirty="0" smtClean="0">
                <a:ea typeface="ＭＳ Ｐゴシック" pitchFamily="-112" charset="-128"/>
              </a:rPr>
              <a:t>Delete</a:t>
            </a:r>
            <a:r>
              <a:rPr lang="el-GR" sz="2000" dirty="0" smtClean="0">
                <a:ea typeface="ＭＳ Ｐゴシック" pitchFamily="-112" charset="-128"/>
              </a:rPr>
              <a:t> - Διαγραφή και (3)</a:t>
            </a:r>
            <a:r>
              <a:rPr lang="en-US" sz="2000" dirty="0" smtClean="0">
                <a:ea typeface="ＭＳ Ｐゴシック" pitchFamily="-112" charset="-128"/>
              </a:rPr>
              <a:t> Replace</a:t>
            </a:r>
            <a:r>
              <a:rPr lang="el-GR" sz="2000" dirty="0" smtClean="0">
                <a:ea typeface="ＭＳ Ｐゴシック" pitchFamily="-112" charset="-128"/>
              </a:rPr>
              <a:t> – Αντικατάσταση ενός χαρακτήρα (μερικές φορές, κόστος 2 (ως </a:t>
            </a:r>
            <a:r>
              <a:rPr lang="en-US" sz="2000" dirty="0" smtClean="0">
                <a:ea typeface="ＭＳ Ｐゴシック" pitchFamily="-112" charset="-128"/>
              </a:rPr>
              <a:t>delete-insert)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de-DE" sz="2000" b="1" dirty="0" err="1" smtClean="0"/>
              <a:t>Damerau-Levenshtein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 </a:t>
            </a:r>
            <a:r>
              <a:rPr lang="el-GR" sz="2000" dirty="0" smtClean="0"/>
              <a:t>+ </a:t>
            </a:r>
            <a:r>
              <a:rPr lang="en-US" sz="2000" dirty="0" smtClean="0">
                <a:solidFill>
                  <a:srgbClr val="00A000"/>
                </a:solidFill>
                <a:ea typeface="ＭＳ Ｐゴシック" pitchFamily="-112" charset="-128"/>
              </a:rPr>
              <a:t>Transposition</a:t>
            </a:r>
            <a:r>
              <a:rPr lang="el-GR" sz="2000" dirty="0" smtClean="0">
                <a:solidFill>
                  <a:srgbClr val="00A000"/>
                </a:solidFill>
                <a:ea typeface="ＭＳ Ｐゴシック" pitchFamily="-112" charset="-128"/>
              </a:rPr>
              <a:t> - Αντιμετάθεση </a:t>
            </a:r>
            <a:r>
              <a:rPr lang="el-GR" sz="2000" dirty="0" smtClean="0">
                <a:ea typeface="ＭＳ Ｐゴシック" pitchFamily="-112" charset="-128"/>
              </a:rPr>
              <a:t>ενός χαρακτήρα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η απόσταση διόρθωσης από </a:t>
            </a:r>
            <a:r>
              <a:rPr lang="en-US" b="1" i="1" dirty="0" err="1" smtClean="0">
                <a:ea typeface="ＭＳ Ｐゴシック" pitchFamily="-112" charset="-128"/>
              </a:rPr>
              <a:t>dof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1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act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2	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 (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Μόνο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 1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με αντιμετάθεση)</a:t>
            </a:r>
            <a:endParaRPr lang="en-US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dog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</a:t>
            </a:r>
            <a:r>
              <a:rPr lang="en-US" dirty="0" smtClean="0">
                <a:ea typeface="ＭＳ Ｐゴシック" pitchFamily="-112" charset="-128"/>
              </a:rPr>
              <a:t> 3.	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ea typeface="ＭＳ Ｐゴシック" pitchFamily="-112" charset="-128"/>
              </a:rPr>
              <a:t>Edit distance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077200" cy="2743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Δυναμικό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πχ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http://www.let.rug.nl/kleiweg/lev/ </a:t>
            </a:r>
            <a:r>
              <a:rPr lang="el-GR" dirty="0" smtClean="0">
                <a:ea typeface="ＭＳ Ｐゴシック" pitchFamily="-112" charset="-128"/>
              </a:rPr>
              <a:t>για παραδείγματα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Παράδειγμα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Levenshtein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dog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-do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cat-cart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cat-cut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1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cat-act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Damerau-Levenshtein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distance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de-DE" i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cat-act</a:t>
            </a:r>
            <a:r>
              <a:rPr lang="de-DE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υπό-πρόβληματος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δυο προθ</a:t>
            </a:r>
            <a:r>
              <a:rPr lang="el-GR" dirty="0">
                <a:latin typeface="+mn-lt"/>
              </a:rPr>
              <a:t>η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μάτων: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</a:pPr>
            <a:r>
              <a:rPr lang="el-GR" sz="1800" dirty="0" smtClean="0">
                <a:latin typeface="+mn-lt"/>
              </a:rPr>
              <a:t>	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πρόθημα της πρώτης σε πρόθημα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Έναν Πίνακα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(προθήματα)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(προθήματα)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5400" y="2209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cats – fast</a:t>
            </a: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στοιχείο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j]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του πίνακα </a:t>
            </a:r>
            <a:r>
              <a:rPr lang="el-GR" dirty="0" smtClean="0">
                <a:latin typeface="+mn-lt"/>
              </a:rPr>
              <a:t>μας δίνει το </a:t>
            </a:r>
            <a:r>
              <a:rPr lang="el-G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βέλτιστο</a:t>
            </a:r>
            <a:r>
              <a:rPr lang="el-GR" dirty="0" smtClean="0">
                <a:latin typeface="+mn-lt"/>
              </a:rPr>
              <a:t> κόστος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απόσταση) για να πάμε από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 πρόθεμα μήκους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 πρόθεμα μήκους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endParaRPr lang="el-GR" baseline="-25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πικαλυπτόμενες υπό-λύσεις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fas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αριστερά (γραμμή)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πάνω (στήλη)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διαγώνια)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74715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τύπους ισοδύναμων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tokens </a:t>
            </a:r>
            <a:r>
              <a:rPr lang="el-GR" dirty="0" smtClean="0">
                <a:latin typeface="+mn-lt"/>
              </a:rPr>
              <a:t>σε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όρους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λήμμα)</a:t>
            </a:r>
            <a:r>
              <a:rPr lang="el-GR" dirty="0" smtClean="0">
                <a:latin typeface="+mn-lt"/>
              </a:rPr>
              <a:t> που θα εισαχθούν στο ευρετήριο 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64" y="3016275"/>
            <a:ext cx="8250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Θέματα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endParaRPr lang="el-GR" sz="16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dirty="0" err="1">
                <a:latin typeface="+mn-lt"/>
              </a:rPr>
              <a:t>Λημματοποίηση</a:t>
            </a: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lemmatization) </a:t>
            </a:r>
            <a:r>
              <a:rPr lang="el-GR" dirty="0" smtClean="0">
                <a:latin typeface="+mn-lt"/>
              </a:rPr>
              <a:t>ή Περιστολή (</a:t>
            </a:r>
            <a:r>
              <a:rPr lang="en-US" dirty="0">
                <a:latin typeface="+mn-lt"/>
              </a:rPr>
              <a:t>s</a:t>
            </a:r>
            <a:r>
              <a:rPr lang="en-GB" dirty="0" err="1" smtClean="0">
                <a:latin typeface="+mn-lt"/>
              </a:rPr>
              <a:t>temming</a:t>
            </a:r>
            <a:r>
              <a:rPr lang="en-GB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Αριθμοί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Κεφαλαία/Μικρά</a:t>
            </a:r>
            <a:r>
              <a:rPr lang="en-US" dirty="0" smtClean="0">
                <a:latin typeface="+mn-lt"/>
              </a:rPr>
              <a:t>, Stop words;</a:t>
            </a:r>
          </a:p>
          <a:p>
            <a:pPr marL="342900" indent="-342900"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Κλάσεις ισοδύναμων όρων (για συνώνυμα) κατά την επεξεργασία του ερωτήματος ή στο ευρετήριο</a:t>
            </a:r>
            <a:endParaRPr lang="el-GR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2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(από αριστερά)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(από πάνω)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/>
                <a:gridCol w="3419856"/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 </a:t>
                      </a:r>
                      <a:r>
                        <a:rPr lang="de-DE" sz="2200" kern="1200" baseline="0" dirty="0" smtClean="0"/>
                        <a:t>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Το μικρότερο από τις 3 πιθανές για να φτάσουμε στο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/>
              <a:t>Levenshtein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/>
              <a:t>Levenshtein</a:t>
            </a:r>
            <a:r>
              <a:rPr lang="el-GR" dirty="0" smtClean="0"/>
              <a:t>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5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6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747158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New York City is called Big Apple.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She likes big apples.</a:t>
            </a: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Elvis has just left the building.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It is on your left, as you enter the building.</a:t>
            </a:r>
            <a:endParaRPr lang="el-GR" dirty="0">
              <a:latin typeface="+mn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1.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Προσδιορισμός Λεξιλογίου όρων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1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διαγώνιο) </a:t>
            </a:r>
            <a:r>
              <a:rPr lang="en-US" sz="1800" dirty="0" smtClean="0">
                <a:latin typeface="+mn-lt"/>
              </a:rPr>
              <a:t>replace o with n, insert 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αριστερά-γραμμή) </a:t>
            </a:r>
            <a:r>
              <a:rPr lang="en-US" sz="1800" dirty="0" smtClean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2</a:t>
            </a:r>
            <a:r>
              <a:rPr lang="el-GR" dirty="0" smtClean="0">
                <a:ea typeface="ＭＳ Ｐゴシック" pitchFamily="-112" charset="-128"/>
              </a:rPr>
              <a:t>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Δείκτες παράλειψης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8" name="Picture 7" descr="3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143668" cy="33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3.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Ερωτήματα Φράσεων και Θέσης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057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Ευρετήρια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biword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ερωτήματα φράσεων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Ευρετήρια Θέσης </a:t>
            </a:r>
            <a:r>
              <a:rPr lang="en-US" dirty="0" smtClean="0">
                <a:latin typeface="+mn-lt"/>
              </a:rPr>
              <a:t>(positional indexes) </a:t>
            </a:r>
            <a:r>
              <a:rPr lang="el-GR" dirty="0" smtClean="0">
                <a:latin typeface="+mn-lt"/>
              </a:rPr>
              <a:t>για ερωτήματα φράσεων και εγγύτητας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3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3.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Ερωτήματα Φράσεων και Θέσης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428736"/>
            <a:ext cx="8715404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Στις λίστες καταχωρήσεων σε ένα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nonpositional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ευρετήριο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, κάθε καταχώρηση είναι μόνο ένα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Στις λίστες καταχωρήσεων σε ένα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positional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ευρετήριο</a:t>
            </a:r>
            <a:r>
              <a:rPr lang="el-GR" dirty="0" smtClean="0">
                <a:latin typeface="+mj-lt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κάθε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καταχώρηση είναι ένα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docID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και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+mj-lt"/>
              </a:rPr>
              <a:t>μια λίστα από θέσεις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Παράδειγμα ερωτήματος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“to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or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not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to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be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6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”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TO, 993427: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7, 18, 33, 72, 86, 231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  2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1, 17, 74, 222, 255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8, 16, 190, 429, 433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5: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363, 367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7: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13, 23, 191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 . . .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pt-BR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BE, 178239: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2200" dirty="0" smtClean="0">
                <a:solidFill>
                  <a:schemeClr val="tx1"/>
                </a:solidFill>
                <a:latin typeface="+mj-lt"/>
                <a:cs typeface="Calibri"/>
              </a:rPr>
              <a:t>‹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17, 25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17, 191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, 291, </a:t>
            </a:r>
            <a:r>
              <a:rPr lang="pt-BR" sz="2200" dirty="0" smtClean="0">
                <a:solidFill>
                  <a:srgbClr val="FF0000"/>
                </a:solidFill>
                <a:latin typeface="+mj-lt"/>
              </a:rPr>
              <a:t>430, 434</a:t>
            </a:r>
            <a:r>
              <a:rPr lang="pt-BR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pt-BR" sz="22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2">
              <a:spcBef>
                <a:spcPts val="0"/>
              </a:spcBef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5: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‹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14, 19, 101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; . . . </a:t>
            </a:r>
            <a:r>
              <a:rPr lang="de-DE" sz="2200" dirty="0" smtClean="0">
                <a:solidFill>
                  <a:schemeClr val="tx1"/>
                </a:solidFill>
                <a:latin typeface="Calibri"/>
                <a:cs typeface="Calibri"/>
              </a:rPr>
              <a:t>›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2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3.3.3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28247</TotalTime>
  <Words>4337</Words>
  <Application>Microsoft Office PowerPoint</Application>
  <PresentationFormat>On-screen Show (4:3)</PresentationFormat>
  <Paragraphs>855</Paragraphs>
  <Slides>120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4" baseType="lpstr">
      <vt:lpstr>Arial Unicode MS</vt:lpstr>
      <vt:lpstr>MS Mincho</vt:lpstr>
      <vt:lpstr>ＭＳ Ｐゴシック</vt:lpstr>
      <vt:lpstr>Arial</vt:lpstr>
      <vt:lpstr>Calibri</vt:lpstr>
      <vt:lpstr>Courier</vt:lpstr>
      <vt:lpstr>Kokila</vt:lpstr>
      <vt:lpstr>Lucida Sans</vt:lpstr>
      <vt:lpstr>Symbol</vt:lpstr>
      <vt:lpstr>Tahoma</vt:lpstr>
      <vt:lpstr>Times New Roman</vt:lpstr>
      <vt:lpstr>Wingdings</vt:lpstr>
      <vt:lpstr>IIR-slides</vt:lpstr>
      <vt:lpstr>Equation</vt:lpstr>
      <vt:lpstr>PowerPoint Presentation</vt:lpstr>
      <vt:lpstr>Επανάληψη προηγούμενης διάλεξης</vt:lpstr>
      <vt:lpstr>1. Προσδιορισμός Λεξιλογίου όρων</vt:lpstr>
      <vt:lpstr>1. Προσδιορισμός Λεξιλογίου όρων</vt:lpstr>
      <vt:lpstr>1. Προσδιορισμός Λεξιλογίου όρων</vt:lpstr>
      <vt:lpstr>1. Προσδιορισμός Λεξιλογίου όρων</vt:lpstr>
      <vt:lpstr>2. Δείκτες παράλειψης</vt:lpstr>
      <vt:lpstr>3. Ερωτήματα Φράσεων και Θέσης</vt:lpstr>
      <vt:lpstr>3. Ερωτήματα Φράσεων και Θέσης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</vt:lpstr>
      <vt:lpstr>Λεξικά (σύνοψη)</vt:lpstr>
      <vt:lpstr>Ερωτηματα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Γενικά ερωτήματα με *</vt:lpstr>
      <vt:lpstr>Ευρετήριο αντιμετατεθειμένων όρων</vt:lpstr>
      <vt:lpstr>Ευρετήριο αντιμετατεθειμένων όρων</vt:lpstr>
      <vt:lpstr>Ευρετήριο αντιμετατεθειμένων όρων</vt:lpstr>
      <vt:lpstr>Ασκήσεις</vt:lpstr>
      <vt:lpstr>Ευρετήρια k-γραμμάτων (k-gram indexes)</vt:lpstr>
      <vt:lpstr>Παράδειγμα ευρετηρίου k-γραμμάτων</vt:lpstr>
      <vt:lpstr>Επεξεργασία ερωτημάτων</vt:lpstr>
      <vt:lpstr>Άσκηση</vt:lpstr>
      <vt:lpstr>Επεξεργασία ερωτημάτων</vt:lpstr>
      <vt:lpstr>Διορθωση ορθογραφικων λαθων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Υπολογισμός απόστασης διόρθωσης</vt:lpstr>
      <vt:lpstr>Υπολογισμός απόστασης Levenshtein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Σταθμισμένη απόσταση διόρθωσης</vt:lpstr>
      <vt:lpstr>Επικάλυψη k-γραμμάτων</vt:lpstr>
      <vt:lpstr>Επικάλυψη k-γραμμάτων</vt:lpstr>
      <vt:lpstr>Μια δυνατότητα – συντελεστής Jaccard</vt:lpstr>
      <vt:lpstr>Επικάλυψη k-γραμμάτων</vt:lpstr>
      <vt:lpstr>Ταίριασμα τριγραμμάτων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 – τυπικός αλγόριθμος</vt:lpstr>
      <vt:lpstr>Soundex – τυπικός αλγόριθμος</vt:lpstr>
      <vt:lpstr>Soundex συνέχεια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469</cp:revision>
  <cp:lastPrinted>2011-04-04T04:19:57Z</cp:lastPrinted>
  <dcterms:created xsi:type="dcterms:W3CDTF">2011-04-01T01:43:31Z</dcterms:created>
  <dcterms:modified xsi:type="dcterms:W3CDTF">2016-05-19T06:23:52Z</dcterms:modified>
</cp:coreProperties>
</file>