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74" r:id="rId2"/>
  </p:sldMasterIdLst>
  <p:notesMasterIdLst>
    <p:notesMasterId r:id="rId64"/>
  </p:notesMasterIdLst>
  <p:handoutMasterIdLst>
    <p:handoutMasterId r:id="rId65"/>
  </p:handoutMasterIdLst>
  <p:sldIdLst>
    <p:sldId id="1135" r:id="rId3"/>
    <p:sldId id="1206" r:id="rId4"/>
    <p:sldId id="1216" r:id="rId5"/>
    <p:sldId id="1217" r:id="rId6"/>
    <p:sldId id="1185" r:id="rId7"/>
    <p:sldId id="1218" r:id="rId8"/>
    <p:sldId id="1187" r:id="rId9"/>
    <p:sldId id="1199" r:id="rId10"/>
    <p:sldId id="1214" r:id="rId11"/>
    <p:sldId id="1212" r:id="rId12"/>
    <p:sldId id="1213" r:id="rId13"/>
    <p:sldId id="1211" r:id="rId14"/>
    <p:sldId id="1204" r:id="rId15"/>
    <p:sldId id="1137" r:id="rId16"/>
    <p:sldId id="1184" r:id="rId17"/>
    <p:sldId id="1186" r:id="rId18"/>
    <p:sldId id="1139" r:id="rId19"/>
    <p:sldId id="1221" r:id="rId20"/>
    <p:sldId id="1223" r:id="rId21"/>
    <p:sldId id="1208" r:id="rId22"/>
    <p:sldId id="1215" r:id="rId23"/>
    <p:sldId id="1188" r:id="rId24"/>
    <p:sldId id="1189" r:id="rId25"/>
    <p:sldId id="1140" r:id="rId26"/>
    <p:sldId id="1141" r:id="rId27"/>
    <p:sldId id="1142" r:id="rId28"/>
    <p:sldId id="1143" r:id="rId29"/>
    <p:sldId id="1145" r:id="rId30"/>
    <p:sldId id="1190" r:id="rId31"/>
    <p:sldId id="1144" r:id="rId32"/>
    <p:sldId id="1146" r:id="rId33"/>
    <p:sldId id="1147" r:id="rId34"/>
    <p:sldId id="1148" r:id="rId35"/>
    <p:sldId id="1191" r:id="rId36"/>
    <p:sldId id="1149" r:id="rId37"/>
    <p:sldId id="1192" r:id="rId38"/>
    <p:sldId id="1150" r:id="rId39"/>
    <p:sldId id="1151" r:id="rId40"/>
    <p:sldId id="1152" r:id="rId41"/>
    <p:sldId id="1153" r:id="rId42"/>
    <p:sldId id="1154" r:id="rId43"/>
    <p:sldId id="1155" r:id="rId44"/>
    <p:sldId id="1156" r:id="rId45"/>
    <p:sldId id="1157" r:id="rId46"/>
    <p:sldId id="1158" r:id="rId47"/>
    <p:sldId id="1164" r:id="rId48"/>
    <p:sldId id="1165" r:id="rId49"/>
    <p:sldId id="1166" r:id="rId50"/>
    <p:sldId id="1123" r:id="rId51"/>
    <p:sldId id="1209" r:id="rId52"/>
    <p:sldId id="1159" r:id="rId53"/>
    <p:sldId id="1160" r:id="rId54"/>
    <p:sldId id="1201" r:id="rId55"/>
    <p:sldId id="1161" r:id="rId56"/>
    <p:sldId id="1171" r:id="rId57"/>
    <p:sldId id="1170" r:id="rId58"/>
    <p:sldId id="1172" r:id="rId59"/>
    <p:sldId id="1176" r:id="rId60"/>
    <p:sldId id="1178" r:id="rId61"/>
    <p:sldId id="1179" r:id="rId62"/>
    <p:sldId id="1210" r:id="rId63"/>
  </p:sldIdLst>
  <p:sldSz cx="9144000" cy="6858000" type="screen4x3"/>
  <p:notesSz cx="7099300" cy="102235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>
          <p15:clr>
            <a:srgbClr val="A4A3A4"/>
          </p15:clr>
        </p15:guide>
        <p15:guide id="2" pos="209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BDD3E9"/>
    <a:srgbClr val="2A7041"/>
    <a:srgbClr val="E6F2ED"/>
    <a:srgbClr val="DBEDE6"/>
    <a:srgbClr val="D7F1E6"/>
    <a:srgbClr val="D4F0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5" autoAdjust="0"/>
    <p:restoredTop sz="72051" autoAdjust="0"/>
  </p:normalViewPr>
  <p:slideViewPr>
    <p:cSldViewPr>
      <p:cViewPr varScale="1">
        <p:scale>
          <a:sx n="129" d="100"/>
          <a:sy n="129" d="100"/>
        </p:scale>
        <p:origin x="1032" y="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78" y="-90"/>
      </p:cViewPr>
      <p:guideLst>
        <p:guide orient="horz" pos="3067"/>
        <p:guide pos="20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9.xml"/><Relationship Id="rId2" Type="http://schemas.openxmlformats.org/officeDocument/2006/relationships/slide" Target="slides/slide27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19.05.2016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88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934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2225" cy="3827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5957" y="4856501"/>
            <a:ext cx="5201223" cy="4592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2630" y="9711312"/>
            <a:ext cx="3070508" cy="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2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8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4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6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03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E620C-6120-4372-A97A-36B943ABA91D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1750" cy="38338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223" tIns="45112" rIns="90223" bIns="45112"/>
          <a:lstStyle/>
          <a:p>
            <a:endParaRPr lang="el-GR" sz="170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50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Linked lists generally preferred to arrays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Dynamic space allocation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Insertion of terms into documents easy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Space overhead of pointers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DE975-C902-4C26-B914-324C4926A62D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01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0774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EAC6-B8A6-4729-9D15-CF6953B4D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F79C-A3E0-437E-9228-F93ACDA80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04775"/>
            <a:ext cx="2055812" cy="6365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775"/>
            <a:ext cx="6015038" cy="6365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26C3-184D-4A6F-A3A7-0B42231C3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223250" cy="1306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DBE6-CC6A-4EC5-BBD5-8C98EA060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B632CA24-4D05-442C-BD58-55B5F17DB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5AF7B-E247-4AA5-97DB-C858130D4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07C44-CE31-44A2-9F98-32C06BA75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D03A-87B7-4331-B7E5-AAEC9B8BFD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D4CE-F0D2-4490-BE9C-8D3F94B1B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D7C6F-4BE5-4D8B-BC33-560F6B1AB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559FE-E4CF-4C8C-8316-3BAE54D44B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63340-DC82-45FA-A377-A7AB4170F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FA190-4700-4A0A-AB0B-252EB0E95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23273-BAA5-4233-9C4E-DE6667199B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BC0D7-D61E-4C36-824E-2C016B9C5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464F1-9DF7-4EB8-AF1B-FF1B665B2F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2" charset="0"/>
              </a:defRPr>
            </a:lvl1pPr>
          </a:lstStyle>
          <a:p>
            <a:fld id="{9F8D4EB2-8D48-4701-B866-0FCE6DFA21B1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1D62A-36CB-4228-9D78-59E109F05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DC507-14BC-4563-BC2B-526CB70EC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6212D-7737-4098-AF0E-481200E4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8727-6850-4BD8-A734-C0D1C5560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DFBC-2454-451B-9C42-04D7F7243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2C0F-05D6-4882-A325-BE3946027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6A624-A21F-4536-94D3-C1AEDDF9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D112-2322-4E3C-9DD3-0E36B4B34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i="1">
                <a:solidFill>
                  <a:srgbClr val="FFFFFF"/>
                </a:solidFill>
                <a:latin typeface="Calibri" charset="0"/>
                <a:cs typeface="Arial Unicode MS" charset="0"/>
              </a:rPr>
              <a:t>Introduction to Information Retrieval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60">
            <a:solidFill>
              <a:srgbClr val="139CB7"/>
            </a:solidFill>
            <a:miter lim="800000"/>
            <a:headEnd/>
            <a:tailEnd/>
          </a:ln>
          <a:effectLst>
            <a:outerShdw dist="20160" dir="5400000" algn="ctr" rotWithShape="0">
              <a:srgbClr val="808080">
                <a:alpha val="38034"/>
              </a:srgb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788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4775"/>
            <a:ext cx="8223250" cy="130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88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57200" y="636905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124200" y="636905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56363"/>
            <a:ext cx="212725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1FB7D08-67DA-430D-B31F-1498AA061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 defTabSz="914400"/>
            <a:fld id="{E2E8D3C3-F6AF-4B77-BE34-0EFDA9AC29B8}" type="slidenum">
              <a:rPr lang="en-US" smtClean="0">
                <a:ea typeface="+mn-ea"/>
                <a:cs typeface="Arial Unicode MS" pitchFamily="-112" charset="0"/>
              </a:rPr>
              <a:pPr defTabSz="914400"/>
              <a:t>‹#›</a:t>
            </a:fld>
            <a:endParaRPr lang="en-US" smtClean="0">
              <a:ea typeface="+mn-ea"/>
              <a:cs typeface="Arial Unicode MS" pitchFamily="-11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en-US" sz="1600" i="1">
                <a:solidFill>
                  <a:srgbClr val="FFFFFF"/>
                </a:solidFill>
                <a:latin typeface="Calibri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en-US" sz="1600">
                <a:solidFill>
                  <a:srgbClr val="FFFFFF"/>
                </a:solidFill>
                <a:latin typeface="Calibri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en-US" sz="1600">
                <a:solidFill>
                  <a:srgbClr val="FFFFFF"/>
                </a:solidFill>
                <a:latin typeface="Calibri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___________________Microsoft_Excel_97-20032.xls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oleObject" Target="../embeddings/___________________Microsoft_Excel_97-20031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___________________Microsoft_Excel_97-20033.xls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oleObject" Target="../embeddings/___________________Microsoft_Excel_97-20034.xls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___________________Microsoft_Excel_97-20036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1.png"/><Relationship Id="rId4" Type="http://schemas.openxmlformats.org/officeDocument/2006/relationships/oleObject" Target="../embeddings/___________________Microsoft_Excel_97-20035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oleObject" Target="../embeddings/___________________Microsoft_Excel_97-20037.xls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033592" cy="1198984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pitchFamily="-112" charset="-128"/>
              </a:rPr>
              <a:t>MYE003-</a:t>
            </a:r>
            <a:r>
              <a:rPr lang="el-GR" sz="3200" smtClean="0">
                <a:ea typeface="ＭＳ Ｐゴシック" pitchFamily="-112" charset="-128"/>
              </a:rPr>
              <a:t>ΠΛΕ70</a:t>
            </a:r>
            <a:r>
              <a:rPr lang="el-GR" sz="3200" dirty="0" smtClean="0">
                <a:ea typeface="ＭＳ Ｐゴシック" pitchFamily="-112" charset="-128"/>
              </a:rPr>
              <a:t>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dirty="0" smtClean="0">
                <a:ea typeface="ＭＳ Ｐゴシック" pitchFamily="-112" charset="-128"/>
              </a:rPr>
              <a:t> 1: </a:t>
            </a:r>
            <a:r>
              <a:rPr lang="el-GR" sz="2400" dirty="0" smtClean="0">
                <a:ea typeface="ＭＳ Ｐゴシック" pitchFamily="-112" charset="-128"/>
              </a:rPr>
              <a:t>Εισαγωγή. Ανάκτηση </a:t>
            </a:r>
            <a:r>
              <a:rPr lang="en-US" sz="2400" dirty="0" smtClean="0">
                <a:ea typeface="ＭＳ Ｐゴシック" pitchFamily="-112" charset="-128"/>
              </a:rPr>
              <a:t>Boole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ea typeface="ＭＳ Ｐゴシック" pitchFamily="-112" charset="-128"/>
              </a:rPr>
              <a:t>vs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ea typeface="ＭＳ Ｐゴシック" pitchFamily="-112" charset="-128"/>
            </a:endParaRPr>
          </a:p>
        </p:txBody>
      </p:sp>
      <p:graphicFrame>
        <p:nvGraphicFramePr>
          <p:cNvPr id="4" name="Group 118"/>
          <p:cNvGraphicFramePr>
            <a:graphicFrameLocks noGrp="1"/>
          </p:cNvGraphicFramePr>
          <p:nvPr/>
        </p:nvGraphicFramePr>
        <p:xfrm>
          <a:off x="2771800" y="1844824"/>
          <a:ext cx="6019800" cy="3746184"/>
        </p:xfrm>
        <a:graphic>
          <a:graphicData uri="http://schemas.openxmlformats.org/drawingml/2006/table">
            <a:tbl>
              <a:tblPr/>
              <a:tblGrid>
                <a:gridCol w="1504950"/>
                <a:gridCol w="1504950"/>
                <a:gridCol w="1504950"/>
                <a:gridCol w="1504950"/>
              </a:tblGrid>
              <a:tr h="13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κωδικός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όνομα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διάμετρος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δορυφόροι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Ερμής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Αφροδίτη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12103.6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12756.3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Άρης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6794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Κρόνος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Ουρανός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Ποσειδώνας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49532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Πλούτωνας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2274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179512" y="4149080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 dirty="0">
                <a:solidFill>
                  <a:schemeClr val="tx1"/>
                </a:solidFill>
              </a:rPr>
              <a:t>SELECT</a:t>
            </a:r>
            <a:r>
              <a:rPr lang="el-GR" sz="1600" dirty="0">
                <a:solidFill>
                  <a:schemeClr val="tx1"/>
                </a:solidFill>
              </a:rPr>
              <a:t> όνομα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FROM</a:t>
            </a:r>
            <a:r>
              <a:rPr lang="el-GR" sz="1600" dirty="0">
                <a:solidFill>
                  <a:schemeClr val="tx1"/>
                </a:solidFill>
              </a:rPr>
              <a:t> πλανήτες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WHERE</a:t>
            </a:r>
            <a:r>
              <a:rPr lang="el-GR" sz="1600" dirty="0">
                <a:solidFill>
                  <a:schemeClr val="tx1"/>
                </a:solidFill>
              </a:rPr>
              <a:t> δορυφόροι = 0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1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2</a:t>
            </a:r>
          </a:p>
        </p:txBody>
      </p:sp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395536" y="5805264"/>
            <a:ext cx="7980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Το ερώτημα είναι σαφές, προσδιορίζει επακριβώς τη συνθήκη που πρέπει </a:t>
            </a:r>
          </a:p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να ικανοποιεί κάθε </a:t>
            </a:r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αποτέλεσμα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που εμφανίζεται στην έξοδο.</a:t>
            </a:r>
          </a:p>
        </p:txBody>
      </p:sp>
      <p:sp>
        <p:nvSpPr>
          <p:cNvPr id="7" name="Text Box 120"/>
          <p:cNvSpPr txBox="1">
            <a:spLocks noChangeArrowheads="1"/>
          </p:cNvSpPr>
          <p:nvPr/>
        </p:nvSpPr>
        <p:spPr bwMode="auto">
          <a:xfrm>
            <a:off x="107504" y="3645024"/>
            <a:ext cx="1880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i="1" dirty="0">
                <a:solidFill>
                  <a:schemeClr val="tx1"/>
                </a:solidFill>
                <a:latin typeface="+mn-lt"/>
              </a:rPr>
              <a:t>Ερώτημα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SQL</a:t>
            </a:r>
            <a:endParaRPr lang="el-GR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62880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Δομημένα δεδομένα 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l-GR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Ακολουθούν κάποιο σχήμα και είναι αποθηκευμένα με βάση κάποιο μοντέλο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ea typeface="ＭＳ Ｐゴシック" pitchFamily="-112" charset="-128"/>
              </a:rPr>
              <a:t>vs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467544" y="2420888"/>
            <a:ext cx="6408712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μας επισκέπτεται περίπου κάθε εβδομήντα έξι χρόνια.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d2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πήρε το όνομά του από τον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αστρονόμ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o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Έντμοντ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d3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διαγράφει ελλειπτική τροχιά.            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d4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Άρης έχει δύο φυσικούς δορυφόρους, το Δείμο και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το Φόβο.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d5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Δίας έχει 63 γνωστούς φυσικούς δορυφόρους.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d6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έχει μικρότερη διάμετρο από ότι ένας πλανήτης.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d7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Άρης είναι ένας πλανήτης του ηλιακού μας συστήματος. 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…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           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339752" y="1844824"/>
            <a:ext cx="367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Συλλογή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εγγράφων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467544" y="4869160"/>
            <a:ext cx="7560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Πληροφοριακή </a:t>
            </a:r>
            <a:r>
              <a:rPr lang="el-GR" sz="1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ανάγκη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πληροφορίες για τον κομήτη του </a:t>
            </a:r>
            <a:r>
              <a:rPr lang="el-GR" sz="1800" dirty="0" err="1" smtClean="0">
                <a:solidFill>
                  <a:schemeClr val="tx1"/>
                </a:solidFill>
                <a:latin typeface="+mn-lt"/>
              </a:rPr>
              <a:t>Χάλεϋ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1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Ερώτημα</a:t>
            </a:r>
            <a:r>
              <a:rPr lang="el-GR" sz="1800" i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 err="1" smtClean="0">
                <a:solidFill>
                  <a:prstClr val="black"/>
                </a:solidFill>
                <a:latin typeface="Calibri"/>
              </a:rPr>
              <a:t>Χάλεϋ</a:t>
            </a:r>
            <a:endParaRPr lang="el-GR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l-GR" sz="180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l-GR" sz="1800" dirty="0" smtClean="0">
                <a:solidFill>
                  <a:schemeClr val="tx1"/>
                </a:solidFill>
                <a:latin typeface="+mn-lt"/>
              </a:rPr>
              <a:t>Διαισθητικά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αντιλαμβανόμαστε ότι τα έγγραφα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και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2 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σχετίζονται περισσότερο με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το ερώτημα 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από ότι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τα υπόλοιπα έγγραφα.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ea typeface="ＭＳ Ｐゴシック" pitchFamily="-112" charset="-128"/>
              </a:rPr>
              <a:t>vs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ea typeface="ＭＳ Ｐゴシック" pitchFamily="-112" charset="-128"/>
            </a:endParaRPr>
          </a:p>
        </p:txBody>
      </p:sp>
      <p:graphicFrame>
        <p:nvGraphicFramePr>
          <p:cNvPr id="25" name="Group 57"/>
          <p:cNvGraphicFramePr>
            <a:graphicFrameLocks noGrp="1"/>
          </p:cNvGraphicFramePr>
          <p:nvPr/>
        </p:nvGraphicFramePr>
        <p:xfrm>
          <a:off x="381000" y="1865313"/>
          <a:ext cx="8295456" cy="3991048"/>
        </p:xfrm>
        <a:graphic>
          <a:graphicData uri="http://schemas.openxmlformats.org/drawingml/2006/table">
            <a:tbl>
              <a:tblPr/>
              <a:tblGrid>
                <a:gridCol w="2765152"/>
                <a:gridCol w="2765152"/>
                <a:gridCol w="2765152"/>
              </a:tblGrid>
              <a:tr h="447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Χαρακτηριστικό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ΣΔΒΔ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ΣΑΠ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είδος δεδομένων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δομημένα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αδόμητα, ημι-δομημένα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τύπος δεδομένων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αριθμητικά, αλφαριθμητικά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έγγραφα (κειμένου)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γλώσσα ερωτημάτων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SQL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φυσική γλώσσα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λέξεις κλειδιά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(keywords)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ερώτημα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σαφές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ασαφές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αποτελέσματα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χωρίς βαθμολόγηση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βαθμολογημένα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err="1" smtClean="0">
                <a:ea typeface="ＭＳ Ｐゴシック" pitchFamily="-112" charset="-128"/>
              </a:rPr>
              <a:t>Ημιδομημένα</a:t>
            </a:r>
            <a:r>
              <a:rPr lang="el-GR" dirty="0" smtClean="0">
                <a:ea typeface="ＭＳ Ｐゴシック" pitchFamily="-112" charset="-128"/>
              </a:rPr>
              <a:t> δεδομένα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5240" cy="434908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Στην πραγματικότητα, δεν υπάρχουν αμιγώς μη δομημένα δεδομένα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αυτή η διαφάνεια έχει διακριτές ζώνες όπως </a:t>
            </a:r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Bullets</a:t>
            </a:r>
            <a:endParaRPr lang="el-GR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Web pages?</a:t>
            </a:r>
            <a:endParaRPr lang="el-GR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Emails?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«</a:t>
            </a:r>
            <a:r>
              <a:rPr lang="el-GR" dirty="0" err="1" smtClean="0">
                <a:ea typeface="ＭＳ Ｐゴシック" pitchFamily="-112" charset="-128"/>
              </a:rPr>
              <a:t>Ημιδομημένη</a:t>
            </a:r>
            <a:r>
              <a:rPr lang="el-GR" dirty="0" smtClean="0">
                <a:ea typeface="ＭＳ Ｐゴシック" pitchFamily="-112" charset="-128"/>
              </a:rPr>
              <a:t>» αναζήτηση όπως: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contains </a:t>
            </a:r>
            <a:r>
              <a:rPr lang="el-GR" u="sng" dirty="0" err="1" smtClean="0">
                <a:ea typeface="ＭＳ Ｐゴシック" pitchFamily="-112" charset="-128"/>
              </a:rPr>
              <a:t>ημιδομημένα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i="1" dirty="0" smtClean="0">
                <a:ea typeface="ＭＳ Ｐゴシック" pitchFamily="-112" charset="-128"/>
              </a:rPr>
              <a:t>Bullets</a:t>
            </a:r>
            <a:r>
              <a:rPr lang="en-US" dirty="0" smtClean="0">
                <a:ea typeface="ＭＳ Ｐゴシック" pitchFamily="-112" charset="-128"/>
              </a:rPr>
              <a:t> contain </a:t>
            </a:r>
            <a:r>
              <a:rPr lang="el-GR" u="sng" dirty="0" smtClean="0">
                <a:ea typeface="ＭＳ Ｐゴシック" pitchFamily="-112" charset="-128"/>
              </a:rPr>
              <a:t>ζώνες</a:t>
            </a:r>
            <a:endParaRPr lang="en-US" u="sng" dirty="0" smtClean="0">
              <a:ea typeface="ＭＳ Ｐゴシック" pitchFamily="-112" charset="-128"/>
            </a:endParaRPr>
          </a:p>
          <a:p>
            <a:pPr lvl="1" eaLnBrk="1" hangingPunct="1">
              <a:buNone/>
            </a:pPr>
            <a:endParaRPr lang="en-US" u="sng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… </a:t>
            </a:r>
            <a:r>
              <a:rPr lang="el-GR" sz="2400" dirty="0" smtClean="0">
                <a:ea typeface="ＭＳ Ｐゴシック" pitchFamily="-112" charset="-128"/>
              </a:rPr>
              <a:t>και βέβαια υπάρχει πάντα η γλωσσική δομή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EF9ED8-7F41-43B9-8183-685D4E7FE7FF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077200" cy="9906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Αδόμητα</a:t>
            </a:r>
            <a:r>
              <a:rPr lang="en-US" sz="3600" dirty="0" smtClean="0">
                <a:ea typeface="ＭＳ Ｐゴシック" pitchFamily="-112" charset="-128"/>
              </a:rPr>
              <a:t> (</a:t>
            </a:r>
            <a:r>
              <a:rPr lang="el-GR" sz="3600" dirty="0" smtClean="0">
                <a:ea typeface="ＭＳ Ｐゴシック" pitchFamily="-112" charset="-128"/>
              </a:rPr>
              <a:t>κείμενο</a:t>
            </a:r>
            <a:r>
              <a:rPr lang="en-US" sz="3600" dirty="0" smtClean="0">
                <a:ea typeface="ＭＳ Ｐゴシック" pitchFamily="-112" charset="-128"/>
              </a:rPr>
              <a:t>) vs. </a:t>
            </a:r>
            <a:r>
              <a:rPr lang="el-GR" sz="3600" dirty="0" smtClean="0">
                <a:ea typeface="ＭＳ Ｐゴシック" pitchFamily="-112" charset="-128"/>
              </a:rPr>
              <a:t>Δομημένα </a:t>
            </a:r>
            <a:r>
              <a:rPr lang="en-US" sz="3600" dirty="0" smtClean="0">
                <a:ea typeface="ＭＳ Ｐゴシック" pitchFamily="-112" charset="-128"/>
              </a:rPr>
              <a:t>(</a:t>
            </a:r>
            <a:r>
              <a:rPr lang="el-GR" sz="3600" dirty="0" smtClean="0">
                <a:ea typeface="ＭＳ Ｐゴシック" pitchFamily="-112" charset="-128"/>
              </a:rPr>
              <a:t>βάσεις δεδομένων</a:t>
            </a:r>
            <a:r>
              <a:rPr lang="en-US" sz="3600" dirty="0" smtClean="0">
                <a:ea typeface="ＭＳ Ｐゴシック" pitchFamily="-112" charset="-128"/>
              </a:rPr>
              <a:t>) </a:t>
            </a:r>
            <a:r>
              <a:rPr lang="el-GR" sz="3600" dirty="0" smtClean="0">
                <a:ea typeface="ＭＳ Ｐゴシック" pitchFamily="-112" charset="-128"/>
              </a:rPr>
              <a:t>δεδομένα</a:t>
            </a:r>
            <a:r>
              <a:rPr lang="en-US" sz="3600" dirty="0" smtClean="0">
                <a:ea typeface="ＭＳ Ｐゴシック" pitchFamily="-112" charset="-128"/>
              </a:rPr>
              <a:t> </a:t>
            </a:r>
            <a:r>
              <a:rPr lang="el-GR" sz="3600" dirty="0" smtClean="0">
                <a:ea typeface="ＭＳ Ｐゴシック" pitchFamily="-112" charset="-128"/>
              </a:rPr>
              <a:t>το</a:t>
            </a:r>
            <a:r>
              <a:rPr lang="en-US" sz="3600" dirty="0" smtClean="0">
                <a:ea typeface="ＭＳ Ｐゴシック" pitchFamily="-112" charset="-128"/>
              </a:rPr>
              <a:t> 1996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6C14F5-C29F-446D-863D-AB67F5A59338}" type="slidenum">
              <a:rPr lang="en-US"/>
              <a:pPr/>
              <a:t>14</a:t>
            </a:fld>
            <a:endParaRPr lang="en-US"/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685267"/>
              </p:ext>
            </p:extLst>
          </p:nvPr>
        </p:nvGraphicFramePr>
        <p:xfrm>
          <a:off x="323528" y="1412776"/>
          <a:ext cx="5187020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r:id="rId4" imgW="7771758" imgH="4553336" progId="Excel.Sheet.8">
                  <p:embed/>
                </p:oleObj>
              </mc:Choice>
              <mc:Fallback>
                <p:oleObj r:id="rId4" imgW="7771758" imgH="455333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12776"/>
                        <a:ext cx="5187020" cy="3038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40079506"/>
              </p:ext>
            </p:extLst>
          </p:nvPr>
        </p:nvGraphicFramePr>
        <p:xfrm>
          <a:off x="3635896" y="4016263"/>
          <a:ext cx="4569665" cy="267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r:id="rId7" imgW="7771758" imgH="4553336" progId="Excel.Sheet.8">
                  <p:embed/>
                </p:oleObj>
              </mc:Choice>
              <mc:Fallback>
                <p:oleObj r:id="rId7" imgW="7771758" imgH="4553336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016263"/>
                        <a:ext cx="4569665" cy="26768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7BA8DF-9DD0-42DA-B373-27CE428101D8}" type="slidenum">
              <a:rPr lang="en-US"/>
              <a:pPr/>
              <a:t>15</a:t>
            </a:fld>
            <a:endParaRPr 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077200" cy="9906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Αδόμητα</a:t>
            </a:r>
            <a:r>
              <a:rPr lang="en-US" sz="3600" dirty="0" smtClean="0">
                <a:ea typeface="ＭＳ Ｐゴシック" pitchFamily="-112" charset="-128"/>
              </a:rPr>
              <a:t> (</a:t>
            </a:r>
            <a:r>
              <a:rPr lang="el-GR" sz="3600" dirty="0" smtClean="0">
                <a:ea typeface="ＭＳ Ｐゴシック" pitchFamily="-112" charset="-128"/>
              </a:rPr>
              <a:t>κείμενο</a:t>
            </a:r>
            <a:r>
              <a:rPr lang="en-US" sz="3600" dirty="0" smtClean="0">
                <a:ea typeface="ＭＳ Ｐゴシック" pitchFamily="-112" charset="-128"/>
              </a:rPr>
              <a:t>) vs. </a:t>
            </a:r>
            <a:r>
              <a:rPr lang="el-GR" sz="3600" dirty="0" smtClean="0">
                <a:ea typeface="ＭＳ Ｐゴシック" pitchFamily="-112" charset="-128"/>
              </a:rPr>
              <a:t>Δομημένα </a:t>
            </a:r>
            <a:r>
              <a:rPr lang="en-US" sz="3600" dirty="0" smtClean="0">
                <a:ea typeface="ＭＳ Ｐゴシック" pitchFamily="-112" charset="-128"/>
              </a:rPr>
              <a:t>(</a:t>
            </a:r>
            <a:r>
              <a:rPr lang="el-GR" sz="3600" dirty="0" smtClean="0">
                <a:ea typeface="ＭＳ Ｐゴシック" pitchFamily="-112" charset="-128"/>
              </a:rPr>
              <a:t>βάσεις δεδομένων</a:t>
            </a:r>
            <a:r>
              <a:rPr lang="en-US" sz="3600" dirty="0" smtClean="0">
                <a:ea typeface="ＭＳ Ｐゴシック" pitchFamily="-112" charset="-128"/>
              </a:rPr>
              <a:t>) </a:t>
            </a:r>
            <a:r>
              <a:rPr lang="el-GR" sz="3600" dirty="0" smtClean="0">
                <a:ea typeface="ＭＳ Ｐゴシック" pitchFamily="-112" charset="-128"/>
              </a:rPr>
              <a:t>δεδομένα</a:t>
            </a:r>
            <a:r>
              <a:rPr lang="en-US" sz="3600" dirty="0" smtClean="0">
                <a:ea typeface="ＭＳ Ｐゴシック" pitchFamily="-112" charset="-128"/>
              </a:rPr>
              <a:t> </a:t>
            </a:r>
            <a:r>
              <a:rPr lang="el-GR" sz="3600" dirty="0" smtClean="0">
                <a:ea typeface="ＭＳ Ｐゴシック" pitchFamily="-112" charset="-128"/>
              </a:rPr>
              <a:t>σήμερα?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5552246"/>
            <a:ext cx="401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User generated content (social networks, blogs, </a:t>
            </a:r>
            <a:r>
              <a:rPr lang="en-US" sz="1800" dirty="0" err="1" smtClean="0">
                <a:solidFill>
                  <a:schemeClr val="tx1"/>
                </a:solidFill>
                <a:latin typeface="Calibri" pitchFamily="34" charset="0"/>
              </a:rPr>
              <a:t>etc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el-GR" sz="1800" dirty="0" smtClean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Example: </a:t>
            </a:r>
            <a:r>
              <a:rPr lang="en-US" sz="1800" i="1" dirty="0" smtClean="0">
                <a:solidFill>
                  <a:schemeClr val="tx1"/>
                </a:solidFill>
                <a:latin typeface="Calibri" pitchFamily="34" charset="0"/>
              </a:rPr>
              <a:t>Facebook search</a:t>
            </a:r>
            <a:endParaRPr lang="el-GR" sz="18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337617" cy="3356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477000"/>
            <a:ext cx="6480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</a:rPr>
              <a:t>http://bhavnaober.blogspot.gr/2015/02/data-warehouse-current-scenario.html</a:t>
            </a:r>
            <a:endParaRPr lang="el-GR" sz="1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400" dirty="0" smtClean="0">
                <a:ea typeface="ＭＳ Ｐゴシック" pitchFamily="-112" charset="-128"/>
              </a:rPr>
              <a:t>Όχι μόνο ανάκτηση!</a:t>
            </a:r>
            <a:endParaRPr lang="en-US" sz="44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568952" cy="35283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Κατηγοριοποίηση </a:t>
            </a:r>
            <a:r>
              <a:rPr lang="en-US" dirty="0" smtClean="0">
                <a:ea typeface="ＭＳ Ｐゴシック" pitchFamily="-112" charset="-128"/>
              </a:rPr>
              <a:t>(classification)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sz="2000" dirty="0" smtClean="0">
                <a:ea typeface="ＭＳ Ｐゴシック" pitchFamily="-112" charset="-128"/>
              </a:rPr>
              <a:t>Τοποθέτηση εγγράφων στη σωστή κατηγορία</a:t>
            </a:r>
            <a:r>
              <a:rPr lang="en-US" sz="2000" dirty="0" smtClean="0">
                <a:ea typeface="ＭＳ Ｐゴシック" pitchFamily="-112" charset="-128"/>
              </a:rPr>
              <a:t> (</a:t>
            </a:r>
            <a:r>
              <a:rPr lang="el-GR" sz="2000" dirty="0" smtClean="0">
                <a:ea typeface="ＭＳ Ｐゴシック" pitchFamily="-112" charset="-128"/>
              </a:rPr>
              <a:t>Παράδειγμα: </a:t>
            </a:r>
            <a:r>
              <a:rPr lang="en-US" sz="2000" dirty="0" smtClean="0">
                <a:ea typeface="ＭＳ Ｐゴシック" pitchFamily="-112" charset="-128"/>
              </a:rPr>
              <a:t>email spam)</a:t>
            </a:r>
            <a:endParaRPr lang="el-GR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dirty="0" err="1">
                <a:ea typeface="ＭＳ Ｐゴシック" pitchFamily="-112" charset="-128"/>
              </a:rPr>
              <a:t>Συσταδοποίηση</a:t>
            </a:r>
            <a:r>
              <a:rPr lang="el-GR" dirty="0">
                <a:ea typeface="ＭＳ Ｐゴシック" pitchFamily="-112" charset="-128"/>
              </a:rPr>
              <a:t> (</a:t>
            </a:r>
            <a:r>
              <a:rPr lang="en-US" dirty="0">
                <a:ea typeface="ＭＳ Ｐゴシック" pitchFamily="-112" charset="-128"/>
              </a:rPr>
              <a:t>clustering)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sz="1800" dirty="0" smtClean="0">
                <a:ea typeface="ＭＳ Ｐゴシック" pitchFamily="-112" charset="-128"/>
              </a:rPr>
              <a:t>Ομαδοποίηση σχετικών εγγράφων</a:t>
            </a:r>
            <a:r>
              <a:rPr lang="en-US" sz="1800" dirty="0" smtClean="0">
                <a:ea typeface="ＭＳ Ｐゴシック" pitchFamily="-112" charset="-128"/>
              </a:rPr>
              <a:t>  </a:t>
            </a:r>
            <a:r>
              <a:rPr lang="el-GR" sz="1800" dirty="0" smtClean="0">
                <a:ea typeface="ＭＳ Ｐゴシック" pitchFamily="-112" charset="-128"/>
              </a:rPr>
              <a:t>και περίληψη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«Φιλτράρισμα»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	</a:t>
            </a:r>
            <a:r>
              <a:rPr lang="el-GR" sz="1800" dirty="0">
                <a:ea typeface="ＭＳ Ｐゴシック" pitchFamily="-112" charset="-128"/>
              </a:rPr>
              <a:t>Με βάση κριτήρια σχετικότητας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Συστάσεις </a:t>
            </a:r>
            <a:r>
              <a:rPr lang="en-US" dirty="0">
                <a:ea typeface="ＭＳ Ｐゴシック" pitchFamily="-112" charset="-128"/>
              </a:rPr>
              <a:t>(recommendations)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Κριτικές (</a:t>
            </a:r>
            <a:r>
              <a:rPr lang="en-US" dirty="0">
                <a:ea typeface="ＭＳ Ｐゴシック" pitchFamily="-112" charset="-128"/>
              </a:rPr>
              <a:t>reviews)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άλλο θα δούμε σήμερα;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7931224" cy="2764904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Μια μικρή εισαγωγή στο απλούστερο μοντέλο αναζήτησης </a:t>
            </a:r>
            <a:r>
              <a:rPr lang="en-US" dirty="0" smtClean="0">
                <a:ea typeface="ＭＳ Ｐゴシック" pitchFamily="-112" charset="-128"/>
              </a:rPr>
              <a:t>(Boolean)</a:t>
            </a:r>
            <a:r>
              <a:rPr lang="el-GR" dirty="0" smtClean="0">
                <a:ea typeface="ＭＳ Ｐゴシック" pitchFamily="-112" charset="-128"/>
              </a:rPr>
              <a:t> (Κεφάλαιο 1 του Βιβλίου)</a:t>
            </a:r>
            <a:endParaRPr lang="en-US" dirty="0" smtClean="0"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Ένα απλό σύστημα ΑΠ (βασικές δομές δεδομένων και παραδείγματα ερωτημάτων)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endParaRPr lang="en-US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Λίγα διαδικαστικά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Διαδικαστικά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96944" cy="1512168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Ιστοσελίδα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Βιβλίο</a:t>
            </a:r>
          </a:p>
          <a:p>
            <a:pPr lvl="1" eaLnBrk="1" hangingPunct="1"/>
            <a:r>
              <a:rPr lang="en-US" dirty="0" err="1" smtClean="0"/>
              <a:t>Cristopher</a:t>
            </a:r>
            <a:r>
              <a:rPr lang="en-US" dirty="0" smtClean="0"/>
              <a:t> D. Manning, </a:t>
            </a:r>
            <a:r>
              <a:rPr lang="en-US" dirty="0" err="1" smtClean="0"/>
              <a:t>Prabhakar</a:t>
            </a:r>
            <a:r>
              <a:rPr lang="en-US" dirty="0" smtClean="0"/>
              <a:t> </a:t>
            </a:r>
            <a:r>
              <a:rPr lang="en-US" dirty="0" err="1" smtClean="0"/>
              <a:t>Raghavan</a:t>
            </a:r>
            <a:r>
              <a:rPr lang="en-US" dirty="0" smtClean="0"/>
              <a:t> and </a:t>
            </a:r>
            <a:r>
              <a:rPr lang="en-US" dirty="0" err="1" smtClean="0"/>
              <a:t>Hinrich</a:t>
            </a:r>
            <a:r>
              <a:rPr lang="en-US" dirty="0" smtClean="0"/>
              <a:t> </a:t>
            </a:r>
            <a:r>
              <a:rPr lang="en-US" dirty="0" err="1" smtClean="0"/>
              <a:t>Schutze</a:t>
            </a:r>
            <a:r>
              <a:rPr lang="en-US" dirty="0" smtClean="0"/>
              <a:t>.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Εισαγωγή στην Ανάκτηση Πληροφοριών</a:t>
            </a:r>
            <a:r>
              <a:rPr lang="el-GR" dirty="0" smtClean="0"/>
              <a:t>, Εκδόσεις Κλειδάριθμος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Η αγγλική έκδοση διαθέσιμη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Δωρεάν</a:t>
            </a: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18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pic>
        <p:nvPicPr>
          <p:cNvPr id="8" name="Picture 7" descr="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586" y="3789040"/>
            <a:ext cx="1666214" cy="15462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5013176"/>
            <a:ext cx="6059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Ricardo </a:t>
            </a:r>
            <a:r>
              <a:rPr lang="en-US" dirty="0" err="1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Baeza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-Yates and </a:t>
            </a:r>
            <a:r>
              <a:rPr lang="en-US" dirty="0" err="1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Berthier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Ribeiro-</a:t>
            </a:r>
            <a:r>
              <a:rPr lang="en-US" dirty="0" err="1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Neto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 2</a:t>
            </a:r>
            <a:r>
              <a:rPr lang="el-GR" baseline="300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η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Έκδοση, Εκδόσεις </a:t>
            </a:r>
            <a:r>
              <a:rPr lang="el-GR" dirty="0" err="1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Τζιόλα</a:t>
            </a:r>
            <a:endParaRPr lang="en-US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22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Διαδικαστικά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7787208" cy="2044824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Βαθμολογία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μπορεί να αλλάξει)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Project</a:t>
            </a:r>
            <a:r>
              <a:rPr lang="el-GR" dirty="0" smtClean="0">
                <a:ea typeface="ＭＳ Ｐゴシック" pitchFamily="-112" charset="-128"/>
              </a:rPr>
              <a:t> (έως 2 άτομα)</a:t>
            </a:r>
            <a:r>
              <a:rPr lang="en-US" dirty="0" smtClean="0">
                <a:ea typeface="ＭＳ Ｐゴシック" pitchFamily="-112" charset="-128"/>
              </a:rPr>
              <a:t>:		</a:t>
            </a:r>
            <a:r>
              <a:rPr lang="el-GR" dirty="0" smtClean="0">
                <a:ea typeface="ＭＳ Ｐゴシック" pitchFamily="-112" charset="-128"/>
              </a:rPr>
              <a:t>	5</a:t>
            </a:r>
            <a:r>
              <a:rPr lang="en-US" dirty="0" smtClean="0">
                <a:ea typeface="ＭＳ Ｐゴシック" pitchFamily="-112" charset="-128"/>
              </a:rPr>
              <a:t>0%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Τελικό Διαγώνισμα</a:t>
            </a:r>
            <a:r>
              <a:rPr lang="en-US" dirty="0" smtClean="0">
                <a:ea typeface="ＭＳ Ｐゴシック" pitchFamily="-112" charset="-128"/>
              </a:rPr>
              <a:t>:			      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5</a:t>
            </a:r>
            <a:r>
              <a:rPr lang="el-GR" dirty="0" smtClean="0">
                <a:ea typeface="ＭＳ Ｐゴシック" pitchFamily="-112" charset="-128"/>
              </a:rPr>
              <a:t>0%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19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Τι είναι η </a:t>
            </a:r>
            <a:r>
              <a:rPr lang="el-GR" sz="3200" dirty="0" smtClean="0">
                <a:ea typeface="ＭＳ Ｐゴシック" pitchFamily="-112" charset="-128"/>
              </a:rPr>
              <a:t>«Ανάκτηση Πληροφορίας»;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 smtClean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3356992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ερώτημα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192" y="4509120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Απάντηση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64088" y="2348880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ΣΑΠ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551723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Information Retrieval –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Ανάκτηση Πληροφορίας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ea typeface="ＭＳ Ｐゴシック" pitchFamily="-112" charset="-128"/>
              </a:rPr>
              <a:t> 1680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20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235" y="1583496"/>
            <a:ext cx="3248702" cy="414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6" y="592594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Shakespeare’s Collected Works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Ποια θεατρικά έργα του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Shakespeare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περιέχουν τις λέξεις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Brutus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και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Caesar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αλλά όχι τη λέξη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Calpurnia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Brutus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Caesar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Calpurnia</a:t>
            </a:r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?</a:t>
            </a:r>
            <a:endParaRPr lang="el-GR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l-GR" sz="1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Να διαβάσουμε όλα τα έργα σειριακά από την αρχή σημειώνοντας …</a:t>
            </a:r>
            <a:endParaRPr lang="el-GR" b="1" i="1" dirty="0" smtClean="0">
              <a:ea typeface="ＭＳ Ｐゴシック" pitchFamily="-112" charset="-128"/>
            </a:endParaRPr>
          </a:p>
          <a:p>
            <a:pPr eaLnBrk="1" hangingPunct="1"/>
            <a:endParaRPr lang="el-GR" sz="2000" b="1" i="1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μπορούσαμε να κάνουμε </a:t>
            </a:r>
            <a:r>
              <a:rPr lang="en-US" dirty="0" err="1" smtClean="0">
                <a:latin typeface="Lucida Sans Typewriter" pitchFamily="-112" charset="0"/>
                <a:ea typeface="ＭＳ Ｐゴシック" pitchFamily="-112" charset="-128"/>
              </a:rPr>
              <a:t>grep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όλα τα έργα για </a:t>
            </a: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Caesar,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να σβήσουμε τις γραμμές που περιέχουν τη λέξη </a:t>
            </a:r>
            <a:r>
              <a:rPr lang="en-US" b="1" i="1" dirty="0" err="1" smtClean="0">
                <a:ea typeface="ＭＳ Ｐゴシック" pitchFamily="-112" charset="-128"/>
              </a:rPr>
              <a:t>Calpurnia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21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568952" cy="3384376"/>
          </a:xfrm>
        </p:spPr>
        <p:txBody>
          <a:bodyPr/>
          <a:lstStyle/>
          <a:p>
            <a:pPr eaLnBrk="1" hangingPunct="1"/>
            <a:r>
              <a:rPr lang="el-GR" sz="4000" dirty="0" smtClean="0">
                <a:ea typeface="ＭＳ Ｐゴシック" pitchFamily="-112" charset="-128"/>
              </a:rPr>
              <a:t>Γιατί όχι</a:t>
            </a:r>
            <a:r>
              <a:rPr lang="en-US" sz="4000" dirty="0" smtClean="0">
                <a:ea typeface="ＭＳ Ｐゴシック" pitchFamily="-112" charset="-128"/>
              </a:rPr>
              <a:t>?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Αργό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για μεγάλες συλλογές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err="1" smtClean="0">
                <a:ea typeface="ＭＳ Ｐゴシック" pitchFamily="-112" charset="-128"/>
              </a:rPr>
              <a:t>Grep</a:t>
            </a:r>
            <a:r>
              <a:rPr lang="en-US" dirty="0" smtClean="0">
                <a:ea typeface="ＭＳ Ｐゴシック" pitchFamily="-112" charset="-128"/>
              </a:rPr>
              <a:t> line-oriented, </a:t>
            </a:r>
            <a:r>
              <a:rPr lang="el-GR" dirty="0" smtClean="0">
                <a:ea typeface="ＭＳ Ｐゴシック" pitchFamily="-112" charset="-128"/>
              </a:rPr>
              <a:t>ανάκτηση πληροφορίας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document-oriented</a:t>
            </a:r>
          </a:p>
          <a:p>
            <a:pPr lvl="1" eaLnBrk="1" hangingPunct="1"/>
            <a:r>
              <a:rPr lang="en-US" i="1" u="sng" dirty="0" smtClean="0">
                <a:ea typeface="ＭＳ Ｐゴシック" pitchFamily="-112" charset="-128"/>
              </a:rPr>
              <a:t>NOT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Calpurnia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δεν είναι εύκολο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Επιπρόσθετες λειτουργικότητα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βρες τη λέξη </a:t>
            </a:r>
            <a:r>
              <a:rPr lang="en-US" b="1" i="1" dirty="0" smtClean="0">
                <a:ea typeface="ＭＳ Ｐゴシック" pitchFamily="-112" charset="-128"/>
              </a:rPr>
              <a:t>Romans </a:t>
            </a:r>
            <a:r>
              <a:rPr lang="el-GR" dirty="0" smtClean="0">
                <a:ea typeface="ＭＳ Ｐゴシック" pitchFamily="-112" charset="-128"/>
              </a:rPr>
              <a:t>κοντά στο</a:t>
            </a:r>
            <a:r>
              <a:rPr lang="en-US" b="1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countrymen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Διάταξη! </a:t>
            </a:r>
            <a:r>
              <a:rPr lang="en-US" dirty="0" smtClean="0">
                <a:ea typeface="ＭＳ Ｐゴシック" pitchFamily="-112" charset="-128"/>
              </a:rPr>
              <a:t>Ranked retrieval (</a:t>
            </a:r>
            <a:r>
              <a:rPr lang="el-GR" dirty="0" smtClean="0">
                <a:ea typeface="ＭＳ Ｐゴシック" pitchFamily="-112" charset="-128"/>
              </a:rPr>
              <a:t>τα «καλύτερα» έγγραφα ανάμεσα σε αυτά που ικανοποιούν την ερώτηση)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Σε επόμενα μαθήματα ….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22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950" y="6056075"/>
            <a:ext cx="815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-112" charset="-128"/>
              </a:rPr>
              <a:t>Θα προ-επεξεργαστούμε τα έγγραφα και θα δημιουργήσουμε ευρετήρια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να δούμε τα βασικά …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147248" cy="3340968"/>
          </a:xfrm>
        </p:spPr>
        <p:txBody>
          <a:bodyPr/>
          <a:lstStyle/>
          <a:p>
            <a:pPr eaLnBrk="1" hangingPunct="1"/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12" charset="-128"/>
              </a:rPr>
              <a:t>To Boolean </a:t>
            </a:r>
            <a:r>
              <a:rPr lang="el-GR" sz="3200" i="1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12" charset="-128"/>
              </a:rPr>
              <a:t>μοντέλο</a:t>
            </a:r>
            <a:endParaRPr lang="el-GR" sz="3200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Δυαδική μήτρα (πίνακας) σύμπτωσης </a:t>
            </a:r>
            <a:r>
              <a:rPr lang="el-GR" sz="3600" i="1" dirty="0" smtClean="0">
                <a:ea typeface="ＭＳ Ｐゴシック" pitchFamily="-112" charset="-128"/>
              </a:rPr>
              <a:t>Μ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Γραμμές: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(όροι, λέξεις)</a:t>
            </a: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Στήλες: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12" charset="-128"/>
              </a:rPr>
              <a:t>Document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έγγραφα, έργα)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</a:t>
            </a:r>
            <a:r>
              <a:rPr lang="en-US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[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i="1" dirty="0" smtClean="0">
                <a:ea typeface="ＭＳ Ｐゴシック" pitchFamily="-112" charset="-128"/>
              </a:rPr>
              <a:t>,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j</a:t>
            </a:r>
            <a:r>
              <a:rPr lang="en-US" dirty="0" smtClean="0">
                <a:ea typeface="ＭＳ Ｐゴシック" pitchFamily="-112" charset="-128"/>
              </a:rPr>
              <a:t>]</a:t>
            </a:r>
            <a:r>
              <a:rPr lang="en-US" i="1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= 1, </a:t>
            </a:r>
            <a:r>
              <a:rPr lang="el-GR" dirty="0" smtClean="0">
                <a:ea typeface="ＭＳ Ｐゴシック" pitchFamily="-112" charset="-128"/>
              </a:rPr>
              <a:t>αν ο όρος 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εμφανίζεται στο έγγραφο </a:t>
            </a:r>
            <a:r>
              <a:rPr lang="en-US" i="1" dirty="0" smtClean="0">
                <a:ea typeface="ＭＳ Ｐゴシック" pitchFamily="-112" charset="-128"/>
              </a:rPr>
              <a:t>j</a:t>
            </a:r>
          </a:p>
          <a:p>
            <a:pPr eaLnBrk="1" hangingPunct="1">
              <a:buNone/>
            </a:pPr>
            <a:r>
              <a:rPr lang="en-US" dirty="0" smtClean="0">
                <a:ea typeface="ＭＳ Ｐゴシック" pitchFamily="-112" charset="-128"/>
              </a:rPr>
              <a:t>			</a:t>
            </a:r>
            <a:r>
              <a:rPr lang="el-GR" dirty="0" smtClean="0">
                <a:ea typeface="ＭＳ Ｐゴシック" pitchFamily="-112" charset="-128"/>
              </a:rPr>
              <a:t>  	 </a:t>
            </a:r>
            <a:r>
              <a:rPr lang="en-US" dirty="0" smtClean="0">
                <a:ea typeface="ＭＳ Ｐゴシック" pitchFamily="-112" charset="-128"/>
              </a:rPr>
              <a:t>0, </a:t>
            </a:r>
            <a:r>
              <a:rPr lang="el-GR" dirty="0" smtClean="0">
                <a:ea typeface="ＭＳ Ｐゴシック" pitchFamily="-112" charset="-128"/>
              </a:rPr>
              <a:t>αλλιώς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23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9813" y="135731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12" charset="-128"/>
              </a:rPr>
              <a:t>Term-document incidence</a:t>
            </a:r>
            <a:r>
              <a:rPr lang="el-GR" sz="3200" dirty="0" smtClean="0">
                <a:ea typeface="ＭＳ Ｐゴシック" pitchFamily="-112" charset="-128"/>
              </a:rPr>
              <a:t> </a:t>
            </a:r>
            <a:r>
              <a:rPr lang="en-US" sz="3200" dirty="0" smtClean="0">
                <a:ea typeface="ＭＳ Ｐゴシック" pitchFamily="-112" charset="-128"/>
              </a:rPr>
              <a:t>matrix </a:t>
            </a:r>
            <a:r>
              <a:rPr lang="el-GR" sz="3200" dirty="0" smtClean="0">
                <a:ea typeface="ＭＳ Ｐゴシック" pitchFamily="-112" charset="-128"/>
              </a:rPr>
              <a:t>(μήτρα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σύμπτωσης)</a:t>
            </a:r>
            <a:endParaRPr lang="en-US" sz="3200" dirty="0" smtClean="0">
              <a:ea typeface="ＭＳ Ｐゴシック" pitchFamily="-112" charset="-128"/>
            </a:endParaRPr>
          </a:p>
        </p:txBody>
      </p:sp>
      <p:graphicFrame>
        <p:nvGraphicFramePr>
          <p:cNvPr id="24578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762000" y="2284413"/>
          <a:ext cx="7637463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Worksheet" r:id="rId4" imgW="11250000" imgH="4185000" progId="Excel.Sheet.8">
                  <p:embed/>
                </p:oleObj>
              </mc:Choice>
              <mc:Fallback>
                <p:oleObj name="Worksheet" r:id="rId4" imgW="11250000" imgH="4185000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4413"/>
                        <a:ext cx="7637463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638800" y="5568950"/>
            <a:ext cx="28194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1 </a:t>
            </a:r>
            <a:r>
              <a:rPr lang="el-GR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αν το </a:t>
            </a:r>
            <a:r>
              <a:rPr lang="el-GR" sz="2000" dirty="0" smtClean="0">
                <a:solidFill>
                  <a:srgbClr val="800080"/>
                </a:solidFill>
                <a:latin typeface="Arial" charset="0"/>
                <a:ea typeface="+mn-ea"/>
                <a:cs typeface="Arial Unicode MS" pitchFamily="-112" charset="0"/>
              </a:rPr>
              <a:t>έργο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περιέχει τη </a:t>
            </a:r>
            <a:r>
              <a:rPr lang="el-GR" sz="2000" dirty="0" smtClean="0">
                <a:solidFill>
                  <a:srgbClr val="990033"/>
                </a:solidFill>
                <a:latin typeface="Arial" charset="0"/>
                <a:ea typeface="+mn-ea"/>
                <a:cs typeface="Arial Unicode MS" pitchFamily="-112" charset="0"/>
              </a:rPr>
              <a:t>λέξη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, 0 </a:t>
            </a:r>
            <a:r>
              <a:rPr lang="el-GR" sz="2000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αλλιώς</a:t>
            </a:r>
            <a:endParaRPr lang="en-US" sz="2000" dirty="0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 flipV="1">
            <a:off x="4267200" y="3733800"/>
            <a:ext cx="1371600" cy="18288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62000" y="5715000"/>
            <a:ext cx="3978275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BUT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NOT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Οι όροι ως διανύσματα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147248" cy="4133056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Έχουμε ένα δυαδικό διάνυσμα για κάθε όρο και κάθε έγγραφο</a:t>
            </a:r>
          </a:p>
          <a:p>
            <a:pPr eaLnBrk="1" hangingPunct="1"/>
            <a:endParaRPr lang="el-GR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να απαντήσουμε στην ερώτηση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παίρνουμε τα διανύσματα για το </a:t>
            </a:r>
            <a:r>
              <a:rPr lang="en-US" b="1" i="1" dirty="0" smtClean="0">
                <a:ea typeface="ＭＳ Ｐゴシック" pitchFamily="-112" charset="-128"/>
              </a:rPr>
              <a:t>Brutus, Caesar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το συμπλήρωμα του διανύσματος για το </a:t>
            </a:r>
            <a:r>
              <a:rPr lang="en-US" b="1" i="1" dirty="0" err="1" smtClean="0">
                <a:ea typeface="ＭＳ Ｐゴシック" pitchFamily="-112" charset="-128"/>
              </a:rPr>
              <a:t>Calpurnia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  <a:sym typeface="Wingdings" pitchFamily="-112" charset="2"/>
              </a:rPr>
              <a:t>  b</a:t>
            </a:r>
            <a:r>
              <a:rPr lang="en-US" dirty="0" smtClean="0">
                <a:ea typeface="ＭＳ Ｐゴシック" pitchFamily="-112" charset="-128"/>
              </a:rPr>
              <a:t>itwise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.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endParaRPr lang="en-US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110100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110111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101111 = 100100. 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8CBD17-ED24-4DA1-8F73-F2359A501629}" type="slidenum">
              <a:rPr lang="en-US"/>
              <a:pPr/>
              <a:t>25</a:t>
            </a:fld>
            <a:endParaRPr 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Οι απαντήσεις: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48768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latin typeface="Arial" charset="0"/>
                <a:ea typeface="ＭＳ Ｐゴシック" pitchFamily="-112" charset="-128"/>
              </a:rPr>
              <a:t>Antony and Cleopatra,</a:t>
            </a:r>
            <a:r>
              <a:rPr lang="en-US" sz="3400" dirty="0" smtClean="0">
                <a:ea typeface="ＭＳ Ｐゴシック" pitchFamily="-112" charset="-128"/>
              </a:rPr>
              <a:t> </a:t>
            </a:r>
            <a:r>
              <a:rPr lang="en-US" sz="3400" dirty="0" smtClean="0">
                <a:latin typeface="Arial" charset="0"/>
                <a:ea typeface="ＭＳ Ｐゴシック" pitchFamily="-112" charset="-128"/>
              </a:rPr>
              <a:t>Act III, Scene ii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 smtClean="0">
                <a:latin typeface="Arial" charset="0"/>
                <a:ea typeface="ＭＳ Ｐゴシック" pitchFamily="-112" charset="-128"/>
              </a:rPr>
              <a:t>Agrippa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[Aside to DOMITIUS ENOBARBUS]: Why, </a:t>
            </a:r>
            <a:r>
              <a:rPr lang="en-US" sz="1800" dirty="0" err="1" smtClean="0">
                <a:latin typeface="Arial" charset="0"/>
                <a:ea typeface="ＭＳ Ｐゴシック" pitchFamily="-112" charset="-128"/>
              </a:rPr>
              <a:t>Enobarbus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When Antony found Julius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dead,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He cried almost to roaring; and he wept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When at Philippi he found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slain.</a:t>
            </a:r>
          </a:p>
          <a:p>
            <a:pPr eaLnBrk="1" hangingPunct="1"/>
            <a:endParaRPr lang="en-US" sz="1800" dirty="0" smtClean="0">
              <a:latin typeface="Arial" charset="0"/>
              <a:ea typeface="ＭＳ Ｐゴシック" pitchFamily="-112" charset="-128"/>
            </a:endParaRPr>
          </a:p>
          <a:p>
            <a:pPr eaLnBrk="1" hangingPunct="1"/>
            <a:r>
              <a:rPr lang="en-US" sz="3400" dirty="0" smtClean="0">
                <a:latin typeface="Arial" charset="0"/>
                <a:ea typeface="ＭＳ Ｐゴシック" pitchFamily="-112" charset="-128"/>
              </a:rPr>
              <a:t>Hamlet, Act III, Scene ii</a:t>
            </a:r>
            <a:endParaRPr lang="en-US" sz="1700" dirty="0" smtClean="0">
              <a:latin typeface="Arial" charset="0"/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 smtClean="0">
                <a:latin typeface="Arial" charset="0"/>
                <a:ea typeface="ＭＳ Ｐゴシック" pitchFamily="-112" charset="-128"/>
              </a:rPr>
              <a:t>Lord Polonius: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I did enact Julius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I was killed </a:t>
            </a:r>
            <a:r>
              <a:rPr lang="en-US" sz="1800" dirty="0" err="1" smtClean="0">
                <a:latin typeface="Arial" charset="0"/>
                <a:ea typeface="ＭＳ Ｐゴシック" pitchFamily="-112" charset="-128"/>
              </a:rPr>
              <a:t>i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' the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Capitol;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killed me.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18DD49-B470-46E9-B577-A6AC14D31870}" type="slidenum">
              <a:rPr lang="en-US"/>
              <a:pPr/>
              <a:t>26</a:t>
            </a:fld>
            <a:endParaRPr lang="en-US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60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Sec. 1.1</a:t>
            </a:r>
          </a:p>
        </p:txBody>
      </p:sp>
      <p:pic>
        <p:nvPicPr>
          <p:cNvPr id="2663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3962400"/>
            <a:ext cx="1974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Βασικές Έννοιες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33773" y="1628800"/>
            <a:ext cx="8388424" cy="3484984"/>
          </a:xfrm>
        </p:spPr>
        <p:txBody>
          <a:bodyPr/>
          <a:lstStyle/>
          <a:p>
            <a:pPr eaLnBrk="1" hangingPunct="1">
              <a:buClr>
                <a:srgbClr val="357E69"/>
              </a:buClr>
            </a:pPr>
            <a:endParaRPr lang="el-GR" dirty="0" smtClean="0">
              <a:solidFill>
                <a:srgbClr val="357E69"/>
              </a:solidFill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</a:pP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Συλλογή (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</a:rPr>
              <a:t>Collection</a:t>
            </a: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 - 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</a:rPr>
              <a:t>corpus</a:t>
            </a: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Σταθερό σύνολο από έγγραφα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Στόχος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Ανάκτηση των εγγράφων που περιέχουν πληροφορία που είναι </a:t>
            </a:r>
            <a:r>
              <a:rPr lang="el-GR" u="sng" dirty="0" smtClean="0">
                <a:ea typeface="ＭＳ Ｐゴシック" pitchFamily="-112" charset="-128"/>
              </a:rPr>
              <a:t>σχετική/συναφής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relevant</a:t>
            </a:r>
            <a:r>
              <a:rPr lang="en-US" dirty="0" smtClean="0"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με την ανάγκη πληροφόρησης (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</a:rPr>
              <a:t>information need</a:t>
            </a:r>
            <a:r>
              <a:rPr lang="el-GR" dirty="0" smtClean="0">
                <a:ea typeface="ＭＳ Ｐゴシック" pitchFamily="-112" charset="-128"/>
              </a:rPr>
              <a:t>) του χρήστη και τον βοηθά να ολοκληρώσει κάποιο </a:t>
            </a:r>
            <a:r>
              <a:rPr lang="el-GR" dirty="0" smtClean="0">
                <a:solidFill>
                  <a:schemeClr val="accent2"/>
                </a:solidFill>
                <a:ea typeface="ＭＳ Ｐゴシック" pitchFamily="-112" charset="-128"/>
              </a:rPr>
              <a:t>έργο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solidFill>
                  <a:schemeClr val="accent2"/>
                </a:solidFill>
                <a:ea typeface="ＭＳ Ｐゴシック" pitchFamily="-112" charset="-128"/>
              </a:rPr>
              <a:t>task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27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566124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 information need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ερωτήματος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query)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157" y="604448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Ad hoc retrieval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Αποτελεσματικότητα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2" cy="4032448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Αποτελεσματικότητα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effectiveness): </a:t>
            </a:r>
            <a:r>
              <a:rPr lang="el-GR" dirty="0" smtClean="0">
                <a:solidFill>
                  <a:schemeClr val="tx2"/>
                </a:solidFill>
                <a:ea typeface="ＭＳ Ｐゴシック" pitchFamily="-112" charset="-128"/>
              </a:rPr>
              <a:t>Πόσο καλά είναι τα έγγραφα που ανακτήθηκαν;</a:t>
            </a:r>
          </a:p>
          <a:p>
            <a:pPr eaLnBrk="1" hangingPunct="1">
              <a:buNone/>
            </a:pPr>
            <a:endParaRPr lang="el-GR" sz="800" i="1" dirty="0" smtClean="0">
              <a:solidFill>
                <a:srgbClr val="139CB7"/>
              </a:solidFill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Ακρίβεια (</a:t>
            </a:r>
            <a:r>
              <a:rPr lang="en-US" i="1" dirty="0" smtClean="0">
                <a:solidFill>
                  <a:srgbClr val="139CB7"/>
                </a:solidFill>
                <a:ea typeface="ＭＳ Ｐゴシック" pitchFamily="-112" charset="-128"/>
              </a:rPr>
              <a:t>Precision</a:t>
            </a: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ποσοστό των εγγράφων που ανακτήθηκαν που είναι συναφή με την ανάγκη πληροφόρησης του χρήστη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Ανάκληση (</a:t>
            </a:r>
            <a:r>
              <a:rPr lang="en-US" i="1" dirty="0" smtClean="0">
                <a:solidFill>
                  <a:srgbClr val="139CB7"/>
                </a:solidFill>
                <a:ea typeface="ＭＳ Ｐゴシック" pitchFamily="-112" charset="-128"/>
              </a:rPr>
              <a:t>Recall</a:t>
            </a: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rgbClr val="139CB7"/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ποσοστό των συναφών με την ανάγκη πληροφόρησης του χρήστη εγγράφων της συλλογής που ανακτήθηκαν από το σύστημα</a:t>
            </a:r>
            <a:endParaRPr lang="en-US" dirty="0" smtClean="0">
              <a:ea typeface="ＭＳ Ｐゴシック" pitchFamily="-112" charset="-128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Περισσότερα στο μέλλον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D1F81F-EF03-4CD2-B2FD-3866FFD1C02E}" type="slidenum">
              <a:rPr lang="en-US"/>
              <a:pPr/>
              <a:t>28</a:t>
            </a:fld>
            <a:endParaRPr lang="en-US"/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87727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αποτελεσματικότητας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effectiveness)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απόδοσης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efficiency)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Βασικές Έννοιες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29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920" y="1628800"/>
            <a:ext cx="7072431" cy="460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Γιατί να μας ενδιαφέρει;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08912" cy="17281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Παλιότερα, 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Βιβλιοθηκονόμους, βοηθούς νομικών επαγγελμάτων κλπ;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3</a:t>
            </a:fld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01008"/>
            <a:ext cx="3600400" cy="2016224"/>
          </a:xfrm>
          <a:prstGeom prst="rect">
            <a:avLst/>
          </a:prstGeom>
        </p:spPr>
      </p:pic>
      <p:pic>
        <p:nvPicPr>
          <p:cNvPr id="6" name="Picture 5" descr="396px-Automated_Storage_and_Retrieval_System_-_Defense_Visual_Information_Center_·_DD-ST-96-002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212976"/>
            <a:ext cx="1999096" cy="3028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Το κλασικό μοντέλο αναζήτησης (</a:t>
            </a:r>
            <a:r>
              <a:rPr lang="en-US" sz="3600" dirty="0" smtClean="0">
                <a:ea typeface="ＭＳ Ｐゴシック" pitchFamily="-112" charset="-128"/>
              </a:rPr>
              <a:t>search model</a:t>
            </a:r>
            <a:r>
              <a:rPr lang="el-GR" sz="3600" dirty="0" smtClean="0">
                <a:ea typeface="ＭＳ Ｐゴシック" pitchFamily="-112" charset="-128"/>
              </a:rPr>
              <a:t>)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5308600" y="5761038"/>
            <a:ext cx="0" cy="2381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562600" y="6142038"/>
            <a:ext cx="1617663" cy="639762"/>
          </a:xfrm>
          <a:prstGeom prst="flowChartMultidocument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Corpus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1939925" y="1587500"/>
            <a:ext cx="1617663" cy="639763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TASK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1939925" y="2478088"/>
            <a:ext cx="1617663" cy="638175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Info Need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939925" y="4254500"/>
            <a:ext cx="1617663" cy="641350"/>
          </a:xfrm>
          <a:prstGeom prst="flowChartManualInput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Query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1939925" y="3365500"/>
            <a:ext cx="1617663" cy="639763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Verbal form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747963" y="2227263"/>
            <a:ext cx="0" cy="250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747963" y="3994150"/>
            <a:ext cx="0" cy="3190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2747963" y="3116263"/>
            <a:ext cx="0" cy="260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3235325" y="6049963"/>
            <a:ext cx="1617663" cy="639762"/>
          </a:xfrm>
          <a:prstGeom prst="flowChartTerminator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Results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3235325" y="5160963"/>
            <a:ext cx="1617663" cy="639762"/>
          </a:xfrm>
          <a:prstGeom prst="flowChartProcess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SEARCH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ENGINE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258763" y="6049963"/>
            <a:ext cx="1722437" cy="639762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Query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Refinement 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2747963" y="4895850"/>
            <a:ext cx="1293812" cy="265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 flipV="1">
            <a:off x="4841875" y="5535613"/>
            <a:ext cx="1482725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1981200" y="6359525"/>
            <a:ext cx="1254125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1046163" y="4676775"/>
            <a:ext cx="0" cy="13731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038225" y="4675188"/>
            <a:ext cx="8604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038600" y="5802313"/>
            <a:ext cx="0" cy="238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1054741" name="Text Box 21"/>
          <p:cNvSpPr txBox="1">
            <a:spLocks noChangeArrowheads="1"/>
          </p:cNvSpPr>
          <p:nvPr/>
        </p:nvSpPr>
        <p:spPr bwMode="auto">
          <a:xfrm>
            <a:off x="5407025" y="1557338"/>
            <a:ext cx="2951163" cy="7016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dirty="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Get rid of mice in a politically correct way</a:t>
            </a:r>
            <a:endParaRPr kumimoji="1" lang="en-US" sz="2000" dirty="0" smtClean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424488" y="2544763"/>
            <a:ext cx="2824162" cy="579437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lnSpc>
                <a:spcPct val="70000"/>
              </a:lnSpc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Info about removing mice</a:t>
            </a:r>
          </a:p>
          <a:p>
            <a:pPr defTabSz="914400" eaLnBrk="0" hangingPunct="0">
              <a:lnSpc>
                <a:spcPct val="40000"/>
              </a:lnSpc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without killing them </a:t>
            </a:r>
          </a:p>
        </p:txBody>
      </p:sp>
      <p:sp>
        <p:nvSpPr>
          <p:cNvPr id="1054743" name="Text Box 23"/>
          <p:cNvSpPr txBox="1">
            <a:spLocks noChangeArrowheads="1"/>
          </p:cNvSpPr>
          <p:nvPr/>
        </p:nvSpPr>
        <p:spPr bwMode="auto">
          <a:xfrm>
            <a:off x="5424488" y="3462338"/>
            <a:ext cx="2889250" cy="3968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+mn-ea"/>
                <a:cs typeface="Arial Unicode MS" pitchFamily="-112" charset="0"/>
              </a:rPr>
              <a:t> </a:t>
            </a: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How do I trap mice alive?</a:t>
            </a:r>
            <a:endParaRPr kumimoji="1" lang="en-US" sz="2000" smtClean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  <a:ea typeface="+mn-ea"/>
              <a:cs typeface="Arial Unicode MS" pitchFamily="-112" charset="0"/>
            </a:endParaRPr>
          </a:p>
        </p:txBody>
      </p:sp>
      <p:pic>
        <p:nvPicPr>
          <p:cNvPr id="28696" name="Picture 24" descr="search_lg"/>
          <p:cNvPicPr>
            <a:picLocks noChangeAspect="1" noChangeArrowheads="1"/>
          </p:cNvPicPr>
          <p:nvPr/>
        </p:nvPicPr>
        <p:blipFill>
          <a:blip r:embed="rId3" cstate="print"/>
          <a:srcRect l="24524" t="-3798"/>
          <a:stretch>
            <a:fillRect/>
          </a:stretch>
        </p:blipFill>
        <p:spPr bwMode="auto">
          <a:xfrm>
            <a:off x="5332413" y="4257675"/>
            <a:ext cx="35544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011863" y="4386263"/>
            <a:ext cx="1406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spcBef>
                <a:spcPct val="2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1600" b="1" smtClean="0">
                <a:solidFill>
                  <a:srgbClr val="1F497D"/>
                </a:solidFill>
                <a:latin typeface="Courier New" pitchFamily="-112" charset="0"/>
                <a:ea typeface="+mn-ea"/>
                <a:cs typeface="Arial Unicode MS" pitchFamily="-112" charset="0"/>
              </a:rPr>
              <a:t>mouse trap</a:t>
            </a:r>
            <a:endParaRPr kumimoji="1" lang="en-US" sz="2800" smtClean="0">
              <a:solidFill>
                <a:srgbClr val="1F497D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6807200" y="2238375"/>
            <a:ext cx="1588" cy="349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6796088" y="3103563"/>
            <a:ext cx="1587" cy="41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6811963" y="3856038"/>
            <a:ext cx="1587" cy="41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cxnSp>
        <p:nvCxnSpPr>
          <p:cNvPr id="28701" name="AutoShape 29"/>
          <p:cNvCxnSpPr>
            <a:cxnSpLocks noChangeShapeType="1"/>
          </p:cNvCxnSpPr>
          <p:nvPr/>
        </p:nvCxnSpPr>
        <p:spPr bwMode="auto">
          <a:xfrm flipH="1">
            <a:off x="2874963" y="2357438"/>
            <a:ext cx="250825" cy="0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</p:spPr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709863" y="2176463"/>
            <a:ext cx="4060825" cy="369887"/>
            <a:chOff x="1707" y="1102"/>
            <a:chExt cx="2558" cy="233"/>
          </a:xfrm>
        </p:grpSpPr>
        <p:sp>
          <p:nvSpPr>
            <p:cNvPr id="28711" name="Text Box 31"/>
            <p:cNvSpPr txBox="1">
              <a:spLocks noChangeArrowheads="1"/>
            </p:cNvSpPr>
            <p:nvPr/>
          </p:nvSpPr>
          <p:spPr bwMode="auto">
            <a:xfrm>
              <a:off x="2277" y="1102"/>
              <a:ext cx="1127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Misconception?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12" name="AutoShape 32"/>
            <p:cNvCxnSpPr>
              <a:cxnSpLocks noChangeShapeType="1"/>
              <a:stCxn id="28711" idx="1"/>
            </p:cNvCxnSpPr>
            <p:nvPr/>
          </p:nvCxnSpPr>
          <p:spPr bwMode="auto">
            <a:xfrm rot="10800000">
              <a:off x="1707" y="1200"/>
              <a:ext cx="570" cy="18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13" name="AutoShape 33"/>
            <p:cNvCxnSpPr>
              <a:cxnSpLocks noChangeShapeType="1"/>
              <a:stCxn id="28711" idx="3"/>
            </p:cNvCxnSpPr>
            <p:nvPr/>
          </p:nvCxnSpPr>
          <p:spPr bwMode="auto">
            <a:xfrm>
              <a:off x="3404" y="1218"/>
              <a:ext cx="861" cy="4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724150" y="3125788"/>
            <a:ext cx="4060825" cy="369887"/>
            <a:chOff x="1716" y="1700"/>
            <a:chExt cx="2558" cy="233"/>
          </a:xfrm>
        </p:grpSpPr>
        <p:sp>
          <p:nvSpPr>
            <p:cNvPr id="28708" name="Text Box 35"/>
            <p:cNvSpPr txBox="1">
              <a:spLocks noChangeArrowheads="1"/>
            </p:cNvSpPr>
            <p:nvPr/>
          </p:nvSpPr>
          <p:spPr bwMode="auto">
            <a:xfrm>
              <a:off x="2269" y="1700"/>
              <a:ext cx="1130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Mistranslation?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9" name="AutoShape 36"/>
            <p:cNvCxnSpPr>
              <a:cxnSpLocks noChangeShapeType="1"/>
              <a:stCxn id="28708" idx="1"/>
            </p:cNvCxnSpPr>
            <p:nvPr/>
          </p:nvCxnSpPr>
          <p:spPr bwMode="auto">
            <a:xfrm rot="10800000">
              <a:off x="1716" y="1765"/>
              <a:ext cx="553" cy="51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10" name="AutoShape 37"/>
            <p:cNvCxnSpPr>
              <a:cxnSpLocks noChangeShapeType="1"/>
              <a:stCxn id="28708" idx="3"/>
            </p:cNvCxnSpPr>
            <p:nvPr/>
          </p:nvCxnSpPr>
          <p:spPr bwMode="auto">
            <a:xfrm flipV="1">
              <a:off x="3399" y="1809"/>
              <a:ext cx="875" cy="7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684463" y="3857625"/>
            <a:ext cx="4105275" cy="369888"/>
            <a:chOff x="1691" y="2161"/>
            <a:chExt cx="2586" cy="233"/>
          </a:xfrm>
        </p:grpSpPr>
        <p:sp>
          <p:nvSpPr>
            <p:cNvPr id="28705" name="Text Box 39"/>
            <p:cNvSpPr txBox="1">
              <a:spLocks noChangeArrowheads="1"/>
            </p:cNvSpPr>
            <p:nvPr/>
          </p:nvSpPr>
          <p:spPr bwMode="auto">
            <a:xfrm>
              <a:off x="2278" y="2161"/>
              <a:ext cx="1143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Misformulation?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6" name="AutoShape 40"/>
            <p:cNvCxnSpPr>
              <a:cxnSpLocks noChangeShapeType="1"/>
              <a:stCxn id="28705" idx="1"/>
            </p:cNvCxnSpPr>
            <p:nvPr/>
          </p:nvCxnSpPr>
          <p:spPr bwMode="auto">
            <a:xfrm rot="10800000" flipV="1">
              <a:off x="1691" y="2277"/>
              <a:ext cx="587" cy="36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07" name="AutoShape 41"/>
            <p:cNvCxnSpPr>
              <a:cxnSpLocks noChangeShapeType="1"/>
            </p:cNvCxnSpPr>
            <p:nvPr/>
          </p:nvCxnSpPr>
          <p:spPr bwMode="auto">
            <a:xfrm flipV="1">
              <a:off x="3400" y="2281"/>
              <a:ext cx="877" cy="5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Μεγαλύτερες συλλογές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Ας θεωρήσουμε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 </a:t>
            </a:r>
            <a:r>
              <a:rPr lang="en-US" dirty="0" smtClean="0">
                <a:ea typeface="ＭＳ Ｐゴシック" pitchFamily="-112" charset="-128"/>
              </a:rPr>
              <a:t>= 1 </a:t>
            </a:r>
            <a:r>
              <a:rPr lang="el-GR" dirty="0" smtClean="0">
                <a:ea typeface="ＭＳ Ｐゴシック" pitchFamily="-112" charset="-128"/>
              </a:rPr>
              <a:t>εκατομμύρια έγγραφα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το καθένα με περίπου </a:t>
            </a:r>
            <a:r>
              <a:rPr lang="en-US" dirty="0" smtClean="0">
                <a:ea typeface="ＭＳ Ｐゴシック" pitchFamily="-112" charset="-128"/>
              </a:rPr>
              <a:t>1000 </a:t>
            </a:r>
            <a:r>
              <a:rPr lang="el-GR" dirty="0" smtClean="0">
                <a:ea typeface="ＭＳ Ｐゴシック" pitchFamily="-112" charset="-128"/>
              </a:rPr>
              <a:t>λέξεις (~ 2-3 σελίδες βιβλίου)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Κατά μέσο όρο</a:t>
            </a:r>
            <a:r>
              <a:rPr lang="en-US" dirty="0" smtClean="0">
                <a:ea typeface="ＭＳ Ｐゴシック" pitchFamily="-112" charset="-128"/>
              </a:rPr>
              <a:t> 6 bytes/</a:t>
            </a:r>
            <a:r>
              <a:rPr lang="el-GR" dirty="0" smtClean="0">
                <a:ea typeface="ＭＳ Ｐゴシック" pitchFamily="-112" charset="-128"/>
              </a:rPr>
              <a:t>λέξη συμπεριλαμβανομένων κενών/συμβόλων στίξης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6GB </a:t>
            </a:r>
            <a:r>
              <a:rPr lang="el-GR" dirty="0" smtClean="0">
                <a:ea typeface="ＭＳ Ｐゴシック" pitchFamily="-112" charset="-128"/>
              </a:rPr>
              <a:t>δεδομένων</a:t>
            </a:r>
            <a:r>
              <a:rPr lang="en-US" dirty="0" smtClean="0">
                <a:ea typeface="ＭＳ Ｐゴシック" pitchFamily="-112" charset="-128"/>
              </a:rPr>
              <a:t>.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ότι ανάμεσα τους υπάρχουν </a:t>
            </a:r>
            <a:r>
              <a:rPr lang="en-US" i="1" dirty="0" smtClean="0">
                <a:ea typeface="ＭＳ Ｐゴシック" pitchFamily="-112" charset="-128"/>
              </a:rPr>
              <a:t>M </a:t>
            </a:r>
            <a:r>
              <a:rPr lang="en-US" dirty="0" smtClean="0">
                <a:ea typeface="ＭＳ Ｐゴシック" pitchFamily="-112" charset="-128"/>
              </a:rPr>
              <a:t>= 500K </a:t>
            </a:r>
            <a:r>
              <a:rPr lang="el-GR" dirty="0" smtClean="0">
                <a:ea typeface="ＭＳ Ｐゴシック" pitchFamily="-112" charset="-128"/>
              </a:rPr>
              <a:t>διακριτοί (</a:t>
            </a:r>
            <a:r>
              <a:rPr lang="en-US" i="1" dirty="0" smtClean="0">
                <a:solidFill>
                  <a:srgbClr val="139CB7"/>
                </a:solidFill>
                <a:ea typeface="ＭＳ Ｐゴシック" pitchFamily="-112" charset="-128"/>
              </a:rPr>
              <a:t>distinct</a:t>
            </a:r>
            <a:r>
              <a:rPr lang="el-GR" i="1" dirty="0" smtClean="0">
                <a:solidFill>
                  <a:srgbClr val="139CB7"/>
                </a:solidFill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όροι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0A813E-B13F-443F-BF41-D2CD630CF18E}" type="slidenum">
              <a:rPr lang="en-US"/>
              <a:pPr/>
              <a:t>31</a:t>
            </a:fld>
            <a:endParaRPr lang="en-US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Πόσο είναι το μέγεθος του πίνακα</a:t>
            </a:r>
            <a:r>
              <a:rPr lang="en-US" dirty="0" smtClean="0">
                <a:ea typeface="ＭＳ Ｐゴシック" pitchFamily="-112" charset="-128"/>
              </a:rPr>
              <a:t>;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7643192" cy="4852392"/>
          </a:xfrm>
        </p:spPr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Ο </a:t>
            </a:r>
            <a:r>
              <a:rPr lang="en-US" dirty="0" smtClean="0">
                <a:ea typeface="ＭＳ Ｐゴシック" pitchFamily="-112" charset="-128"/>
              </a:rPr>
              <a:t>500K x 1M </a:t>
            </a:r>
            <a:r>
              <a:rPr lang="el-GR" dirty="0" smtClean="0">
                <a:ea typeface="ＭＳ Ｐゴシック" pitchFamily="-112" charset="-128"/>
              </a:rPr>
              <a:t>πίνακας έχει μισό τρισεκατομμύριο </a:t>
            </a:r>
            <a:r>
              <a:rPr lang="en-US" dirty="0" smtClean="0">
                <a:ea typeface="ＭＳ Ｐゴシック" pitchFamily="-112" charset="-128"/>
              </a:rPr>
              <a:t>0’s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1.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Αλλά δεν έχει περισσότερα από ένα δισεκατομμύριο </a:t>
            </a:r>
            <a:r>
              <a:rPr lang="en-US" dirty="0" smtClean="0">
                <a:ea typeface="ＭＳ Ｐゴシック" pitchFamily="-112" charset="-128"/>
              </a:rPr>
              <a:t>1.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Ο πίνακας είναι εξαιρετικά αραιός (</a:t>
            </a:r>
            <a:r>
              <a:rPr lang="en-US" dirty="0" smtClean="0">
                <a:ea typeface="ＭＳ Ｐゴシック" pitchFamily="-112" charset="-128"/>
              </a:rPr>
              <a:t>sparse</a:t>
            </a:r>
            <a:r>
              <a:rPr lang="el-GR" dirty="0" smtClean="0">
                <a:ea typeface="ＭＳ Ｐゴシック" pitchFamily="-112" charset="-128"/>
              </a:rPr>
              <a:t>)  – τουλάχιστον το 99.8% είναι 0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Ποια είναι μια καλύτερη αναπαράσταση;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Καταγράφουμε μόνο τις θέσεις του </a:t>
            </a:r>
            <a:r>
              <a:rPr lang="en-US" dirty="0" smtClean="0">
                <a:ea typeface="ＭＳ Ｐゴシック" pitchFamily="-112" charset="-128"/>
              </a:rPr>
              <a:t>1.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79FE34-D801-4468-ABC7-F6BC48EB8476}" type="slidenum">
              <a:rPr lang="en-US"/>
              <a:pPr/>
              <a:t>32</a:t>
            </a:fld>
            <a:endParaRPr lang="en-US"/>
          </a:p>
        </p:txBody>
      </p:sp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516216" y="3284984"/>
            <a:ext cx="1447800" cy="609600"/>
          </a:xfrm>
          <a:prstGeom prst="leftArrowCallout">
            <a:avLst>
              <a:gd name="adj1" fmla="val 25000"/>
              <a:gd name="adj2" fmla="val 25000"/>
              <a:gd name="adj3" fmla="val 39583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 smtClean="0">
                <a:latin typeface="+mn-lt"/>
              </a:rPr>
              <a:t>Γιατί</a:t>
            </a:r>
            <a:r>
              <a:rPr lang="en-US" dirty="0" smtClean="0">
                <a:latin typeface="+mn-lt"/>
              </a:rPr>
              <a:t>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Αντεστραμμένο ευρετήριο (</a:t>
            </a:r>
            <a:r>
              <a:rPr lang="en-US" dirty="0" smtClean="0">
                <a:ea typeface="ＭＳ Ｐゴシック" pitchFamily="-112" charset="-128"/>
              </a:rPr>
              <a:t>Inverted index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7992888" cy="3816424"/>
          </a:xfrm>
        </p:spPr>
        <p:txBody>
          <a:bodyPr/>
          <a:lstStyle/>
          <a:p>
            <a:pPr eaLnBrk="1" hangingPunct="1">
              <a:buNone/>
            </a:pP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 </a:t>
            </a:r>
            <a:r>
              <a:rPr lang="el-GR" dirty="0" smtClean="0">
                <a:ea typeface="ＭＳ Ｐゴシック" pitchFamily="-112" charset="-128"/>
              </a:rPr>
              <a:t>ή αρχείο (</a:t>
            </a:r>
            <a:r>
              <a:rPr lang="en-US" dirty="0" smtClean="0">
                <a:ea typeface="ＭＳ Ｐゴシック" pitchFamily="-112" charset="-128"/>
              </a:rPr>
              <a:t>Inverted index</a:t>
            </a:r>
            <a:r>
              <a:rPr lang="el-GR" dirty="0" smtClean="0">
                <a:ea typeface="ＭＳ Ｐゴシック" pitchFamily="-112" charset="-128"/>
              </a:rPr>
              <a:t>/</a:t>
            </a:r>
            <a:r>
              <a:rPr lang="en-US" dirty="0" smtClean="0">
                <a:ea typeface="ＭＳ Ｐゴシック" pitchFamily="-112" charset="-128"/>
              </a:rPr>
              <a:t>file</a:t>
            </a:r>
            <a:r>
              <a:rPr lang="el-GR" dirty="0" smtClean="0">
                <a:ea typeface="ＭＳ Ｐゴシック" pitchFamily="-112" charset="-128"/>
              </a:rPr>
              <a:t>)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κάθε όρο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term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t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διατηρούμε μια λίστα με όλα τα έγγραφα που περιέχουν 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t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Κάθε έγγραφο χαρακτηρίζεται από ένα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αναγνωριστικό εγγράφου 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docID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πχ αριθμό που ανατίθεται σειριακά στα έγγραφα κατά τη δημιουργία τους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l-GR" dirty="0" smtClean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33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Αντεστραμμένο ευρετήριο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000" dirty="0" smtClean="0">
                <a:ea typeface="ＭＳ Ｐゴシック" pitchFamily="-112" charset="-128"/>
              </a:rPr>
              <a:t>Μπορούμε να χρησιμοποιήσουμε σταθερού μεγέθους </a:t>
            </a:r>
            <a:r>
              <a:rPr lang="en-US" sz="2000" dirty="0" smtClean="0">
                <a:ea typeface="ＭＳ Ｐゴシック" pitchFamily="-112" charset="-128"/>
              </a:rPr>
              <a:t>arrays </a:t>
            </a:r>
            <a:r>
              <a:rPr lang="el-GR" sz="2000" dirty="0" smtClean="0">
                <a:ea typeface="ＭＳ Ｐゴシック" pitchFamily="-112" charset="-128"/>
              </a:rPr>
              <a:t>για αυτό</a:t>
            </a:r>
            <a:r>
              <a:rPr lang="en-US" sz="2000" dirty="0" smtClean="0">
                <a:ea typeface="ＭＳ Ｐゴシック" pitchFamily="-112" charset="-128"/>
              </a:rPr>
              <a:t>?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34</a:t>
            </a:fld>
            <a:endParaRPr lang="en-US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524272" y="2996952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24272" y="4054227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24272" y="3530352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33800" name="AutoShape 7"/>
          <p:cNvSpPr>
            <a:spLocks noChangeArrowheads="1"/>
          </p:cNvSpPr>
          <p:nvPr/>
        </p:nvSpPr>
        <p:spPr bwMode="auto">
          <a:xfrm>
            <a:off x="2200672" y="30731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1" name="AutoShape 8"/>
          <p:cNvSpPr>
            <a:spLocks noChangeArrowheads="1"/>
          </p:cNvSpPr>
          <p:nvPr/>
        </p:nvSpPr>
        <p:spPr bwMode="auto">
          <a:xfrm>
            <a:off x="2200672" y="36065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19872" y="4139952"/>
            <a:ext cx="4876800" cy="304800"/>
            <a:chOff x="2064" y="2448"/>
            <a:chExt cx="3072" cy="192"/>
          </a:xfrm>
        </p:grpSpPr>
        <p:sp>
          <p:nvSpPr>
            <p:cNvPr id="33841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2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3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4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5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419872" y="3530352"/>
            <a:ext cx="4959350" cy="461963"/>
            <a:chOff x="2064" y="2688"/>
            <a:chExt cx="3124" cy="291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3836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7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8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9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40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28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29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30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31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3832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3833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3834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3835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419872" y="2996952"/>
            <a:ext cx="4876800" cy="461963"/>
            <a:chOff x="2064" y="2400"/>
            <a:chExt cx="3072" cy="291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3822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3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4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5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6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14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15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16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17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3818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3819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3820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3821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3805" name="Text Box 48"/>
          <p:cNvSpPr txBox="1">
            <a:spLocks noChangeArrowheads="1"/>
          </p:cNvSpPr>
          <p:nvPr/>
        </p:nvSpPr>
        <p:spPr bwMode="auto">
          <a:xfrm>
            <a:off x="3419872" y="4063752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3806" name="AutoShape 49"/>
          <p:cNvSpPr>
            <a:spLocks noChangeArrowheads="1"/>
          </p:cNvSpPr>
          <p:nvPr/>
        </p:nvSpPr>
        <p:spPr bwMode="auto">
          <a:xfrm>
            <a:off x="2200672" y="41399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7" name="Text Box 50"/>
          <p:cNvSpPr txBox="1">
            <a:spLocks noChangeArrowheads="1"/>
          </p:cNvSpPr>
          <p:nvPr/>
        </p:nvSpPr>
        <p:spPr bwMode="auto">
          <a:xfrm>
            <a:off x="40389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1619672" y="5301208"/>
            <a:ext cx="6696744" cy="864096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Τι γίνεται αν η λέξη </a:t>
            </a:r>
            <a:r>
              <a:rPr lang="en-US" b="1" i="1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προστεθεί στο έγγραφο </a:t>
            </a:r>
            <a:r>
              <a:rPr lang="en-US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14? </a:t>
            </a:r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7610872" y="29969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3811" name="Text Box 50"/>
          <p:cNvSpPr txBox="1">
            <a:spLocks noChangeArrowheads="1"/>
          </p:cNvSpPr>
          <p:nvPr/>
        </p:nvSpPr>
        <p:spPr bwMode="auto">
          <a:xfrm>
            <a:off x="47501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5172472" y="40637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Αντεστραμμένο ευρετήριο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7344816" cy="1252736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Χρειαζόμαστε μεταβλητού μεγέθους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λίστες καταχωρήσεων 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postings lists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sz="1800" i="1" u="sng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Ποια δομή δεδομένων είναι κατάλληλη; 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Στη μνήμη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r>
              <a:rPr lang="el-GR" sz="1800" dirty="0" smtClean="0">
                <a:ea typeface="ＭＳ Ｐゴシック" pitchFamily="-112" charset="-128"/>
              </a:rPr>
              <a:t>απλά-διασυνδεδεμένες λίστες (</a:t>
            </a:r>
            <a:r>
              <a:rPr lang="en-US" sz="1800" dirty="0" smtClean="0">
                <a:ea typeface="ＭＳ Ｐゴシック" pitchFamily="-112" charset="-128"/>
              </a:rPr>
              <a:t>skip lists) </a:t>
            </a:r>
            <a:r>
              <a:rPr lang="el-GR" sz="1800" dirty="0" smtClean="0">
                <a:ea typeface="ＭＳ Ｐゴシック" pitchFamily="-112" charset="-128"/>
              </a:rPr>
              <a:t> ή πίνακες μεταβλητού μήκους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Στο δίσκο, ως (συμπιεσμένες) συνεχόμενες ακολουθίες καταχωρήσεων χωρίς δείκτες</a:t>
            </a:r>
            <a:endParaRPr lang="en-US" sz="1800" dirty="0" smtClean="0">
              <a:ea typeface="ＭＳ Ｐゴシック" pitchFamily="-112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E4F6F-5C1E-4875-AD04-AE8FEE0BFDFD}" type="slidenum">
              <a:rPr lang="en-US"/>
              <a:pPr/>
              <a:t>35</a:t>
            </a:fld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4800" y="3971926"/>
            <a:ext cx="2225678" cy="2311401"/>
            <a:chOff x="192" y="2502"/>
            <a:chExt cx="1402" cy="1456"/>
          </a:xfrm>
        </p:grpSpPr>
        <p:sp>
          <p:nvSpPr>
            <p:cNvPr id="34876" name="AutoShape 46"/>
            <p:cNvSpPr>
              <a:spLocks/>
            </p:cNvSpPr>
            <p:nvPr/>
          </p:nvSpPr>
          <p:spPr bwMode="auto">
            <a:xfrm>
              <a:off x="192" y="2502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38" name="Text Box 47"/>
            <p:cNvSpPr txBox="1">
              <a:spLocks noChangeArrowheads="1"/>
            </p:cNvSpPr>
            <p:nvPr/>
          </p:nvSpPr>
          <p:spPr bwMode="auto">
            <a:xfrm>
              <a:off x="278" y="3725"/>
              <a:ext cx="1316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l-GR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Λεξικό (</a:t>
              </a:r>
              <a:r>
                <a:rPr lang="en-US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Dictionary</a:t>
              </a:r>
              <a:r>
                <a:rPr lang="el-GR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)</a:t>
              </a:r>
              <a:endParaRPr lang="en-US" sz="1800" i="1" dirty="0">
                <a:solidFill>
                  <a:prstClr val="black"/>
                </a:solidFill>
                <a:latin typeface="Tahoma" charset="0"/>
                <a:ea typeface="Arial Unicode MS" charset="0"/>
                <a:cs typeface="Arial Unicode MS" charset="0"/>
              </a:endParaRPr>
            </a:p>
          </p:txBody>
        </p:sp>
        <p:cxnSp>
          <p:nvCxnSpPr>
            <p:cNvPr id="34878" name="AutoShape 48"/>
            <p:cNvCxnSpPr>
              <a:cxnSpLocks noChangeShapeType="1"/>
              <a:stCxn id="33838" idx="1"/>
              <a:endCxn id="34876" idx="1"/>
            </p:cNvCxnSpPr>
            <p:nvPr/>
          </p:nvCxnSpPr>
          <p:spPr bwMode="auto">
            <a:xfrm rot="10800000">
              <a:off x="192" y="2982"/>
              <a:ext cx="86" cy="859"/>
            </a:xfrm>
            <a:prstGeom prst="curvedConnector3">
              <a:avLst>
                <a:gd name="adj1" fmla="val 2674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657600" y="5445224"/>
            <a:ext cx="4946848" cy="702083"/>
            <a:chOff x="2352" y="3600"/>
            <a:chExt cx="3360" cy="416"/>
          </a:xfrm>
        </p:grpSpPr>
        <p:sp>
          <p:nvSpPr>
            <p:cNvPr id="34874" name="AutoShape 51"/>
            <p:cNvSpPr>
              <a:spLocks/>
            </p:cNvSpPr>
            <p:nvPr/>
          </p:nvSpPr>
          <p:spPr bwMode="auto">
            <a:xfrm rot="-5400000">
              <a:off x="3924" y="2028"/>
              <a:ext cx="216" cy="3360"/>
            </a:xfrm>
            <a:prstGeom prst="leftBrace">
              <a:avLst>
                <a:gd name="adj1" fmla="val 12963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5" name="Text Box 52"/>
            <p:cNvSpPr txBox="1">
              <a:spLocks noChangeArrowheads="1"/>
            </p:cNvSpPr>
            <p:nvPr/>
          </p:nvSpPr>
          <p:spPr bwMode="auto">
            <a:xfrm>
              <a:off x="3600" y="3815"/>
              <a:ext cx="1645" cy="201"/>
            </a:xfrm>
            <a:prstGeom prst="rect">
              <a:avLst/>
            </a:prstGeom>
            <a:solidFill>
              <a:srgbClr val="83ADC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600" i="1" dirty="0" smtClean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Καταχωρήσεις (</a:t>
              </a:r>
              <a:r>
                <a:rPr lang="en-US" sz="1600" i="1" dirty="0" smtClean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Postings)</a:t>
              </a:r>
            </a:p>
          </p:txBody>
        </p:sp>
      </p:grp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6284913"/>
            <a:ext cx="5844742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Σε διάταξη με βάση το </a:t>
            </a:r>
            <a:r>
              <a:rPr lang="en-US" sz="1800" dirty="0" err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docID</a:t>
            </a:r>
            <a:r>
              <a:rPr lang="en-US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(</a:t>
            </a:r>
            <a:r>
              <a:rPr lang="el-GR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θα δούμε σε λίγο γιατί!</a:t>
            </a:r>
            <a:r>
              <a:rPr lang="en-US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).</a:t>
            </a:r>
          </a:p>
        </p:txBody>
      </p:sp>
      <p:sp>
        <p:nvSpPr>
          <p:cNvPr id="22568" name="Rectangle 73"/>
          <p:cNvSpPr>
            <a:spLocks noChangeArrowheads="1"/>
          </p:cNvSpPr>
          <p:nvPr/>
        </p:nvSpPr>
        <p:spPr bwMode="auto">
          <a:xfrm>
            <a:off x="7596336" y="2996952"/>
            <a:ext cx="1352872" cy="52322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l-GR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Καταχώρηση (</a:t>
            </a:r>
            <a:r>
              <a:rPr lang="en-US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Posting</a:t>
            </a:r>
            <a:r>
              <a:rPr lang="el-GR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)</a:t>
            </a:r>
            <a:endParaRPr lang="en-US" sz="1400" i="1" dirty="0">
              <a:solidFill>
                <a:srgbClr val="000000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4825" name="Line 75"/>
          <p:cNvSpPr>
            <a:spLocks noChangeShapeType="1"/>
          </p:cNvSpPr>
          <p:nvPr/>
        </p:nvSpPr>
        <p:spPr bwMode="auto">
          <a:xfrm flipH="1">
            <a:off x="8073713" y="354564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26" name="TextBox 52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755650" y="38862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55650" y="4943475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755650" y="4419600"/>
            <a:ext cx="1149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34830" name="AutoShape 7"/>
          <p:cNvSpPr>
            <a:spLocks noChangeArrowheads="1"/>
          </p:cNvSpPr>
          <p:nvPr/>
        </p:nvSpPr>
        <p:spPr bwMode="auto">
          <a:xfrm>
            <a:off x="2432050" y="39624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1" name="AutoShape 8"/>
          <p:cNvSpPr>
            <a:spLocks noChangeArrowheads="1"/>
          </p:cNvSpPr>
          <p:nvPr/>
        </p:nvSpPr>
        <p:spPr bwMode="auto">
          <a:xfrm>
            <a:off x="2432050" y="4495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651250" y="5029200"/>
            <a:ext cx="4876800" cy="304800"/>
            <a:chOff x="2064" y="2448"/>
            <a:chExt cx="3072" cy="192"/>
          </a:xfrm>
        </p:grpSpPr>
        <p:sp>
          <p:nvSpPr>
            <p:cNvPr id="34869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0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1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2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3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651250" y="4419600"/>
            <a:ext cx="4959350" cy="461963"/>
            <a:chOff x="2064" y="2688"/>
            <a:chExt cx="3124" cy="291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4864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5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6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7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8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56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57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58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59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4860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4861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4862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4863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651250" y="3886200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4850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1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2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3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4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42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43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44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45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4846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4847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4848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4849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4835" name="Text Box 48"/>
          <p:cNvSpPr txBox="1">
            <a:spLocks noChangeArrowheads="1"/>
          </p:cNvSpPr>
          <p:nvPr/>
        </p:nvSpPr>
        <p:spPr bwMode="auto">
          <a:xfrm>
            <a:off x="3651250" y="4953000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4836" name="AutoShape 49"/>
          <p:cNvSpPr>
            <a:spLocks noChangeArrowheads="1"/>
          </p:cNvSpPr>
          <p:nvPr/>
        </p:nvSpPr>
        <p:spPr bwMode="auto">
          <a:xfrm>
            <a:off x="2432050" y="5029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7" name="Text Box 50"/>
          <p:cNvSpPr txBox="1">
            <a:spLocks noChangeArrowheads="1"/>
          </p:cNvSpPr>
          <p:nvPr/>
        </p:nvSpPr>
        <p:spPr bwMode="auto">
          <a:xfrm>
            <a:off x="4270375" y="4953000"/>
            <a:ext cx="57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34838" name="Text Box 46"/>
          <p:cNvSpPr txBox="1">
            <a:spLocks noChangeArrowheads="1"/>
          </p:cNvSpPr>
          <p:nvPr/>
        </p:nvSpPr>
        <p:spPr bwMode="auto">
          <a:xfrm>
            <a:off x="7842250" y="38862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4839" name="Text Box 50"/>
          <p:cNvSpPr txBox="1">
            <a:spLocks noChangeArrowheads="1"/>
          </p:cNvSpPr>
          <p:nvPr/>
        </p:nvSpPr>
        <p:spPr bwMode="auto">
          <a:xfrm>
            <a:off x="4981575" y="4953000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4840" name="Text Box 50"/>
          <p:cNvSpPr txBox="1">
            <a:spLocks noChangeArrowheads="1"/>
          </p:cNvSpPr>
          <p:nvPr/>
        </p:nvSpPr>
        <p:spPr bwMode="auto">
          <a:xfrm>
            <a:off x="5403850" y="49530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Βασική Ορολογία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496944" cy="3816424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Αντεστραμμένο ευρετήριο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11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Λίστες καταχωρήσεων – μία για κάθε όρο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Καταχώρηση – ένα στοιχείο της λίστας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2400" dirty="0" smtClean="0">
                <a:ea typeface="ＭＳ Ｐゴシック" pitchFamily="-112" charset="-128"/>
              </a:rPr>
              <a:t>Κάθε λίστα είναι διατεταγμένη με το </a:t>
            </a:r>
            <a:r>
              <a:rPr lang="en-US" sz="2400" dirty="0" err="1" smtClean="0">
                <a:ea typeface="ＭＳ Ｐゴシック" pitchFamily="-112" charset="-128"/>
              </a:rPr>
              <a:t>DocID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11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C00000"/>
                </a:solidFill>
                <a:ea typeface="ＭＳ Ｐゴシック" pitchFamily="-112" charset="-128"/>
              </a:rPr>
              <a:t>Λεξιλόγιο</a:t>
            </a:r>
            <a:r>
              <a:rPr lang="el-GR" sz="2400" dirty="0" smtClean="0">
                <a:ea typeface="ＭＳ Ｐゴシック" pitchFamily="-112" charset="-128"/>
              </a:rPr>
              <a:t> (</a:t>
            </a:r>
            <a:r>
              <a:rPr lang="en-US" sz="2400" dirty="0" smtClean="0">
                <a:ea typeface="ＭＳ Ｐゴシック" pitchFamily="-112" charset="-128"/>
              </a:rPr>
              <a:t>Vocabulary): </a:t>
            </a:r>
            <a:r>
              <a:rPr lang="el-GR" sz="2400" dirty="0" smtClean="0">
                <a:ea typeface="ＭＳ Ｐゴシック" pitchFamily="-112" charset="-128"/>
              </a:rPr>
              <a:t>το σύνολο των όρων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C00000"/>
                </a:solidFill>
                <a:ea typeface="ＭＳ Ｐゴシック" pitchFamily="-112" charset="-128"/>
              </a:rPr>
              <a:t>Λεξικό</a:t>
            </a:r>
            <a:r>
              <a:rPr lang="el-GR" sz="2400" dirty="0" smtClean="0">
                <a:ea typeface="ＭＳ Ｐゴシック" pitchFamily="-112" charset="-128"/>
              </a:rPr>
              <a:t> (</a:t>
            </a:r>
            <a:r>
              <a:rPr lang="en-US" sz="2400" dirty="0" smtClean="0">
                <a:ea typeface="ＭＳ Ｐゴシック" pitchFamily="-112" charset="-128"/>
              </a:rPr>
              <a:t>Dictionary) </a:t>
            </a:r>
            <a:r>
              <a:rPr lang="el-GR" sz="2400" dirty="0" smtClean="0">
                <a:ea typeface="ＭＳ Ｐゴシック" pitchFamily="-112" charset="-128"/>
              </a:rPr>
              <a:t>δομή δεδομένων για τους όρους 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l-GR" sz="2400" dirty="0" smtClean="0">
                <a:ea typeface="ＭＳ Ｐゴシック" pitchFamily="-112" charset="-128"/>
              </a:rPr>
              <a:t>Αρχικά ας θεωρήσουμε αλφαβητική διάταξη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2400" dirty="0" smtClean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36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551723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Το δημιουργούμε από πριν, θα δούμε πως </a:t>
            </a:r>
            <a:endParaRPr lang="el-GR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85800" y="2743200"/>
            <a:ext cx="8345488" cy="1143000"/>
            <a:chOff x="432" y="1728"/>
            <a:chExt cx="5257" cy="720"/>
          </a:xfrm>
        </p:grpSpPr>
        <p:sp>
          <p:nvSpPr>
            <p:cNvPr id="36912" name="AutoShape 13"/>
            <p:cNvSpPr>
              <a:spLocks noChangeArrowheads="1"/>
            </p:cNvSpPr>
            <p:nvPr/>
          </p:nvSpPr>
          <p:spPr bwMode="auto">
            <a:xfrm>
              <a:off x="2031" y="1728"/>
              <a:ext cx="1075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Tokenizer</a:t>
              </a:r>
            </a:p>
          </p:txBody>
        </p:sp>
        <p:sp>
          <p:nvSpPr>
            <p:cNvPr id="36913" name="AutoShape 17"/>
            <p:cNvSpPr>
              <a:spLocks noChangeArrowheads="1"/>
            </p:cNvSpPr>
            <p:nvPr/>
          </p:nvSpPr>
          <p:spPr bwMode="auto">
            <a:xfrm>
              <a:off x="2496" y="206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14" name="Text Box 20"/>
            <p:cNvSpPr txBox="1">
              <a:spLocks noChangeArrowheads="1"/>
            </p:cNvSpPr>
            <p:nvPr/>
          </p:nvSpPr>
          <p:spPr bwMode="auto">
            <a:xfrm>
              <a:off x="432" y="2054"/>
              <a:ext cx="11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 stream</a:t>
              </a:r>
            </a:p>
          </p:txBody>
        </p:sp>
        <p:sp>
          <p:nvSpPr>
            <p:cNvPr id="36915" name="Rectangle 26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Friends</a:t>
              </a:r>
            </a:p>
          </p:txBody>
        </p:sp>
        <p:sp>
          <p:nvSpPr>
            <p:cNvPr id="36916" name="Rectangle 27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Romans</a:t>
              </a:r>
            </a:p>
          </p:txBody>
        </p:sp>
        <p:sp>
          <p:nvSpPr>
            <p:cNvPr id="36917" name="Rectangle 28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Countrymen</a:t>
              </a:r>
            </a:p>
          </p:txBody>
        </p:sp>
      </p:grp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488" cy="12821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Κατασκευή του αντεστραμμένου ευρετηρίου</a:t>
            </a:r>
            <a:endParaRPr lang="en-US" dirty="0" smtClean="0">
              <a:ea typeface="ＭＳ Ｐゴシック" pitchFamily="-112" charset="-128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762000" y="3800475"/>
            <a:ext cx="8272463" cy="1381125"/>
            <a:chOff x="480" y="2394"/>
            <a:chExt cx="5211" cy="870"/>
          </a:xfrm>
        </p:grpSpPr>
        <p:sp>
          <p:nvSpPr>
            <p:cNvPr id="36906" name="AutoShape 14"/>
            <p:cNvSpPr>
              <a:spLocks noChangeArrowheads="1"/>
            </p:cNvSpPr>
            <p:nvPr/>
          </p:nvSpPr>
          <p:spPr bwMode="auto">
            <a:xfrm>
              <a:off x="1680" y="2394"/>
              <a:ext cx="1824" cy="56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Linguistic modules</a:t>
              </a:r>
            </a:p>
          </p:txBody>
        </p:sp>
        <p:sp>
          <p:nvSpPr>
            <p:cNvPr id="36907" name="AutoShape 18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08" name="Text Box 21"/>
            <p:cNvSpPr txBox="1">
              <a:spLocks noChangeArrowheads="1"/>
            </p:cNvSpPr>
            <p:nvPr/>
          </p:nvSpPr>
          <p:spPr bwMode="auto">
            <a:xfrm>
              <a:off x="480" y="3014"/>
              <a:ext cx="1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Modified</a:t>
              </a:r>
              <a:r>
                <a:rPr lang="en-US" sz="2000" dirty="0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 tokens</a:t>
              </a:r>
            </a:p>
          </p:txBody>
        </p:sp>
        <p:sp>
          <p:nvSpPr>
            <p:cNvPr id="36909" name="Rectangle 29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</a:t>
              </a:r>
            </a:p>
          </p:txBody>
        </p:sp>
        <p:sp>
          <p:nvSpPr>
            <p:cNvPr id="36910" name="Rectangle 30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</a:t>
              </a:r>
            </a:p>
          </p:txBody>
        </p:sp>
        <p:sp>
          <p:nvSpPr>
            <p:cNvPr id="36911" name="Rectangle 31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countryman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762000" y="5172075"/>
            <a:ext cx="8350250" cy="1604963"/>
            <a:chOff x="480" y="3258"/>
            <a:chExt cx="5260" cy="1011"/>
          </a:xfrm>
        </p:grpSpPr>
        <p:sp>
          <p:nvSpPr>
            <p:cNvPr id="36884" name="AutoShape 15"/>
            <p:cNvSpPr>
              <a:spLocks noChangeArrowheads="1"/>
            </p:cNvSpPr>
            <p:nvPr/>
          </p:nvSpPr>
          <p:spPr bwMode="auto">
            <a:xfrm>
              <a:off x="2155" y="3258"/>
              <a:ext cx="850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Indexer</a:t>
              </a:r>
            </a:p>
          </p:txBody>
        </p:sp>
        <p:sp>
          <p:nvSpPr>
            <p:cNvPr id="36885" name="AutoShape 22"/>
            <p:cNvSpPr>
              <a:spLocks noChangeArrowheads="1"/>
            </p:cNvSpPr>
            <p:nvPr/>
          </p:nvSpPr>
          <p:spPr bwMode="auto">
            <a:xfrm>
              <a:off x="2496" y="359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886" name="Text Box 23"/>
            <p:cNvSpPr txBox="1">
              <a:spLocks noChangeArrowheads="1"/>
            </p:cNvSpPr>
            <p:nvPr/>
          </p:nvSpPr>
          <p:spPr bwMode="auto">
            <a:xfrm>
              <a:off x="480" y="3728"/>
              <a:ext cx="12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Inverted index</a:t>
              </a:r>
            </a:p>
          </p:txBody>
        </p:sp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3024" y="3258"/>
              <a:ext cx="2716" cy="1011"/>
              <a:chOff x="3024" y="3258"/>
              <a:chExt cx="2716" cy="1011"/>
            </a:xfrm>
          </p:grpSpPr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3024" y="3306"/>
                <a:ext cx="1776" cy="963"/>
                <a:chOff x="528" y="2634"/>
                <a:chExt cx="1776" cy="963"/>
              </a:xfrm>
            </p:grpSpPr>
            <p:sp>
              <p:nvSpPr>
                <p:cNvPr id="3485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28" y="2634"/>
                  <a:ext cx="647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friend</a:t>
                  </a:r>
                </a:p>
              </p:txBody>
            </p:sp>
            <p:sp>
              <p:nvSpPr>
                <p:cNvPr id="3485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28" y="2970"/>
                  <a:ext cx="69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roman</a:t>
                  </a:r>
                </a:p>
              </p:txBody>
            </p:sp>
            <p:sp>
              <p:nvSpPr>
                <p:cNvPr id="3485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28" y="3306"/>
                  <a:ext cx="113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countryman</a:t>
                  </a:r>
                </a:p>
              </p:txBody>
            </p:sp>
            <p:sp>
              <p:nvSpPr>
                <p:cNvPr id="36903" name="AutoShape 36"/>
                <p:cNvSpPr>
                  <a:spLocks noChangeArrowheads="1"/>
                </p:cNvSpPr>
                <p:nvPr/>
              </p:nvSpPr>
              <p:spPr bwMode="auto">
                <a:xfrm>
                  <a:off x="1584" y="2682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4" name="AutoShape 37"/>
                <p:cNvSpPr>
                  <a:spLocks noChangeArrowheads="1"/>
                </p:cNvSpPr>
                <p:nvPr/>
              </p:nvSpPr>
              <p:spPr bwMode="auto">
                <a:xfrm>
                  <a:off x="1584" y="3018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5" name="AutoShape 38"/>
                <p:cNvSpPr>
                  <a:spLocks noChangeArrowheads="1"/>
                </p:cNvSpPr>
                <p:nvPr/>
              </p:nvSpPr>
              <p:spPr bwMode="auto">
                <a:xfrm>
                  <a:off x="1584" y="3354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</p:grpSp>
          <p:sp>
            <p:nvSpPr>
              <p:cNvPr id="36889" name="Text Box 39"/>
              <p:cNvSpPr txBox="1">
                <a:spLocks noChangeArrowheads="1"/>
              </p:cNvSpPr>
              <p:nvPr/>
            </p:nvSpPr>
            <p:spPr bwMode="auto">
              <a:xfrm>
                <a:off x="4883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0" name="Text Box 40"/>
              <p:cNvSpPr txBox="1">
                <a:spLocks noChangeArrowheads="1"/>
              </p:cNvSpPr>
              <p:nvPr/>
            </p:nvSpPr>
            <p:spPr bwMode="auto">
              <a:xfrm>
                <a:off x="5291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4</a:t>
                </a:r>
              </a:p>
            </p:txBody>
          </p:sp>
          <p:sp>
            <p:nvSpPr>
              <p:cNvPr id="36891" name="Text Box 41"/>
              <p:cNvSpPr txBox="1">
                <a:spLocks noChangeArrowheads="1"/>
              </p:cNvSpPr>
              <p:nvPr/>
            </p:nvSpPr>
            <p:spPr bwMode="auto">
              <a:xfrm>
                <a:off x="5304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2" name="Text Box 42"/>
              <p:cNvSpPr txBox="1">
                <a:spLocks noChangeArrowheads="1"/>
              </p:cNvSpPr>
              <p:nvPr/>
            </p:nvSpPr>
            <p:spPr bwMode="auto">
              <a:xfrm>
                <a:off x="4848" y="3936"/>
                <a:ext cx="38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sp>
            <p:nvSpPr>
              <p:cNvPr id="36893" name="Text Box 43"/>
              <p:cNvSpPr txBox="1">
                <a:spLocks noChangeArrowheads="1"/>
              </p:cNvSpPr>
              <p:nvPr/>
            </p:nvSpPr>
            <p:spPr bwMode="auto">
              <a:xfrm>
                <a:off x="5376" y="3930"/>
                <a:ext cx="36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16</a:t>
                </a:r>
              </a:p>
            </p:txBody>
          </p:sp>
          <p:cxnSp>
            <p:nvCxnSpPr>
              <p:cNvPr id="36894" name="AutoShape 44"/>
              <p:cNvCxnSpPr>
                <a:cxnSpLocks noChangeShapeType="1"/>
                <a:stCxn id="36889" idx="3"/>
                <a:endCxn id="36890" idx="1"/>
              </p:cNvCxnSpPr>
              <p:nvPr/>
            </p:nvCxnSpPr>
            <p:spPr bwMode="auto">
              <a:xfrm>
                <a:off x="5112" y="340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5" name="AutoShape 45"/>
              <p:cNvCxnSpPr>
                <a:cxnSpLocks noChangeShapeType="1"/>
                <a:stCxn id="36890" idx="3"/>
              </p:cNvCxnSpPr>
              <p:nvPr/>
            </p:nvCxnSpPr>
            <p:spPr bwMode="auto">
              <a:xfrm>
                <a:off x="5534" y="3405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36896" name="Text Box 46"/>
              <p:cNvSpPr txBox="1">
                <a:spLocks noChangeArrowheads="1"/>
              </p:cNvSpPr>
              <p:nvPr/>
            </p:nvSpPr>
            <p:spPr bwMode="auto">
              <a:xfrm>
                <a:off x="4896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36897" name="AutoShape 47"/>
              <p:cNvCxnSpPr>
                <a:cxnSpLocks noChangeShapeType="1"/>
                <a:stCxn id="36896" idx="3"/>
                <a:endCxn id="36891" idx="1"/>
              </p:cNvCxnSpPr>
              <p:nvPr/>
            </p:nvCxnSpPr>
            <p:spPr bwMode="auto">
              <a:xfrm>
                <a:off x="5125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8" name="AutoShape 48"/>
              <p:cNvCxnSpPr>
                <a:cxnSpLocks noChangeShapeType="1"/>
                <a:stCxn id="36891" idx="3"/>
              </p:cNvCxnSpPr>
              <p:nvPr/>
            </p:nvCxnSpPr>
            <p:spPr bwMode="auto">
              <a:xfrm>
                <a:off x="5547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9" name="AutoShape 49"/>
              <p:cNvCxnSpPr>
                <a:cxnSpLocks noChangeShapeType="1"/>
                <a:stCxn id="36892" idx="3"/>
                <a:endCxn id="36893" idx="1"/>
              </p:cNvCxnSpPr>
              <p:nvPr/>
            </p:nvCxnSpPr>
            <p:spPr bwMode="auto">
              <a:xfrm flipV="1">
                <a:off x="5232" y="4077"/>
                <a:ext cx="144" cy="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60325" y="2992441"/>
            <a:ext cx="3163888" cy="1668464"/>
            <a:chOff x="38" y="1885"/>
            <a:chExt cx="2036" cy="1051"/>
          </a:xfrm>
          <a:solidFill>
            <a:srgbClr val="83ADC1"/>
          </a:solidFill>
        </p:grpSpPr>
        <p:cxnSp>
          <p:nvCxnSpPr>
            <p:cNvPr id="34836" name="AutoShape 57"/>
            <p:cNvCxnSpPr>
              <a:cxnSpLocks noChangeShapeType="1"/>
              <a:stCxn id="34838" idx="3"/>
            </p:cNvCxnSpPr>
            <p:nvPr/>
          </p:nvCxnSpPr>
          <p:spPr bwMode="auto">
            <a:xfrm flipV="1">
              <a:off x="1020" y="1885"/>
              <a:ext cx="1054" cy="82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38" y="2471"/>
              <a:ext cx="1664" cy="465"/>
              <a:chOff x="220" y="2471"/>
              <a:chExt cx="1460" cy="450"/>
            </a:xfrm>
            <a:grpFill/>
          </p:grpSpPr>
          <p:sp>
            <p:nvSpPr>
              <p:cNvPr id="34838" name="Rectangle 55"/>
              <p:cNvSpPr>
                <a:spLocks noChangeArrowheads="1"/>
              </p:cNvSpPr>
              <p:nvPr/>
            </p:nvSpPr>
            <p:spPr bwMode="auto">
              <a:xfrm>
                <a:off x="220" y="2471"/>
                <a:ext cx="862" cy="45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defTabSz="914400">
                  <a:defRPr/>
                </a:pPr>
                <a:r>
                  <a:rPr lang="el-GR" sz="1400" i="1" dirty="0" smtClean="0">
                    <a:solidFill>
                      <a:prstClr val="black"/>
                    </a:solidFill>
                    <a:latin typeface="Lucida Sans" pitchFamily="-65" charset="0"/>
                    <a:ea typeface="Arial Unicode MS" pitchFamily="-65" charset="0"/>
                    <a:cs typeface="Arial Unicode MS" pitchFamily="-65" charset="0"/>
                  </a:rPr>
                  <a:t>Θα τα δούμε σε επόμενα μαθήματα</a:t>
                </a:r>
                <a:r>
                  <a:rPr lang="en-US" sz="1400" i="1" dirty="0" smtClean="0">
                    <a:solidFill>
                      <a:prstClr val="black"/>
                    </a:solidFill>
                    <a:latin typeface="Lucida Sans" pitchFamily="-65" charset="0"/>
                    <a:ea typeface="Arial Unicode MS" pitchFamily="-65" charset="0"/>
                    <a:cs typeface="Arial Unicode MS" pitchFamily="-65" charset="0"/>
                  </a:rPr>
                  <a:t>.</a:t>
                </a:r>
                <a:endParaRPr lang="en-US" sz="1400" i="1" dirty="0">
                  <a:solidFill>
                    <a:prstClr val="black"/>
                  </a:solidFill>
                  <a:latin typeface="Lucida Sans" pitchFamily="-65" charset="0"/>
                  <a:ea typeface="Arial Unicode MS" pitchFamily="-65" charset="0"/>
                  <a:cs typeface="Arial Unicode MS" pitchFamily="-65" charset="0"/>
                </a:endParaRPr>
              </a:p>
            </p:txBody>
          </p:sp>
          <p:cxnSp>
            <p:nvCxnSpPr>
              <p:cNvPr id="34839" name="AutoShape 58"/>
              <p:cNvCxnSpPr>
                <a:cxnSpLocks noChangeShapeType="1"/>
                <a:stCxn id="34838" idx="3"/>
              </p:cNvCxnSpPr>
              <p:nvPr/>
            </p:nvCxnSpPr>
            <p:spPr bwMode="auto">
              <a:xfrm flipV="1">
                <a:off x="1082" y="2678"/>
                <a:ext cx="598" cy="20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451225" y="1752600"/>
            <a:ext cx="1196975" cy="406400"/>
            <a:chOff x="399" y="1488"/>
            <a:chExt cx="849" cy="288"/>
          </a:xfrm>
        </p:grpSpPr>
        <p:pic>
          <p:nvPicPr>
            <p:cNvPr id="3687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36872" name="AutoShape 16"/>
          <p:cNvSpPr>
            <a:spLocks noChangeArrowheads="1"/>
          </p:cNvSpPr>
          <p:nvPr/>
        </p:nvSpPr>
        <p:spPr bwMode="auto">
          <a:xfrm>
            <a:off x="3962400" y="2209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746125" y="1687512"/>
            <a:ext cx="2457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sz="14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Έγγραφα προς </a:t>
            </a:r>
            <a:r>
              <a:rPr lang="el-GR" sz="1400" dirty="0" err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ευρετηριοποίηση</a:t>
            </a:r>
            <a:endParaRPr lang="en-US" sz="1400" dirty="0" smtClean="0">
              <a:solidFill>
                <a:prstClr val="black"/>
              </a:solidFill>
              <a:latin typeface="Lucida San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36874" name="Rectangle 24"/>
          <p:cNvSpPr>
            <a:spLocks noChangeArrowheads="1"/>
          </p:cNvSpPr>
          <p:nvPr/>
        </p:nvSpPr>
        <p:spPr bwMode="auto">
          <a:xfrm>
            <a:off x="4940300" y="1747838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Friends, Romans, countrymen.</a:t>
            </a:r>
          </a:p>
        </p:txBody>
      </p:sp>
      <p:sp>
        <p:nvSpPr>
          <p:cNvPr id="36875" name="Oval 62"/>
          <p:cNvSpPr>
            <a:spLocks noChangeArrowheads="1"/>
          </p:cNvSpPr>
          <p:nvPr/>
        </p:nvSpPr>
        <p:spPr bwMode="auto">
          <a:xfrm>
            <a:off x="68580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6" name="Oval 63"/>
          <p:cNvSpPr>
            <a:spLocks noChangeArrowheads="1"/>
          </p:cNvSpPr>
          <p:nvPr/>
        </p:nvSpPr>
        <p:spPr bwMode="auto">
          <a:xfrm>
            <a:off x="68580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7" name="Oval 64"/>
          <p:cNvSpPr>
            <a:spLocks noChangeArrowheads="1"/>
          </p:cNvSpPr>
          <p:nvPr/>
        </p:nvSpPr>
        <p:spPr bwMode="auto">
          <a:xfrm>
            <a:off x="68580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8" name="TextBox 5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Βήματα του </a:t>
            </a:r>
            <a:r>
              <a:rPr lang="en-US" dirty="0" smtClean="0">
                <a:ea typeface="ＭＳ Ｐゴシック" pitchFamily="-112" charset="-128"/>
              </a:rPr>
              <a:t>Indexer: </a:t>
            </a:r>
            <a:r>
              <a:rPr lang="el-GR" dirty="0" smtClean="0">
                <a:ea typeface="ＭＳ Ｐゴシック" pitchFamily="-112" charset="-128"/>
              </a:rPr>
              <a:t>Ακολουθία </a:t>
            </a:r>
            <a:r>
              <a:rPr lang="en-US" dirty="0" smtClean="0">
                <a:ea typeface="ＭＳ Ｐゴシック" pitchFamily="-112" charset="-128"/>
              </a:rPr>
              <a:t>Token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6781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200" dirty="0" smtClean="0">
                <a:ea typeface="ＭＳ Ｐゴシック" pitchFamily="-112" charset="-128"/>
              </a:rPr>
              <a:t>Ακολουθία από ζεύγη </a:t>
            </a:r>
            <a:r>
              <a:rPr lang="en-US" sz="2200" dirty="0" smtClean="0">
                <a:ea typeface="ＭＳ Ｐゴシック" pitchFamily="-112" charset="-128"/>
              </a:rPr>
              <a:t>(Modified token, Document ID).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104775" y="4324350"/>
            <a:ext cx="2838450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 did enact Julius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I was killed 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i' the Capitol; 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killed me.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2954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1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165475" y="4400550"/>
            <a:ext cx="3195638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So let it be with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Caesar. The noble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hath told you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was ambitious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2</a:t>
            </a: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7327900" y="1782763"/>
          <a:ext cx="1319213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Worksheet" r:id="rId4" imgW="4077269" imgH="15242128" progId="Excel.Sheet.8">
                  <p:embed/>
                </p:oleObj>
              </mc:Choice>
              <mc:Fallback>
                <p:oleObj name="Worksheet" r:id="rId4" imgW="4077269" imgH="15242128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1782763"/>
                        <a:ext cx="1319213" cy="492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5867400" y="3886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7898" name="TextBox 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Βήματα του </a:t>
            </a:r>
            <a:r>
              <a:rPr lang="en-US" dirty="0" smtClean="0">
                <a:ea typeface="ＭＳ Ｐゴシック" pitchFamily="-112" charset="-128"/>
              </a:rPr>
              <a:t>Indexer: </a:t>
            </a:r>
            <a:r>
              <a:rPr lang="el-GR" dirty="0" smtClean="0">
                <a:ea typeface="ＭＳ Ｐゴシック" pitchFamily="-112" charset="-128"/>
              </a:rPr>
              <a:t>Ταξινόμηση (</a:t>
            </a:r>
            <a:r>
              <a:rPr lang="en-US" dirty="0" smtClean="0">
                <a:ea typeface="ＭＳ Ｐゴシック" pitchFamily="-112" charset="-128"/>
              </a:rPr>
              <a:t>sort)</a:t>
            </a:r>
          </a:p>
        </p:txBody>
      </p:sp>
      <p:sp>
        <p:nvSpPr>
          <p:cNvPr id="3891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572000" cy="609600"/>
          </a:xfrm>
        </p:spPr>
        <p:txBody>
          <a:bodyPr/>
          <a:lstStyle/>
          <a:p>
            <a:pPr eaLnBrk="1" hangingPunct="1"/>
            <a:r>
              <a:rPr lang="el-GR" sz="3400" dirty="0" smtClean="0">
                <a:ea typeface="ＭＳ Ｐゴシック" pitchFamily="-112" charset="-128"/>
              </a:rPr>
              <a:t>Ταξινόμηση με βάση τους όρους</a:t>
            </a:r>
            <a:endParaRPr lang="en-US" sz="3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Και μετά το </a:t>
            </a:r>
            <a:r>
              <a:rPr lang="en-US" sz="1800" dirty="0" err="1" smtClean="0">
                <a:ea typeface="ＭＳ Ｐゴシック" pitchFamily="-112" charset="-128"/>
              </a:rPr>
              <a:t>docID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7562850" y="1782763"/>
          <a:ext cx="1217613" cy="49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Worksheet" r:id="rId4" imgW="4077269" imgH="16270971" progId="Excel.Sheet.8">
                  <p:embed/>
                </p:oleObj>
              </mc:Choice>
              <mc:Fallback>
                <p:oleObj name="Worksheet" r:id="rId4" imgW="4077269" imgH="1627097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1782763"/>
                        <a:ext cx="1217613" cy="492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Line 4"/>
          <p:cNvSpPr>
            <a:spLocks noChangeShapeType="1"/>
          </p:cNvSpPr>
          <p:nvPr/>
        </p:nvSpPr>
        <p:spPr bwMode="auto">
          <a:xfrm>
            <a:off x="7162800" y="3886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880100" y="1733550"/>
          <a:ext cx="1352550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Worksheet" r:id="rId7" imgW="4077269" imgH="15127812" progId="Excel.Sheet.8">
                  <p:embed/>
                </p:oleObj>
              </mc:Choice>
              <mc:Fallback>
                <p:oleObj name="Worksheet" r:id="rId7" imgW="4077269" imgH="1512781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1733550"/>
                        <a:ext cx="1352550" cy="504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971600" y="3356992"/>
            <a:ext cx="3312368" cy="1057037"/>
          </a:xfrm>
          <a:prstGeom prst="upArrowCallout">
            <a:avLst>
              <a:gd name="adj1" fmla="val 105218"/>
              <a:gd name="adj2" fmla="val 105235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el-GR" sz="2000" b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Βασικό βήμα της </a:t>
            </a:r>
            <a:r>
              <a:rPr lang="el-GR" sz="2000" b="1" dirty="0" err="1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ευρετηριοποίησης</a:t>
            </a:r>
            <a:endParaRPr lang="en-US" sz="2000" b="1" dirty="0" smtClean="0">
              <a:solidFill>
                <a:prstClr val="black"/>
              </a:solidFill>
              <a:latin typeface="Calibri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Γιατί να μας ενδιαφέρει;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136904" cy="35283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Σήμερα</a:t>
            </a:r>
            <a:r>
              <a:rPr lang="en-US" dirty="0" smtClean="0">
                <a:ea typeface="ＭＳ Ｐゴシック" pitchFamily="-112" charset="-128"/>
              </a:rPr>
              <a:t> - </a:t>
            </a:r>
            <a:r>
              <a:rPr lang="el-GR" dirty="0" smtClean="0">
                <a:ea typeface="ＭＳ Ｐゴシック" pitchFamily="-112" charset="-128"/>
              </a:rPr>
              <a:t>Μερικές εφαρμογές</a:t>
            </a:r>
          </a:p>
          <a:p>
            <a:pPr eaLnBrk="1" hangingPunct="1">
              <a:buClr>
                <a:srgbClr val="357E69"/>
              </a:buClr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263691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Web search</a:t>
            </a:r>
            <a:endParaRPr lang="el-GR" sz="2800" dirty="0" smtClean="0">
              <a:solidFill>
                <a:schemeClr val="accent1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0782" y="2060848"/>
            <a:ext cx="4503218" cy="447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717032"/>
            <a:ext cx="2933700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55496" cy="1179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Βήματα του </a:t>
            </a:r>
            <a:r>
              <a:rPr lang="en-US" dirty="0" smtClean="0">
                <a:ea typeface="ＭＳ Ｐゴシック" pitchFamily="-112" charset="-128"/>
              </a:rPr>
              <a:t>Indexer: </a:t>
            </a:r>
            <a:r>
              <a:rPr lang="el-GR" dirty="0" smtClean="0">
                <a:ea typeface="ＭＳ Ｐゴシック" pitchFamily="-112" charset="-128"/>
              </a:rPr>
              <a:t>Λεξικό</a:t>
            </a:r>
            <a:r>
              <a:rPr lang="en-US" dirty="0" smtClean="0">
                <a:ea typeface="ＭＳ Ｐゴシック" pitchFamily="-112" charset="-128"/>
              </a:rPr>
              <a:t> &amp; </a:t>
            </a:r>
            <a:r>
              <a:rPr lang="el-GR" dirty="0" smtClean="0">
                <a:ea typeface="ＭＳ Ｐゴシック" pitchFamily="-112" charset="-128"/>
              </a:rPr>
              <a:t>Καταχωρήσεις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700808"/>
            <a:ext cx="3767336" cy="25663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Πολλαπλές εμφανίσεις του όρου σε ένα έγγραφο συγχωνεύονται (</a:t>
            </a:r>
            <a:r>
              <a:rPr lang="en-US" sz="2400" dirty="0" smtClean="0">
                <a:ea typeface="ＭＳ Ｐゴシック" pitchFamily="-112" charset="-128"/>
              </a:rPr>
              <a:t>merged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Διαχωρισμός σε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400" dirty="0" smtClean="0">
                <a:ea typeface="ＭＳ Ｐゴシック" pitchFamily="-112" charset="-128"/>
              </a:rPr>
              <a:t> και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καταχωρήσεις</a:t>
            </a:r>
            <a:endParaRPr lang="en-US" sz="2400" i="1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Προσθέτουμε και πληροφορία για τη συχνότητα εγγράφου (</a:t>
            </a:r>
            <a:r>
              <a:rPr lang="en-US" sz="2400" dirty="0" smtClean="0">
                <a:ea typeface="ＭＳ Ｐゴシック" pitchFamily="-112" charset="-128"/>
              </a:rPr>
              <a:t>doc. frequency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>
            <a:off x="5334000" y="3657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9938" name="Object 35"/>
          <p:cNvGraphicFramePr>
            <a:graphicFrameLocks noChangeAspect="1"/>
          </p:cNvGraphicFramePr>
          <p:nvPr/>
        </p:nvGraphicFramePr>
        <p:xfrm>
          <a:off x="3962400" y="1827213"/>
          <a:ext cx="1217613" cy="49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Worksheet" r:id="rId4" imgW="4077269" imgH="16270971" progId="Excel.Sheet.8">
                  <p:embed/>
                </p:oleObj>
              </mc:Choice>
              <mc:Fallback>
                <p:oleObj name="Worksheet" r:id="rId4" imgW="4077269" imgH="16270971" progId="Excel.Sheet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7213"/>
                        <a:ext cx="1217613" cy="492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107504" y="5013176"/>
            <a:ext cx="3691588" cy="873204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defRPr/>
            </a:pPr>
            <a:r>
              <a:rPr lang="el-GR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Γιατί τη συχνότητα;</a:t>
            </a:r>
          </a:p>
          <a:p>
            <a:pPr algn="ctr" defTabSz="914400">
              <a:defRPr/>
            </a:pPr>
            <a:r>
              <a:rPr lang="el-GR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Επίσης, συχνότητα όρου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(term frequency)</a:t>
            </a:r>
            <a:endParaRPr lang="en-US" sz="1600" dirty="0">
              <a:solidFill>
                <a:prstClr val="black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pic>
        <p:nvPicPr>
          <p:cNvPr id="39944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600200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dirty="0" smtClean="0">
                <a:ea typeface="ＭＳ Ｐゴシック" pitchFamily="-112" charset="-128"/>
              </a:rPr>
              <a:t>Πόσο χώρο χρειαζόμαστε</a:t>
            </a:r>
            <a:r>
              <a:rPr lang="en-US" dirty="0" smtClean="0">
                <a:ea typeface="ＭＳ Ｐゴシック" pitchFamily="-112" charset="-128"/>
              </a:rPr>
              <a:t>?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BA9879-AF88-4C38-AA4E-55B958734742}" type="slidenum">
              <a:rPr lang="en-US"/>
              <a:pPr/>
              <a:t>41</a:t>
            </a:fld>
            <a:endParaRPr lang="en-US"/>
          </a:p>
        </p:txBody>
      </p:sp>
      <p:sp>
        <p:nvSpPr>
          <p:cNvPr id="40965" name="AutoShape 32"/>
          <p:cNvSpPr>
            <a:spLocks noChangeArrowheads="1"/>
          </p:cNvSpPr>
          <p:nvPr/>
        </p:nvSpPr>
        <p:spPr bwMode="auto">
          <a:xfrm>
            <a:off x="3491880" y="6021288"/>
            <a:ext cx="1189038" cy="685800"/>
          </a:xfrm>
          <a:prstGeom prst="upArrowCallout">
            <a:avLst>
              <a:gd name="adj1" fmla="val 32509"/>
              <a:gd name="adj2" fmla="val 32509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Pointers</a:t>
            </a:r>
          </a:p>
        </p:txBody>
      </p:sp>
      <p:sp>
        <p:nvSpPr>
          <p:cNvPr id="39945" name="AutoShape 33"/>
          <p:cNvSpPr>
            <a:spLocks noChangeArrowheads="1"/>
          </p:cNvSpPr>
          <p:nvPr/>
        </p:nvSpPr>
        <p:spPr bwMode="auto">
          <a:xfrm>
            <a:off x="990600" y="2890838"/>
            <a:ext cx="1600200" cy="1200150"/>
          </a:xfrm>
          <a:prstGeom prst="rightArrowCallout">
            <a:avLst>
              <a:gd name="adj1" fmla="val 25000"/>
              <a:gd name="adj2" fmla="val 25000"/>
              <a:gd name="adj3" fmla="val 3750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Terms and counts</a:t>
            </a:r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5868144" y="4725144"/>
            <a:ext cx="3168352" cy="974626"/>
          </a:xfrm>
          <a:prstGeom prst="rect">
            <a:avLst/>
          </a:pr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Αργότερα στο μάθημα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Αποδοτικά ευρετήρια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Πραγματική αποθήκευση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68" name="TextBox 3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5257800" y="1905000"/>
            <a:ext cx="1905000" cy="831850"/>
          </a:xfrm>
          <a:prstGeom prst="leftArrowCallout">
            <a:avLst>
              <a:gd name="adj1" fmla="val 25000"/>
              <a:gd name="adj2" fmla="val 25000"/>
              <a:gd name="adj3" fmla="val 4119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Lists of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docIDs</a:t>
            </a:r>
            <a:endParaRPr lang="en-US" dirty="0">
              <a:solidFill>
                <a:prstClr val="black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58112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στη μνήμη</a:t>
            </a:r>
            <a:endParaRPr lang="el-GR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3429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στο δίσκο</a:t>
            </a:r>
            <a:endParaRPr lang="el-GR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6" grpId="0" animBg="1" autoUpdateAnimBg="0"/>
      <p:bldP spid="40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Φτιάξαμε το ευρετήριο, τώρα;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7715200" cy="1612776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Πως επεξεργαζόμαστε μια ερώτηση;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Αργότερα – τι άλλου είδους ερωτήσεις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8DC6B3-FC02-4788-AF9B-F193B1EBF167}" type="slidenum">
              <a:rPr lang="en-US"/>
              <a:pPr/>
              <a:t>42</a:t>
            </a:fld>
            <a:endParaRPr lang="en-US"/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Επεξεργασία ερωτήσεων</a:t>
            </a:r>
            <a:r>
              <a:rPr lang="en-US" dirty="0" smtClean="0">
                <a:ea typeface="ＭＳ Ｐゴシック" pitchFamily="-112" charset="-128"/>
              </a:rPr>
              <a:t>: AND</a:t>
            </a:r>
          </a:p>
        </p:txBody>
      </p:sp>
      <p:sp>
        <p:nvSpPr>
          <p:cNvPr id="43011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η ερώτηση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itchFamily="-112" charset="2"/>
              <a:buNone/>
            </a:pP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Caesar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Βρες 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Ανέκτησε τις καταχωρήσεις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Βρες το </a:t>
            </a:r>
            <a:r>
              <a:rPr lang="en-US" b="1" i="1" dirty="0" smtClean="0">
                <a:ea typeface="ＭＳ Ｐゴシック" pitchFamily="-112" charset="-128"/>
              </a:rPr>
              <a:t>Caesar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Ανέκτησε τις καταχωρήσεις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“Merge” </a:t>
            </a:r>
            <a:r>
              <a:rPr lang="el-GR" dirty="0" smtClean="0">
                <a:ea typeface="ＭＳ Ｐゴシック" pitchFamily="-112" charset="-128"/>
              </a:rPr>
              <a:t>τις δυο καταχωρήσεις (για τον υπολογισμό της τομής)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640DDC-6ABF-4132-9A29-58DBA654F215}" type="slidenum">
              <a:rPr lang="en-US"/>
              <a:pPr/>
              <a:t>43</a:t>
            </a:fld>
            <a:endParaRPr lang="en-US"/>
          </a:p>
        </p:txBody>
      </p:sp>
      <p:sp>
        <p:nvSpPr>
          <p:cNvPr id="43013" name="Text Box 2058"/>
          <p:cNvSpPr txBox="1">
            <a:spLocks noChangeArrowheads="1"/>
          </p:cNvSpPr>
          <p:nvPr/>
        </p:nvSpPr>
        <p:spPr bwMode="auto">
          <a:xfrm>
            <a:off x="6878638" y="5019675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128</a:t>
            </a:r>
          </a:p>
        </p:txBody>
      </p:sp>
      <p:sp>
        <p:nvSpPr>
          <p:cNvPr id="43014" name="Text Box 2065"/>
          <p:cNvSpPr txBox="1">
            <a:spLocks noChangeArrowheads="1"/>
          </p:cNvSpPr>
          <p:nvPr/>
        </p:nvSpPr>
        <p:spPr bwMode="auto">
          <a:xfrm>
            <a:off x="7183438" y="555307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34</a:t>
            </a:r>
          </a:p>
        </p:txBody>
      </p:sp>
      <p:grpSp>
        <p:nvGrpSpPr>
          <p:cNvPr id="2" name="Group 2083"/>
          <p:cNvGrpSpPr>
            <a:grpSpLocks/>
          </p:cNvGrpSpPr>
          <p:nvPr/>
        </p:nvGrpSpPr>
        <p:grpSpPr bwMode="auto">
          <a:xfrm>
            <a:off x="2514600" y="5019675"/>
            <a:ext cx="647700" cy="466725"/>
            <a:chOff x="1584" y="3162"/>
            <a:chExt cx="408" cy="294"/>
          </a:xfrm>
        </p:grpSpPr>
        <p:sp>
          <p:nvSpPr>
            <p:cNvPr id="43056" name="Text Box 2052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57" name="AutoShape 2066"/>
            <p:cNvCxnSpPr>
              <a:cxnSpLocks noChangeShapeType="1"/>
              <a:stCxn id="43056" idx="3"/>
              <a:endCxn id="43054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2084"/>
          <p:cNvGrpSpPr>
            <a:grpSpLocks/>
          </p:cNvGrpSpPr>
          <p:nvPr/>
        </p:nvGrpSpPr>
        <p:grpSpPr bwMode="auto">
          <a:xfrm>
            <a:off x="3162300" y="5019675"/>
            <a:ext cx="668338" cy="466725"/>
            <a:chOff x="1992" y="3162"/>
            <a:chExt cx="421" cy="294"/>
          </a:xfrm>
        </p:grpSpPr>
        <p:sp>
          <p:nvSpPr>
            <p:cNvPr id="43054" name="Text Box 2053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cxnSp>
          <p:nvCxnSpPr>
            <p:cNvPr id="43055" name="AutoShape 2067"/>
            <p:cNvCxnSpPr>
              <a:cxnSpLocks noChangeShapeType="1"/>
              <a:stCxn id="43054" idx="3"/>
              <a:endCxn id="43052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4" name="Group 2085"/>
          <p:cNvGrpSpPr>
            <a:grpSpLocks/>
          </p:cNvGrpSpPr>
          <p:nvPr/>
        </p:nvGrpSpPr>
        <p:grpSpPr bwMode="auto">
          <a:xfrm>
            <a:off x="3830638" y="5019675"/>
            <a:ext cx="609600" cy="466725"/>
            <a:chOff x="2413" y="3162"/>
            <a:chExt cx="384" cy="294"/>
          </a:xfrm>
        </p:grpSpPr>
        <p:sp>
          <p:nvSpPr>
            <p:cNvPr id="43052" name="Text Box 2054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53" name="AutoShape 2068"/>
            <p:cNvCxnSpPr>
              <a:cxnSpLocks noChangeShapeType="1"/>
              <a:stCxn id="43052" idx="3"/>
              <a:endCxn id="43050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5" name="Group 2086"/>
          <p:cNvGrpSpPr>
            <a:grpSpLocks/>
          </p:cNvGrpSpPr>
          <p:nvPr/>
        </p:nvGrpSpPr>
        <p:grpSpPr bwMode="auto">
          <a:xfrm>
            <a:off x="4440238" y="5019675"/>
            <a:ext cx="762000" cy="466725"/>
            <a:chOff x="2797" y="3162"/>
            <a:chExt cx="480" cy="294"/>
          </a:xfrm>
        </p:grpSpPr>
        <p:sp>
          <p:nvSpPr>
            <p:cNvPr id="43050" name="Text Box 2055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cxnSp>
          <p:nvCxnSpPr>
            <p:cNvPr id="43051" name="AutoShape 2069"/>
            <p:cNvCxnSpPr>
              <a:cxnSpLocks noChangeShapeType="1"/>
              <a:stCxn id="43050" idx="3"/>
              <a:endCxn id="43048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6" name="Group 2087"/>
          <p:cNvGrpSpPr>
            <a:grpSpLocks/>
          </p:cNvGrpSpPr>
          <p:nvPr/>
        </p:nvGrpSpPr>
        <p:grpSpPr bwMode="auto">
          <a:xfrm>
            <a:off x="5202238" y="5019675"/>
            <a:ext cx="838200" cy="466725"/>
            <a:chOff x="3277" y="3162"/>
            <a:chExt cx="528" cy="294"/>
          </a:xfrm>
        </p:grpSpPr>
        <p:sp>
          <p:nvSpPr>
            <p:cNvPr id="43048" name="Text Box 2056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cxnSp>
          <p:nvCxnSpPr>
            <p:cNvPr id="43049" name="AutoShape 2070"/>
            <p:cNvCxnSpPr>
              <a:cxnSpLocks noChangeShapeType="1"/>
              <a:stCxn id="43048" idx="3"/>
              <a:endCxn id="43046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7" name="Group 2088"/>
          <p:cNvGrpSpPr>
            <a:grpSpLocks/>
          </p:cNvGrpSpPr>
          <p:nvPr/>
        </p:nvGrpSpPr>
        <p:grpSpPr bwMode="auto">
          <a:xfrm>
            <a:off x="6040438" y="5019675"/>
            <a:ext cx="838200" cy="466725"/>
            <a:chOff x="3805" y="3162"/>
            <a:chExt cx="528" cy="294"/>
          </a:xfrm>
        </p:grpSpPr>
        <p:sp>
          <p:nvSpPr>
            <p:cNvPr id="43046" name="Text Box 2057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cxnSp>
          <p:nvCxnSpPr>
            <p:cNvPr id="43047" name="AutoShape 2071"/>
            <p:cNvCxnSpPr>
              <a:cxnSpLocks noChangeShapeType="1"/>
              <a:stCxn id="43046" idx="3"/>
              <a:endCxn id="43013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8" name="Group 2089"/>
          <p:cNvGrpSpPr>
            <a:grpSpLocks/>
          </p:cNvGrpSpPr>
          <p:nvPr/>
        </p:nvGrpSpPr>
        <p:grpSpPr bwMode="auto">
          <a:xfrm>
            <a:off x="2535238" y="5553075"/>
            <a:ext cx="647700" cy="466725"/>
            <a:chOff x="1597" y="3498"/>
            <a:chExt cx="408" cy="294"/>
          </a:xfrm>
        </p:grpSpPr>
        <p:sp>
          <p:nvSpPr>
            <p:cNvPr id="43044" name="Text Box 2072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cxnSp>
          <p:nvCxnSpPr>
            <p:cNvPr id="43045" name="AutoShape 2073"/>
            <p:cNvCxnSpPr>
              <a:cxnSpLocks noChangeShapeType="1"/>
              <a:stCxn id="43044" idx="3"/>
              <a:endCxn id="43042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9" name="Group 2090"/>
          <p:cNvGrpSpPr>
            <a:grpSpLocks/>
          </p:cNvGrpSpPr>
          <p:nvPr/>
        </p:nvGrpSpPr>
        <p:grpSpPr bwMode="auto">
          <a:xfrm>
            <a:off x="3182938" y="5553075"/>
            <a:ext cx="647700" cy="466725"/>
            <a:chOff x="2005" y="3498"/>
            <a:chExt cx="408" cy="294"/>
          </a:xfrm>
        </p:grpSpPr>
        <p:sp>
          <p:nvSpPr>
            <p:cNvPr id="43042" name="Text Box 2059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43" name="AutoShape 2074"/>
            <p:cNvCxnSpPr>
              <a:cxnSpLocks noChangeShapeType="1"/>
              <a:stCxn id="43042" idx="3"/>
              <a:endCxn id="43040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0" name="Group 2091"/>
          <p:cNvGrpSpPr>
            <a:grpSpLocks/>
          </p:cNvGrpSpPr>
          <p:nvPr/>
        </p:nvGrpSpPr>
        <p:grpSpPr bwMode="auto">
          <a:xfrm>
            <a:off x="3830638" y="5553075"/>
            <a:ext cx="630237" cy="466725"/>
            <a:chOff x="2413" y="3498"/>
            <a:chExt cx="397" cy="294"/>
          </a:xfrm>
        </p:grpSpPr>
        <p:sp>
          <p:nvSpPr>
            <p:cNvPr id="43040" name="Text Box 2060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cxnSp>
          <p:nvCxnSpPr>
            <p:cNvPr id="43041" name="AutoShape 2075"/>
            <p:cNvCxnSpPr>
              <a:cxnSpLocks noChangeShapeType="1"/>
              <a:stCxn id="43040" idx="3"/>
              <a:endCxn id="43038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1" name="Group 2092"/>
          <p:cNvGrpSpPr>
            <a:grpSpLocks/>
          </p:cNvGrpSpPr>
          <p:nvPr/>
        </p:nvGrpSpPr>
        <p:grpSpPr bwMode="auto">
          <a:xfrm>
            <a:off x="4460875" y="5553075"/>
            <a:ext cx="606425" cy="466725"/>
            <a:chOff x="2810" y="3498"/>
            <a:chExt cx="382" cy="294"/>
          </a:xfrm>
        </p:grpSpPr>
        <p:sp>
          <p:nvSpPr>
            <p:cNvPr id="43038" name="Text Box 2061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cxnSp>
          <p:nvCxnSpPr>
            <p:cNvPr id="43039" name="AutoShape 2076"/>
            <p:cNvCxnSpPr>
              <a:cxnSpLocks noChangeShapeType="1"/>
              <a:stCxn id="43038" idx="3"/>
              <a:endCxn id="43036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" name="Group 2093"/>
          <p:cNvGrpSpPr>
            <a:grpSpLocks/>
          </p:cNvGrpSpPr>
          <p:nvPr/>
        </p:nvGrpSpPr>
        <p:grpSpPr bwMode="auto">
          <a:xfrm>
            <a:off x="5067300" y="5553075"/>
            <a:ext cx="592138" cy="466725"/>
            <a:chOff x="3192" y="3498"/>
            <a:chExt cx="373" cy="294"/>
          </a:xfrm>
        </p:grpSpPr>
        <p:sp>
          <p:nvSpPr>
            <p:cNvPr id="43036" name="Text Box 2062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37" name="AutoShape 2077"/>
            <p:cNvCxnSpPr>
              <a:cxnSpLocks noChangeShapeType="1"/>
              <a:stCxn id="43036" idx="3"/>
              <a:endCxn id="43034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3" name="Group 2094"/>
          <p:cNvGrpSpPr>
            <a:grpSpLocks/>
          </p:cNvGrpSpPr>
          <p:nvPr/>
        </p:nvGrpSpPr>
        <p:grpSpPr bwMode="auto">
          <a:xfrm>
            <a:off x="5659438" y="5553075"/>
            <a:ext cx="762000" cy="466725"/>
            <a:chOff x="3565" y="3498"/>
            <a:chExt cx="480" cy="294"/>
          </a:xfrm>
        </p:grpSpPr>
        <p:sp>
          <p:nvSpPr>
            <p:cNvPr id="43034" name="Text Box 2063"/>
            <p:cNvSpPr txBox="1">
              <a:spLocks noChangeArrowheads="1"/>
            </p:cNvSpPr>
            <p:nvPr/>
          </p:nvSpPr>
          <p:spPr bwMode="auto">
            <a:xfrm>
              <a:off x="356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3035" name="AutoShape 2078"/>
            <p:cNvCxnSpPr>
              <a:cxnSpLocks noChangeShapeType="1"/>
              <a:stCxn id="43034" idx="3"/>
              <a:endCxn id="43032" idx="1"/>
            </p:cNvCxnSpPr>
            <p:nvPr/>
          </p:nvCxnSpPr>
          <p:spPr bwMode="auto">
            <a:xfrm>
              <a:off x="390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2095"/>
          <p:cNvGrpSpPr>
            <a:grpSpLocks/>
          </p:cNvGrpSpPr>
          <p:nvPr/>
        </p:nvGrpSpPr>
        <p:grpSpPr bwMode="auto">
          <a:xfrm>
            <a:off x="6421438" y="5553075"/>
            <a:ext cx="762000" cy="466725"/>
            <a:chOff x="4045" y="3498"/>
            <a:chExt cx="480" cy="294"/>
          </a:xfrm>
        </p:grpSpPr>
        <p:sp>
          <p:nvSpPr>
            <p:cNvPr id="43032" name="Text Box 2064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cxnSp>
          <p:nvCxnSpPr>
            <p:cNvPr id="43033" name="AutoShape 2079"/>
            <p:cNvCxnSpPr>
              <a:cxnSpLocks noChangeShapeType="1"/>
              <a:stCxn id="43032" idx="3"/>
              <a:endCxn id="43014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43028" name="Text Box 2080"/>
          <p:cNvSpPr txBox="1">
            <a:spLocks noChangeArrowheads="1"/>
          </p:cNvSpPr>
          <p:nvPr/>
        </p:nvSpPr>
        <p:spPr bwMode="auto">
          <a:xfrm>
            <a:off x="7772400" y="5038725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43029" name="Text Box 2081"/>
          <p:cNvSpPr txBox="1">
            <a:spLocks noChangeArrowheads="1"/>
          </p:cNvSpPr>
          <p:nvPr/>
        </p:nvSpPr>
        <p:spPr bwMode="auto">
          <a:xfrm>
            <a:off x="7772400" y="5495925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43030" name="AutoShape 2082"/>
          <p:cNvSpPr>
            <a:spLocks noChangeArrowheads="1"/>
          </p:cNvSpPr>
          <p:nvPr/>
        </p:nvSpPr>
        <p:spPr bwMode="auto">
          <a:xfrm rot="10800000">
            <a:off x="1462088" y="5305425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43031" name="TextBox 4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Η συγχώνευση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merge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Διέσχισε τις δύο λίστες ταυτόχρονα, σε χρόνο γραμμικό (</a:t>
            </a:r>
            <a:r>
              <a:rPr lang="en-US" dirty="0" smtClean="0">
                <a:ea typeface="ＭＳ Ｐゴシック" pitchFamily="-112" charset="-128"/>
              </a:rPr>
              <a:t>linear</a:t>
            </a:r>
            <a:r>
              <a:rPr lang="el-GR" dirty="0" smtClean="0">
                <a:ea typeface="ＭＳ Ｐゴシック" pitchFamily="-112" charset="-128"/>
              </a:rPr>
              <a:t>) στο συνολικό αριθμό των καταχωρήσεων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23C540-661D-446F-AABA-35DF575FD56C}" type="slidenum">
              <a:rPr lang="en-US"/>
              <a:pPr/>
              <a:t>44</a:t>
            </a:fld>
            <a:endParaRPr lang="en-US"/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2514600" y="3429000"/>
            <a:ext cx="5202238" cy="1009650"/>
            <a:chOff x="1584" y="3264"/>
            <a:chExt cx="3277" cy="636"/>
          </a:xfrm>
        </p:grpSpPr>
        <p:sp>
          <p:nvSpPr>
            <p:cNvPr id="44089" name="Text Box 54"/>
            <p:cNvSpPr txBox="1">
              <a:spLocks noChangeArrowheads="1"/>
            </p:cNvSpPr>
            <p:nvPr/>
          </p:nvSpPr>
          <p:spPr bwMode="auto">
            <a:xfrm>
              <a:off x="4525" y="3600"/>
              <a:ext cx="336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srgbClr val="B2B2B2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  <p:grpSp>
          <p:nvGrpSpPr>
            <p:cNvPr id="3" name="Group 96"/>
            <p:cNvGrpSpPr>
              <a:grpSpLocks/>
            </p:cNvGrpSpPr>
            <p:nvPr/>
          </p:nvGrpSpPr>
          <p:grpSpPr bwMode="auto">
            <a:xfrm>
              <a:off x="1584" y="3264"/>
              <a:ext cx="3179" cy="300"/>
              <a:chOff x="1584" y="3060"/>
              <a:chExt cx="3179" cy="300"/>
            </a:xfrm>
          </p:grpSpPr>
          <p:sp>
            <p:nvSpPr>
              <p:cNvPr id="44111" name="Text Box 53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443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128</a:t>
                </a:r>
              </a:p>
            </p:txBody>
          </p:sp>
          <p:grpSp>
            <p:nvGrpSpPr>
              <p:cNvPr id="4" name="Group 55"/>
              <p:cNvGrpSpPr>
                <a:grpSpLocks/>
              </p:cNvGrpSpPr>
              <p:nvPr/>
            </p:nvGrpSpPr>
            <p:grpSpPr bwMode="auto">
              <a:xfrm>
                <a:off x="1584" y="3060"/>
                <a:ext cx="408" cy="294"/>
                <a:chOff x="1584" y="3162"/>
                <a:chExt cx="408" cy="294"/>
              </a:xfrm>
            </p:grpSpPr>
            <p:sp>
              <p:nvSpPr>
                <p:cNvPr id="4412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584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2</a:t>
                  </a:r>
                </a:p>
              </p:txBody>
            </p:sp>
            <p:cxnSp>
              <p:nvCxnSpPr>
                <p:cNvPr id="44129" name="AutoShape 57"/>
                <p:cNvCxnSpPr>
                  <a:cxnSpLocks noChangeShapeType="1"/>
                  <a:stCxn id="44128" idx="3"/>
                  <a:endCxn id="44126" idx="1"/>
                </p:cNvCxnSpPr>
                <p:nvPr/>
              </p:nvCxnSpPr>
              <p:spPr bwMode="auto">
                <a:xfrm>
                  <a:off x="1813" y="3309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5" name="Group 58"/>
              <p:cNvGrpSpPr>
                <a:grpSpLocks/>
              </p:cNvGrpSpPr>
              <p:nvPr/>
            </p:nvGrpSpPr>
            <p:grpSpPr bwMode="auto">
              <a:xfrm>
                <a:off x="1992" y="3060"/>
                <a:ext cx="421" cy="294"/>
                <a:chOff x="1992" y="3162"/>
                <a:chExt cx="421" cy="294"/>
              </a:xfrm>
            </p:grpSpPr>
            <p:sp>
              <p:nvSpPr>
                <p:cNvPr id="4412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992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4</a:t>
                  </a:r>
                </a:p>
              </p:txBody>
            </p:sp>
            <p:cxnSp>
              <p:nvCxnSpPr>
                <p:cNvPr id="44127" name="AutoShape 60"/>
                <p:cNvCxnSpPr>
                  <a:cxnSpLocks noChangeShapeType="1"/>
                  <a:stCxn id="44126" idx="3"/>
                  <a:endCxn id="44124" idx="1"/>
                </p:cNvCxnSpPr>
                <p:nvPr/>
              </p:nvCxnSpPr>
              <p:spPr bwMode="auto">
                <a:xfrm>
                  <a:off x="222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>
                <a:off x="2413" y="3060"/>
                <a:ext cx="384" cy="294"/>
                <a:chOff x="2413" y="3162"/>
                <a:chExt cx="384" cy="294"/>
              </a:xfrm>
            </p:grpSpPr>
            <p:sp>
              <p:nvSpPr>
                <p:cNvPr id="4412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413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8</a:t>
                  </a:r>
                </a:p>
              </p:txBody>
            </p:sp>
            <p:cxnSp>
              <p:nvCxnSpPr>
                <p:cNvPr id="44125" name="AutoShape 63"/>
                <p:cNvCxnSpPr>
                  <a:cxnSpLocks noChangeShapeType="1"/>
                  <a:stCxn id="44124" idx="3"/>
                  <a:endCxn id="44122" idx="1"/>
                </p:cNvCxnSpPr>
                <p:nvPr/>
              </p:nvCxnSpPr>
              <p:spPr bwMode="auto">
                <a:xfrm>
                  <a:off x="2642" y="3309"/>
                  <a:ext cx="15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7" name="Group 64"/>
              <p:cNvGrpSpPr>
                <a:grpSpLocks/>
              </p:cNvGrpSpPr>
              <p:nvPr/>
            </p:nvGrpSpPr>
            <p:grpSpPr bwMode="auto">
              <a:xfrm>
                <a:off x="2797" y="3060"/>
                <a:ext cx="480" cy="294"/>
                <a:chOff x="2797" y="3162"/>
                <a:chExt cx="480" cy="294"/>
              </a:xfrm>
            </p:grpSpPr>
            <p:sp>
              <p:nvSpPr>
                <p:cNvPr id="4412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79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16</a:t>
                  </a:r>
                </a:p>
              </p:txBody>
            </p:sp>
            <p:cxnSp>
              <p:nvCxnSpPr>
                <p:cNvPr id="44123" name="AutoShape 66"/>
                <p:cNvCxnSpPr>
                  <a:cxnSpLocks noChangeShapeType="1"/>
                  <a:stCxn id="44122" idx="3"/>
                  <a:endCxn id="44120" idx="1"/>
                </p:cNvCxnSpPr>
                <p:nvPr/>
              </p:nvCxnSpPr>
              <p:spPr bwMode="auto">
                <a:xfrm>
                  <a:off x="3133" y="3309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8" name="Group 67"/>
              <p:cNvGrpSpPr>
                <a:grpSpLocks/>
              </p:cNvGrpSpPr>
              <p:nvPr/>
            </p:nvGrpSpPr>
            <p:grpSpPr bwMode="auto">
              <a:xfrm>
                <a:off x="3277" y="3066"/>
                <a:ext cx="528" cy="294"/>
                <a:chOff x="3277" y="3162"/>
                <a:chExt cx="528" cy="294"/>
              </a:xfrm>
            </p:grpSpPr>
            <p:sp>
              <p:nvSpPr>
                <p:cNvPr id="4412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27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32</a:t>
                  </a:r>
                </a:p>
              </p:txBody>
            </p:sp>
            <p:cxnSp>
              <p:nvCxnSpPr>
                <p:cNvPr id="44121" name="AutoShape 69"/>
                <p:cNvCxnSpPr>
                  <a:cxnSpLocks noChangeShapeType="1"/>
                  <a:stCxn id="44120" idx="3"/>
                  <a:endCxn id="44118" idx="1"/>
                </p:cNvCxnSpPr>
                <p:nvPr/>
              </p:nvCxnSpPr>
              <p:spPr bwMode="auto">
                <a:xfrm>
                  <a:off x="3613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9" name="Group 70"/>
              <p:cNvGrpSpPr>
                <a:grpSpLocks/>
              </p:cNvGrpSpPr>
              <p:nvPr/>
            </p:nvGrpSpPr>
            <p:grpSpPr bwMode="auto">
              <a:xfrm>
                <a:off x="3805" y="3066"/>
                <a:ext cx="528" cy="294"/>
                <a:chOff x="3805" y="3162"/>
                <a:chExt cx="528" cy="294"/>
              </a:xfrm>
            </p:grpSpPr>
            <p:sp>
              <p:nvSpPr>
                <p:cNvPr id="4411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805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64</a:t>
                  </a:r>
                </a:p>
              </p:txBody>
            </p:sp>
            <p:cxnSp>
              <p:nvCxnSpPr>
                <p:cNvPr id="44119" name="AutoShape 72"/>
                <p:cNvCxnSpPr>
                  <a:cxnSpLocks noChangeShapeType="1"/>
                  <a:stCxn id="44118" idx="3"/>
                  <a:endCxn id="44111" idx="1"/>
                </p:cNvCxnSpPr>
                <p:nvPr/>
              </p:nvCxnSpPr>
              <p:spPr bwMode="auto">
                <a:xfrm>
                  <a:off x="414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</p:grpSp>
        <p:grpSp>
          <p:nvGrpSpPr>
            <p:cNvPr id="10" name="Group 73"/>
            <p:cNvGrpSpPr>
              <a:grpSpLocks/>
            </p:cNvGrpSpPr>
            <p:nvPr/>
          </p:nvGrpSpPr>
          <p:grpSpPr bwMode="auto">
            <a:xfrm>
              <a:off x="1597" y="3600"/>
              <a:ext cx="408" cy="294"/>
              <a:chOff x="1597" y="3498"/>
              <a:chExt cx="408" cy="294"/>
            </a:xfrm>
          </p:grpSpPr>
          <p:sp>
            <p:nvSpPr>
              <p:cNvPr id="44109" name="Text Box 74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44110" name="AutoShape 75"/>
              <p:cNvCxnSpPr>
                <a:cxnSpLocks noChangeShapeType="1"/>
                <a:stCxn id="44109" idx="3"/>
                <a:endCxn id="44107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1" name="Group 76"/>
            <p:cNvGrpSpPr>
              <a:grpSpLocks/>
            </p:cNvGrpSpPr>
            <p:nvPr/>
          </p:nvGrpSpPr>
          <p:grpSpPr bwMode="auto">
            <a:xfrm>
              <a:off x="2005" y="3600"/>
              <a:ext cx="408" cy="294"/>
              <a:chOff x="2005" y="3498"/>
              <a:chExt cx="408" cy="294"/>
            </a:xfrm>
          </p:grpSpPr>
          <p:sp>
            <p:nvSpPr>
              <p:cNvPr id="44107" name="Text Box 77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4108" name="AutoShape 78"/>
              <p:cNvCxnSpPr>
                <a:cxnSpLocks noChangeShapeType="1"/>
                <a:stCxn id="44107" idx="3"/>
                <a:endCxn id="44105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2" name="Group 79"/>
            <p:cNvGrpSpPr>
              <a:grpSpLocks/>
            </p:cNvGrpSpPr>
            <p:nvPr/>
          </p:nvGrpSpPr>
          <p:grpSpPr bwMode="auto">
            <a:xfrm>
              <a:off x="2413" y="3606"/>
              <a:ext cx="397" cy="294"/>
              <a:chOff x="2413" y="3498"/>
              <a:chExt cx="397" cy="294"/>
            </a:xfrm>
          </p:grpSpPr>
          <p:sp>
            <p:nvSpPr>
              <p:cNvPr id="44105" name="Text Box 80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</a:t>
                </a:r>
              </a:p>
            </p:txBody>
          </p:sp>
          <p:cxnSp>
            <p:nvCxnSpPr>
              <p:cNvPr id="44106" name="AutoShape 81"/>
              <p:cNvCxnSpPr>
                <a:cxnSpLocks noChangeShapeType="1"/>
                <a:stCxn id="44105" idx="3"/>
                <a:endCxn id="44103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3" name="Group 82"/>
            <p:cNvGrpSpPr>
              <a:grpSpLocks/>
            </p:cNvGrpSpPr>
            <p:nvPr/>
          </p:nvGrpSpPr>
          <p:grpSpPr bwMode="auto">
            <a:xfrm>
              <a:off x="2810" y="3600"/>
              <a:ext cx="382" cy="294"/>
              <a:chOff x="2810" y="3498"/>
              <a:chExt cx="382" cy="294"/>
            </a:xfrm>
          </p:grpSpPr>
          <p:sp>
            <p:nvSpPr>
              <p:cNvPr id="44103" name="Text Box 83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5</a:t>
                </a:r>
              </a:p>
            </p:txBody>
          </p:sp>
          <p:cxnSp>
            <p:nvCxnSpPr>
              <p:cNvPr id="44104" name="AutoShape 84"/>
              <p:cNvCxnSpPr>
                <a:cxnSpLocks noChangeShapeType="1"/>
                <a:stCxn id="44103" idx="3"/>
                <a:endCxn id="44101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4" name="Group 85"/>
            <p:cNvGrpSpPr>
              <a:grpSpLocks/>
            </p:cNvGrpSpPr>
            <p:nvPr/>
          </p:nvGrpSpPr>
          <p:grpSpPr bwMode="auto">
            <a:xfrm>
              <a:off x="3192" y="3600"/>
              <a:ext cx="373" cy="294"/>
              <a:chOff x="3192" y="3498"/>
              <a:chExt cx="373" cy="294"/>
            </a:xfrm>
          </p:grpSpPr>
          <p:sp>
            <p:nvSpPr>
              <p:cNvPr id="44101" name="Text Box 86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4102" name="AutoShape 87"/>
              <p:cNvCxnSpPr>
                <a:cxnSpLocks noChangeShapeType="1"/>
                <a:stCxn id="44101" idx="3"/>
                <a:endCxn id="44096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44096" name="Text Box 89"/>
            <p:cNvSpPr txBox="1">
              <a:spLocks noChangeArrowheads="1"/>
            </p:cNvSpPr>
            <p:nvPr/>
          </p:nvSpPr>
          <p:spPr bwMode="auto">
            <a:xfrm>
              <a:off x="3565" y="3600"/>
              <a:ext cx="371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mtClean="0">
                  <a:solidFill>
                    <a:srgbClr val="B2B2B2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4097" name="AutoShape 90"/>
            <p:cNvCxnSpPr>
              <a:cxnSpLocks noChangeShapeType="1"/>
              <a:stCxn id="44096" idx="3"/>
              <a:endCxn id="44099" idx="1"/>
            </p:cNvCxnSpPr>
            <p:nvPr/>
          </p:nvCxnSpPr>
          <p:spPr bwMode="auto">
            <a:xfrm>
              <a:off x="3936" y="3747"/>
              <a:ext cx="109" cy="0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5" name="Group 91"/>
            <p:cNvGrpSpPr>
              <a:grpSpLocks/>
            </p:cNvGrpSpPr>
            <p:nvPr/>
          </p:nvGrpSpPr>
          <p:grpSpPr bwMode="auto">
            <a:xfrm>
              <a:off x="4045" y="3600"/>
              <a:ext cx="480" cy="294"/>
              <a:chOff x="4045" y="3498"/>
              <a:chExt cx="480" cy="294"/>
            </a:xfrm>
          </p:grpSpPr>
          <p:sp>
            <p:nvSpPr>
              <p:cNvPr id="44099" name="Text Box 92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21</a:t>
                </a:r>
              </a:p>
            </p:txBody>
          </p:sp>
          <p:cxnSp>
            <p:nvCxnSpPr>
              <p:cNvPr id="44100" name="AutoShape 93"/>
              <p:cNvCxnSpPr>
                <a:cxnSpLocks noChangeShapeType="1"/>
                <a:stCxn id="44099" idx="3"/>
                <a:endCxn id="44089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6878638" y="3429000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128</a:t>
            </a:r>
          </a:p>
        </p:txBody>
      </p:sp>
      <p:sp>
        <p:nvSpPr>
          <p:cNvPr id="1211397" name="Text Box 5"/>
          <p:cNvSpPr txBox="1">
            <a:spLocks noChangeArrowheads="1"/>
          </p:cNvSpPr>
          <p:nvPr/>
        </p:nvSpPr>
        <p:spPr bwMode="auto">
          <a:xfrm>
            <a:off x="7183438" y="39624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34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2514600" y="3429000"/>
            <a:ext cx="647700" cy="466725"/>
            <a:chOff x="1584" y="3162"/>
            <a:chExt cx="408" cy="294"/>
          </a:xfrm>
        </p:grpSpPr>
        <p:sp>
          <p:nvSpPr>
            <p:cNvPr id="44087" name="Text Box 7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4088" name="AutoShape 8"/>
            <p:cNvCxnSpPr>
              <a:cxnSpLocks noChangeShapeType="1"/>
              <a:stCxn id="44087" idx="3"/>
              <a:endCxn id="44085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3162300" y="3429000"/>
            <a:ext cx="668338" cy="466725"/>
            <a:chOff x="1992" y="3162"/>
            <a:chExt cx="421" cy="294"/>
          </a:xfrm>
        </p:grpSpPr>
        <p:sp>
          <p:nvSpPr>
            <p:cNvPr id="44085" name="Text Box 10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cxnSp>
          <p:nvCxnSpPr>
            <p:cNvPr id="44086" name="AutoShape 11"/>
            <p:cNvCxnSpPr>
              <a:cxnSpLocks noChangeShapeType="1"/>
              <a:stCxn id="44085" idx="3"/>
              <a:endCxn id="44083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3830638" y="3429000"/>
            <a:ext cx="609600" cy="466725"/>
            <a:chOff x="2413" y="3162"/>
            <a:chExt cx="384" cy="294"/>
          </a:xfrm>
        </p:grpSpPr>
        <p:sp>
          <p:nvSpPr>
            <p:cNvPr id="44083" name="Text Box 13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4084" name="AutoShape 14"/>
            <p:cNvCxnSpPr>
              <a:cxnSpLocks noChangeShapeType="1"/>
              <a:stCxn id="44083" idx="3"/>
              <a:endCxn id="44081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440238" y="3429000"/>
            <a:ext cx="762000" cy="466725"/>
            <a:chOff x="2797" y="3162"/>
            <a:chExt cx="480" cy="294"/>
          </a:xfrm>
        </p:grpSpPr>
        <p:sp>
          <p:nvSpPr>
            <p:cNvPr id="44081" name="Text Box 16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cxnSp>
          <p:nvCxnSpPr>
            <p:cNvPr id="44082" name="AutoShape 17"/>
            <p:cNvCxnSpPr>
              <a:cxnSpLocks noChangeShapeType="1"/>
              <a:stCxn id="44081" idx="3"/>
              <a:endCxn id="44079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02238" y="3429000"/>
            <a:ext cx="838200" cy="466725"/>
            <a:chOff x="3277" y="3162"/>
            <a:chExt cx="528" cy="294"/>
          </a:xfrm>
        </p:grpSpPr>
        <p:sp>
          <p:nvSpPr>
            <p:cNvPr id="44079" name="Text Box 19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cxnSp>
          <p:nvCxnSpPr>
            <p:cNvPr id="44080" name="AutoShape 20"/>
            <p:cNvCxnSpPr>
              <a:cxnSpLocks noChangeShapeType="1"/>
              <a:stCxn id="44079" idx="3"/>
              <a:endCxn id="44077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040438" y="3429000"/>
            <a:ext cx="838200" cy="466725"/>
            <a:chOff x="3805" y="3162"/>
            <a:chExt cx="528" cy="294"/>
          </a:xfrm>
        </p:grpSpPr>
        <p:sp>
          <p:nvSpPr>
            <p:cNvPr id="44077" name="Text Box 22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cxnSp>
          <p:nvCxnSpPr>
            <p:cNvPr id="44078" name="AutoShape 23"/>
            <p:cNvCxnSpPr>
              <a:cxnSpLocks noChangeShapeType="1"/>
              <a:stCxn id="44077" idx="3"/>
              <a:endCxn id="1211396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2535238" y="3962400"/>
            <a:ext cx="647700" cy="466725"/>
            <a:chOff x="1597" y="3498"/>
            <a:chExt cx="408" cy="294"/>
          </a:xfrm>
        </p:grpSpPr>
        <p:sp>
          <p:nvSpPr>
            <p:cNvPr id="44075" name="Text Box 25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cxnSp>
          <p:nvCxnSpPr>
            <p:cNvPr id="44076" name="AutoShape 26"/>
            <p:cNvCxnSpPr>
              <a:cxnSpLocks noChangeShapeType="1"/>
              <a:stCxn id="44075" idx="3"/>
              <a:endCxn id="44073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3182938" y="3962400"/>
            <a:ext cx="647700" cy="466725"/>
            <a:chOff x="2005" y="3498"/>
            <a:chExt cx="408" cy="294"/>
          </a:xfrm>
        </p:grpSpPr>
        <p:sp>
          <p:nvSpPr>
            <p:cNvPr id="44073" name="Text Box 28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4074" name="AutoShape 29"/>
            <p:cNvCxnSpPr>
              <a:cxnSpLocks noChangeShapeType="1"/>
              <a:stCxn id="44073" idx="3"/>
              <a:endCxn id="44071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3830638" y="3962400"/>
            <a:ext cx="630237" cy="466725"/>
            <a:chOff x="2413" y="3498"/>
            <a:chExt cx="397" cy="294"/>
          </a:xfrm>
        </p:grpSpPr>
        <p:sp>
          <p:nvSpPr>
            <p:cNvPr id="44071" name="Text Box 31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cxnSp>
          <p:nvCxnSpPr>
            <p:cNvPr id="44072" name="AutoShape 32"/>
            <p:cNvCxnSpPr>
              <a:cxnSpLocks noChangeShapeType="1"/>
              <a:stCxn id="44071" idx="3"/>
              <a:endCxn id="44069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4460875" y="3962400"/>
            <a:ext cx="606425" cy="466725"/>
            <a:chOff x="2810" y="3498"/>
            <a:chExt cx="382" cy="294"/>
          </a:xfrm>
        </p:grpSpPr>
        <p:sp>
          <p:nvSpPr>
            <p:cNvPr id="44069" name="Text Box 34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cxnSp>
          <p:nvCxnSpPr>
            <p:cNvPr id="44070" name="AutoShape 35"/>
            <p:cNvCxnSpPr>
              <a:cxnSpLocks noChangeShapeType="1"/>
              <a:stCxn id="44069" idx="3"/>
              <a:endCxn id="44067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5067300" y="3962400"/>
            <a:ext cx="592138" cy="466725"/>
            <a:chOff x="3192" y="3498"/>
            <a:chExt cx="373" cy="294"/>
          </a:xfrm>
        </p:grpSpPr>
        <p:sp>
          <p:nvSpPr>
            <p:cNvPr id="44067" name="Text Box 37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4068" name="AutoShape 38"/>
            <p:cNvCxnSpPr>
              <a:cxnSpLocks noChangeShapeType="1"/>
              <a:stCxn id="44067" idx="3"/>
              <a:endCxn id="44065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7" name="Group 100"/>
          <p:cNvGrpSpPr>
            <a:grpSpLocks/>
          </p:cNvGrpSpPr>
          <p:nvPr/>
        </p:nvGrpSpPr>
        <p:grpSpPr bwMode="auto">
          <a:xfrm>
            <a:off x="5659438" y="3962400"/>
            <a:ext cx="762000" cy="466725"/>
            <a:chOff x="3565" y="2496"/>
            <a:chExt cx="480" cy="294"/>
          </a:xfrm>
        </p:grpSpPr>
        <p:sp>
          <p:nvSpPr>
            <p:cNvPr id="44065" name="Text Box 40"/>
            <p:cNvSpPr txBox="1">
              <a:spLocks noChangeArrowheads="1"/>
            </p:cNvSpPr>
            <p:nvPr/>
          </p:nvSpPr>
          <p:spPr bwMode="auto">
            <a:xfrm>
              <a:off x="3565" y="2496"/>
              <a:ext cx="37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4066" name="AutoShape 41"/>
            <p:cNvCxnSpPr>
              <a:cxnSpLocks noChangeShapeType="1"/>
              <a:stCxn id="44065" idx="3"/>
              <a:endCxn id="44063" idx="1"/>
            </p:cNvCxnSpPr>
            <p:nvPr/>
          </p:nvCxnSpPr>
          <p:spPr bwMode="auto">
            <a:xfrm>
              <a:off x="3936" y="2643"/>
              <a:ext cx="10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6421438" y="3962400"/>
            <a:ext cx="762000" cy="466725"/>
            <a:chOff x="4045" y="3498"/>
            <a:chExt cx="480" cy="294"/>
          </a:xfrm>
        </p:grpSpPr>
        <p:sp>
          <p:nvSpPr>
            <p:cNvPr id="44063" name="Text Box 43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cxnSp>
          <p:nvCxnSpPr>
            <p:cNvPr id="44064" name="AutoShape 44"/>
            <p:cNvCxnSpPr>
              <a:cxnSpLocks noChangeShapeType="1"/>
              <a:stCxn id="44063" idx="3"/>
              <a:endCxn id="1211397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9" name="Group 52"/>
          <p:cNvGrpSpPr>
            <a:grpSpLocks/>
          </p:cNvGrpSpPr>
          <p:nvPr/>
        </p:nvGrpSpPr>
        <p:grpSpPr bwMode="auto">
          <a:xfrm>
            <a:off x="7772400" y="3438525"/>
            <a:ext cx="1168400" cy="914400"/>
            <a:chOff x="4896" y="2172"/>
            <a:chExt cx="736" cy="576"/>
          </a:xfrm>
        </p:grpSpPr>
        <p:sp>
          <p:nvSpPr>
            <p:cNvPr id="44061" name="Text Box 45"/>
            <p:cNvSpPr txBox="1">
              <a:spLocks noChangeArrowheads="1"/>
            </p:cNvSpPr>
            <p:nvPr/>
          </p:nvSpPr>
          <p:spPr bwMode="auto">
            <a:xfrm>
              <a:off x="4896" y="2172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Brutus</a:t>
              </a:r>
            </a:p>
          </p:txBody>
        </p:sp>
        <p:sp>
          <p:nvSpPr>
            <p:cNvPr id="44062" name="Text Box 46"/>
            <p:cNvSpPr txBox="1">
              <a:spLocks noChangeArrowheads="1"/>
            </p:cNvSpPr>
            <p:nvPr/>
          </p:nvSpPr>
          <p:spPr bwMode="auto">
            <a:xfrm>
              <a:off x="4896" y="2460"/>
              <a:ext cx="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Caesar</a:t>
              </a:r>
            </a:p>
          </p:txBody>
        </p:sp>
      </p:grpSp>
      <p:sp>
        <p:nvSpPr>
          <p:cNvPr id="1211439" name="AutoShape 47"/>
          <p:cNvSpPr>
            <a:spLocks noChangeArrowheads="1"/>
          </p:cNvSpPr>
          <p:nvPr/>
        </p:nvSpPr>
        <p:spPr bwMode="auto">
          <a:xfrm rot="10800000">
            <a:off x="1462088" y="3714750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1211440" name="Text Box 48"/>
          <p:cNvSpPr txBox="1">
            <a:spLocks noChangeArrowheads="1"/>
          </p:cNvSpPr>
          <p:nvPr/>
        </p:nvSpPr>
        <p:spPr bwMode="auto">
          <a:xfrm>
            <a:off x="228600" y="3733800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592138" y="3743325"/>
            <a:ext cx="627062" cy="466725"/>
            <a:chOff x="373" y="3360"/>
            <a:chExt cx="395" cy="294"/>
          </a:xfrm>
        </p:grpSpPr>
        <p:cxnSp>
          <p:nvCxnSpPr>
            <p:cNvPr id="44059" name="AutoShape 50"/>
            <p:cNvCxnSpPr>
              <a:cxnSpLocks noChangeShapeType="1"/>
              <a:stCxn id="1211440" idx="3"/>
            </p:cNvCxnSpPr>
            <p:nvPr/>
          </p:nvCxnSpPr>
          <p:spPr bwMode="auto">
            <a:xfrm>
              <a:off x="373" y="3501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4060" name="Text Box 51"/>
            <p:cNvSpPr txBox="1">
              <a:spLocks noChangeArrowheads="1"/>
            </p:cNvSpPr>
            <p:nvPr/>
          </p:nvSpPr>
          <p:spPr bwMode="auto">
            <a:xfrm>
              <a:off x="539" y="3360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</p:grpSp>
      <p:sp>
        <p:nvSpPr>
          <p:cNvPr id="1211490" name="Text Box 98"/>
          <p:cNvSpPr txBox="1">
            <a:spLocks noChangeArrowheads="1"/>
          </p:cNvSpPr>
          <p:nvPr/>
        </p:nvSpPr>
        <p:spPr bwMode="auto">
          <a:xfrm>
            <a:off x="352476" y="4919008"/>
            <a:ext cx="81514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Αν τα μήκη των λιστών είναι </a:t>
            </a:r>
            <a:r>
              <a:rPr lang="en-US" i="1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x</a:t>
            </a:r>
            <a:r>
              <a:rPr lang="en-US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και</a:t>
            </a:r>
            <a:r>
              <a:rPr lang="en-US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y</a:t>
            </a:r>
            <a:r>
              <a:rPr lang="en-US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, </a:t>
            </a:r>
            <a:r>
              <a:rPr lang="el-GR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η συγχώνευση παίρνει </a:t>
            </a:r>
            <a:r>
              <a:rPr lang="en-US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O(</a:t>
            </a:r>
            <a:r>
              <a:rPr lang="en-US" i="1" dirty="0" err="1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x+y</a:t>
            </a:r>
            <a:r>
              <a:rPr lang="en-US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) </a:t>
            </a:r>
            <a:r>
              <a:rPr lang="el-GR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λειτουργίες</a:t>
            </a:r>
            <a:r>
              <a:rPr lang="en-US" dirty="0" smtClean="0">
                <a:solidFill>
                  <a:srgbClr val="C0504D"/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  <a:p>
            <a:pPr defTabSz="914400"/>
            <a:r>
              <a:rPr lang="el-GR" u="sng" dirty="0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Σημαντικό</a:t>
            </a:r>
            <a:r>
              <a:rPr lang="en-US" dirty="0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: </a:t>
            </a:r>
            <a:r>
              <a:rPr lang="el-GR" dirty="0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οι καταχωρήσεις πρέπει να είναι διατεταγμένες με βάση το </a:t>
            </a:r>
            <a:r>
              <a:rPr lang="en-US" dirty="0" err="1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docID</a:t>
            </a:r>
            <a:r>
              <a:rPr lang="en-US" dirty="0" smtClean="0">
                <a:solidFill>
                  <a:srgbClr val="357E69"/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44058" name="TextBox 9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6" grpId="0" animBg="1" autoUpdateAnimBg="0"/>
      <p:bldP spid="1211397" grpId="0" animBg="1" autoUpdateAnimBg="0"/>
      <p:bldP spid="1211439" grpId="0" animBg="1"/>
      <p:bldP spid="1211440" grpId="0" animBg="1" autoUpdateAnimBg="0"/>
      <p:bldP spid="1211490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Ο αλγόριθμος συγχώνευσης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76E7E5-D6AA-4029-8717-159B97984A03}" type="slidenum">
              <a:rPr lang="en-US"/>
              <a:pPr/>
              <a:t>45</a:t>
            </a:fld>
            <a:endParaRPr lang="en-US"/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9725"/>
            <a:ext cx="68580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748464" cy="2448272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Ποια είναι </a:t>
            </a:r>
            <a:r>
              <a:rPr lang="el-GR" i="1" dirty="0" smtClean="0">
                <a:ea typeface="ＭＳ Ｐゴシック" pitchFamily="-112" charset="-128"/>
              </a:rPr>
              <a:t>βέλτιστη σειρά </a:t>
            </a:r>
            <a:r>
              <a:rPr lang="el-GR" dirty="0" smtClean="0">
                <a:ea typeface="ＭＳ Ｐゴシック" pitchFamily="-112" charset="-128"/>
              </a:rPr>
              <a:t>για την επεξεργασία ενός ερωτήματος;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μια ερώτηση που είναι το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όρων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καθέναν από τους </a:t>
            </a:r>
            <a:r>
              <a:rPr lang="en-US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όρους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βρες τις καταχωρήσεις του και εκτέλεσε το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όλες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49156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49157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49158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1207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08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1246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7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8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9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50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1241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2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3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4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5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33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1234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35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1236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1237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38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39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1240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1227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8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9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0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1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19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20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1221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22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23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1224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1225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1226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1212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1213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14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  <p:sp>
        <p:nvSpPr>
          <p:cNvPr id="49167" name="Text Box 1073"/>
          <p:cNvSpPr txBox="1">
            <a:spLocks noChangeArrowheads="1"/>
          </p:cNvSpPr>
          <p:nvPr/>
        </p:nvSpPr>
        <p:spPr bwMode="auto">
          <a:xfrm>
            <a:off x="922338" y="5932488"/>
            <a:ext cx="6392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>
                <a:solidFill>
                  <a:srgbClr val="A50021"/>
                </a:solidFill>
                <a:latin typeface="Calibri"/>
                <a:ea typeface="Arial Unicode MS" charset="0"/>
                <a:cs typeface="Arial Unicode MS" charset="0"/>
              </a:rPr>
              <a:t>Query: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Brutus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121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ABD5FBB4-74E8-465F-84D6-C13E32472189}" type="slidenum">
              <a:rPr lang="en-US" sz="1400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pPr algn="r" defTabSz="914400"/>
              <a:t>46</a:t>
            </a:fld>
            <a:endParaRPr lang="en-US" sz="1400" smtClean="0">
              <a:solidFill>
                <a:prstClr val="black"/>
              </a:solidFill>
              <a:latin typeface="Arial Unicode M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51217" name="TextBox 4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 smtClean="0">
                <a:ea typeface="ＭＳ Ｐゴシック" pitchFamily="-112" charset="-128"/>
              </a:rPr>
              <a:t>Επεξεργασία με αύξουσα συχνότητα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i="1" dirty="0" smtClean="0">
                <a:ea typeface="ＭＳ Ｐゴシック" pitchFamily="-112" charset="-128"/>
              </a:rPr>
              <a:t>Ξεκίνησε με το μικρότερο σύνολο και συνέχισε μειώνοντας και άλλο το αποτέλεσμα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43CE53-EEE9-4F05-B533-7754EAC03242}" type="slidenum">
              <a:rPr lang="en-US"/>
              <a:pPr/>
              <a:t>47</a:t>
            </a:fld>
            <a:endParaRPr lang="en-US"/>
          </a:p>
        </p:txBody>
      </p:sp>
      <p:sp>
        <p:nvSpPr>
          <p:cNvPr id="1214513" name="AutoShape 2097"/>
          <p:cNvSpPr>
            <a:spLocks noChangeArrowheads="1"/>
          </p:cNvSpPr>
          <p:nvPr/>
        </p:nvSpPr>
        <p:spPr bwMode="auto">
          <a:xfrm>
            <a:off x="3275856" y="2708920"/>
            <a:ext cx="3733800" cy="1057037"/>
          </a:xfrm>
          <a:prstGeom prst="upArrowCallout">
            <a:avLst>
              <a:gd name="adj1" fmla="val 80725"/>
              <a:gd name="adj2" fmla="val 80725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/>
            <a:r>
              <a:rPr lang="el-GR" sz="20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Χρήση της συχνότητας εγγράφου στο λεξικό</a:t>
            </a:r>
            <a:endParaRPr lang="en-US" sz="2000" dirty="0" smtClean="0">
              <a:solidFill>
                <a:prstClr val="black"/>
              </a:solidFill>
              <a:latin typeface="Lucida San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1214514" name="Text Box 2098"/>
          <p:cNvSpPr txBox="1">
            <a:spLocks noChangeArrowheads="1"/>
          </p:cNvSpPr>
          <p:nvPr/>
        </p:nvSpPr>
        <p:spPr bwMode="auto">
          <a:xfrm>
            <a:off x="251520" y="6021288"/>
            <a:ext cx="8548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Εκτέλεση του ερωτήματος ως 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(</a:t>
            </a:r>
            <a:r>
              <a:rPr lang="en-US" b="1" i="1" dirty="0" err="1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Calpurnia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b="1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Brutus)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 </a:t>
            </a:r>
            <a:r>
              <a:rPr lang="en-US" b="1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52231" name="TextBox 51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53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4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5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2235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36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2271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2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3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4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5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2266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7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8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9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70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58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2259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60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2261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2262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63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64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2265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2252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3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4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5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6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44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45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2246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47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48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2249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2250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2251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2240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2241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42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  <p:sp>
        <p:nvSpPr>
          <p:cNvPr id="5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513" grpId="0" animBg="1" autoUpdateAnimBg="0"/>
      <p:bldP spid="121451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47248" cy="4277072"/>
          </a:xfrm>
        </p:spPr>
        <p:txBody>
          <a:bodyPr/>
          <a:lstStyle/>
          <a:p>
            <a:pPr eaLnBrk="1" hangingPunct="1">
              <a:buNone/>
            </a:pPr>
            <a:r>
              <a:rPr lang="el-GR" sz="3000" dirty="0" smtClean="0">
                <a:ea typeface="ＭＳ Ｐゴシック" pitchFamily="-112" charset="-128"/>
              </a:rPr>
              <a:t>Π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  <a:r>
              <a:rPr lang="el-GR" sz="3000" dirty="0" smtClean="0">
                <a:ea typeface="ＭＳ Ｐゴシック" pitchFamily="-112" charset="-128"/>
              </a:rPr>
              <a:t>χ</a:t>
            </a:r>
            <a:r>
              <a:rPr lang="en-US" sz="3000" dirty="0" smtClean="0">
                <a:ea typeface="ＭＳ Ｐゴシック" pitchFamily="-112" charset="-128"/>
              </a:rPr>
              <a:t>., </a:t>
            </a:r>
            <a:r>
              <a:rPr lang="en-US" sz="3000" i="1" dirty="0" smtClean="0">
                <a:ea typeface="ＭＳ Ｐゴシック" pitchFamily="-112" charset="-128"/>
              </a:rPr>
              <a:t>(</a:t>
            </a:r>
            <a:r>
              <a:rPr lang="en-US" sz="3000" b="1" i="1" dirty="0" smtClean="0">
                <a:ea typeface="ＭＳ Ｐゴシック" pitchFamily="-112" charset="-128"/>
              </a:rPr>
              <a:t>madding</a:t>
            </a:r>
            <a:r>
              <a:rPr lang="en-US" sz="3000" i="1" dirty="0" smtClean="0">
                <a:ea typeface="ＭＳ Ｐゴシック" pitchFamily="-112" charset="-128"/>
              </a:rPr>
              <a:t> OR </a:t>
            </a:r>
            <a:r>
              <a:rPr lang="en-US" sz="3000" b="1" i="1" dirty="0" smtClean="0">
                <a:ea typeface="ＭＳ Ｐゴシック" pitchFamily="-112" charset="-128"/>
              </a:rPr>
              <a:t>crowd</a:t>
            </a:r>
            <a:r>
              <a:rPr lang="en-US" sz="3000" i="1" dirty="0" smtClean="0">
                <a:ea typeface="ＭＳ Ｐゴシック" pitchFamily="-112" charset="-128"/>
              </a:rPr>
              <a:t>) AND (</a:t>
            </a:r>
            <a:r>
              <a:rPr lang="en-US" sz="3000" b="1" i="1" dirty="0" smtClean="0">
                <a:ea typeface="ＭＳ Ｐゴシック" pitchFamily="-112" charset="-128"/>
              </a:rPr>
              <a:t>ignoble</a:t>
            </a:r>
            <a:r>
              <a:rPr lang="en-US" sz="3000" i="1" dirty="0" smtClean="0">
                <a:ea typeface="ＭＳ Ｐゴシック" pitchFamily="-112" charset="-128"/>
              </a:rPr>
              <a:t> OR </a:t>
            </a:r>
            <a:r>
              <a:rPr lang="en-US" sz="3000" b="1" i="1" dirty="0" smtClean="0">
                <a:ea typeface="ＭＳ Ｐゴシック" pitchFamily="-112" charset="-128"/>
              </a:rPr>
              <a:t>strife</a:t>
            </a:r>
            <a:r>
              <a:rPr lang="en-US" sz="3000" i="1" dirty="0" smtClean="0">
                <a:ea typeface="ＭＳ Ｐゴシック" pitchFamily="-112" charset="-128"/>
              </a:rPr>
              <a:t>)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/>
            <a:endParaRPr lang="el-GR" sz="3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Βρες τη συχνότητας εγγράφου για όλους τους όρους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Εκτίμησε το μέγεθος κάθε </a:t>
            </a:r>
            <a:r>
              <a:rPr lang="en-US" sz="3000" i="1" dirty="0" smtClean="0">
                <a:ea typeface="ＭＳ Ｐゴシック" pitchFamily="-112" charset="-128"/>
              </a:rPr>
              <a:t>OR</a:t>
            </a: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(συντηρητικά: ως το άθροισμα των συχνοτήτων εγγράφου)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Επεξεργασία του ερωτήματος κατά αύξουσα σειρά κάθε όρου.</a:t>
            </a:r>
            <a:endParaRPr lang="en-US" sz="3000" dirty="0" smtClean="0">
              <a:ea typeface="ＭＳ Ｐゴシック" pitchFamily="-112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48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60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Sec.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5720" y="3429000"/>
            <a:ext cx="8429684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rgbClr val="00B050"/>
                </a:solidFill>
                <a:latin typeface="+mj-lt"/>
              </a:rPr>
              <a:t>((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paris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AND NOT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france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) OR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lear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9" name="Picture 8" descr="1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109" y="1928802"/>
            <a:ext cx="8824047" cy="1289668"/>
          </a:xfrm>
          <a:prstGeom prst="rect">
            <a:avLst/>
          </a:prstGeom>
        </p:spPr>
      </p:pic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+mj-cs"/>
              </a:rPr>
              <a:t>Βελτιστοποίηση ερωτήματος: παράδειγμα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189024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 and B) and C) and 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Κρατάμε το ενδιάμεσο αποτέλεσμα στη μνήμη και διαβάζουμε τη άλλη λίστα από το δίσκο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Αρχικά, ενδιάμεσο αποτέλεσμα =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Α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Εναλλακτικά, όταν μεγάλη διαφορά στα μεγέθη των λιστών – δυαδικές αναζητήσεις στις μεγαλύτερες ή δημιουργία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hashtable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για τις μεγάλες λίστες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Γιατί να μας ενδιαφέρει;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136904" cy="35283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Σήμερα</a:t>
            </a:r>
            <a:r>
              <a:rPr lang="en-US" dirty="0" smtClean="0">
                <a:ea typeface="ＭＳ Ｐゴシック" pitchFamily="-112" charset="-128"/>
              </a:rPr>
              <a:t> - </a:t>
            </a:r>
            <a:r>
              <a:rPr lang="el-GR" dirty="0" smtClean="0">
                <a:ea typeface="ＭＳ Ｐゴシック" pitchFamily="-112" charset="-128"/>
              </a:rPr>
              <a:t>Μερικές εφαρμογές</a:t>
            </a:r>
          </a:p>
          <a:p>
            <a:pPr eaLnBrk="1" hangingPunct="1">
              <a:buClr>
                <a:srgbClr val="357E69"/>
              </a:buClr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263691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Desktop search</a:t>
            </a:r>
            <a:endParaRPr lang="el-GR" sz="2800" dirty="0" smtClean="0">
              <a:solidFill>
                <a:schemeClr val="accent1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  <p:pic>
        <p:nvPicPr>
          <p:cNvPr id="9" name="Picture 8" descr="WindowsDesktopSearch_04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429000"/>
            <a:ext cx="3802647" cy="3068960"/>
          </a:xfrm>
          <a:prstGeom prst="rect">
            <a:avLst/>
          </a:prstGeom>
        </p:spPr>
      </p:pic>
      <p:pic>
        <p:nvPicPr>
          <p:cNvPr id="10" name="Picture 9" descr="Yahoo-Desktop-Search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564904"/>
            <a:ext cx="4452937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Παρατήρηση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643192" cy="1180728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dirty="0" smtClean="0">
                <a:solidFill>
                  <a:srgbClr val="C00000"/>
                </a:solidFill>
                <a:ea typeface="ＭＳ Ｐゴシック" pitchFamily="-112" charset="-128"/>
              </a:rPr>
              <a:t>Δοκιμάστε το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http://www.rhymezone.com/shakespeare/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7224E2-70DB-42B4-B58E-43625DF1B7EF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76672"/>
            <a:ext cx="8928992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ea typeface="ＭＳ Ｐゴシック" pitchFamily="-112" charset="-128"/>
              </a:rPr>
              <a:t>Boolean </a:t>
            </a:r>
            <a:r>
              <a:rPr lang="el-GR" sz="3200" dirty="0" smtClean="0">
                <a:ea typeface="ＭＳ Ｐゴシック" pitchFamily="-112" charset="-128"/>
              </a:rPr>
              <a:t>ερωτήματα</a:t>
            </a:r>
            <a:r>
              <a:rPr lang="en-US" sz="3200" dirty="0" smtClean="0">
                <a:ea typeface="ＭＳ Ｐゴシック" pitchFamily="-112" charset="-128"/>
              </a:rPr>
              <a:t>: </a:t>
            </a:r>
            <a:r>
              <a:rPr lang="el-GR" sz="3200" dirty="0" smtClean="0">
                <a:ea typeface="ＭＳ Ｐゴシック" pitchFamily="-112" charset="-128"/>
              </a:rPr>
              <a:t>Ακριβές ταίριασμα </a:t>
            </a:r>
            <a:r>
              <a:rPr lang="el-GR" sz="2800" dirty="0" smtClean="0">
                <a:ea typeface="ＭＳ Ｐゴシック" pitchFamily="-112" charset="-128"/>
              </a:rPr>
              <a:t>(</a:t>
            </a:r>
            <a:r>
              <a:rPr lang="en-US" sz="2800" dirty="0" smtClean="0">
                <a:ea typeface="ＭＳ Ｐゴシック" pitchFamily="-112" charset="-128"/>
              </a:rPr>
              <a:t>Exact match</a:t>
            </a:r>
            <a:r>
              <a:rPr lang="el-GR" sz="2800" dirty="0" smtClean="0">
                <a:ea typeface="ＭＳ Ｐゴシック" pitchFamily="-112" charset="-128"/>
              </a:rPr>
              <a:t>)</a:t>
            </a:r>
            <a:endParaRPr lang="en-US" sz="2800" dirty="0" smtClean="0"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n-US" dirty="0" smtClean="0">
                <a:solidFill>
                  <a:srgbClr val="139CB7"/>
                </a:solidFill>
                <a:ea typeface="ＭＳ Ｐゴシック" pitchFamily="-112" charset="-128"/>
              </a:rPr>
              <a:t>Boolean </a:t>
            </a:r>
            <a:r>
              <a:rPr lang="el-GR" dirty="0" smtClean="0">
                <a:solidFill>
                  <a:srgbClr val="139CB7"/>
                </a:solidFill>
                <a:ea typeface="ＭＳ Ｐゴシック" pitchFamily="-112" charset="-128"/>
              </a:rPr>
              <a:t>μοντέλο ανάκτησης </a:t>
            </a:r>
            <a:r>
              <a:rPr lang="el-GR" dirty="0" smtClean="0">
                <a:ea typeface="ＭＳ Ｐゴシック" pitchFamily="-112" charset="-128"/>
              </a:rPr>
              <a:t>απαντά ερωτήματα που είναι </a:t>
            </a:r>
            <a:r>
              <a:rPr lang="en-US" dirty="0" smtClean="0">
                <a:ea typeface="ＭＳ Ｐゴシック" pitchFamily="-112" charset="-128"/>
              </a:rPr>
              <a:t>Boolean </a:t>
            </a:r>
            <a:r>
              <a:rPr lang="el-GR" dirty="0" smtClean="0">
                <a:ea typeface="ＭＳ Ｐゴシック" pitchFamily="-112" charset="-128"/>
              </a:rPr>
              <a:t>εκφράσεις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Χρήση </a:t>
            </a:r>
            <a:r>
              <a:rPr lang="en-US" i="1" dirty="0" smtClean="0">
                <a:ea typeface="ＭＳ Ｐゴシック" pitchFamily="-112" charset="-128"/>
              </a:rPr>
              <a:t>AND, OR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NOT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για το συνδυασμό όρων 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Θεωρούν κάθε έγγραφο ως ένα </a:t>
            </a:r>
            <a:r>
              <a:rPr lang="el-GR" b="1" u="sng" dirty="0" smtClean="0">
                <a:solidFill>
                  <a:srgbClr val="C00000"/>
                </a:solidFill>
                <a:ea typeface="ＭＳ Ｐゴシック" pitchFamily="-112" charset="-128"/>
              </a:rPr>
              <a:t>σύνολο</a:t>
            </a:r>
            <a:r>
              <a:rPr lang="el-GR" dirty="0" smtClean="0">
                <a:ea typeface="ＭＳ Ｐゴシック" pitchFamily="-112" charset="-128"/>
              </a:rPr>
              <a:t> όρων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Είναι ακριβές (</a:t>
            </a:r>
            <a:r>
              <a:rPr lang="en-US" dirty="0" smtClean="0">
                <a:ea typeface="ＭＳ Ｐゴシック" pitchFamily="-112" charset="-128"/>
              </a:rPr>
              <a:t>precise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ένα έγγραφο είτε ικανοποιεί τη συνθήκη είτε όχι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Ίσως, το απλούστερο μοντέλο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βασικό μοντέλο σε εμπορικά συστήματα για 3 δεκαετίες (πριν τον </a:t>
            </a:r>
            <a:r>
              <a:rPr lang="en-US" dirty="0" smtClean="0">
                <a:ea typeface="ＭＳ Ｐゴシック" pitchFamily="-112" charset="-128"/>
              </a:rPr>
              <a:t>web).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Πολλά συστήματα ακόμα </a:t>
            </a:r>
            <a:r>
              <a:rPr lang="en-US" dirty="0" smtClean="0">
                <a:ea typeface="ＭＳ Ｐゴシック" pitchFamily="-112" charset="-128"/>
              </a:rPr>
              <a:t>Boolean: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Email, library catalog, Mac OS X Spotlight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CABB7-3225-4647-80FA-D2037F40C606}" type="slidenum">
              <a:rPr lang="en-US"/>
              <a:pPr/>
              <a:t>51</a:t>
            </a:fld>
            <a:endParaRPr lang="en-US"/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6016" y="5085184"/>
            <a:ext cx="4427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</a:pPr>
            <a:r>
              <a:rPr lang="el-GR" sz="1600" dirty="0" smtClean="0">
                <a:solidFill>
                  <a:srgbClr val="00B050"/>
                </a:solidFill>
                <a:latin typeface="+mn-lt"/>
              </a:rPr>
              <a:t>Η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 Google</a:t>
            </a:r>
            <a:r>
              <a:rPr lang="el-GR" sz="1600" dirty="0" smtClean="0">
                <a:solidFill>
                  <a:srgbClr val="00B050"/>
                </a:solidFill>
                <a:latin typeface="+mn-lt"/>
              </a:rPr>
              <a:t> χρησιμοποιεί το 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Boolean </a:t>
            </a:r>
            <a:r>
              <a:rPr lang="el-GR" sz="1600" dirty="0" smtClean="0">
                <a:solidFill>
                  <a:srgbClr val="00B050"/>
                </a:solidFill>
                <a:latin typeface="+mn-lt"/>
              </a:rPr>
              <a:t>μοντέλο 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dirty="0" err="1" smtClean="0">
                <a:ea typeface="ＭＳ Ｐゴシック" pitchFamily="-112" charset="-128"/>
              </a:rPr>
              <a:t>WestLaw</a:t>
            </a:r>
            <a:r>
              <a:rPr lang="en-US" dirty="0" smtClean="0">
                <a:ea typeface="ＭＳ Ｐゴシック" pitchFamily="-112" charset="-128"/>
              </a:rPr>
              <a:t>  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91264" cy="50006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Μεγάλο εμπορικό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συνδρομές επί πληρωμή) σύστημα</a:t>
            </a:r>
          </a:p>
          <a:p>
            <a:pPr eaLnBrk="1" hangingPunct="1"/>
            <a:endParaRPr lang="el-GR" sz="12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Αναζήτηση σε νομικά κείμενα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άρχισε το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1975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διάταξη προστέθηκε το 1992)</a:t>
            </a:r>
          </a:p>
          <a:p>
            <a:pPr eaLnBrk="1" hangingPunct="1"/>
            <a:endParaRPr lang="en-US" sz="24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Δεκάδες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terabytes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δεδομένων,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700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000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χρήστες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πλειοψηφία των χρηστών </a:t>
            </a:r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ακόμα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χρησιμοποιεί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Boolean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ερωτήματα</a:t>
            </a:r>
            <a:endParaRPr lang="en-US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52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dirty="0" err="1" smtClean="0">
                <a:ea typeface="ＭＳ Ｐゴシック" pitchFamily="-112" charset="-128"/>
              </a:rPr>
              <a:t>WestLaw</a:t>
            </a:r>
            <a:r>
              <a:rPr lang="en-US" dirty="0" smtClean="0">
                <a:ea typeface="ＭＳ Ｐゴシック" pitchFamily="-112" charset="-128"/>
              </a:rPr>
              <a:t>  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80920" cy="2520280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/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What is the statute of limitations in cases involving the federal tort claims act?</a:t>
            </a:r>
          </a:p>
          <a:p>
            <a:pPr lvl="1" eaLnBrk="1" hangingPunct="1"/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Ερώτημα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>
              <a:buNone/>
            </a:pPr>
            <a:r>
              <a:rPr lang="el-GR" dirty="0" smtClean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   </a:t>
            </a:r>
            <a:r>
              <a:rPr lang="en-US" dirty="0" smtClean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LIMIT! /3 STATUTE ACTION /S FEDERAL /2 TORT /3 CLAIM</a:t>
            </a:r>
          </a:p>
          <a:p>
            <a:pPr lvl="2" eaLnBrk="1" hangingPunct="1"/>
            <a:r>
              <a:rPr lang="en-US" dirty="0" smtClean="0">
                <a:ea typeface="ＭＳ Ｐゴシック" pitchFamily="-112" charset="-128"/>
                <a:cs typeface="Arial" charset="0"/>
              </a:rPr>
              <a:t>/3 = within 3 words, /S = in same sentence</a:t>
            </a:r>
            <a:endParaRPr lang="el-GR" dirty="0" smtClean="0"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53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395536" y="4149080"/>
            <a:ext cx="82809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latinLnBrk="0">
              <a:lnSpc>
                <a:spcPct val="100000"/>
              </a:lnSpc>
              <a:spcBef>
                <a:spcPct val="20000"/>
              </a:spcBef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lang="el-GR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:</a:t>
            </a:r>
            <a:endParaRPr lang="el-GR" dirty="0" smtClean="0">
              <a:solidFill>
                <a:srgbClr val="000000"/>
              </a:solidFill>
              <a:latin typeface="+mn-lt"/>
              <a:ea typeface="ＭＳ Ｐゴシック" pitchFamily="-112" charset="-128"/>
              <a:cs typeface="Arial" charset="0"/>
            </a:endParaRPr>
          </a:p>
          <a:p>
            <a:pPr marL="1085850" lvl="1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i="1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Information on the legal theories involved in</a:t>
            </a:r>
            <a:r>
              <a:rPr lang="el-GR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preventing the disclosure of trade secrets by employees formerly</a:t>
            </a:r>
            <a:r>
              <a:rPr lang="el-GR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employed by a competing company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Ερώτημα:</a:t>
            </a:r>
          </a:p>
          <a:p>
            <a:pPr lvl="0"/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D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 		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“trade secret” /s</a:t>
            </a:r>
            <a:r>
              <a:rPr lang="el-GR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dirty="0" err="1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disclos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 /s prevent /s </a:t>
            </a:r>
            <a:r>
              <a:rPr lang="en-US" dirty="0" err="1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employe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Example: WestLaw   </a:t>
            </a:r>
            <a:r>
              <a:rPr lang="en-US" sz="200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892480" cy="50006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Ακόμα ένα παράδειγμα:</a:t>
            </a:r>
            <a:endParaRPr lang="en-US" sz="24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  <a:cs typeface="Arial" charset="0"/>
              </a:rPr>
              <a:t>Requirements for disabled people to be able to access a workplace</a:t>
            </a:r>
          </a:p>
          <a:p>
            <a:pPr lvl="1" eaLnBrk="1" hangingPunct="1"/>
            <a:r>
              <a:rPr lang="en-US" dirty="0" err="1" smtClean="0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disabl</a:t>
            </a:r>
            <a:r>
              <a:rPr lang="en-US" dirty="0" smtClean="0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! /p access! /s work-site work-place (employment /3 place)</a:t>
            </a:r>
          </a:p>
          <a:p>
            <a:pPr eaLnBrk="1" hangingPunct="1"/>
            <a:r>
              <a:rPr lang="en-US" sz="2000" dirty="0" smtClean="0">
                <a:ea typeface="ＭＳ Ｐゴシック" pitchFamily="-112" charset="-128"/>
              </a:rPr>
              <a:t>SPACE </a:t>
            </a:r>
            <a:r>
              <a:rPr lang="el-GR" sz="2000" dirty="0" smtClean="0">
                <a:ea typeface="ＭＳ Ｐゴシック" pitchFamily="-112" charset="-128"/>
              </a:rPr>
              <a:t>σημαίνει διάζευξη (</a:t>
            </a:r>
            <a:r>
              <a:rPr lang="en-US" sz="2000" dirty="0" smtClean="0">
                <a:ea typeface="ＭＳ Ｐゴシック" pitchFamily="-112" charset="-128"/>
              </a:rPr>
              <a:t>disjunction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Μακροσκελή, επακριβή ερωτήματα, τελεστές εγγύτητας (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proximity operators</a:t>
            </a:r>
            <a:r>
              <a:rPr lang="el-GR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), διατυπωμένα σταδιακά (διαφορά από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web search</a:t>
            </a:r>
            <a:r>
              <a:rPr lang="el-GR" sz="20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n-US" sz="2400" i="1" dirty="0" smtClean="0">
                <a:ea typeface="ＭＳ Ｐゴシック" pitchFamily="-112" charset="-128"/>
              </a:rPr>
              <a:t>Boolean </a:t>
            </a:r>
            <a:r>
              <a:rPr lang="el-GR" sz="2400" i="1" dirty="0" smtClean="0">
                <a:ea typeface="ＭＳ Ｐゴシック" pitchFamily="-112" charset="-128"/>
              </a:rPr>
              <a:t>αναζήτηση χρησιμοποιείται ακόμα από πολλούς επαγγελματίες</a:t>
            </a:r>
            <a:endParaRPr lang="en-US" sz="2400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Ξέρεις ακριβώς τι παίρνεις ως απάντηση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Αυτό δε σημαίνει ότι δουλεύει καλύτερα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Evidence accumulation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1 vs. 0 </a:t>
            </a:r>
            <a:r>
              <a:rPr lang="el-GR" dirty="0" smtClean="0">
                <a:ea typeface="ＭＳ Ｐゴシック" pitchFamily="-112" charset="-128"/>
              </a:rPr>
              <a:t>εμφάνιση ενός όρου αναζήτησης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2 vs. 1 </a:t>
            </a:r>
            <a:r>
              <a:rPr lang="el-GR" dirty="0" smtClean="0">
                <a:ea typeface="ＭＳ Ｐゴシック" pitchFamily="-112" charset="-128"/>
              </a:rPr>
              <a:t>εμφανίσεις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3 vs. 2 </a:t>
            </a:r>
            <a:r>
              <a:rPr lang="el-GR" dirty="0" smtClean="0">
                <a:ea typeface="ＭＳ Ｐゴシック" pitchFamily="-112" charset="-128"/>
              </a:rPr>
              <a:t>εμφανίσεις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κλπ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Συχνά φαίνεται καλύτερο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Χρειαζόμαστε και τη συχνότητα εμφάνισης του όρου στα έγγραφα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D796B7-FD82-41FC-A83F-FE7764B9AB64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Τι άλλο πέρα της αναζήτησης όρων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«Λάθη», </a:t>
            </a:r>
            <a:r>
              <a:rPr lang="en-US" dirty="0" smtClean="0">
                <a:ea typeface="ＭＳ Ｐゴシック" pitchFamily="-112" charset="-128"/>
              </a:rPr>
              <a:t>wildcards, </a:t>
            </a:r>
            <a:r>
              <a:rPr lang="el-GR" dirty="0" smtClean="0">
                <a:ea typeface="ＭＳ Ｐゴシック" pitchFamily="-112" charset="-128"/>
              </a:rPr>
              <a:t>κλπ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Φράσεις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b="1" i="1" dirty="0" smtClean="0">
                <a:ea typeface="ＭＳ Ｐゴシック" pitchFamily="-112" charset="-128"/>
              </a:rPr>
              <a:t>Stanford University,</a:t>
            </a:r>
            <a:r>
              <a:rPr lang="el-GR" b="1" i="1" dirty="0" smtClean="0">
                <a:ea typeface="ＭＳ Ｐゴシック" pitchFamily="-112" charset="-128"/>
              </a:rPr>
              <a:t> Πανεπιστήμιο Ιωαννίνων</a:t>
            </a:r>
          </a:p>
          <a:p>
            <a:pPr eaLnBrk="1" hangingPunct="1"/>
            <a:r>
              <a:rPr lang="el-GR" dirty="0" err="1" smtClean="0">
                <a:ea typeface="ＭＳ Ｐゴシック" pitchFamily="-112" charset="-128"/>
              </a:rPr>
              <a:t>Γειτονικότητα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Proximity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Find </a:t>
            </a:r>
            <a:r>
              <a:rPr lang="en-US" b="1" i="1" dirty="0" smtClean="0">
                <a:ea typeface="ＭＳ Ｐゴシック" pitchFamily="-112" charset="-128"/>
              </a:rPr>
              <a:t>Gates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NEAR </a:t>
            </a:r>
            <a:r>
              <a:rPr lang="en-US" b="1" i="1" dirty="0" smtClean="0">
                <a:ea typeface="ＭＳ Ｐゴシック" pitchFamily="-112" charset="-128"/>
              </a:rPr>
              <a:t>Microsoft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Χρειαζόμαστε ευρετήρια που να διατηρούν πληροφορία για τη θέση των όρων σε ένα έγγραφο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Ζώνες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έγγραφα</a:t>
            </a:r>
            <a:r>
              <a:rPr lang="en-US" dirty="0" smtClean="0">
                <a:ea typeface="ＭＳ Ｐゴシック" pitchFamily="-112" charset="-128"/>
              </a:rPr>
              <a:t>: Find documents with 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i="1" dirty="0" smtClean="0">
                <a:ea typeface="ＭＳ Ｐゴシック" pitchFamily="-112" charset="-128"/>
              </a:rPr>
              <a:t>author = </a:t>
            </a:r>
            <a:r>
              <a:rPr lang="en-US" b="1" i="1" dirty="0" err="1" smtClean="0">
                <a:ea typeface="ＭＳ Ｐゴシック" pitchFamily="-112" charset="-128"/>
              </a:rPr>
              <a:t>Ullman</a:t>
            </a:r>
            <a:r>
              <a:rPr lang="en-US" dirty="0" smtClean="0">
                <a:ea typeface="ＭＳ Ｐゴシック" pitchFamily="-112" charset="-128"/>
              </a:rPr>
              <a:t>)</a:t>
            </a:r>
            <a:r>
              <a:rPr lang="en-US" i="1" dirty="0" smtClean="0">
                <a:ea typeface="ＭＳ Ｐゴシック" pitchFamily="-112" charset="-128"/>
              </a:rPr>
              <a:t> AND</a:t>
            </a:r>
            <a:r>
              <a:rPr lang="en-US" dirty="0" smtClean="0">
                <a:ea typeface="ＭＳ Ｐゴシック" pitchFamily="-112" charset="-128"/>
              </a:rPr>
              <a:t> (text contains </a:t>
            </a:r>
            <a:r>
              <a:rPr lang="en-US" b="1" i="1" dirty="0" smtClean="0">
                <a:ea typeface="ＭＳ Ｐゴシック" pitchFamily="-112" charset="-128"/>
              </a:rPr>
              <a:t>automata</a:t>
            </a:r>
            <a:r>
              <a:rPr lang="en-US" dirty="0" smtClean="0">
                <a:ea typeface="ＭＳ Ｐゴシック" pitchFamily="-112" charset="-128"/>
              </a:rPr>
              <a:t>).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4A5C50-C11A-4275-A90D-B9156B8AB36B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Καταταγμένη (</a:t>
            </a:r>
            <a:r>
              <a:rPr lang="en-US" dirty="0" smtClean="0">
                <a:ea typeface="ＭＳ Ｐゴシック" pitchFamily="-112" charset="-128"/>
              </a:rPr>
              <a:t>Ranked) </a:t>
            </a:r>
            <a:r>
              <a:rPr lang="el-GR" dirty="0" smtClean="0">
                <a:ea typeface="ＭＳ Ｐゴシック" pitchFamily="-112" charset="-128"/>
              </a:rPr>
              <a:t>αναζήτηση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Συχνά θέλουμε να κατατάξουμε/ομαδοποιήσουμε τα αποτελέσματα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Την ομοιότητα (</a:t>
            </a:r>
            <a:r>
              <a:rPr lang="el-GR" dirty="0" err="1" smtClean="0">
                <a:ea typeface="ＭＳ Ｐゴシック" pitchFamily="-112" charset="-128"/>
              </a:rPr>
              <a:t>γειτονικότητα</a:t>
            </a:r>
            <a:r>
              <a:rPr lang="el-GR" dirty="0" smtClean="0">
                <a:ea typeface="ＭＳ Ｐゴシック" pitchFamily="-112" charset="-128"/>
              </a:rPr>
              <a:t>) ενός ερωτήματος με ένα έγγραφο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Χρειάζεται να αποφασίσουμε αν τα έγγραφα που παρουσιάζουμε στους χρήστες είναι μονοσύνολα ή αν ένα σύνολο από έγγραφα </a:t>
            </a:r>
            <a:r>
              <a:rPr lang="el-GR" i="1" dirty="0" smtClean="0">
                <a:ea typeface="ＭＳ Ｐゴシック" pitchFamily="-112" charset="-128"/>
              </a:rPr>
              <a:t>καλύπτει διαφορετικές απόψεις </a:t>
            </a:r>
            <a:r>
              <a:rPr lang="el-GR" dirty="0" smtClean="0">
                <a:ea typeface="ＭＳ Ｐゴシック" pitchFamily="-112" charset="-128"/>
              </a:rPr>
              <a:t>ενός ερωτήματος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ECDCD8-7691-4EF2-B399-6AB9473EB9F9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Ποιο περίπλοκη </a:t>
            </a:r>
            <a:r>
              <a:rPr lang="el-GR" dirty="0" err="1" smtClean="0">
                <a:ea typeface="ＭＳ Ｐゴシック" pitchFamily="-112" charset="-128"/>
              </a:rPr>
              <a:t>ημιδομημένη</a:t>
            </a:r>
            <a:r>
              <a:rPr lang="el-GR" dirty="0" smtClean="0">
                <a:ea typeface="ＭＳ Ｐゴシック" pitchFamily="-112" charset="-128"/>
              </a:rPr>
              <a:t> αναζήτηση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075240" cy="3340968"/>
          </a:xfrm>
        </p:spPr>
        <p:txBody>
          <a:bodyPr/>
          <a:lstStyle/>
          <a:p>
            <a:pPr eaLnBrk="1" hangingPunct="1"/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is about </a:t>
            </a:r>
            <a:r>
              <a:rPr lang="en-US" u="sng" dirty="0" smtClean="0">
                <a:ea typeface="ＭＳ Ｐゴシック" pitchFamily="-112" charset="-128"/>
              </a:rPr>
              <a:t>Object Oriented Programming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i="1" dirty="0" smtClean="0">
                <a:ea typeface="ＭＳ Ｐゴシック" pitchFamily="-112" charset="-128"/>
              </a:rPr>
              <a:t>Author</a:t>
            </a:r>
            <a:r>
              <a:rPr lang="en-US" dirty="0" smtClean="0">
                <a:ea typeface="ＭＳ Ｐゴシック" pitchFamily="-112" charset="-128"/>
              </a:rPr>
              <a:t>  something like </a:t>
            </a:r>
            <a:r>
              <a:rPr lang="en-US" u="sng" dirty="0" err="1" smtClean="0">
                <a:ea typeface="ＭＳ Ｐゴシック" pitchFamily="-112" charset="-128"/>
              </a:rPr>
              <a:t>stro</a:t>
            </a:r>
            <a:r>
              <a:rPr lang="en-US" u="sng" dirty="0" smtClean="0">
                <a:ea typeface="ＭＳ Ｐゴシック" pitchFamily="-112" charset="-128"/>
              </a:rPr>
              <a:t>*</a:t>
            </a:r>
            <a:r>
              <a:rPr lang="en-US" u="sng" dirty="0" err="1" smtClean="0">
                <a:ea typeface="ＭＳ Ｐゴシック" pitchFamily="-112" charset="-128"/>
              </a:rPr>
              <a:t>rup</a:t>
            </a:r>
            <a:r>
              <a:rPr lang="en-US" dirty="0" smtClean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όπου</a:t>
            </a:r>
            <a:r>
              <a:rPr lang="en-US" dirty="0" smtClean="0">
                <a:ea typeface="ＭＳ Ｐゴシック" pitchFamily="-112" charset="-128"/>
              </a:rPr>
              <a:t> * </a:t>
            </a:r>
            <a:r>
              <a:rPr lang="el-GR" dirty="0" smtClean="0">
                <a:ea typeface="ＭＳ Ｐゴシック" pitchFamily="-112" charset="-128"/>
              </a:rPr>
              <a:t>είναι ο </a:t>
            </a:r>
            <a:r>
              <a:rPr lang="en-US" dirty="0" smtClean="0">
                <a:ea typeface="ＭＳ Ｐゴシック" pitchFamily="-112" charset="-128"/>
              </a:rPr>
              <a:t>wild-card </a:t>
            </a:r>
            <a:r>
              <a:rPr lang="el-GR" dirty="0" smtClean="0">
                <a:ea typeface="ＭＳ Ｐゴシック" pitchFamily="-112" charset="-128"/>
              </a:rPr>
              <a:t>τελεστής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Θέματα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Πως αντιμετωπίζουμε το </a:t>
            </a:r>
            <a:r>
              <a:rPr lang="en-US" dirty="0" smtClean="0">
                <a:ea typeface="ＭＳ Ｐゴシック" pitchFamily="-112" charset="-128"/>
              </a:rPr>
              <a:t>“about”?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Πως γίνεται η κατάταξη</a:t>
            </a:r>
            <a:r>
              <a:rPr lang="en-US" dirty="0" smtClean="0">
                <a:ea typeface="ＭＳ Ｐゴシック" pitchFamily="-112" charset="-128"/>
              </a:rPr>
              <a:t>?</a:t>
            </a:r>
          </a:p>
          <a:p>
            <a:pPr lvl="1" eaLnBrk="1" hangingPunct="1">
              <a:buFont typeface="Wingdings" pitchFamily="-112" charset="2"/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C48A31-8382-48DF-A07A-889BE57C2569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web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Πέρα από τους όρους</a:t>
            </a:r>
          </a:p>
          <a:p>
            <a:pPr lvl="1" eaLnBrk="1" hangingPunct="1"/>
            <a:r>
              <a:rPr lang="el-GR" sz="2600" dirty="0" smtClean="0">
                <a:ea typeface="ＭＳ Ｐゴシック" pitchFamily="-112" charset="-128"/>
              </a:rPr>
              <a:t>συνδέσεις</a:t>
            </a:r>
            <a:endParaRPr lang="en-US" sz="26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Διαφορετικοί χρήστες, ανάγκες, ερωτήματα, κείμενα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Ιδέες από κοινωνικά δίκτυα</a:t>
            </a:r>
            <a:endParaRPr lang="en-US" sz="3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Ανάλυση συνδέσμων, </a:t>
            </a:r>
            <a:r>
              <a:rPr lang="en-US" sz="2800" dirty="0" err="1" smtClean="0">
                <a:ea typeface="ＭＳ Ｐゴシック" pitchFamily="-112" charset="-128"/>
              </a:rPr>
              <a:t>clickstreams</a:t>
            </a:r>
            <a:r>
              <a:rPr lang="en-US" sz="2800" dirty="0" smtClean="0">
                <a:ea typeface="ＭＳ Ｐゴシック" pitchFamily="-112" charset="-128"/>
              </a:rPr>
              <a:t> ...</a:t>
            </a:r>
          </a:p>
          <a:p>
            <a:pPr lvl="1" eaLnBrk="1" hangingPunct="1"/>
            <a:endParaRPr lang="en-US" sz="28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Πως δουλεύουν οι μηχανές αναζήτησης; Μπορούμε να τις βελτιώσουμε; </a:t>
            </a:r>
            <a:endParaRPr lang="en-US" sz="3000" dirty="0" smtClean="0">
              <a:ea typeface="ＭＳ Ｐゴシック" pitchFamily="-112" charset="-128"/>
            </a:endParaRP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1F1783-7A1D-4A74-8DBD-539F9BA22C82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Γιατί να μας ενδιαφέρει;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136904" cy="35283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Σήμερα</a:t>
            </a:r>
            <a:r>
              <a:rPr lang="en-US" dirty="0" smtClean="0">
                <a:ea typeface="ＭＳ Ｐゴシック" pitchFamily="-112" charset="-128"/>
              </a:rPr>
              <a:t> - </a:t>
            </a:r>
            <a:r>
              <a:rPr lang="el-GR" dirty="0" smtClean="0">
                <a:ea typeface="ＭＳ Ｐゴシック" pitchFamily="-112" charset="-128"/>
              </a:rPr>
              <a:t>Μερικές εφαρμογές</a:t>
            </a:r>
          </a:p>
          <a:p>
            <a:pPr eaLnBrk="1" hangingPunct="1">
              <a:buClr>
                <a:srgbClr val="357E69"/>
              </a:buClr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2636912"/>
            <a:ext cx="7776864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Social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Digital libraries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Enterprise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Domain specific search: Legal information retrieval</a:t>
            </a:r>
            <a:endParaRPr lang="el-GR" sz="2800" dirty="0" smtClean="0">
              <a:solidFill>
                <a:schemeClr val="accent1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522920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  <a:latin typeface="+mj-lt"/>
              </a:rPr>
              <a:t>Διαφορετικές απαιτήσεις ανάλογα με την εφαρμογή</a:t>
            </a:r>
            <a:endParaRPr lang="el-GR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Ακόμα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Διαφορετικές γλώσσες (πολύγλωσσα κείμενα)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Απαντήσεις ερωτήσεων (</a:t>
            </a:r>
            <a:r>
              <a:rPr lang="en-US" dirty="0" smtClean="0">
                <a:ea typeface="ＭＳ Ｐゴシック" pitchFamily="-112" charset="-128"/>
              </a:rPr>
              <a:t>Question answering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Περιλήψεις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Εξόρυξη κειμένου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…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2DFFE4-6C96-47E6-9402-8931A25785C0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1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61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Απόστολου Ν. Παπαδόπουλου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 (Τμήμα Πληροφορικής, Αριστοτέλειο Πανεπιστήμιο)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400" dirty="0" smtClean="0">
                <a:ea typeface="ＭＳ Ｐゴシック" pitchFamily="-112" charset="-128"/>
              </a:rPr>
              <a:t>Σε διαφορετική κλίμακα!</a:t>
            </a:r>
            <a:endParaRPr lang="en-US" sz="44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136904" cy="35283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Στο </a:t>
            </a:r>
            <a:r>
              <a:rPr lang="en-US" sz="3200" dirty="0" smtClean="0">
                <a:ea typeface="ＭＳ Ｐゴシック" pitchFamily="-112" charset="-128"/>
              </a:rPr>
              <a:t>web/</a:t>
            </a:r>
            <a:r>
              <a:rPr lang="el-GR" sz="3200" dirty="0" smtClean="0">
                <a:ea typeface="ＭＳ Ｐゴシック" pitchFamily="-112" charset="-128"/>
              </a:rPr>
              <a:t>διαδίκτυο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r>
              <a:rPr lang="el-GR" sz="2400" dirty="0" smtClean="0">
                <a:ea typeface="ＭＳ Ｐゴシック" pitchFamily="-112" charset="-128"/>
              </a:rPr>
              <a:t>	</a:t>
            </a:r>
            <a:r>
              <a:rPr lang="el-GR" sz="2000" dirty="0" smtClean="0">
                <a:ea typeface="ＭＳ Ｐゴシック" pitchFamily="-112" charset="-128"/>
              </a:rPr>
              <a:t>Δισεκατομμύρια έγγραφα σε εκατομμύρια υπολογιστές. Θέματα?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Προσωπική ανάκτηση πληροφορίας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sz="2000" dirty="0" smtClean="0">
                <a:ea typeface="ＭＳ Ｐゴシック" pitchFamily="-112" charset="-128"/>
              </a:rPr>
              <a:t>(στον προσωπικό υπολογιστή, </a:t>
            </a:r>
            <a:r>
              <a:rPr lang="en-US" sz="2000" dirty="0" smtClean="0">
                <a:ea typeface="ＭＳ Ｐゴシック" pitchFamily="-112" charset="-128"/>
              </a:rPr>
              <a:t>email, </a:t>
            </a:r>
            <a:r>
              <a:rPr lang="el-GR" sz="2000" dirty="0" smtClean="0">
                <a:ea typeface="ＭＳ Ｐゴシック" pitchFamily="-112" charset="-128"/>
              </a:rPr>
              <a:t>κλπ) Θέματα?</a:t>
            </a: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Σε επίπεδο επιχείρησης, οργανισμού</a:t>
            </a:r>
            <a:r>
              <a:rPr lang="en-US" sz="3200" dirty="0" smtClean="0">
                <a:ea typeface="ＭＳ Ｐゴシック" pitchFamily="-112" charset="-128"/>
              </a:rPr>
              <a:t> (enterprise, institutional) </a:t>
            </a:r>
            <a:r>
              <a:rPr lang="el-GR" sz="3200" dirty="0" smtClean="0">
                <a:ea typeface="ＭＳ Ｐゴシック" pitchFamily="-112" charset="-128"/>
              </a:rPr>
              <a:t>και αναζήτηση ειδικού σκοπού (</a:t>
            </a:r>
            <a:r>
              <a:rPr lang="en-US" dirty="0">
                <a:ea typeface="ＭＳ Ｐゴシック" pitchFamily="-112" charset="-128"/>
              </a:rPr>
              <a:t>d</a:t>
            </a:r>
            <a:r>
              <a:rPr lang="en-US" dirty="0" smtClean="0">
                <a:ea typeface="ＭＳ Ｐゴシック" pitchFamily="-112" charset="-128"/>
              </a:rPr>
              <a:t>omain-specific search) – </a:t>
            </a:r>
            <a:r>
              <a:rPr lang="el-GR" sz="2000" dirty="0" smtClean="0">
                <a:ea typeface="ＭＳ Ｐゴシック" pitchFamily="-112" charset="-128"/>
              </a:rPr>
              <a:t>πχ ερευνητικά άρθρα σε βιοχημεία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Font typeface="Wingdings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200" dirty="0" smtClean="0">
                <a:ea typeface="ＭＳ Ｐゴシック" pitchFamily="-112" charset="-128"/>
              </a:rPr>
              <a:t>Ανάκτηση Πληροφορίας (ορισμός)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08912" cy="3600400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Ανάκτηση Πληροφορίας (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  <a:cs typeface="+mn-cs"/>
              </a:rPr>
              <a:t>Information Retrieval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-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(IR)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endParaRPr lang="el-GR" sz="12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είναι η εύρεση υλικού κυρίως εγγράφων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b="1" dirty="0" smtClean="0">
                <a:solidFill>
                  <a:srgbClr val="357E69"/>
                </a:solidFill>
                <a:ea typeface="ＭＳ Ｐゴシック" pitchFamily="-112" charset="-128"/>
              </a:rPr>
              <a:t>documents</a:t>
            </a:r>
            <a:r>
              <a:rPr lang="en-US" dirty="0" smtClean="0">
                <a:ea typeface="ＭＳ Ｐゴシック" pitchFamily="-112" charset="-128"/>
              </a:rPr>
              <a:t>)</a:t>
            </a:r>
            <a:r>
              <a:rPr lang="el-GR" dirty="0" smtClean="0">
                <a:ea typeface="ＭＳ Ｐゴシック" pitchFamily="-112" charset="-128"/>
              </a:rPr>
              <a:t> αδόμητης φύσης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(*)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solidFill>
                  <a:srgbClr val="357E69"/>
                </a:solidFill>
                <a:ea typeface="ＭＳ Ｐゴシック" pitchFamily="-112" charset="-128"/>
              </a:rPr>
              <a:t>unstructured</a:t>
            </a: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l-GR" dirty="0" smtClean="0">
                <a:ea typeface="ＭＳ Ｐゴシック" pitchFamily="-112" charset="-128"/>
              </a:rPr>
              <a:t> που συνήθως έχουν τη μορφή κειμένου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b="1" dirty="0" smtClean="0">
                <a:solidFill>
                  <a:srgbClr val="357E69"/>
                </a:solidFill>
                <a:ea typeface="ＭＳ Ｐゴシック" pitchFamily="-112" charset="-128"/>
              </a:rPr>
              <a:t>text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το οποίο ικανοποιεί μια ανάγκη πληροφόρησης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b="1" dirty="0" smtClean="0">
                <a:solidFill>
                  <a:srgbClr val="357E69"/>
                </a:solidFill>
                <a:ea typeface="ＭＳ Ｐゴシック" pitchFamily="-112" charset="-128"/>
              </a:rPr>
              <a:t>information need</a:t>
            </a:r>
            <a:r>
              <a:rPr lang="el-GR" dirty="0" smtClean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 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από μεγάλες συλλογές (συνήθως αποθηκευμένες σε υπολογιστές)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573325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(*) όχι ακριβώς!</a:t>
            </a:r>
            <a:endParaRPr lang="el-GR" sz="20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219256" cy="3629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Τυπικά αναφέρεται σε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ελεύθερο κείμενο </a:t>
            </a:r>
            <a:endParaRPr lang="en-US" i="1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Επιτρέπει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Ερωτήματα με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λέξεις κλειδιά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keyword</a:t>
            </a:r>
            <a:r>
              <a:rPr lang="el-GR" dirty="0" smtClean="0">
                <a:ea typeface="ＭＳ Ｐゴシック" pitchFamily="-112" charset="-128"/>
              </a:rPr>
              <a:t>) με πιθανούς τελεστές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Ποιο περίπλοκες ερωτήσεις για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έννοιες</a:t>
            </a:r>
            <a:r>
              <a:rPr lang="el-GR" dirty="0" smtClean="0">
                <a:ea typeface="ＭＳ Ｐゴシック" pitchFamily="-112" charset="-128"/>
              </a:rPr>
              <a:t>: π.χ., 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Βρες όλες τις </a:t>
            </a:r>
            <a:r>
              <a:rPr lang="en-US" dirty="0" smtClean="0">
                <a:ea typeface="ＭＳ Ｐゴシック" pitchFamily="-112" charset="-128"/>
              </a:rPr>
              <a:t>web </a:t>
            </a:r>
            <a:r>
              <a:rPr lang="el-GR" dirty="0" smtClean="0">
                <a:ea typeface="ＭＳ Ｐゴシック" pitchFamily="-112" charset="-128"/>
              </a:rPr>
              <a:t>σελίδες για την απελευθέρωση των Ιωαννίνων</a:t>
            </a:r>
            <a:endParaRPr lang="en-US" i="1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Κλασσικό μοντέλο για αναζήτηση σε έγγραφα κειμένου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955337-D0B1-4164-8633-D7EB04CF948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2907</Words>
  <Application>Microsoft Office PowerPoint</Application>
  <PresentationFormat>On-screen Show (4:3)</PresentationFormat>
  <Paragraphs>710</Paragraphs>
  <Slides>61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7" baseType="lpstr">
      <vt:lpstr>Arial Unicode MS</vt:lpstr>
      <vt:lpstr>MS Mincho</vt:lpstr>
      <vt:lpstr>ＭＳ Ｐゴシック</vt:lpstr>
      <vt:lpstr>Arial</vt:lpstr>
      <vt:lpstr>Calibri</vt:lpstr>
      <vt:lpstr>Comic Sans MS</vt:lpstr>
      <vt:lpstr>Courier New</vt:lpstr>
      <vt:lpstr>Lucida Sans</vt:lpstr>
      <vt:lpstr>Lucida Sans Typewriter</vt:lpstr>
      <vt:lpstr>Tahoma</vt:lpstr>
      <vt:lpstr>Times New Roman</vt:lpstr>
      <vt:lpstr>Wingdings</vt:lpstr>
      <vt:lpstr>2_Office Theme</vt:lpstr>
      <vt:lpstr>IIR-slides</vt:lpstr>
      <vt:lpstr>Φύλλο εργασίας του Microsoft Excel 97-2003</vt:lpstr>
      <vt:lpstr>Worksheet</vt:lpstr>
      <vt:lpstr>PowerPoint Presentation</vt:lpstr>
      <vt:lpstr>Τι είναι η «Ανάκτηση Πληροφορίας»;</vt:lpstr>
      <vt:lpstr>Γιατί να μας ενδιαφέρει;</vt:lpstr>
      <vt:lpstr>Γιατί να μας ενδιαφέρει;</vt:lpstr>
      <vt:lpstr>Γιατί να μας ενδιαφέρει;</vt:lpstr>
      <vt:lpstr>Γιατί να μας ενδιαφέρει;</vt:lpstr>
      <vt:lpstr>Σε διαφορετική κλίμακα!</vt:lpstr>
      <vt:lpstr>Ανάκτηση Πληροφορίας (ορισμός)</vt:lpstr>
      <vt:lpstr>Αδόμητα δεδομένα</vt:lpstr>
      <vt:lpstr>Ανάκτηση Πληροφορίας vs Βάσεις Δεδομένων</vt:lpstr>
      <vt:lpstr>Ανάκτηση Πληροφορίας vs Βάσεις Δεδομένων</vt:lpstr>
      <vt:lpstr>Ανάκτηση Πληροφορίας vs Βάσεις Δεδομένων</vt:lpstr>
      <vt:lpstr>Ημιδομημένα δεδομένα</vt:lpstr>
      <vt:lpstr>Αδόμητα (κείμενο) vs. Δομημένα (βάσεις δεδομένων) δεδομένα το 1996</vt:lpstr>
      <vt:lpstr>Αδόμητα (κείμενο) vs. Δομημένα (βάσεις δεδομένων) δεδομένα σήμερα?</vt:lpstr>
      <vt:lpstr>Όχι μόνο ανάκτηση!</vt:lpstr>
      <vt:lpstr>Τι άλλο θα δούμε σήμερα;</vt:lpstr>
      <vt:lpstr>Διαδικαστικά</vt:lpstr>
      <vt:lpstr>Διαδικαστικά</vt:lpstr>
      <vt:lpstr>Αδόμητα δεδομένα το 1680</vt:lpstr>
      <vt:lpstr>Αδόμητα δεδομένα το 1680</vt:lpstr>
      <vt:lpstr>Αδόμητα δεδομένα το 1680</vt:lpstr>
      <vt:lpstr>Για να δούμε τα βασικά …</vt:lpstr>
      <vt:lpstr>Term-document incidence matrix (μήτρα σύμπτωσης)</vt:lpstr>
      <vt:lpstr>Οι όροι ως διανύσματα</vt:lpstr>
      <vt:lpstr>Οι απαντήσεις:</vt:lpstr>
      <vt:lpstr>Βασικές Έννοιες</vt:lpstr>
      <vt:lpstr>Αποτελεσματικότητα</vt:lpstr>
      <vt:lpstr>Βασικές Έννοιες</vt:lpstr>
      <vt:lpstr>Το κλασικό μοντέλο αναζήτησης (search model)</vt:lpstr>
      <vt:lpstr>Μεγαλύτερες συλλογές</vt:lpstr>
      <vt:lpstr>Πόσο είναι το μέγεθος του πίνακα;</vt:lpstr>
      <vt:lpstr>Αντεστραμμένο ευρετήριο (Inverted index)</vt:lpstr>
      <vt:lpstr>Αντεστραμμένο ευρετήριο</vt:lpstr>
      <vt:lpstr>Αντεστραμμένο ευρετήριο</vt:lpstr>
      <vt:lpstr>Βασική Ορολογία</vt:lpstr>
      <vt:lpstr>Κατασκευή του αντεστραμμένου ευρετηρίου</vt:lpstr>
      <vt:lpstr>Βήματα του Indexer: Ακολουθία Token</vt:lpstr>
      <vt:lpstr>Βήματα του Indexer: Ταξινόμηση (sort)</vt:lpstr>
      <vt:lpstr>Βήματα του Indexer: Λεξικό &amp; Καταχωρήσεις</vt:lpstr>
      <vt:lpstr>Πόσο χώρο χρειαζόμαστε?</vt:lpstr>
      <vt:lpstr>Φτιάξαμε το ευρετήριο, τώρα;</vt:lpstr>
      <vt:lpstr>Επεξεργασία ερωτήσεων: AND</vt:lpstr>
      <vt:lpstr>Η συγχώνευση (merge)</vt:lpstr>
      <vt:lpstr>Ο αλγόριθμος συγχώνευσης</vt:lpstr>
      <vt:lpstr>Βελτιστοποίηση ερωτήματος</vt:lpstr>
      <vt:lpstr>Βελτιστοποίηση ερωτήματος</vt:lpstr>
      <vt:lpstr>Βελτιστοποίηση ερωτήματος</vt:lpstr>
      <vt:lpstr>PowerPoint Presentation</vt:lpstr>
      <vt:lpstr>Παρατήρηση</vt:lpstr>
      <vt:lpstr>Boolean ερωτήματα: Ακριβές ταίριασμα (Exact match)</vt:lpstr>
      <vt:lpstr>Παράδειγμα: WestLaw   http://www.westlaw.com/</vt:lpstr>
      <vt:lpstr>Παράδειγμα: WestLaw   http://www.westlaw.com/</vt:lpstr>
      <vt:lpstr>Example: WestLaw   http://www.westlaw.com/</vt:lpstr>
      <vt:lpstr>Evidence accumulation</vt:lpstr>
      <vt:lpstr>Τι άλλο πέρα της αναζήτησης όρων</vt:lpstr>
      <vt:lpstr>Καταταγμένη (Ranked) αναζήτηση</vt:lpstr>
      <vt:lpstr>Ποιο περίπλοκη ημιδομημένη αναζήτηση</vt:lpstr>
      <vt:lpstr>web</vt:lpstr>
      <vt:lpstr>Ακόμα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1338</cp:revision>
  <cp:lastPrinted>2009-09-22T15:48:09Z</cp:lastPrinted>
  <dcterms:created xsi:type="dcterms:W3CDTF">2009-09-21T23:46:17Z</dcterms:created>
  <dcterms:modified xsi:type="dcterms:W3CDTF">2016-05-19T06:27:53Z</dcterms:modified>
</cp:coreProperties>
</file>