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36"/>
  </p:notesMasterIdLst>
  <p:handoutMasterIdLst>
    <p:handoutMasterId r:id="rId137"/>
  </p:handoutMasterIdLst>
  <p:sldIdLst>
    <p:sldId id="402" r:id="rId2"/>
    <p:sldId id="1572" r:id="rId3"/>
    <p:sldId id="1137" r:id="rId4"/>
    <p:sldId id="1541" r:id="rId5"/>
    <p:sldId id="1542" r:id="rId6"/>
    <p:sldId id="1551" r:id="rId7"/>
    <p:sldId id="1553" r:id="rId8"/>
    <p:sldId id="1554" r:id="rId9"/>
    <p:sldId id="1566" r:id="rId10"/>
    <p:sldId id="1581" r:id="rId11"/>
    <p:sldId id="1565" r:id="rId12"/>
    <p:sldId id="1564" r:id="rId13"/>
    <p:sldId id="1567" r:id="rId14"/>
    <p:sldId id="1568" r:id="rId15"/>
    <p:sldId id="1569" r:id="rId16"/>
    <p:sldId id="1574" r:id="rId17"/>
    <p:sldId id="1570" r:id="rId18"/>
    <p:sldId id="1571" r:id="rId19"/>
    <p:sldId id="1573" r:id="rId20"/>
    <p:sldId id="1195" r:id="rId21"/>
    <p:sldId id="1194" r:id="rId22"/>
    <p:sldId id="1197" r:id="rId23"/>
    <p:sldId id="1196" r:id="rId24"/>
    <p:sldId id="1198" r:id="rId25"/>
    <p:sldId id="1199" r:id="rId26"/>
    <p:sldId id="1393" r:id="rId27"/>
    <p:sldId id="1389" r:id="rId28"/>
    <p:sldId id="1439" r:id="rId29"/>
    <p:sldId id="1583" r:id="rId30"/>
    <p:sldId id="1584" r:id="rId31"/>
    <p:sldId id="1507" r:id="rId32"/>
    <p:sldId id="1465" r:id="rId33"/>
    <p:sldId id="1466" r:id="rId34"/>
    <p:sldId id="1591" r:id="rId35"/>
    <p:sldId id="1592" r:id="rId36"/>
    <p:sldId id="1468" r:id="rId37"/>
    <p:sldId id="1467" r:id="rId38"/>
    <p:sldId id="1593" r:id="rId39"/>
    <p:sldId id="1596" r:id="rId40"/>
    <p:sldId id="1469" r:id="rId41"/>
    <p:sldId id="1470" r:id="rId42"/>
    <p:sldId id="1472" r:id="rId43"/>
    <p:sldId id="1473" r:id="rId44"/>
    <p:sldId id="1474" r:id="rId45"/>
    <p:sldId id="1475" r:id="rId46"/>
    <p:sldId id="1599" r:id="rId47"/>
    <p:sldId id="1598" r:id="rId48"/>
    <p:sldId id="1530" r:id="rId49"/>
    <p:sldId id="1600" r:id="rId50"/>
    <p:sldId id="1601" r:id="rId51"/>
    <p:sldId id="1602" r:id="rId52"/>
    <p:sldId id="1603" r:id="rId53"/>
    <p:sldId id="1604" r:id="rId54"/>
    <p:sldId id="1605" r:id="rId55"/>
    <p:sldId id="1606" r:id="rId56"/>
    <p:sldId id="1607" r:id="rId57"/>
    <p:sldId id="1608" r:id="rId58"/>
    <p:sldId id="1609" r:id="rId59"/>
    <p:sldId id="1531" r:id="rId60"/>
    <p:sldId id="1610" r:id="rId61"/>
    <p:sldId id="1477" r:id="rId62"/>
    <p:sldId id="1478" r:id="rId63"/>
    <p:sldId id="1479" r:id="rId64"/>
    <p:sldId id="1483" r:id="rId65"/>
    <p:sldId id="1484" r:id="rId66"/>
    <p:sldId id="1487" r:id="rId67"/>
    <p:sldId id="1486" r:id="rId68"/>
    <p:sldId id="1482" r:id="rId69"/>
    <p:sldId id="1626" r:id="rId70"/>
    <p:sldId id="1611" r:id="rId71"/>
    <p:sldId id="1650" r:id="rId72"/>
    <p:sldId id="1612" r:id="rId73"/>
    <p:sldId id="1613" r:id="rId74"/>
    <p:sldId id="1614" r:id="rId75"/>
    <p:sldId id="1615" r:id="rId76"/>
    <p:sldId id="1616" r:id="rId77"/>
    <p:sldId id="1617" r:id="rId78"/>
    <p:sldId id="1618" r:id="rId79"/>
    <p:sldId id="1619" r:id="rId80"/>
    <p:sldId id="1620" r:id="rId81"/>
    <p:sldId id="1621" r:id="rId82"/>
    <p:sldId id="1622" r:id="rId83"/>
    <p:sldId id="1623" r:id="rId84"/>
    <p:sldId id="1525" r:id="rId85"/>
    <p:sldId id="1527" r:id="rId86"/>
    <p:sldId id="1528" r:id="rId87"/>
    <p:sldId id="1529" r:id="rId88"/>
    <p:sldId id="1509" r:id="rId89"/>
    <p:sldId id="1510" r:id="rId90"/>
    <p:sldId id="1537" r:id="rId91"/>
    <p:sldId id="1508" r:id="rId92"/>
    <p:sldId id="1489" r:id="rId93"/>
    <p:sldId id="1496" r:id="rId94"/>
    <p:sldId id="1497" r:id="rId95"/>
    <p:sldId id="1498" r:id="rId96"/>
    <p:sldId id="1499" r:id="rId97"/>
    <p:sldId id="1511" r:id="rId98"/>
    <p:sldId id="1512" r:id="rId99"/>
    <p:sldId id="1628" r:id="rId100"/>
    <p:sldId id="1629" r:id="rId101"/>
    <p:sldId id="1630" r:id="rId102"/>
    <p:sldId id="1631" r:id="rId103"/>
    <p:sldId id="1514" r:id="rId104"/>
    <p:sldId id="1515" r:id="rId105"/>
    <p:sldId id="1516" r:id="rId106"/>
    <p:sldId id="1640" r:id="rId107"/>
    <p:sldId id="1632" r:id="rId108"/>
    <p:sldId id="1633" r:id="rId109"/>
    <p:sldId id="1634" r:id="rId110"/>
    <p:sldId id="1635" r:id="rId111"/>
    <p:sldId id="1636" r:id="rId112"/>
    <p:sldId id="1637" r:id="rId113"/>
    <p:sldId id="1638" r:id="rId114"/>
    <p:sldId id="1639" r:id="rId115"/>
    <p:sldId id="1517" r:id="rId116"/>
    <p:sldId id="1518" r:id="rId117"/>
    <p:sldId id="1519" r:id="rId118"/>
    <p:sldId id="1523" r:id="rId119"/>
    <p:sldId id="1520" r:id="rId120"/>
    <p:sldId id="1521" r:id="rId121"/>
    <p:sldId id="1502" r:id="rId122"/>
    <p:sldId id="1522" r:id="rId123"/>
    <p:sldId id="1503" r:id="rId124"/>
    <p:sldId id="1641" r:id="rId125"/>
    <p:sldId id="1651" r:id="rId126"/>
    <p:sldId id="1536" r:id="rId127"/>
    <p:sldId id="1644" r:id="rId128"/>
    <p:sldId id="1645" r:id="rId129"/>
    <p:sldId id="1646" r:id="rId130"/>
    <p:sldId id="1647" r:id="rId131"/>
    <p:sldId id="1648" r:id="rId132"/>
    <p:sldId id="1649" r:id="rId133"/>
    <p:sldId id="1575" r:id="rId134"/>
    <p:sldId id="1538" r:id="rId135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0409" autoAdjust="0"/>
  </p:normalViewPr>
  <p:slideViewPr>
    <p:cSldViewPr>
      <p:cViewPr>
        <p:scale>
          <a:sx n="66" d="100"/>
          <a:sy n="66" d="100"/>
        </p:scale>
        <p:origin x="1320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3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3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29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70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71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72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17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8965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6838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6733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307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7497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0988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36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99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9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100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101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102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3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106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5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1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120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51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4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2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oleObject" Target="../embeddings/____________Microsoft_Word_97_-_20031.doc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png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0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62.wmf"/><Relationship Id="rId15" Type="http://schemas.openxmlformats.org/officeDocument/2006/relationships/image" Target="../media/image74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5.png"/><Relationship Id="rId14" Type="http://schemas.openxmlformats.org/officeDocument/2006/relationships/image" Target="../media/image7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9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smtClean="0">
                <a:ea typeface="ＭＳ Ｐゴシック" pitchFamily="-112" charset="-128"/>
              </a:rPr>
              <a:t> </a:t>
            </a:r>
            <a:r>
              <a:rPr lang="en-US" sz="2400" smtClean="0">
                <a:ea typeface="ＭＳ Ｐゴシック" pitchFamily="-112" charset="-128"/>
              </a:rPr>
              <a:t>9: </a:t>
            </a:r>
            <a:r>
              <a:rPr lang="el-GR" sz="2400" dirty="0" smtClean="0">
                <a:ea typeface="ＭＳ Ｐゴシック" pitchFamily="-112" charset="-128"/>
              </a:rPr>
              <a:t>Ανάλυση Συνδέσμων.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70" y="28956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344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l-GR" smtClean="0"/>
              <a:t>Εύρεση Πληροφορίας</a:t>
            </a:r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150856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Taxonomies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(Yahoo!) – browse through a hierarchical tree with category labels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About.com 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DMOZ - Open Directory Project </a:t>
            </a:r>
          </a:p>
        </p:txBody>
      </p:sp>
    </p:spTree>
    <p:extLst>
      <p:ext uri="{BB962C8B-B14F-4D97-AF65-F5344CB8AC3E}">
        <p14:creationId xmlns:p14="http://schemas.microsoft.com/office/powerpoint/2010/main" val="33548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Distilling hubs and authorities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Compute, for each page </a:t>
            </a:r>
            <a:r>
              <a:rPr lang="en-US" sz="3000" i="1" smtClean="0"/>
              <a:t>x</a:t>
            </a:r>
            <a:r>
              <a:rPr lang="en-US" sz="3000" smtClean="0"/>
              <a:t> in the base set, a </a:t>
            </a:r>
            <a:r>
              <a:rPr lang="en-US" sz="3000" u="sng" smtClean="0"/>
              <a:t>hub score</a:t>
            </a:r>
            <a:r>
              <a:rPr lang="en-US" sz="3000" smtClean="0"/>
              <a:t> </a:t>
            </a:r>
            <a:r>
              <a:rPr lang="en-US" sz="3000" i="1" smtClean="0"/>
              <a:t>h(x)</a:t>
            </a:r>
            <a:r>
              <a:rPr lang="en-US" sz="3000" smtClean="0"/>
              <a:t> and an </a:t>
            </a:r>
            <a:r>
              <a:rPr lang="en-US" sz="3000" u="sng" smtClean="0"/>
              <a:t>authority score</a:t>
            </a:r>
            <a:r>
              <a:rPr lang="en-US" sz="3000" smtClean="0"/>
              <a:t> </a:t>
            </a:r>
            <a:r>
              <a:rPr lang="en-US" sz="3000" i="1" smtClean="0"/>
              <a:t>a(x).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</a:rPr>
              <a:t>Initialize: for all </a:t>
            </a:r>
            <a:r>
              <a:rPr lang="en-US" sz="3000" i="1" smtClean="0">
                <a:solidFill>
                  <a:srgbClr val="C00000"/>
                </a:solidFill>
              </a:rPr>
              <a:t>x, h(x)</a:t>
            </a:r>
            <a:r>
              <a:rPr lang="en-US" sz="3000" i="1" smtClean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ym typeface="Symbol" pitchFamily="18" charset="2"/>
              </a:rPr>
              <a:t>Iteratively update all </a:t>
            </a:r>
            <a:r>
              <a:rPr lang="en-US" sz="3000" i="1" smtClean="0">
                <a:sym typeface="Symbol" pitchFamily="18" charset="2"/>
              </a:rPr>
              <a:t>h(x), a(x)</a:t>
            </a:r>
            <a:r>
              <a:rPr lang="en-US" sz="3000" smtClean="0"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After iterations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output pages with highest </a:t>
            </a:r>
            <a:r>
              <a:rPr lang="en-US" sz="2800" i="1" smtClean="0">
                <a:sym typeface="Symbol" pitchFamily="18" charset="2"/>
              </a:rPr>
              <a:t>h()</a:t>
            </a:r>
            <a:r>
              <a:rPr lang="en-US" sz="2800" smtClean="0">
                <a:sym typeface="Symbol" pitchFamily="18" charset="2"/>
              </a:rPr>
              <a:t> scores as top hubs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 highest </a:t>
            </a:r>
            <a:r>
              <a:rPr lang="en-US" sz="2800" i="1" smtClean="0">
                <a:sym typeface="Symbol" pitchFamily="18" charset="2"/>
              </a:rPr>
              <a:t>a()</a:t>
            </a:r>
            <a:r>
              <a:rPr lang="en-US" sz="2800" smtClean="0">
                <a:sym typeface="Symbol" pitchFamily="18" charset="2"/>
              </a:rPr>
              <a:t> scores as top authorities.</a:t>
            </a:r>
          </a:p>
        </p:txBody>
      </p:sp>
      <p:sp>
        <p:nvSpPr>
          <p:cNvPr id="1291268" name="AutoShape 4"/>
          <p:cNvSpPr>
            <a:spLocks noChangeArrowheads="1"/>
          </p:cNvSpPr>
          <p:nvPr/>
        </p:nvSpPr>
        <p:spPr bwMode="auto">
          <a:xfrm>
            <a:off x="5791200" y="3276600"/>
            <a:ext cx="914400" cy="457200"/>
          </a:xfrm>
          <a:prstGeom prst="leftArrowCallout">
            <a:avLst>
              <a:gd name="adj1" fmla="val 25000"/>
              <a:gd name="adj2" fmla="val 25000"/>
              <a:gd name="adj3" fmla="val 3333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pitchFamily="34" charset="0"/>
              </a:rPr>
              <a:t>Key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  <p:bldP spid="1291268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update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the following updates, for all </a:t>
            </a:r>
            <a:r>
              <a:rPr lang="en-US" i="1" smtClean="0"/>
              <a:t>x</a:t>
            </a:r>
            <a:r>
              <a:rPr lang="en-US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2362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To prevent the </a:t>
            </a:r>
            <a:r>
              <a:rPr lang="en-US" sz="3400" i="1" smtClean="0"/>
              <a:t>h()</a:t>
            </a:r>
            <a:r>
              <a:rPr lang="en-US" sz="3400" smtClean="0"/>
              <a:t> and </a:t>
            </a:r>
            <a:r>
              <a:rPr lang="en-US" sz="3400" i="1" smtClean="0"/>
              <a:t>a()</a:t>
            </a:r>
            <a:r>
              <a:rPr lang="en-US" sz="3400" smtClean="0"/>
              <a:t> values from getting too big, can scale down after each iteration.</a:t>
            </a:r>
          </a:p>
          <a:p>
            <a:pPr eaLnBrk="1" hangingPunct="1"/>
            <a:r>
              <a:rPr lang="en-US" sz="3400" smtClean="0"/>
              <a:t>Scaling factor doesn’t really matter:</a:t>
            </a:r>
          </a:p>
          <a:p>
            <a:pPr lvl="1" eaLnBrk="1" hangingPunct="1"/>
            <a:r>
              <a:rPr lang="en-US" sz="3200" smtClean="0"/>
              <a:t>we only care about the </a:t>
            </a:r>
            <a:r>
              <a:rPr lang="en-US" sz="3200" i="1" smtClean="0"/>
              <a:t>relative</a:t>
            </a:r>
            <a:r>
              <a:rPr lang="en-US" sz="3200" smtClean="0"/>
              <a:t> values of the scores.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Πληροφορίας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99" y="1752889"/>
            <a:ext cx="83518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n-lt"/>
                <a:cs typeface="+mn-cs"/>
              </a:rPr>
              <a:t>Full text search (</a:t>
            </a:r>
            <a:r>
              <a:rPr lang="en-US" sz="2800" dirty="0" err="1" smtClean="0">
                <a:latin typeface="+mn-lt"/>
                <a:cs typeface="+mn-cs"/>
              </a:rPr>
              <a:t>Altavista</a:t>
            </a:r>
            <a:r>
              <a:rPr lang="en-US" sz="2800" dirty="0" smtClean="0">
                <a:latin typeface="+mn-lt"/>
                <a:cs typeface="+mn-cs"/>
              </a:rPr>
              <a:t>, Excite, </a:t>
            </a:r>
            <a:r>
              <a:rPr lang="en-US" sz="2800" dirty="0" err="1" smtClean="0">
                <a:latin typeface="+mn-lt"/>
                <a:cs typeface="+mn-cs"/>
              </a:rPr>
              <a:t>Infoseek</a:t>
            </a:r>
            <a:r>
              <a:rPr lang="en-US" sz="2800" dirty="0" smtClean="0">
                <a:latin typeface="+mn-lt"/>
                <a:cs typeface="+mn-cs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2590800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 εποχή του </a:t>
            </a:r>
            <a:r>
              <a:rPr lang="en-US" dirty="0" smtClean="0"/>
              <a:t>Google: </a:t>
            </a:r>
            <a:r>
              <a:rPr lang="el-GR" dirty="0" smtClean="0"/>
              <a:t>χρήση του </a:t>
            </a:r>
            <a:r>
              <a:rPr lang="en-US" dirty="0" smtClean="0"/>
              <a:t>web </a:t>
            </a:r>
            <a:r>
              <a:rPr lang="el-GR" dirty="0" smtClean="0"/>
              <a:t>ως γράφου</a:t>
            </a:r>
            <a:endParaRPr lang="en-US" dirty="0" smtClean="0"/>
          </a:p>
          <a:p>
            <a:pPr lvl="1"/>
            <a:r>
              <a:rPr lang="el-GR" dirty="0" smtClean="0"/>
              <a:t>Πέρασμα από τη συνάφεια στο κύρος (</a:t>
            </a:r>
            <a:r>
              <a:rPr lang="en-US" dirty="0" smtClean="0"/>
              <a:t>authoritativeness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Δεν έχει μόνο σημασία μια σελίδα να είναι συναφής πρέπει να είναι και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 smtClean="0"/>
              <a:t> στο </a:t>
            </a:r>
            <a:r>
              <a:rPr lang="en-US" dirty="0" smtClean="0"/>
              <a:t>web</a:t>
            </a:r>
          </a:p>
          <a:p>
            <a:r>
              <a:rPr lang="el-GR" dirty="0" smtClean="0"/>
              <a:t>Για παράδειγμα, τι είδους αποτελέσματα θα θέλατε να πάρετε στην ερώτηση </a:t>
            </a:r>
            <a:r>
              <a:rPr lang="en-US" dirty="0" smtClean="0"/>
              <a:t>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iterations?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3962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Claim: relative values of scores will converge after a few iterations:</a:t>
            </a:r>
          </a:p>
          <a:p>
            <a:pPr lvl="1" eaLnBrk="1" hangingPunct="1"/>
            <a:r>
              <a:rPr lang="en-US" sz="2800" dirty="0" smtClean="0"/>
              <a:t>in fact, suitably scaled, </a:t>
            </a:r>
            <a:r>
              <a:rPr lang="en-US" sz="2800" i="1" dirty="0" smtClean="0"/>
              <a:t>h()</a:t>
            </a:r>
            <a:r>
              <a:rPr lang="en-US" sz="2800" dirty="0" smtClean="0"/>
              <a:t> and </a:t>
            </a:r>
            <a:r>
              <a:rPr lang="en-US" sz="2800" i="1" dirty="0" smtClean="0"/>
              <a:t>a()</a:t>
            </a:r>
            <a:r>
              <a:rPr lang="en-US" sz="2800" dirty="0" smtClean="0"/>
              <a:t> scores settle into a steady state!</a:t>
            </a:r>
          </a:p>
          <a:p>
            <a:pPr eaLnBrk="1" hangingPunct="1"/>
            <a:endParaRPr lang="en-US" sz="3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3000" dirty="0" smtClean="0">
                <a:solidFill>
                  <a:srgbClr val="C00000"/>
                </a:solidFill>
              </a:rPr>
              <a:t>In practice, ~5 iterations get you close to stability.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Kamishibun Elementary School...</a:t>
            </a:r>
            <a:r>
              <a:rPr lang="en-US" sz="110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note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Pulled together good pages regardless of </a:t>
            </a:r>
            <a:r>
              <a:rPr lang="en-US" sz="3400" i="1" dirty="0" smtClean="0"/>
              <a:t>language</a:t>
            </a:r>
            <a:r>
              <a:rPr lang="en-US" sz="3400" dirty="0" smtClean="0"/>
              <a:t> of </a:t>
            </a:r>
            <a:r>
              <a:rPr lang="en-US" sz="3400" i="1" dirty="0" smtClean="0"/>
              <a:t>page content</a:t>
            </a:r>
            <a:r>
              <a:rPr lang="en-US" sz="3400" dirty="0" smtClean="0"/>
              <a:t>.</a:t>
            </a:r>
          </a:p>
          <a:p>
            <a:pPr eaLnBrk="1" hangingPunct="1"/>
            <a:r>
              <a:rPr lang="en-US" sz="3400" dirty="0" smtClean="0">
                <a:solidFill>
                  <a:srgbClr val="C00000"/>
                </a:solidFill>
              </a:rPr>
              <a:t>Use </a:t>
            </a:r>
            <a:r>
              <a:rPr lang="en-US" sz="3400" i="1" dirty="0" smtClean="0">
                <a:solidFill>
                  <a:srgbClr val="C00000"/>
                </a:solidFill>
              </a:rPr>
              <a:t>only</a:t>
            </a:r>
            <a:r>
              <a:rPr lang="en-US" sz="3400" dirty="0" smtClean="0">
                <a:solidFill>
                  <a:srgbClr val="C00000"/>
                </a:solidFill>
              </a:rPr>
              <a:t> link analysis </a:t>
            </a:r>
            <a:r>
              <a:rPr lang="en-US" sz="3400" u="sng" dirty="0" smtClean="0">
                <a:solidFill>
                  <a:srgbClr val="C00000"/>
                </a:solidFill>
              </a:rPr>
              <a:t>after</a:t>
            </a:r>
            <a:r>
              <a:rPr lang="en-US" sz="3400" dirty="0" smtClean="0">
                <a:solidFill>
                  <a:srgbClr val="C00000"/>
                </a:solidFill>
              </a:rPr>
              <a:t> base set assembled</a:t>
            </a:r>
          </a:p>
          <a:p>
            <a:pPr lvl="1" eaLnBrk="1" hangingPunct="1"/>
            <a:r>
              <a:rPr lang="en-US" sz="3200" dirty="0" smtClean="0"/>
              <a:t>	iterative scoring is query-independent.</a:t>
            </a:r>
          </a:p>
          <a:p>
            <a:pPr eaLnBrk="1" hangingPunct="1"/>
            <a:r>
              <a:rPr lang="en-US" sz="3400" dirty="0" smtClean="0"/>
              <a:t>Iterative computation </a:t>
            </a:r>
            <a:r>
              <a:rPr lang="en-US" sz="3400" u="sng" dirty="0" smtClean="0"/>
              <a:t>after</a:t>
            </a:r>
            <a:r>
              <a:rPr lang="en-US" sz="3400" dirty="0" smtClean="0"/>
              <a:t> text index retrieval - significant overhead.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Topic Drift</a:t>
            </a:r>
          </a:p>
          <a:p>
            <a:pPr lvl="1" eaLnBrk="1" hangingPunct="1"/>
            <a:r>
              <a:rPr lang="en-US" sz="2800" smtClean="0"/>
              <a:t>Off-topic pages can cause off-topic “authorities” to be returned</a:t>
            </a:r>
          </a:p>
          <a:p>
            <a:pPr lvl="2" eaLnBrk="1" hangingPunct="1"/>
            <a:r>
              <a:rPr lang="en-US" sz="2400" smtClean="0"/>
              <a:t>E.g., the neighborhood graph can be about a “super topic”</a:t>
            </a:r>
          </a:p>
          <a:p>
            <a:pPr eaLnBrk="1" hangingPunct="1"/>
            <a:r>
              <a:rPr lang="en-US" sz="3000" smtClean="0"/>
              <a:t>Mutually Reinforcing Affiliates</a:t>
            </a:r>
          </a:p>
          <a:p>
            <a:pPr lvl="1" eaLnBrk="1" hangingPunct="1"/>
            <a:r>
              <a:rPr lang="en-US" sz="2800" smtClean="0"/>
              <a:t> Affiliated pages/sites can boost each others’ scores </a:t>
            </a:r>
          </a:p>
          <a:p>
            <a:pPr lvl="2" eaLnBrk="1" hangingPunct="1"/>
            <a:r>
              <a:rPr lang="en-US" sz="2400" smtClean="0"/>
              <a:t>Linkage between affiliated pages is not a useful signal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Πίνακας γειτνίασης</a:t>
            </a:r>
            <a:endParaRPr 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i="1" smtClean="0"/>
              <a:t>n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u="sng" smtClean="0"/>
              <a:t>adjacency matrix</a:t>
            </a:r>
            <a:r>
              <a:rPr lang="en-US" smtClean="0"/>
              <a:t> </a:t>
            </a:r>
            <a:r>
              <a:rPr lang="en-US" b="1" smtClean="0"/>
              <a:t>A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each of the </a:t>
            </a:r>
            <a:r>
              <a:rPr lang="en-US" i="1" smtClean="0"/>
              <a:t>n</a:t>
            </a:r>
            <a:r>
              <a:rPr lang="en-US" smtClean="0"/>
              <a:t> pages in the base set has a row and column in the matrix.</a:t>
            </a:r>
          </a:p>
          <a:p>
            <a:pPr lvl="1" eaLnBrk="1" hangingPunct="1"/>
            <a:r>
              <a:rPr lang="en-US" smtClean="0"/>
              <a:t>Entry </a:t>
            </a:r>
            <a:r>
              <a:rPr lang="en-US" i="1" smtClean="0"/>
              <a:t>A</a:t>
            </a:r>
            <a:r>
              <a:rPr lang="en-US" i="1" baseline="-25000" smtClean="0"/>
              <a:t>ij</a:t>
            </a:r>
            <a:r>
              <a:rPr lang="en-US" i="1" smtClean="0"/>
              <a:t> = 1</a:t>
            </a:r>
            <a:r>
              <a:rPr lang="en-US" smtClean="0"/>
              <a:t> if page </a:t>
            </a:r>
            <a:r>
              <a:rPr lang="en-US" i="1" smtClean="0"/>
              <a:t>i</a:t>
            </a:r>
            <a:r>
              <a:rPr lang="en-US" smtClean="0"/>
              <a:t> links to page </a:t>
            </a:r>
            <a:r>
              <a:rPr lang="en-US" i="1" smtClean="0"/>
              <a:t>j</a:t>
            </a:r>
            <a:r>
              <a:rPr lang="en-US" smtClean="0"/>
              <a:t>, else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95300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447800" y="48768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43400" y="51816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1143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048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133600" y="57150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361407" y="403939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361407" y="441721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448051" y="485775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589213" y="525780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409700" y="525780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019800" y="480060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172200" y="4419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715000" y="480060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1722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1722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1722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συλλογή εγγράφων του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 smtClean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includes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 smtClean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 smtClean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 smtClean="0">
                <a:ea typeface="ＭＳ Ｐゴシック" pitchFamily="-112" charset="-128"/>
              </a:rPr>
              <a:t> much larger than previous text collections … but corporate records are catching up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 smtClean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can be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Hub/authority vectors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 the hub scores </a:t>
            </a:r>
            <a:r>
              <a:rPr lang="en-US" i="1" smtClean="0"/>
              <a:t>h()</a:t>
            </a:r>
            <a:r>
              <a:rPr lang="en-US" smtClean="0"/>
              <a:t> and the authority scores </a:t>
            </a:r>
            <a:r>
              <a:rPr lang="en-US" i="1" smtClean="0"/>
              <a:t>a()</a:t>
            </a:r>
            <a:r>
              <a:rPr lang="en-US" smtClean="0"/>
              <a:t> as vectors with </a:t>
            </a:r>
            <a:r>
              <a:rPr lang="en-US" i="1" smtClean="0"/>
              <a:t>n</a:t>
            </a:r>
            <a:r>
              <a:rPr lang="en-US" smtClean="0"/>
              <a:t> components.</a:t>
            </a:r>
          </a:p>
          <a:p>
            <a:pPr eaLnBrk="1" hangingPunct="1"/>
            <a:r>
              <a:rPr lang="en-US" smtClean="0"/>
              <a:t>Recall the iterative updates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698750" y="37338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7338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698750" y="53340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" imgW="1002865" imgH="355446" progId="Equation.3">
                  <p:embed/>
                </p:oleObj>
              </mc:Choice>
              <mc:Fallback>
                <p:oleObj name="Equation" r:id="rId6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53340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459956" cy="41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</a:t>
            </a:r>
            <a:r>
              <a:rPr lang="en-US" smtClean="0"/>
              <a:t>=</a:t>
            </a:r>
            <a:r>
              <a:rPr lang="en-US" b="1" smtClean="0"/>
              <a:t>Aa</a:t>
            </a:r>
            <a:r>
              <a:rPr lang="en-US" smtClean="0"/>
              <a:t>.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=</a:t>
            </a:r>
            <a:r>
              <a:rPr lang="en-US" b="1" smtClean="0"/>
              <a:t>A</a:t>
            </a:r>
            <a:r>
              <a:rPr lang="en-US" b="1" baseline="30000" smtClean="0"/>
              <a:t>t</a:t>
            </a:r>
            <a:r>
              <a:rPr lang="en-US" b="1" smtClean="0"/>
              <a:t>h</a:t>
            </a:r>
            <a:r>
              <a:rPr lang="en-US" smtClean="0"/>
              <a:t>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302533" name="AutoShape 5"/>
          <p:cNvSpPr>
            <a:spLocks noChangeArrowheads="1"/>
          </p:cNvSpPr>
          <p:nvPr/>
        </p:nvSpPr>
        <p:spPr bwMode="auto">
          <a:xfrm>
            <a:off x="2363788" y="1662113"/>
            <a:ext cx="2284412" cy="1562100"/>
          </a:xfrm>
          <a:prstGeom prst="leftArrowCallout">
            <a:avLst>
              <a:gd name="adj1" fmla="val 25000"/>
              <a:gd name="adj2" fmla="val 25000"/>
              <a:gd name="adj3" fmla="val 2437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Recall A</a:t>
            </a:r>
            <a:r>
              <a:rPr lang="en-US" sz="2800" baseline="30000">
                <a:latin typeface="Arial" pitchFamily="34" charset="0"/>
              </a:rPr>
              <a:t>t</a:t>
            </a:r>
            <a:r>
              <a:rPr lang="en-US">
                <a:latin typeface="Arial" pitchFamily="34" charset="0"/>
              </a:rPr>
              <a:t> is the transpose of A.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95413" y="3429000"/>
            <a:ext cx="631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Substituting,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2863" y="3962400"/>
            <a:ext cx="8729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Arial" pitchFamily="34" charset="0"/>
              </a:rPr>
              <a:t>Thus,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51435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Further, our algorithm is a particular, known algorithm for computing eigenvectors: the </a:t>
            </a:r>
            <a:r>
              <a:rPr lang="en-US" i="1"/>
              <a:t>power iteration</a:t>
            </a:r>
            <a:r>
              <a:rPr lang="en-US"/>
              <a:t> method.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554413" y="6019800"/>
            <a:ext cx="3836987" cy="649288"/>
          </a:xfrm>
          <a:prstGeom prst="upArrowCallout">
            <a:avLst>
              <a:gd name="adj1" fmla="val 147738"/>
              <a:gd name="adj2" fmla="val 14773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Guaranteed to converge.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3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24000"/>
            <a:ext cx="7929618" cy="50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Spectral Analysis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65" y="1600200"/>
            <a:ext cx="80018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2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  <p:sp>
        <p:nvSpPr>
          <p:cNvPr id="12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2" cstate="print"/>
            <a:stretch>
              <a:fillRect l="-1111" t="-2695" r="-667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PageRank </a:t>
            </a:r>
            <a:r>
              <a:rPr lang="en-US" dirty="0" err="1" smtClean="0"/>
              <a:t>vs</a:t>
            </a:r>
            <a:r>
              <a:rPr lang="en-US" dirty="0" smtClean="0"/>
              <a:t> HITS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294841" cy="391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can be </a:t>
            </a:r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precomputed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, HITS has to be computed at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query time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.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HITS is too expensive in most application scenarios.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 and HITS two different design choices: (1) the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eigenproblem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formalization (2) the set of pages to apply the formalization. They are orthogonal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We could also apply HITS to the entire web and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 to a small base set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Claim: On the web, a good hub almost always is also a good authority.</a:t>
            </a:r>
          </a:p>
          <a:p>
            <a:pPr marL="79375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Actual difference between PageRank and HITS ranking not as large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σύνδεσμοι είναι παντού!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Powerful sources of authenticity and authority</a:t>
            </a:r>
          </a:p>
          <a:p>
            <a:pPr lvl="1"/>
            <a:r>
              <a:rPr lang="en-US" dirty="0" smtClean="0"/>
              <a:t>Mail spam – which email accounts are spammers?</a:t>
            </a:r>
          </a:p>
          <a:p>
            <a:pPr lvl="1"/>
            <a:r>
              <a:rPr lang="en-US" dirty="0" smtClean="0"/>
              <a:t>Host quality – which hosts are “bad”?</a:t>
            </a:r>
          </a:p>
          <a:p>
            <a:pPr lvl="1"/>
            <a:r>
              <a:rPr lang="en-US" dirty="0" smtClean="0"/>
              <a:t>Phone call logs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A000"/>
                </a:solidFill>
              </a:rPr>
              <a:t>Good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and The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CF0FB-57FF-4B91-A622-44A514A51F13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5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6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7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6399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6389" idx="0"/>
            <a:endCxn id="16395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396" idx="0"/>
            <a:endCxn id="16395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393" idx="4"/>
            <a:endCxn id="16394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397" idx="6"/>
            <a:endCxn id="16394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395" idx="5"/>
            <a:endCxn id="16391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390" idx="2"/>
            <a:endCxn id="16395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390" idx="6"/>
            <a:endCxn id="16393" idx="2"/>
          </p:cNvCxnSpPr>
          <p:nvPr/>
        </p:nvCxnSpPr>
        <p:spPr>
          <a:xfrm flipV="1">
            <a:off x="5105400" y="4114800"/>
            <a:ext cx="914400" cy="13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397" idx="2"/>
            <a:endCxn id="16391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394" idx="4"/>
            <a:endCxn id="16392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6396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396" idx="6"/>
            <a:endCxn id="16391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391" idx="4"/>
            <a:endCxn id="16392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397" idx="0"/>
            <a:endCxn id="16390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, The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and The Unknown</a:t>
            </a:r>
          </a:p>
          <a:p>
            <a:pPr lvl="1"/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All other combinations plausible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83B44B52-5BF7-4D1C-9828-635EFDEACB00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7413" idx="0"/>
            <a:endCxn id="17419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420" idx="0"/>
            <a:endCxn id="17419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417" idx="4"/>
            <a:endCxn id="17418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421" idx="6"/>
            <a:endCxn id="17418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419" idx="5"/>
            <a:endCxn id="17415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414" idx="2"/>
            <a:endCxn id="17419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417" idx="2"/>
            <a:endCxn id="17414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421" idx="2"/>
            <a:endCxn id="17415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418" idx="4"/>
            <a:endCxn id="17416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7420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420" idx="6"/>
            <a:endCxn id="17415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415" idx="4"/>
            <a:endCxn id="17416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421" idx="0"/>
            <a:endCxn id="17414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F9B4C1D6-EAE8-4A5D-BB55-DE327A1C99F5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3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4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5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8447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8437" idx="0"/>
            <a:endCxn id="18443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444" idx="0"/>
            <a:endCxn id="18443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441" idx="4"/>
            <a:endCxn id="18442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445" idx="6"/>
            <a:endCxn id="18442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443" idx="5"/>
            <a:endCxn id="18439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438" idx="2"/>
            <a:endCxn id="18443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441" idx="2"/>
            <a:endCxn id="18438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445" idx="2"/>
            <a:endCxn id="18439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442" idx="4"/>
            <a:endCxn id="18440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8444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444" idx="6"/>
            <a:endCxn id="18439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8439" idx="4"/>
            <a:endCxn id="18440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8445" idx="0"/>
            <a:endCxn id="18438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 smtClean="0">
                <a:latin typeface="+mn-lt"/>
              </a:rPr>
              <a:t>&lt;a&gt;&lt;/a&gt;</a:t>
            </a:r>
          </a:p>
          <a:p>
            <a:r>
              <a:rPr lang="en-US" dirty="0" smtClean="0">
                <a:latin typeface="+mn-lt"/>
              </a:rPr>
              <a:t>In-links/Out-links</a:t>
            </a:r>
          </a:p>
          <a:p>
            <a:r>
              <a:rPr lang="en-US" dirty="0" smtClean="0">
                <a:latin typeface="+mn-lt"/>
              </a:rPr>
              <a:t>In-degree (8-15)</a:t>
            </a:r>
          </a:p>
          <a:p>
            <a:r>
              <a:rPr lang="en-US" dirty="0" smtClean="0">
                <a:latin typeface="+mn-lt"/>
              </a:rPr>
              <a:t>Out-degree</a:t>
            </a:r>
            <a:endParaRPr lang="en-US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41DE2-9D2A-4660-9447-DF5D4778B533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7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9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70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9461" idx="0"/>
            <a:endCxn id="19467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468" idx="0"/>
            <a:endCxn id="19467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465" idx="4"/>
            <a:endCxn id="19466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469" idx="6"/>
            <a:endCxn id="19466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467" idx="5"/>
            <a:endCxn id="19463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462" idx="2"/>
            <a:endCxn id="19467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465" idx="2"/>
            <a:endCxn id="19462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469" idx="2"/>
            <a:endCxn id="19463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466" idx="4"/>
            <a:endCxn id="19464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9468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468" idx="6"/>
            <a:endCxn id="19463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463" idx="4"/>
            <a:endCxn id="19464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469" idx="0"/>
            <a:endCxn id="19462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AE2EEF4D-53B1-4D0B-B055-98DC2D5990A8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3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20494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20495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20485" idx="0"/>
            <a:endCxn id="20491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492" idx="0"/>
            <a:endCxn id="20491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489" idx="4"/>
            <a:endCxn id="20490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493" idx="6"/>
            <a:endCxn id="20490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491" idx="5"/>
            <a:endCxn id="20487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486" idx="2"/>
            <a:endCxn id="20491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489" idx="2"/>
            <a:endCxn id="20486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493" idx="2"/>
            <a:endCxn id="20487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490" idx="4"/>
            <a:endCxn id="20488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0492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492" idx="6"/>
            <a:endCxn id="20487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487" idx="4"/>
            <a:endCxn id="20488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0493" idx="0"/>
            <a:endCxn id="20486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other examples of link analysis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2667000"/>
          </a:xfrm>
        </p:spPr>
        <p:txBody>
          <a:bodyPr/>
          <a:lstStyle/>
          <a:p>
            <a:r>
              <a:rPr lang="en-US" dirty="0" smtClean="0"/>
              <a:t>Social networks are a rich source of grouping behavior</a:t>
            </a:r>
          </a:p>
          <a:p>
            <a:r>
              <a:rPr lang="en-US" dirty="0" smtClean="0"/>
              <a:t>E.g., Shoppers’ affinity – </a:t>
            </a:r>
            <a:r>
              <a:rPr lang="en-US" dirty="0" err="1" smtClean="0"/>
              <a:t>Goel+Goldstein</a:t>
            </a:r>
            <a:r>
              <a:rPr lang="en-US" dirty="0" smtClean="0"/>
              <a:t> 2010</a:t>
            </a:r>
          </a:p>
          <a:p>
            <a:pPr lvl="1"/>
            <a:r>
              <a:rPr lang="en-US" dirty="0" smtClean="0"/>
              <a:t>Consumers whose friends spend a lot, spend a lot themselves</a:t>
            </a:r>
          </a:p>
          <a:p>
            <a:pPr lvl="1"/>
            <a:r>
              <a:rPr lang="en-US" sz="2000" u="sng" dirty="0" smtClean="0">
                <a:solidFill>
                  <a:srgbClr val="3333CC"/>
                </a:solidFill>
              </a:rPr>
              <a:t>http://www.cs.cornell.edu/home/kleinber/networks-book/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Bibliometrics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e.g., citation analysis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l-GR" dirty="0"/>
              <a:t>Π</a:t>
            </a:r>
            <a:r>
              <a:rPr lang="el-GR" dirty="0" smtClean="0"/>
              <a:t>ερίληψη</a:t>
            </a:r>
            <a:endParaRPr lang="en-US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415087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Anchor text: What exactly are links on the web and why are they important for IR?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PageRank: the original algorithm that was used for link-based ranking on the web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Hubs &amp; Authorities: an alternative link-based ranking algorithm</a:t>
            </a:r>
            <a:endParaRPr lang="el-GR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9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διαλέξεις του μεταπτυχιακού μαθήματος «Κοινωνικά Δίκτυα και Μέσα»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distribution of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in-degrees is </a:t>
            </a:r>
            <a:r>
              <a:rPr lang="en-US" sz="2800" dirty="0" smtClean="0">
                <a:latin typeface="+mn-lt"/>
              </a:rPr>
              <a:t>not Poisson </a:t>
            </a:r>
            <a:r>
              <a:rPr lang="en-US" sz="2800" dirty="0">
                <a:latin typeface="+mn-lt"/>
              </a:rPr>
              <a:t>distribution </a:t>
            </a:r>
            <a:r>
              <a:rPr lang="en-US" sz="2800" dirty="0" smtClean="0">
                <a:latin typeface="+mn-lt"/>
              </a:rPr>
              <a:t>(if </a:t>
            </a:r>
            <a:r>
              <a:rPr lang="en-US" sz="2800" dirty="0">
                <a:latin typeface="+mn-lt"/>
              </a:rPr>
              <a:t>every web page </a:t>
            </a:r>
            <a:r>
              <a:rPr lang="en-US" sz="2800" dirty="0" smtClean="0">
                <a:latin typeface="+mn-lt"/>
              </a:rPr>
              <a:t>were to </a:t>
            </a:r>
            <a:r>
              <a:rPr lang="en-US" sz="2800" dirty="0">
                <a:latin typeface="+mn-lt"/>
              </a:rPr>
              <a:t>pick the destinations of its links uniformly at </a:t>
            </a:r>
            <a:r>
              <a:rPr lang="en-US" sz="2800" dirty="0" smtClean="0">
                <a:latin typeface="+mn-lt"/>
              </a:rPr>
              <a:t>random).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ower </a:t>
            </a:r>
            <a:r>
              <a:rPr lang="en-US" sz="2800" dirty="0">
                <a:latin typeface="+mn-lt"/>
              </a:rPr>
              <a:t>law, 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total number </a:t>
            </a:r>
            <a:r>
              <a:rPr lang="en-US" sz="2800" dirty="0" smtClean="0">
                <a:latin typeface="+mn-lt"/>
              </a:rPr>
              <a:t>of web </a:t>
            </a:r>
            <a:r>
              <a:rPr lang="en-US" sz="2800" dirty="0">
                <a:latin typeface="+mn-lt"/>
              </a:rPr>
              <a:t>pages with in-degree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is proportional </a:t>
            </a:r>
            <a:r>
              <a:rPr lang="en-US" sz="2800" dirty="0">
                <a:latin typeface="+mn-lt"/>
              </a:rPr>
              <a:t>to 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1/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</a:p>
          <a:p>
            <a:r>
              <a:rPr lang="en-US" sz="2800" dirty="0" smtClean="0">
                <a:latin typeface="+mn-lt"/>
              </a:rPr>
              <a:t>		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typically 2.1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1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που οδηγούν στο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όχι το ανάποδο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 στις οποίες μπορούμε να φτάσουμε από 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δεν οδηγούν σε αυτό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shape</a:t>
            </a:r>
          </a:p>
          <a:p>
            <a:r>
              <a:rPr lang="el-GR" dirty="0" smtClean="0">
                <a:latin typeface="+mn-lt"/>
              </a:rPr>
              <a:t>Τρεις κατηγορίες: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14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Περιέχει μια μεγάλη ισχυρά συνδεδεμένη συνιστώσα </a:t>
            </a:r>
            <a:r>
              <a:rPr lang="en-US" dirty="0" smtClean="0">
                <a:latin typeface="+mn-lt"/>
              </a:rPr>
              <a:t>(Strongly Connected Component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 smtClean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3820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IN, OUT same size, SCC larger</a:t>
            </a:r>
          </a:p>
          <a:p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emaining pages: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Tubes: small </a:t>
            </a:r>
            <a:r>
              <a:rPr lang="en-US" dirty="0">
                <a:latin typeface="+mn-lt"/>
              </a:rPr>
              <a:t>sets of pages outside SCC that</a:t>
            </a:r>
          </a:p>
          <a:p>
            <a:r>
              <a:rPr lang="en-US" dirty="0" smtClean="0">
                <a:latin typeface="+mn-lt"/>
              </a:rPr>
              <a:t>	lead </a:t>
            </a:r>
            <a:r>
              <a:rPr lang="en-US" dirty="0">
                <a:latin typeface="+mn-lt"/>
              </a:rPr>
              <a:t>directly from IN to OUT,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Tendrils: either </a:t>
            </a:r>
            <a:r>
              <a:rPr lang="en-US" dirty="0">
                <a:latin typeface="+mn-lt"/>
              </a:rPr>
              <a:t>lead nowhere from </a:t>
            </a:r>
            <a:r>
              <a:rPr lang="en-US" dirty="0" smtClean="0">
                <a:latin typeface="+mn-lt"/>
              </a:rPr>
              <a:t>IN, or </a:t>
            </a:r>
            <a:r>
              <a:rPr lang="en-US" dirty="0">
                <a:latin typeface="+mn-lt"/>
              </a:rPr>
              <a:t>from </a:t>
            </a:r>
            <a:r>
              <a:rPr lang="en-US" dirty="0" smtClean="0">
                <a:latin typeface="+mn-lt"/>
              </a:rPr>
              <a:t>	nowhere </a:t>
            </a:r>
            <a:r>
              <a:rPr lang="en-US" dirty="0">
                <a:latin typeface="+mn-lt"/>
              </a:rPr>
              <a:t>to OUT.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Small disconnected components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Web search basics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Document" r:id="rId4" imgW="5539012" imgH="8035023" progId="Word.Document.8">
                  <p:embed/>
                </p:oleObj>
              </mc:Choice>
              <mc:Fallback>
                <p:oleObj name="Document" r:id="rId4" imgW="5539012" imgH="8035023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0" y="2895600"/>
            <a:ext cx="1828800" cy="1128713"/>
            <a:chOff x="1872" y="1824"/>
            <a:chExt cx="1152" cy="711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132" y="1824"/>
              <a:ext cx="892" cy="711"/>
              <a:chOff x="2132" y="2313"/>
              <a:chExt cx="892" cy="711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2132" y="2313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/>
                  <a:t>Web spider</a:t>
                </a:r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(άλλο)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Ανάλυση συνδέσμων (</a:t>
            </a:r>
            <a:r>
              <a:rPr lang="en-US" sz="3200" dirty="0" smtClean="0">
                <a:latin typeface="+mn-lt"/>
              </a:rPr>
              <a:t>Link Analysis)</a:t>
            </a:r>
          </a:p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γράφος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Σημασία της άγκυρας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(anchor text)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Πως διαφέρει η ανάκτηση πληροφορίας από το</a:t>
            </a:r>
            <a:r>
              <a:rPr lang="en-US" sz="2800" dirty="0" smtClean="0">
                <a:latin typeface="+mn-lt"/>
              </a:rPr>
              <a:t> web </a:t>
            </a:r>
            <a:r>
              <a:rPr lang="el-GR" sz="2800" dirty="0" smtClean="0">
                <a:latin typeface="+mn-lt"/>
              </a:rPr>
              <a:t>από την ανάκτηση πληροφορίας από ποιο «παραδοσιακές συλλογές κειμένου; 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20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text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 smtClean="0">
                <a:latin typeface="Calibri" charset="0"/>
              </a:rPr>
              <a:t>Παράδειγμα</a:t>
            </a:r>
            <a:r>
              <a:rPr lang="en-US" sz="2000" dirty="0" smtClean="0">
                <a:latin typeface="Calibri" charset="0"/>
              </a:rPr>
              <a:t>: </a:t>
            </a:r>
            <a:r>
              <a:rPr lang="en-US" sz="2000" dirty="0">
                <a:latin typeface="Calibri" charset="0"/>
              </a:rPr>
              <a:t>“You can find  cheap cars  ˂a </a:t>
            </a:r>
            <a:r>
              <a:rPr lang="en-US" sz="2000" dirty="0" err="1">
                <a:latin typeface="Calibri" charset="0"/>
              </a:rPr>
              <a:t>href</a:t>
            </a:r>
            <a:r>
              <a:rPr lang="en-US" sz="2000" dirty="0">
                <a:latin typeface="Calibri" charset="0"/>
              </a:rPr>
              <a:t> =http://…˃here ˂/a ˃.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latin typeface="Calibri" charset="0"/>
              </a:rPr>
              <a:t>Anchor text: “You can find cheap </a:t>
            </a:r>
            <a:r>
              <a:rPr lang="en-US" sz="2000" dirty="0" smtClean="0">
                <a:latin typeface="Calibri" charset="0"/>
              </a:rPr>
              <a:t>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Σημασία των συνδέσεων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21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 smtClean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 smtClean="0">
                <a:latin typeface="Calibri" charset="0"/>
              </a:rPr>
              <a:t>d</a:t>
            </a:r>
            <a:r>
              <a:rPr lang="en-US" i="1" baseline="-25000" dirty="0" smtClean="0">
                <a:latin typeface="Calibri" charset="0"/>
              </a:rPr>
              <a:t>2</a:t>
            </a:r>
            <a:r>
              <a:rPr lang="en-US" i="1" dirty="0" smtClean="0">
                <a:latin typeface="Calibri" charset="0"/>
              </a:rPr>
              <a:t>.</a:t>
            </a:r>
            <a:endParaRPr lang="en-US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22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ναζήτηση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 smtClean="0">
                <a:latin typeface="Calibri" charset="0"/>
              </a:rPr>
              <a:t>Ερώτημα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May not match IBM home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page!</a:t>
            </a:r>
            <a:r>
              <a:rPr lang="el-GR" sz="20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[anchor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IBM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 smtClean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 smtClean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1919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 στο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ότι το περιεχόμενο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</a:t>
            </a:r>
            <a:r>
              <a:rPr lang="en-US" sz="1400" dirty="0" smtClean="0">
                <a:latin typeface="Rockwell" pitchFamily="18" charset="0"/>
              </a:rPr>
              <a:t>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 smtClean="0">
                <a:latin typeface="Rockwell" pitchFamily="18" charset="0"/>
              </a:rPr>
              <a:t>giant </a:t>
            </a:r>
            <a:r>
              <a:rPr lang="en-US" sz="1400" u="sng" dirty="0" smtClean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 smtClean="0">
                <a:latin typeface="Rockwell" pitchFamily="18" charset="0"/>
              </a:rPr>
              <a:t> announced today</a:t>
            </a:r>
            <a:endParaRPr lang="en-US" sz="1400" dirty="0">
              <a:latin typeface="Rockwell" pitchFamily="18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Weighted: Use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idf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for common words such as Click, Here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Also, extended anchor text</a:t>
            </a:r>
            <a:endParaRPr lang="el-GR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Google Bombs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076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 search with “bad” results due to maliciously manipulated anchor text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59" y="2754312"/>
            <a:ext cx="868680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</a:rPr>
              <a:t>Google introduced a new weighting function in January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2007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Can 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score anchor text with weight depending on the authority of the anchor page’s website</a:t>
            </a:r>
          </a:p>
          <a:p>
            <a:pPr lvl="1" eaLnBrk="1" hangingPunct="1"/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E.g</a:t>
            </a:r>
            <a:r>
              <a:rPr lang="en-US" sz="1800" dirty="0">
                <a:latin typeface="+mn-lt"/>
              </a:rPr>
              <a:t>., if we were to assume that content from cnn.com or yahoo.com </a:t>
            </a:r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is </a:t>
            </a:r>
            <a:r>
              <a:rPr lang="en-US" sz="1800" dirty="0">
                <a:latin typeface="+mn-lt"/>
              </a:rPr>
              <a:t>authoritative, then trust the anchor text from </a:t>
            </a:r>
            <a:r>
              <a:rPr lang="en-US" sz="1800" dirty="0" smtClean="0">
                <a:latin typeface="+mn-lt"/>
              </a:rPr>
              <a:t>them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400" dirty="0" smtClean="0">
                <a:latin typeface="+mn-lt"/>
              </a:rPr>
              <a:t>Miserable failure (Bush 2004)</a:t>
            </a:r>
            <a:endParaRPr lang="el-GR" sz="1400" dirty="0" smtClean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Still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some remnants: [dangerous cult] on 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latin typeface="+mn-lt"/>
              </a:rPr>
              <a:t>Coordinated link creation by those who dislike the 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Anchor Text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Other applications</a:t>
            </a:r>
          </a:p>
          <a:p>
            <a:pPr lvl="1" eaLnBrk="1" hangingPunct="1"/>
            <a:r>
              <a:rPr lang="en-US" sz="3200" smtClean="0"/>
              <a:t>Weighting/filtering links in the graph</a:t>
            </a:r>
          </a:p>
          <a:p>
            <a:pPr lvl="1" eaLnBrk="1" hangingPunct="1"/>
            <a:r>
              <a:rPr lang="en-US" sz="3200" smtClean="0"/>
              <a:t>Generating page descriptions from anchor text</a:t>
            </a:r>
            <a:endParaRPr lang="en-US" sz="280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21.1.1</a:t>
            </a:r>
          </a:p>
        </p:txBody>
      </p:sp>
    </p:spTree>
    <p:extLst>
      <p:ext uri="{BB962C8B-B14F-4D97-AF65-F5344CB8AC3E}">
        <p14:creationId xmlns:p14="http://schemas.microsoft.com/office/powerpoint/2010/main" val="389483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Υπόθεση </a:t>
            </a:r>
            <a:r>
              <a:rPr lang="en-US" dirty="0" smtClean="0"/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2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Συνδέσμων - </a:t>
            </a:r>
            <a:r>
              <a:rPr lang="en-US" dirty="0" smtClean="0"/>
              <a:t>Link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ίσες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356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8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 με βάση τη δημοτικότητα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Διάταξη των σελίδων με βάσει τον αριθμό των εισερχόμενων ακμών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5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</a:t>
            </a:r>
            <a:r>
              <a:rPr lang="en-US" sz="2800" dirty="0" smtClean="0">
                <a:latin typeface="+mn-lt"/>
              </a:rPr>
              <a:t>web </a:t>
            </a:r>
            <a:r>
              <a:rPr lang="el-GR" sz="2800" dirty="0" smtClean="0">
                <a:latin typeface="+mn-lt"/>
              </a:rPr>
              <a:t>γράφος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Αρκεί η δημοτικότητα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Δεν είναι σημαντικό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 smtClean="0"/>
              <a:t>δείχνουν σε μια σελίδα αλλά 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 smtClean="0"/>
              <a:t>είναι αυτοί οι κόμβοι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83486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Βασική ιδέα: </a:t>
            </a:r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Μια σελίδα είναι σημαντική αν δείχνουν σε αυτήν σημαντικές σελίδες</a:t>
            </a:r>
          </a:p>
          <a:p>
            <a:pPr algn="just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(η αξία ενός κόμβου είναι το άθροισμα της αξίας των φίλων του)</a:t>
            </a:r>
          </a:p>
          <a:p>
            <a:pPr algn="just">
              <a:buFont typeface="Wingdings" pitchFamily="2" charset="2"/>
              <a:buChar char="§"/>
            </a:pPr>
            <a:endParaRPr lang="el-GR" sz="3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Αναδρομικός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ορισμός!</a:t>
            </a:r>
          </a:p>
          <a:p>
            <a:pPr algn="just">
              <a:buFont typeface="Wingdings" pitchFamily="2" charset="2"/>
              <a:buChar char="§"/>
            </a:pPr>
            <a:endParaRPr lang="el-GR" sz="3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Πως υλοποιούμε το παραπάνω;</a:t>
            </a:r>
            <a:endParaRPr lang="el-GR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Βασική ιδέα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Έχουμε μια «μονάδα κύρους» που τη λέμε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την μοιράζουμε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στις σελίδες. 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Κάθε σελίδα έχει ένα </a:t>
            </a:r>
            <a:r>
              <a:rPr lang="en-US" sz="2800" dirty="0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στις σελίδες που δείχνει</a:t>
            </a:r>
          </a:p>
          <a:p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μιας σελίδας είναι το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απλό 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86400" y="213360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43400" y="312420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343400" y="358586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343400" y="406047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60020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Το συνολικό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μοιράζεται στους 3 κόμβους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Ακόμα ένα παράδειγμα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ακόμα ένα μαζί με τον ορισμό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448587" cy="452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676400"/>
            <a:ext cx="50292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κόμβος (σελίδα) έχει ένα βαθμό (</a:t>
            </a:r>
            <a:r>
              <a:rPr lang="en-US" dirty="0" smtClean="0">
                <a:latin typeface="+mn-lt"/>
              </a:rPr>
              <a:t>rank)</a:t>
            </a:r>
          </a:p>
          <a:p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Ο βαθμός </a:t>
            </a:r>
            <a:r>
              <a:rPr lang="en-US" dirty="0" err="1" smtClean="0">
                <a:latin typeface="+mn-lt"/>
              </a:rPr>
              <a:t>r</a:t>
            </a:r>
            <a:r>
              <a:rPr lang="en-US" baseline="-25000" dirty="0" err="1" smtClean="0">
                <a:latin typeface="+mn-lt"/>
              </a:rPr>
              <a:t>j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τον κόμβο </a:t>
            </a:r>
            <a:r>
              <a:rPr lang="en-US" dirty="0" smtClean="0">
                <a:latin typeface="+mn-lt"/>
              </a:rPr>
              <a:t>j </a:t>
            </a:r>
            <a:r>
              <a:rPr lang="el-GR" dirty="0" smtClean="0">
                <a:latin typeface="+mn-lt"/>
              </a:rPr>
              <a:t>ισούται με</a:t>
            </a:r>
          </a:p>
          <a:p>
            <a:endParaRPr lang="el-GR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5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6764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Σε ένα γράφο με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nodes, </a:t>
            </a:r>
            <a:r>
              <a:rPr lang="el-GR" dirty="0" smtClean="0">
                <a:latin typeface="+mn-lt"/>
              </a:rPr>
              <a:t>αναθέτουμε σε όλους το ίδιο αρχικό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1/</a:t>
            </a:r>
            <a:r>
              <a:rPr lang="en-US" i="1" dirty="0">
                <a:latin typeface="+mn-lt"/>
              </a:rPr>
              <a:t>n</a:t>
            </a:r>
            <a:r>
              <a:rPr lang="en-US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Εκτελούμε μια ακολουθία από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ενημερώσεις των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τιμών με βάση των παρακάτω κανόνα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μοιράζει</a:t>
            </a:r>
            <a:r>
              <a:rPr lang="el-GR" dirty="0" smtClean="0">
                <a:latin typeface="+mn-lt"/>
              </a:rPr>
              <a:t> την τρέχουσα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ισόποσα στις  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out-going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ακμές και τις περνά στους αντίστοιχους κόμβους</a:t>
            </a:r>
            <a:endParaRPr lang="el-GR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ανανεώνει</a:t>
            </a:r>
            <a:r>
              <a:rPr lang="el-GR" dirty="0" smtClean="0">
                <a:latin typeface="+mn-lt"/>
              </a:rPr>
              <a:t> την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ώστε να είναι ίση με το άθροισμα τον ποσών που δέχεται μέσω των </a:t>
            </a:r>
            <a:r>
              <a:rPr lang="en-US" dirty="0" smtClean="0">
                <a:latin typeface="+mn-lt"/>
              </a:rPr>
              <a:t>incoming </a:t>
            </a:r>
            <a:r>
              <a:rPr lang="el-GR" dirty="0" smtClean="0">
                <a:latin typeface="+mn-lt"/>
              </a:rPr>
              <a:t>ακμών της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Επαναληπτικός υπολογισμός</a:t>
            </a:r>
            <a:endParaRPr lang="el-GR" dirty="0"/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2996952"/>
            <a:ext cx="5884431" cy="2534220"/>
          </a:xfrm>
          <a:prstGeom prst="rect">
            <a:avLst/>
          </a:prstGeom>
          <a:blipFill rotWithShape="0">
            <a:blip r:embed="rId2" cstate="print"/>
            <a:stretch>
              <a:fillRect l="-2371" b="-6429"/>
            </a:stretch>
          </a:blip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0825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48400" y="2057400"/>
            <a:ext cx="2209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l-GR" dirty="0" smtClean="0"/>
              <a:t>: τι είναι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2184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 smtClean="0">
                <a:latin typeface="+mn-lt"/>
                <a:cs typeface="+mn-cs"/>
              </a:rPr>
              <a:t>(</a:t>
            </a:r>
            <a:r>
              <a:rPr lang="en-US" sz="2800" i="1" dirty="0" smtClean="0">
                <a:latin typeface="+mn-lt"/>
                <a:cs typeface="+mn-cs"/>
              </a:rPr>
              <a:t>World </a:t>
            </a:r>
            <a:r>
              <a:rPr lang="en-US" sz="2800" i="1" dirty="0">
                <a:latin typeface="+mn-lt"/>
                <a:cs typeface="+mn-cs"/>
              </a:rPr>
              <a:t>Wide </a:t>
            </a:r>
            <a:r>
              <a:rPr lang="en-US" sz="2800" i="1" dirty="0" smtClean="0">
                <a:latin typeface="+mn-lt"/>
                <a:cs typeface="+mn-cs"/>
              </a:rPr>
              <a:t>Web</a:t>
            </a:r>
            <a:r>
              <a:rPr lang="en-US" sz="2800" dirty="0" smtClean="0">
                <a:latin typeface="+mn-lt"/>
                <a:cs typeface="+mn-cs"/>
              </a:rPr>
              <a:t>, </a:t>
            </a:r>
            <a:r>
              <a:rPr lang="en-US" sz="2800" i="1" dirty="0" smtClean="0">
                <a:latin typeface="+mn-lt"/>
                <a:cs typeface="+mn-cs"/>
              </a:rPr>
              <a:t>WWW</a:t>
            </a:r>
            <a:r>
              <a:rPr lang="en-US" sz="2800" dirty="0" smtClean="0">
                <a:latin typeface="+mn-lt"/>
                <a:cs typeface="+mn-cs"/>
              </a:rPr>
              <a:t>, </a:t>
            </a:r>
            <a:r>
              <a:rPr lang="en-US" sz="2800" i="1" dirty="0" smtClean="0">
                <a:latin typeface="+mn-lt"/>
                <a:cs typeface="+mn-cs"/>
              </a:rPr>
              <a:t>W3</a:t>
            </a:r>
            <a:r>
              <a:rPr lang="en-US" sz="2800" dirty="0" smtClean="0">
                <a:latin typeface="+mn-lt"/>
                <a:cs typeface="+mn-cs"/>
              </a:rPr>
              <a:t>) </a:t>
            </a:r>
            <a:r>
              <a:rPr lang="el-GR" sz="2800" dirty="0" smtClean="0">
                <a:latin typeface="+mn-lt"/>
              </a:rPr>
              <a:t>μια συλλογή από </a:t>
            </a: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σελίδες (ιστοσελίδες) που είναι έγγραφα κειμένου και άλλες πηγές συνδεδεμένα με </a:t>
            </a:r>
            <a:r>
              <a:rPr lang="en-US" sz="2800" dirty="0" smtClean="0">
                <a:latin typeface="+mn-lt"/>
              </a:rPr>
              <a:t>hyperlinks</a:t>
            </a:r>
            <a:r>
              <a:rPr lang="el-GR" sz="2800" dirty="0" smtClean="0">
                <a:latin typeface="+mn-lt"/>
              </a:rPr>
              <a:t> και</a:t>
            </a:r>
            <a:r>
              <a:rPr lang="en-US" sz="2800" dirty="0" smtClean="0">
                <a:latin typeface="+mn-lt"/>
              </a:rPr>
              <a:t> URLs</a:t>
            </a:r>
            <a:endParaRPr lang="el-GR" sz="2800" dirty="0" smtClean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latin typeface="+mn-lt"/>
                <a:cs typeface="+mn-cs"/>
              </a:rPr>
              <a:t>Μια εφαρμογή που τρέχει πάνω από το </a:t>
            </a:r>
            <a:r>
              <a:rPr lang="en-US" sz="2800" dirty="0" smtClean="0">
                <a:latin typeface="+mn-lt"/>
                <a:cs typeface="+mn-cs"/>
              </a:rPr>
              <a:t>Internet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68312" y="4876801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63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ιστοσελίδες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1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τρισεκατομμύριο διαφορετικές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web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διευθύνσεις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μεγαλύτερο παράδειγμα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67" y="4038600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374687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1/8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844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Ένα είδος ροής  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“fluid”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 που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κινείται στο δίκτυο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Το συνολικό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PageRank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στο δίκτυο παραμένει σταθερό (δε χρειάζεται </a:t>
            </a:r>
            <a:r>
              <a:rPr lang="el-GR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κανονικοποίηση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Ισορροπία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46673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50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Ένας απλός τρόπος να ελέγξουμε αν σε ισορροπία (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 equilibrium set of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values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αθροίζουν σε 1 και δεν αλλάζουν αν εφαρμόσουμε τον κανόνα ενημέρωσης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Αν το δίκτυο ισχυρά συνεκτικό, υπάρχει ένα μοναδικό σύνολο τιμών ισορροπίας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04569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Πίνακας Γειτνίασης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0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32412"/>
            <a:ext cx="7891810" cy="4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2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0825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6781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Συγκλίνει;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Συγκλίνει σε αυτό που θέλουμε;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Ποια είναι η φυσική σημασία;</a:t>
            </a:r>
          </a:p>
          <a:p>
            <a:pPr>
              <a:buFont typeface="Wingdings" pitchFamily="2" charset="2"/>
              <a:buChar char="v"/>
            </a:pP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Τυχαίος Περίπατος (</a:t>
            </a:r>
            <a:r>
              <a:rPr lang="en-US" dirty="0" smtClean="0"/>
              <a:t>Random Walks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Ο αλγόριθμος προσομοιώνει ένα τυχαίο περίπατο στο γράφο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Τυχαίος περίπατος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random walk)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Ξεκίνα από κάποιον κόμβο επιλεγμένο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uniformly at random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 πιθανότητα 1/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Επέλεξε μια από τις εξερχόμενες ακμές του κόμβου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uniformly at random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Ακολούθησε την ακμή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Επανέλαβε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Τυχαίος Περίπατος (</a:t>
            </a:r>
            <a:r>
              <a:rPr lang="en-US" dirty="0" smtClean="0"/>
              <a:t>Random Walks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Το μοντέλου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χρήστη που τριγυρνά στο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web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ξεκινώντας από μια τυχαία σελίδα και ακολουθώντας τυχαία συνδέσεις 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Claim: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Η πιθανότητα να είσαι στη σελίδα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X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μετά από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βήματα του τυχαίου περιπάτου είναι το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της σελίδας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X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μετά από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k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επαναλήψεις του υπολογισμού του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Και πιο τυπικά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11" y="1828800"/>
            <a:ext cx="6840760" cy="41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l-GR" dirty="0" smtClean="0"/>
              <a:t>: η δομή του</a:t>
            </a:r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Client-server model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HTTP protocol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HTML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URL/URI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 cstate="print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Και πιο τυπικά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3" y="1752600"/>
            <a:ext cx="82615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8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l-GR" sz="2800" dirty="0" smtClean="0"/>
              <a:t>Ιστορία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latin typeface="+mn-lt"/>
                <a:cs typeface="+mn-cs"/>
              </a:rPr>
              <a:t>Στο τεύχος του </a:t>
            </a:r>
            <a:r>
              <a:rPr lang="el-GR" b="1" dirty="0" smtClean="0">
                <a:latin typeface="+mn-lt"/>
                <a:cs typeface="+mn-cs"/>
              </a:rPr>
              <a:t>Ιουνίου 1970 </a:t>
            </a:r>
            <a:r>
              <a:rPr lang="el-GR" dirty="0" smtClean="0">
                <a:latin typeface="+mn-lt"/>
                <a:cs typeface="+mn-cs"/>
              </a:rPr>
              <a:t>του περιοδικού </a:t>
            </a:r>
            <a:r>
              <a:rPr lang="en-US" i="1" dirty="0" smtClean="0">
                <a:latin typeface="+mn-lt"/>
              </a:rPr>
              <a:t>Popular Science</a:t>
            </a:r>
            <a:r>
              <a:rPr lang="en-US" dirty="0" smtClean="0">
                <a:latin typeface="+mn-lt"/>
              </a:rPr>
              <a:t> </a:t>
            </a:r>
            <a:endParaRPr lang="el-GR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Επεκτάσεις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Δύο προβλήματα</a:t>
            </a:r>
          </a:p>
          <a:p>
            <a:endParaRPr lang="el-GR" sz="9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 smtClean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Έχουν ως αποτέλεσμα να ξεφεύγει </a:t>
            </a:r>
            <a:r>
              <a:rPr lang="en-US" sz="2800" dirty="0" smtClean="0">
                <a:latin typeface="+mn-lt"/>
              </a:rPr>
              <a:t>(leak out) to </a:t>
            </a:r>
            <a:r>
              <a:rPr lang="en-US" sz="2800" dirty="0" err="1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 smtClean="0">
                <a:latin typeface="+mn-lt"/>
              </a:rPr>
              <a:t>	Τελικά απορροφούν όλο το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 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057400"/>
            <a:ext cx="772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dirty="0" smtClean="0">
                <a:latin typeface="+mn-lt"/>
              </a:rPr>
              <a:t>σελίδες που δεν έχουν </a:t>
            </a:r>
            <a:r>
              <a:rPr lang="en-US" dirty="0" err="1" smtClean="0">
                <a:latin typeface="+mn-lt"/>
              </a:rPr>
              <a:t>outlinks</a:t>
            </a:r>
            <a:endParaRPr lang="en-US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429000" y="3581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86000" y="4267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86000" y="3429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133600" y="4038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3434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57800" y="38100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5181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Ο τυχαίος περίπατος μπορεί να κολλήσει σε ένα τέτοιον κόμβο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73379" cy="44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48600" y="1828800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62" y="1905000"/>
            <a:ext cx="7276377" cy="45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4953000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36" y="1600200"/>
            <a:ext cx="8081618" cy="49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7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084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 πιθανότητα β, ο περιπατητής ακολουθεί μια τυχαία εξερχόμενη ακμή όπως πριν και με πιθανότητα 1-β επιλέγει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(jumps) </a:t>
            </a:r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σε μια τυχαία σελίδα στο δίκτυο, επιλεγμένη με ίση πιθανότητα (1/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n)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80" y="1905000"/>
            <a:ext cx="7560840" cy="45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1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21" y="1981200"/>
            <a:ext cx="7432485" cy="454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l-GR" dirty="0" smtClean="0"/>
              <a:t>και αλυσίδες </a:t>
            </a:r>
            <a:r>
              <a:rPr lang="en-US" dirty="0" smtClean="0"/>
              <a:t>Markov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n-US" sz="2800" dirty="0" smtClean="0"/>
              <a:t>I</a:t>
            </a:r>
            <a:r>
              <a:rPr lang="el-GR" sz="2800" dirty="0" err="1" smtClean="0"/>
              <a:t>στορία</a:t>
            </a:r>
            <a:endParaRPr lang="el-GR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Χριστούγεννα </a:t>
            </a:r>
            <a:r>
              <a:rPr lang="en-US" sz="2000" dirty="0" smtClean="0"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το πρώτο λειτουργικό σύστημα</a:t>
            </a:r>
            <a:r>
              <a:rPr lang="en-US" sz="2000" dirty="0" smtClean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browser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που ήταν και </a:t>
            </a:r>
            <a:r>
              <a:rPr lang="en-US" sz="2000" dirty="0" smtClean="0">
                <a:latin typeface="+mn-lt"/>
              </a:rPr>
              <a:t>web editor);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server </a:t>
            </a:r>
            <a:r>
              <a:rPr lang="el-GR" sz="2000" dirty="0" smtClean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οι πρώτες ιστοσελίδες</a:t>
            </a:r>
            <a:r>
              <a:rPr lang="en-US" sz="2000" dirty="0" smtClean="0">
                <a:latin typeface="+mn-lt"/>
              </a:rPr>
              <a:t>,</a:t>
            </a:r>
            <a:r>
              <a:rPr lang="el-GR" sz="2000" dirty="0" smtClean="0">
                <a:latin typeface="+mn-lt"/>
              </a:rPr>
              <a:t> που περιέγραφαν το ίδιο το</a:t>
            </a:r>
            <a:r>
              <a:rPr lang="en-US" sz="2000" dirty="0" smtClean="0">
                <a:latin typeface="+mn-lt"/>
              </a:rPr>
              <a:t> project. 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Αύγουστο </a:t>
            </a:r>
            <a:r>
              <a:rPr lang="en-US" sz="2000" dirty="0" smtClean="0">
                <a:latin typeface="+mn-lt"/>
              </a:rPr>
              <a:t>1991</a:t>
            </a:r>
            <a:r>
              <a:rPr lang="en-US" sz="2000" dirty="0">
                <a:latin typeface="+mn-lt"/>
              </a:rPr>
              <a:t>, post </a:t>
            </a:r>
            <a:r>
              <a:rPr lang="el-GR" sz="2000" dirty="0" smtClean="0">
                <a:latin typeface="+mn-lt"/>
              </a:rPr>
              <a:t>στο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newsgroup</a:t>
            </a:r>
            <a:r>
              <a:rPr lang="el-GR" sz="2000" dirty="0" smtClean="0">
                <a:latin typeface="+mn-lt"/>
              </a:rPr>
              <a:t> – νέο </a:t>
            </a:r>
            <a:r>
              <a:rPr lang="en-US" sz="2000" dirty="0" smtClean="0">
                <a:latin typeface="+mn-lt"/>
              </a:rPr>
              <a:t>service </a:t>
            </a:r>
            <a:r>
              <a:rPr lang="el-GR" sz="2000" dirty="0" smtClean="0">
                <a:latin typeface="+mn-lt"/>
              </a:rPr>
              <a:t>στο ‘</a:t>
            </a:r>
            <a:r>
              <a:rPr lang="el-GR" sz="2000" dirty="0" err="1" smtClean="0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208963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1980</a:t>
            </a:r>
            <a:r>
              <a:rPr lang="en-US" sz="2000" dirty="0">
                <a:latin typeface="+mn-lt"/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ENQUIRE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November 1990,  </a:t>
            </a:r>
            <a:r>
              <a:rPr lang="el-GR" sz="2000" dirty="0" smtClean="0">
                <a:latin typeface="+mn-lt"/>
              </a:rPr>
              <a:t>με τον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πρόταση για ένα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"Hypertext </a:t>
            </a:r>
            <a:r>
              <a:rPr lang="en-US" sz="2000" dirty="0" smtClean="0">
                <a:latin typeface="+mn-lt"/>
              </a:rPr>
              <a:t>project</a:t>
            </a:r>
            <a:r>
              <a:rPr lang="el-GR" sz="2000" dirty="0" smtClean="0">
                <a:latin typeface="+mn-lt"/>
              </a:rPr>
              <a:t> με το όνομα </a:t>
            </a:r>
            <a:r>
              <a:rPr lang="en-US" sz="2000" dirty="0" smtClean="0">
                <a:latin typeface="+mn-lt"/>
              </a:rPr>
              <a:t>"</a:t>
            </a:r>
            <a:r>
              <a:rPr lang="en-US" sz="2000" dirty="0" err="1" smtClean="0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</a:t>
            </a:r>
            <a:r>
              <a:rPr lang="en-US" sz="2000" dirty="0" smtClean="0">
                <a:latin typeface="+mn-lt"/>
              </a:rPr>
              <a:t>("</a:t>
            </a:r>
            <a:r>
              <a:rPr lang="en-US" sz="2000" dirty="0">
                <a:latin typeface="+mn-lt"/>
              </a:rPr>
              <a:t>W3</a:t>
            </a:r>
            <a:r>
              <a:rPr lang="en-US" sz="2000" dirty="0" smtClean="0">
                <a:latin typeface="+mn-lt"/>
              </a:rPr>
              <a:t>")</a:t>
            </a:r>
            <a:r>
              <a:rPr lang="el-GR" sz="2000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"</a:t>
            </a:r>
            <a:r>
              <a:rPr lang="en-US" sz="2000" i="1" dirty="0">
                <a:latin typeface="+mn-lt"/>
              </a:rPr>
              <a:t>web" of "hypertext documents" to be viewed by "browsers" using a client–server architecture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4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5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196752"/>
            <a:ext cx="8229600" cy="5400600"/>
          </a:xfrm>
          <a:prstGeom prst="rect">
            <a:avLst/>
          </a:prstGeom>
          <a:blipFill rotWithShape="1">
            <a:blip r:embed="rId3" cstate="print"/>
            <a:stretch>
              <a:fillRect l="-593" t="-2032" r="-148" b="-2032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 smtClean="0">
                <a:latin typeface="+mn-lt"/>
              </a:rPr>
              <a:t>: ensures that there is a sequence of transitions of non-zero probability from any state to any other</a:t>
            </a:r>
          </a:p>
          <a:p>
            <a:endParaRPr lang="en-US" dirty="0" smtClean="0">
              <a:latin typeface="+mn-lt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 smtClean="0">
                <a:latin typeface="+mn-lt"/>
              </a:rPr>
              <a:t>: ensures that the states are not partitioned into sets such that all state transitions occur cyclically from one set to another.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p:sp>
        <p:nvSpPr>
          <p:cNvPr id="495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1">
            <a:blip r:embed="rId3" cstate="print"/>
            <a:stretch>
              <a:fillRect l="-1630" t="-1752" r="-11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3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0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1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3" cstate="print"/>
                <a:stretch>
                  <a:fillRect l="-1630" t="-2553" r="-2741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 cstate="print"/>
                <a:stretch>
                  <a:fillRect l="-1166" t="-4016" r="-255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 smtClean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 cstate="print"/>
                <a:stretch>
                  <a:fillRect l="-1111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5399112" cy="14219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5085" r="-3037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 cstate="print"/>
                <a:stretch>
                  <a:fillRect l="-1481" t="-24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l-GR" sz="2800" dirty="0"/>
              <a:t>Ι</a:t>
            </a:r>
            <a:r>
              <a:rPr lang="el-GR" sz="2800" dirty="0" smtClean="0"/>
              <a:t>στορία</a:t>
            </a:r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+mn-lt"/>
              </a:rPr>
              <a:t>Ο 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πρώτος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web server </a:t>
            </a:r>
            <a:r>
              <a:rPr lang="en-US" sz="1600" dirty="0" smtClean="0">
                <a:latin typeface="+mn-lt"/>
              </a:rPr>
              <a:t>(</a:t>
            </a:r>
            <a:r>
              <a:rPr lang="el-GR" sz="1600" dirty="0" smtClean="0">
                <a:latin typeface="+mn-lt"/>
              </a:rPr>
              <a:t>και πρώτος </a:t>
            </a:r>
            <a:r>
              <a:rPr lang="en-US" sz="1600" dirty="0" smtClean="0">
                <a:latin typeface="+mn-lt"/>
              </a:rPr>
              <a:t>web browser): A </a:t>
            </a:r>
            <a:r>
              <a:rPr lang="en-US" sz="1600" dirty="0">
                <a:latin typeface="+mn-lt"/>
              </a:rPr>
              <a:t>NeXT Computer </a:t>
            </a:r>
            <a:r>
              <a:rPr lang="en-US" sz="1600" dirty="0" smtClean="0">
                <a:latin typeface="+mn-lt"/>
              </a:rPr>
              <a:t>-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 smtClean="0">
                <a:latin typeface="+mn-lt"/>
              </a:rPr>
              <a:t>Η 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πρώτη φωτογραφία </a:t>
            </a:r>
            <a:r>
              <a:rPr lang="el-GR" sz="1600" dirty="0" smtClean="0">
                <a:latin typeface="+mn-lt"/>
              </a:rPr>
              <a:t>στο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web </a:t>
            </a:r>
            <a:r>
              <a:rPr lang="el-GR" sz="1600" dirty="0" smtClean="0">
                <a:latin typeface="+mn-lt"/>
              </a:rPr>
              <a:t>το </a:t>
            </a:r>
            <a:r>
              <a:rPr lang="en-US" sz="1600" dirty="0" smtClean="0">
                <a:latin typeface="+mn-lt"/>
              </a:rPr>
              <a:t>1992</a:t>
            </a:r>
            <a:r>
              <a:rPr lang="el-GR" sz="1600" dirty="0" smtClean="0">
                <a:latin typeface="+mn-lt"/>
              </a:rPr>
              <a:t> (</a:t>
            </a:r>
            <a:r>
              <a:rPr lang="en-US" sz="1600" dirty="0" smtClean="0">
                <a:latin typeface="+mn-lt"/>
              </a:rPr>
              <a:t>CERN </a:t>
            </a:r>
            <a:r>
              <a:rPr lang="en-US" sz="1600" dirty="0">
                <a:latin typeface="+mn-lt"/>
              </a:rPr>
              <a:t>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Cernettes</a:t>
            </a:r>
            <a:r>
              <a:rPr lang="el-GR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ill Sans MT" pitchFamily="34" charset="0"/>
              </a:rPr>
              <a:t>logo by </a:t>
            </a:r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Mosaic (1993) </a:t>
            </a:r>
            <a:r>
              <a:rPr lang="el-GR" sz="1800" dirty="0" smtClean="0">
                <a:latin typeface="+mn-lt"/>
              </a:rPr>
              <a:t>πρώτος </a:t>
            </a:r>
            <a:r>
              <a:rPr lang="en-US" sz="1800" dirty="0" smtClean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6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6" name="Equation" r:id="rId4" imgW="1981200" imgH="1143000" progId="Equation.3">
                  <p:embed/>
                </p:oleObj>
              </mc:Choice>
              <mc:Fallback>
                <p:oleObj name="Equation" r:id="rId4" imgW="19812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7" name="Equation" r:id="rId6" imgW="1231900" imgH="457200" progId="Equation.3">
                  <p:embed/>
                </p:oleObj>
              </mc:Choice>
              <mc:Fallback>
                <p:oleObj name="Equation" r:id="rId6" imgW="12319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4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2996" y="6363404"/>
            <a:ext cx="3036204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Random walk with restarts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Spectral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113988" cy="49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0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Personalized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6400"/>
            <a:ext cx="7440458" cy="44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PageRank: Trust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76400"/>
            <a:ext cx="7529189" cy="47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1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Pagerank 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Preprocessing:</a:t>
            </a:r>
          </a:p>
          <a:p>
            <a:pPr lvl="1" eaLnBrk="1" hangingPunct="1"/>
            <a:r>
              <a:rPr lang="en-US" dirty="0" smtClean="0"/>
              <a:t>Given graph of links, build matrix </a:t>
            </a:r>
            <a:r>
              <a:rPr lang="en-US" b="1" dirty="0" smtClean="0"/>
              <a:t>P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From it compute </a:t>
            </a:r>
            <a:r>
              <a:rPr lang="en-US" b="1" dirty="0" smtClean="0"/>
              <a:t>a</a:t>
            </a:r>
            <a:r>
              <a:rPr lang="en-US" dirty="0" smtClean="0"/>
              <a:t> – left eigenvector of </a:t>
            </a:r>
            <a:r>
              <a:rPr lang="en-US" b="1" dirty="0" smtClean="0"/>
              <a:t>P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The entry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a number between 0 and 1: the </a:t>
            </a:r>
            <a:r>
              <a:rPr lang="en-US" u="sng" dirty="0" err="1" smtClean="0"/>
              <a:t>pagerank</a:t>
            </a:r>
            <a:r>
              <a:rPr lang="en-US" dirty="0" smtClean="0"/>
              <a:t> of page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Query processing:</a:t>
            </a:r>
          </a:p>
          <a:p>
            <a:pPr lvl="1" eaLnBrk="1" hangingPunct="1"/>
            <a:r>
              <a:rPr lang="en-US" dirty="0" smtClean="0"/>
              <a:t>Retrieve pages meeting query.</a:t>
            </a:r>
          </a:p>
          <a:p>
            <a:pPr lvl="1" eaLnBrk="1" hangingPunct="1"/>
            <a:r>
              <a:rPr lang="en-US" dirty="0" smtClean="0"/>
              <a:t>Rank them by their </a:t>
            </a:r>
            <a:r>
              <a:rPr lang="en-US" dirty="0" err="1" smtClean="0"/>
              <a:t>pagerank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But this rank order is query-</a:t>
            </a:r>
            <a:r>
              <a:rPr lang="en-US" i="1" dirty="0" smtClean="0"/>
              <a:t>independent</a:t>
            </a:r>
            <a:endParaRPr lang="en-US" dirty="0" smtClean="0"/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21.2.2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The reality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3124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Pagerank</a:t>
            </a:r>
            <a:r>
              <a:rPr lang="en-US" dirty="0" smtClean="0"/>
              <a:t> is used in </a:t>
            </a:r>
            <a:r>
              <a:rPr lang="en-US" dirty="0" err="1" smtClean="0"/>
              <a:t>google</a:t>
            </a:r>
            <a:r>
              <a:rPr lang="en-US" dirty="0" smtClean="0"/>
              <a:t> and other engines, but is hardly the full story of ranking</a:t>
            </a:r>
          </a:p>
          <a:p>
            <a:pPr lvl="1" eaLnBrk="1" hangingPunct="1"/>
            <a:r>
              <a:rPr lang="en-US" dirty="0" smtClean="0"/>
              <a:t>Many sophisticated features are used</a:t>
            </a:r>
          </a:p>
          <a:p>
            <a:pPr lvl="1" eaLnBrk="1" hangingPunct="1"/>
            <a:r>
              <a:rPr lang="en-US" dirty="0" smtClean="0"/>
              <a:t>Some address specific query classes</a:t>
            </a:r>
          </a:p>
          <a:p>
            <a:pPr lvl="1" eaLnBrk="1" hangingPunct="1"/>
            <a:r>
              <a:rPr lang="en-US" dirty="0" smtClean="0"/>
              <a:t>Machine learned ranking heavily used</a:t>
            </a:r>
          </a:p>
          <a:p>
            <a:pPr eaLnBrk="1" hangingPunct="1"/>
            <a:r>
              <a:rPr lang="en-US" dirty="0" err="1" smtClean="0"/>
              <a:t>Pagerank</a:t>
            </a:r>
            <a:r>
              <a:rPr lang="en-US" dirty="0" smtClean="0"/>
              <a:t> still very useful for things like crawl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URL: </a:t>
            </a:r>
            <a:r>
              <a:rPr lang="el-GR" dirty="0" smtClean="0">
                <a:latin typeface="+mn-lt"/>
              </a:rPr>
              <a:t>συνήθως όχι κάποιο αρχείο αλλά κάποιο πρόγραμμα στον </a:t>
            </a:r>
            <a:r>
              <a:rPr lang="en-US" dirty="0" smtClean="0">
                <a:latin typeface="+mn-lt"/>
              </a:rPr>
              <a:t>server</a:t>
            </a:r>
          </a:p>
          <a:p>
            <a:pPr algn="just"/>
            <a:r>
              <a:rPr lang="en-US" sz="1800" dirty="0" smtClean="0">
                <a:latin typeface="+mn-lt"/>
              </a:rPr>
              <a:t>Input part of the GET, e.g., http//www.google.com/search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 smtClean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 smtClean="0">
                <a:latin typeface="+mn-lt"/>
              </a:rPr>
              <a:t>σελίδες που το περιεχόμενο τους δεν αλλάζει από την μία αίτηση στην άλλη</a:t>
            </a:r>
          </a:p>
          <a:p>
            <a:pPr marL="342900" indent="-342900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 smtClean="0">
                <a:latin typeface="+mn-lt"/>
              </a:rPr>
              <a:t> σελίδες: </a:t>
            </a:r>
            <a:r>
              <a:rPr lang="en-US" dirty="0" smtClean="0">
                <a:latin typeface="+mn-lt"/>
              </a:rPr>
              <a:t>Hidden web – Deep web</a:t>
            </a:r>
            <a:endParaRPr lang="el-GR" dirty="0" smtClean="0"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 smtClean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15177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Courier New" pitchFamily="49" charset="0"/>
              </a:rPr>
              <a:t>Google’s official description of </a:t>
            </a:r>
            <a:r>
              <a:rPr lang="en-US" dirty="0" err="1" smtClean="0">
                <a:solidFill>
                  <a:srgbClr val="000000"/>
                </a:solidFill>
                <a:cs typeface="Courier New" pitchFamily="49" charset="0"/>
              </a:rPr>
              <a:t>PageRank</a:t>
            </a:r>
            <a:endParaRPr lang="en-US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8113" y="1828800"/>
            <a:ext cx="8505825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0" lvl="1"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i="1" dirty="0" err="1" smtClean="0">
                <a:solidFill>
                  <a:srgbClr val="000000"/>
                </a:solidFill>
                <a:cs typeface="Courier New" pitchFamily="49" charset="0"/>
              </a:rPr>
              <a:t>PageRank</a:t>
            </a:r>
            <a:r>
              <a:rPr lang="en-US" sz="2200" i="1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cs typeface="Courier New" pitchFamily="49" charset="0"/>
              </a:rPr>
              <a:t>reflects our view of the importance of web pages by considering more than 500 million variables and 2 billion terms. Pages that believe are important pages receive a higher PageRank and are more likely to appear at the top of the search results.</a:t>
            </a:r>
            <a:endParaRPr lang="en-US" sz="2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91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Την ίδια εποχή με το </a:t>
            </a:r>
            <a:r>
              <a:rPr lang="en-US" sz="2800" dirty="0" err="1" smtClean="0">
                <a:latin typeface="+mn-lt"/>
              </a:rPr>
              <a:t>PageRank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Δύο βασικές διαφορές</a:t>
            </a:r>
          </a:p>
          <a:p>
            <a:endParaRPr lang="el-GR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Οι βαθμοί είναι θεματικοί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pages containing useful information (the prominent, highly endorsed answers to the queries)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Newspaper home pages</a:t>
            </a:r>
          </a:p>
          <a:p>
            <a:pPr lvl="1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home pages</a:t>
            </a:r>
          </a:p>
          <a:p>
            <a:pPr lvl="2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Home pages of auto manufacturers</a:t>
            </a:r>
          </a:p>
          <a:p>
            <a:pPr lvl="2"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Hubs: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pages that link to authorities (highly value lists)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List of newspapers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bulletin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List of US auto manufacturers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4292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hub links to many good authorities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authority is linked from many good hubs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38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Each page p, has two scores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(h) quality as an expert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authority scores that  	it points to</a:t>
            </a:r>
          </a:p>
          <a:p>
            <a:pPr lvl="1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quality as content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hub scores that 	point to 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57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2171461"/>
            <a:ext cx="5827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Authority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a(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hub scores of all pages that point to it.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Hub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h(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authority scores of all pages that it points to.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3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1752600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Start with all hub scores and all authority scores equal to 1.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Perform a sequence of k hub-authority updates. For each node: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First,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apply the Hub Update Rule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 the current set 	of scores.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Then,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apply the Authority Update Rule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 the resulting 	set of scores.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At the end, hub and authority scores may be very large. 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divide each authority score by the sum of all 	authority scores, and each hub score by the sum of all 	hub scores. </a:t>
            </a:r>
          </a:p>
        </p:txBody>
      </p:sp>
    </p:spTree>
    <p:extLst>
      <p:ext uri="{BB962C8B-B14F-4D97-AF65-F5344CB8AC3E}">
        <p14:creationId xmlns:p14="http://schemas.microsoft.com/office/powerpoint/2010/main" val="18869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High-level scheme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Extract from the web a </a:t>
            </a:r>
            <a:r>
              <a:rPr lang="en-US" sz="3800" u="sng" dirty="0" smtClean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smtClean="0"/>
              <a:t>of pages that </a:t>
            </a:r>
            <a:r>
              <a:rPr lang="en-US" sz="3800" i="1" dirty="0" smtClean="0"/>
              <a:t>could</a:t>
            </a:r>
            <a:r>
              <a:rPr lang="en-US" sz="3800" dirty="0" smtClean="0"/>
              <a:t> be good hubs or authorities.</a:t>
            </a:r>
          </a:p>
          <a:p>
            <a:pPr eaLnBrk="1" hangingPunct="1"/>
            <a:r>
              <a:rPr lang="en-US" sz="3800" dirty="0" smtClean="0"/>
              <a:t>From these, identify a small set of top hub and authority pages;</a:t>
            </a:r>
          </a:p>
          <a:p>
            <a:pPr lvl="1" eaLnBrk="1" hangingPunct="1">
              <a:buFont typeface="Symbol" pitchFamily="18" charset="2"/>
              <a:buChar char="®"/>
            </a:pPr>
            <a:r>
              <a:rPr lang="en-US" sz="3600" dirty="0" smtClean="0"/>
              <a:t>iterative algorithm.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 set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Given text query (say </a:t>
            </a:r>
            <a:r>
              <a:rPr lang="en-US" sz="3400" b="1" i="1" smtClean="0"/>
              <a:t>browser</a:t>
            </a:r>
            <a:r>
              <a:rPr lang="en-US" sz="3400" smtClean="0"/>
              <a:t>), use a text index to get all pages containing </a:t>
            </a:r>
            <a:r>
              <a:rPr lang="en-US" sz="3400" b="1" i="1" smtClean="0"/>
              <a:t>browser.</a:t>
            </a:r>
          </a:p>
          <a:p>
            <a:pPr lvl="1" eaLnBrk="1" hangingPunct="1"/>
            <a:r>
              <a:rPr lang="en-US" sz="3200" smtClean="0"/>
              <a:t>Call this the </a:t>
            </a:r>
            <a:r>
              <a:rPr lang="en-US" sz="3200" u="sng" smtClean="0"/>
              <a:t>root set</a:t>
            </a:r>
            <a:r>
              <a:rPr lang="en-US" sz="3200" smtClean="0"/>
              <a:t> of pages. </a:t>
            </a:r>
          </a:p>
          <a:p>
            <a:pPr eaLnBrk="1" hangingPunct="1"/>
            <a:r>
              <a:rPr lang="en-US" sz="3400" smtClean="0">
                <a:solidFill>
                  <a:srgbClr val="C00000"/>
                </a:solidFill>
              </a:rPr>
              <a:t>Add in any page that either</a:t>
            </a:r>
          </a:p>
          <a:p>
            <a:pPr lvl="1" eaLnBrk="1" hangingPunct="1"/>
            <a:r>
              <a:rPr lang="en-US" sz="3200" smtClean="0"/>
              <a:t>points to a page in the root set, or</a:t>
            </a:r>
          </a:p>
          <a:p>
            <a:pPr lvl="1" eaLnBrk="1" hangingPunct="1"/>
            <a:r>
              <a:rPr lang="en-US" sz="3200" smtClean="0"/>
              <a:t>is pointed to by a page in the root set.</a:t>
            </a:r>
          </a:p>
          <a:p>
            <a:pPr eaLnBrk="1" hangingPunct="1"/>
            <a:r>
              <a:rPr lang="en-US" sz="3400" smtClean="0"/>
              <a:t>Call this the </a:t>
            </a:r>
            <a:r>
              <a:rPr lang="en-US" sz="3400" u="sng" smtClean="0"/>
              <a:t>base set</a:t>
            </a:r>
            <a:r>
              <a:rPr lang="en-US" sz="3400" smtClean="0"/>
              <a:t>.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2209800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30217</TotalTime>
  <Words>4300</Words>
  <Application>Microsoft Office PowerPoint</Application>
  <PresentationFormat>On-screen Show (4:3)</PresentationFormat>
  <Paragraphs>1042</Paragraphs>
  <Slides>134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134</vt:i4>
      </vt:variant>
    </vt:vector>
  </HeadingPairs>
  <TitlesOfParts>
    <vt:vector size="152" baseType="lpstr">
      <vt:lpstr>Arial Unicode MS</vt:lpstr>
      <vt:lpstr>MS Mincho</vt:lpstr>
      <vt:lpstr>ＭＳ Ｐゴシック</vt:lpstr>
      <vt:lpstr>Arial</vt:lpstr>
      <vt:lpstr>Calibri</vt:lpstr>
      <vt:lpstr>Cambria Math</vt:lpstr>
      <vt:lpstr>Courier New</vt:lpstr>
      <vt:lpstr>Gill Sans MT</vt:lpstr>
      <vt:lpstr>Lucida Sans</vt:lpstr>
      <vt:lpstr>Rockwell</vt:lpstr>
      <vt:lpstr>Symbol</vt:lpstr>
      <vt:lpstr>Tahoma</vt:lpstr>
      <vt:lpstr>Times New Roman</vt:lpstr>
      <vt:lpstr>Wingdings</vt:lpstr>
      <vt:lpstr>IIR-slides</vt:lpstr>
      <vt:lpstr>Document</vt:lpstr>
      <vt:lpstr>Εξίσωση</vt:lpstr>
      <vt:lpstr>Equation</vt:lpstr>
      <vt:lpstr>PowerPoint Presentation</vt:lpstr>
      <vt:lpstr>Τι θα δούμε σήμερα</vt:lpstr>
      <vt:lpstr>Τι θα δούμε σήμερα</vt:lpstr>
      <vt:lpstr>Web: τι είναι</vt:lpstr>
      <vt:lpstr>Web: η δομή του</vt:lpstr>
      <vt:lpstr>Web (WWW): Ιστορία</vt:lpstr>
      <vt:lpstr>Web (WWW): Iστορία</vt:lpstr>
      <vt:lpstr>Web (WWW): Ιστορία</vt:lpstr>
      <vt:lpstr>Δυναμικές και στατικές σελίδες</vt:lpstr>
      <vt:lpstr>PowerPoint Presentation</vt:lpstr>
      <vt:lpstr>Εύρεση Πληροφορίας</vt:lpstr>
      <vt:lpstr>Η συλλογή εγγράφων του Web</vt:lpstr>
      <vt:lpstr>The Web graph</vt:lpstr>
      <vt:lpstr>The Web Graph</vt:lpstr>
      <vt:lpstr>The Web graph</vt:lpstr>
      <vt:lpstr>The Web graph</vt:lpstr>
      <vt:lpstr>The Web graph</vt:lpstr>
      <vt:lpstr>Web search basics</vt:lpstr>
      <vt:lpstr>Τι (άλλο) θα δούμε σήμερα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Anchor Text</vt:lpstr>
      <vt:lpstr>Υπόθεση  2: annotation of target</vt:lpstr>
      <vt:lpstr>Ανάλυση Συνδέσμων - Link Analysis</vt:lpstr>
      <vt:lpstr>Διάταξη με βάση τη δημοτικότητα</vt:lpstr>
      <vt:lpstr>Αρκεί η δημοτικότητα;</vt:lpstr>
      <vt:lpstr>PowerPoint Presentation</vt:lpstr>
      <vt:lpstr>PageRank</vt:lpstr>
      <vt:lpstr>PageRank: Βασική ιδέα</vt:lpstr>
      <vt:lpstr>Ένα απλό παράδειγμα</vt:lpstr>
      <vt:lpstr>Ακόμα ένα παράδειγμα</vt:lpstr>
      <vt:lpstr>Και ακόμα ένα μαζί με τον ορισμό</vt:lpstr>
      <vt:lpstr>PageRank: Αλγόριθμος</vt:lpstr>
      <vt:lpstr>PageRank: Αλγόριθμος</vt:lpstr>
      <vt:lpstr>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Τυχαίος Περίπατος (Random Walks)</vt:lpstr>
      <vt:lpstr>Τυχαίος Περίπατος (Random Walks)</vt:lpstr>
      <vt:lpstr>Και πιο τυπικά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Και πιο τυπικά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</vt:lpstr>
      <vt:lpstr>PageRank: Spider Traps</vt:lpstr>
      <vt:lpstr>PageRank: Spider Traps</vt:lpstr>
      <vt:lpstr>PageRank: random walks with jumps</vt:lpstr>
      <vt:lpstr>PageRank και αλυσίδες Markov</vt:lpstr>
      <vt:lpstr>Markov chains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PageRank: Spectral Analysis</vt:lpstr>
      <vt:lpstr>PageRank: Example</vt:lpstr>
      <vt:lpstr>Personalized PageRank</vt:lpstr>
      <vt:lpstr>PageRank: Trust Rank</vt:lpstr>
      <vt:lpstr>Pagerank summary</vt:lpstr>
      <vt:lpstr>The reality</vt:lpstr>
      <vt:lpstr>Google’s official description of PageRank</vt:lpstr>
      <vt:lpstr>PowerPoint Presentation</vt:lpstr>
      <vt:lpstr>HITS</vt:lpstr>
      <vt:lpstr>HITS</vt:lpstr>
      <vt:lpstr>HITS: Algorithm</vt:lpstr>
      <vt:lpstr>HITS: Algorithm</vt:lpstr>
      <vt:lpstr>HITS: Algorithm</vt:lpstr>
      <vt:lpstr>High-level scheme</vt:lpstr>
      <vt:lpstr>Base set</vt:lpstr>
      <vt:lpstr>Query dependent input</vt:lpstr>
      <vt:lpstr>Query dependent input</vt:lpstr>
      <vt:lpstr>Query dependent input</vt:lpstr>
      <vt:lpstr>Query dependent input</vt:lpstr>
      <vt:lpstr>Distilling hubs and authorities</vt:lpstr>
      <vt:lpstr>Iterative update</vt:lpstr>
      <vt:lpstr>Scaling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How many iterations?</vt:lpstr>
      <vt:lpstr>Japan Elementary Schools</vt:lpstr>
      <vt:lpstr>Things to note</vt:lpstr>
      <vt:lpstr>Issues</vt:lpstr>
      <vt:lpstr>Πίνακας γειτνίασης</vt:lpstr>
      <vt:lpstr>Hub/authority vectors</vt:lpstr>
      <vt:lpstr>HITS: Διανυσματική Αναπαράσταση</vt:lpstr>
      <vt:lpstr>Rewrite in matrix form</vt:lpstr>
      <vt:lpstr>HITS: Διανυσματική Αναπαράσταση</vt:lpstr>
      <vt:lpstr>HITS: Spectral Analysis</vt:lpstr>
      <vt:lpstr>Rewrite in matrix form</vt:lpstr>
      <vt:lpstr>PageRank vs HITS</vt:lpstr>
      <vt:lpstr>Οι σύνδεσμοι είναι παντού!</vt:lpstr>
      <vt:lpstr>Simple iterative logic</vt:lpstr>
      <vt:lpstr>Simple iterative logic</vt:lpstr>
      <vt:lpstr>Simple iterative logic</vt:lpstr>
      <vt:lpstr>Simple iterative logic</vt:lpstr>
      <vt:lpstr>Many other examples of link analysis</vt:lpstr>
      <vt:lpstr>Περίληψη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750</cp:revision>
  <cp:lastPrinted>2011-04-04T04:19:57Z</cp:lastPrinted>
  <dcterms:created xsi:type="dcterms:W3CDTF">2011-04-01T01:43:31Z</dcterms:created>
  <dcterms:modified xsi:type="dcterms:W3CDTF">2015-06-06T11:31:11Z</dcterms:modified>
</cp:coreProperties>
</file>