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95"/>
  </p:notesMasterIdLst>
  <p:handoutMasterIdLst>
    <p:handoutMasterId r:id="rId96"/>
  </p:handoutMasterIdLst>
  <p:sldIdLst>
    <p:sldId id="963" r:id="rId2"/>
    <p:sldId id="704" r:id="rId3"/>
    <p:sldId id="876" r:id="rId4"/>
    <p:sldId id="877" r:id="rId5"/>
    <p:sldId id="878" r:id="rId6"/>
    <p:sldId id="879" r:id="rId7"/>
    <p:sldId id="880" r:id="rId8"/>
    <p:sldId id="881" r:id="rId9"/>
    <p:sldId id="972" r:id="rId10"/>
    <p:sldId id="882" r:id="rId11"/>
    <p:sldId id="883" r:id="rId12"/>
    <p:sldId id="884" r:id="rId13"/>
    <p:sldId id="885" r:id="rId14"/>
    <p:sldId id="886" r:id="rId15"/>
    <p:sldId id="973" r:id="rId16"/>
    <p:sldId id="887" r:id="rId17"/>
    <p:sldId id="888" r:id="rId18"/>
    <p:sldId id="889" r:id="rId19"/>
    <p:sldId id="890" r:id="rId20"/>
    <p:sldId id="891" r:id="rId21"/>
    <p:sldId id="892" r:id="rId22"/>
    <p:sldId id="895" r:id="rId23"/>
    <p:sldId id="893" r:id="rId24"/>
    <p:sldId id="894" r:id="rId25"/>
    <p:sldId id="904" r:id="rId26"/>
    <p:sldId id="896" r:id="rId27"/>
    <p:sldId id="897" r:id="rId28"/>
    <p:sldId id="898" r:id="rId29"/>
    <p:sldId id="899" r:id="rId30"/>
    <p:sldId id="900" r:id="rId31"/>
    <p:sldId id="901" r:id="rId32"/>
    <p:sldId id="902" r:id="rId33"/>
    <p:sldId id="903" r:id="rId34"/>
    <p:sldId id="964" r:id="rId35"/>
    <p:sldId id="965" r:id="rId36"/>
    <p:sldId id="970" r:id="rId37"/>
    <p:sldId id="974" r:id="rId38"/>
    <p:sldId id="993" r:id="rId39"/>
    <p:sldId id="969" r:id="rId40"/>
    <p:sldId id="971" r:id="rId41"/>
    <p:sldId id="975" r:id="rId42"/>
    <p:sldId id="976" r:id="rId43"/>
    <p:sldId id="977" r:id="rId44"/>
    <p:sldId id="978" r:id="rId45"/>
    <p:sldId id="916" r:id="rId46"/>
    <p:sldId id="986" r:id="rId47"/>
    <p:sldId id="918" r:id="rId48"/>
    <p:sldId id="919" r:id="rId49"/>
    <p:sldId id="920" r:id="rId50"/>
    <p:sldId id="921" r:id="rId51"/>
    <p:sldId id="922" r:id="rId52"/>
    <p:sldId id="923" r:id="rId53"/>
    <p:sldId id="981" r:id="rId54"/>
    <p:sldId id="982" r:id="rId55"/>
    <p:sldId id="983" r:id="rId56"/>
    <p:sldId id="984" r:id="rId57"/>
    <p:sldId id="988" r:id="rId58"/>
    <p:sldId id="1000" r:id="rId59"/>
    <p:sldId id="967" r:id="rId60"/>
    <p:sldId id="909" r:id="rId61"/>
    <p:sldId id="931" r:id="rId62"/>
    <p:sldId id="932" r:id="rId63"/>
    <p:sldId id="933" r:id="rId64"/>
    <p:sldId id="934" r:id="rId65"/>
    <p:sldId id="935" r:id="rId66"/>
    <p:sldId id="936" r:id="rId67"/>
    <p:sldId id="937" r:id="rId68"/>
    <p:sldId id="938" r:id="rId69"/>
    <p:sldId id="979" r:id="rId70"/>
    <p:sldId id="989" r:id="rId71"/>
    <p:sldId id="990" r:id="rId72"/>
    <p:sldId id="991" r:id="rId73"/>
    <p:sldId id="992" r:id="rId74"/>
    <p:sldId id="998" r:id="rId75"/>
    <p:sldId id="999" r:id="rId76"/>
    <p:sldId id="994" r:id="rId77"/>
    <p:sldId id="995" r:id="rId78"/>
    <p:sldId id="996" r:id="rId79"/>
    <p:sldId id="997" r:id="rId80"/>
    <p:sldId id="949" r:id="rId81"/>
    <p:sldId id="950" r:id="rId82"/>
    <p:sldId id="951" r:id="rId83"/>
    <p:sldId id="952" r:id="rId84"/>
    <p:sldId id="953" r:id="rId85"/>
    <p:sldId id="954" r:id="rId86"/>
    <p:sldId id="955" r:id="rId87"/>
    <p:sldId id="956" r:id="rId88"/>
    <p:sldId id="957" r:id="rId89"/>
    <p:sldId id="958" r:id="rId90"/>
    <p:sldId id="959" r:id="rId91"/>
    <p:sldId id="960" r:id="rId92"/>
    <p:sldId id="961" r:id="rId93"/>
    <p:sldId id="962" r:id="rId94"/>
  </p:sldIdLst>
  <p:sldSz cx="9144000" cy="6858000" type="screen4x3"/>
  <p:notesSz cx="7099300" cy="10223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Lucida Sans" pitchFamily="-112" charset="0"/>
        <a:ea typeface="+mn-ea"/>
        <a:cs typeface="Arial Unicode MS" pitchFamily="-112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F9966"/>
    <a:srgbClr val="00A000"/>
    <a:srgbClr val="B2B2B2"/>
    <a:srgbClr val="F4F3EB"/>
    <a:srgbClr val="F0EEEB"/>
    <a:srgbClr val="A40508"/>
    <a:srgbClr val="A50021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4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318"/>
    </p:cViewPr>
  </p:sorterViewPr>
  <p:notesViewPr>
    <p:cSldViewPr>
      <p:cViewPr varScale="1">
        <p:scale>
          <a:sx n="77" d="100"/>
          <a:sy n="77" d="100"/>
        </p:scale>
        <p:origin x="-1902" y="-102"/>
      </p:cViewPr>
      <p:guideLst>
        <p:guide orient="horz" pos="322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629" y="0"/>
            <a:ext cx="3076671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3002"/>
            <a:ext cx="3076672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629" y="9713002"/>
            <a:ext cx="3076671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12" charset="0"/>
              </a:defRPr>
            </a:lvl1pPr>
          </a:lstStyle>
          <a:p>
            <a:fld id="{99F3A387-7CA4-42C4-A654-FB16CB1400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28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629" y="0"/>
            <a:ext cx="3076671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6763"/>
            <a:ext cx="5111750" cy="3833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5957" y="4856502"/>
            <a:ext cx="5207386" cy="4599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3002"/>
            <a:ext cx="3076672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629" y="9713002"/>
            <a:ext cx="3076671" cy="510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35" tIns="47617" rIns="95235" bIns="476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FFFE52-FE1E-4D89-83CF-6E59217A9C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265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ea typeface="ＭＳ Ｐゴシック" charset="-128"/>
              </a:rPr>
              <a:t>6 4 3 2 1 0</a:t>
            </a: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CD5A88-C04B-4D2C-81D7-4049BE80831F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ea typeface="ＭＳ Ｐゴシック" charset="-128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A80C98-422B-48D9-B4FE-C247EAD977A0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ea typeface="ＭＳ Ｐゴシック" charset="-128"/>
              </a:rPr>
              <a:t>n default is just term frequency</a:t>
            </a:r>
          </a:p>
          <a:p>
            <a:r>
              <a:rPr lang="en-US" dirty="0" err="1" smtClean="0">
                <a:ea typeface="ＭＳ Ｐゴシック" charset="-128"/>
              </a:rPr>
              <a:t>ltc</a:t>
            </a:r>
            <a:r>
              <a:rPr lang="en-US" dirty="0" smtClean="0">
                <a:ea typeface="ＭＳ Ｐゴシック" charset="-128"/>
              </a:rPr>
              <a:t> is best known form of weighting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8EEBAF-CAC7-40A9-A383-5D9FB5D11DE4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ea typeface="ＭＳ Ｐゴシック" charset="-128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919F95-9865-4296-B337-47A8427C5BBA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ea typeface="ＭＳ Ｐゴシック" charset="-128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919F95-9865-4296-B337-47A8427C5BBA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FFFE52-FE1E-4D89-83CF-6E59217A9C14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2333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4263" y="1981200"/>
            <a:ext cx="30130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BFCFF"/>
                </a:solidFill>
                <a:latin typeface="Calibri" charset="0"/>
                <a:ea typeface="Arial Unicode MS" charset="0"/>
                <a:cs typeface="Arial Unicode MS" charset="0"/>
              </a:rPr>
              <a:t>Introduction to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139CB7"/>
          </a:solidFill>
          <a:ln w="9525">
            <a:solidFill>
              <a:srgbClr val="406E84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  <a:ea typeface="Arial Unicode MS" charset="0"/>
              <a:cs typeface="Arial Unicode MS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263" y="2590800"/>
            <a:ext cx="5646737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b="1">
                <a:solidFill>
                  <a:srgbClr val="139CB7"/>
                </a:solidFill>
                <a:latin typeface="Calibri" charset="0"/>
                <a:ea typeface="Arial Unicode MS" charset="0"/>
                <a:cs typeface="Arial Unicode MS" charset="0"/>
              </a:rPr>
              <a:t>Information Retrieval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/>
          <a:lstStyle>
            <a:lvl1pPr marL="0" indent="0" algn="ctr">
              <a:buNone/>
              <a:defRPr>
                <a:solidFill>
                  <a:srgbClr val="43708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fld id="{EC65FA85-C043-4AC1-86AA-2F87DA9805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6FAF4-678C-4170-8B5E-D5D1B48C4B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AC3AD-617C-4A6C-BEE7-10C9A9D603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  <a:latin typeface="Tahoma" pitchFamily="-112" charset="0"/>
              </a:defRPr>
            </a:lvl1pPr>
          </a:lstStyle>
          <a:p>
            <a:fld id="{1EF9AD5B-80E3-44A6-B5FE-01C0C8E5A8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752600"/>
            <a:ext cx="7772400" cy="4876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45486-50DC-4565-9187-DFAA67AD25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9190B-40F4-4D14-B8A7-A8F5BA31F2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ECC92-4490-4DFD-A50E-7CFF54CC48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300CA-A080-476D-84B4-AC6434A6B4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E445E-0100-404D-AEB0-69CA392494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cxnSpLocks noChangeShapeType="1"/>
          </p:cNvCxnSpPr>
          <p:nvPr/>
        </p:nvCxn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>
            <a:solidFill>
              <a:srgbClr val="139CB7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1DDB1-E385-4C2A-9F6F-88E564B234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AE9CB-6C8B-49DF-BA0E-D5C495025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A558E-6DE4-4CD3-890E-A7DA5D0049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AA00D-81AD-4FD2-AEF2-53F20508ED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fld id="{4182170C-A630-4BC4-99C2-1EEFC93C12B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3733800" cy="274638"/>
          </a:xfrm>
          <a:prstGeom prst="rect">
            <a:avLst/>
          </a:prstGeom>
          <a:solidFill>
            <a:srgbClr val="0E485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1600" i="1">
                <a:solidFill>
                  <a:srgbClr val="FFFFFF"/>
                </a:solidFill>
                <a:latin typeface="+mn-lt"/>
                <a:ea typeface="ＭＳ Ｐゴシック" charset="-128"/>
                <a:cs typeface="ＭＳ Ｐゴシック" charset="-128"/>
              </a:rPr>
              <a:t>Introduction to Information Retrieval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0"/>
            <a:ext cx="3886200" cy="274638"/>
          </a:xfrm>
          <a:prstGeom prst="rect">
            <a:avLst/>
          </a:prstGeom>
          <a:solidFill>
            <a:srgbClr val="0E485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1600">
                <a:solidFill>
                  <a:srgbClr val="FFFFFF"/>
                </a:solidFill>
                <a:latin typeface="+mn-lt"/>
                <a:ea typeface="ＭＳ Ｐゴシック" charset="-128"/>
                <a:cs typeface="ＭＳ Ｐゴシック" charset="-128"/>
              </a:rPr>
              <a:t>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620000" y="0"/>
            <a:ext cx="1524000" cy="274638"/>
          </a:xfrm>
          <a:prstGeom prst="rect">
            <a:avLst/>
          </a:prstGeom>
          <a:solidFill>
            <a:srgbClr val="139CB7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1600">
                <a:solidFill>
                  <a:srgbClr val="FFFFFF"/>
                </a:solidFill>
                <a:latin typeface="+mn-lt"/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37" r:id="rId3"/>
    <p:sldLayoutId id="2147483946" r:id="rId4"/>
    <p:sldLayoutId id="2147483947" r:id="rId5"/>
    <p:sldLayoutId id="2147483948" r:id="rId6"/>
    <p:sldLayoutId id="2147483938" r:id="rId7"/>
    <p:sldLayoutId id="2147483939" r:id="rId8"/>
    <p:sldLayoutId id="2147483940" r:id="rId9"/>
    <p:sldLayoutId id="2147483949" r:id="rId10"/>
    <p:sldLayoutId id="2147483941" r:id="rId11"/>
    <p:sldLayoutId id="2147483950" r:id="rId12"/>
    <p:sldLayoutId id="2147483942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437085"/>
        </a:buClr>
        <a:buFont typeface="Wingdings" pitchFamily="-112" charset="2"/>
        <a:buChar char="§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357E69"/>
        </a:buClr>
        <a:buFont typeface="Wingdings" pitchFamily="-112" charset="2"/>
        <a:buChar char="§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918BA3"/>
        </a:buClr>
        <a:buFont typeface="Wingdings" pitchFamily="-112" charset="2"/>
        <a:buChar char="§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2F6E7E"/>
        </a:buClr>
        <a:buFont typeface="Wingdings" pitchFamily="-112" charset="2"/>
        <a:buChar char="§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233337"/>
        </a:buClr>
        <a:buFont typeface="Wingdings" pitchFamily="-112" charset="2"/>
        <a:buChar char="§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8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1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hyperlink" Target="http://www.united.com/" TargetMode="Externa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4365104"/>
            <a:ext cx="7490792" cy="1349896"/>
          </a:xfrm>
        </p:spPr>
        <p:txBody>
          <a:bodyPr/>
          <a:lstStyle/>
          <a:p>
            <a:pPr eaLnBrk="1" hangingPunct="1"/>
            <a:r>
              <a:rPr lang="el-GR" sz="3200" dirty="0" smtClean="0">
                <a:ea typeface="ＭＳ Ｐゴシック" pitchFamily="-112" charset="-128"/>
              </a:rPr>
              <a:t>ΠΛΕ70: Ανάκτηση Πληροφορίας</a:t>
            </a:r>
            <a:endParaRPr lang="en-US" sz="32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1800" i="1" dirty="0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Διδάσκουσα: Ευαγγελία </a:t>
            </a:r>
            <a:r>
              <a:rPr lang="el-GR" sz="1800" i="1" dirty="0" err="1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Πιτουρά</a:t>
            </a:r>
            <a:r>
              <a:rPr lang="en-US" dirty="0" smtClean="0">
                <a:ea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</a:rPr>
            </a:br>
            <a:r>
              <a:rPr lang="el-GR" sz="2400" dirty="0" smtClean="0">
                <a:ea typeface="ＭＳ Ｐゴシック" pitchFamily="-112" charset="-128"/>
              </a:rPr>
              <a:t>Διάλεξη</a:t>
            </a:r>
            <a:r>
              <a:rPr lang="en-US" sz="2400" dirty="0" smtClean="0">
                <a:ea typeface="ＭＳ Ｐゴシック" pitchFamily="-112" charset="-128"/>
              </a:rPr>
              <a:t> </a:t>
            </a:r>
            <a:r>
              <a:rPr lang="el-GR" sz="2400" dirty="0" smtClean="0">
                <a:ea typeface="ＭＳ Ｐゴシック" pitchFamily="-112" charset="-128"/>
              </a:rPr>
              <a:t>6</a:t>
            </a:r>
            <a:r>
              <a:rPr lang="en-US" sz="2400" dirty="0" smtClean="0">
                <a:ea typeface="ＭＳ Ｐゴシック" pitchFamily="-112" charset="-128"/>
              </a:rPr>
              <a:t>: </a:t>
            </a:r>
            <a:r>
              <a:rPr lang="el-GR" sz="2400" dirty="0" smtClean="0">
                <a:ea typeface="ＭＳ Ｐゴシック" pitchFamily="-112" charset="-128"/>
              </a:rPr>
              <a:t>Θέματα Υλοποίησης. Περίληψη Αποτελεσμάτων.</a:t>
            </a:r>
            <a:endParaRPr lang="en-US" sz="2400" dirty="0" smtClean="0">
              <a:ea typeface="ＭＳ Ｐゴシック" pitchFamily="-112" charset="-12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5FA85-C043-4AC1-86AA-2F87DA98053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7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731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Συχνότητα εγγράφων </a:t>
            </a:r>
            <a:r>
              <a:rPr lang="el-GR" dirty="0">
                <a:ea typeface="ＭＳ Ｐゴシック" charset="-128"/>
              </a:rPr>
              <a:t>(</a:t>
            </a:r>
            <a:r>
              <a:rPr lang="en-US" dirty="0" smtClean="0">
                <a:ea typeface="ＭＳ Ｐゴシック" charset="-128"/>
              </a:rPr>
              <a:t>Document frequency</a:t>
            </a:r>
            <a:r>
              <a:rPr lang="el-GR" dirty="0" smtClean="0">
                <a:ea typeface="ＭＳ Ｐゴシック" charset="-128"/>
              </a:rPr>
              <a:t>)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876800"/>
          </a:xfrm>
        </p:spPr>
        <p:txBody>
          <a:bodyPr/>
          <a:lstStyle/>
          <a:p>
            <a:pPr eaLnBrk="1" hangingPunct="1">
              <a:buNone/>
            </a:pPr>
            <a:r>
              <a:rPr lang="el-GR" dirty="0" smtClean="0">
                <a:ea typeface="ＭＳ Ｐゴシック" charset="-128"/>
              </a:rPr>
              <a:t>	Οι </a:t>
            </a:r>
            <a:r>
              <a:rPr lang="el-GR" i="1" dirty="0" smtClean="0">
                <a:ea typeface="ＭＳ Ｐゴシック" charset="-128"/>
              </a:rPr>
              <a:t>σπάνιοι</a:t>
            </a:r>
            <a:r>
              <a:rPr lang="el-GR" dirty="0" smtClean="0">
                <a:ea typeface="ＭＳ Ｐゴシック" charset="-128"/>
              </a:rPr>
              <a:t> όροι δίνουν περισσότερη πληροφορία από τους συχνούς όρους </a:t>
            </a:r>
          </a:p>
          <a:p>
            <a:pPr lvl="1" eaLnBrk="1" hangingPunct="1"/>
            <a:r>
              <a:rPr lang="el-GR" dirty="0" smtClean="0">
                <a:ea typeface="ＭＳ Ｐゴシック" charset="-128"/>
              </a:rPr>
              <a:t>Θυμηθείτε τα</a:t>
            </a:r>
            <a:r>
              <a:rPr lang="en-US" dirty="0" smtClean="0">
                <a:ea typeface="ＭＳ Ｐゴシック" charset="-128"/>
              </a:rPr>
              <a:t> stop words</a:t>
            </a:r>
            <a:r>
              <a:rPr lang="el-GR" dirty="0" smtClean="0">
                <a:ea typeface="ＭＳ Ｐゴシック" charset="-128"/>
              </a:rPr>
              <a:t> (διακοπτόμενες λέξεις)</a:t>
            </a:r>
          </a:p>
          <a:p>
            <a:pPr lvl="1" eaLnBrk="1" hangingPunct="1"/>
            <a:endParaRPr lang="en-US" sz="800" dirty="0" smtClean="0">
              <a:ea typeface="ＭＳ Ｐゴシック" charset="-128"/>
            </a:endParaRPr>
          </a:p>
          <a:p>
            <a:pPr eaLnBrk="1" hangingPunct="1"/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ea typeface="ＭＳ Ｐゴシック" charset="-128"/>
              </a:rPr>
              <a:t>Θεωρείστε έναν όρο σε μια ερώτηση που είναι σπάνιος στη συλλογή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ea typeface="ＭＳ Ｐゴシック" charset="-128"/>
              </a:rPr>
              <a:t>(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ea typeface="ＭＳ Ｐゴシック" charset="-128"/>
              </a:rPr>
              <a:t>π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ea typeface="ＭＳ Ｐゴシック" charset="-128"/>
              </a:rPr>
              <a:t>.</a:t>
            </a:r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ea typeface="ＭＳ Ｐゴシック" charset="-128"/>
              </a:rPr>
              <a:t>χ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ea typeface="ＭＳ Ｐゴシック" charset="-128"/>
              </a:rPr>
              <a:t>., </a:t>
            </a:r>
            <a:r>
              <a:rPr lang="en-US" sz="2400" i="1" dirty="0" err="1" smtClean="0">
                <a:solidFill>
                  <a:schemeClr val="accent1">
                    <a:lumMod val="75000"/>
                  </a:schemeClr>
                </a:solidFill>
                <a:ea typeface="ＭＳ Ｐゴシック" charset="-128"/>
              </a:rPr>
              <a:t>arachnocentric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ea typeface="ＭＳ Ｐゴシック" charset="-128"/>
              </a:rPr>
              <a:t>)</a:t>
            </a:r>
          </a:p>
          <a:p>
            <a:pPr lvl="1" eaLnBrk="1" hangingPunct="1"/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ea typeface="ＭＳ Ｐゴシック" charset="-128"/>
              </a:rPr>
              <a:t>Το έγγραφο που περιέχει αυτόν τον όρο είναι πιο πιθανό να είναι πιο σχετικό με το ερώτημα από ένα έγγραφο που περιέχει ένα λιγότερο σπάνιο όρο του ερωτήματος</a:t>
            </a:r>
            <a:endParaRPr lang="en-US" sz="2000" dirty="0" smtClean="0">
              <a:ea typeface="ＭＳ Ｐゴシック" charset="-128"/>
            </a:endParaRPr>
          </a:p>
          <a:p>
            <a:pPr eaLnBrk="1" hangingPunct="1">
              <a:buNone/>
            </a:pPr>
            <a:r>
              <a:rPr lang="en-US" dirty="0" smtClean="0">
                <a:solidFill>
                  <a:srgbClr val="C00000"/>
                </a:solidFill>
                <a:ea typeface="ＭＳ Ｐゴシック" charset="-128"/>
              </a:rPr>
              <a:t>→ </a:t>
            </a:r>
            <a:r>
              <a:rPr lang="el-GR" dirty="0" smtClean="0">
                <a:solidFill>
                  <a:srgbClr val="C00000"/>
                </a:solidFill>
                <a:ea typeface="ＭＳ Ｐゴシック" charset="-128"/>
              </a:rPr>
              <a:t>Θέλουμε να δώσουμε μεγαλύτερο βάρος στους σπάνιους όρους – αλλά πως; </a:t>
            </a:r>
            <a:r>
              <a:rPr lang="en-US" b="1" u="sng" dirty="0" err="1" smtClean="0">
                <a:solidFill>
                  <a:srgbClr val="C00000"/>
                </a:solidFill>
                <a:ea typeface="ＭＳ Ｐゴシック" charset="-128"/>
              </a:rPr>
              <a:t>df</a:t>
            </a:r>
            <a:endParaRPr lang="en-US" b="1" u="sng" dirty="0" smtClean="0">
              <a:solidFill>
                <a:srgbClr val="C00000"/>
              </a:solidFill>
              <a:ea typeface="ＭＳ Ｐゴシック" charset="-128"/>
            </a:endParaRPr>
          </a:p>
        </p:txBody>
      </p:sp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6.2.1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Βάρος </a:t>
            </a:r>
            <a:r>
              <a:rPr lang="en-US" dirty="0" err="1" smtClean="0">
                <a:ea typeface="ＭＳ Ｐゴシック" charset="-128"/>
              </a:rPr>
              <a:t>idf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95300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§"/>
            </a:pPr>
            <a:r>
              <a:rPr lang="en-US" sz="2800" dirty="0" err="1" smtClean="0">
                <a:ea typeface="ＭＳ Ｐゴシック" charset="-128"/>
              </a:rPr>
              <a:t>df</a:t>
            </a:r>
            <a:r>
              <a:rPr lang="en-US" sz="2800" i="1" baseline="-25000" dirty="0" err="1" smtClean="0">
                <a:ea typeface="ＭＳ Ｐゴシック" charset="-128"/>
              </a:rPr>
              <a:t>t</a:t>
            </a:r>
            <a:r>
              <a:rPr lang="el-GR" sz="2800" i="1" baseline="-25000" dirty="0" smtClean="0">
                <a:ea typeface="ＭＳ Ｐゴシック" charset="-128"/>
              </a:rPr>
              <a:t> </a:t>
            </a:r>
            <a:r>
              <a:rPr lang="el-GR" sz="2800" dirty="0" smtClean="0">
                <a:ea typeface="ＭＳ Ｐゴシック" charset="-128"/>
              </a:rPr>
              <a:t>είναι </a:t>
            </a:r>
            <a:r>
              <a:rPr lang="en-US" sz="2800" dirty="0" smtClean="0">
                <a:ea typeface="ＭＳ Ｐゴシック" charset="-128"/>
              </a:rPr>
              <a:t> </a:t>
            </a:r>
            <a:r>
              <a:rPr lang="el-GR" sz="2800" dirty="0" smtClean="0">
                <a:ea typeface="ＭＳ Ｐゴシック" charset="-128"/>
              </a:rPr>
              <a:t>η 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συχνότητα εγγράφων </a:t>
            </a:r>
            <a:r>
              <a:rPr lang="el-GR" sz="2800" dirty="0" smtClean="0">
                <a:ea typeface="ＭＳ Ｐゴシック" charset="-128"/>
              </a:rPr>
              <a:t>του </a:t>
            </a:r>
            <a:r>
              <a:rPr lang="en-US" sz="2800" dirty="0" smtClean="0">
                <a:ea typeface="ＭＳ Ｐゴシック" charset="-128"/>
              </a:rPr>
              <a:t> </a:t>
            </a:r>
            <a:r>
              <a:rPr lang="en-US" sz="2800" i="1" dirty="0" smtClean="0">
                <a:ea typeface="ＭＳ Ｐゴシック" charset="-128"/>
              </a:rPr>
              <a:t>t</a:t>
            </a:r>
            <a:r>
              <a:rPr lang="en-US" sz="2800" dirty="0" smtClean="0">
                <a:ea typeface="ＭＳ Ｐゴシック" charset="-128"/>
              </a:rPr>
              <a:t>: </a:t>
            </a:r>
            <a:r>
              <a:rPr lang="el-GR" sz="2800" dirty="0" smtClean="0">
                <a:ea typeface="ＭＳ Ｐゴシック" charset="-128"/>
              </a:rPr>
              <a:t>ο αριθμός (πλήθος)  των εγγράφων της συλλογής που περιέχουν το </a:t>
            </a:r>
            <a:r>
              <a:rPr lang="en-US" sz="2800" i="1" dirty="0" smtClean="0">
                <a:ea typeface="ＭＳ Ｐゴシック" charset="-128"/>
              </a:rPr>
              <a:t>t</a:t>
            </a:r>
            <a:r>
              <a:rPr lang="el-GR" sz="2800" i="1" dirty="0" smtClean="0">
                <a:ea typeface="ＭＳ Ｐゴシック" charset="-128"/>
              </a:rPr>
              <a:t>   </a:t>
            </a:r>
            <a:r>
              <a:rPr lang="el-GR" sz="2800" dirty="0" smtClean="0">
                <a:ea typeface="ＭＳ Ｐゴシック" charset="-128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ea typeface="ＭＳ Ｐゴシック" charset="-128"/>
              </a:rPr>
              <a:t>df</a:t>
            </a:r>
            <a:r>
              <a:rPr lang="en-US" sz="2800" i="1" baseline="-25000" dirty="0" err="1" smtClean="0">
                <a:solidFill>
                  <a:prstClr val="black"/>
                </a:solidFill>
                <a:ea typeface="ＭＳ Ｐゴシック" charset="-128"/>
              </a:rPr>
              <a:t>t</a:t>
            </a:r>
            <a:r>
              <a:rPr lang="en-US" sz="2800" i="1" baseline="-25000" dirty="0" smtClean="0">
                <a:solidFill>
                  <a:prstClr val="black"/>
                </a:solidFill>
                <a:ea typeface="ＭＳ Ｐゴシック" charset="-128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ea typeface="ＭＳ Ｐゴシック" charset="-128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ea typeface="ＭＳ Ｐゴシック" charset="-128"/>
                <a:sym typeface="Symbol" charset="2"/>
              </a:rPr>
              <a:t> </a:t>
            </a:r>
            <a:r>
              <a:rPr lang="en-US" sz="2800" i="1" dirty="0" smtClean="0">
                <a:solidFill>
                  <a:prstClr val="black"/>
                </a:solidFill>
                <a:ea typeface="ＭＳ Ｐゴシック" charset="-128"/>
              </a:rPr>
              <a:t>N</a:t>
            </a:r>
            <a:r>
              <a:rPr lang="el-GR" sz="2800" dirty="0" smtClean="0">
                <a:solidFill>
                  <a:prstClr val="black"/>
                </a:solidFill>
                <a:ea typeface="ＭＳ Ｐゴシック" charset="-128"/>
              </a:rPr>
              <a:t>)</a:t>
            </a:r>
            <a:endParaRPr lang="en-US" sz="2800" dirty="0" smtClean="0">
              <a:ea typeface="ＭＳ Ｐゴシック" charset="-128"/>
            </a:endParaRP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err="1" smtClean="0">
                <a:ea typeface="ＭＳ Ｐゴシック" charset="-128"/>
              </a:rPr>
              <a:t>df</a:t>
            </a:r>
            <a:r>
              <a:rPr lang="en-US" i="1" baseline="-25000" dirty="0" err="1" smtClean="0">
                <a:ea typeface="ＭＳ Ｐゴシック" charset="-128"/>
              </a:rPr>
              <a:t>t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l-GR" dirty="0" smtClean="0">
                <a:ea typeface="ＭＳ Ｐゴシック" charset="-128"/>
              </a:rPr>
              <a:t>είναι η αντίστροφη μέτρηση της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l-GR" dirty="0" smtClean="0">
                <a:ea typeface="ＭＳ Ｐゴシック" charset="-128"/>
              </a:rPr>
              <a:t>πληροφορίας που παρέχει ο όρος  </a:t>
            </a:r>
            <a:r>
              <a:rPr lang="en-US" i="1" dirty="0" smtClean="0">
                <a:ea typeface="ＭＳ Ｐゴシック" charset="-128"/>
              </a:rPr>
              <a:t>t</a:t>
            </a:r>
            <a:endParaRPr lang="el-GR" i="1" dirty="0" smtClean="0">
              <a:ea typeface="ＭＳ Ｐゴシック" charset="-128"/>
            </a:endParaRPr>
          </a:p>
          <a:p>
            <a:pPr lvl="2" eaLnBrk="1" hangingPunct="1">
              <a:buFont typeface="Wingdings" pitchFamily="2" charset="2"/>
              <a:buChar char="§"/>
            </a:pPr>
            <a:endParaRPr lang="en-US" sz="800" i="1" dirty="0" smtClean="0">
              <a:ea typeface="ＭＳ Ｐゴシック" charset="-128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el-GR" sz="2800" dirty="0" smtClean="0">
                <a:ea typeface="ＭＳ Ｐゴシック" charset="-128"/>
              </a:rPr>
              <a:t>Ορίζουμε την 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αντίστροφη συχνότητα εγγράφων </a:t>
            </a:r>
            <a:r>
              <a:rPr lang="en-US" sz="2800" dirty="0" err="1" smtClean="0">
                <a:ea typeface="ＭＳ Ｐゴシック" charset="-128"/>
              </a:rPr>
              <a:t>idf</a:t>
            </a:r>
            <a:r>
              <a:rPr lang="en-US" sz="2800" dirty="0" smtClean="0">
                <a:ea typeface="ＭＳ Ｐゴシック" charset="-128"/>
              </a:rPr>
              <a:t> (inverse document frequency) </a:t>
            </a:r>
            <a:r>
              <a:rPr lang="el-GR" sz="2800" dirty="0" smtClean="0">
                <a:ea typeface="ＭＳ Ｐゴシック" charset="-128"/>
              </a:rPr>
              <a:t>του</a:t>
            </a:r>
            <a:r>
              <a:rPr lang="en-US" sz="2800" dirty="0" smtClean="0">
                <a:ea typeface="ＭＳ Ｐゴシック" charset="-128"/>
              </a:rPr>
              <a:t> </a:t>
            </a:r>
            <a:r>
              <a:rPr lang="en-US" sz="2800" i="1" dirty="0" smtClean="0">
                <a:ea typeface="ＭＳ Ｐゴシック" charset="-128"/>
              </a:rPr>
              <a:t>t</a:t>
            </a:r>
            <a:r>
              <a:rPr lang="en-US" sz="2800" dirty="0" smtClean="0">
                <a:ea typeface="ＭＳ Ｐゴシック" charset="-128"/>
              </a:rPr>
              <a:t> </a:t>
            </a:r>
            <a:r>
              <a:rPr lang="el-GR" sz="2800" dirty="0" smtClean="0">
                <a:ea typeface="ＭＳ Ｐゴシック" charset="-128"/>
              </a:rPr>
              <a:t>ως</a:t>
            </a:r>
            <a:endParaRPr lang="en-US" sz="2800" dirty="0" smtClean="0">
              <a:ea typeface="ＭＳ Ｐゴシック" charset="-128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dirty="0" smtClean="0">
              <a:ea typeface="ＭＳ Ｐゴシック" charset="-128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el-GR" dirty="0" smtClean="0">
              <a:ea typeface="ＭＳ Ｐゴシック" charset="-128"/>
            </a:endParaRPr>
          </a:p>
          <a:p>
            <a:pPr lvl="2" algn="just" eaLnBrk="1" hangingPunct="1">
              <a:buFont typeface="Wingdings" pitchFamily="2" charset="2"/>
              <a:buChar char="§"/>
            </a:pPr>
            <a:r>
              <a:rPr lang="el-GR" dirty="0" smtClean="0">
                <a:ea typeface="ＭＳ Ｐゴシック" charset="-128"/>
              </a:rPr>
              <a:t>Χρησιμοποιούμε </a:t>
            </a:r>
            <a:r>
              <a:rPr lang="en-US" dirty="0" smtClean="0">
                <a:ea typeface="ＭＳ Ｐゴシック" charset="-128"/>
              </a:rPr>
              <a:t>log (</a:t>
            </a:r>
            <a:r>
              <a:rPr lang="en-US" i="1" dirty="0" smtClean="0">
                <a:ea typeface="ＭＳ Ｐゴシック" charset="-128"/>
              </a:rPr>
              <a:t>N</a:t>
            </a:r>
            <a:r>
              <a:rPr lang="en-US" dirty="0" smtClean="0">
                <a:ea typeface="ＭＳ Ｐゴシック" charset="-128"/>
              </a:rPr>
              <a:t>/</a:t>
            </a:r>
            <a:r>
              <a:rPr lang="en-US" dirty="0" err="1" smtClean="0">
                <a:ea typeface="ＭＳ Ｐゴシック" charset="-128"/>
              </a:rPr>
              <a:t>df</a:t>
            </a:r>
            <a:r>
              <a:rPr lang="en-US" i="1" baseline="-25000" dirty="0" err="1" smtClean="0">
                <a:ea typeface="ＭＳ Ｐゴシック" charset="-128"/>
              </a:rPr>
              <a:t>t</a:t>
            </a:r>
            <a:r>
              <a:rPr lang="en-US" dirty="0" smtClean="0">
                <a:ea typeface="ＭＳ Ｐゴシック" charset="-128"/>
              </a:rPr>
              <a:t>) </a:t>
            </a:r>
            <a:r>
              <a:rPr lang="el-GR" dirty="0" smtClean="0">
                <a:ea typeface="ＭＳ Ｐゴシック" charset="-128"/>
              </a:rPr>
              <a:t>αντί για </a:t>
            </a:r>
            <a:r>
              <a:rPr lang="en-US" i="1" dirty="0" smtClean="0">
                <a:ea typeface="ＭＳ Ｐゴシック" charset="-128"/>
              </a:rPr>
              <a:t>N</a:t>
            </a:r>
            <a:r>
              <a:rPr lang="en-US" dirty="0" smtClean="0">
                <a:ea typeface="ＭＳ Ｐゴシック" charset="-128"/>
              </a:rPr>
              <a:t>/</a:t>
            </a:r>
            <a:r>
              <a:rPr lang="en-US" dirty="0" err="1" smtClean="0">
                <a:ea typeface="ＭＳ Ｐゴシック" charset="-128"/>
              </a:rPr>
              <a:t>df</a:t>
            </a:r>
            <a:r>
              <a:rPr lang="en-US" i="1" baseline="-25000" dirty="0" err="1" smtClean="0">
                <a:ea typeface="ＭＳ Ｐゴシック" charset="-128"/>
              </a:rPr>
              <a:t>t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l-GR" dirty="0" smtClean="0">
                <a:ea typeface="ＭＳ Ｐゴシック" charset="-128"/>
              </a:rPr>
              <a:t> για να «ομαλοποιήσουμε» την επίδραση του </a:t>
            </a:r>
            <a:r>
              <a:rPr lang="en-US" dirty="0" err="1" smtClean="0">
                <a:ea typeface="ＭＳ Ｐゴシック" charset="-128"/>
              </a:rPr>
              <a:t>idf</a:t>
            </a:r>
            <a:r>
              <a:rPr lang="en-US" dirty="0" smtClean="0">
                <a:ea typeface="ＭＳ Ｐゴシック" charset="-128"/>
              </a:rPr>
              <a:t>.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863142"/>
              </p:ext>
            </p:extLst>
          </p:nvPr>
        </p:nvGraphicFramePr>
        <p:xfrm>
          <a:off x="2209800" y="5029200"/>
          <a:ext cx="3636962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29" name="Equation" r:id="rId3" imgW="1155700" imgH="228600" progId="Equation.3">
                  <p:embed/>
                </p:oleObj>
              </mc:Choice>
              <mc:Fallback>
                <p:oleObj name="Equation" r:id="rId3" imgW="11557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3636962" cy="719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6.2.1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249362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Παράδειγμα </a:t>
            </a:r>
            <a:r>
              <a:rPr lang="en-US" dirty="0" err="1" smtClean="0">
                <a:ea typeface="ＭＳ Ｐゴシック" charset="-128"/>
              </a:rPr>
              <a:t>idf</a:t>
            </a:r>
            <a:r>
              <a:rPr lang="el-GR" dirty="0">
                <a:ea typeface="ＭＳ Ｐゴシック" charset="-128"/>
              </a:rPr>
              <a:t>,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l-GR" dirty="0" smtClean="0">
                <a:ea typeface="ＭＳ Ｐゴシック" charset="-128"/>
              </a:rPr>
              <a:t>έστω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n-US" i="1" dirty="0" smtClean="0">
                <a:ea typeface="ＭＳ Ｐゴシック" charset="-128"/>
              </a:rPr>
              <a:t>N </a:t>
            </a:r>
            <a:r>
              <a:rPr lang="en-US" dirty="0" smtClean="0">
                <a:ea typeface="ＭＳ Ｐゴシック" charset="-128"/>
              </a:rPr>
              <a:t>= 1 </a:t>
            </a:r>
            <a:r>
              <a:rPr lang="el-GR" dirty="0" smtClean="0">
                <a:ea typeface="ＭＳ Ｐゴシック" charset="-128"/>
              </a:rPr>
              <a:t>εκατομμύριο</a:t>
            </a:r>
            <a:endParaRPr lang="en-US" dirty="0" smtClean="0">
              <a:ea typeface="ＭＳ Ｐゴシック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1676398"/>
          <a:ext cx="5867400" cy="327502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467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term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df</a:t>
                      </a:r>
                      <a:r>
                        <a:rPr kumimoji="0" lang="en-US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idf</a:t>
                      </a:r>
                      <a:r>
                        <a:rPr kumimoji="0" lang="en-US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67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calpurnia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467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animal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467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sunday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467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fly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467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under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467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the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  <p:sp>
        <p:nvSpPr>
          <p:cNvPr id="6182" name="TextBox 4"/>
          <p:cNvSpPr txBox="1">
            <a:spLocks noChangeArrowheads="1"/>
          </p:cNvSpPr>
          <p:nvPr/>
        </p:nvSpPr>
        <p:spPr bwMode="auto">
          <a:xfrm>
            <a:off x="1295400" y="5867400"/>
            <a:ext cx="55820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 smtClean="0">
                <a:latin typeface="+mn-lt"/>
              </a:rPr>
              <a:t>   Κάθε όρος στη συλλογή έχει μια τιμή </a:t>
            </a:r>
            <a:r>
              <a:rPr lang="en-US" dirty="0" err="1" smtClean="0">
                <a:latin typeface="+mn-lt"/>
              </a:rPr>
              <a:t>idf</a:t>
            </a:r>
            <a:endParaRPr lang="en-US" dirty="0">
              <a:latin typeface="+mn-lt"/>
            </a:endParaRPr>
          </a:p>
        </p:txBody>
      </p:sp>
      <p:sp>
        <p:nvSpPr>
          <p:cNvPr id="6183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6.2.1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057400" y="5105400"/>
          <a:ext cx="363696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53" name="Equation" r:id="rId4" imgW="1155700" imgH="228600" progId="Equation.3">
                  <p:embed/>
                </p:oleObj>
              </mc:Choice>
              <mc:Fallback>
                <p:oleObj name="Equation" r:id="rId4" imgW="11557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105400"/>
                        <a:ext cx="3636963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Στάθμιση </a:t>
            </a:r>
            <a:r>
              <a:rPr lang="en-US" dirty="0" err="1" smtClean="0">
                <a:ea typeface="ＭＳ Ｐゴシック" charset="-128"/>
              </a:rPr>
              <a:t>tf-idf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2438400"/>
          </a:xfrm>
        </p:spPr>
        <p:txBody>
          <a:bodyPr/>
          <a:lstStyle/>
          <a:p>
            <a:pPr eaLnBrk="1" hangingPunct="1">
              <a:buNone/>
            </a:pP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	Το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tf-idf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βάρος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ενός όρου είναι το γινόμενο του βάρους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tf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και του βάρους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idf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.</a:t>
            </a:r>
          </a:p>
          <a:p>
            <a:pPr eaLnBrk="1" hangingPunct="1">
              <a:buFont typeface="Wingdings" charset="2"/>
              <a:buNone/>
            </a:pPr>
            <a:endParaRPr lang="en-US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  <a:p>
            <a:pPr eaLnBrk="1" hangingPunct="1"/>
            <a:endParaRPr lang="en-US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  <a:p>
            <a:pPr lvl="1" eaLnBrk="1" hangingPunct="1"/>
            <a:endParaRPr lang="el-GR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  <a:p>
            <a:pPr lvl="1" eaLnBrk="1" hangingPunct="1"/>
            <a:r>
              <a:rPr lang="el-GR" dirty="0" smtClean="0">
                <a:solidFill>
                  <a:schemeClr val="accent4">
                    <a:lumMod val="75000"/>
                  </a:schemeClr>
                </a:solidFill>
                <a:ea typeface="ＭＳ Ｐゴシック" charset="-128"/>
              </a:rPr>
              <a:t>Το 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  <a:ea typeface="ＭＳ Ｐゴシック" charset="-128"/>
              </a:rPr>
              <a:t>πιο γνωστό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  <a:ea typeface="ＭＳ Ｐゴシック" charset="-128"/>
              </a:rPr>
              <a:t>σχήμα διαβάθμισης στην ανάκτηση πληροφορίας -- Εναλλακτικά ονόματα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ea typeface="ＭＳ Ｐゴシック" charset="-128"/>
              </a:rPr>
              <a:t>: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ea typeface="ＭＳ Ｐゴシック" charset="-128"/>
              </a:rPr>
              <a:t>tf.idf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ea typeface="ＭＳ Ｐゴシック" charset="-128"/>
              </a:rPr>
              <a:t>,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ea typeface="ＭＳ Ｐゴシック" charset="-128"/>
              </a:rPr>
              <a:t>tf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ea typeface="ＭＳ Ｐゴシック" charset="-128"/>
              </a:rPr>
              <a:t> x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ea typeface="ＭＳ Ｐゴシック" charset="-128"/>
              </a:rPr>
              <a:t>idf</a:t>
            </a:r>
            <a:endParaRPr lang="en-US" dirty="0" smtClean="0">
              <a:solidFill>
                <a:schemeClr val="accent4">
                  <a:lumMod val="75000"/>
                </a:schemeClr>
              </a:solidFill>
              <a:ea typeface="ＭＳ Ｐゴシック" charset="-128"/>
            </a:endParaRPr>
          </a:p>
          <a:p>
            <a:pPr lvl="1" eaLnBrk="1" hangingPunct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Αυξάνει με τον αριθμό εμφανίσεων του όρου στο έγγραφο</a:t>
            </a:r>
            <a:endParaRPr lang="en-US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  <a:p>
            <a:pPr lvl="1" eaLnBrk="1" hangingPunct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Αυξάνει με τη σπανιότητα του όρου στη συλλογή</a:t>
            </a:r>
            <a:endParaRPr lang="en-US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155700" y="2717800"/>
          <a:ext cx="64404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77" name="Εξίσωση" r:id="rId3" imgW="2133600" imgH="254000" progId="Equation.3">
                  <p:embed/>
                </p:oleObj>
              </mc:Choice>
              <mc:Fallback>
                <p:oleObj name="Εξίσωση" r:id="rId3" imgW="2133600" imgH="254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717800"/>
                        <a:ext cx="644048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6.2.2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1752600"/>
            <a:ext cx="7239000" cy="17526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a typeface="ＭＳ Ｐゴシック" charset="-128"/>
            </a:endParaRPr>
          </a:p>
          <a:p>
            <a:endParaRPr lang="en-US" dirty="0" smtClean="0">
              <a:ea typeface="ＭＳ Ｐゴシック" charset="-128"/>
            </a:endParaRPr>
          </a:p>
          <a:p>
            <a:pPr>
              <a:buNone/>
            </a:pPr>
            <a:endParaRPr lang="en-US" dirty="0" smtClean="0">
              <a:ea typeface="ＭＳ Ｐゴシック" charset="-128"/>
            </a:endParaRPr>
          </a:p>
          <a:p>
            <a:pPr>
              <a:buNone/>
            </a:pPr>
            <a:r>
              <a:rPr lang="el-GR" sz="3200" dirty="0" smtClean="0">
                <a:ea typeface="ＭＳ Ｐゴシック" charset="-128"/>
              </a:rPr>
              <a:t>Υπάρχουν πολλές άλλες παραλλαγές</a:t>
            </a:r>
            <a:endParaRPr lang="en-US" sz="3200" dirty="0" smtClean="0">
              <a:ea typeface="ＭＳ Ｐゴシック" charset="-128"/>
            </a:endParaRPr>
          </a:p>
          <a:p>
            <a:pPr lvl="1"/>
            <a:r>
              <a:rPr lang="el-GR" sz="2800" dirty="0" smtClean="0">
                <a:ea typeface="ＭＳ Ｐゴシック" charset="-128"/>
              </a:rPr>
              <a:t>Πως υπολογίζεται το </a:t>
            </a:r>
            <a:r>
              <a:rPr lang="en-US" sz="2800" dirty="0" smtClean="0">
                <a:ea typeface="ＭＳ Ｐゴシック" charset="-128"/>
              </a:rPr>
              <a:t>“</a:t>
            </a:r>
            <a:r>
              <a:rPr lang="en-US" sz="2800" dirty="0" err="1" smtClean="0">
                <a:ea typeface="ＭＳ Ｐゴシック" charset="-128"/>
              </a:rPr>
              <a:t>tf</a:t>
            </a:r>
            <a:r>
              <a:rPr lang="en-US" sz="2800" dirty="0" smtClean="0">
                <a:ea typeface="ＭＳ Ｐゴシック" charset="-128"/>
              </a:rPr>
              <a:t>” (</a:t>
            </a:r>
            <a:r>
              <a:rPr lang="el-GR" sz="2800" dirty="0" smtClean="0">
                <a:ea typeface="ＭＳ Ｐゴシック" charset="-128"/>
              </a:rPr>
              <a:t>με ή χωρίς</a:t>
            </a:r>
            <a:r>
              <a:rPr lang="en-US" sz="2800" dirty="0" smtClean="0">
                <a:ea typeface="ＭＳ Ｐゴシック" charset="-128"/>
              </a:rPr>
              <a:t> log)</a:t>
            </a:r>
          </a:p>
          <a:p>
            <a:pPr lvl="1"/>
            <a:r>
              <a:rPr lang="el-GR" sz="2800" dirty="0" smtClean="0">
                <a:ea typeface="ＭＳ Ｐゴシック" charset="-128"/>
              </a:rPr>
              <a:t>Αν δίνεται βάρος και στους όρους του ερωτήματος</a:t>
            </a:r>
            <a:endParaRPr lang="en-US" sz="2800" dirty="0" smtClean="0">
              <a:ea typeface="ＭＳ Ｐゴシック" charset="-128"/>
            </a:endParaRPr>
          </a:p>
          <a:p>
            <a:pPr lvl="1">
              <a:buNone/>
            </a:pPr>
            <a:endParaRPr lang="en-US" sz="2800" dirty="0" smtClean="0">
              <a:ea typeface="ＭＳ Ｐゴシック" charset="-128"/>
            </a:endParaRPr>
          </a:p>
        </p:txBody>
      </p:sp>
      <p:sp>
        <p:nvSpPr>
          <p:cNvPr id="819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855833-23CE-4FC1-ABAF-6A7CD71D4182}" type="slidenum">
              <a:rPr lang="en-US" smtClean="0"/>
              <a:pPr/>
              <a:t>14</a:t>
            </a:fld>
            <a:endParaRPr lang="en-US" smtClean="0"/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990601" y="2209800"/>
          <a:ext cx="5562600" cy="907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1" name="Equation" r:id="rId3" imgW="1714500" imgH="279400" progId="Equation.3">
                  <p:embed/>
                </p:oleObj>
              </mc:Choice>
              <mc:Fallback>
                <p:oleObj name="Equation" r:id="rId3" imgW="1714500" imgH="279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1" y="2209800"/>
                        <a:ext cx="5562600" cy="907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6.2.2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Στάθμιση </a:t>
            </a:r>
            <a:r>
              <a:rPr lang="en-US" dirty="0" err="1" smtClean="0">
                <a:ea typeface="ＭＳ Ｐゴシック" charset="-128"/>
              </a:rPr>
              <a:t>tf-idf</a:t>
            </a:r>
            <a:endParaRPr lang="en-US" dirty="0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855833-23CE-4FC1-ABAF-6A7CD71D4182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6.2.2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Στάθμιση </a:t>
            </a:r>
            <a:r>
              <a:rPr lang="en-US" dirty="0" err="1" smtClean="0">
                <a:ea typeface="ＭＳ Ｐゴシック" charset="-128"/>
              </a:rPr>
              <a:t>tf-idf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1752600"/>
            <a:ext cx="7467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Ερώτημα</a:t>
            </a:r>
            <a:r>
              <a:rPr lang="el-GR" dirty="0" smtClean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q	a b</a:t>
            </a:r>
          </a:p>
          <a:p>
            <a:endParaRPr lang="el-GR" dirty="0" smtClean="0">
              <a:latin typeface="+mn-lt"/>
            </a:endParaRPr>
          </a:p>
          <a:p>
            <a:r>
              <a:rPr lang="el-GR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Έγγραφα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dirty="0" smtClean="0">
                <a:latin typeface="+mn-lt"/>
              </a:rPr>
              <a:t>	a ….. b …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2</a:t>
            </a:r>
            <a:r>
              <a:rPr lang="en-US" dirty="0" smtClean="0">
                <a:latin typeface="+mn-lt"/>
              </a:rPr>
              <a:t> 	a … a …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3</a:t>
            </a:r>
            <a:r>
              <a:rPr lang="en-US" dirty="0" smtClean="0">
                <a:latin typeface="+mn-lt"/>
              </a:rPr>
              <a:t>	a … a … b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4</a:t>
            </a:r>
            <a:r>
              <a:rPr lang="en-US" dirty="0" smtClean="0">
                <a:latin typeface="+mn-lt"/>
              </a:rPr>
              <a:t>	b ….. b … b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5</a:t>
            </a:r>
            <a:r>
              <a:rPr lang="en-US" dirty="0" smtClean="0">
                <a:latin typeface="+mn-lt"/>
              </a:rPr>
              <a:t> 	a … a … b … b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6</a:t>
            </a:r>
            <a:r>
              <a:rPr lang="en-US" dirty="0" smtClean="0">
                <a:latin typeface="+mn-lt"/>
              </a:rPr>
              <a:t>	a ….</a:t>
            </a:r>
            <a:endParaRPr lang="el-GR" dirty="0" smtClean="0">
              <a:latin typeface="+mn-lt"/>
            </a:endParaRPr>
          </a:p>
          <a:p>
            <a:endParaRPr lang="el-GR" dirty="0" smtClean="0">
              <a:latin typeface="+mn-lt"/>
            </a:endParaRPr>
          </a:p>
          <a:p>
            <a:r>
              <a:rPr lang="el-GR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Διάταξη??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latin typeface="+mn-lt"/>
              </a:rPr>
              <a:t>	</a:t>
            </a:r>
            <a:endParaRPr lang="el-G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Δυαδική μήτρα σύμπτωσης (</a:t>
            </a:r>
            <a:r>
              <a:rPr lang="en-US" dirty="0" smtClean="0">
                <a:ea typeface="ＭＳ Ｐゴシック" charset="-128"/>
              </a:rPr>
              <a:t>binary term-document incidence matrix)</a:t>
            </a:r>
          </a:p>
        </p:txBody>
      </p:sp>
      <p:graphicFrame>
        <p:nvGraphicFramePr>
          <p:cNvPr id="2050" name="Object 1028"/>
          <p:cNvGraphicFramePr>
            <a:graphicFrameLocks noGrp="1" noChangeAspect="1"/>
          </p:cNvGraphicFramePr>
          <p:nvPr>
            <p:ph idx="1"/>
          </p:nvPr>
        </p:nvGraphicFramePr>
        <p:xfrm>
          <a:off x="0" y="1985963"/>
          <a:ext cx="9101138" cy="334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25" name="Worksheet" r:id="rId3" imgW="9791852" imgH="3596678" progId="Excel.Sheet.8">
                  <p:embed/>
                </p:oleObj>
              </mc:Choice>
              <mc:Fallback>
                <p:oleObj name="Worksheet" r:id="rId3" imgW="9791852" imgH="3596678" progId="Excel.Sheet.8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85963"/>
                        <a:ext cx="9101138" cy="3348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Box 6"/>
          <p:cNvSpPr txBox="1">
            <a:spLocks noChangeArrowheads="1"/>
          </p:cNvSpPr>
          <p:nvPr/>
        </p:nvSpPr>
        <p:spPr bwMode="auto">
          <a:xfrm>
            <a:off x="152400" y="5105400"/>
            <a:ext cx="8762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dirty="0" smtClean="0">
                <a:latin typeface="+mn-lt"/>
              </a:rPr>
              <a:t>Κάθε έγγραφο αναπαρίσταται ως ένα δυαδικό διάνυσμα </a:t>
            </a:r>
            <a:r>
              <a:rPr lang="en-US" dirty="0" smtClean="0">
                <a:latin typeface="+mn-lt"/>
              </a:rPr>
              <a:t>∈ </a:t>
            </a:r>
            <a:r>
              <a:rPr lang="en-US" dirty="0">
                <a:latin typeface="+mn-lt"/>
              </a:rPr>
              <a:t>{0,1}</a:t>
            </a:r>
            <a:r>
              <a:rPr lang="en-US" baseline="30000" dirty="0">
                <a:latin typeface="+mn-lt"/>
              </a:rPr>
              <a:t>|V</a:t>
            </a:r>
            <a:r>
              <a:rPr lang="en-US" baseline="30000" dirty="0" smtClean="0">
                <a:latin typeface="+mn-lt"/>
              </a:rPr>
              <a:t>|</a:t>
            </a:r>
            <a:r>
              <a:rPr lang="el-GR" dirty="0" smtClean="0">
                <a:latin typeface="+mn-lt"/>
              </a:rPr>
              <a:t>(την αντίστοιχη στήλη)</a:t>
            </a:r>
            <a:endParaRPr lang="en-US" dirty="0">
              <a:latin typeface="+mn-lt"/>
            </a:endParaRPr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smtClean="0">
                <a:solidFill>
                  <a:srgbClr val="FBFCFF"/>
                </a:solidFill>
              </a:rPr>
              <a:t>Κεφ. </a:t>
            </a:r>
            <a:r>
              <a:rPr lang="en-US" sz="1600" dirty="0" smtClean="0">
                <a:solidFill>
                  <a:srgbClr val="FBFCFF"/>
                </a:solidFill>
              </a:rPr>
              <a:t>6.2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76600" y="1981200"/>
            <a:ext cx="1524000" cy="2819400"/>
          </a:xfrm>
          <a:prstGeom prst="rect">
            <a:avLst/>
          </a:prstGeom>
          <a:noFill/>
          <a:ln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Ο πίνακας με μετρητές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None/>
            </a:pPr>
            <a:r>
              <a:rPr lang="el-GR" dirty="0" smtClean="0">
                <a:ea typeface="ＭＳ Ｐゴシック" charset="-128"/>
              </a:rPr>
              <a:t>Κάθε έγγραφο είναι ένα διάνυσμα μετρητών (συχνότητα εμφάνισης του όρου στο έγγραφο) στο </a:t>
            </a:r>
            <a:r>
              <a:rPr lang="en-US" dirty="0" smtClean="0">
                <a:latin typeface="Lucida Sans Unicode" charset="0"/>
                <a:ea typeface="ＭＳ Ｐゴシック" charset="-128"/>
              </a:rPr>
              <a:t>ℕ</a:t>
            </a:r>
            <a:r>
              <a:rPr lang="el-GR" baseline="30000" dirty="0" smtClean="0">
                <a:ea typeface="ＭＳ Ｐゴシック" charset="-128"/>
              </a:rPr>
              <a:t>|</a:t>
            </a:r>
            <a:r>
              <a:rPr lang="en-US" baseline="30000" dirty="0" smtClean="0">
                <a:ea typeface="ＭＳ Ｐゴシック" charset="-128"/>
              </a:rPr>
              <a:t>v</a:t>
            </a:r>
            <a:r>
              <a:rPr lang="el-GR" baseline="30000" dirty="0" smtClean="0">
                <a:ea typeface="ＭＳ Ｐゴシック" charset="-128"/>
              </a:rPr>
              <a:t>|</a:t>
            </a:r>
            <a:r>
              <a:rPr lang="en-US" dirty="0" smtClean="0">
                <a:ea typeface="ＭＳ Ｐゴシック" charset="-128"/>
              </a:rPr>
              <a:t>: </a:t>
            </a:r>
            <a:r>
              <a:rPr lang="el-GR" dirty="0" smtClean="0">
                <a:ea typeface="ＭＳ Ｐゴシック" charset="-128"/>
              </a:rPr>
              <a:t>μια στήλη παρακάτω</a:t>
            </a:r>
            <a:endParaRPr lang="en-US" dirty="0" smtClean="0">
              <a:ea typeface="ＭＳ Ｐゴシック" charset="-128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0" y="3048000"/>
          <a:ext cx="8932863" cy="271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49" name="Worksheet" r:id="rId3" imgW="9791700" imgH="2926080" progId="Excel.Sheet.8">
                  <p:embed/>
                </p:oleObj>
              </mc:Choice>
              <mc:Fallback>
                <p:oleObj name="Worksheet" r:id="rId3" imgW="9791700" imgH="2926080" progId="Excel.Shee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48000"/>
                        <a:ext cx="8932863" cy="271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3276600" y="3048000"/>
            <a:ext cx="1371600" cy="2667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079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20650" y="1905000"/>
          <a:ext cx="8947150" cy="267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73" name="Worksheet" r:id="rId3" imgW="9776460" imgH="2926080" progId="Excel.Sheet.8">
                  <p:embed/>
                </p:oleObj>
              </mc:Choice>
              <mc:Fallback>
                <p:oleObj name="Worksheet" r:id="rId3" imgW="9776460" imgH="2926080" progId="Excel.Shee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1905000"/>
                        <a:ext cx="8947150" cy="267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Ο πίνακας με βάρη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81000" y="4876800"/>
            <a:ext cx="7848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37085"/>
              </a:buClr>
              <a:buSzTx/>
              <a:buFont typeface="Wingdings" pitchFamily="-112" charset="2"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Θεωρούμε  το</a:t>
            </a:r>
            <a:r>
              <a:rPr kumimoji="0" lang="el-G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 </a:t>
            </a:r>
            <a:r>
              <a:rPr lang="en-US" sz="2800" noProof="0" dirty="0" err="1" smtClean="0">
                <a:latin typeface="+mn-lt"/>
                <a:ea typeface="ＭＳ Ｐゴシック" charset="-128"/>
                <a:cs typeface="ＭＳ Ｐゴシック" pitchFamily="-65" charset="-128"/>
              </a:rPr>
              <a:t>tf-idf</a:t>
            </a:r>
            <a:r>
              <a:rPr lang="en-US" sz="2800" noProof="0" dirty="0" smtClean="0">
                <a:latin typeface="+mn-lt"/>
                <a:ea typeface="ＭＳ Ｐゴシック" charset="-128"/>
                <a:cs typeface="ＭＳ Ｐゴシック" pitchFamily="-65" charset="-128"/>
              </a:rPr>
              <a:t> </a:t>
            </a:r>
            <a:r>
              <a:rPr lang="el-GR" sz="2800" noProof="0" dirty="0" smtClean="0">
                <a:latin typeface="+mn-lt"/>
                <a:ea typeface="ＭＳ Ｐゴシック" charset="-128"/>
                <a:cs typeface="ＭＳ Ｐゴシック" pitchFamily="-65" charset="-128"/>
              </a:rPr>
              <a:t>βάρος του όρου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: </a:t>
            </a:r>
          </a:p>
          <a:p>
            <a:pPr marL="742950" marR="0" lvl="1" indent="-28575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57E69"/>
              </a:buClr>
              <a:buSzTx/>
              <a:buFont typeface="Wingdings" pitchFamily="-112" charset="2"/>
              <a:buChar char="§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Κάθε έγγραφο είναι ένα διάνυσμα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tf-idf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  <a:r>
              <a:rPr kumimoji="0" lang="el-G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βαρών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στο </a:t>
            </a:r>
            <a:r>
              <a:rPr lang="en-US" dirty="0" smtClean="0">
                <a:latin typeface="Lucida Sans Unicode" charset="0"/>
                <a:ea typeface="ＭＳ Ｐゴシック" charset="-128"/>
                <a:cs typeface="+mn-cs"/>
              </a:rPr>
              <a:t>R</a:t>
            </a:r>
            <a:r>
              <a:rPr kumimoji="0" lang="el-GR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|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v</a:t>
            </a:r>
            <a:r>
              <a:rPr kumimoji="0" lang="el-GR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|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57600" y="2209800"/>
            <a:ext cx="990600" cy="2438400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Τα έγγραφα ως διανύσματα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305800" cy="4038600"/>
          </a:xfrm>
        </p:spPr>
        <p:txBody>
          <a:bodyPr/>
          <a:lstStyle/>
          <a:p>
            <a:pPr eaLnBrk="1" hangingPunct="1">
              <a:buNone/>
            </a:pP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Έχουμε ένα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|V|-</a:t>
            </a:r>
            <a:r>
              <a:rPr lang="el-GR" dirty="0" err="1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διάστατο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διανυσματικό χώρο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  <a:p>
            <a:pPr lvl="1" eaLnBrk="1" hangingPunct="1"/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Οι όροι είναι οι άξονες αυτού του χώρου</a:t>
            </a:r>
          </a:p>
          <a:p>
            <a:pPr lvl="1" eaLnBrk="1" hangingPunct="1"/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Τα έγγραφα είναι σημεία ή διανύσματα σε αυτόν τον χώρο 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  <a:p>
            <a:pPr lvl="1" eaLnBrk="1" hangingPunct="1"/>
            <a:endParaRPr lang="el-GR" dirty="0" smtClean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  <a:p>
            <a:pPr lvl="1" eaLnBrk="1" hangingPunct="1"/>
            <a:endParaRPr lang="el-GR" dirty="0" smtClean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  <a:p>
            <a:pPr eaLnBrk="1" hangingPunct="1"/>
            <a:r>
              <a:rPr lang="el-GR" sz="2400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Πολύ μεγάλη διάσταση: δεκάδες εκατομμύρια διαστάσεις στην περίπτωση της αναζήτησης στο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web</a:t>
            </a:r>
          </a:p>
          <a:p>
            <a:pPr eaLnBrk="1" hangingPunct="1"/>
            <a:r>
              <a:rPr lang="el-GR" sz="2400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Πολύ αραιά διανύσματα – οι περισσότεροι όροι είναι 0</a:t>
            </a:r>
            <a:endParaRPr lang="en-US" sz="2400" dirty="0" smtClean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</p:txBody>
      </p:sp>
      <p:sp>
        <p:nvSpPr>
          <p:cNvPr id="3891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Τι  είδαμε στο προηγούμενο μάθημα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7620000" cy="1828800"/>
          </a:xfrm>
        </p:spPr>
        <p:txBody>
          <a:bodyPr/>
          <a:lstStyle/>
          <a:p>
            <a:pPr eaLnBrk="1" hangingPunct="1"/>
            <a:r>
              <a:rPr lang="el-GR" sz="3000" dirty="0" smtClean="0">
                <a:ea typeface="ＭＳ Ｐゴシック" pitchFamily="-112" charset="-128"/>
              </a:rPr>
              <a:t>Βαθμολόγηση και κατάταξη εγγράφων</a:t>
            </a:r>
          </a:p>
          <a:p>
            <a:pPr eaLnBrk="1" hangingPunct="1"/>
            <a:r>
              <a:rPr lang="el-GR" sz="3000" dirty="0" smtClean="0">
                <a:ea typeface="ＭＳ Ｐゴシック" pitchFamily="-112" charset="-128"/>
              </a:rPr>
              <a:t>Στ</a:t>
            </a:r>
            <a:r>
              <a:rPr lang="el-GR" sz="3000" dirty="0">
                <a:ea typeface="ＭＳ Ｐゴシック" pitchFamily="-112" charset="-128"/>
              </a:rPr>
              <a:t>ά</a:t>
            </a:r>
            <a:r>
              <a:rPr lang="el-GR" sz="3000" dirty="0" smtClean="0">
                <a:ea typeface="ＭＳ Ｐゴシック" pitchFamily="-112" charset="-128"/>
              </a:rPr>
              <a:t>θμιση όρων </a:t>
            </a:r>
            <a:r>
              <a:rPr lang="en-US" sz="3000" dirty="0" smtClean="0">
                <a:ea typeface="ＭＳ Ｐゴシック" pitchFamily="-112" charset="-128"/>
              </a:rPr>
              <a:t>(term weighting)</a:t>
            </a:r>
          </a:p>
          <a:p>
            <a:pPr eaLnBrk="1" hangingPunct="1"/>
            <a:r>
              <a:rPr lang="el-GR" sz="3000" dirty="0" smtClean="0">
                <a:ea typeface="ＭＳ Ｐゴシック" pitchFamily="-112" charset="-128"/>
              </a:rPr>
              <a:t>Αναπαράσταση εγγράφων και ερωτημάτων ως διανύσματα</a:t>
            </a:r>
            <a:endParaRPr lang="en-US" sz="2800" dirty="0" smtClean="0">
              <a:ea typeface="ＭＳ Ｐゴシック" pitchFamily="-112" charset="-128"/>
            </a:endParaRPr>
          </a:p>
        </p:txBody>
      </p:sp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6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Τα ερωτήματα ως διανύσματα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u="sng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Βασική ιδέα 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1: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 Εφαρμόζουμε το ίδιο και για τα ερωτήματα, δηλαδή,  </a:t>
            </a:r>
            <a:r>
              <a:rPr lang="el-GR" i="1" u="sng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αναπαριστούμε </a:t>
            </a:r>
            <a:r>
              <a:rPr lang="en-US" i="1" u="sng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l-GR" i="1" u="sng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και τα ερωτήματα ως διανύσματα στον ίδιο χώρο</a:t>
            </a:r>
          </a:p>
          <a:p>
            <a:pPr eaLnBrk="1" hangingPunct="1"/>
            <a:endParaRPr lang="en-US" dirty="0" smtClean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  <a:p>
            <a:pPr eaLnBrk="1" hangingPunct="1"/>
            <a:r>
              <a:rPr lang="el-GR" u="sng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Βασική ιδέα 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2: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Διαβάθμιση των εγγράφων με βάση το πόσο κοντά είναι στην ερώτηση σε αυτό το χώρο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  <a:p>
            <a:pPr lvl="1" eaLnBrk="1" hangingPunct="1"/>
            <a:r>
              <a:rPr lang="el-GR" dirty="0" smtClean="0">
                <a:ea typeface="ＭＳ Ｐゴシック" charset="-128"/>
              </a:rPr>
              <a:t>Κοντινά</a:t>
            </a:r>
            <a:r>
              <a:rPr lang="en-US" dirty="0" smtClean="0">
                <a:ea typeface="ＭＳ Ｐゴシック" charset="-128"/>
              </a:rPr>
              <a:t> = </a:t>
            </a:r>
            <a:r>
              <a:rPr lang="el-GR" dirty="0" smtClean="0">
                <a:ea typeface="ＭＳ Ｐゴシック" charset="-128"/>
              </a:rPr>
              <a:t>ομοιότητα διανυσμάτων</a:t>
            </a:r>
            <a:endParaRPr lang="en-US" dirty="0" smtClean="0">
              <a:ea typeface="ＭＳ Ｐゴシック" charset="-128"/>
            </a:endParaRPr>
          </a:p>
          <a:p>
            <a:pPr lvl="1" eaLnBrk="1" hangingPunct="1"/>
            <a:r>
              <a:rPr lang="el-GR" dirty="0" smtClean="0">
                <a:ea typeface="ＭＳ Ｐゴシック" charset="-128"/>
              </a:rPr>
              <a:t>Ομοιότητα </a:t>
            </a:r>
            <a:r>
              <a:rPr lang="en-US" dirty="0" smtClean="0">
                <a:ea typeface="ＭＳ Ｐゴシック" charset="-128"/>
              </a:rPr>
              <a:t>≈ </a:t>
            </a:r>
            <a:r>
              <a:rPr lang="el-GR" dirty="0" smtClean="0">
                <a:ea typeface="ＭＳ Ｐゴシック" charset="-128"/>
              </a:rPr>
              <a:t>αντίθετο της απόστασης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39940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Ομοιότητα διανυσμάτων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382000" cy="2514600"/>
          </a:xfrm>
        </p:spPr>
        <p:txBody>
          <a:bodyPr/>
          <a:lstStyle/>
          <a:p>
            <a:pPr eaLnBrk="1" hangingPunct="1">
              <a:buNone/>
            </a:pPr>
            <a:r>
              <a:rPr lang="el-GR" dirty="0" smtClean="0">
                <a:ea typeface="ＭＳ Ｐゴシック" charset="-128"/>
              </a:rPr>
              <a:t>Πρώτη προσέγγιση</a:t>
            </a:r>
            <a:r>
              <a:rPr lang="en-US" dirty="0" smtClean="0">
                <a:ea typeface="ＭＳ Ｐゴシック" charset="-128"/>
              </a:rPr>
              <a:t>: </a:t>
            </a:r>
            <a:r>
              <a:rPr lang="el-GR" dirty="0" smtClean="0">
                <a:ea typeface="ＭＳ Ｐゴシック" charset="-128"/>
              </a:rPr>
              <a:t>απόσταση μεταξύ δυο διανυσμάτων</a:t>
            </a:r>
          </a:p>
          <a:p>
            <a:pPr eaLnBrk="1" hangingPunct="1">
              <a:buNone/>
            </a:pPr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Ευκλείδεια απόσταση;</a:t>
            </a:r>
            <a:endParaRPr lang="en-US" dirty="0" smtClean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  <a:p>
            <a:pPr lvl="1" eaLnBrk="1" hangingPunct="1"/>
            <a:r>
              <a:rPr lang="el-GR" dirty="0" smtClean="0">
                <a:ea typeface="ＭＳ Ｐゴシック" charset="-128"/>
              </a:rPr>
              <a:t>Δεν είναι καλή ιδέα – είναι </a:t>
            </a:r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-128"/>
              </a:rPr>
              <a:t>μεγάλη</a:t>
            </a:r>
            <a:r>
              <a:rPr lang="el-GR" dirty="0" smtClean="0">
                <a:ea typeface="ＭＳ Ｐゴシック" charset="-128"/>
              </a:rPr>
              <a:t> για διανύσματα </a:t>
            </a:r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-128"/>
              </a:rPr>
              <a:t>διαφορετικού μήκους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a typeface="ＭＳ Ｐゴシック" charset="-128"/>
            </a:endParaRPr>
          </a:p>
        </p:txBody>
      </p:sp>
      <p:sp>
        <p:nvSpPr>
          <p:cNvPr id="40964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a typeface="ＭＳ Ｐゴシック" charset="-128"/>
              </a:rPr>
              <a:t>Ομοιότητα </a:t>
            </a:r>
            <a:r>
              <a:rPr lang="el-GR" dirty="0" err="1" smtClean="0">
                <a:ea typeface="ＭＳ Ｐゴシック" charset="-128"/>
              </a:rPr>
              <a:t>συνημιτόνου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A843B0-D3DB-49D8-828B-3FBA68545CC7}" type="slidenum">
              <a:rPr lang="en-US" smtClean="0"/>
              <a:pPr/>
              <a:t>22</a:t>
            </a:fld>
            <a:endParaRPr lang="en-US" smtClean="0"/>
          </a:p>
        </p:txBody>
      </p:sp>
      <p:pic>
        <p:nvPicPr>
          <p:cNvPr id="46085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36713"/>
            <a:ext cx="6559550" cy="489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cosine(query,</a:t>
            </a:r>
            <a:r>
              <a:rPr lang="el-GR" dirty="0" smtClean="0">
                <a:ea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</a:rPr>
              <a:t>document)</a:t>
            </a:r>
          </a:p>
        </p:txBody>
      </p:sp>
      <p:graphicFrame>
        <p:nvGraphicFramePr>
          <p:cNvPr id="11266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1012825" y="2317750"/>
          <a:ext cx="7216775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97" name="Equation" r:id="rId4" imgW="2946400" imgH="609600" progId="Equation.3">
                  <p:embed/>
                </p:oleObj>
              </mc:Choice>
              <mc:Fallback>
                <p:oleObj name="Equation" r:id="rId4" imgW="2946400" imgH="609600" progId="Equation.3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2317750"/>
                        <a:ext cx="7216775" cy="1492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ine Callout 1 4"/>
          <p:cNvSpPr>
            <a:spLocks/>
          </p:cNvSpPr>
          <p:nvPr/>
        </p:nvSpPr>
        <p:spPr bwMode="auto">
          <a:xfrm>
            <a:off x="1600200" y="1676400"/>
            <a:ext cx="1984375" cy="461963"/>
          </a:xfrm>
          <a:prstGeom prst="borderCallout1">
            <a:avLst>
              <a:gd name="adj1" fmla="val 104463"/>
              <a:gd name="adj2" fmla="val 51190"/>
              <a:gd name="adj3" fmla="val 204176"/>
              <a:gd name="adj4" fmla="val 7493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Dot </a:t>
            </a:r>
            <a:r>
              <a:rPr lang="en-US" dirty="0" smtClean="0">
                <a:solidFill>
                  <a:srgbClr val="C00000"/>
                </a:solidFill>
              </a:rPr>
              <a:t>product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114800" y="1676400"/>
            <a:ext cx="1981200" cy="762000"/>
            <a:chOff x="4114800" y="1676400"/>
            <a:chExt cx="1981200" cy="762000"/>
          </a:xfrm>
        </p:grpSpPr>
        <p:sp>
          <p:nvSpPr>
            <p:cNvPr id="11278" name="Line Callout 2 5"/>
            <p:cNvSpPr>
              <a:spLocks/>
            </p:cNvSpPr>
            <p:nvPr/>
          </p:nvSpPr>
          <p:spPr bwMode="auto">
            <a:xfrm>
              <a:off x="4114800" y="1676400"/>
              <a:ext cx="1981200" cy="457200"/>
            </a:xfrm>
            <a:prstGeom prst="borderCallout2">
              <a:avLst>
                <a:gd name="adj1" fmla="val 97319"/>
                <a:gd name="adj2" fmla="val 8153"/>
                <a:gd name="adj3" fmla="val 159227"/>
                <a:gd name="adj4" fmla="val 7509"/>
                <a:gd name="adj5" fmla="val 172023"/>
                <a:gd name="adj6" fmla="val 388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</a:rPr>
                <a:t>Unit vectors</a:t>
              </a:r>
            </a:p>
          </p:txBody>
        </p:sp>
        <p:cxnSp>
          <p:nvCxnSpPr>
            <p:cNvPr id="11279" name="Straight Connector 7"/>
            <p:cNvCxnSpPr>
              <a:cxnSpLocks noChangeShapeType="1"/>
            </p:cNvCxnSpPr>
            <p:nvPr/>
          </p:nvCxnSpPr>
          <p:spPr bwMode="auto">
            <a:xfrm rot="5400000">
              <a:off x="4572794" y="2286000"/>
              <a:ext cx="304006" cy="7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sp>
        <p:nvSpPr>
          <p:cNvPr id="11270" name="TextBox 10"/>
          <p:cNvSpPr txBox="1">
            <a:spLocks noChangeArrowheads="1"/>
          </p:cNvSpPr>
          <p:nvPr/>
        </p:nvSpPr>
        <p:spPr bwMode="auto">
          <a:xfrm>
            <a:off x="304800" y="4343400"/>
            <a:ext cx="8610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+mn-lt"/>
              </a:rPr>
              <a:t>q</a:t>
            </a:r>
            <a:r>
              <a:rPr lang="en-US" i="1" baseline="-25000" dirty="0">
                <a:solidFill>
                  <a:srgbClr val="0000FF"/>
                </a:solidFill>
                <a:latin typeface="+mn-lt"/>
              </a:rPr>
              <a:t>i</a:t>
            </a:r>
            <a:r>
              <a:rPr lang="en-US" dirty="0">
                <a:solidFill>
                  <a:srgbClr val="0000FF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+mn-lt"/>
              </a:rPr>
              <a:t>είναι το</a:t>
            </a:r>
            <a:r>
              <a:rPr lang="en-US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+mn-lt"/>
              </a:rPr>
              <a:t>tf-idf</a:t>
            </a:r>
            <a:r>
              <a:rPr lang="el-GR" dirty="0">
                <a:solidFill>
                  <a:srgbClr val="0000FF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+mn-lt"/>
              </a:rPr>
              <a:t>βάρος του όρου </a:t>
            </a:r>
            <a:r>
              <a:rPr lang="en-US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+mn-lt"/>
              </a:rPr>
              <a:t>i</a:t>
            </a:r>
            <a:r>
              <a:rPr lang="en-US" dirty="0">
                <a:solidFill>
                  <a:srgbClr val="0000FF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+mn-lt"/>
              </a:rPr>
              <a:t>στην ερώτηση</a:t>
            </a:r>
            <a:endParaRPr lang="en-US" dirty="0">
              <a:solidFill>
                <a:srgbClr val="0000FF"/>
              </a:solidFill>
              <a:latin typeface="+mn-lt"/>
            </a:endParaRPr>
          </a:p>
          <a:p>
            <a:r>
              <a:rPr lang="en-US" i="1" dirty="0">
                <a:solidFill>
                  <a:srgbClr val="0000FF"/>
                </a:solidFill>
                <a:latin typeface="+mn-lt"/>
              </a:rPr>
              <a:t>d</a:t>
            </a:r>
            <a:r>
              <a:rPr lang="en-US" i="1" baseline="-25000" dirty="0">
                <a:solidFill>
                  <a:srgbClr val="0000FF"/>
                </a:solidFill>
                <a:latin typeface="+mn-lt"/>
              </a:rPr>
              <a:t>i</a:t>
            </a:r>
            <a:r>
              <a:rPr lang="en-US" dirty="0">
                <a:solidFill>
                  <a:srgbClr val="0000FF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+mn-lt"/>
              </a:rPr>
              <a:t>είναι το </a:t>
            </a:r>
            <a:r>
              <a:rPr lang="en-US" dirty="0" err="1" smtClean="0">
                <a:solidFill>
                  <a:srgbClr val="0000FF"/>
                </a:solidFill>
                <a:latin typeface="+mn-lt"/>
              </a:rPr>
              <a:t>tf-idf</a:t>
            </a:r>
            <a:r>
              <a:rPr lang="en-US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+mn-lt"/>
              </a:rPr>
              <a:t>βάρος του όρου </a:t>
            </a:r>
            <a:r>
              <a:rPr lang="en-US" i="1" dirty="0" err="1" smtClean="0">
                <a:solidFill>
                  <a:srgbClr val="0000FF"/>
                </a:solidFill>
                <a:latin typeface="+mn-lt"/>
              </a:rPr>
              <a:t>i</a:t>
            </a:r>
            <a:r>
              <a:rPr lang="en-US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+mn-lt"/>
              </a:rPr>
              <a:t>στο έγγραφο</a:t>
            </a:r>
            <a:endParaRPr lang="en-US" dirty="0">
              <a:solidFill>
                <a:srgbClr val="0000FF"/>
              </a:solidFill>
              <a:latin typeface="+mn-lt"/>
            </a:endParaRPr>
          </a:p>
          <a:p>
            <a:endParaRPr lang="en-US" dirty="0">
              <a:solidFill>
                <a:srgbClr val="0000FF"/>
              </a:solidFill>
              <a:latin typeface="+mn-lt"/>
            </a:endParaRPr>
          </a:p>
          <a:p>
            <a:r>
              <a:rPr lang="en-US" dirty="0" err="1">
                <a:latin typeface="+mn-lt"/>
              </a:rPr>
              <a:t>cos</a:t>
            </a:r>
            <a:r>
              <a:rPr lang="en-US" dirty="0">
                <a:latin typeface="+mn-lt"/>
              </a:rPr>
              <a:t>(</a:t>
            </a:r>
            <a:r>
              <a:rPr lang="en-US" i="1" dirty="0">
                <a:latin typeface="+mn-lt"/>
              </a:rPr>
              <a:t>q</a:t>
            </a:r>
            <a:r>
              <a:rPr lang="en-US" i="1" dirty="0" smtClean="0">
                <a:latin typeface="+mn-lt"/>
              </a:rPr>
              <a:t>,</a:t>
            </a:r>
            <a:r>
              <a:rPr lang="el-GR" i="1" dirty="0" smtClean="0">
                <a:latin typeface="+mn-lt"/>
              </a:rPr>
              <a:t> </a:t>
            </a:r>
            <a:r>
              <a:rPr lang="en-US" i="1" dirty="0" smtClean="0">
                <a:latin typeface="+mn-lt"/>
              </a:rPr>
              <a:t>d</a:t>
            </a:r>
            <a:r>
              <a:rPr lang="en-US" dirty="0">
                <a:latin typeface="+mn-lt"/>
              </a:rPr>
              <a:t>) </a:t>
            </a:r>
            <a:r>
              <a:rPr lang="el-GR" dirty="0" smtClean="0">
                <a:latin typeface="+mn-lt"/>
              </a:rPr>
              <a:t>είναι η ομοιότητα συνημίτονου των </a:t>
            </a:r>
            <a:r>
              <a:rPr lang="en-US" dirty="0" smtClean="0">
                <a:latin typeface="+mn-lt"/>
              </a:rPr>
              <a:t> </a:t>
            </a:r>
            <a:r>
              <a:rPr lang="en-US" i="1" dirty="0">
                <a:latin typeface="+mn-lt"/>
              </a:rPr>
              <a:t>q</a:t>
            </a:r>
            <a:r>
              <a:rPr lang="en-US" dirty="0">
                <a:latin typeface="+mn-lt"/>
              </a:rPr>
              <a:t> </a:t>
            </a:r>
            <a:r>
              <a:rPr lang="el-GR" dirty="0" smtClean="0">
                <a:latin typeface="+mn-lt"/>
              </a:rPr>
              <a:t> και</a:t>
            </a:r>
            <a:r>
              <a:rPr lang="en-US" dirty="0" smtClean="0">
                <a:latin typeface="+mn-lt"/>
              </a:rPr>
              <a:t> </a:t>
            </a:r>
            <a:r>
              <a:rPr lang="en-US" i="1" dirty="0" smtClean="0">
                <a:latin typeface="+mn-lt"/>
              </a:rPr>
              <a:t>d</a:t>
            </a:r>
            <a:r>
              <a:rPr lang="en-US" dirty="0" smtClean="0">
                <a:latin typeface="+mn-lt"/>
              </a:rPr>
              <a:t>,</a:t>
            </a:r>
            <a:r>
              <a:rPr lang="el-GR" dirty="0" smtClean="0">
                <a:latin typeface="+mn-lt"/>
              </a:rPr>
              <a:t> που ορίζεται ως το συνημίτονο της γωνίας μεταξύ των</a:t>
            </a:r>
            <a:r>
              <a:rPr lang="en-US" dirty="0" smtClean="0">
                <a:latin typeface="+mn-lt"/>
              </a:rPr>
              <a:t> </a:t>
            </a:r>
            <a:r>
              <a:rPr lang="en-US" i="1" dirty="0">
                <a:latin typeface="+mn-lt"/>
              </a:rPr>
              <a:t>q</a:t>
            </a:r>
            <a:r>
              <a:rPr lang="en-US" dirty="0">
                <a:latin typeface="+mn-lt"/>
              </a:rPr>
              <a:t> </a:t>
            </a:r>
            <a:r>
              <a:rPr lang="el-GR" dirty="0" smtClean="0">
                <a:latin typeface="+mn-lt"/>
              </a:rPr>
              <a:t>και</a:t>
            </a:r>
            <a:r>
              <a:rPr lang="en-US" dirty="0" smtClean="0">
                <a:latin typeface="+mn-lt"/>
              </a:rPr>
              <a:t> </a:t>
            </a:r>
            <a:r>
              <a:rPr lang="en-US" i="1" dirty="0">
                <a:latin typeface="+mn-lt"/>
              </a:rPr>
              <a:t>d</a:t>
            </a:r>
            <a:r>
              <a:rPr lang="en-US" dirty="0">
                <a:latin typeface="+mn-lt"/>
              </a:rPr>
              <a:t>.</a:t>
            </a:r>
          </a:p>
        </p:txBody>
      </p:sp>
      <p:cxnSp>
        <p:nvCxnSpPr>
          <p:cNvPr id="11271" name="Straight Arrow Connector 11"/>
          <p:cNvCxnSpPr>
            <a:cxnSpLocks noChangeShapeType="1"/>
          </p:cNvCxnSpPr>
          <p:nvPr/>
        </p:nvCxnSpPr>
        <p:spPr bwMode="auto">
          <a:xfrm>
            <a:off x="6019800" y="5562600"/>
            <a:ext cx="2286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1272" name="Straight Arrow Connector 12"/>
          <p:cNvCxnSpPr>
            <a:cxnSpLocks noChangeShapeType="1"/>
          </p:cNvCxnSpPr>
          <p:nvPr/>
        </p:nvCxnSpPr>
        <p:spPr bwMode="auto">
          <a:xfrm>
            <a:off x="6781800" y="5486400"/>
            <a:ext cx="2286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1273" name="Straight Arrow Connector 13"/>
          <p:cNvCxnSpPr>
            <a:cxnSpLocks noChangeShapeType="1"/>
          </p:cNvCxnSpPr>
          <p:nvPr/>
        </p:nvCxnSpPr>
        <p:spPr bwMode="auto">
          <a:xfrm>
            <a:off x="5486400" y="5943600"/>
            <a:ext cx="2286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1274" name="Straight Arrow Connector 14"/>
          <p:cNvCxnSpPr>
            <a:cxnSpLocks noChangeShapeType="1"/>
          </p:cNvCxnSpPr>
          <p:nvPr/>
        </p:nvCxnSpPr>
        <p:spPr bwMode="auto">
          <a:xfrm>
            <a:off x="6172200" y="5943600"/>
            <a:ext cx="2286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1275" name="Straight Arrow Connector 15"/>
          <p:cNvCxnSpPr>
            <a:cxnSpLocks noChangeShapeType="1"/>
          </p:cNvCxnSpPr>
          <p:nvPr/>
        </p:nvCxnSpPr>
        <p:spPr bwMode="auto">
          <a:xfrm>
            <a:off x="1219200" y="5562600"/>
            <a:ext cx="2286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1276" name="Straight Arrow Connector 16"/>
          <p:cNvCxnSpPr>
            <a:cxnSpLocks noChangeShapeType="1"/>
          </p:cNvCxnSpPr>
          <p:nvPr/>
        </p:nvCxnSpPr>
        <p:spPr bwMode="auto">
          <a:xfrm>
            <a:off x="838200" y="5562600"/>
            <a:ext cx="2286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</p:spPr>
      </p:cxnSp>
      <p:sp>
        <p:nvSpPr>
          <p:cNvPr id="11277" name="TextBox 1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err="1" smtClean="0">
                <a:ea typeface="ＭＳ Ｐゴシック" charset="-128"/>
              </a:rPr>
              <a:t>Κανονικοποίηση</a:t>
            </a:r>
            <a:r>
              <a:rPr lang="el-GR" dirty="0" smtClean="0">
                <a:ea typeface="ＭＳ Ｐゴシック" charset="-128"/>
              </a:rPr>
              <a:t> του μήκους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Ένα διάνυσμα μπορεί να </a:t>
            </a:r>
            <a:r>
              <a:rPr lang="el-GR" sz="2400" dirty="0" err="1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κανονικοποιηθεί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διαιρώντας τα στοιχεία του με το μήκος του, με χρήση της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L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2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νόρμας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:</a:t>
            </a:r>
          </a:p>
          <a:p>
            <a:pPr eaLnBrk="1" hangingPunct="1"/>
            <a:endParaRPr lang="en-US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  <a:p>
            <a:pPr eaLnBrk="1" hangingPunct="1"/>
            <a:endParaRPr lang="el-GR" sz="1400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  <a:p>
            <a:pPr eaLnBrk="1" hangingPunct="1"/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Διαιρώντας ένα διάνυσμα με την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L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2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νόρμα το κάνει μοναδιαίο </a:t>
            </a:r>
          </a:p>
          <a:p>
            <a:pPr lvl="1" eaLnBrk="1" hangingPunct="1"/>
            <a:r>
              <a:rPr lang="el-GR" sz="2000" i="1" dirty="0" smtClean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Ως αποτέλεσμα, μικρά και μεγάλα έγγραφα έχουν συγκρίσιμα βάρη</a:t>
            </a:r>
            <a:endParaRPr lang="en-US" sz="2000" i="1" dirty="0" smtClean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703087"/>
              </p:ext>
            </p:extLst>
          </p:nvPr>
        </p:nvGraphicFramePr>
        <p:xfrm>
          <a:off x="4343400" y="2286000"/>
          <a:ext cx="2087562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28" name="Equation" r:id="rId3" imgW="875920" imgH="317362" progId="Equation.3">
                  <p:embed/>
                </p:oleObj>
              </mc:Choice>
              <mc:Fallback>
                <p:oleObj name="Equation" r:id="rId3" imgW="875920" imgH="317362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286000"/>
                        <a:ext cx="2087562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4038600"/>
            <a:ext cx="8229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37085"/>
              </a:buClr>
              <a:buSzTx/>
              <a:buFont typeface="Wingdings" pitchFamily="-112" charset="2"/>
              <a:buChar char="§"/>
              <a:tabLst/>
              <a:defRPr/>
            </a:pP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Για διανύσματα που έχουμε </a:t>
            </a:r>
            <a:r>
              <a:rPr kumimoji="0" lang="el-G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κανονικοποιήσει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 το μήκος τους (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length-normalized vectors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)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το συνημίτονο είναι απλώς το εσωτερικό γινόμενο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(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dot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pitchFamily="-65" charset="-128"/>
              </a:rPr>
              <a:t>or scalar product):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37085"/>
              </a:buClr>
              <a:buSzTx/>
              <a:buFont typeface="Wingdings" pitchFamily="-11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pitchFamily="-65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37085"/>
              </a:buClr>
              <a:buSzTx/>
              <a:buFont typeface="Wingdings" pitchFamily="-11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pitchFamily="-65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37085"/>
              </a:buClr>
              <a:buSzTx/>
              <a:buFont typeface="Wingdings" pitchFamily="-11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pitchFamily="-65" charset="-128"/>
            </a:endParaRPr>
          </a:p>
        </p:txBody>
      </p:sp>
      <p:graphicFrame>
        <p:nvGraphicFramePr>
          <p:cNvPr id="121885" name="Object 29"/>
          <p:cNvGraphicFramePr>
            <a:graphicFrameLocks noChangeAspect="1"/>
          </p:cNvGraphicFramePr>
          <p:nvPr/>
        </p:nvGraphicFramePr>
        <p:xfrm>
          <a:off x="1600200" y="5452678"/>
          <a:ext cx="4953000" cy="92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29" name="Equation" r:id="rId5" imgW="1638300" imgH="304800" progId="Equation.3">
                  <p:embed/>
                </p:oleObj>
              </mc:Choice>
              <mc:Fallback>
                <p:oleObj name="Equation" r:id="rId5" imgW="1638300" imgH="304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452678"/>
                        <a:ext cx="4953000" cy="92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Βαθμολόγηση στο διανυσματικό χώρο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3434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l-GR" dirty="0" smtClean="0">
                <a:ea typeface="ＭＳ Ｐゴシック" charset="-128"/>
              </a:rPr>
              <a:t>Αναπαράσταση του ερωτήματος ως ένα διαβαθμισμένο </a:t>
            </a:r>
            <a:r>
              <a:rPr lang="en-US" dirty="0" err="1" smtClean="0">
                <a:ea typeface="ＭＳ Ｐゴシック" charset="-128"/>
              </a:rPr>
              <a:t>tf-idf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l-GR" dirty="0" smtClean="0">
                <a:ea typeface="ＭＳ Ｐゴシック" charset="-128"/>
              </a:rPr>
              <a:t>διάνυσμα</a:t>
            </a:r>
            <a:endParaRPr lang="en-US" dirty="0" smtClean="0">
              <a:ea typeface="ＭＳ Ｐゴシック" charset="-128"/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l-GR" dirty="0">
                <a:ea typeface="ＭＳ Ｐゴシック" charset="-128"/>
              </a:rPr>
              <a:t>Αναπαράσταση </a:t>
            </a:r>
            <a:r>
              <a:rPr lang="el-GR" dirty="0" smtClean="0">
                <a:ea typeface="ＭＳ Ｐゴシック" charset="-128"/>
              </a:rPr>
              <a:t>κάθε εγγράφου ως </a:t>
            </a:r>
            <a:r>
              <a:rPr lang="el-GR" dirty="0">
                <a:ea typeface="ＭＳ Ｐゴシック" charset="-128"/>
              </a:rPr>
              <a:t>ένα διαβαθμισμένο </a:t>
            </a:r>
            <a:r>
              <a:rPr lang="en-US" dirty="0" err="1">
                <a:ea typeface="ＭＳ Ｐゴシック" charset="-128"/>
              </a:rPr>
              <a:t>tf-idf</a:t>
            </a:r>
            <a:r>
              <a:rPr lang="en-US" dirty="0">
                <a:ea typeface="ＭＳ Ｐゴシック" charset="-128"/>
              </a:rPr>
              <a:t> </a:t>
            </a:r>
            <a:r>
              <a:rPr lang="el-GR" dirty="0">
                <a:ea typeface="ＭＳ Ｐゴシック" charset="-128"/>
              </a:rPr>
              <a:t>διάνυσμα</a:t>
            </a:r>
            <a:endParaRPr lang="en-US" dirty="0" smtClean="0">
              <a:solidFill>
                <a:srgbClr val="C00000"/>
              </a:solidFill>
              <a:ea typeface="ＭＳ Ｐゴシック" charset="-128"/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l-GR" dirty="0" smtClean="0">
                <a:ea typeface="ＭＳ Ｐゴシック" charset="-128"/>
              </a:rPr>
              <a:t>Υπολόγισε το συνημίτονο για κάθε ζεύγος ερωτήματος, εγγράφου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l-GR" dirty="0" smtClean="0">
                <a:solidFill>
                  <a:srgbClr val="C00000"/>
                </a:solidFill>
                <a:ea typeface="ＭＳ Ｐゴシック" charset="-128"/>
              </a:rPr>
              <a:t>Διάταξε τα έγγραφα με βάση αυτό το βαθμό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l-GR" dirty="0">
                <a:ea typeface="ＭＳ Ｐゴシック" charset="-128"/>
              </a:rPr>
              <a:t>Επέστρεψε τα κορυφαία Κ (π.χ., Κ =10) έγγραφα στο χρήστη</a:t>
            </a:r>
            <a:endParaRPr lang="en-US" dirty="0"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Παραλλαγές της </a:t>
            </a:r>
            <a:r>
              <a:rPr lang="en-US" dirty="0" err="1" smtClean="0">
                <a:ea typeface="ＭＳ Ｐゴシック" charset="-128"/>
              </a:rPr>
              <a:t>tf-idf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l-GR" dirty="0" smtClean="0">
                <a:ea typeface="ＭＳ Ｐゴシック" charset="-128"/>
              </a:rPr>
              <a:t>στάθμισης</a:t>
            </a:r>
            <a:endParaRPr lang="en-US" dirty="0" smtClean="0">
              <a:ea typeface="ＭＳ Ｐゴシック" charset="-128"/>
            </a:endParaRPr>
          </a:p>
        </p:txBody>
      </p:sp>
      <p:pic>
        <p:nvPicPr>
          <p:cNvPr id="50179" name="Content Placeholder 7" descr="table1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752600"/>
            <a:ext cx="8888412" cy="2751137"/>
          </a:xfrm>
        </p:spPr>
      </p:pic>
      <p:sp>
        <p:nvSpPr>
          <p:cNvPr id="50183" name="TextBox 6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49530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Augmented: </a:t>
            </a:r>
            <a:r>
              <a:rPr lang="el-GR" sz="1800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θεωρούμε τη συχνότητα του πιο συχνού όρου στο έγγραφο και </a:t>
            </a:r>
            <a:r>
              <a:rPr lang="el-GR" sz="1800" i="1" dirty="0" err="1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κανονικοποιούμε</a:t>
            </a:r>
            <a:r>
              <a:rPr lang="el-GR" sz="1800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 με αυτήν</a:t>
            </a:r>
          </a:p>
          <a:p>
            <a:r>
              <a:rPr lang="el-GR" sz="1600" dirty="0" smtClean="0">
                <a:latin typeface="+mn-lt"/>
              </a:rPr>
              <a:t>Το 0.5 είναι ένας τελεστές στάθμισης (εξομάλυνσης) – </a:t>
            </a:r>
            <a:r>
              <a:rPr lang="en-US" sz="1600" dirty="0" smtClean="0">
                <a:latin typeface="+mn-lt"/>
              </a:rPr>
              <a:t>smoothing factor (</a:t>
            </a:r>
            <a:r>
              <a:rPr lang="el-GR" sz="1600" dirty="0" smtClean="0">
                <a:latin typeface="+mn-lt"/>
              </a:rPr>
              <a:t>συχνά και 0.4 αντί 0.5) για να αντιμετωπίσουμε το γεγονός ότι μεγάλα έγγραφα μπορεί να έχουν μεγάλα </a:t>
            </a:r>
            <a:r>
              <a:rPr lang="en-US" sz="1600" dirty="0" err="1" smtClean="0">
                <a:latin typeface="+mn-lt"/>
              </a:rPr>
              <a:t>tf</a:t>
            </a:r>
            <a:r>
              <a:rPr lang="en-US" sz="1600" dirty="0" smtClean="0">
                <a:latin typeface="+mn-lt"/>
              </a:rPr>
              <a:t> </a:t>
            </a:r>
            <a:r>
              <a:rPr lang="el-GR" sz="1600" dirty="0" smtClean="0">
                <a:latin typeface="+mn-lt"/>
              </a:rPr>
              <a:t>τιμές γιατί επαναλαμβάνουν πληροφορία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Στάθμιση ερωτημάτων και εγγράφων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9530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Πολλές μηχανές αναζήτησης σταθμίζουν διαφορετικά τις ερωτήσεις από τα έγγραφα </a:t>
            </a:r>
          </a:p>
          <a:p>
            <a:pPr eaLnBrk="1" hangingPunct="1"/>
            <a:r>
              <a:rPr lang="el-GR" dirty="0" smtClean="0">
                <a:solidFill>
                  <a:srgbClr val="C00000"/>
                </a:solidFill>
                <a:ea typeface="ＭＳ Ｐゴシック" charset="-128"/>
              </a:rPr>
              <a:t>Συμβολισμό: </a:t>
            </a:r>
            <a:r>
              <a:rPr lang="en-US" i="1" dirty="0" err="1" smtClean="0">
                <a:solidFill>
                  <a:srgbClr val="C00000"/>
                </a:solidFill>
                <a:ea typeface="ＭＳ Ｐゴシック" charset="-128"/>
              </a:rPr>
              <a:t>ddd.qqq</a:t>
            </a:r>
            <a:r>
              <a:rPr lang="en-US" i="1" dirty="0" smtClean="0">
                <a:solidFill>
                  <a:srgbClr val="C00000"/>
                </a:solidFill>
                <a:ea typeface="ＭＳ Ｐゴシック" charset="-128"/>
              </a:rPr>
              <a:t>,</a:t>
            </a:r>
            <a:r>
              <a:rPr lang="en-US" dirty="0" smtClean="0">
                <a:solidFill>
                  <a:srgbClr val="C00000"/>
                </a:solidFill>
                <a:ea typeface="ＭＳ Ｐゴシック" charset="-128"/>
              </a:rPr>
              <a:t> </a:t>
            </a:r>
            <a:r>
              <a:rPr lang="el-GR" dirty="0" smtClean="0">
                <a:solidFill>
                  <a:srgbClr val="C00000"/>
                </a:solidFill>
                <a:ea typeface="ＭＳ Ｐゴシック" charset="-128"/>
              </a:rPr>
              <a:t>με χρήση των ακρωνύμων του πίνακα (πρώτα 3 γράμματα έγγραφο- επόμενα 3 ερώτημα)</a:t>
            </a:r>
          </a:p>
          <a:p>
            <a:pPr eaLnBrk="1" hangingPunct="1"/>
            <a:r>
              <a:rPr lang="el-GR" dirty="0" smtClean="0">
                <a:ea typeface="ＭＳ Ｐゴシック" charset="-128"/>
              </a:rPr>
              <a:t>Συχνό σχήμα </a:t>
            </a:r>
            <a:r>
              <a:rPr lang="en-US" dirty="0" smtClean="0">
                <a:ea typeface="ＭＳ Ｐゴシック" charset="-128"/>
              </a:rPr>
              <a:t>: </a:t>
            </a:r>
            <a:r>
              <a:rPr lang="en-US" dirty="0" err="1" smtClean="0">
                <a:ea typeface="ＭＳ Ｐゴシック" charset="-128"/>
              </a:rPr>
              <a:t>lnc.ltc</a:t>
            </a:r>
            <a:endParaRPr lang="en-US" dirty="0" smtClean="0">
              <a:ea typeface="ＭＳ Ｐゴシック" charset="-128"/>
            </a:endParaRPr>
          </a:p>
          <a:p>
            <a:pPr eaLnBrk="1" hangingPunct="1">
              <a:spcAft>
                <a:spcPts val="900"/>
              </a:spcAft>
            </a:pPr>
            <a:r>
              <a:rPr lang="el-GR" dirty="0" smtClean="0">
                <a:ea typeface="ＭＳ Ｐゴシック" charset="-128"/>
              </a:rPr>
              <a:t>Έγγραφο</a:t>
            </a:r>
            <a:r>
              <a:rPr lang="en-US" dirty="0" smtClean="0">
                <a:ea typeface="ＭＳ Ｐゴシック" charset="-128"/>
              </a:rPr>
              <a:t>: logarithmic </a:t>
            </a:r>
            <a:r>
              <a:rPr lang="en-US" dirty="0" err="1" smtClean="0">
                <a:ea typeface="ＭＳ Ｐゴシック" charset="-128"/>
              </a:rPr>
              <a:t>tf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n-US" dirty="0" smtClean="0">
                <a:solidFill>
                  <a:srgbClr val="FF0000"/>
                </a:solidFill>
                <a:ea typeface="ＭＳ Ｐゴシック" charset="-128"/>
              </a:rPr>
              <a:t>(l)</a:t>
            </a:r>
            <a:r>
              <a:rPr lang="en-US" dirty="0" smtClean="0">
                <a:ea typeface="ＭＳ Ｐゴシック" charset="-128"/>
              </a:rPr>
              <a:t>, no </a:t>
            </a:r>
            <a:r>
              <a:rPr lang="en-US" dirty="0" err="1" smtClean="0">
                <a:ea typeface="ＭＳ Ｐゴシック" charset="-128"/>
              </a:rPr>
              <a:t>idf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n-US" dirty="0" smtClean="0">
                <a:solidFill>
                  <a:srgbClr val="FF0000"/>
                </a:solidFill>
                <a:ea typeface="ＭＳ Ｐゴシック" charset="-128"/>
              </a:rPr>
              <a:t>(n)</a:t>
            </a:r>
            <a:r>
              <a:rPr lang="el-GR" dirty="0" smtClean="0">
                <a:ea typeface="ＭＳ Ｐゴシック" charset="-128"/>
              </a:rPr>
              <a:t>, </a:t>
            </a:r>
            <a:r>
              <a:rPr lang="en-US" dirty="0" smtClean="0">
                <a:ea typeface="ＭＳ Ｐゴシック" charset="-128"/>
              </a:rPr>
              <a:t>cosine normalization </a:t>
            </a:r>
            <a:r>
              <a:rPr lang="en-US" dirty="0" smtClean="0">
                <a:solidFill>
                  <a:srgbClr val="FF0000"/>
                </a:solidFill>
                <a:ea typeface="ＭＳ Ｐゴシック" charset="-128"/>
              </a:rPr>
              <a:t>(c)</a:t>
            </a:r>
            <a:endParaRPr lang="el-GR" dirty="0" smtClean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4" name="Up Arrow Callout 3"/>
          <p:cNvSpPr>
            <a:spLocks noChangeArrowheads="1"/>
          </p:cNvSpPr>
          <p:nvPr/>
        </p:nvSpPr>
        <p:spPr bwMode="auto">
          <a:xfrm>
            <a:off x="5638800" y="4876799"/>
            <a:ext cx="876778" cy="707231"/>
          </a:xfrm>
          <a:prstGeom prst="upArrowCallout">
            <a:avLst>
              <a:gd name="adj1" fmla="val 25048"/>
              <a:gd name="adj2" fmla="val 25073"/>
              <a:gd name="adj3" fmla="val 25000"/>
              <a:gd name="adj4" fmla="val 64977"/>
            </a:avLst>
          </a:prstGeom>
          <a:solidFill>
            <a:schemeClr val="accent1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dirty="0" smtClean="0"/>
              <a:t>Γιατί</a:t>
            </a:r>
            <a:r>
              <a:rPr lang="el-GR" dirty="0"/>
              <a:t>;</a:t>
            </a:r>
            <a:endParaRPr lang="en-US" dirty="0"/>
          </a:p>
        </p:txBody>
      </p:sp>
      <p:sp>
        <p:nvSpPr>
          <p:cNvPr id="51205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5867400"/>
            <a:ext cx="7282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>
                <a:latin typeface="+mn-lt"/>
              </a:rPr>
              <a:t>i</a:t>
            </a:r>
            <a:r>
              <a:rPr lang="en-US" i="1" dirty="0" err="1" smtClean="0">
                <a:latin typeface="+mn-lt"/>
              </a:rPr>
              <a:t>df</a:t>
            </a:r>
            <a:r>
              <a:rPr lang="en-US" i="1" dirty="0" smtClean="0">
                <a:latin typeface="+mn-lt"/>
              </a:rPr>
              <a:t>: </a:t>
            </a:r>
            <a:r>
              <a:rPr lang="el-GR" i="1" dirty="0" smtClean="0">
                <a:latin typeface="+mn-lt"/>
              </a:rPr>
              <a:t>ολικό μέγεθος</a:t>
            </a:r>
            <a:endParaRPr lang="en-US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3"/>
          <p:cNvSpPr>
            <a:spLocks noGrp="1"/>
          </p:cNvSpPr>
          <p:nvPr>
            <p:ph type="title"/>
          </p:nvPr>
        </p:nvSpPr>
        <p:spPr>
          <a:xfrm>
            <a:off x="533400" y="273050"/>
            <a:ext cx="8610600" cy="1162050"/>
          </a:xfrm>
        </p:spPr>
        <p:txBody>
          <a:bodyPr/>
          <a:lstStyle/>
          <a:p>
            <a:pPr eaLnBrk="1" hangingPunct="1"/>
            <a:r>
              <a:rPr lang="el-GR" sz="3600" b="0" dirty="0" smtClean="0">
                <a:ea typeface="ＭＳ Ｐゴシック" charset="-128"/>
              </a:rPr>
              <a:t>Παράδειγμα</a:t>
            </a:r>
            <a:endParaRPr lang="en-US" sz="3600" b="0" dirty="0" smtClean="0">
              <a:ea typeface="ＭＳ Ｐゴシック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191000" y="2438400"/>
          <a:ext cx="4267200" cy="2360615"/>
        </p:xfrm>
        <a:graphic>
          <a:graphicData uri="http://schemas.openxmlformats.org/drawingml/2006/table">
            <a:tbl>
              <a:tblPr/>
              <a:tblGrid>
                <a:gridCol w="1352550"/>
                <a:gridCol w="1009650"/>
                <a:gridCol w="838200"/>
                <a:gridCol w="1066800"/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όρος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WH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affection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jealous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gossip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wuthering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  <p:sp>
        <p:nvSpPr>
          <p:cNvPr id="47139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1633538"/>
            <a:ext cx="3008313" cy="4691062"/>
          </a:xfrm>
        </p:spPr>
        <p:txBody>
          <a:bodyPr/>
          <a:lstStyle/>
          <a:p>
            <a:pPr eaLnBrk="1" hangingPunct="1"/>
            <a:r>
              <a:rPr lang="el-GR" sz="2800" dirty="0" smtClean="0">
                <a:ea typeface="ＭＳ Ｐゴシック" charset="-128"/>
              </a:rPr>
              <a:t>Ποια είναι οι ομοιότητα μεταξύ των έργων </a:t>
            </a:r>
          </a:p>
          <a:p>
            <a:pPr eaLnBrk="1" hangingPunct="1"/>
            <a:r>
              <a:rPr lang="en-US" sz="2800" dirty="0" err="1" smtClean="0">
                <a:solidFill>
                  <a:srgbClr val="0000FF"/>
                </a:solidFill>
                <a:ea typeface="ＭＳ Ｐゴシック" charset="-128"/>
              </a:rPr>
              <a:t>SaS</a:t>
            </a:r>
            <a:r>
              <a:rPr lang="en-US" sz="2800" dirty="0" smtClean="0">
                <a:ea typeface="ＭＳ Ｐゴシック" charset="-128"/>
              </a:rPr>
              <a:t>: </a:t>
            </a:r>
            <a:r>
              <a:rPr lang="en-US" sz="2800" i="1" dirty="0" smtClean="0">
                <a:ea typeface="ＭＳ Ｐゴシック" charset="-128"/>
              </a:rPr>
              <a:t>Sense and</a:t>
            </a:r>
          </a:p>
          <a:p>
            <a:pPr eaLnBrk="1" hangingPunct="1"/>
            <a:r>
              <a:rPr lang="en-US" sz="2800" i="1" dirty="0" smtClean="0">
                <a:ea typeface="ＭＳ Ｐゴシック" charset="-128"/>
              </a:rPr>
              <a:t>Sensibility</a:t>
            </a:r>
          </a:p>
          <a:p>
            <a:pPr eaLnBrk="1" hangingPunct="1"/>
            <a:r>
              <a:rPr lang="en-US" sz="2800" dirty="0" err="1" smtClean="0">
                <a:solidFill>
                  <a:srgbClr val="0000FF"/>
                </a:solidFill>
                <a:ea typeface="ＭＳ Ｐゴシック" charset="-128"/>
              </a:rPr>
              <a:t>PaP</a:t>
            </a:r>
            <a:r>
              <a:rPr lang="en-US" sz="2800" dirty="0" smtClean="0">
                <a:ea typeface="ＭＳ Ｐゴシック" charset="-128"/>
              </a:rPr>
              <a:t>: </a:t>
            </a:r>
            <a:r>
              <a:rPr lang="en-US" sz="2800" i="1" dirty="0" smtClean="0">
                <a:ea typeface="ＭＳ Ｐゴシック" charset="-128"/>
              </a:rPr>
              <a:t>Pride and</a:t>
            </a:r>
          </a:p>
          <a:p>
            <a:pPr eaLnBrk="1" hangingPunct="1"/>
            <a:r>
              <a:rPr lang="en-US" sz="2800" i="1" dirty="0" smtClean="0">
                <a:ea typeface="ＭＳ Ｐゴシック" charset="-128"/>
              </a:rPr>
              <a:t>Prejudice</a:t>
            </a:r>
            <a:r>
              <a:rPr lang="en-US" sz="2800" dirty="0" smtClean="0">
                <a:ea typeface="ＭＳ Ｐゴシック" charset="-128"/>
              </a:rPr>
              <a:t>, and</a:t>
            </a:r>
          </a:p>
          <a:p>
            <a:pPr eaLnBrk="1" hangingPunct="1"/>
            <a:r>
              <a:rPr lang="en-US" sz="2800" dirty="0" smtClean="0">
                <a:solidFill>
                  <a:srgbClr val="0000FF"/>
                </a:solidFill>
                <a:ea typeface="ＭＳ Ｐゴシック" charset="-128"/>
              </a:rPr>
              <a:t>WH</a:t>
            </a:r>
            <a:r>
              <a:rPr lang="en-US" sz="2800" dirty="0" smtClean="0">
                <a:ea typeface="ＭＳ Ｐゴシック" charset="-128"/>
              </a:rPr>
              <a:t>: </a:t>
            </a:r>
            <a:r>
              <a:rPr lang="en-US" sz="2800" i="1" dirty="0" smtClean="0">
                <a:ea typeface="ＭＳ Ｐゴシック" charset="-128"/>
              </a:rPr>
              <a:t>Wuthering</a:t>
            </a:r>
          </a:p>
          <a:p>
            <a:pPr eaLnBrk="1" hangingPunct="1"/>
            <a:r>
              <a:rPr lang="en-US" sz="2800" i="1" dirty="0" smtClean="0">
                <a:ea typeface="ＭＳ Ｐゴシック" charset="-128"/>
              </a:rPr>
              <a:t>Heights</a:t>
            </a:r>
            <a:r>
              <a:rPr lang="en-US" sz="2800" dirty="0" smtClean="0">
                <a:ea typeface="ＭＳ Ｐゴシック" charset="-128"/>
              </a:rPr>
              <a:t>?</a:t>
            </a:r>
          </a:p>
        </p:txBody>
      </p:sp>
      <p:sp>
        <p:nvSpPr>
          <p:cNvPr id="47140" name="TextBox 7"/>
          <p:cNvSpPr txBox="1">
            <a:spLocks noChangeArrowheads="1"/>
          </p:cNvSpPr>
          <p:nvPr/>
        </p:nvSpPr>
        <p:spPr bwMode="auto">
          <a:xfrm>
            <a:off x="4038600" y="1752600"/>
            <a:ext cx="487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800" dirty="0" smtClean="0">
                <a:solidFill>
                  <a:srgbClr val="C00000"/>
                </a:solidFill>
                <a:latin typeface="+mn-lt"/>
              </a:rPr>
              <a:t>Συχνότητα όρων 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(</a:t>
            </a:r>
            <a:r>
              <a:rPr lang="el-GR" sz="2800" dirty="0" smtClean="0">
                <a:solidFill>
                  <a:srgbClr val="C00000"/>
                </a:solidFill>
                <a:latin typeface="+mn-lt"/>
              </a:rPr>
              <a:t>μετρητές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)</a:t>
            </a:r>
            <a:endParaRPr lang="en-US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7141" name="TextBox 5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A558E-6DE4-4CD3-890E-A7DA5D00499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Παράδειγμα (συνέχεια) 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8131" name="Text Placeholder 8"/>
          <p:cNvSpPr>
            <a:spLocks noGrp="1"/>
          </p:cNvSpPr>
          <p:nvPr>
            <p:ph type="body" idx="1"/>
          </p:nvPr>
        </p:nvSpPr>
        <p:spPr>
          <a:xfrm>
            <a:off x="609600" y="2667000"/>
            <a:ext cx="4040188" cy="639762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  <a:ea typeface="ＭＳ Ｐゴシック" charset="-128"/>
              </a:rPr>
              <a:t>Log frequency </a:t>
            </a:r>
            <a:r>
              <a:rPr lang="el-GR" dirty="0" smtClean="0">
                <a:solidFill>
                  <a:srgbClr val="C00000"/>
                </a:solidFill>
                <a:ea typeface="ＭＳ Ｐゴシック" charset="-128"/>
              </a:rPr>
              <a:t>βάρος</a:t>
            </a:r>
            <a:endParaRPr lang="en-US" dirty="0" smtClean="0">
              <a:solidFill>
                <a:srgbClr val="C00000"/>
              </a:solidFill>
              <a:ea typeface="ＭＳ Ｐゴシック" charset="-128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</p:nvPr>
        </p:nvGraphicFramePr>
        <p:xfrm>
          <a:off x="304800" y="3352800"/>
          <a:ext cx="4191000" cy="1943100"/>
        </p:xfrm>
        <a:graphic>
          <a:graphicData uri="http://schemas.openxmlformats.org/drawingml/2006/table">
            <a:tbl>
              <a:tblPr/>
              <a:tblGrid>
                <a:gridCol w="1185863"/>
                <a:gridCol w="909637"/>
                <a:gridCol w="1047750"/>
                <a:gridCol w="104775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όρος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PaP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WH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affection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3.06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2.76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jealous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gossip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1.30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1.78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wuthering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2.58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572000" y="3810000"/>
            <a:ext cx="4041775" cy="639762"/>
          </a:xfrm>
        </p:spPr>
        <p:txBody>
          <a:bodyPr/>
          <a:lstStyle/>
          <a:p>
            <a:pPr eaLnBrk="1" hangingPunct="1"/>
            <a:r>
              <a:rPr lang="el-GR" dirty="0" smtClean="0">
                <a:solidFill>
                  <a:srgbClr val="C00000"/>
                </a:solidFill>
                <a:ea typeface="ＭＳ Ｐゴシック" charset="-128"/>
              </a:rPr>
              <a:t>Μετά την </a:t>
            </a:r>
            <a:r>
              <a:rPr lang="el-GR" dirty="0" err="1" smtClean="0">
                <a:solidFill>
                  <a:srgbClr val="C00000"/>
                </a:solidFill>
                <a:ea typeface="ＭＳ Ｐゴシック" charset="-128"/>
              </a:rPr>
              <a:t>κανονικοποίηση</a:t>
            </a:r>
            <a:endParaRPr lang="en-US" dirty="0" smtClean="0">
              <a:solidFill>
                <a:srgbClr val="C00000"/>
              </a:solidFill>
              <a:ea typeface="ＭＳ Ｐゴシック" charset="-128"/>
            </a:endParaRPr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quarter" idx="4"/>
          </p:nvPr>
        </p:nvGraphicFramePr>
        <p:xfrm>
          <a:off x="4572000" y="4495800"/>
          <a:ext cx="4268788" cy="1851660"/>
        </p:xfrm>
        <a:graphic>
          <a:graphicData uri="http://schemas.openxmlformats.org/drawingml/2006/table">
            <a:tbl>
              <a:tblPr/>
              <a:tblGrid>
                <a:gridCol w="1236663"/>
                <a:gridCol w="1011237"/>
                <a:gridCol w="1009650"/>
                <a:gridCol w="1011238"/>
              </a:tblGrid>
              <a:tr h="142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όρος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WH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affection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0.832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0.524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jealous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0.515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0.555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0.465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gossip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0.335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0.405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wuthering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0.588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  <p:sp>
        <p:nvSpPr>
          <p:cNvPr id="48199" name="TextBox 8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445E-0100-404D-AEB0-69CA392494B7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381000" y="1447800"/>
            <a:ext cx="5410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Για απλοποίηση δε θα χρησιμοποιήσουμε  τα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idf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βάρη</a:t>
            </a:r>
          </a:p>
          <a:p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lnc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(logarithmic, none, normalized cosine)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17" name="Content Placeholder 6"/>
          <p:cNvGraphicFramePr>
            <a:graphicFrameLocks/>
          </p:cNvGraphicFramePr>
          <p:nvPr/>
        </p:nvGraphicFramePr>
        <p:xfrm>
          <a:off x="5486400" y="1905000"/>
          <a:ext cx="3200400" cy="1672012"/>
        </p:xfrm>
        <a:graphic>
          <a:graphicData uri="http://schemas.openxmlformats.org/drawingml/2006/table">
            <a:tbl>
              <a:tblPr/>
              <a:tblGrid>
                <a:gridCol w="1118681"/>
                <a:gridCol w="633919"/>
                <a:gridCol w="762000"/>
                <a:gridCol w="685800"/>
              </a:tblGrid>
              <a:tr h="2688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όρος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WH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95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affection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22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jealous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268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gossip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429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wuthering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  <p:sp>
        <p:nvSpPr>
          <p:cNvPr id="19" name="TextBox 8"/>
          <p:cNvSpPr txBox="1">
            <a:spLocks noChangeArrowheads="1"/>
          </p:cNvSpPr>
          <p:nvPr/>
        </p:nvSpPr>
        <p:spPr bwMode="auto">
          <a:xfrm>
            <a:off x="457200" y="5562600"/>
            <a:ext cx="76061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1400" dirty="0" smtClean="0">
                <a:latin typeface="+mn-lt"/>
              </a:rPr>
              <a:t>Μήκος </a:t>
            </a:r>
            <a:r>
              <a:rPr lang="en-US" sz="1400" dirty="0" smtClean="0">
                <a:latin typeface="+mn-lt"/>
              </a:rPr>
              <a:t>SAS</a:t>
            </a:r>
            <a:r>
              <a:rPr lang="el-GR" sz="1400" dirty="0" smtClean="0">
                <a:latin typeface="+mn-lt"/>
              </a:rPr>
              <a:t> </a:t>
            </a:r>
            <a:r>
              <a:rPr lang="en-US" dirty="0" smtClean="0"/>
              <a:t>=</a:t>
            </a:r>
            <a:endParaRPr lang="en-US" dirty="0"/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1143000" y="5791200"/>
          <a:ext cx="339883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45" name="Εξίσωση" r:id="rId3" imgW="2095500" imgH="254000" progId="Equation.3">
                  <p:embed/>
                </p:oleObj>
              </mc:Choice>
              <mc:Fallback>
                <p:oleObj name="Εξίσωση" r:id="rId3" imgW="2095500" imgH="254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91200"/>
                        <a:ext cx="3398838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flipH="1">
            <a:off x="4343400" y="2590800"/>
            <a:ext cx="1143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800600" y="36576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Boolean </a:t>
            </a:r>
            <a:r>
              <a:rPr lang="el-GR" dirty="0" smtClean="0">
                <a:ea typeface="ＭＳ Ｐゴシック" charset="-128"/>
              </a:rPr>
              <a:t>ανάκτηση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495800"/>
          </a:xfrm>
        </p:spPr>
        <p:txBody>
          <a:bodyPr/>
          <a:lstStyle/>
          <a:p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ερωτήματα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Boolean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.</a:t>
            </a:r>
          </a:p>
          <a:p>
            <a:pPr lvl="1"/>
            <a:r>
              <a:rPr lang="el-GR" sz="20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Τα έγγραφα ήταν ταίριαζαν, είτε όχι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  <a:p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Κατάλληλη </a:t>
            </a:r>
            <a:r>
              <a:rPr lang="el-GR" i="1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για ειδικούς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με σαφή κατανόηση των αναγκών τους και της συλλογής </a:t>
            </a:r>
          </a:p>
          <a:p>
            <a:pPr lvl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Αλλά, όχι κατάλληλη για την πλειοψηφία των χρηστών</a:t>
            </a:r>
          </a:p>
          <a:p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Το πρόβλημα με τα πάρα πολλά ή τα πολύ λίγα αποτελέσματα</a:t>
            </a:r>
            <a:endParaRPr lang="en-US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Παράδειγμα (συνέχεια) </a:t>
            </a:r>
            <a:endParaRPr lang="en-US" dirty="0" smtClean="0">
              <a:ea typeface="ＭＳ Ｐゴシック" charset="-128"/>
            </a:endParaRPr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quarter" idx="4"/>
          </p:nvPr>
        </p:nvGraphicFramePr>
        <p:xfrm>
          <a:off x="304800" y="2286000"/>
          <a:ext cx="4268788" cy="1851660"/>
        </p:xfrm>
        <a:graphic>
          <a:graphicData uri="http://schemas.openxmlformats.org/drawingml/2006/table">
            <a:tbl>
              <a:tblPr/>
              <a:tblGrid>
                <a:gridCol w="1236663"/>
                <a:gridCol w="1011237"/>
                <a:gridCol w="1009650"/>
                <a:gridCol w="1011238"/>
              </a:tblGrid>
              <a:tr h="137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όρος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WH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affection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0.832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0.524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jealous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0.515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0.555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0.465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gossip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0.335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0.405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wuthering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0.588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6200" y="4397375"/>
            <a:ext cx="86741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cos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 err="1">
                <a:solidFill>
                  <a:srgbClr val="0000FF"/>
                </a:solidFill>
              </a:rPr>
              <a:t>SaS,PaP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≈</a:t>
            </a:r>
          </a:p>
          <a:p>
            <a:r>
              <a:rPr lang="en-US" dirty="0"/>
              <a:t>0.789 × 0.832 + 0.515 × 0.555 + 0.335 × 0.0 + 0.0 × 0.0</a:t>
            </a:r>
          </a:p>
          <a:p>
            <a:r>
              <a:rPr lang="en-US" dirty="0"/>
              <a:t>≈ </a:t>
            </a:r>
            <a:r>
              <a:rPr lang="en-US" dirty="0">
                <a:solidFill>
                  <a:srgbClr val="C00000"/>
                </a:solidFill>
              </a:rPr>
              <a:t>0.94</a:t>
            </a:r>
            <a:endParaRPr lang="en-US" dirty="0"/>
          </a:p>
          <a:p>
            <a:r>
              <a:rPr lang="en-US" dirty="0" err="1">
                <a:solidFill>
                  <a:srgbClr val="0000FF"/>
                </a:solidFill>
              </a:rPr>
              <a:t>cos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 err="1">
                <a:solidFill>
                  <a:srgbClr val="0000FF"/>
                </a:solidFill>
              </a:rPr>
              <a:t>SaS,WH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/>
              <a:t> ≈ </a:t>
            </a:r>
            <a:r>
              <a:rPr lang="en-US" dirty="0">
                <a:solidFill>
                  <a:srgbClr val="C00000"/>
                </a:solidFill>
              </a:rPr>
              <a:t>0.79</a:t>
            </a:r>
          </a:p>
          <a:p>
            <a:r>
              <a:rPr lang="en-US" dirty="0" err="1">
                <a:solidFill>
                  <a:srgbClr val="0000FF"/>
                </a:solidFill>
              </a:rPr>
              <a:t>cos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 err="1">
                <a:solidFill>
                  <a:srgbClr val="0000FF"/>
                </a:solidFill>
              </a:rPr>
              <a:t>PaP,WH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≈ </a:t>
            </a:r>
            <a:r>
              <a:rPr lang="en-US" dirty="0">
                <a:solidFill>
                  <a:srgbClr val="C00000"/>
                </a:solidFill>
              </a:rPr>
              <a:t>0.69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810000" y="5562600"/>
            <a:ext cx="43854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dirty="0" smtClean="0">
                <a:solidFill>
                  <a:srgbClr val="007254"/>
                </a:solidFill>
                <a:latin typeface="+mn-lt"/>
              </a:rPr>
              <a:t>Γιατί </a:t>
            </a:r>
            <a:r>
              <a:rPr lang="en-US" dirty="0" err="1" smtClean="0">
                <a:solidFill>
                  <a:srgbClr val="007254"/>
                </a:solidFill>
                <a:latin typeface="+mn-lt"/>
              </a:rPr>
              <a:t>cos</a:t>
            </a:r>
            <a:r>
              <a:rPr lang="en-US" dirty="0" smtClean="0">
                <a:solidFill>
                  <a:srgbClr val="007254"/>
                </a:solidFill>
                <a:latin typeface="+mn-lt"/>
              </a:rPr>
              <a:t>(</a:t>
            </a:r>
            <a:r>
              <a:rPr lang="en-US" dirty="0" err="1" smtClean="0">
                <a:solidFill>
                  <a:srgbClr val="007254"/>
                </a:solidFill>
                <a:latin typeface="+mn-lt"/>
              </a:rPr>
              <a:t>SaS,PaP</a:t>
            </a:r>
            <a:r>
              <a:rPr lang="en-US" dirty="0">
                <a:solidFill>
                  <a:srgbClr val="007254"/>
                </a:solidFill>
                <a:latin typeface="+mn-lt"/>
              </a:rPr>
              <a:t>) &gt; </a:t>
            </a:r>
            <a:r>
              <a:rPr lang="en-US" dirty="0" err="1">
                <a:solidFill>
                  <a:srgbClr val="007254"/>
                </a:solidFill>
                <a:latin typeface="+mn-lt"/>
              </a:rPr>
              <a:t>cos</a:t>
            </a:r>
            <a:r>
              <a:rPr lang="en-US" dirty="0">
                <a:solidFill>
                  <a:srgbClr val="007254"/>
                </a:solidFill>
                <a:latin typeface="+mn-lt"/>
              </a:rPr>
              <a:t>(</a:t>
            </a:r>
            <a:r>
              <a:rPr lang="en-US" dirty="0" err="1">
                <a:solidFill>
                  <a:srgbClr val="007254"/>
                </a:solidFill>
                <a:latin typeface="+mn-lt"/>
              </a:rPr>
              <a:t>SaS,WH</a:t>
            </a:r>
            <a:r>
              <a:rPr lang="en-US" dirty="0">
                <a:solidFill>
                  <a:srgbClr val="007254"/>
                </a:solidFill>
                <a:latin typeface="+mn-lt"/>
              </a:rPr>
              <a:t>)?</a:t>
            </a:r>
          </a:p>
        </p:txBody>
      </p:sp>
      <p:sp>
        <p:nvSpPr>
          <p:cNvPr id="48199" name="TextBox 8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445E-0100-404D-AEB0-69CA392494B7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19" name="Content Placeholder 6"/>
          <p:cNvGraphicFramePr>
            <a:graphicFrameLocks/>
          </p:cNvGraphicFramePr>
          <p:nvPr/>
        </p:nvGraphicFramePr>
        <p:xfrm>
          <a:off x="5486400" y="1905000"/>
          <a:ext cx="3200400" cy="1672012"/>
        </p:xfrm>
        <a:graphic>
          <a:graphicData uri="http://schemas.openxmlformats.org/drawingml/2006/table">
            <a:tbl>
              <a:tblPr/>
              <a:tblGrid>
                <a:gridCol w="1118681"/>
                <a:gridCol w="633919"/>
                <a:gridCol w="762000"/>
                <a:gridCol w="685800"/>
              </a:tblGrid>
              <a:tr h="2688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όρος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WH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95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affection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22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jealous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268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gossip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429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wuthering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Στάθμιση ερωτημάτων και εγγράφων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620000" cy="4495800"/>
          </a:xfrm>
        </p:spPr>
        <p:txBody>
          <a:bodyPr/>
          <a:lstStyle/>
          <a:p>
            <a:pPr eaLnBrk="1" hangingPunct="1">
              <a:buNone/>
            </a:pPr>
            <a:r>
              <a:rPr lang="el-GR" dirty="0" smtClean="0">
                <a:ea typeface="ＭＳ Ｐゴシック" charset="-128"/>
              </a:rPr>
              <a:t>Συχνό σχήμα </a:t>
            </a:r>
            <a:r>
              <a:rPr lang="en-US" dirty="0" smtClean="0">
                <a:ea typeface="ＭＳ Ｐゴシック" charset="-128"/>
              </a:rPr>
              <a:t>: </a:t>
            </a:r>
            <a:r>
              <a:rPr lang="en-US" dirty="0" err="1" smtClean="0">
                <a:ea typeface="ＭＳ Ｐゴシック" charset="-128"/>
              </a:rPr>
              <a:t>lnc.ltc</a:t>
            </a:r>
            <a:endParaRPr lang="en-US" dirty="0" smtClean="0">
              <a:ea typeface="ＭＳ Ｐゴシック" charset="-128"/>
            </a:endParaRPr>
          </a:p>
          <a:p>
            <a:pPr eaLnBrk="1" hangingPunct="1">
              <a:spcAft>
                <a:spcPts val="900"/>
              </a:spcAft>
            </a:pPr>
            <a:r>
              <a:rPr lang="el-GR" dirty="0" smtClean="0">
                <a:ea typeface="ＭＳ Ｐゴシック" charset="-128"/>
              </a:rPr>
              <a:t>Έγγραφο</a:t>
            </a:r>
            <a:r>
              <a:rPr lang="en-US" dirty="0" smtClean="0">
                <a:ea typeface="ＭＳ Ｐゴシック" charset="-128"/>
              </a:rPr>
              <a:t>: logarithmic </a:t>
            </a:r>
            <a:r>
              <a:rPr lang="en-US" dirty="0" err="1" smtClean="0">
                <a:ea typeface="ＭＳ Ｐゴシック" charset="-128"/>
              </a:rPr>
              <a:t>tf</a:t>
            </a:r>
            <a:r>
              <a:rPr lang="en-US" dirty="0" smtClean="0">
                <a:ea typeface="ＭＳ Ｐゴシック" charset="-128"/>
              </a:rPr>
              <a:t>, no </a:t>
            </a:r>
            <a:r>
              <a:rPr lang="en-US" dirty="0" err="1" smtClean="0">
                <a:ea typeface="ＭＳ Ｐゴシック" charset="-128"/>
              </a:rPr>
              <a:t>idf</a:t>
            </a:r>
            <a:r>
              <a:rPr lang="el-GR" dirty="0" smtClean="0">
                <a:ea typeface="ＭＳ Ｐゴシック" charset="-128"/>
              </a:rPr>
              <a:t>, </a:t>
            </a:r>
            <a:r>
              <a:rPr lang="en-US" dirty="0" smtClean="0">
                <a:ea typeface="ＭＳ Ｐゴシック" charset="-128"/>
              </a:rPr>
              <a:t>cosine normalization</a:t>
            </a:r>
            <a:endParaRPr lang="el-GR" dirty="0" smtClean="0">
              <a:ea typeface="ＭＳ Ｐゴシック" charset="-128"/>
            </a:endParaRPr>
          </a:p>
          <a:p>
            <a:pPr eaLnBrk="1" hangingPunct="1">
              <a:spcAft>
                <a:spcPts val="900"/>
              </a:spcAft>
            </a:pPr>
            <a:endParaRPr lang="en-US" sz="800" dirty="0" smtClean="0">
              <a:ea typeface="ＭＳ Ｐゴシック" charset="-128"/>
            </a:endParaRPr>
          </a:p>
          <a:p>
            <a:pPr eaLnBrk="1" hangingPunct="1"/>
            <a:r>
              <a:rPr lang="el-GR" dirty="0" smtClean="0">
                <a:solidFill>
                  <a:srgbClr val="C00000"/>
                </a:solidFill>
                <a:ea typeface="ＭＳ Ｐゴシック" charset="-128"/>
              </a:rPr>
              <a:t>Ερώτημα</a:t>
            </a:r>
            <a:r>
              <a:rPr lang="en-US" dirty="0" smtClean="0">
                <a:solidFill>
                  <a:srgbClr val="C00000"/>
                </a:solidFill>
                <a:ea typeface="ＭＳ Ｐゴシック" charset="-128"/>
              </a:rPr>
              <a:t>: logarithmic </a:t>
            </a:r>
            <a:r>
              <a:rPr lang="en-US" dirty="0" err="1" smtClean="0">
                <a:solidFill>
                  <a:srgbClr val="C00000"/>
                </a:solidFill>
                <a:ea typeface="ＭＳ Ｐゴシック" charset="-128"/>
              </a:rPr>
              <a:t>tf</a:t>
            </a:r>
            <a:r>
              <a:rPr lang="en-US" dirty="0" smtClean="0">
                <a:solidFill>
                  <a:srgbClr val="C00000"/>
                </a:solidFill>
                <a:ea typeface="ＭＳ Ｐゴシック" charset="-128"/>
              </a:rPr>
              <a:t> (l), </a:t>
            </a:r>
            <a:r>
              <a:rPr lang="en-US" dirty="0" err="1" smtClean="0">
                <a:solidFill>
                  <a:srgbClr val="C00000"/>
                </a:solidFill>
                <a:ea typeface="ＭＳ Ｐゴシック" charset="-128"/>
              </a:rPr>
              <a:t>idf</a:t>
            </a:r>
            <a:r>
              <a:rPr lang="en-US" dirty="0" smtClean="0">
                <a:solidFill>
                  <a:srgbClr val="C00000"/>
                </a:solidFill>
                <a:ea typeface="ＭＳ Ｐゴシック" charset="-128"/>
              </a:rPr>
              <a:t> (t), cosine normalization (c)</a:t>
            </a:r>
          </a:p>
        </p:txBody>
      </p:sp>
      <p:sp>
        <p:nvSpPr>
          <p:cNvPr id="51205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Παράδειγμα</a:t>
            </a:r>
            <a:endParaRPr lang="en-US" dirty="0" smtClean="0">
              <a:ea typeface="ＭＳ Ｐゴシック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701973"/>
              </p:ext>
            </p:extLst>
          </p:nvPr>
        </p:nvGraphicFramePr>
        <p:xfrm>
          <a:off x="381000" y="2514600"/>
          <a:ext cx="8382000" cy="2289560"/>
        </p:xfrm>
        <a:graphic>
          <a:graphicData uri="http://schemas.openxmlformats.org/drawingml/2006/table">
            <a:tbl>
              <a:tblPr/>
              <a:tblGrid>
                <a:gridCol w="990600"/>
                <a:gridCol w="770325"/>
                <a:gridCol w="578170"/>
                <a:gridCol w="779209"/>
                <a:gridCol w="544419"/>
                <a:gridCol w="560561"/>
                <a:gridCol w="650075"/>
                <a:gridCol w="714641"/>
                <a:gridCol w="714642"/>
                <a:gridCol w="779209"/>
                <a:gridCol w="650075"/>
                <a:gridCol w="650074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Όρος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Ερώτημα (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Query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Έγγραφο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Prod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tf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-raw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tf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-wt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df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idf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wt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n’lize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tf-raw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tf-wt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wt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n’lize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81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auto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2.3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0.52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81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50000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0.34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81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car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0.52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0.52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0.27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81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insurance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0.78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0.68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0.53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</a:tbl>
          </a:graphicData>
        </a:graphic>
      </p:graphicFrame>
      <p:sp>
        <p:nvSpPr>
          <p:cNvPr id="13412" name="TextBox 4"/>
          <p:cNvSpPr txBox="1">
            <a:spLocks noChangeArrowheads="1"/>
          </p:cNvSpPr>
          <p:nvPr/>
        </p:nvSpPr>
        <p:spPr bwMode="auto">
          <a:xfrm>
            <a:off x="609600" y="1447800"/>
            <a:ext cx="52187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/>
            <a:r>
              <a:rPr lang="el-GR" sz="2800" dirty="0" smtClean="0">
                <a:solidFill>
                  <a:prstClr val="black"/>
                </a:solidFill>
                <a:latin typeface="+mn-lt"/>
              </a:rPr>
              <a:t>Ερώτημα</a:t>
            </a:r>
            <a:r>
              <a:rPr lang="en-US" dirty="0" smtClean="0">
                <a:solidFill>
                  <a:prstClr val="black"/>
                </a:solidFill>
                <a:latin typeface="+mn-lt"/>
              </a:rPr>
              <a:t>: </a:t>
            </a:r>
            <a:r>
              <a:rPr lang="en-US" i="1" dirty="0" smtClean="0">
                <a:solidFill>
                  <a:prstClr val="black"/>
                </a:solidFill>
                <a:latin typeface="+mn-lt"/>
              </a:rPr>
              <a:t>best car insurance</a:t>
            </a:r>
            <a:r>
              <a:rPr lang="el-GR" i="1" dirty="0" smtClean="0">
                <a:solidFill>
                  <a:prstClr val="black"/>
                </a:solidFill>
                <a:latin typeface="+mn-lt"/>
              </a:rPr>
              <a:t> </a:t>
            </a:r>
            <a:endParaRPr lang="en-US" i="1" dirty="0" smtClean="0">
              <a:solidFill>
                <a:prstClr val="black"/>
              </a:solidFill>
              <a:latin typeface="+mn-lt"/>
            </a:endParaRPr>
          </a:p>
          <a:p>
            <a:r>
              <a:rPr lang="el-GR" sz="2800" dirty="0" smtClean="0">
                <a:latin typeface="+mn-lt"/>
              </a:rPr>
              <a:t>Έγγραφο</a:t>
            </a:r>
            <a:r>
              <a:rPr lang="en-US" dirty="0" smtClean="0">
                <a:latin typeface="+mn-lt"/>
              </a:rPr>
              <a:t>: </a:t>
            </a:r>
            <a:r>
              <a:rPr lang="en-US" i="1" dirty="0">
                <a:latin typeface="+mn-lt"/>
              </a:rPr>
              <a:t>car insurance auto </a:t>
            </a:r>
            <a:r>
              <a:rPr lang="en-US" i="1" dirty="0" smtClean="0">
                <a:latin typeface="+mn-lt"/>
              </a:rPr>
              <a:t>insurance</a:t>
            </a:r>
            <a:endParaRPr lang="en-US" i="1" dirty="0">
              <a:latin typeface="+mn-lt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33400" y="5943600"/>
            <a:ext cx="80986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Score = </a:t>
            </a:r>
            <a:r>
              <a:rPr lang="en-US" dirty="0" smtClean="0">
                <a:solidFill>
                  <a:srgbClr val="C00000"/>
                </a:solidFill>
              </a:rPr>
              <a:t>0+0+</a:t>
            </a:r>
            <a:r>
              <a:rPr lang="el-GR" dirty="0" smtClean="0">
                <a:solidFill>
                  <a:srgbClr val="C00000"/>
                </a:solidFill>
              </a:rPr>
              <a:t>(</a:t>
            </a:r>
            <a:r>
              <a:rPr lang="en-US" dirty="0" smtClean="0">
                <a:solidFill>
                  <a:srgbClr val="C00000"/>
                </a:solidFill>
              </a:rPr>
              <a:t>0.</a:t>
            </a:r>
            <a:r>
              <a:rPr lang="el-GR" dirty="0" smtClean="0">
                <a:solidFill>
                  <a:srgbClr val="C00000"/>
                </a:solidFill>
              </a:rPr>
              <a:t>52*0.52=)</a:t>
            </a:r>
            <a:r>
              <a:rPr lang="en-US" dirty="0" smtClean="0">
                <a:solidFill>
                  <a:srgbClr val="C00000"/>
                </a:solidFill>
              </a:rPr>
              <a:t>27+</a:t>
            </a:r>
            <a:r>
              <a:rPr lang="el-GR" dirty="0" smtClean="0">
                <a:solidFill>
                  <a:srgbClr val="C00000"/>
                </a:solidFill>
              </a:rPr>
              <a:t>(0.78*0.68=)</a:t>
            </a:r>
            <a:r>
              <a:rPr lang="en-US" dirty="0" smtClean="0">
                <a:solidFill>
                  <a:srgbClr val="C00000"/>
                </a:solidFill>
              </a:rPr>
              <a:t>0.53 </a:t>
            </a:r>
            <a:r>
              <a:rPr lang="en-US" dirty="0">
                <a:solidFill>
                  <a:srgbClr val="C00000"/>
                </a:solidFill>
              </a:rPr>
              <a:t>= 0.8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85800" y="5410200"/>
            <a:ext cx="5778500" cy="461665"/>
            <a:chOff x="-762000" y="4191979"/>
            <a:chExt cx="5778500" cy="461367"/>
          </a:xfrm>
        </p:grpSpPr>
        <p:sp>
          <p:nvSpPr>
            <p:cNvPr id="13417" name="TextBox 8"/>
            <p:cNvSpPr txBox="1">
              <a:spLocks noChangeArrowheads="1"/>
            </p:cNvSpPr>
            <p:nvPr/>
          </p:nvSpPr>
          <p:spPr bwMode="auto">
            <a:xfrm>
              <a:off x="-762000" y="4191979"/>
              <a:ext cx="2878737" cy="46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l-GR" dirty="0" smtClean="0"/>
                <a:t>Μήκος Εγγράφου </a:t>
              </a:r>
              <a:r>
                <a:rPr lang="en-US" dirty="0" smtClean="0"/>
                <a:t>=</a:t>
              </a:r>
              <a:endParaRPr lang="en-US" dirty="0"/>
            </a:p>
          </p:txBody>
        </p:sp>
        <p:graphicFrame>
          <p:nvGraphicFramePr>
            <p:cNvPr id="13314" name="Object 2"/>
            <p:cNvGraphicFramePr>
              <a:graphicFrameLocks noChangeAspect="1"/>
            </p:cNvGraphicFramePr>
            <p:nvPr/>
          </p:nvGraphicFramePr>
          <p:xfrm>
            <a:off x="2057400" y="4191982"/>
            <a:ext cx="2959100" cy="4057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0176" name="Equation" r:id="rId3" imgW="1574800" imgH="215900" progId="Equation.3">
                    <p:embed/>
                  </p:oleObj>
                </mc:Choice>
                <mc:Fallback>
                  <p:oleObj name="Equation" r:id="rId3" imgW="1574800" imgH="2159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7400" y="4191982"/>
                          <a:ext cx="2959100" cy="4057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416" name="TextBox 9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34200" y="1676400"/>
            <a:ext cx="1457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latin typeface="+mn-lt"/>
              </a:rPr>
              <a:t>Ν = 1000Κ</a:t>
            </a:r>
            <a:endParaRPr lang="en-US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5481935"/>
            <a:ext cx="1082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C00000"/>
                </a:solidFill>
                <a:ea typeface="ＭＳ Ｐゴシック" charset="-128"/>
              </a:rPr>
              <a:t>lnc.ltc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609600" y="4924422"/>
            <a:ext cx="6938963" cy="414038"/>
            <a:chOff x="-762000" y="4157779"/>
            <a:chExt cx="6048330" cy="495567"/>
          </a:xfrm>
        </p:grpSpPr>
        <p:sp>
          <p:nvSpPr>
            <p:cNvPr id="14" name="TextBox 8"/>
            <p:cNvSpPr txBox="1">
              <a:spLocks noChangeArrowheads="1"/>
            </p:cNvSpPr>
            <p:nvPr/>
          </p:nvSpPr>
          <p:spPr bwMode="auto">
            <a:xfrm>
              <a:off x="-762000" y="4191979"/>
              <a:ext cx="3176191" cy="46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l-GR" dirty="0" smtClean="0"/>
                <a:t>Μήκος Ερωτήματος </a:t>
              </a:r>
              <a:r>
                <a:rPr lang="en-US" dirty="0" smtClean="0"/>
                <a:t>=</a:t>
              </a:r>
              <a:endParaRPr lang="en-US" dirty="0"/>
            </a:p>
          </p:txBody>
        </p:sp>
        <p:graphicFrame>
          <p:nvGraphicFramePr>
            <p:cNvPr id="15" name="Object 2"/>
            <p:cNvGraphicFramePr>
              <a:graphicFrameLocks noChangeAspect="1"/>
            </p:cNvGraphicFramePr>
            <p:nvPr/>
          </p:nvGraphicFramePr>
          <p:xfrm>
            <a:off x="1993028" y="4157779"/>
            <a:ext cx="3293302" cy="476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0177" name="Εξίσωση" r:id="rId5" imgW="1752600" imgH="254000" progId="Equation.3">
                    <p:embed/>
                  </p:oleObj>
                </mc:Choice>
                <mc:Fallback>
                  <p:oleObj name="Εξίσωση" r:id="rId5" imgW="1752600" imgH="2540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93028" y="4157779"/>
                          <a:ext cx="3293302" cy="476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i="1" dirty="0" smtClean="0">
                <a:ea typeface="ＭＳ Ｐゴシック" charset="-128"/>
              </a:rPr>
              <a:t>Μοντέλο Σάκου Λέξεων (</a:t>
            </a:r>
            <a:r>
              <a:rPr lang="en-US" i="1" dirty="0" smtClean="0">
                <a:ea typeface="ＭＳ Ｐゴシック" charset="-128"/>
              </a:rPr>
              <a:t>Bag of words </a:t>
            </a:r>
            <a:r>
              <a:rPr lang="en-US" dirty="0" smtClean="0">
                <a:ea typeface="ＭＳ Ｐゴシック" charset="-128"/>
              </a:rPr>
              <a:t>model</a:t>
            </a:r>
            <a:r>
              <a:rPr lang="el-GR" dirty="0" smtClean="0">
                <a:ea typeface="ＭＳ Ｐゴシック" charset="-128"/>
              </a:rPr>
              <a:t>)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41148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Η διανυσματική αναπαράσταση δεν εξετάζει τη διάταξη των λέξεων σε ένα έγγραφο </a:t>
            </a:r>
          </a:p>
          <a:p>
            <a:pPr lvl="1" eaLnBrk="1" hangingPunct="1"/>
            <a:r>
              <a:rPr lang="en-US" i="1" dirty="0" smtClean="0">
                <a:solidFill>
                  <a:srgbClr val="357E69"/>
                </a:solidFill>
                <a:ea typeface="ＭＳ Ｐゴシック" charset="-128"/>
              </a:rPr>
              <a:t>John is quicker than Mary</a:t>
            </a:r>
            <a:r>
              <a:rPr lang="en-US" i="1" dirty="0" smtClean="0">
                <a:solidFill>
                  <a:srgbClr val="C00000"/>
                </a:solidFill>
                <a:ea typeface="ＭＳ Ｐゴシック" charset="-128"/>
              </a:rPr>
              <a:t> </a:t>
            </a:r>
            <a:r>
              <a:rPr lang="el-GR" sz="2800" dirty="0">
                <a:ea typeface="ＭＳ Ｐゴシック" charset="-128"/>
                <a:cs typeface="ＭＳ Ｐゴシック" pitchFamily="-65" charset="-128"/>
              </a:rPr>
              <a:t>και </a:t>
            </a:r>
          </a:p>
          <a:p>
            <a:pPr lvl="1" eaLnBrk="1" hangingPunct="1"/>
            <a:r>
              <a:rPr lang="en-US" i="1" dirty="0" smtClean="0">
                <a:solidFill>
                  <a:srgbClr val="357E69"/>
                </a:solidFill>
                <a:ea typeface="ＭＳ Ｐゴシック" charset="-128"/>
              </a:rPr>
              <a:t>Mary is quicker than John</a:t>
            </a:r>
            <a:r>
              <a:rPr lang="en-US" dirty="0" smtClean="0">
                <a:solidFill>
                  <a:srgbClr val="C00000"/>
                </a:solidFill>
                <a:ea typeface="ＭＳ Ｐゴシック" charset="-128"/>
              </a:rPr>
              <a:t> </a:t>
            </a:r>
            <a:endParaRPr lang="el-GR" dirty="0" smtClean="0">
              <a:solidFill>
                <a:srgbClr val="C00000"/>
              </a:solidFill>
              <a:ea typeface="ＭＳ Ｐゴシック" charset="-128"/>
            </a:endParaRPr>
          </a:p>
          <a:p>
            <a:pPr marL="457200" lvl="1" indent="0" eaLnBrk="1" hangingPunct="1">
              <a:buNone/>
            </a:pPr>
            <a:r>
              <a:rPr lang="el-GR" sz="2800" dirty="0">
                <a:ea typeface="ＭＳ Ｐゴシック" charset="-128"/>
                <a:cs typeface="ＭＳ Ｐゴシック" pitchFamily="-65" charset="-128"/>
              </a:rPr>
              <a:t>Έχουν τα ίδια διανύσματα</a:t>
            </a:r>
          </a:p>
          <a:p>
            <a:pPr lvl="1" eaLnBrk="1" hangingPunct="1"/>
            <a:endParaRPr lang="en-US" dirty="0" smtClean="0">
              <a:solidFill>
                <a:srgbClr val="C00000"/>
              </a:solidFill>
              <a:ea typeface="ＭＳ Ｐゴシック" charset="-128"/>
            </a:endParaRPr>
          </a:p>
          <a:p>
            <a:pPr eaLnBrk="1" hangingPunct="1"/>
            <a:r>
              <a:rPr lang="el-GR" dirty="0" smtClean="0">
                <a:ea typeface="ＭＳ Ｐゴシック" charset="-128"/>
              </a:rPr>
              <a:t>Αυτό λέγεται μοντέλου σάκου λέξεων </a:t>
            </a:r>
            <a:r>
              <a:rPr lang="el-GR" dirty="0">
                <a:ea typeface="ＭＳ Ｐゴシック" charset="-128"/>
              </a:rPr>
              <a:t>(</a:t>
            </a:r>
            <a:r>
              <a:rPr lang="en-US" u="sng" dirty="0" smtClean="0">
                <a:ea typeface="ＭＳ Ｐゴシック" charset="-128"/>
              </a:rPr>
              <a:t>bag of words</a:t>
            </a:r>
            <a:r>
              <a:rPr lang="en-US" dirty="0" smtClean="0">
                <a:ea typeface="ＭＳ Ｐゴシック" charset="-128"/>
              </a:rPr>
              <a:t> model</a:t>
            </a:r>
            <a:r>
              <a:rPr lang="el-GR" dirty="0" smtClean="0">
                <a:ea typeface="ＭＳ Ｐゴシック" charset="-128"/>
              </a:rPr>
              <a:t>)</a:t>
            </a:r>
            <a:r>
              <a:rPr lang="en-US" dirty="0" smtClean="0">
                <a:ea typeface="ＭＳ Ｐゴシック" charset="-128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Τι  άλλο θα δούμε σήμερα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7620000" cy="1828800"/>
          </a:xfrm>
        </p:spPr>
        <p:txBody>
          <a:bodyPr/>
          <a:lstStyle/>
          <a:p>
            <a:pPr eaLnBrk="1" hangingPunct="1"/>
            <a:r>
              <a:rPr lang="el-GR" sz="3000" dirty="0" smtClean="0">
                <a:ea typeface="ＭＳ Ｐゴシック" pitchFamily="-112" charset="-128"/>
              </a:rPr>
              <a:t>Θέματα υλοποίησης</a:t>
            </a:r>
          </a:p>
          <a:p>
            <a:pPr eaLnBrk="1" hangingPunct="1"/>
            <a:r>
              <a:rPr lang="el-GR" sz="3000" dirty="0" smtClean="0">
                <a:ea typeface="ＭＳ Ｐゴシック" pitchFamily="-112" charset="-128"/>
              </a:rPr>
              <a:t>Περίληψη εγγράφων</a:t>
            </a:r>
            <a:endParaRPr lang="en-US" sz="2800" dirty="0" smtClean="0">
              <a:ea typeface="ＭＳ Ｐゴシック" pitchFamily="-112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Επέκταση καταχωρήσεων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52400" y="4267200"/>
            <a:ext cx="8786842" cy="7500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  <a:latin typeface="Calibri"/>
                <a:cs typeface="+mn-cs"/>
              </a:rPr>
              <a:t>Συχνότητες όρων</a:t>
            </a:r>
          </a:p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Σε κάθε καταχώρηση, αποθήκευση του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+mn-cs"/>
              </a:rPr>
              <a:t>tf</a:t>
            </a:r>
            <a:r>
              <a:rPr lang="en-US" i="1" baseline="-25000" dirty="0" err="1">
                <a:solidFill>
                  <a:srgbClr val="000000"/>
                </a:solidFill>
                <a:latin typeface="Calibri"/>
                <a:cs typeface="+mn-cs"/>
              </a:rPr>
              <a:t>t,d</a:t>
            </a:r>
            <a:r>
              <a:rPr lang="en-US" dirty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επιπρόσθετα του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+mn-cs"/>
              </a:rPr>
              <a:t>docID</a:t>
            </a:r>
            <a:r>
              <a:rPr lang="en-US" dirty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i="1" baseline="-25000" dirty="0" smtClean="0">
                <a:solidFill>
                  <a:srgbClr val="000000"/>
                </a:solidFill>
                <a:latin typeface="Calibri"/>
                <a:cs typeface="+mn-cs"/>
              </a:rPr>
              <a:t>d</a:t>
            </a:r>
            <a:endParaRPr lang="en-US" i="1" baseline="-25000" dirty="0">
              <a:solidFill>
                <a:srgbClr val="000000"/>
              </a:solidFill>
              <a:latin typeface="Calibri"/>
              <a:cs typeface="+mn-cs"/>
            </a:endParaRPr>
          </a:p>
        </p:txBody>
      </p:sp>
      <p:pic>
        <p:nvPicPr>
          <p:cNvPr id="8" name="Picture 7" descr="74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143116"/>
            <a:ext cx="6024603" cy="1746094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28600" y="5715000"/>
            <a:ext cx="8458200" cy="3690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Η συχνότητα </a:t>
            </a:r>
            <a:r>
              <a:rPr lang="en-US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idf</a:t>
            </a:r>
            <a:r>
              <a:rPr lang="en-US" i="1" baseline="-2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t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 </a:t>
            </a:r>
            <a:r>
              <a:rPr lang="el-GR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αποθηκεύεται στο λεξικό μαζί με τον όρο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t</a:t>
            </a:r>
            <a:r>
              <a:rPr lang="el-GR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 </a:t>
            </a:r>
            <a:endParaRPr lang="en-US" i="1" baseline="-25000" dirty="0">
              <a:solidFill>
                <a:schemeClr val="tx2">
                  <a:lumMod val="60000"/>
                  <a:lumOff val="40000"/>
                </a:schemeClr>
              </a:solidFill>
              <a:latin typeface="Calibri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52400" y="1981200"/>
            <a:ext cx="8660621" cy="335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00100" lvl="1" indent="-342900" defTabSz="449263">
              <a:buClr>
                <a:srgbClr val="336699"/>
              </a:buClr>
            </a:pPr>
            <a:endParaRPr lang="el-GR" baseline="-25000" dirty="0">
              <a:solidFill>
                <a:srgbClr val="000000"/>
              </a:solidFill>
              <a:latin typeface="Calibri"/>
              <a:cs typeface="+mn-cs"/>
            </a:endParaRPr>
          </a:p>
          <a:p>
            <a:pPr marL="800100" lvl="1" indent="-34290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C00000"/>
                </a:solidFill>
                <a:latin typeface="Calibri"/>
                <a:cs typeface="+mn-cs"/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alibri"/>
                <a:cs typeface="+mn-cs"/>
              </a:rPr>
              <a:t>document-at-a-time)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Μπορούμε </a:t>
            </a:r>
            <a:r>
              <a:rPr lang="el-GR" dirty="0">
                <a:solidFill>
                  <a:srgbClr val="000000"/>
                </a:solidFill>
                <a:latin typeface="Calibri"/>
                <a:cs typeface="+mn-cs"/>
              </a:rPr>
              <a:t>να διατρέχουμε τις λίστες των όρων του ερωτήματος παράλληλα όπως στην περίπτωση της </a:t>
            </a:r>
            <a:r>
              <a:rPr lang="en-US" dirty="0">
                <a:solidFill>
                  <a:srgbClr val="000000"/>
                </a:solidFill>
                <a:latin typeface="Calibri"/>
                <a:cs typeface="+mn-cs"/>
              </a:rPr>
              <a:t>Boolean </a:t>
            </a:r>
            <a:r>
              <a:rPr lang="el-GR" dirty="0">
                <a:solidFill>
                  <a:srgbClr val="000000"/>
                </a:solidFill>
                <a:latin typeface="Calibri"/>
                <a:cs typeface="+mn-cs"/>
              </a:rPr>
              <a:t>ανάκτησης </a:t>
            </a:r>
            <a:r>
              <a:rPr lang="en-US" dirty="0">
                <a:solidFill>
                  <a:srgbClr val="000000"/>
                </a:solidFill>
                <a:latin typeface="Calibri"/>
                <a:cs typeface="+mn-cs"/>
              </a:rPr>
              <a:t>(merge sort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)</a:t>
            </a:r>
          </a:p>
          <a:p>
            <a:pPr marL="800100" lvl="1" indent="-342900" defTabSz="449263"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1257300" lvl="2" indent="-34290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Αυτό έχει ως αποτέλεσμα λόγω της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ίδιας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διάταξης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των εγγράφων στις λίστες καταχωρίσεων τον υπολογισμό του βαθμού ανά έγγραφο  </a:t>
            </a:r>
            <a:endParaRPr lang="de-DE" baseline="-25000" dirty="0">
              <a:solidFill>
                <a:srgbClr val="000000"/>
              </a:solidFill>
              <a:latin typeface="Calibri"/>
              <a:cs typeface="+mn-c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Υπολογισμός</a:t>
            </a:r>
            <a:r>
              <a:rPr lang="el-GR" sz="3200" dirty="0" smtClean="0">
                <a:ea typeface="ＭＳ Ｐゴシック" charset="-128"/>
              </a:rPr>
              <a:t> </a:t>
            </a:r>
            <a:r>
              <a:rPr lang="el-GR" sz="3200" dirty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ανά 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έγγραφο (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document-at-a-time)</a:t>
            </a:r>
            <a:endParaRPr lang="en-US" sz="3200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990600"/>
          </a:xfrm>
        </p:spPr>
        <p:txBody>
          <a:bodyPr/>
          <a:lstStyle/>
          <a:p>
            <a:pPr eaLnBrk="1" hangingPunct="1"/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Υπολογισμός βαρών</a:t>
            </a:r>
            <a:endParaRPr lang="en-US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57200" y="2438400"/>
            <a:ext cx="8051021" cy="298565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00100" lvl="1" indent="-34290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Η σχετική διάταξη των εγγράφων δεν επηρεάζεται από την </a:t>
            </a:r>
            <a:r>
              <a:rPr lang="el-GR" dirty="0" err="1" smtClean="0">
                <a:solidFill>
                  <a:srgbClr val="000000"/>
                </a:solidFill>
                <a:latin typeface="Calibri"/>
                <a:cs typeface="+mn-cs"/>
              </a:rPr>
              <a:t>κανονικοποίηση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ή όχι του διανύσματος του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q</a:t>
            </a:r>
            <a:endParaRPr lang="el-GR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800100" lvl="1" indent="-342900" defTabSz="449263">
              <a:buClr>
                <a:srgbClr val="336699"/>
              </a:buClr>
            </a:pPr>
            <a:endParaRPr lang="el-GR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800100" lvl="1" indent="-34290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Αν κάθε όρος μόνο μια φορά στο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ερώτημα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,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το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w </a:t>
            </a:r>
            <a:r>
              <a:rPr lang="en-US" baseline="-25000" dirty="0" err="1" smtClean="0">
                <a:solidFill>
                  <a:srgbClr val="000000"/>
                </a:solidFill>
                <a:latin typeface="Calibri"/>
                <a:cs typeface="+mn-cs"/>
              </a:rPr>
              <a:t>t,q</a:t>
            </a:r>
            <a:r>
              <a:rPr lang="en-US" baseline="-25000" dirty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μπορεί να αγνοηθεί, </a:t>
            </a:r>
            <a:r>
              <a:rPr lang="el-GR" dirty="0">
                <a:solidFill>
                  <a:srgbClr val="000000"/>
                </a:solidFill>
                <a:latin typeface="Calibri"/>
                <a:cs typeface="+mn-cs"/>
              </a:rPr>
              <a:t>ο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πότε </a:t>
            </a:r>
            <a:r>
              <a:rPr lang="el-GR" dirty="0">
                <a:solidFill>
                  <a:srgbClr val="000000"/>
                </a:solidFill>
                <a:latin typeface="Calibri"/>
                <a:cs typeface="+mn-cs"/>
              </a:rPr>
              <a:t>μπορούμε απλώς να αθροίζουμε τα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+mn-cs"/>
              </a:rPr>
              <a:t>w</a:t>
            </a:r>
            <a:r>
              <a:rPr lang="en-US" baseline="-25000" dirty="0" err="1" smtClean="0">
                <a:solidFill>
                  <a:srgbClr val="000000"/>
                </a:solidFill>
                <a:latin typeface="Calibri"/>
                <a:cs typeface="+mn-cs"/>
              </a:rPr>
              <a:t>t,s</a:t>
            </a:r>
            <a:endParaRPr lang="el-GR" baseline="-250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800100" lvl="1" indent="-342900" defTabSz="449263">
              <a:buClr>
                <a:srgbClr val="336699"/>
              </a:buClr>
              <a:buFont typeface="Wingdings" pitchFamily="2" charset="2"/>
              <a:buChar char="§"/>
            </a:pPr>
            <a:endParaRPr lang="el-GR" baseline="-25000" dirty="0">
              <a:solidFill>
                <a:srgbClr val="000000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990600"/>
          </a:xfrm>
        </p:spPr>
        <p:txBody>
          <a:bodyPr/>
          <a:lstStyle/>
          <a:p>
            <a:pPr eaLnBrk="1" hangingPunct="1"/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Παράδειγμα</a:t>
            </a:r>
            <a:endParaRPr lang="en-US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0" y="4071942"/>
            <a:ext cx="8786842" cy="150019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Ερώτημα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: [Brutus Caesar]: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Διατρέχουμε παράλληλα τις λίστες για το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Brutus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και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Caesar</a:t>
            </a:r>
          </a:p>
        </p:txBody>
      </p:sp>
      <p:pic>
        <p:nvPicPr>
          <p:cNvPr id="16" name="Picture 15" descr="74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143116"/>
            <a:ext cx="6024603" cy="1746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228600" y="304800"/>
            <a:ext cx="8915400" cy="1143000"/>
          </a:xfrm>
        </p:spPr>
        <p:txBody>
          <a:bodyPr/>
          <a:lstStyle/>
          <a:p>
            <a:pPr eaLnBrk="1" hangingPunct="1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Υπολογισμός </a:t>
            </a:r>
            <a:r>
              <a:rPr lang="en-US" sz="3600" i="1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k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-</a:t>
            </a:r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κορυφαίων αποτελεσμάτων</a:t>
            </a:r>
            <a:endParaRPr lang="en-US" sz="3600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28600" y="1752600"/>
            <a:ext cx="8786842" cy="35718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Σε πολλές εφαρμογές, δε χρειαζόμαστε την πλήρη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διάταξη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,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αλλά 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μόνο τα κορυφαία </a:t>
            </a:r>
            <a:r>
              <a:rPr lang="en-US" sz="3200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k (top-k)</a:t>
            </a:r>
            <a:r>
              <a:rPr lang="en-US" sz="3200" dirty="0" smtClean="0">
                <a:solidFill>
                  <a:srgbClr val="000000"/>
                </a:solidFill>
                <a:latin typeface="Calibri"/>
                <a:cs typeface="+mn-cs"/>
              </a:rPr>
              <a:t>,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για κάποιο μικρό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k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,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π.χ.,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k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= 100</a:t>
            </a:r>
          </a:p>
          <a:p>
            <a:pPr marL="742950" lvl="1" indent="-28575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</a:rPr>
              <a:t>Απλοϊκός τρόπος</a:t>
            </a:r>
            <a:r>
              <a:rPr lang="de-DE" dirty="0" smtClean="0">
                <a:solidFill>
                  <a:srgbClr val="000000"/>
                </a:solidFill>
                <a:latin typeface="Calibri"/>
              </a:rPr>
              <a:t>:</a:t>
            </a:r>
          </a:p>
          <a:p>
            <a:pPr marL="1143000" lvl="2" indent="-22860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rgbClr val="000000"/>
                </a:solidFill>
                <a:latin typeface="Calibri"/>
              </a:rPr>
              <a:t>Υπολόγισε τους βαθμούς για όλα τα </a:t>
            </a:r>
            <a:r>
              <a:rPr lang="en-US" sz="2200" dirty="0" smtClean="0">
                <a:solidFill>
                  <a:srgbClr val="000000"/>
                </a:solidFill>
                <a:latin typeface="Calibri"/>
              </a:rPr>
              <a:t>N </a:t>
            </a:r>
            <a:r>
              <a:rPr lang="el-GR" sz="2200" dirty="0" smtClean="0">
                <a:solidFill>
                  <a:srgbClr val="000000"/>
                </a:solidFill>
                <a:latin typeface="Calibri"/>
              </a:rPr>
              <a:t>έγραφα</a:t>
            </a:r>
            <a:endParaRPr lang="en-US" sz="2200" dirty="0" smtClean="0">
              <a:solidFill>
                <a:srgbClr val="000000"/>
              </a:solidFill>
              <a:latin typeface="Calibri"/>
            </a:endParaRPr>
          </a:p>
          <a:p>
            <a:pPr marL="1143000" lvl="2" indent="-22860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 smtClean="0">
                <a:solidFill>
                  <a:srgbClr val="000000"/>
                </a:solidFill>
                <a:latin typeface="Calibri"/>
              </a:rPr>
              <a:t>Sort</a:t>
            </a:r>
            <a:endParaRPr lang="de-DE" sz="2200" dirty="0" smtClean="0">
              <a:solidFill>
                <a:srgbClr val="000000"/>
              </a:solidFill>
              <a:latin typeface="Calibri"/>
            </a:endParaRPr>
          </a:p>
          <a:p>
            <a:pPr marL="1143000" lvl="2" indent="-22860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rgbClr val="000000"/>
                </a:solidFill>
                <a:latin typeface="Calibri"/>
              </a:rPr>
              <a:t>Επέστεψε τα κορυφαία </a:t>
            </a:r>
            <a:r>
              <a:rPr lang="de-DE" sz="2200" i="1" dirty="0" smtClean="0">
                <a:solidFill>
                  <a:srgbClr val="000000"/>
                </a:solidFill>
                <a:latin typeface="Calibri"/>
              </a:rPr>
              <a:t>k</a:t>
            </a:r>
          </a:p>
          <a:p>
            <a:pPr marL="742950" lvl="1" indent="-285750" defTabSz="449263">
              <a:buClr>
                <a:srgbClr val="336699"/>
              </a:buClr>
            </a:pPr>
            <a:endParaRPr lang="en-US" sz="8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Αν δε χρειαζόμαστε όλη τη διάταξη, υπάρχει πιο αποδοτικός τρόπος να υπολογίσουμε 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μόνο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τα κορυφαία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k; </a:t>
            </a:r>
            <a:endParaRPr lang="de-DE" sz="2200" i="1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5562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Έστω 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J </a:t>
            </a:r>
            <a:r>
              <a:rPr lang="el-GR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τα έγγραφα με μη μηδενικό συνημίτονο. Μπορούμε να βρούμε τα 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K </a:t>
            </a:r>
            <a:r>
              <a:rPr lang="el-GR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καλύτερα </a:t>
            </a:r>
            <a:r>
              <a:rPr lang="el-GR" i="1" u="sng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χωρίς ταξινόμηση όλων </a:t>
            </a:r>
            <a:r>
              <a:rPr lang="el-GR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των 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J </a:t>
            </a:r>
            <a:r>
              <a:rPr lang="el-GR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εγγράφων; </a:t>
            </a:r>
            <a:endParaRPr lang="el-GR" i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ea typeface="ＭＳ Ｐゴシック" charset="-128"/>
              </a:rPr>
              <a:t>Μοντέλα διαβαθμισμένης ανάκτησης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3124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dirty="0" smtClean="0">
                <a:ea typeface="ＭＳ Ｐゴシック" charset="-128"/>
              </a:rPr>
              <a:t>Αντί ενός </a:t>
            </a:r>
            <a:r>
              <a:rPr lang="el-GR" b="1" u="sng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συνόλου</a:t>
            </a:r>
            <a:r>
              <a:rPr lang="el-GR" dirty="0" smtClean="0">
                <a:ea typeface="ＭＳ Ｐゴシック" charset="-128"/>
              </a:rPr>
              <a:t> εγγράφων που ικανοποιούν το ερώτημα, η </a:t>
            </a:r>
            <a:r>
              <a:rPr lang="el-GR" dirty="0">
                <a:solidFill>
                  <a:srgbClr val="357E69"/>
                </a:solidFill>
                <a:ea typeface="ＭＳ Ｐゴシック" charset="-128"/>
              </a:rPr>
              <a:t>διαβαθμισμένη ανάκτηση </a:t>
            </a:r>
            <a:r>
              <a:rPr lang="el-GR" dirty="0" smtClean="0">
                <a:solidFill>
                  <a:srgbClr val="357E69"/>
                </a:solidFill>
                <a:ea typeface="ＭＳ Ｐゴシック" charset="-128"/>
              </a:rPr>
              <a:t>(</a:t>
            </a:r>
            <a:r>
              <a:rPr lang="en-US" dirty="0" smtClean="0">
                <a:solidFill>
                  <a:srgbClr val="357E69"/>
                </a:solidFill>
                <a:ea typeface="ＭＳ Ｐゴシック" charset="-128"/>
              </a:rPr>
              <a:t>ranked retrieval) </a:t>
            </a:r>
            <a:r>
              <a:rPr lang="el-GR" dirty="0" smtClean="0">
                <a:ea typeface="ＭＳ Ｐゴシック" charset="-128"/>
              </a:rPr>
              <a:t>επιστρέφει μια </a:t>
            </a:r>
            <a:r>
              <a:rPr lang="el-GR" b="1" u="sng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διάταξη</a:t>
            </a:r>
            <a:r>
              <a:rPr lang="el-GR" dirty="0" smtClean="0">
                <a:ea typeface="ＭＳ Ｐゴシック" charset="-128"/>
              </a:rPr>
              <a:t> των (κορυφαίων) για την ερώτηση εγγράφων της συλλογής </a:t>
            </a:r>
            <a:endParaRPr lang="en-US" dirty="0" smtClean="0">
              <a:ea typeface="ＭＳ Ｐゴシック" charset="-128"/>
            </a:endParaRPr>
          </a:p>
          <a:p>
            <a:pPr>
              <a:spcAft>
                <a:spcPts val="600"/>
              </a:spcAft>
            </a:pP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Συνήθως μαζί με </a:t>
            </a:r>
            <a:r>
              <a:rPr lang="el-GR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ε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ρωτήματα </a:t>
            </a:r>
            <a:r>
              <a:rPr lang="el-GR" b="1" u="sng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ελεύθερου κειμένου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(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Free text queries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)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CB5D301-0F3A-4F5E-8295-1EFA317729C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" y="4648200"/>
            <a:ext cx="838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37085"/>
              </a:buClr>
              <a:buFont typeface="Wingdings" pitchFamily="-11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57E69"/>
              </a:buClr>
              <a:buFont typeface="Wingdings" pitchFamily="-11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18BA3"/>
              </a:buClr>
              <a:buFont typeface="Wingdings" pitchFamily="-11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F6E7E"/>
              </a:buClr>
              <a:buFont typeface="Wingdings" pitchFamily="-11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33337"/>
              </a:buClr>
              <a:buFont typeface="Wingdings" pitchFamily="-11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Πως διατάσουμε-διαβαθμίζουμε τα έγγραφα μιας συλλογής με βάση ένα ερώτημα </a:t>
            </a:r>
          </a:p>
          <a:p>
            <a:pPr lvl="1" eaLnBrk="1" hangingPunct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Αναθέτουμε ένα </a:t>
            </a:r>
            <a:r>
              <a:rPr lang="el-GR" b="1" u="sng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βαθμό (</a:t>
            </a:r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score</a:t>
            </a:r>
            <a:r>
              <a:rPr lang="el-GR" b="1" u="sng" dirty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)</a:t>
            </a:r>
            <a:r>
              <a:rPr lang="en-US" b="1" u="sng" dirty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score(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d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, 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q) </a:t>
            </a:r>
            <a:r>
              <a:rPr lang="el-GR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μετρά πόσο καλά το έγγραφο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d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“</a:t>
            </a:r>
            <a:r>
              <a:rPr lang="el-GR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ταιριάζει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”</a:t>
            </a:r>
            <a:r>
              <a:rPr lang="el-GR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(match)  </a:t>
            </a:r>
            <a:r>
              <a:rPr lang="el-GR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με το ερώτημα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228600" y="304800"/>
            <a:ext cx="8915400" cy="1143000"/>
          </a:xfrm>
        </p:spPr>
        <p:txBody>
          <a:bodyPr/>
          <a:lstStyle/>
          <a:p>
            <a:pPr eaLnBrk="1" hangingPunct="1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Χρήση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min-heap</a:t>
            </a:r>
            <a:endParaRPr lang="en-US" sz="3600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1752600"/>
            <a:ext cx="3657600" cy="335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Χρήση δυαδικού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min heap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70C0"/>
                </a:solidFill>
                <a:latin typeface="Calibri"/>
                <a:cs typeface="+mn-cs"/>
              </a:rPr>
              <a:t>Ένα δυαδικό </a:t>
            </a:r>
            <a:r>
              <a:rPr lang="en-US" dirty="0" smtClean="0">
                <a:solidFill>
                  <a:srgbClr val="0070C0"/>
                </a:solidFill>
                <a:latin typeface="Calibri"/>
                <a:cs typeface="+mn-cs"/>
              </a:rPr>
              <a:t>min heap</a:t>
            </a:r>
            <a:r>
              <a:rPr lang="el-GR" dirty="0" smtClean="0">
                <a:solidFill>
                  <a:srgbClr val="0070C0"/>
                </a:solidFill>
                <a:latin typeface="Calibri"/>
                <a:cs typeface="+mn-cs"/>
              </a:rPr>
              <a:t> είναι ένα δυαδικό δέντρο που η τιμή ενός κόμβου είναι μικρότερη από την τιμή των δύο παιδιών του</a:t>
            </a:r>
            <a:r>
              <a:rPr lang="en-US" dirty="0" smtClean="0">
                <a:solidFill>
                  <a:srgbClr val="0070C0"/>
                </a:solidFill>
                <a:latin typeface="Calibri"/>
                <a:cs typeface="+mn-cs"/>
              </a:rPr>
              <a:t>.</a:t>
            </a:r>
          </a:p>
        </p:txBody>
      </p:sp>
      <p:pic>
        <p:nvPicPr>
          <p:cNvPr id="8" name="Picture 7" descr="73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2362200"/>
            <a:ext cx="5078439" cy="378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228600" y="304800"/>
            <a:ext cx="8915400" cy="1143000"/>
          </a:xfrm>
        </p:spPr>
        <p:txBody>
          <a:bodyPr/>
          <a:lstStyle/>
          <a:p>
            <a:pPr eaLnBrk="1" hangingPunct="1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Αποθήκευση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σε πίνακα</a:t>
            </a:r>
            <a:endParaRPr lang="en-US" sz="3600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41</a:t>
            </a:fld>
            <a:endParaRPr lang="en-US" dirty="0"/>
          </a:p>
        </p:txBody>
      </p:sp>
      <p:pic>
        <p:nvPicPr>
          <p:cNvPr id="263170" name="Picture 2" descr="http://www.cs.cmu.edu/~adamchik/15-121/lectures/Binary%20Heaps/pix/complete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485331"/>
            <a:ext cx="5105400" cy="384810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01782" y="5347288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dirty="0" smtClean="0">
                <a:latin typeface="+mn-lt"/>
              </a:rPr>
              <a:t>Η ρίζα είναι στη θέση 1 του πίνακα. </a:t>
            </a:r>
            <a:r>
              <a:rPr lang="en-US" sz="2000" dirty="0" smtClean="0">
                <a:latin typeface="+mn-lt"/>
              </a:rPr>
              <a:t> </a:t>
            </a:r>
            <a:r>
              <a:rPr lang="el-GR" sz="2000" dirty="0" smtClean="0">
                <a:latin typeface="+mn-lt"/>
              </a:rPr>
              <a:t>Για το </a:t>
            </a:r>
            <a:r>
              <a:rPr lang="en-US" sz="2000" dirty="0" err="1" smtClean="0">
                <a:latin typeface="+mn-lt"/>
              </a:rPr>
              <a:t>i</a:t>
            </a:r>
            <a:r>
              <a:rPr lang="el-GR" sz="2000" dirty="0" smtClean="0">
                <a:latin typeface="+mn-lt"/>
              </a:rPr>
              <a:t>-οστό στοιχείο: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000" dirty="0" smtClean="0">
                <a:latin typeface="+mn-lt"/>
              </a:rPr>
              <a:t> </a:t>
            </a:r>
            <a:r>
              <a:rPr lang="el-GR" sz="2000" dirty="0" smtClean="0">
                <a:latin typeface="+mn-lt"/>
              </a:rPr>
              <a:t>Το αριστερό παιδί είναι στη θέση </a:t>
            </a:r>
            <a:r>
              <a:rPr lang="en-US" sz="2000" dirty="0" smtClean="0">
                <a:latin typeface="+mn-lt"/>
              </a:rPr>
              <a:t>2*</a:t>
            </a:r>
            <a:r>
              <a:rPr lang="en-US" sz="2000" dirty="0" err="1">
                <a:latin typeface="+mn-lt"/>
              </a:rPr>
              <a:t>i</a:t>
            </a:r>
            <a:endParaRPr lang="en-US" sz="2000" dirty="0" smtClean="0">
              <a:latin typeface="+mn-lt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Το δεξί παιδί είναι στη θέση 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2*</a:t>
            </a:r>
            <a:r>
              <a:rPr lang="en-US" sz="2000" dirty="0" err="1" smtClean="0">
                <a:solidFill>
                  <a:prstClr val="black"/>
                </a:solidFill>
                <a:latin typeface="Calibri"/>
              </a:rPr>
              <a:t>i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+1</a:t>
            </a:r>
            <a:endParaRPr lang="en-US" sz="2000" dirty="0" smtClean="0">
              <a:solidFill>
                <a:prstClr val="black"/>
              </a:solidFill>
              <a:latin typeface="Calibri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000" dirty="0" smtClean="0">
                <a:latin typeface="+mn-lt"/>
              </a:rPr>
              <a:t> </a:t>
            </a:r>
            <a:r>
              <a:rPr lang="el-GR" sz="2000" dirty="0" smtClean="0">
                <a:latin typeface="+mn-lt"/>
              </a:rPr>
              <a:t>Ο γονέας στη θέση </a:t>
            </a:r>
            <a:r>
              <a:rPr lang="en-US" sz="2000" dirty="0" err="1" smtClean="0">
                <a:latin typeface="+mn-lt"/>
              </a:rPr>
              <a:t>i</a:t>
            </a:r>
            <a:r>
              <a:rPr lang="en-US" sz="2000" dirty="0" smtClean="0">
                <a:latin typeface="+mn-lt"/>
              </a:rPr>
              <a:t>/2 </a:t>
            </a:r>
            <a:endParaRPr lang="el-G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228600" y="304800"/>
            <a:ext cx="8915400" cy="1143000"/>
          </a:xfrm>
        </p:spPr>
        <p:txBody>
          <a:bodyPr/>
          <a:lstStyle/>
          <a:p>
            <a:pPr eaLnBrk="1" hangingPunct="1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Εισαγωγή στοιχείου</a:t>
            </a:r>
            <a:endParaRPr lang="en-US" sz="3600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1676400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+mn-lt"/>
              </a:rPr>
              <a:t>Το νέο στοιχείο εισάγεται </a:t>
            </a:r>
            <a:r>
              <a:rPr lang="el-GR" sz="2000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ως το τελευταίο στοιχείο </a:t>
            </a:r>
            <a:r>
              <a:rPr lang="el-GR" sz="2000" dirty="0" smtClean="0">
                <a:latin typeface="+mn-lt"/>
              </a:rPr>
              <a:t>(στο τέλος του </a:t>
            </a:r>
            <a:r>
              <a:rPr lang="en-US" sz="2000" dirty="0" smtClean="0">
                <a:latin typeface="+mn-lt"/>
              </a:rPr>
              <a:t>heap)</a:t>
            </a:r>
          </a:p>
          <a:p>
            <a:r>
              <a:rPr lang="el-GR" sz="2000" dirty="0" smtClean="0">
                <a:latin typeface="+mn-lt"/>
              </a:rPr>
              <a:t>Η ιδιότητα του </a:t>
            </a:r>
            <a:r>
              <a:rPr lang="en-US" sz="2000" dirty="0" smtClean="0">
                <a:latin typeface="+mn-lt"/>
              </a:rPr>
              <a:t>heap </a:t>
            </a:r>
            <a:r>
              <a:rPr lang="el-GR" sz="2000" dirty="0" smtClean="0">
                <a:latin typeface="+mn-lt"/>
              </a:rPr>
              <a:t>εξασφαλίζεται με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σύγκριση του στοιχείου με τον γονιό του</a:t>
            </a:r>
            <a:r>
              <a:rPr lang="el-GR" sz="2000" dirty="0" smtClean="0">
                <a:latin typeface="+mn-lt"/>
              </a:rPr>
              <a:t> και μετακίνηση του προς τα πάνω </a:t>
            </a:r>
            <a:r>
              <a:rPr lang="en-US" sz="2000" dirty="0" smtClean="0">
                <a:latin typeface="+mn-lt"/>
              </a:rPr>
              <a:t>(swap with parent) </a:t>
            </a:r>
            <a:r>
              <a:rPr lang="el-GR" sz="2000" dirty="0" smtClean="0">
                <a:latin typeface="+mn-lt"/>
              </a:rPr>
              <a:t>μέχρι να συναντήσει στοιχείο ίσο ή μεγαλύτερο (</a:t>
            </a:r>
            <a:r>
              <a:rPr lang="en-US" sz="20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rPr>
              <a:t>percolation up</a:t>
            </a:r>
            <a:r>
              <a:rPr lang="el-GR" sz="2000" dirty="0" smtClean="0">
                <a:latin typeface="+mn-lt"/>
              </a:rPr>
              <a:t>)</a:t>
            </a:r>
            <a:r>
              <a:rPr lang="en-US" sz="2000" dirty="0" smtClean="0">
                <a:latin typeface="+mn-lt"/>
              </a:rPr>
              <a:t>. </a:t>
            </a:r>
            <a:endParaRPr lang="el-GR" sz="2000" dirty="0">
              <a:latin typeface="+mn-lt"/>
            </a:endParaRPr>
          </a:p>
        </p:txBody>
      </p:sp>
      <p:pic>
        <p:nvPicPr>
          <p:cNvPr id="262146" name="Picture 2" descr="http://www.cs.cmu.edu/~adamchik/15-121/lectures/Binary%20Heaps/pix/insert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276600"/>
            <a:ext cx="5029200" cy="32004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228600" y="304800"/>
            <a:ext cx="8915400" cy="1143000"/>
          </a:xfrm>
        </p:spPr>
        <p:txBody>
          <a:bodyPr/>
          <a:lstStyle/>
          <a:p>
            <a:pPr eaLnBrk="1" hangingPunct="1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Διαγραφή μικρότερου στοιχείου</a:t>
            </a:r>
            <a:endParaRPr lang="en-US" sz="3600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2133600"/>
            <a:ext cx="8001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+mn-lt"/>
              </a:rPr>
              <a:t>Το μικρότερο στοιχείο βρίσκεται στη ρίζα (το πρώτο στοιχείο του πίνακα)</a:t>
            </a:r>
          </a:p>
          <a:p>
            <a:endParaRPr lang="el-GR" sz="2000" dirty="0" smtClean="0">
              <a:latin typeface="+mn-lt"/>
            </a:endParaRPr>
          </a:p>
          <a:p>
            <a:r>
              <a:rPr lang="el-GR" sz="2000" dirty="0" smtClean="0">
                <a:latin typeface="+mn-lt"/>
              </a:rPr>
              <a:t>Το σβήνουμε από τη λίστα και το αντικαθιστούμε με το τελευταίο στοιχείο στη λίστα, εξασφαλίζοντας την ιδιότητα του </a:t>
            </a:r>
            <a:r>
              <a:rPr lang="en-US" sz="2000" dirty="0" smtClean="0">
                <a:latin typeface="+mn-lt"/>
              </a:rPr>
              <a:t>heap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συγκρίνοντας με τα παιδιά του</a:t>
            </a:r>
            <a:r>
              <a:rPr lang="el-GR" sz="2000" dirty="0" smtClean="0">
                <a:latin typeface="+mn-lt"/>
              </a:rPr>
              <a:t> (</a:t>
            </a:r>
            <a:r>
              <a:rPr lang="en-US" sz="20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rPr>
              <a:t>percolating down</a:t>
            </a:r>
            <a:r>
              <a:rPr lang="en-US" sz="2000" dirty="0" smtClean="0">
                <a:latin typeface="+mn-lt"/>
              </a:rPr>
              <a:t>.</a:t>
            </a:r>
            <a:r>
              <a:rPr lang="el-GR" sz="2000" dirty="0" smtClean="0">
                <a:latin typeface="+mn-lt"/>
              </a:rPr>
              <a:t>)</a:t>
            </a:r>
            <a:endParaRPr lang="el-G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228600" y="304800"/>
            <a:ext cx="8915400" cy="1143000"/>
          </a:xfrm>
        </p:spPr>
        <p:txBody>
          <a:bodyPr/>
          <a:lstStyle/>
          <a:p>
            <a:pPr lvl="0" defTabSz="449263" eaLnBrk="1" hangingPunct="1"/>
            <a:r>
              <a:rPr lang="el-GR" sz="3400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Επιλογή των κορυφαίων </a:t>
            </a:r>
            <a:r>
              <a:rPr lang="en-US" sz="3400" i="1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k</a:t>
            </a:r>
            <a:r>
              <a:rPr lang="en-US" sz="3400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 </a:t>
            </a:r>
            <a:r>
              <a:rPr lang="el-GR" sz="3400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σε </a:t>
            </a:r>
            <a:r>
              <a:rPr lang="en-US" sz="3400" i="1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O</a:t>
            </a:r>
            <a:r>
              <a:rPr lang="en-US" sz="3400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(</a:t>
            </a:r>
            <a:r>
              <a:rPr lang="en-US" sz="3400" i="1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N</a:t>
            </a:r>
            <a:r>
              <a:rPr lang="en-US" sz="3400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 log </a:t>
            </a:r>
            <a:r>
              <a:rPr lang="en-US" sz="3400" i="1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k</a:t>
            </a:r>
            <a:r>
              <a:rPr lang="en-US" sz="3400" dirty="0" smtClean="0">
                <a:solidFill>
                  <a:schemeClr val="accent6">
                    <a:lumMod val="75000"/>
                  </a:schemeClr>
                </a:solidFill>
                <a:ea typeface="+mn-ea"/>
                <a:cs typeface="Arial Unicode MS" pitchFamily="-112" charset="0"/>
              </a:rPr>
              <a:t>)</a:t>
            </a: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04800" y="1828800"/>
            <a:ext cx="8610600" cy="3886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Στόχος: Διατηρούμε τα καλύτερα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k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που έχουμε δει μέχρι στιγμής</a:t>
            </a:r>
            <a:endParaRPr lang="en-US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Χρήση δυαδικού </a:t>
            </a:r>
            <a:r>
              <a:rPr lang="en-US" dirty="0" smtClean="0">
                <a:solidFill>
                  <a:srgbClr val="FF0000"/>
                </a:solidFill>
                <a:latin typeface="Calibri"/>
                <a:cs typeface="+mn-cs"/>
              </a:rPr>
              <a:t>min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heap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Για την επεξεργασία ενός νέου εγγράφου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libri"/>
              </a:rPr>
              <a:t>d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′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με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score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s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′:</a:t>
            </a:r>
          </a:p>
          <a:p>
            <a:pPr marL="1143000" lvl="2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Get </a:t>
            </a:r>
            <a:r>
              <a:rPr lang="en-US" sz="2200" i="1" dirty="0" smtClean="0">
                <a:solidFill>
                  <a:srgbClr val="000000"/>
                </a:solidFill>
                <a:latin typeface="Calibri"/>
                <a:cs typeface="+mn-cs"/>
              </a:rPr>
              <a:t>current minimum </a:t>
            </a:r>
            <a:r>
              <a:rPr lang="en-US" sz="2200" i="1" dirty="0" err="1" smtClean="0">
                <a:solidFill>
                  <a:srgbClr val="000000"/>
                </a:solidFill>
                <a:latin typeface="Calibri"/>
                <a:cs typeface="+mn-cs"/>
              </a:rPr>
              <a:t>h</a:t>
            </a:r>
            <a:r>
              <a:rPr lang="en-US" sz="2200" i="1" baseline="-25000" dirty="0" err="1" smtClean="0">
                <a:solidFill>
                  <a:srgbClr val="000000"/>
                </a:solidFill>
                <a:latin typeface="Calibri"/>
                <a:cs typeface="+mn-cs"/>
              </a:rPr>
              <a:t>m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 of heap (</a:t>
            </a:r>
            <a:r>
              <a:rPr lang="en-US" sz="2200" i="1" dirty="0" smtClean="0">
                <a:solidFill>
                  <a:srgbClr val="000000"/>
                </a:solidFill>
                <a:latin typeface="Calibri"/>
                <a:cs typeface="+mn-cs"/>
              </a:rPr>
              <a:t>O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(1))</a:t>
            </a:r>
          </a:p>
          <a:p>
            <a:pPr marL="1143000" lvl="2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If </a:t>
            </a:r>
            <a:r>
              <a:rPr lang="en-US" sz="2200" i="1" dirty="0" smtClean="0">
                <a:solidFill>
                  <a:srgbClr val="000000"/>
                </a:solidFill>
                <a:latin typeface="Calibri"/>
                <a:cs typeface="+mn-cs"/>
              </a:rPr>
              <a:t>s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′ 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Calibri"/>
              </a:rPr>
              <a:t>˂</a:t>
            </a:r>
            <a:r>
              <a:rPr lang="en-US" sz="2200" i="1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sz="2200" i="1" dirty="0" err="1" smtClean="0">
                <a:solidFill>
                  <a:srgbClr val="000000"/>
                </a:solidFill>
                <a:latin typeface="Calibri"/>
                <a:cs typeface="+mn-cs"/>
              </a:rPr>
              <a:t>h</a:t>
            </a:r>
            <a:r>
              <a:rPr lang="en-US" sz="2200" i="1" baseline="-25000" dirty="0" err="1" smtClean="0">
                <a:solidFill>
                  <a:srgbClr val="000000"/>
                </a:solidFill>
                <a:latin typeface="Calibri"/>
                <a:cs typeface="+mn-cs"/>
              </a:rPr>
              <a:t>m</a:t>
            </a:r>
            <a:r>
              <a:rPr lang="en-US" sz="2200" i="1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skip to next document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sz="1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/* υπάρχουν </a:t>
            </a:r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k</a:t>
            </a:r>
            <a:r>
              <a:rPr lang="el-GR" sz="1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 καλύτερα */</a:t>
            </a:r>
            <a:endParaRPr lang="en-US" sz="16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  <a:p>
            <a:pPr marL="1143000" lvl="2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 smtClean="0">
                <a:solidFill>
                  <a:srgbClr val="000000"/>
                </a:solidFill>
                <a:latin typeface="Calibri"/>
                <a:cs typeface="+mn-cs"/>
              </a:rPr>
              <a:t>If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de-DE" sz="2200" i="1" dirty="0" err="1" smtClean="0">
                <a:solidFill>
                  <a:srgbClr val="000000"/>
                </a:solidFill>
                <a:latin typeface="Calibri"/>
                <a:cs typeface="+mn-cs"/>
              </a:rPr>
              <a:t>s</a:t>
            </a:r>
            <a:r>
              <a:rPr lang="de-DE" sz="2200" dirty="0" err="1" smtClean="0">
                <a:solidFill>
                  <a:srgbClr val="000000"/>
                </a:solidFill>
                <a:latin typeface="Calibri"/>
                <a:cs typeface="+mn-cs"/>
              </a:rPr>
              <a:t>′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 &gt; </a:t>
            </a:r>
            <a:r>
              <a:rPr lang="de-DE" sz="2200" i="1" dirty="0" smtClean="0">
                <a:solidFill>
                  <a:srgbClr val="000000"/>
                </a:solidFill>
                <a:latin typeface="Calibri"/>
                <a:cs typeface="+mn-cs"/>
              </a:rPr>
              <a:t>h</a:t>
            </a:r>
            <a:r>
              <a:rPr lang="de-DE" sz="2200" i="1" baseline="-25000" dirty="0" smtClean="0">
                <a:solidFill>
                  <a:srgbClr val="000000"/>
                </a:solidFill>
                <a:latin typeface="Calibri"/>
                <a:cs typeface="+mn-cs"/>
              </a:rPr>
              <a:t>m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de-DE" sz="2200" dirty="0" err="1" smtClean="0">
                <a:solidFill>
                  <a:srgbClr val="000000"/>
                </a:solidFill>
                <a:latin typeface="Calibri"/>
                <a:cs typeface="+mn-cs"/>
              </a:rPr>
              <a:t>heap-delete-root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 (</a:t>
            </a:r>
            <a:r>
              <a:rPr lang="de-DE" sz="2200" i="1" dirty="0" smtClean="0">
                <a:solidFill>
                  <a:srgbClr val="000000"/>
                </a:solidFill>
                <a:latin typeface="Calibri"/>
                <a:cs typeface="+mn-cs"/>
              </a:rPr>
              <a:t>O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(log </a:t>
            </a:r>
            <a:r>
              <a:rPr lang="de-DE" sz="2200" i="1" dirty="0" smtClean="0">
                <a:solidFill>
                  <a:srgbClr val="000000"/>
                </a:solidFill>
                <a:latin typeface="Calibri"/>
                <a:cs typeface="+mn-cs"/>
              </a:rPr>
              <a:t>k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)) </a:t>
            </a:r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/* </a:t>
            </a:r>
            <a:r>
              <a:rPr lang="el-GR" sz="1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καλύτερο, σβήσε τη ρίζα</a:t>
            </a:r>
            <a:endParaRPr lang="de-DE" sz="16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  <a:p>
            <a:pPr marL="1600200" lvl="3" indent="-228600" defTabSz="449263">
              <a:spcBef>
                <a:spcPts val="700"/>
              </a:spcBef>
              <a:buClr>
                <a:srgbClr val="336699"/>
              </a:buClr>
            </a:pP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            </a:t>
            </a:r>
            <a:r>
              <a:rPr lang="de-DE" sz="2200" dirty="0" err="1" smtClean="0">
                <a:solidFill>
                  <a:srgbClr val="000000"/>
                </a:solidFill>
                <a:latin typeface="Calibri"/>
                <a:cs typeface="+mn-cs"/>
              </a:rPr>
              <a:t>heap-add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de-DE" sz="2200" i="1" dirty="0" smtClean="0">
                <a:solidFill>
                  <a:srgbClr val="000000"/>
                </a:solidFill>
                <a:latin typeface="Calibri"/>
                <a:cs typeface="+mn-cs"/>
              </a:rPr>
              <a:t>d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′/</a:t>
            </a:r>
            <a:r>
              <a:rPr lang="de-DE" sz="2200" i="1" dirty="0" err="1" smtClean="0">
                <a:solidFill>
                  <a:srgbClr val="000000"/>
                </a:solidFill>
                <a:latin typeface="Calibri"/>
                <a:cs typeface="+mn-cs"/>
              </a:rPr>
              <a:t>s</a:t>
            </a:r>
            <a:r>
              <a:rPr lang="de-DE" sz="2200" dirty="0" err="1" smtClean="0">
                <a:solidFill>
                  <a:srgbClr val="000000"/>
                </a:solidFill>
                <a:latin typeface="Calibri"/>
                <a:cs typeface="+mn-cs"/>
              </a:rPr>
              <a:t>′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 (</a:t>
            </a:r>
            <a:r>
              <a:rPr lang="de-DE" sz="2200" i="1" dirty="0" smtClean="0">
                <a:solidFill>
                  <a:srgbClr val="000000"/>
                </a:solidFill>
                <a:latin typeface="Calibri"/>
                <a:cs typeface="+mn-cs"/>
              </a:rPr>
              <a:t>O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(log </a:t>
            </a:r>
            <a:r>
              <a:rPr lang="de-DE" sz="2200" i="1" dirty="0" smtClean="0">
                <a:solidFill>
                  <a:srgbClr val="000000"/>
                </a:solidFill>
                <a:latin typeface="Calibri"/>
                <a:cs typeface="+mn-cs"/>
              </a:rPr>
              <a:t>k</a:t>
            </a:r>
            <a:r>
              <a:rPr lang="de-DE" sz="2200" dirty="0" smtClean="0">
                <a:solidFill>
                  <a:srgbClr val="000000"/>
                </a:solidFill>
                <a:latin typeface="Calibri"/>
                <a:cs typeface="+mn-cs"/>
              </a:rPr>
              <a:t>))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		</a:t>
            </a:r>
            <a:r>
              <a:rPr lang="el-GR" sz="1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και βάλτο στο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heap</a:t>
            </a:r>
            <a:r>
              <a:rPr lang="el-GR" sz="1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 */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 </a:t>
            </a:r>
            <a:endParaRPr lang="de-DE" sz="16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24800" cy="2286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altLang="zh-CN" i="1" dirty="0" smtClean="0">
                <a:solidFill>
                  <a:srgbClr val="C00000"/>
                </a:solidFill>
                <a:ea typeface="宋体" pitchFamily="2" charset="-122"/>
              </a:rPr>
              <a:t>2J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 </a:t>
            </a:r>
            <a:r>
              <a:rPr lang="el-GR" altLang="zh-CN" dirty="0" smtClean="0">
                <a:solidFill>
                  <a:srgbClr val="C00000"/>
                </a:solidFill>
                <a:ea typeface="宋体" pitchFamily="2" charset="-122"/>
              </a:rPr>
              <a:t>πράξεις για την κατασκευή του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, </a:t>
            </a:r>
            <a:r>
              <a:rPr lang="el-GR" altLang="zh-CN" dirty="0" smtClean="0">
                <a:solidFill>
                  <a:srgbClr val="C00000"/>
                </a:solidFill>
                <a:ea typeface="宋体" pitchFamily="2" charset="-122"/>
              </a:rPr>
              <a:t> βρίσκουμε τους </a:t>
            </a:r>
            <a:r>
              <a:rPr lang="en-US" altLang="zh-CN" i="1" dirty="0" smtClean="0">
                <a:solidFill>
                  <a:srgbClr val="C00000"/>
                </a:solidFill>
                <a:ea typeface="宋体" pitchFamily="2" charset="-122"/>
              </a:rPr>
              <a:t>K 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“winners” </a:t>
            </a:r>
            <a:r>
              <a:rPr lang="el-GR" altLang="zh-CN" dirty="0" smtClean="0">
                <a:solidFill>
                  <a:srgbClr val="C00000"/>
                </a:solidFill>
                <a:ea typeface="宋体" pitchFamily="2" charset="-122"/>
              </a:rPr>
              <a:t>σε 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2log </a:t>
            </a:r>
            <a:r>
              <a:rPr lang="en-US" altLang="zh-CN" i="1" dirty="0" smtClean="0">
                <a:solidFill>
                  <a:srgbClr val="C00000"/>
                </a:solidFill>
                <a:ea typeface="宋体" pitchFamily="2" charset="-122"/>
              </a:rPr>
              <a:t>J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 </a:t>
            </a:r>
            <a:r>
              <a:rPr lang="el-GR" altLang="zh-CN" dirty="0" smtClean="0">
                <a:solidFill>
                  <a:srgbClr val="C00000"/>
                </a:solidFill>
                <a:ea typeface="宋体" pitchFamily="2" charset="-122"/>
              </a:rPr>
              <a:t>βήματα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l-GR" altLang="zh-CN" dirty="0" smtClean="0">
                <a:ea typeface="宋体" pitchFamily="2" charset="-122"/>
              </a:rPr>
              <a:t>Για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i="1" dirty="0" smtClean="0">
                <a:ea typeface="宋体" pitchFamily="2" charset="-122"/>
              </a:rPr>
              <a:t>J</a:t>
            </a:r>
            <a:r>
              <a:rPr lang="en-US" altLang="zh-CN" dirty="0" smtClean="0">
                <a:ea typeface="宋体" pitchFamily="2" charset="-122"/>
              </a:rPr>
              <a:t>=1M, </a:t>
            </a:r>
            <a:r>
              <a:rPr lang="en-US" altLang="zh-CN" i="1" dirty="0" smtClean="0">
                <a:ea typeface="宋体" pitchFamily="2" charset="-122"/>
              </a:rPr>
              <a:t>K</a:t>
            </a:r>
            <a:r>
              <a:rPr lang="en-US" altLang="zh-CN" dirty="0" smtClean="0">
                <a:ea typeface="宋体" pitchFamily="2" charset="-122"/>
              </a:rPr>
              <a:t>=100, 10% </a:t>
            </a:r>
            <a:r>
              <a:rPr lang="el-GR" altLang="zh-CN" dirty="0" smtClean="0">
                <a:ea typeface="宋体" pitchFamily="2" charset="-122"/>
              </a:rPr>
              <a:t>του κόστους της ταξινόμησης</a:t>
            </a:r>
            <a:r>
              <a:rPr lang="en-US" altLang="zh-CN" dirty="0" smtClean="0">
                <a:ea typeface="宋体" pitchFamily="2" charset="-122"/>
              </a:rPr>
              <a:t>.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6172200" y="38227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1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5715000" y="43561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.9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6705600" y="43561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dirty="0">
                <a:ea typeface="宋体" pitchFamily="2" charset="-122"/>
              </a:rPr>
              <a:t>.3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6019800" y="49657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.8</a:t>
            </a:r>
          </a:p>
        </p:txBody>
      </p:sp>
      <p:cxnSp>
        <p:nvCxnSpPr>
          <p:cNvPr id="19464" name="AutoShape 8"/>
          <p:cNvCxnSpPr>
            <a:cxnSpLocks noChangeShapeType="1"/>
            <a:stCxn id="19460" idx="3"/>
            <a:endCxn id="19461" idx="0"/>
          </p:cNvCxnSpPr>
          <p:nvPr/>
        </p:nvCxnSpPr>
        <p:spPr bwMode="auto">
          <a:xfrm flipH="1">
            <a:off x="5943600" y="4148138"/>
            <a:ext cx="295275" cy="2079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5" name="AutoShape 9"/>
          <p:cNvCxnSpPr>
            <a:cxnSpLocks noChangeShapeType="1"/>
            <a:stCxn id="19460" idx="5"/>
            <a:endCxn id="19462" idx="0"/>
          </p:cNvCxnSpPr>
          <p:nvPr/>
        </p:nvCxnSpPr>
        <p:spPr bwMode="auto">
          <a:xfrm>
            <a:off x="6562725" y="4148138"/>
            <a:ext cx="371475" cy="2079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5257800" y="49657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.3</a:t>
            </a:r>
          </a:p>
        </p:txBody>
      </p:sp>
      <p:cxnSp>
        <p:nvCxnSpPr>
          <p:cNvPr id="19467" name="AutoShape 11"/>
          <p:cNvCxnSpPr>
            <a:cxnSpLocks noChangeShapeType="1"/>
            <a:stCxn id="19461" idx="3"/>
            <a:endCxn id="19466" idx="0"/>
          </p:cNvCxnSpPr>
          <p:nvPr/>
        </p:nvCxnSpPr>
        <p:spPr bwMode="auto">
          <a:xfrm flipH="1">
            <a:off x="5486400" y="4681538"/>
            <a:ext cx="295275" cy="2841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8" name="AutoShape 12"/>
          <p:cNvCxnSpPr>
            <a:cxnSpLocks noChangeShapeType="1"/>
            <a:stCxn id="19461" idx="5"/>
            <a:endCxn id="19463" idx="0"/>
          </p:cNvCxnSpPr>
          <p:nvPr/>
        </p:nvCxnSpPr>
        <p:spPr bwMode="auto">
          <a:xfrm>
            <a:off x="6105525" y="4681538"/>
            <a:ext cx="142875" cy="2841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6019800" y="56515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.1</a:t>
            </a:r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6705600" y="49657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.1</a:t>
            </a:r>
          </a:p>
        </p:txBody>
      </p:sp>
      <p:cxnSp>
        <p:nvCxnSpPr>
          <p:cNvPr id="19471" name="AutoShape 15"/>
          <p:cNvCxnSpPr>
            <a:cxnSpLocks noChangeShapeType="1"/>
            <a:stCxn id="19463" idx="4"/>
            <a:endCxn id="19469" idx="0"/>
          </p:cNvCxnSpPr>
          <p:nvPr/>
        </p:nvCxnSpPr>
        <p:spPr bwMode="auto">
          <a:xfrm>
            <a:off x="6248400" y="53467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2" name="AutoShape 16"/>
          <p:cNvCxnSpPr>
            <a:cxnSpLocks noChangeShapeType="1"/>
            <a:stCxn id="19462" idx="4"/>
            <a:endCxn id="19470" idx="0"/>
          </p:cNvCxnSpPr>
          <p:nvPr/>
        </p:nvCxnSpPr>
        <p:spPr bwMode="auto">
          <a:xfrm>
            <a:off x="6934200" y="4737100"/>
            <a:ext cx="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3" name="Freeform 17"/>
          <p:cNvSpPr>
            <a:spLocks/>
          </p:cNvSpPr>
          <p:nvPr/>
        </p:nvSpPr>
        <p:spPr bwMode="auto">
          <a:xfrm>
            <a:off x="5105400" y="3657600"/>
            <a:ext cx="1892300" cy="1892300"/>
          </a:xfrm>
          <a:custGeom>
            <a:avLst/>
            <a:gdLst>
              <a:gd name="T0" fmla="*/ 0 w 1192"/>
              <a:gd name="T1" fmla="*/ 2147483647 h 1192"/>
              <a:gd name="T2" fmla="*/ 2147483647 w 1192"/>
              <a:gd name="T3" fmla="*/ 2147483647 h 1192"/>
              <a:gd name="T4" fmla="*/ 2147483647 w 1192"/>
              <a:gd name="T5" fmla="*/ 2147483647 h 1192"/>
              <a:gd name="T6" fmla="*/ 2147483647 w 1192"/>
              <a:gd name="T7" fmla="*/ 2147483647 h 1192"/>
              <a:gd name="T8" fmla="*/ 2147483647 w 1192"/>
              <a:gd name="T9" fmla="*/ 2147483647 h 1192"/>
              <a:gd name="T10" fmla="*/ 2147483647 w 1192"/>
              <a:gd name="T11" fmla="*/ 2147483647 h 1192"/>
              <a:gd name="T12" fmla="*/ 2147483647 w 1192"/>
              <a:gd name="T13" fmla="*/ 2147483647 h 11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92"/>
              <a:gd name="T22" fmla="*/ 0 h 1192"/>
              <a:gd name="T23" fmla="*/ 1192 w 1192"/>
              <a:gd name="T24" fmla="*/ 1192 h 119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92" h="1192">
                <a:moveTo>
                  <a:pt x="0" y="152"/>
                </a:moveTo>
                <a:cubicBezTo>
                  <a:pt x="12" y="116"/>
                  <a:pt x="24" y="80"/>
                  <a:pt x="96" y="200"/>
                </a:cubicBezTo>
                <a:cubicBezTo>
                  <a:pt x="168" y="320"/>
                  <a:pt x="312" y="712"/>
                  <a:pt x="432" y="872"/>
                </a:cubicBezTo>
                <a:cubicBezTo>
                  <a:pt x="552" y="1032"/>
                  <a:pt x="736" y="1192"/>
                  <a:pt x="816" y="1160"/>
                </a:cubicBezTo>
                <a:cubicBezTo>
                  <a:pt x="896" y="1128"/>
                  <a:pt x="856" y="856"/>
                  <a:pt x="912" y="680"/>
                </a:cubicBezTo>
                <a:cubicBezTo>
                  <a:pt x="968" y="504"/>
                  <a:pt x="1112" y="208"/>
                  <a:pt x="1152" y="104"/>
                </a:cubicBezTo>
                <a:cubicBezTo>
                  <a:pt x="1192" y="0"/>
                  <a:pt x="1152" y="64"/>
                  <a:pt x="1152" y="56"/>
                </a:cubicBezTo>
              </a:path>
            </a:pathLst>
          </a:custGeom>
          <a:noFill/>
          <a:ln w="25400">
            <a:solidFill>
              <a:schemeClr val="folHlink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</a:t>
            </a: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49263"/>
            <a:r>
              <a:rPr lang="el-GR" sz="3600" dirty="0" smtClean="0">
                <a:solidFill>
                  <a:srgbClr val="000000"/>
                </a:solidFill>
                <a:latin typeface="Calibri"/>
                <a:cs typeface="+mn-cs"/>
              </a:rPr>
              <a:t>Χρήση </a:t>
            </a:r>
            <a:r>
              <a:rPr lang="en-US" sz="3600" dirty="0" smtClean="0">
                <a:solidFill>
                  <a:srgbClr val="000000"/>
                </a:solidFill>
                <a:latin typeface="Calibri"/>
                <a:cs typeface="+mn-cs"/>
              </a:rPr>
              <a:t>max heap</a:t>
            </a:r>
            <a:endParaRPr lang="en-US" sz="3600" i="1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  <p:sp>
        <p:nvSpPr>
          <p:cNvPr id="19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26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4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</a:t>
            </a: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49263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Πιο αποδοτικός υπολογισμός;</a:t>
            </a:r>
            <a:endParaRPr lang="en-US" sz="3600" i="1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0" y="1857388"/>
            <a:ext cx="8786842" cy="35718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Η ταξινόμηση έχει πολυπλοκότητα χρόνου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O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(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N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)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όπου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N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ο αριθμός των εγγράφων (ή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,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ισοδύναμα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J)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.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Βελτιστοποίηση κατά ένα σταθερό όρο, αλλά ακόμα θέλουμε </a:t>
            </a:r>
            <a:r>
              <a:rPr lang="de-DE" i="1" dirty="0" smtClean="0">
                <a:solidFill>
                  <a:srgbClr val="000000"/>
                </a:solidFill>
                <a:latin typeface="Calibri"/>
                <a:cs typeface="+mn-cs"/>
              </a:rPr>
              <a:t>O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(</a:t>
            </a:r>
            <a:r>
              <a:rPr lang="de-DE" i="1" dirty="0" smtClean="0">
                <a:solidFill>
                  <a:srgbClr val="000000"/>
                </a:solidFill>
                <a:latin typeface="Calibri"/>
                <a:cs typeface="+mn-cs"/>
              </a:rPr>
              <a:t>N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), </a:t>
            </a:r>
            <a:r>
              <a:rPr lang="de-DE" i="1" dirty="0" smtClean="0">
                <a:solidFill>
                  <a:srgbClr val="000000"/>
                </a:solidFill>
                <a:latin typeface="Calibri"/>
                <a:cs typeface="+mn-cs"/>
              </a:rPr>
              <a:t>N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 &gt; 10</a:t>
            </a:r>
            <a:r>
              <a:rPr lang="de-DE" baseline="30000" dirty="0" smtClean="0">
                <a:solidFill>
                  <a:srgbClr val="000000"/>
                </a:solidFill>
                <a:latin typeface="Calibri"/>
                <a:cs typeface="+mn-cs"/>
              </a:rPr>
              <a:t>10</a:t>
            </a:r>
            <a:r>
              <a:rPr lang="el-GR" baseline="300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(δηλαδή, πρέπει να «δούμε» όλα τα έγγραφα)</a:t>
            </a:r>
            <a:endParaRPr lang="de-DE" i="1" baseline="30000" dirty="0" smtClean="0">
              <a:solidFill>
                <a:schemeClr val="tx2">
                  <a:lumMod val="60000"/>
                  <a:lumOff val="40000"/>
                </a:schemeClr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Υπάρχουν 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sublinear 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αλγόριθμοι;</a:t>
            </a:r>
            <a:endParaRPr lang="de-DE" i="1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Αυτό που ψάχνουμε στην πραγματικότητα αντιστοιχεί στο να λύνουμε το πρόβλημα των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k-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πλησιέστερων γειτόνων (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k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-nearest neighbor (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+mn-cs"/>
              </a:rPr>
              <a:t>kNN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) problem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) στο διάνυσμα του ερωτήματος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(= query point).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Δεν υπάρχει γενική λύση σε αυτό το πρόβλημα που να είναι 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sublinear. (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ειδικά για πολλές διαστάσεις)</a:t>
            </a:r>
            <a:endParaRPr lang="de-DE" i="1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26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34" charset="-128"/>
              </a:rPr>
              <a:t>Γενική προσέγγιση «ψαλιδίσματος»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0564" cy="3505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Βρες ένα σύνολο </a:t>
            </a:r>
            <a:r>
              <a:rPr lang="en-US" i="1" dirty="0" smtClean="0">
                <a:solidFill>
                  <a:schemeClr val="tx1"/>
                </a:solidFill>
                <a:ea typeface="ＭＳ Ｐゴシック" pitchFamily="34" charset="-128"/>
              </a:rPr>
              <a:t>A 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από υποψήφια έγγραφα (</a:t>
            </a:r>
            <a:r>
              <a:rPr lang="en-US" i="1" dirty="0" smtClean="0">
                <a:solidFill>
                  <a:schemeClr val="tx1"/>
                </a:solidFill>
                <a:ea typeface="ＭＳ Ｐゴシック" pitchFamily="34" charset="-128"/>
              </a:rPr>
              <a:t>contenders</a:t>
            </a:r>
            <a:r>
              <a:rPr lang="el-GR" i="1" dirty="0" smtClean="0">
                <a:solidFill>
                  <a:schemeClr val="tx1"/>
                </a:solidFill>
                <a:ea typeface="ＭＳ Ｐゴシック" pitchFamily="34" charset="-128"/>
              </a:rPr>
              <a:t>)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, 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όπου </a:t>
            </a:r>
            <a:r>
              <a:rPr lang="en-US" i="1" dirty="0" smtClean="0">
                <a:solidFill>
                  <a:schemeClr val="tx1"/>
                </a:solidFill>
                <a:ea typeface="ＭＳ Ｐゴシック" pitchFamily="34" charset="-128"/>
              </a:rPr>
              <a:t>K &lt; |A| </a:t>
            </a:r>
            <a:r>
              <a:rPr lang="en-US" i="1" dirty="0" smtClean="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&lt;&lt; N</a:t>
            </a:r>
          </a:p>
          <a:p>
            <a:pPr lvl="1">
              <a:buFont typeface="Wingdings" pitchFamily="2" charset="2"/>
              <a:buChar char="§"/>
            </a:pPr>
            <a:r>
              <a:rPr lang="el-GR" sz="2600" i="1" dirty="0" smtClean="0">
                <a:solidFill>
                  <a:schemeClr val="tx1"/>
                </a:solidFill>
                <a:ea typeface="ＭＳ Ｐゴシック" pitchFamily="34" charset="-128"/>
              </a:rPr>
              <a:t>Το </a:t>
            </a:r>
            <a:r>
              <a:rPr lang="en-US" sz="2600" i="1" dirty="0" smtClean="0">
                <a:solidFill>
                  <a:schemeClr val="tx1"/>
                </a:solidFill>
                <a:ea typeface="ＭＳ Ｐゴシック" pitchFamily="34" charset="-128"/>
              </a:rPr>
              <a:t>A </a:t>
            </a:r>
            <a:r>
              <a:rPr lang="el-GR" sz="2600" i="1" dirty="0" smtClean="0">
                <a:solidFill>
                  <a:schemeClr val="tx1"/>
                </a:solidFill>
                <a:ea typeface="ＭＳ Ｐゴシック" pitchFamily="34" charset="-128"/>
              </a:rPr>
              <a:t>δεν περιέχει απαραίτητα όλα τα </a:t>
            </a:r>
            <a:r>
              <a:rPr lang="en-US" sz="2600" dirty="0" smtClean="0">
                <a:solidFill>
                  <a:schemeClr val="tx1"/>
                </a:solidFill>
                <a:ea typeface="ＭＳ Ｐゴシック" pitchFamily="34" charset="-128"/>
              </a:rPr>
              <a:t>top </a:t>
            </a:r>
            <a:r>
              <a:rPr lang="en-US" sz="2600" i="1" dirty="0" smtClean="0">
                <a:solidFill>
                  <a:schemeClr val="tx1"/>
                </a:solidFill>
                <a:ea typeface="ＭＳ Ｐゴシック" pitchFamily="34" charset="-128"/>
              </a:rPr>
              <a:t>K, </a:t>
            </a:r>
            <a:r>
              <a:rPr lang="el-GR" sz="2600" i="1" dirty="0" smtClean="0">
                <a:solidFill>
                  <a:schemeClr val="tx1"/>
                </a:solidFill>
                <a:ea typeface="ＭＳ Ｐゴシック" pitchFamily="34" charset="-128"/>
              </a:rPr>
              <a:t>αλλά περιέχει αρκετά καλά έγγραφα και πολλά από τα </a:t>
            </a:r>
            <a:r>
              <a:rPr lang="en-US" sz="2600" dirty="0" smtClean="0">
                <a:solidFill>
                  <a:schemeClr val="tx1"/>
                </a:solidFill>
                <a:ea typeface="ＭＳ Ｐゴシック" pitchFamily="34" charset="-128"/>
              </a:rPr>
              <a:t>top </a:t>
            </a:r>
            <a:r>
              <a:rPr lang="en-US" sz="2600" i="1" dirty="0" smtClean="0">
                <a:solidFill>
                  <a:schemeClr val="tx1"/>
                </a:solidFill>
                <a:ea typeface="ＭＳ Ｐゴシック" pitchFamily="34" charset="-128"/>
              </a:rPr>
              <a:t>K</a:t>
            </a:r>
          </a:p>
          <a:p>
            <a:pPr marL="342900" lvl="1" indent="-342900">
              <a:spcBef>
                <a:spcPts val="700"/>
              </a:spcBef>
              <a:buFont typeface="Wingdings" pitchFamily="2" charset="2"/>
              <a:buChar char="§"/>
            </a:pPr>
            <a:r>
              <a:rPr lang="el-GR" sz="2800" dirty="0" smtClean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Επέστρεψε τα 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top K </a:t>
            </a:r>
            <a:r>
              <a:rPr lang="el-GR" sz="2800" dirty="0" smtClean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έγγραφα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 </a:t>
            </a:r>
            <a:r>
              <a:rPr lang="el-GR" sz="2800" dirty="0" smtClean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του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 A</a:t>
            </a:r>
          </a:p>
          <a:p>
            <a:pPr>
              <a:buNone/>
            </a:pP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Το Α είναι ένα ψαλίδισμα (</a:t>
            </a:r>
            <a:r>
              <a:rPr lang="en-US" u="sng" dirty="0" smtClean="0">
                <a:solidFill>
                  <a:schemeClr val="tx1"/>
                </a:solidFill>
                <a:ea typeface="ＭＳ Ｐゴシック" pitchFamily="34" charset="-128"/>
              </a:rPr>
              <a:t>pruning</a:t>
            </a:r>
            <a:r>
              <a:rPr lang="el-GR" u="sng" dirty="0" smtClean="0">
                <a:solidFill>
                  <a:schemeClr val="tx1"/>
                </a:solidFill>
                <a:ea typeface="ＭＳ Ｐゴシック" pitchFamily="34" charset="-128"/>
              </a:rPr>
              <a:t>)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 των μη υποψηφίων</a:t>
            </a:r>
          </a:p>
          <a:p>
            <a:pPr>
              <a:buNone/>
            </a:pPr>
            <a:endParaRPr lang="el-GR" sz="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</a:pP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4" charset="-128"/>
              </a:rPr>
              <a:t>Έτσι και αλλιώς το συνημίτονο είναι μόνο μια «εκτίμηση» της συνάφειας </a:t>
            </a:r>
            <a:endParaRPr lang="en-US" i="1" dirty="0" smtClean="0">
              <a:solidFill>
                <a:schemeClr val="accent6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745" y="5701567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Θα δούμε σχετικούς </a:t>
            </a:r>
            <a:r>
              <a:rPr lang="el-GR" sz="2800" i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ευριστικούς</a:t>
            </a:r>
            <a:endParaRPr lang="el-GR" sz="2800" i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7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34" charset="-128"/>
              </a:rPr>
              <a:t>Περιορισμός του ευρετηρίου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962400"/>
          </a:xfrm>
        </p:spPr>
        <p:txBody>
          <a:bodyPr/>
          <a:lstStyle/>
          <a:p>
            <a:r>
              <a:rPr lang="el-GR" dirty="0" smtClean="0">
                <a:ea typeface="ＭＳ Ｐゴシック" pitchFamily="34" charset="-128"/>
              </a:rPr>
              <a:t>Ο βασικός αλγόριθμος υπολογισμού του συνημίτονου θεωρεί έγγραφα που περιέχουν </a:t>
            </a:r>
            <a:r>
              <a:rPr lang="el-GR" i="1" dirty="0" smtClean="0">
                <a:solidFill>
                  <a:schemeClr val="accent2">
                    <a:lumMod val="50000"/>
                  </a:schemeClr>
                </a:solidFill>
                <a:ea typeface="ＭＳ Ｐゴシック" pitchFamily="34" charset="-128"/>
              </a:rPr>
              <a:t>τουλάχιστον έναν όρο του ερωτήματος</a:t>
            </a:r>
          </a:p>
          <a:p>
            <a:endParaRPr lang="en-US" i="1" dirty="0" smtClean="0">
              <a:solidFill>
                <a:schemeClr val="accent2">
                  <a:lumMod val="50000"/>
                </a:schemeClr>
              </a:solidFill>
              <a:ea typeface="ＭＳ Ｐゴシック" pitchFamily="34" charset="-128"/>
            </a:endParaRPr>
          </a:p>
          <a:p>
            <a:r>
              <a:rPr lang="el-GR" dirty="0" smtClean="0">
                <a:ea typeface="ＭＳ Ｐゴシック" pitchFamily="34" charset="-128"/>
              </a:rPr>
              <a:t>Μπορούμε να επεκτείνουμε αυτήν την ιδέα; </a:t>
            </a:r>
            <a:endParaRPr lang="en-US" dirty="0" smtClean="0">
              <a:ea typeface="ＭＳ Ｐゴシック" pitchFamily="34" charset="-128"/>
            </a:endParaRPr>
          </a:p>
          <a:p>
            <a:pPr lvl="1"/>
            <a:r>
              <a:rPr lang="el-GR" dirty="0" smtClean="0">
                <a:ea typeface="ＭＳ Ｐゴシック" pitchFamily="34" charset="-128"/>
              </a:rPr>
              <a:t>Εξετάζουμε μόνο τους όρους του ερωτήματος με </a:t>
            </a:r>
            <a:r>
              <a:rPr lang="el-GR" i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pitchFamily="34" charset="-128"/>
              </a:rPr>
              <a:t>μεγάλο </a:t>
            </a:r>
            <a:r>
              <a:rPr lang="en-US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pitchFamily="34" charset="-128"/>
              </a:rPr>
              <a:t>idf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pitchFamily="34" charset="-128"/>
              </a:rPr>
              <a:t> </a:t>
            </a:r>
          </a:p>
          <a:p>
            <a:pPr lvl="1"/>
            <a:r>
              <a:rPr lang="el-GR" dirty="0" smtClean="0">
                <a:ea typeface="ＭＳ Ｐゴシック" pitchFamily="34" charset="-128"/>
              </a:rPr>
              <a:t>Εξετάζουμε μόνο έγγραφα που περιέχουν </a:t>
            </a:r>
            <a:r>
              <a:rPr lang="el-GR" i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pitchFamily="34" charset="-128"/>
              </a:rPr>
              <a:t>πολλούς από τους όρους του ερωτήματος</a:t>
            </a:r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pitchFamily="34" charset="-128"/>
              </a:rPr>
              <a:t> 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3204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l-GR" sz="1600" dirty="0" smtClean="0">
                <a:solidFill>
                  <a:srgbClr val="FBFCFF"/>
                </a:solidFill>
              </a:rPr>
              <a:t> </a:t>
            </a:r>
            <a:r>
              <a:rPr lang="en-US" sz="1600" dirty="0" smtClean="0">
                <a:solidFill>
                  <a:srgbClr val="FBFCFF"/>
                </a:solidFill>
              </a:rPr>
              <a:t>7.1.2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8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34" charset="-128"/>
              </a:rPr>
              <a:t>Μόνο όροι με μεγάλο </a:t>
            </a:r>
            <a:r>
              <a:rPr lang="en-US" dirty="0" err="1" smtClean="0">
                <a:ea typeface="ＭＳ Ｐゴシック" pitchFamily="34" charset="-128"/>
              </a:rPr>
              <a:t>idf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29613" cy="3810000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Παράδειγμα: Για το ερώτημα «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catcher in the rye</a:t>
            </a:r>
            <a:r>
              <a:rPr lang="el-GR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»</a:t>
            </a:r>
            <a:endParaRPr lang="en-US" i="1" dirty="0" smtClean="0">
              <a:solidFill>
                <a:schemeClr val="tx2">
                  <a:lumMod val="50000"/>
                </a:schemeClr>
              </a:solidFill>
              <a:ea typeface="ＭＳ Ｐゴシック" pitchFamily="34" charset="-128"/>
            </a:endParaRPr>
          </a:p>
          <a:p>
            <a:pPr lvl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Αθροίζουμε μόνο το βαθμό για τους όρους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catcher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και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rye</a:t>
            </a:r>
            <a:endParaRPr lang="el-GR" dirty="0" smtClean="0">
              <a:solidFill>
                <a:schemeClr val="tx2">
                  <a:lumMod val="50000"/>
                </a:schemeClr>
              </a:solidFill>
              <a:ea typeface="ＭＳ Ｐゴシック" pitchFamily="34" charset="-128"/>
            </a:endParaRPr>
          </a:p>
          <a:p>
            <a:pPr lvl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Γιατί;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οι όροι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in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και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the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έχουν μικρή συνεισφορά στο βαθμό και άρα δεν αλλάζουν σημαντικά τη διάταξη </a:t>
            </a:r>
          </a:p>
          <a:p>
            <a:pPr lvl="1"/>
            <a:endParaRPr lang="el-GR" i="1" dirty="0" smtClean="0">
              <a:solidFill>
                <a:schemeClr val="tx2">
                  <a:lumMod val="50000"/>
                </a:schemeClr>
              </a:solidFill>
              <a:ea typeface="ＭＳ Ｐゴシック" pitchFamily="34" charset="-128"/>
            </a:endParaRPr>
          </a:p>
          <a:p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Όφελος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:</a:t>
            </a:r>
          </a:p>
          <a:p>
            <a:pPr lvl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Οι καταχωρήσεις των όρων με μικρά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idf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περιέχουν πολλά έγγραφα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  <a:sym typeface="Symbol" pitchFamily="18" charset="2"/>
              </a:rPr>
              <a:t>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αυτά τα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(πολλά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)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έγγραφα δε μπαίνουν ως υποψήφια στο σύνολο Α</a:t>
            </a:r>
            <a:endParaRPr lang="en-US" i="1" dirty="0" smtClean="0">
              <a:solidFill>
                <a:schemeClr val="tx2">
                  <a:lumMod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7.1.2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07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763000" cy="1173162"/>
          </a:xfrm>
        </p:spPr>
        <p:txBody>
          <a:bodyPr>
            <a:normAutofit/>
          </a:bodyPr>
          <a:lstStyle/>
          <a:p>
            <a:pPr eaLnBrk="1" hangingPunct="1"/>
            <a:r>
              <a:rPr lang="el-GR" dirty="0">
                <a:ea typeface="ＭＳ Ｐゴシック" charset="-128"/>
              </a:rPr>
              <a:t>Διαβαθμισμένη </a:t>
            </a:r>
            <a:r>
              <a:rPr lang="el-GR" dirty="0" smtClean="0">
                <a:ea typeface="ＭＳ Ｐゴシック" charset="-128"/>
              </a:rPr>
              <a:t>ανάκτηση</a:t>
            </a:r>
            <a:endParaRPr lang="en-US" dirty="0">
              <a:ea typeface="ＭＳ Ｐゴシック" charset="-128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Όταν το σύστημα παράγει ένα διατεταγμένο σύνολο αποτελεσμάτων, τα μεγάλα σύνολα δεν αποτελούν πρόβλημα </a:t>
            </a:r>
          </a:p>
          <a:p>
            <a:pPr lvl="1" eaLnBrk="1" hangingPunct="1"/>
            <a:r>
              <a:rPr lang="el-GR" dirty="0" smtClean="0">
                <a:ea typeface="ＭＳ Ｐゴシック" charset="-128"/>
              </a:rPr>
              <a:t>Δείχνουμε απλώς τα κορυφαία (</a:t>
            </a:r>
            <a:r>
              <a:rPr lang="en-US" dirty="0" smtClean="0">
                <a:ea typeface="ＭＳ Ｐゴシック" charset="-128"/>
              </a:rPr>
              <a:t>top</a:t>
            </a:r>
            <a:r>
              <a:rPr lang="el-GR" dirty="0" smtClean="0">
                <a:ea typeface="ＭＳ Ｐゴシック" charset="-128"/>
              </a:rPr>
              <a:t>)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n-US" i="1" dirty="0" smtClean="0">
                <a:ea typeface="ＭＳ Ｐゴシック" charset="-128"/>
              </a:rPr>
              <a:t>k </a:t>
            </a:r>
            <a:r>
              <a:rPr lang="en-US" dirty="0" smtClean="0">
                <a:ea typeface="ＭＳ Ｐゴシック" charset="-128"/>
              </a:rPr>
              <a:t>( ≈ 10) </a:t>
            </a:r>
            <a:r>
              <a:rPr lang="el-GR" dirty="0" smtClean="0">
                <a:ea typeface="ＭＳ Ｐゴシック" charset="-128"/>
              </a:rPr>
              <a:t>αποτελέσματα</a:t>
            </a:r>
            <a:endParaRPr lang="en-US" dirty="0" smtClean="0">
              <a:ea typeface="ＭＳ Ｐゴシック" charset="-128"/>
            </a:endParaRPr>
          </a:p>
          <a:p>
            <a:pPr lvl="1" eaLnBrk="1" hangingPunct="1"/>
            <a:r>
              <a:rPr lang="el-GR" dirty="0" smtClean="0">
                <a:ea typeface="ＭＳ Ｐゴシック" charset="-128"/>
              </a:rPr>
              <a:t>Δεν παραφορτώνουμε το χρήστη</a:t>
            </a:r>
          </a:p>
          <a:p>
            <a:pPr lvl="1" eaLnBrk="1" hangingPunct="1"/>
            <a:endParaRPr lang="en-US" dirty="0" smtClean="0">
              <a:ea typeface="ＭＳ Ｐゴシック" charset="-128"/>
            </a:endParaRPr>
          </a:p>
          <a:p>
            <a:pPr lvl="1" eaLnBrk="1" hangingPunct="1">
              <a:buNone/>
            </a:pPr>
            <a:r>
              <a:rPr lang="el-GR" sz="36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Προϋπόθεση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: </a:t>
            </a:r>
            <a:r>
              <a:rPr lang="el-GR" sz="3600" dirty="0" smtClean="0">
                <a:solidFill>
                  <a:schemeClr val="tx2">
                    <a:lumMod val="50000"/>
                  </a:schemeClr>
                </a:solidFill>
                <a:ea typeface="ＭＳ Ｐゴシック" charset="-128"/>
              </a:rPr>
              <a:t>ο αλγόριθμος διάταξης να δουλεύει σωστά</a:t>
            </a:r>
            <a:endParaRPr lang="en-US" sz="3600" dirty="0" smtClean="0">
              <a:solidFill>
                <a:schemeClr val="tx2">
                  <a:lumMod val="50000"/>
                </a:schemeClr>
              </a:solidFill>
              <a:ea typeface="ＭＳ Ｐゴシック" charset="-128"/>
            </a:endParaRP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24936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34" charset="-128"/>
              </a:rPr>
              <a:t>Έγγραφα με πολλούς όρους του ερωτήματος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953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Κάθε έγγραφο που έχει </a:t>
            </a:r>
            <a:r>
              <a:rPr lang="el-GR" sz="2400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τουλάχιστον έναν όρο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του ερωτήματος είναι υποψήφιο  για τη λίστα με τα κορυφαία Κ έγγραφα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ea typeface="ＭＳ Ｐゴシック" pitchFamily="34" charset="-128"/>
            </a:endParaRPr>
          </a:p>
          <a:p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Για ερωτήματα με πολλούς όρους, υπολογίζουμε τους βαθμούς μόνο των εγγράφων που περιέχουν αρκετούς από τους όρους του ερωτήματος  </a:t>
            </a:r>
            <a:endParaRPr lang="en-US" dirty="0" smtClean="0">
              <a:solidFill>
                <a:schemeClr val="tx2">
                  <a:lumMod val="50000"/>
                </a:schemeClr>
              </a:solidFill>
              <a:ea typeface="ＭＳ Ｐゴシック" pitchFamily="34" charset="-128"/>
            </a:endParaRPr>
          </a:p>
          <a:p>
            <a:pPr lvl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Για παράδειγμα, τουλάχιστον 3 από τους 4 όρους</a:t>
            </a:r>
          </a:p>
          <a:p>
            <a:pPr lvl="1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Παρόμοιο με ένα είδος 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4" charset="-128"/>
              </a:rPr>
              <a:t>μερικής σύζευξης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(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“soft conjunction”</a:t>
            </a:r>
            <a:r>
              <a:rPr lang="el-GR" dirty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)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στα ερωτήματα των μηχανών αναζήτησης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(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αρχικά στη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Google)</a:t>
            </a:r>
          </a:p>
          <a:p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Εύκολα να υλοποιηθεί κατά τη διάσχιση των καταχωρήσεων </a:t>
            </a:r>
            <a:endParaRPr lang="en-US" dirty="0" smtClean="0">
              <a:solidFill>
                <a:schemeClr val="tx2">
                  <a:lumMod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7.1.2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75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3 </a:t>
            </a:r>
            <a:r>
              <a:rPr lang="el-GR" dirty="0" smtClean="0">
                <a:ea typeface="ＭＳ Ｐゴシック" pitchFamily="34" charset="-128"/>
              </a:rPr>
              <a:t>από τους</a:t>
            </a:r>
            <a:r>
              <a:rPr lang="en-US" dirty="0" smtClean="0">
                <a:ea typeface="ＭＳ Ｐゴシック" pitchFamily="34" charset="-128"/>
              </a:rPr>
              <a:t> 4 </a:t>
            </a:r>
            <a:r>
              <a:rPr lang="el-GR" dirty="0" smtClean="0">
                <a:ea typeface="ＭＳ Ｐゴシック" pitchFamily="34" charset="-128"/>
              </a:rPr>
              <a:t>όρους του ερωτήματος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381000" y="2733675"/>
            <a:ext cx="1176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 b="1" i="1"/>
              <a:t>Brutus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381000" y="3267075"/>
            <a:ext cx="1285875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 b="1" i="1"/>
              <a:t>Caesar</a:t>
            </a:r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381000" y="3800475"/>
            <a:ext cx="1749425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 b="1" i="1"/>
              <a:t>Calpurnia</a:t>
            </a:r>
          </a:p>
        </p:txBody>
      </p:sp>
      <p:sp>
        <p:nvSpPr>
          <p:cNvPr id="26630" name="AutoShape 7"/>
          <p:cNvSpPr>
            <a:spLocks noChangeArrowheads="1"/>
          </p:cNvSpPr>
          <p:nvPr/>
        </p:nvSpPr>
        <p:spPr bwMode="auto">
          <a:xfrm>
            <a:off x="2057400" y="2809875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1" name="AutoShape 8"/>
          <p:cNvSpPr>
            <a:spLocks noChangeArrowheads="1"/>
          </p:cNvSpPr>
          <p:nvPr/>
        </p:nvSpPr>
        <p:spPr bwMode="auto">
          <a:xfrm>
            <a:off x="2057400" y="3343275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276600" y="3876675"/>
            <a:ext cx="4876800" cy="304800"/>
            <a:chOff x="2064" y="2448"/>
            <a:chExt cx="3072" cy="192"/>
          </a:xfrm>
        </p:grpSpPr>
        <p:sp>
          <p:nvSpPr>
            <p:cNvPr id="26692" name="Rectangle 27"/>
            <p:cNvSpPr>
              <a:spLocks noChangeArrowheads="1"/>
            </p:cNvSpPr>
            <p:nvPr/>
          </p:nvSpPr>
          <p:spPr bwMode="auto">
            <a:xfrm>
              <a:off x="2064" y="2448"/>
              <a:ext cx="30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93" name="Rectangle 28"/>
            <p:cNvSpPr>
              <a:spLocks noChangeArrowheads="1"/>
            </p:cNvSpPr>
            <p:nvPr/>
          </p:nvSpPr>
          <p:spPr bwMode="auto">
            <a:xfrm>
              <a:off x="2448" y="2448"/>
              <a:ext cx="2304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6694" name="Rectangle 29"/>
            <p:cNvSpPr>
              <a:spLocks noChangeArrowheads="1"/>
            </p:cNvSpPr>
            <p:nvPr/>
          </p:nvSpPr>
          <p:spPr bwMode="auto">
            <a:xfrm>
              <a:off x="2832" y="2448"/>
              <a:ext cx="1536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6695" name="Rectangle 30"/>
            <p:cNvSpPr>
              <a:spLocks noChangeArrowheads="1"/>
            </p:cNvSpPr>
            <p:nvPr/>
          </p:nvSpPr>
          <p:spPr bwMode="auto">
            <a:xfrm>
              <a:off x="3216" y="2448"/>
              <a:ext cx="76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6696" name="Line 31"/>
            <p:cNvSpPr>
              <a:spLocks noChangeShapeType="1"/>
            </p:cNvSpPr>
            <p:nvPr/>
          </p:nvSpPr>
          <p:spPr bwMode="auto">
            <a:xfrm>
              <a:off x="3600" y="244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3276600" y="3267075"/>
            <a:ext cx="4943475" cy="457200"/>
            <a:chOff x="2064" y="2688"/>
            <a:chExt cx="3114" cy="288"/>
          </a:xfrm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2064" y="2736"/>
              <a:ext cx="3072" cy="192"/>
              <a:chOff x="2064" y="2448"/>
              <a:chExt cx="3072" cy="192"/>
            </a:xfrm>
          </p:grpSpPr>
          <p:sp>
            <p:nvSpPr>
              <p:cNvPr id="26687" name="Rectangle 21"/>
              <p:cNvSpPr>
                <a:spLocks noChangeArrowheads="1"/>
              </p:cNvSpPr>
              <p:nvPr/>
            </p:nvSpPr>
            <p:spPr bwMode="auto">
              <a:xfrm>
                <a:off x="2064" y="2448"/>
                <a:ext cx="307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88" name="Rectangle 22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2304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89" name="Rectangle 23"/>
              <p:cNvSpPr>
                <a:spLocks noChangeArrowheads="1"/>
              </p:cNvSpPr>
              <p:nvPr/>
            </p:nvSpPr>
            <p:spPr bwMode="auto">
              <a:xfrm>
                <a:off x="2832" y="2448"/>
                <a:ext cx="153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90" name="Rectangle 24"/>
              <p:cNvSpPr>
                <a:spLocks noChangeArrowheads="1"/>
              </p:cNvSpPr>
              <p:nvPr/>
            </p:nvSpPr>
            <p:spPr bwMode="auto">
              <a:xfrm>
                <a:off x="3216" y="2448"/>
                <a:ext cx="76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91" name="Line 25"/>
              <p:cNvSpPr>
                <a:spLocks noChangeShapeType="1"/>
              </p:cNvSpPr>
              <p:nvPr/>
            </p:nvSpPr>
            <p:spPr bwMode="auto">
              <a:xfrm>
                <a:off x="3600" y="244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6679" name="Text Box 32"/>
            <p:cNvSpPr txBox="1">
              <a:spLocks noChangeArrowheads="1"/>
            </p:cNvSpPr>
            <p:nvPr/>
          </p:nvSpPr>
          <p:spPr bwMode="auto">
            <a:xfrm>
              <a:off x="2150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  <p:sp>
          <p:nvSpPr>
            <p:cNvPr id="26680" name="Text Box 33"/>
            <p:cNvSpPr txBox="1">
              <a:spLocks noChangeArrowheads="1"/>
            </p:cNvSpPr>
            <p:nvPr/>
          </p:nvSpPr>
          <p:spPr bwMode="auto">
            <a:xfrm>
              <a:off x="2582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2</a:t>
              </a:r>
            </a:p>
          </p:txBody>
        </p:sp>
        <p:sp>
          <p:nvSpPr>
            <p:cNvPr id="26681" name="Text Box 34"/>
            <p:cNvSpPr txBox="1">
              <a:spLocks noChangeArrowheads="1"/>
            </p:cNvSpPr>
            <p:nvPr/>
          </p:nvSpPr>
          <p:spPr bwMode="auto">
            <a:xfrm>
              <a:off x="2945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3</a:t>
              </a:r>
            </a:p>
          </p:txBody>
        </p:sp>
        <p:sp>
          <p:nvSpPr>
            <p:cNvPr id="26682" name="Text Box 35"/>
            <p:cNvSpPr txBox="1">
              <a:spLocks noChangeArrowheads="1"/>
            </p:cNvSpPr>
            <p:nvPr/>
          </p:nvSpPr>
          <p:spPr bwMode="auto">
            <a:xfrm>
              <a:off x="3312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5</a:t>
              </a:r>
            </a:p>
          </p:txBody>
        </p:sp>
        <p:sp>
          <p:nvSpPr>
            <p:cNvPr id="26683" name="Text Box 36"/>
            <p:cNvSpPr txBox="1">
              <a:spLocks noChangeArrowheads="1"/>
            </p:cNvSpPr>
            <p:nvPr/>
          </p:nvSpPr>
          <p:spPr bwMode="auto">
            <a:xfrm>
              <a:off x="3665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8</a:t>
              </a:r>
            </a:p>
          </p:txBody>
        </p:sp>
        <p:sp>
          <p:nvSpPr>
            <p:cNvPr id="26684" name="Text Box 37"/>
            <p:cNvSpPr txBox="1">
              <a:spLocks noChangeArrowheads="1"/>
            </p:cNvSpPr>
            <p:nvPr/>
          </p:nvSpPr>
          <p:spPr bwMode="auto">
            <a:xfrm>
              <a:off x="4049" y="2688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13</a:t>
              </a:r>
            </a:p>
          </p:txBody>
        </p:sp>
        <p:sp>
          <p:nvSpPr>
            <p:cNvPr id="26685" name="Text Box 38"/>
            <p:cNvSpPr txBox="1">
              <a:spLocks noChangeArrowheads="1"/>
            </p:cNvSpPr>
            <p:nvPr/>
          </p:nvSpPr>
          <p:spPr bwMode="auto">
            <a:xfrm>
              <a:off x="4464" y="2688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21</a:t>
              </a:r>
            </a:p>
          </p:txBody>
        </p:sp>
        <p:sp>
          <p:nvSpPr>
            <p:cNvPr id="26686" name="Text Box 39"/>
            <p:cNvSpPr txBox="1">
              <a:spLocks noChangeArrowheads="1"/>
            </p:cNvSpPr>
            <p:nvPr/>
          </p:nvSpPr>
          <p:spPr bwMode="auto">
            <a:xfrm>
              <a:off x="4848" y="2688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34</a:t>
              </a:r>
            </a:p>
          </p:txBody>
        </p:sp>
      </p:grp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3276600" y="2733675"/>
            <a:ext cx="4876800" cy="457200"/>
            <a:chOff x="2064" y="2400"/>
            <a:chExt cx="3072" cy="288"/>
          </a:xfrm>
        </p:grpSpPr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2064" y="2448"/>
              <a:ext cx="3072" cy="192"/>
              <a:chOff x="2064" y="2448"/>
              <a:chExt cx="3072" cy="192"/>
            </a:xfrm>
          </p:grpSpPr>
          <p:sp>
            <p:nvSpPr>
              <p:cNvPr id="26673" name="Rectangle 11"/>
              <p:cNvSpPr>
                <a:spLocks noChangeArrowheads="1"/>
              </p:cNvSpPr>
              <p:nvPr/>
            </p:nvSpPr>
            <p:spPr bwMode="auto">
              <a:xfrm>
                <a:off x="2064" y="2448"/>
                <a:ext cx="307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74" name="Rectangle 13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2304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75" name="Rectangle 15"/>
              <p:cNvSpPr>
                <a:spLocks noChangeArrowheads="1"/>
              </p:cNvSpPr>
              <p:nvPr/>
            </p:nvSpPr>
            <p:spPr bwMode="auto">
              <a:xfrm>
                <a:off x="2832" y="2448"/>
                <a:ext cx="153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76" name="Rectangle 16"/>
              <p:cNvSpPr>
                <a:spLocks noChangeArrowheads="1"/>
              </p:cNvSpPr>
              <p:nvPr/>
            </p:nvSpPr>
            <p:spPr bwMode="auto">
              <a:xfrm>
                <a:off x="3216" y="2448"/>
                <a:ext cx="76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77" name="Line 18"/>
              <p:cNvSpPr>
                <a:spLocks noChangeShapeType="1"/>
              </p:cNvSpPr>
              <p:nvPr/>
            </p:nvSpPr>
            <p:spPr bwMode="auto">
              <a:xfrm>
                <a:off x="3600" y="244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6665" name="Text Box 40"/>
            <p:cNvSpPr txBox="1">
              <a:spLocks noChangeArrowheads="1"/>
            </p:cNvSpPr>
            <p:nvPr/>
          </p:nvSpPr>
          <p:spPr bwMode="auto">
            <a:xfrm>
              <a:off x="2160" y="240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2</a:t>
              </a:r>
            </a:p>
          </p:txBody>
        </p:sp>
        <p:sp>
          <p:nvSpPr>
            <p:cNvPr id="26666" name="Text Box 41"/>
            <p:cNvSpPr txBox="1">
              <a:spLocks noChangeArrowheads="1"/>
            </p:cNvSpPr>
            <p:nvPr/>
          </p:nvSpPr>
          <p:spPr bwMode="auto">
            <a:xfrm>
              <a:off x="2513" y="240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4</a:t>
              </a:r>
            </a:p>
          </p:txBody>
        </p:sp>
        <p:sp>
          <p:nvSpPr>
            <p:cNvPr id="26667" name="Text Box 42"/>
            <p:cNvSpPr txBox="1">
              <a:spLocks noChangeArrowheads="1"/>
            </p:cNvSpPr>
            <p:nvPr/>
          </p:nvSpPr>
          <p:spPr bwMode="auto">
            <a:xfrm>
              <a:off x="2928" y="240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8</a:t>
              </a:r>
            </a:p>
          </p:txBody>
        </p:sp>
        <p:sp>
          <p:nvSpPr>
            <p:cNvPr id="26668" name="Text Box 43"/>
            <p:cNvSpPr txBox="1">
              <a:spLocks noChangeArrowheads="1"/>
            </p:cNvSpPr>
            <p:nvPr/>
          </p:nvSpPr>
          <p:spPr bwMode="auto">
            <a:xfrm>
              <a:off x="3264" y="2400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16</a:t>
              </a:r>
            </a:p>
          </p:txBody>
        </p:sp>
        <p:sp>
          <p:nvSpPr>
            <p:cNvPr id="26669" name="Text Box 44"/>
            <p:cNvSpPr txBox="1">
              <a:spLocks noChangeArrowheads="1"/>
            </p:cNvSpPr>
            <p:nvPr/>
          </p:nvSpPr>
          <p:spPr bwMode="auto">
            <a:xfrm>
              <a:off x="3665" y="2400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32</a:t>
              </a:r>
            </a:p>
          </p:txBody>
        </p:sp>
        <p:sp>
          <p:nvSpPr>
            <p:cNvPr id="26670" name="Text Box 45"/>
            <p:cNvSpPr txBox="1">
              <a:spLocks noChangeArrowheads="1"/>
            </p:cNvSpPr>
            <p:nvPr/>
          </p:nvSpPr>
          <p:spPr bwMode="auto">
            <a:xfrm>
              <a:off x="4049" y="2400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64</a:t>
              </a:r>
            </a:p>
          </p:txBody>
        </p:sp>
        <p:sp>
          <p:nvSpPr>
            <p:cNvPr id="26671" name="Text Box 46"/>
            <p:cNvSpPr txBox="1">
              <a:spLocks noChangeArrowheads="1"/>
            </p:cNvSpPr>
            <p:nvPr/>
          </p:nvSpPr>
          <p:spPr bwMode="auto">
            <a:xfrm>
              <a:off x="4320" y="2400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128</a:t>
              </a:r>
            </a:p>
          </p:txBody>
        </p:sp>
        <p:sp>
          <p:nvSpPr>
            <p:cNvPr id="26672" name="Text Box 47"/>
            <p:cNvSpPr txBox="1">
              <a:spLocks noChangeArrowheads="1"/>
            </p:cNvSpPr>
            <p:nvPr/>
          </p:nvSpPr>
          <p:spPr bwMode="auto">
            <a:xfrm>
              <a:off x="4747" y="240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26635" name="Text Box 48"/>
          <p:cNvSpPr txBox="1">
            <a:spLocks noChangeArrowheads="1"/>
          </p:cNvSpPr>
          <p:nvPr/>
        </p:nvSpPr>
        <p:spPr bwMode="auto">
          <a:xfrm>
            <a:off x="3276600" y="38004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/>
              <a:t>13</a:t>
            </a:r>
          </a:p>
        </p:txBody>
      </p:sp>
      <p:sp>
        <p:nvSpPr>
          <p:cNvPr id="26636" name="AutoShape 49"/>
          <p:cNvSpPr>
            <a:spLocks noChangeArrowheads="1"/>
          </p:cNvSpPr>
          <p:nvPr/>
        </p:nvSpPr>
        <p:spPr bwMode="auto">
          <a:xfrm>
            <a:off x="2057400" y="3876675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7" name="Text Box 50"/>
          <p:cNvSpPr txBox="1">
            <a:spLocks noChangeArrowheads="1"/>
          </p:cNvSpPr>
          <p:nvPr/>
        </p:nvSpPr>
        <p:spPr bwMode="auto">
          <a:xfrm>
            <a:off x="3895725" y="38004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/>
              <a:t>16</a:t>
            </a:r>
          </a:p>
        </p:txBody>
      </p:sp>
      <p:sp>
        <p:nvSpPr>
          <p:cNvPr id="26638" name="Text Box 4"/>
          <p:cNvSpPr txBox="1">
            <a:spLocks noChangeArrowheads="1"/>
          </p:cNvSpPr>
          <p:nvPr/>
        </p:nvSpPr>
        <p:spPr bwMode="auto">
          <a:xfrm>
            <a:off x="381000" y="2133600"/>
            <a:ext cx="1309688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 b="1" i="1"/>
              <a:t>Antony</a:t>
            </a:r>
          </a:p>
        </p:txBody>
      </p:sp>
      <p:sp>
        <p:nvSpPr>
          <p:cNvPr id="26639" name="AutoShape 7"/>
          <p:cNvSpPr>
            <a:spLocks noChangeArrowheads="1"/>
          </p:cNvSpPr>
          <p:nvPr/>
        </p:nvSpPr>
        <p:spPr bwMode="auto">
          <a:xfrm>
            <a:off x="2057400" y="2209800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3276600" y="2133600"/>
            <a:ext cx="4876800" cy="461963"/>
            <a:chOff x="2064" y="2400"/>
            <a:chExt cx="3072" cy="291"/>
          </a:xfrm>
        </p:grpSpPr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2064" y="2448"/>
              <a:ext cx="3072" cy="192"/>
              <a:chOff x="2064" y="2448"/>
              <a:chExt cx="3072" cy="192"/>
            </a:xfrm>
          </p:grpSpPr>
          <p:sp>
            <p:nvSpPr>
              <p:cNvPr id="26659" name="Rectangle 11"/>
              <p:cNvSpPr>
                <a:spLocks noChangeArrowheads="1"/>
              </p:cNvSpPr>
              <p:nvPr/>
            </p:nvSpPr>
            <p:spPr bwMode="auto">
              <a:xfrm>
                <a:off x="2064" y="2448"/>
                <a:ext cx="307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60" name="Rectangle 13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2304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61" name="Rectangle 15"/>
              <p:cNvSpPr>
                <a:spLocks noChangeArrowheads="1"/>
              </p:cNvSpPr>
              <p:nvPr/>
            </p:nvSpPr>
            <p:spPr bwMode="auto">
              <a:xfrm>
                <a:off x="2832" y="2448"/>
                <a:ext cx="153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62" name="Rectangle 16"/>
              <p:cNvSpPr>
                <a:spLocks noChangeArrowheads="1"/>
              </p:cNvSpPr>
              <p:nvPr/>
            </p:nvSpPr>
            <p:spPr bwMode="auto">
              <a:xfrm>
                <a:off x="3216" y="2448"/>
                <a:ext cx="76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63" name="Line 18"/>
              <p:cNvSpPr>
                <a:spLocks noChangeShapeType="1"/>
              </p:cNvSpPr>
              <p:nvPr/>
            </p:nvSpPr>
            <p:spPr bwMode="auto">
              <a:xfrm>
                <a:off x="3600" y="244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6651" name="Text Box 40"/>
            <p:cNvSpPr txBox="1">
              <a:spLocks noChangeArrowheads="1"/>
            </p:cNvSpPr>
            <p:nvPr/>
          </p:nvSpPr>
          <p:spPr bwMode="auto">
            <a:xfrm>
              <a:off x="2160" y="2400"/>
              <a:ext cx="23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3</a:t>
              </a:r>
            </a:p>
          </p:txBody>
        </p:sp>
        <p:sp>
          <p:nvSpPr>
            <p:cNvPr id="26652" name="Text Box 41"/>
            <p:cNvSpPr txBox="1">
              <a:spLocks noChangeArrowheads="1"/>
            </p:cNvSpPr>
            <p:nvPr/>
          </p:nvSpPr>
          <p:spPr bwMode="auto">
            <a:xfrm>
              <a:off x="2513" y="240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4</a:t>
              </a:r>
            </a:p>
          </p:txBody>
        </p:sp>
        <p:sp>
          <p:nvSpPr>
            <p:cNvPr id="26653" name="Text Box 42"/>
            <p:cNvSpPr txBox="1">
              <a:spLocks noChangeArrowheads="1"/>
            </p:cNvSpPr>
            <p:nvPr/>
          </p:nvSpPr>
          <p:spPr bwMode="auto">
            <a:xfrm>
              <a:off x="2928" y="240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8</a:t>
              </a:r>
            </a:p>
          </p:txBody>
        </p:sp>
        <p:sp>
          <p:nvSpPr>
            <p:cNvPr id="26654" name="Text Box 43"/>
            <p:cNvSpPr txBox="1">
              <a:spLocks noChangeArrowheads="1"/>
            </p:cNvSpPr>
            <p:nvPr/>
          </p:nvSpPr>
          <p:spPr bwMode="auto">
            <a:xfrm>
              <a:off x="3264" y="2400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16</a:t>
              </a:r>
            </a:p>
          </p:txBody>
        </p:sp>
        <p:sp>
          <p:nvSpPr>
            <p:cNvPr id="26655" name="Text Box 44"/>
            <p:cNvSpPr txBox="1">
              <a:spLocks noChangeArrowheads="1"/>
            </p:cNvSpPr>
            <p:nvPr/>
          </p:nvSpPr>
          <p:spPr bwMode="auto">
            <a:xfrm>
              <a:off x="3665" y="2400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32</a:t>
              </a:r>
            </a:p>
          </p:txBody>
        </p:sp>
        <p:sp>
          <p:nvSpPr>
            <p:cNvPr id="26656" name="Text Box 45"/>
            <p:cNvSpPr txBox="1">
              <a:spLocks noChangeArrowheads="1"/>
            </p:cNvSpPr>
            <p:nvPr/>
          </p:nvSpPr>
          <p:spPr bwMode="auto">
            <a:xfrm>
              <a:off x="4049" y="2400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64</a:t>
              </a:r>
            </a:p>
          </p:txBody>
        </p:sp>
        <p:sp>
          <p:nvSpPr>
            <p:cNvPr id="26657" name="Text Box 46"/>
            <p:cNvSpPr txBox="1">
              <a:spLocks noChangeArrowheads="1"/>
            </p:cNvSpPr>
            <p:nvPr/>
          </p:nvSpPr>
          <p:spPr bwMode="auto">
            <a:xfrm>
              <a:off x="4320" y="2400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r>
                <a:rPr lang="en-US"/>
                <a:t>128</a:t>
              </a:r>
            </a:p>
          </p:txBody>
        </p:sp>
        <p:sp>
          <p:nvSpPr>
            <p:cNvPr id="26658" name="Text Box 47"/>
            <p:cNvSpPr txBox="1">
              <a:spLocks noChangeArrowheads="1"/>
            </p:cNvSpPr>
            <p:nvPr/>
          </p:nvSpPr>
          <p:spPr bwMode="auto">
            <a:xfrm>
              <a:off x="4747" y="240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26641" name="Text Box 50"/>
          <p:cNvSpPr txBox="1">
            <a:spLocks noChangeArrowheads="1"/>
          </p:cNvSpPr>
          <p:nvPr/>
        </p:nvSpPr>
        <p:spPr bwMode="auto">
          <a:xfrm>
            <a:off x="4532313" y="3810000"/>
            <a:ext cx="573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/>
              <a:t>32</a:t>
            </a:r>
          </a:p>
        </p:txBody>
      </p:sp>
      <p:grpSp>
        <p:nvGrpSpPr>
          <p:cNvPr id="9" name="Group 85"/>
          <p:cNvGrpSpPr>
            <a:grpSpLocks/>
          </p:cNvGrpSpPr>
          <p:nvPr/>
        </p:nvGrpSpPr>
        <p:grpSpPr bwMode="auto">
          <a:xfrm>
            <a:off x="4495800" y="2209800"/>
            <a:ext cx="1828800" cy="1447800"/>
            <a:chOff x="4495800" y="3276600"/>
            <a:chExt cx="1828800" cy="1447800"/>
          </a:xfrm>
        </p:grpSpPr>
        <p:sp>
          <p:nvSpPr>
            <p:cNvPr id="26647" name="Rectangle 82"/>
            <p:cNvSpPr>
              <a:spLocks noChangeArrowheads="1"/>
            </p:cNvSpPr>
            <p:nvPr/>
          </p:nvSpPr>
          <p:spPr bwMode="auto">
            <a:xfrm>
              <a:off x="4495800" y="3276600"/>
              <a:ext cx="609600" cy="304800"/>
            </a:xfrm>
            <a:prstGeom prst="rect">
              <a:avLst/>
            </a:prstGeom>
            <a:solidFill>
              <a:schemeClr val="accent1">
                <a:alpha val="12157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83"/>
            <p:cNvSpPr>
              <a:spLocks noChangeArrowheads="1"/>
            </p:cNvSpPr>
            <p:nvPr/>
          </p:nvSpPr>
          <p:spPr bwMode="auto">
            <a:xfrm>
              <a:off x="4495800" y="3886200"/>
              <a:ext cx="609600" cy="304800"/>
            </a:xfrm>
            <a:prstGeom prst="rect">
              <a:avLst/>
            </a:prstGeom>
            <a:solidFill>
              <a:schemeClr val="accent1">
                <a:alpha val="12157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84"/>
            <p:cNvSpPr>
              <a:spLocks noChangeArrowheads="1"/>
            </p:cNvSpPr>
            <p:nvPr/>
          </p:nvSpPr>
          <p:spPr bwMode="auto">
            <a:xfrm>
              <a:off x="5715000" y="4419600"/>
              <a:ext cx="609600" cy="304800"/>
            </a:xfrm>
            <a:prstGeom prst="rect">
              <a:avLst/>
            </a:prstGeom>
            <a:solidFill>
              <a:schemeClr val="accent1">
                <a:alpha val="12157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90"/>
          <p:cNvGrpSpPr/>
          <p:nvPr/>
        </p:nvGrpSpPr>
        <p:grpSpPr>
          <a:xfrm>
            <a:off x="3886200" y="2209800"/>
            <a:ext cx="1828800" cy="1981200"/>
            <a:chOff x="3886200" y="3276600"/>
            <a:chExt cx="1828800" cy="1981200"/>
          </a:xfrm>
          <a:solidFill>
            <a:schemeClr val="accent1">
              <a:alpha val="12000"/>
            </a:schemeClr>
          </a:solidFill>
        </p:grpSpPr>
        <p:sp>
          <p:nvSpPr>
            <p:cNvPr id="88" name="Rectangle 87"/>
            <p:cNvSpPr/>
            <p:nvPr/>
          </p:nvSpPr>
          <p:spPr bwMode="auto">
            <a:xfrm>
              <a:off x="5105400" y="3276600"/>
              <a:ext cx="6096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+mn-ea"/>
                <a:cs typeface="Arial Unicode MS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5105400" y="3886200"/>
              <a:ext cx="6096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+mn-ea"/>
                <a:cs typeface="Arial Unicode MS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886200" y="4953000"/>
              <a:ext cx="6096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+mn-ea"/>
                <a:cs typeface="Arial Unicode MS" charset="0"/>
              </a:endParaRPr>
            </a:p>
          </p:txBody>
        </p:sp>
      </p:grpSp>
      <p:grpSp>
        <p:nvGrpSpPr>
          <p:cNvPr id="11" name="Group 91"/>
          <p:cNvGrpSpPr/>
          <p:nvPr/>
        </p:nvGrpSpPr>
        <p:grpSpPr>
          <a:xfrm>
            <a:off x="4495800" y="2209800"/>
            <a:ext cx="1828800" cy="1981200"/>
            <a:chOff x="3886200" y="3276600"/>
            <a:chExt cx="1828800" cy="1981200"/>
          </a:xfrm>
          <a:solidFill>
            <a:schemeClr val="accent1">
              <a:alpha val="12000"/>
            </a:schemeClr>
          </a:solidFill>
        </p:grpSpPr>
        <p:sp>
          <p:nvSpPr>
            <p:cNvPr id="93" name="Rectangle 92"/>
            <p:cNvSpPr/>
            <p:nvPr/>
          </p:nvSpPr>
          <p:spPr bwMode="auto">
            <a:xfrm>
              <a:off x="5105400" y="3276600"/>
              <a:ext cx="6096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+mn-ea"/>
                <a:cs typeface="Arial Unicode MS" charset="0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5105400" y="3886200"/>
              <a:ext cx="6096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+mn-ea"/>
                <a:cs typeface="Arial Unicode MS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3886200" y="4953000"/>
              <a:ext cx="6096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+mn-ea"/>
                <a:cs typeface="Arial Unicode MS" charset="0"/>
              </a:endParaRPr>
            </a:p>
          </p:txBody>
        </p:sp>
      </p:grp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381000" y="5209063"/>
            <a:ext cx="82534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2800" dirty="0" smtClean="0">
                <a:solidFill>
                  <a:srgbClr val="C00000"/>
                </a:solidFill>
                <a:latin typeface="+mn-lt"/>
              </a:rPr>
              <a:t>Υπολογισμοί βαθμών μόνο για τα έγγραφα 8, 16 και 32</a:t>
            </a:r>
            <a:endParaRPr lang="en-US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6646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7.1.2</a:t>
            </a:r>
          </a:p>
        </p:txBody>
      </p:sp>
      <p:sp>
        <p:nvSpPr>
          <p:cNvPr id="79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77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34" charset="-128"/>
              </a:rPr>
              <a:t>Λίστες πρωταθλητών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29200"/>
          </a:xfrm>
        </p:spPr>
        <p:txBody>
          <a:bodyPr/>
          <a:lstStyle/>
          <a:p>
            <a:r>
              <a:rPr lang="el-GR" sz="2400" b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Προ-υπολογισμός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για κάθε όρο 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του λεξικού, των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n-US" sz="2400" b="1" i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4" charset="-128"/>
              </a:rPr>
              <a:t>r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εγγράφων με το μεγαλύτερο βάρος ανάμεσα στις καταχωρήσεις του 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t</a:t>
            </a:r>
            <a:r>
              <a:rPr lang="el-GR" sz="2400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-&gt; </a:t>
            </a:r>
            <a:r>
              <a:rPr lang="el-GR" sz="2400" i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4" charset="-128"/>
              </a:rPr>
              <a:t>λίστα πρωταθλητών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(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champion list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,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fancy list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ή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top docs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για το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)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</a:p>
          <a:p>
            <a:pPr lvl="1"/>
            <a:r>
              <a:rPr lang="el-GR" sz="20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Αν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tf.idf, </a:t>
            </a:r>
            <a:r>
              <a:rPr lang="el-GR" sz="20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είναι αυτά με το καλύτερο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tf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ea typeface="ＭＳ Ｐゴシック" pitchFamily="34" charset="-128"/>
            </a:endParaRPr>
          </a:p>
          <a:p>
            <a:r>
              <a:rPr lang="el-GR" sz="2400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Κατά την ώρα του ερωτήματος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, πάρε </a:t>
            </a:r>
            <a:r>
              <a:rPr lang="el-G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pitchFamily="34" charset="-128"/>
              </a:rPr>
              <a:t>ως </a:t>
            </a:r>
            <a:r>
              <a:rPr lang="el-G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pitchFamily="34" charset="-128"/>
              </a:rPr>
              <a:t>Α </a:t>
            </a:r>
            <a:r>
              <a:rPr lang="el-G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pitchFamily="34" charset="-128"/>
              </a:rPr>
              <a:t>την ένωση των λιστών πρωταθλητών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για τους όρους του ερωτήματος, υπολόγισε μόνο τους βαθμούς για τα έγγραφα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της Α και διάλεξε τα Κ ανάμεσα τους 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To 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r </a:t>
            </a:r>
            <a:r>
              <a:rPr lang="el-GR" sz="2400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πρέπει να επιλεγεί κατά τη διάρκεια της κατασκευής του ευρετηρίου </a:t>
            </a:r>
          </a:p>
          <a:p>
            <a:pPr lvl="2"/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Έτσι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,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είναι πιθανόν ότι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 &lt;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a typeface="ＭＳ Ｐゴシック" pitchFamily="34" charset="-128"/>
              </a:rPr>
              <a:t>K</a:t>
            </a:r>
          </a:p>
          <a:p>
            <a:pPr lvl="1"/>
            <a:endParaRPr lang="en-US" dirty="0" smtClean="0">
              <a:solidFill>
                <a:schemeClr val="tx2">
                  <a:lumMod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7.1.3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6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49263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Με βάση την «ποιότητα» του εγγράφου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(</a:t>
            </a:r>
            <a:r>
              <a:rPr lang="en-US" sz="3600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g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(d))</a:t>
            </a:r>
            <a:endParaRPr lang="de-DE" sz="36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52400" y="2057400"/>
            <a:ext cx="8610600" cy="3733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endParaRPr lang="en-US" sz="8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	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Συχνά υπάρχει ένας 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ανεξάρτητος του ερωτήματος (στατικός)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χαρακτηρισμός της καταλληλότητας 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“goodness”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,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authority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) του εγγράφου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–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έστω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(d)</a:t>
            </a:r>
            <a:endParaRPr lang="el-GR" sz="8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Για παράδειγμα: 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Courier New" pitchFamily="49" charset="0"/>
              <a:buChar char="o"/>
            </a:pP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Στις μηχανές αναζήτησης (στο 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+mn-cs"/>
              </a:rPr>
              <a:t>Google) 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το </a:t>
            </a:r>
            <a:r>
              <a:rPr lang="en-US" sz="2000" dirty="0" smtClean="0">
                <a:solidFill>
                  <a:srgbClr val="0070C0"/>
                </a:solidFill>
                <a:latin typeface="Calibri"/>
                <a:cs typeface="+mn-cs"/>
              </a:rPr>
              <a:t>PageRank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sz="2000" i="1" dirty="0" smtClean="0">
                <a:solidFill>
                  <a:srgbClr val="000000"/>
                </a:solidFill>
                <a:latin typeface="Calibri"/>
                <a:cs typeface="+mn-cs"/>
              </a:rPr>
              <a:t>g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+mn-cs"/>
              </a:rPr>
              <a:t>(</a:t>
            </a:r>
            <a:r>
              <a:rPr lang="en-US" sz="2000" i="1" dirty="0" smtClean="0">
                <a:solidFill>
                  <a:srgbClr val="000000"/>
                </a:solidFill>
                <a:latin typeface="Calibri"/>
                <a:cs typeface="+mn-cs"/>
              </a:rPr>
              <a:t>d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+mn-cs"/>
              </a:rPr>
              <a:t>) 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μιας σελίδας </a:t>
            </a:r>
            <a:r>
              <a:rPr lang="en-US" sz="2000" i="1" dirty="0" smtClean="0">
                <a:solidFill>
                  <a:srgbClr val="000000"/>
                </a:solidFill>
                <a:latin typeface="Calibri"/>
                <a:cs typeface="+mn-cs"/>
              </a:rPr>
              <a:t>d</a:t>
            </a:r>
            <a:r>
              <a:rPr lang="el-GR" sz="2000" dirty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μετρά το πόσο «καλή» είναι μια σελίδα με βάση το πόσες «καλές» σελίδες δείχνουν σε αυτήν, ή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Courier New" pitchFamily="49" charset="0"/>
              <a:buChar char="o"/>
            </a:pPr>
            <a:r>
              <a:rPr lang="en-US" sz="2000" dirty="0" err="1" smtClean="0">
                <a:solidFill>
                  <a:srgbClr val="000000"/>
                </a:solidFill>
                <a:latin typeface="Calibri"/>
                <a:cs typeface="+mn-cs"/>
              </a:rPr>
              <a:t>wikipedia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σελίδες ή 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Courier New" pitchFamily="49" charset="0"/>
              <a:buChar char="o"/>
            </a:pP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άρθρα σε μια συγκεκριμένη εφημερίδα, κλπ</a:t>
            </a:r>
            <a:endParaRPr lang="en-US" sz="20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endParaRPr lang="en-US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6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49263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Με βάση την «ποιότητα» του εγγράφου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 (</a:t>
            </a:r>
            <a:r>
              <a:rPr lang="en-US" sz="3600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g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(d))</a:t>
            </a:r>
            <a:endParaRPr lang="de-DE" sz="36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8600" y="1676400"/>
            <a:ext cx="8786842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en-US" dirty="0" smtClean="0">
                <a:latin typeface="Calibri"/>
              </a:rPr>
              <a:t>	</a:t>
            </a:r>
            <a:r>
              <a:rPr lang="el-GR" dirty="0" smtClean="0">
                <a:latin typeface="Calibri"/>
              </a:rPr>
              <a:t>Αν υπάρχει μια διάταξη της καταλληλότητας τότε </a:t>
            </a:r>
            <a:r>
              <a:rPr lang="el-GR" b="1" dirty="0" smtClean="0">
                <a:latin typeface="Calibri"/>
              </a:rPr>
              <a:t>ο συγκεντρωτικός βαθμός (</a:t>
            </a:r>
            <a:r>
              <a:rPr lang="en-US" b="1" dirty="0" smtClean="0">
                <a:latin typeface="Calibri"/>
              </a:rPr>
              <a:t>net-score</a:t>
            </a:r>
            <a:r>
              <a:rPr lang="el-GR" b="1" dirty="0" smtClean="0">
                <a:latin typeface="Calibri"/>
              </a:rPr>
              <a:t>) ενός εγγράφου </a:t>
            </a:r>
            <a:r>
              <a:rPr lang="en-US" b="1" i="1" dirty="0" smtClean="0">
                <a:latin typeface="Calibri"/>
              </a:rPr>
              <a:t>d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είναι ένας συνδυασμός της ποιότητας του εγγράφου (που έστω ότι δίνεται από μια συνάρτηση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g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στο</a:t>
            </a:r>
            <a:r>
              <a:rPr lang="en-US" dirty="0" smtClean="0">
                <a:latin typeface="Calibri"/>
              </a:rPr>
              <a:t> [0, 1]) </a:t>
            </a:r>
            <a:r>
              <a:rPr lang="el-GR" dirty="0" smtClean="0">
                <a:latin typeface="Calibri"/>
              </a:rPr>
              <a:t>και της συνάφειας του με το ερώτημα </a:t>
            </a:r>
            <a:r>
              <a:rPr lang="en-US" i="1" dirty="0" smtClean="0">
                <a:latin typeface="Calibri"/>
              </a:rPr>
              <a:t>q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(που εκφράζεται </a:t>
            </a:r>
            <a:r>
              <a:rPr lang="el-GR" dirty="0" smtClean="0">
                <a:latin typeface="Calibri"/>
              </a:rPr>
              <a:t>π.χ., από </a:t>
            </a:r>
            <a:r>
              <a:rPr lang="el-GR" dirty="0" smtClean="0">
                <a:latin typeface="Calibri"/>
              </a:rPr>
              <a:t>το συνημίτονο) π.χ.: </a:t>
            </a:r>
            <a:endParaRPr lang="en-US" dirty="0" smtClean="0">
              <a:latin typeface="Calibri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de-DE" dirty="0" smtClean="0">
                <a:solidFill>
                  <a:srgbClr val="FF0000"/>
                </a:solidFill>
                <a:latin typeface="Calibri"/>
              </a:rPr>
              <a:t>				</a:t>
            </a:r>
            <a:r>
              <a:rPr lang="de-DE" dirty="0" err="1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net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-score(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q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, </a:t>
            </a:r>
            <a:r>
              <a:rPr lang="de-DE" i="1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d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) </a:t>
            </a:r>
            <a:r>
              <a:rPr lang="de-DE" dirty="0">
                <a:latin typeface="Calibri"/>
              </a:rPr>
              <a:t>= </a:t>
            </a:r>
            <a:r>
              <a:rPr lang="de-DE" i="1" dirty="0">
                <a:solidFill>
                  <a:srgbClr val="0070C0"/>
                </a:solidFill>
                <a:latin typeface="Calibri"/>
              </a:rPr>
              <a:t>g</a:t>
            </a:r>
            <a:r>
              <a:rPr lang="de-DE" dirty="0">
                <a:solidFill>
                  <a:srgbClr val="0070C0"/>
                </a:solidFill>
                <a:latin typeface="Calibri"/>
              </a:rPr>
              <a:t>(</a:t>
            </a:r>
            <a:r>
              <a:rPr lang="de-DE" i="1" dirty="0">
                <a:solidFill>
                  <a:srgbClr val="0070C0"/>
                </a:solidFill>
                <a:latin typeface="Calibri"/>
              </a:rPr>
              <a:t>d</a:t>
            </a:r>
            <a:r>
              <a:rPr lang="de-DE" dirty="0">
                <a:solidFill>
                  <a:srgbClr val="0070C0"/>
                </a:solidFill>
                <a:latin typeface="Calibri"/>
              </a:rPr>
              <a:t>)</a:t>
            </a:r>
            <a:r>
              <a:rPr lang="de-DE" dirty="0">
                <a:latin typeface="Calibri"/>
              </a:rPr>
              <a:t> + cos(</a:t>
            </a:r>
            <a:r>
              <a:rPr lang="de-DE" i="1" dirty="0">
                <a:latin typeface="Calibri"/>
              </a:rPr>
              <a:t>q</a:t>
            </a:r>
            <a:r>
              <a:rPr lang="de-DE" dirty="0">
                <a:latin typeface="Calibri"/>
              </a:rPr>
              <a:t>, </a:t>
            </a:r>
            <a:r>
              <a:rPr lang="de-DE" i="1" dirty="0">
                <a:latin typeface="Calibri"/>
              </a:rPr>
              <a:t>d</a:t>
            </a:r>
            <a:r>
              <a:rPr lang="de-DE" dirty="0">
                <a:latin typeface="Calibri"/>
              </a:rPr>
              <a:t>)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latin typeface="Calibri"/>
                <a:cs typeface="+mn-cs"/>
              </a:rPr>
              <a:t>	</a:t>
            </a:r>
            <a:r>
              <a:rPr lang="el-GR" sz="1800" i="1" dirty="0" smtClean="0">
                <a:latin typeface="Calibri"/>
                <a:cs typeface="+mn-cs"/>
              </a:rPr>
              <a:t>Θέλουμε να επιλέξουμε σελίδες που είναι και γενικά σημαντικές </a:t>
            </a:r>
            <a:r>
              <a:rPr lang="en-US" sz="1800" i="1" dirty="0" smtClean="0">
                <a:latin typeface="Calibri"/>
                <a:cs typeface="+mn-cs"/>
              </a:rPr>
              <a:t>(authoritative) </a:t>
            </a:r>
            <a:r>
              <a:rPr lang="el-GR" sz="1800" i="1" dirty="0" smtClean="0">
                <a:latin typeface="Calibri"/>
                <a:cs typeface="+mn-cs"/>
              </a:rPr>
              <a:t>και συναφείς ως προς την ερώτηση (το οποίο μας δίνει το συνημίτονο)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endParaRPr lang="el-GR" sz="900" i="1" dirty="0" smtClean="0"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latin typeface="Calibri"/>
                <a:cs typeface="+mn-cs"/>
              </a:rPr>
              <a:t>Πως μπορούμε να επιτύχουμε  γρήγορο τερματισμό (</a:t>
            </a:r>
            <a:r>
              <a:rPr lang="en-US" dirty="0" smtClean="0">
                <a:latin typeface="Calibri"/>
                <a:cs typeface="+mn-cs"/>
              </a:rPr>
              <a:t>early termination</a:t>
            </a:r>
            <a:r>
              <a:rPr lang="el-GR" dirty="0" smtClean="0">
                <a:latin typeface="Calibri"/>
                <a:cs typeface="+mn-cs"/>
              </a:rPr>
              <a:t>); Δηλαδή να μην επεξεργαστούμε όλη τη λίστα καταχωρήσεων για να βρούμε τα καλύτερα </a:t>
            </a:r>
            <a:r>
              <a:rPr lang="en-US" i="1" dirty="0" smtClean="0">
                <a:latin typeface="Calibri"/>
                <a:cs typeface="+mn-cs"/>
              </a:rPr>
              <a:t>k</a:t>
            </a:r>
            <a:r>
              <a:rPr lang="en-US" dirty="0" smtClean="0">
                <a:latin typeface="Calibri"/>
                <a:cs typeface="+mn-cs"/>
              </a:rPr>
              <a:t>;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6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49263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Με βάση την «ποιότητα» του εγγράφου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 (</a:t>
            </a:r>
            <a:r>
              <a:rPr lang="en-US" sz="3600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g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(d))</a:t>
            </a:r>
            <a:endParaRPr lang="de-DE" sz="36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04800" y="1524000"/>
            <a:ext cx="85344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latin typeface="Calibri"/>
                <a:cs typeface="+mn-cs"/>
              </a:rPr>
              <a:t>	</a:t>
            </a:r>
            <a:endParaRPr lang="el-GR" sz="1200" dirty="0" smtClean="0"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latin typeface="Calibri"/>
                <a:cs typeface="+mn-cs"/>
              </a:rPr>
              <a:t>Διατάσουμε τις λίστες καταχωρήσεων με βάση την καταλληλότητα (π.χ., </a:t>
            </a:r>
            <a:r>
              <a:rPr lang="en-US" dirty="0" err="1" smtClean="0">
                <a:latin typeface="Calibri"/>
                <a:cs typeface="+mn-cs"/>
              </a:rPr>
              <a:t>PageRank</a:t>
            </a:r>
            <a:r>
              <a:rPr lang="en-US" dirty="0" smtClean="0">
                <a:latin typeface="Calibri"/>
                <a:cs typeface="+mn-cs"/>
              </a:rPr>
              <a:t>) </a:t>
            </a:r>
            <a:r>
              <a:rPr lang="el-GR" dirty="0" smtClean="0">
                <a:latin typeface="Calibri"/>
                <a:cs typeface="+mn-cs"/>
              </a:rPr>
              <a:t>των εγγράφων: </a:t>
            </a:r>
          </a:p>
          <a:p>
            <a:pPr lvl="1" algn="ctr" defTabSz="449263">
              <a:spcBef>
                <a:spcPts val="700"/>
              </a:spcBef>
              <a:buClr>
                <a:srgbClr val="336699"/>
              </a:buClr>
            </a:pPr>
            <a:r>
              <a:rPr lang="de-DE" i="1" dirty="0" smtClean="0">
                <a:latin typeface="Calibri"/>
                <a:cs typeface="+mn-cs"/>
              </a:rPr>
              <a:t>g</a:t>
            </a:r>
            <a:r>
              <a:rPr lang="de-DE" dirty="0" smtClean="0">
                <a:latin typeface="Calibri"/>
                <a:cs typeface="+mn-cs"/>
              </a:rPr>
              <a:t>(</a:t>
            </a:r>
            <a:r>
              <a:rPr lang="de-DE" i="1" dirty="0" smtClean="0">
                <a:latin typeface="Calibri"/>
                <a:cs typeface="+mn-cs"/>
              </a:rPr>
              <a:t>d</a:t>
            </a:r>
            <a:r>
              <a:rPr lang="de-DE" baseline="-25000" dirty="0" smtClean="0">
                <a:latin typeface="Calibri"/>
                <a:cs typeface="+mn-cs"/>
              </a:rPr>
              <a:t>1</a:t>
            </a:r>
            <a:r>
              <a:rPr lang="de-DE" dirty="0" smtClean="0">
                <a:latin typeface="Calibri"/>
                <a:cs typeface="+mn-cs"/>
              </a:rPr>
              <a:t>) &gt; </a:t>
            </a:r>
            <a:r>
              <a:rPr lang="de-DE" i="1" dirty="0" smtClean="0">
                <a:latin typeface="Calibri"/>
                <a:cs typeface="+mn-cs"/>
              </a:rPr>
              <a:t>g</a:t>
            </a:r>
            <a:r>
              <a:rPr lang="de-DE" dirty="0" smtClean="0">
                <a:latin typeface="Calibri"/>
                <a:cs typeface="+mn-cs"/>
              </a:rPr>
              <a:t>(</a:t>
            </a:r>
            <a:r>
              <a:rPr lang="de-DE" i="1" dirty="0" smtClean="0">
                <a:latin typeface="Calibri"/>
                <a:cs typeface="+mn-cs"/>
              </a:rPr>
              <a:t>d</a:t>
            </a:r>
            <a:r>
              <a:rPr lang="de-DE" baseline="-25000" dirty="0" smtClean="0">
                <a:latin typeface="Calibri"/>
                <a:cs typeface="+mn-cs"/>
              </a:rPr>
              <a:t>2</a:t>
            </a:r>
            <a:r>
              <a:rPr lang="de-DE" dirty="0" smtClean="0">
                <a:latin typeface="Calibri"/>
                <a:cs typeface="+mn-cs"/>
              </a:rPr>
              <a:t>) &gt; </a:t>
            </a:r>
            <a:r>
              <a:rPr lang="de-DE" i="1" dirty="0" smtClean="0">
                <a:latin typeface="Calibri"/>
                <a:cs typeface="+mn-cs"/>
              </a:rPr>
              <a:t>g</a:t>
            </a:r>
            <a:r>
              <a:rPr lang="de-DE" dirty="0" smtClean="0">
                <a:latin typeface="Calibri"/>
                <a:cs typeface="+mn-cs"/>
              </a:rPr>
              <a:t>(</a:t>
            </a:r>
            <a:r>
              <a:rPr lang="de-DE" i="1" dirty="0" smtClean="0">
                <a:latin typeface="Calibri"/>
                <a:cs typeface="+mn-cs"/>
              </a:rPr>
              <a:t>d</a:t>
            </a:r>
            <a:r>
              <a:rPr lang="de-DE" baseline="-25000" dirty="0" smtClean="0">
                <a:latin typeface="Calibri"/>
                <a:cs typeface="+mn-cs"/>
              </a:rPr>
              <a:t>3</a:t>
            </a:r>
            <a:r>
              <a:rPr lang="de-DE" dirty="0" smtClean="0">
                <a:latin typeface="Calibri"/>
                <a:cs typeface="+mn-cs"/>
              </a:rPr>
              <a:t>) &gt; . . .</a:t>
            </a:r>
            <a:endParaRPr lang="el-GR" dirty="0" smtClean="0">
              <a:latin typeface="Calibri"/>
              <a:cs typeface="+mn-cs"/>
            </a:endParaRPr>
          </a:p>
          <a:p>
            <a:pPr lvl="1" algn="ctr" defTabSz="449263">
              <a:spcBef>
                <a:spcPts val="700"/>
              </a:spcBef>
              <a:buClr>
                <a:srgbClr val="336699"/>
              </a:buClr>
            </a:pPr>
            <a:endParaRPr lang="el-GR" dirty="0" smtClean="0">
              <a:latin typeface="Calibri"/>
              <a:cs typeface="+mn-cs"/>
            </a:endParaRPr>
          </a:p>
          <a:p>
            <a:pPr lvl="1" algn="just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latin typeface="Calibri"/>
                <a:cs typeface="+mn-cs"/>
              </a:rPr>
              <a:t>Η διάταξη των εγγράφων είναι ίδια για όλες τις λίστες καταχωρήσεων</a:t>
            </a:r>
            <a:endParaRPr lang="de-DE" dirty="0" smtClean="0">
              <a:latin typeface="Calibri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50292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 Τα «καλά» έγγραφα στην αρχή της κάθε λίστας, οπότε αν θέλουμε να βρούμε γρήγορα καλά αποτελέσματα μπορούμε να δούμε μόνο την αρχή της λίστας</a:t>
            </a:r>
            <a:endParaRPr lang="el-GR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9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6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49263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Με βάση την «ποιότητα» του εγγράφου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 (</a:t>
            </a:r>
            <a:r>
              <a:rPr lang="en-US" sz="3600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g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(d))</a:t>
            </a:r>
            <a:endParaRPr lang="de-DE" sz="36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52400" y="1524000"/>
            <a:ext cx="8482042" cy="467202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Υπενθύμιση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+mn-cs"/>
              </a:rPr>
              <a:t>net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-score(</a:t>
            </a:r>
            <a:r>
              <a:rPr lang="de-DE" i="1" dirty="0" smtClean="0">
                <a:solidFill>
                  <a:srgbClr val="000000"/>
                </a:solidFill>
                <a:latin typeface="Calibri"/>
                <a:cs typeface="+mn-cs"/>
              </a:rPr>
              <a:t>q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, </a:t>
            </a:r>
            <a:r>
              <a:rPr lang="de-DE" i="1" dirty="0" smtClean="0">
                <a:solidFill>
                  <a:srgbClr val="000000"/>
                </a:solidFill>
                <a:latin typeface="Calibri"/>
                <a:cs typeface="+mn-cs"/>
              </a:rPr>
              <a:t>d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) = </a:t>
            </a:r>
            <a:r>
              <a:rPr lang="de-DE" i="1" dirty="0" smtClean="0">
                <a:solidFill>
                  <a:srgbClr val="000000"/>
                </a:solidFill>
                <a:latin typeface="Calibri"/>
                <a:cs typeface="+mn-cs"/>
              </a:rPr>
              <a:t>g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(</a:t>
            </a:r>
            <a:r>
              <a:rPr lang="de-DE" i="1" dirty="0" smtClean="0">
                <a:solidFill>
                  <a:srgbClr val="000000"/>
                </a:solidFill>
                <a:latin typeface="Calibri"/>
                <a:cs typeface="+mn-cs"/>
              </a:rPr>
              <a:t>d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) + cos(</a:t>
            </a:r>
            <a:r>
              <a:rPr lang="de-DE" i="1" dirty="0" smtClean="0">
                <a:solidFill>
                  <a:srgbClr val="000000"/>
                </a:solidFill>
                <a:latin typeface="Calibri"/>
                <a:cs typeface="+mn-cs"/>
              </a:rPr>
              <a:t>q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, </a:t>
            </a:r>
            <a:r>
              <a:rPr lang="de-DE" i="1" dirty="0" smtClean="0">
                <a:solidFill>
                  <a:srgbClr val="000000"/>
                </a:solidFill>
                <a:latin typeface="Calibri"/>
                <a:cs typeface="+mn-cs"/>
              </a:rPr>
              <a:t>d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)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και τα έγγραφα σε κάθε λίστα σε διάταξη με βάση το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g</a:t>
            </a:r>
          </a:p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endParaRPr lang="de-DE" sz="8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Επεξεργαζόμαστε ένα έγγραφο τη φορά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– δηλαδή, για κάθε έγγραφο υπολογίζουμε πλήρως το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net-score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του (για όλους τους όρους του ερωτήματος)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Έστω</a:t>
            </a:r>
            <a:r>
              <a:rPr lang="el-GR" dirty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g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→ [0, 1]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, </a:t>
            </a:r>
            <a:endParaRPr lang="el-GR" dirty="0">
              <a:solidFill>
                <a:srgbClr val="000000"/>
              </a:solidFill>
              <a:latin typeface="Calibri"/>
              <a:cs typeface="+mn-cs"/>
            </a:endParaRPr>
          </a:p>
          <a:p>
            <a:pPr lvl="2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το τελευταίο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k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-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κορυφαίο έγγραφο έχει βαθμό </a:t>
            </a:r>
            <a:r>
              <a:rPr lang="el-GR" b="1" dirty="0" smtClean="0">
                <a:solidFill>
                  <a:srgbClr val="000000"/>
                </a:solidFill>
                <a:latin typeface="Calibri"/>
                <a:cs typeface="+mn-cs"/>
              </a:rPr>
              <a:t>1.2</a:t>
            </a:r>
          </a:p>
          <a:p>
            <a:pPr lvl="2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>
                <a:solidFill>
                  <a:srgbClr val="000000"/>
                </a:solidFill>
                <a:latin typeface="Calibri"/>
                <a:cs typeface="+mn-cs"/>
              </a:rPr>
              <a:t>κ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αι για το έγγραφο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/>
              </a:rPr>
              <a:t>d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που επεξεργαζόμαστε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g(d) &lt; 0.1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, άρα και για όλα τα υπόλοιπα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συνολικός βαθμός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&lt; 1.1 </a:t>
            </a:r>
            <a:r>
              <a:rPr lang="el-G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(στην καλύτερη περίπτωση έχουν </a:t>
            </a: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cos</a:t>
            </a:r>
            <a:r>
              <a:rPr lang="el-G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 ίσο με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 1 </a:t>
            </a:r>
            <a:r>
              <a:rPr lang="el-G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που δεν αρκεί όμως)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.</a:t>
            </a:r>
          </a:p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>
                <a:solidFill>
                  <a:srgbClr val="000000"/>
                </a:solidFill>
                <a:latin typeface="Calibri"/>
                <a:cs typeface="+mn-cs"/>
              </a:rPr>
              <a:t>	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=&gt; δε χρειάζεται να επεξεργαστούμε το υπόλοιπο των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	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λιστών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6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49263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Διάταξη καταχωρήσεων του </a:t>
            </a:r>
            <a:r>
              <a:rPr lang="en-US" sz="3600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t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 </a:t>
            </a:r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με βάση το </a:t>
            </a:r>
            <a:r>
              <a:rPr lang="en-US" sz="3600" i="1" dirty="0" err="1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f</a:t>
            </a:r>
            <a:r>
              <a:rPr lang="en-US" sz="3600" i="1" baseline="-25000" dirty="0" err="1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t,d</a:t>
            </a:r>
            <a:endParaRPr lang="de-DE" sz="3600" i="1" baseline="-250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1676400"/>
            <a:ext cx="8786842" cy="3690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Προσέγγιση: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δεν επεξεργαζόμαστε τις καταχωρήσεις που θα συνεισφέρουν </a:t>
            </a:r>
            <a:r>
              <a:rPr lang="el-GR" i="1" dirty="0" smtClean="0">
                <a:solidFill>
                  <a:srgbClr val="000000"/>
                </a:solidFill>
                <a:latin typeface="Calibri"/>
                <a:cs typeface="+mn-cs"/>
              </a:rPr>
              <a:t>λίγο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στον τελικό βαθμό</a:t>
            </a:r>
          </a:p>
          <a:p>
            <a:pPr marL="742950" lvl="1" indent="-285750" defTabSz="449263">
              <a:buClr>
                <a:srgbClr val="336699"/>
              </a:buClr>
            </a:pPr>
            <a:endParaRPr lang="en-US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buClr>
                <a:srgbClr val="336699"/>
              </a:buClr>
            </a:pPr>
            <a:r>
              <a:rPr lang="el-GR" sz="2800" i="1" dirty="0" smtClean="0">
                <a:solidFill>
                  <a:schemeClr val="accent2">
                    <a:lumMod val="75000"/>
                  </a:schemeClr>
                </a:solidFill>
                <a:latin typeface="Calibri"/>
                <a:cs typeface="+mn-cs"/>
              </a:rPr>
              <a:t>Διάταξη των εγγράφων με βάση το βάρος (</a:t>
            </a:r>
            <a:r>
              <a:rPr lang="en-US" sz="2800" i="1" dirty="0" smtClean="0">
                <a:solidFill>
                  <a:schemeClr val="accent2">
                    <a:lumMod val="75000"/>
                  </a:schemeClr>
                </a:solidFill>
                <a:latin typeface="Calibri"/>
                <a:cs typeface="+mn-cs"/>
              </a:rPr>
              <a:t>weight</a:t>
            </a:r>
            <a:r>
              <a:rPr lang="el-GR" sz="2800" i="1" dirty="0" smtClean="0">
                <a:solidFill>
                  <a:schemeClr val="accent2">
                    <a:lumMod val="75000"/>
                  </a:schemeClr>
                </a:solidFill>
                <a:latin typeface="Calibri"/>
                <a:cs typeface="+mn-cs"/>
              </a:rPr>
              <a:t>)</a:t>
            </a:r>
            <a:r>
              <a:rPr lang="en-US" sz="2800" i="1" dirty="0" smtClean="0">
                <a:solidFill>
                  <a:schemeClr val="accent2">
                    <a:lumMod val="75000"/>
                  </a:schemeClr>
                </a:solidFill>
                <a:latin typeface="Calibri"/>
                <a:cs typeface="+mn-cs"/>
              </a:rPr>
              <a:t> </a:t>
            </a:r>
            <a:r>
              <a:rPr lang="en-US" altLang="zh-CN" sz="2800" i="1" dirty="0" err="1" smtClean="0">
                <a:solidFill>
                  <a:srgbClr val="C00000"/>
                </a:solidFill>
                <a:latin typeface="Calibri"/>
                <a:ea typeface="宋体" pitchFamily="2" charset="-122"/>
              </a:rPr>
              <a:t>wf</a:t>
            </a:r>
            <a:r>
              <a:rPr lang="en-US" altLang="zh-CN" sz="2800" i="1" baseline="-25000" dirty="0" err="1" smtClean="0">
                <a:solidFill>
                  <a:srgbClr val="C00000"/>
                </a:solidFill>
                <a:latin typeface="Calibri"/>
                <a:ea typeface="宋体" pitchFamily="2" charset="-122"/>
              </a:rPr>
              <a:t>t,d</a:t>
            </a:r>
            <a:r>
              <a:rPr lang="en-US" altLang="zh-CN" sz="2800" i="1" baseline="-25000" dirty="0" smtClean="0">
                <a:solidFill>
                  <a:srgbClr val="C00000"/>
                </a:solidFill>
                <a:latin typeface="Calibri"/>
                <a:ea typeface="宋体" pitchFamily="2" charset="-122"/>
              </a:rPr>
              <a:t> </a:t>
            </a:r>
            <a:endParaRPr lang="el-GR" altLang="zh-CN" sz="2800" i="1" baseline="-25000" dirty="0" smtClean="0">
              <a:solidFill>
                <a:srgbClr val="C00000"/>
              </a:solidFill>
              <a:latin typeface="Calibri"/>
              <a:ea typeface="宋体" pitchFamily="2" charset="-122"/>
            </a:endParaRPr>
          </a:p>
          <a:p>
            <a:pPr marL="742950" lvl="1" indent="-285750" defTabSz="449263">
              <a:buClr>
                <a:srgbClr val="336699"/>
              </a:buClr>
            </a:pPr>
            <a:endParaRPr lang="el-GR" sz="2800" i="1" baseline="-25000" dirty="0" smtClean="0">
              <a:solidFill>
                <a:srgbClr val="C00000"/>
              </a:solidFill>
              <a:latin typeface="Calibri"/>
              <a:ea typeface="宋体" pitchFamily="2" charset="-122"/>
              <a:cs typeface="+mn-cs"/>
            </a:endParaRPr>
          </a:p>
          <a:p>
            <a:pPr marL="742950" lvl="1" indent="-285750" defTabSz="449263">
              <a:buClr>
                <a:srgbClr val="A40508"/>
              </a:buClr>
              <a:buFont typeface="Wingdings" pitchFamily="2" charset="2"/>
              <a:buChar char="ü"/>
            </a:pPr>
            <a:r>
              <a:rPr lang="el-GR" i="1" dirty="0" smtClean="0">
                <a:solidFill>
                  <a:srgbClr val="C00000"/>
                </a:solidFill>
                <a:latin typeface="Calibri"/>
                <a:ea typeface="宋体" pitchFamily="2" charset="-122"/>
                <a:cs typeface="+mn-cs"/>
              </a:rPr>
              <a:t>Όχι κοινή διάταξη των εγγράφων σε όλες τις λίστες</a:t>
            </a:r>
            <a:r>
              <a:rPr lang="en-US" i="1" dirty="0" smtClean="0">
                <a:solidFill>
                  <a:srgbClr val="C00000"/>
                </a:solidFill>
                <a:latin typeface="Calibri"/>
                <a:ea typeface="宋体" pitchFamily="2" charset="-122"/>
                <a:cs typeface="+mn-cs"/>
              </a:rPr>
              <a:t> </a:t>
            </a:r>
            <a:r>
              <a:rPr lang="el-GR" i="1" dirty="0" smtClean="0">
                <a:solidFill>
                  <a:srgbClr val="C00000"/>
                </a:solidFill>
                <a:latin typeface="Calibri"/>
                <a:ea typeface="宋体" pitchFamily="2" charset="-122"/>
                <a:cs typeface="+mn-cs"/>
              </a:rPr>
              <a:t> </a:t>
            </a:r>
          </a:p>
          <a:p>
            <a:pPr marL="742950" lvl="1" indent="-285750" defTabSz="449263">
              <a:buClr>
                <a:srgbClr val="336699"/>
              </a:buClr>
            </a:pPr>
            <a:endParaRPr lang="en-US" sz="1600" i="1" dirty="0" smtClean="0">
              <a:solidFill>
                <a:schemeClr val="accent2">
                  <a:lumMod val="75000"/>
                </a:schemeClr>
              </a:solidFill>
              <a:latin typeface="Calibri"/>
              <a:cs typeface="+mn-cs"/>
            </a:endParaRPr>
          </a:p>
          <a:p>
            <a:pPr marL="742950" lvl="1" indent="-28575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Η απλούστερη περίπτωση,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normalized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+mn-cs"/>
              </a:rPr>
              <a:t>tf-idf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weight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Τα κορυφαία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k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έγγραφα είναι πιθανόν να βρίσκονται 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στην αρχή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αυτών των ταξινομημένων λιστών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.</a:t>
            </a:r>
          </a:p>
          <a:p>
            <a:pPr marL="742950" lvl="1" indent="-285750" defTabSz="449263"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lvl="1" defTabSz="449263">
              <a:buClr>
                <a:srgbClr val="336699"/>
              </a:buClr>
            </a:pP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→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γρήγορος τερματισμός ενώ επεξεργαζόμαστε τις λίστες καταχωρήσεων </a:t>
            </a:r>
            <a:r>
              <a:rPr lang="el-GR" i="1" dirty="0" smtClean="0">
                <a:solidFill>
                  <a:srgbClr val="000000"/>
                </a:solidFill>
                <a:latin typeface="Calibri"/>
                <a:cs typeface="+mn-cs"/>
              </a:rPr>
              <a:t>μάλλον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 δε θα αλλάξει τα κορυφαία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k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έγγραφα</a:t>
            </a:r>
            <a:endParaRPr lang="en-US" sz="2200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6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49263"/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Διάταξη καταχωρήσεων του </a:t>
            </a:r>
            <a:r>
              <a:rPr lang="en-US" sz="3600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t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 </a:t>
            </a:r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με βάση το </a:t>
            </a:r>
            <a:r>
              <a:rPr lang="en-US" sz="3600" i="1" dirty="0" err="1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f</a:t>
            </a:r>
            <a:r>
              <a:rPr lang="en-US" sz="3600" i="1" baseline="-25000" dirty="0" err="1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t,d</a:t>
            </a:r>
            <a:endParaRPr lang="de-DE" sz="3600" i="1" baseline="-250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14282" y="1828800"/>
            <a:ext cx="8320118" cy="3690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buClr>
                <a:srgbClr val="336699"/>
              </a:buClr>
            </a:pPr>
            <a:endParaRPr lang="el-GR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Τα «καλά» έγγραφα για έναν όρο είναι στην αρχή της λίστας</a:t>
            </a:r>
          </a:p>
          <a:p>
            <a:pPr marL="742950" lvl="1" indent="-285750" defTabSz="449263">
              <a:buClr>
                <a:srgbClr val="336699"/>
              </a:buClr>
            </a:pPr>
            <a:endParaRPr lang="el-GR" dirty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Αλλά,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δε μπορούμε να υπολογίσουμε ένα συνολικό βαθμό για κάθε έγγραφο με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merge sort</a:t>
            </a:r>
          </a:p>
          <a:p>
            <a:pPr marL="742950" lvl="1" indent="-285750" defTabSz="449263">
              <a:buClr>
                <a:srgbClr val="336699"/>
              </a:buClr>
            </a:pP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lvl="1" defTabSz="449263">
              <a:buClr>
                <a:srgbClr val="336699"/>
              </a:buClr>
            </a:pP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→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«συσσωρεύουμε τους βαθμούς για τα έγγραφ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α ανά όρο</a:t>
            </a:r>
            <a:endParaRPr lang="en-US" sz="2200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6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304800" y="609600"/>
            <a:ext cx="8305800" cy="6858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l-GR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+mj-cs"/>
              </a:rPr>
              <a:t>Υπολογισμός ανά όρο </a:t>
            </a: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ＭＳ Ｐゴシック" charset="-128"/>
              <a:cs typeface="+mj-cs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28600" y="1981200"/>
            <a:ext cx="8229600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r>
              <a:rPr lang="en-US" sz="2800" dirty="0" smtClean="0">
                <a:solidFill>
                  <a:srgbClr val="000000"/>
                </a:solidFill>
                <a:latin typeface="Calibri"/>
                <a:cs typeface="+mn-cs"/>
              </a:rPr>
              <a:t>Y</a:t>
            </a:r>
            <a:r>
              <a:rPr lang="el-GR" sz="2800" dirty="0" err="1" smtClean="0">
                <a:solidFill>
                  <a:srgbClr val="000000"/>
                </a:solidFill>
                <a:latin typeface="Calibri"/>
                <a:cs typeface="+mn-cs"/>
              </a:rPr>
              <a:t>πολογισμός</a:t>
            </a:r>
            <a:r>
              <a:rPr lang="el-GR" sz="28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ανά-όρο</a:t>
            </a:r>
            <a:r>
              <a:rPr lang="el-GR" sz="2800" dirty="0" smtClean="0">
                <a:solidFill>
                  <a:srgbClr val="000000"/>
                </a:solidFill>
                <a:latin typeface="Calibri"/>
                <a:cs typeface="+mn-cs"/>
              </a:rPr>
              <a:t> (ένας-όρος-τη-</a:t>
            </a:r>
            <a:r>
              <a:rPr lang="el-GR" sz="2800" dirty="0" err="1" smtClean="0">
                <a:solidFill>
                  <a:srgbClr val="000000"/>
                </a:solidFill>
                <a:latin typeface="Calibri"/>
                <a:cs typeface="+mn-cs"/>
              </a:rPr>
              <a:t>φορά</a:t>
            </a:r>
            <a:r>
              <a:rPr lang="el-GR" sz="28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sz="2800" dirty="0" smtClean="0">
                <a:solidFill>
                  <a:srgbClr val="FF0000"/>
                </a:solidFill>
                <a:latin typeface="Calibri"/>
                <a:cs typeface="+mn-cs"/>
              </a:rPr>
              <a:t>-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a-term-at-a-time</a:t>
            </a:r>
            <a:r>
              <a:rPr lang="en-US" sz="2800" dirty="0" smtClean="0">
                <a:latin typeface="Calibri"/>
                <a:cs typeface="+mn-cs"/>
              </a:rPr>
              <a:t>)</a:t>
            </a:r>
            <a:endParaRPr lang="el-GR" sz="2800" dirty="0" smtClean="0"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</a:pPr>
            <a:endParaRPr lang="en-US" sz="10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Η απλούστερη περίπτωση είναι να επεξεργαστούμε όλη τη λίστα καταχωρήσεων για τον πρώτο όρο του ερωτήματος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Δημιουργούμε ένα συσσωρευτή των βαθμών για κάθε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+mn-cs"/>
              </a:rPr>
              <a:t>docID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εγγράφου που βρίσκουμε 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Μετά επεξεργαζόμαστε πλήρως τη λίστα καταχωρήσεων για τον δεύτερο όρο κοκ</a:t>
            </a:r>
            <a:endParaRPr lang="en-US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249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Βαθμός ταιριάσματος ερωτήματος-εγγράφου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533400" y="2362200"/>
            <a:ext cx="8001000" cy="175260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Χρειαζόμαστε ένα τρόπο για να αναθέσουμε ένα βαθμό σε κάθε ζεύγος ερωτήματος</a:t>
            </a:r>
            <a:r>
              <a:rPr lang="en-US" dirty="0" smtClean="0">
                <a:ea typeface="ＭＳ Ｐゴシック" charset="-128"/>
              </a:rPr>
              <a:t>(q)</a:t>
            </a:r>
            <a:r>
              <a:rPr lang="el-GR" dirty="0" smtClean="0">
                <a:ea typeface="ＭＳ Ｐゴシック" charset="-128"/>
              </a:rPr>
              <a:t>/εγγράφου</a:t>
            </a:r>
            <a:r>
              <a:rPr lang="en-US" dirty="0" smtClean="0">
                <a:ea typeface="ＭＳ Ｐゴシック" charset="-128"/>
              </a:rPr>
              <a:t>(d)</a:t>
            </a:r>
            <a:endParaRPr lang="el-GR" dirty="0" smtClean="0">
              <a:ea typeface="ＭＳ Ｐゴシック" charset="-128"/>
            </a:endParaRPr>
          </a:p>
          <a:p>
            <a:pPr marL="0" indent="0" eaLnBrk="1" hangingPunct="1">
              <a:buNone/>
            </a:pPr>
            <a:r>
              <a:rPr lang="el-GR" dirty="0" smtClean="0">
                <a:ea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</a:rPr>
              <a:t>				</a:t>
            </a:r>
            <a:r>
              <a:rPr lang="en-US" b="1" dirty="0" smtClean="0">
                <a:ea typeface="ＭＳ Ｐゴシック" charset="-128"/>
              </a:rPr>
              <a:t>score(d, q)</a:t>
            </a:r>
            <a:endParaRPr lang="el-GR" b="1" dirty="0" smtClean="0">
              <a:ea typeface="ＭＳ Ｐゴシック" charset="-128"/>
            </a:endParaRPr>
          </a:p>
          <a:p>
            <a:pPr eaLnBrk="1" hangingPunct="1">
              <a:buNone/>
            </a:pPr>
            <a:endParaRPr lang="el-GR" dirty="0" smtClean="0">
              <a:solidFill>
                <a:srgbClr val="C00000"/>
              </a:solidFill>
              <a:ea typeface="ＭＳ Ｐゴシック" charset="-128"/>
            </a:endParaRPr>
          </a:p>
        </p:txBody>
      </p:sp>
      <p:sp>
        <p:nvSpPr>
          <p:cNvPr id="29700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990600"/>
          </a:xfrm>
        </p:spPr>
        <p:txBody>
          <a:bodyPr/>
          <a:lstStyle/>
          <a:p>
            <a:pPr eaLnBrk="1" hangingPunct="1"/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Υπολογισμός</a:t>
            </a:r>
            <a:r>
              <a:rPr lang="el-GR" dirty="0" smtClean="0">
                <a:ea typeface="ＭＳ Ｐゴシック" charset="-128"/>
              </a:rPr>
              <a:t>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ανά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όρο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term-at-a-time)</a:t>
            </a:r>
            <a:endParaRPr lang="en-US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  <p:pic>
        <p:nvPicPr>
          <p:cNvPr id="49155" name="Content Placeholder 8" descr="cosinescore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573213"/>
            <a:ext cx="7663898" cy="4876483"/>
          </a:xfrm>
        </p:spPr>
      </p:pic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95800" y="2514601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  <a:latin typeface="+mn-lt"/>
              </a:rPr>
              <a:t>Για κάθε όρο </a:t>
            </a:r>
            <a:r>
              <a:rPr lang="en-US" i="1" dirty="0" smtClean="0">
                <a:solidFill>
                  <a:srgbClr val="FF0000"/>
                </a:solidFill>
                <a:latin typeface="+mn-lt"/>
              </a:rPr>
              <a:t>t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FF0000"/>
                </a:solidFill>
                <a:latin typeface="+mn-lt"/>
              </a:rPr>
              <a:t>του ερωτήματος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+mn-lt"/>
              </a:rPr>
              <a:t>q</a:t>
            </a:r>
            <a:r>
              <a:rPr lang="el-GR" dirty="0" smtClean="0">
                <a:solidFill>
                  <a:srgbClr val="FF0000"/>
                </a:solidFill>
                <a:latin typeface="+mn-lt"/>
              </a:rPr>
              <a:t> </a:t>
            </a:r>
            <a:endParaRPr lang="el-GR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1" y="2971800"/>
            <a:ext cx="7696200" cy="2057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Rectangle 2"/>
          <p:cNvSpPr/>
          <p:nvPr/>
        </p:nvSpPr>
        <p:spPr bwMode="auto">
          <a:xfrm>
            <a:off x="2438400" y="5943600"/>
            <a:ext cx="4648200" cy="533400"/>
          </a:xfrm>
          <a:prstGeom prst="rect">
            <a:avLst/>
          </a:prstGeom>
          <a:noFill/>
          <a:ln w="38100" cap="flat" cmpd="sng" algn="ctr">
            <a:solidFill>
              <a:srgbClr val="A5002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Lucida Sans" charset="0"/>
              <a:cs typeface="Arial Unicode MS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77415" y="5056909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dirty="0" smtClean="0">
                <a:solidFill>
                  <a:srgbClr val="C00000"/>
                </a:solidFill>
                <a:latin typeface="+mn-lt"/>
              </a:rPr>
              <a:t>Λέμε τα στοιχεία του πίνακα </a:t>
            </a:r>
            <a:r>
              <a:rPr lang="en-US" sz="1800" b="1" dirty="0" smtClean="0">
                <a:solidFill>
                  <a:srgbClr val="C00000"/>
                </a:solidFill>
                <a:latin typeface="+mn-lt"/>
              </a:rPr>
              <a:t>Scores</a:t>
            </a:r>
            <a:r>
              <a:rPr lang="el-GR" sz="1800" b="1" dirty="0" smtClean="0">
                <a:solidFill>
                  <a:srgbClr val="C00000"/>
                </a:solidFill>
                <a:latin typeface="+mn-lt"/>
              </a:rPr>
              <a:t>, συσσωρευτές </a:t>
            </a:r>
            <a:r>
              <a:rPr lang="en-US" sz="1800" b="1" dirty="0" smtClean="0">
                <a:solidFill>
                  <a:srgbClr val="C00000"/>
                </a:solidFill>
                <a:latin typeface="+mn-lt"/>
              </a:rPr>
              <a:t>(accumulators)</a:t>
            </a:r>
            <a:endParaRPr lang="en-US" sz="1800" b="1" dirty="0">
              <a:solidFill>
                <a:srgbClr val="C00000"/>
              </a:solidFill>
              <a:latin typeface="+mn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0" y="4191000"/>
            <a:ext cx="3505200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057400" y="4599709"/>
            <a:ext cx="4114800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6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990600"/>
          </a:xfrm>
        </p:spPr>
        <p:txBody>
          <a:bodyPr/>
          <a:lstStyle/>
          <a:p>
            <a:pPr eaLnBrk="1" hangingPunct="1"/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Υπολογισμός</a:t>
            </a:r>
            <a:r>
              <a:rPr lang="el-GR" dirty="0" smtClean="0">
                <a:ea typeface="ＭＳ Ｐゴシック" charset="-128"/>
              </a:rPr>
              <a:t>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ανά όρο</a:t>
            </a:r>
            <a:endParaRPr lang="en-US" dirty="0">
              <a:solidFill>
                <a:schemeClr val="accent6">
                  <a:lumMod val="75000"/>
                </a:schemeClr>
              </a:solidFill>
              <a:ea typeface="ＭＳ Ｐゴシック" charset="-128"/>
            </a:endParaRPr>
          </a:p>
        </p:txBody>
      </p:sp>
      <p:pic>
        <p:nvPicPr>
          <p:cNvPr id="49155" name="Content Placeholder 8" descr="cosinescore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1573213"/>
            <a:ext cx="7663898" cy="4876483"/>
          </a:xfrm>
        </p:spPr>
      </p:pic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95800" y="1752600"/>
            <a:ext cx="441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Μη φέρεις όλη τη λίστα καταχωρήσεων, μόνο τα πρώτα στοιχεία της </a:t>
            </a:r>
            <a:endParaRPr lang="el-GR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1" y="2971800"/>
            <a:ext cx="7696200" cy="2057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Rectangle 2"/>
          <p:cNvSpPr/>
          <p:nvPr/>
        </p:nvSpPr>
        <p:spPr bwMode="auto">
          <a:xfrm>
            <a:off x="2438400" y="5943600"/>
            <a:ext cx="4648200" cy="533400"/>
          </a:xfrm>
          <a:prstGeom prst="rect">
            <a:avLst/>
          </a:prstGeom>
          <a:noFill/>
          <a:ln w="38100" cap="flat" cmpd="sng" algn="ctr">
            <a:solidFill>
              <a:srgbClr val="A5002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Lucida Sans" charset="0"/>
              <a:cs typeface="Arial Unicode MS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>
            <a:off x="5410200" y="2590800"/>
            <a:ext cx="1066800" cy="121920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209800" y="4191000"/>
            <a:ext cx="3048000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1293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1. </a:t>
            </a:r>
            <a:r>
              <a:rPr lang="el-GR" dirty="0" smtClean="0">
                <a:ea typeface="ＭＳ Ｐゴシック" pitchFamily="34" charset="-128"/>
              </a:rPr>
              <a:t>Πρόωρος τερματισμός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34" charset="-128"/>
              </a:rPr>
              <a:t>Κατά τη διάσχιση των καταχωρήσεων ενός όρου </a:t>
            </a:r>
            <a:r>
              <a:rPr lang="en-US" i="1" dirty="0" smtClean="0">
                <a:ea typeface="ＭＳ Ｐゴシック" pitchFamily="34" charset="-128"/>
              </a:rPr>
              <a:t>t</a:t>
            </a:r>
            <a:r>
              <a:rPr lang="el-GR" i="1" dirty="0" smtClean="0">
                <a:ea typeface="ＭＳ Ｐゴシック" pitchFamily="34" charset="-128"/>
              </a:rPr>
              <a:t>, </a:t>
            </a:r>
            <a:r>
              <a:rPr lang="el-GR" dirty="0" smtClean="0">
                <a:ea typeface="ＭＳ Ｐゴシック" pitchFamily="34" charset="-128"/>
              </a:rPr>
              <a:t>σταμάτα νωρίς αφού:</a:t>
            </a:r>
            <a:endParaRPr lang="en-US" dirty="0" smtClean="0">
              <a:ea typeface="ＭＳ Ｐゴシック" pitchFamily="34" charset="-128"/>
            </a:endParaRPr>
          </a:p>
          <a:p>
            <a:pPr lvl="1"/>
            <a:r>
              <a:rPr lang="el-GR" dirty="0" smtClean="0">
                <a:ea typeface="ＭＳ Ｐゴシック" pitchFamily="34" charset="-128"/>
              </a:rPr>
              <a:t>Δεις ένα προκαθορισμένο αριθμό </a:t>
            </a:r>
            <a:r>
              <a:rPr lang="en-US" i="1" dirty="0" smtClean="0">
                <a:ea typeface="ＭＳ Ｐゴシック" pitchFamily="34" charset="-128"/>
              </a:rPr>
              <a:t>r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l-GR" dirty="0" smtClean="0">
                <a:ea typeface="ＭＳ Ｐゴシック" pitchFamily="34" charset="-128"/>
              </a:rPr>
              <a:t>από έγγραφα</a:t>
            </a:r>
            <a:endParaRPr lang="en-US" dirty="0" smtClean="0">
              <a:ea typeface="ＭＳ Ｐゴシック" pitchFamily="34" charset="-128"/>
            </a:endParaRPr>
          </a:p>
          <a:p>
            <a:pPr lvl="1"/>
            <a:r>
              <a:rPr lang="el-GR" altLang="zh-CN" dirty="0" smtClean="0">
                <a:ea typeface="宋体" pitchFamily="2" charset="-122"/>
              </a:rPr>
              <a:t>Τ</a:t>
            </a:r>
            <a:r>
              <a:rPr lang="el-GR" altLang="zh-CN" dirty="0" smtClean="0">
                <a:ea typeface="ＭＳ Ｐゴシック" pitchFamily="34" charset="-128"/>
              </a:rPr>
              <a:t>ο </a:t>
            </a:r>
            <a:r>
              <a:rPr lang="en-US" altLang="zh-CN" i="1" dirty="0" err="1" smtClean="0">
                <a:ea typeface="宋体" pitchFamily="2" charset="-122"/>
              </a:rPr>
              <a:t>wf</a:t>
            </a:r>
            <a:r>
              <a:rPr lang="en-US" altLang="zh-CN" i="1" baseline="-25000" dirty="0" err="1" smtClean="0">
                <a:ea typeface="宋体" pitchFamily="2" charset="-122"/>
              </a:rPr>
              <a:t>t,d</a:t>
            </a:r>
            <a:r>
              <a:rPr lang="en-US" altLang="zh-CN" i="1" baseline="-25000" dirty="0" smtClean="0">
                <a:ea typeface="宋体" pitchFamily="2" charset="-122"/>
              </a:rPr>
              <a:t>  </a:t>
            </a:r>
            <a:r>
              <a:rPr lang="el-GR" altLang="zh-CN" dirty="0" smtClean="0">
                <a:ea typeface="宋体" pitchFamily="2" charset="-122"/>
              </a:rPr>
              <a:t>πέφτει κάτω από κάποιο κατώφλι</a:t>
            </a:r>
            <a:endParaRPr lang="en-US" altLang="zh-CN" dirty="0" smtClean="0">
              <a:ea typeface="宋体" pitchFamily="2" charset="-122"/>
            </a:endParaRPr>
          </a:p>
          <a:p>
            <a:r>
              <a:rPr lang="el-GR" dirty="0" smtClean="0">
                <a:solidFill>
                  <a:srgbClr val="C00000"/>
                </a:solidFill>
                <a:ea typeface="宋体" pitchFamily="2" charset="-122"/>
              </a:rPr>
              <a:t>Πάρε την ένωση του συνόλου των εγγράφων που προκύπτει</a:t>
            </a:r>
            <a:endParaRPr lang="en-US" dirty="0" smtClean="0">
              <a:solidFill>
                <a:srgbClr val="C00000"/>
              </a:solidFill>
              <a:ea typeface="宋体" pitchFamily="2" charset="-122"/>
            </a:endParaRPr>
          </a:p>
          <a:p>
            <a:pPr lvl="1"/>
            <a:r>
              <a:rPr lang="el-GR" dirty="0" smtClean="0">
                <a:solidFill>
                  <a:srgbClr val="C00000"/>
                </a:solidFill>
                <a:ea typeface="宋体" pitchFamily="2" charset="-122"/>
              </a:rPr>
              <a:t>Ένα σύνολο για κάθε όρο</a:t>
            </a:r>
            <a:endParaRPr lang="en-US" dirty="0" smtClean="0">
              <a:solidFill>
                <a:srgbClr val="C00000"/>
              </a:solidFill>
              <a:ea typeface="宋体" pitchFamily="2" charset="-122"/>
            </a:endParaRPr>
          </a:p>
          <a:p>
            <a:r>
              <a:rPr lang="el-GR" dirty="0" smtClean="0">
                <a:ea typeface="宋体" pitchFamily="2" charset="-122"/>
              </a:rPr>
              <a:t>Υπολόγισε τους βαθμούς μόνο αυτών των εγγράφων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789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7.1.5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05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2. </a:t>
            </a:r>
            <a:r>
              <a:rPr lang="en-US" dirty="0" err="1" smtClean="0">
                <a:ea typeface="ＭＳ Ｐゴシック" pitchFamily="34" charset="-128"/>
              </a:rPr>
              <a:t>idf</a:t>
            </a:r>
            <a:r>
              <a:rPr lang="en-US" dirty="0" smtClean="0">
                <a:ea typeface="ＭＳ Ｐゴシック" pitchFamily="34" charset="-128"/>
              </a:rPr>
              <a:t>-</a:t>
            </a:r>
            <a:r>
              <a:rPr lang="el-GR" dirty="0" smtClean="0">
                <a:ea typeface="ＭＳ Ｐゴシック" pitchFamily="34" charset="-128"/>
              </a:rPr>
              <a:t>διατεταγμένοι όροι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733800"/>
          </a:xfrm>
        </p:spPr>
        <p:txBody>
          <a:bodyPr/>
          <a:lstStyle/>
          <a:p>
            <a:pPr>
              <a:buNone/>
            </a:pPr>
            <a:r>
              <a:rPr lang="el-GR" dirty="0" smtClean="0">
                <a:ea typeface="ＭＳ Ｐゴシック" pitchFamily="34" charset="-128"/>
              </a:rPr>
              <a:t>Κατά την επεξεργασία των όρων του ερωτήματος</a:t>
            </a:r>
            <a:endParaRPr lang="en-US" dirty="0" smtClean="0">
              <a:ea typeface="ＭＳ Ｐゴシック" pitchFamily="34" charset="-128"/>
            </a:endParaRPr>
          </a:p>
          <a:p>
            <a:r>
              <a:rPr lang="el-GR" dirty="0" smtClean="0">
                <a:solidFill>
                  <a:srgbClr val="C00000"/>
                </a:solidFill>
                <a:ea typeface="ＭＳ Ｐゴシック" pitchFamily="34" charset="-128"/>
              </a:rPr>
              <a:t>Τους εξετάζουμε με φθίνουσα διάταξη ως προς </a:t>
            </a:r>
            <a:r>
              <a:rPr lang="en-US" dirty="0" err="1" smtClean="0">
                <a:solidFill>
                  <a:srgbClr val="C00000"/>
                </a:solidFill>
                <a:ea typeface="ＭＳ Ｐゴシック" pitchFamily="34" charset="-128"/>
              </a:rPr>
              <a:t>idf</a:t>
            </a:r>
            <a:endParaRPr lang="en-US" dirty="0" smtClean="0">
              <a:solidFill>
                <a:srgbClr val="C00000"/>
              </a:solidFill>
              <a:ea typeface="ＭＳ Ｐゴシック" pitchFamily="34" charset="-128"/>
            </a:endParaRPr>
          </a:p>
          <a:p>
            <a:pPr lvl="1"/>
            <a:r>
              <a:rPr lang="el-GR" dirty="0" smtClean="0">
                <a:solidFill>
                  <a:srgbClr val="C00000"/>
                </a:solidFill>
                <a:ea typeface="ＭＳ Ｐゴシック" pitchFamily="34" charset="-128"/>
              </a:rPr>
              <a:t>Όροι με μεγάλο </a:t>
            </a:r>
            <a:r>
              <a:rPr lang="en-US" dirty="0" err="1" smtClean="0">
                <a:solidFill>
                  <a:srgbClr val="C00000"/>
                </a:solidFill>
                <a:ea typeface="ＭＳ Ｐゴシック" pitchFamily="34" charset="-128"/>
              </a:rPr>
              <a:t>idf</a:t>
            </a:r>
            <a:r>
              <a:rPr lang="en-US" dirty="0" smtClean="0">
                <a:solidFill>
                  <a:srgbClr val="C00000"/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rgbClr val="C00000"/>
                </a:solidFill>
                <a:ea typeface="ＭＳ Ｐゴシック" pitchFamily="34" charset="-128"/>
              </a:rPr>
              <a:t>πιθανών να συνεισφέρουν περισσότερο στο βαθμό</a:t>
            </a:r>
            <a:endParaRPr lang="en-US" dirty="0" smtClean="0">
              <a:solidFill>
                <a:srgbClr val="C00000"/>
              </a:solidFill>
              <a:ea typeface="ＭＳ Ｐゴシック" pitchFamily="34" charset="-128"/>
            </a:endParaRPr>
          </a:p>
          <a:p>
            <a:r>
              <a:rPr lang="el-GR" dirty="0" smtClean="0">
                <a:ea typeface="ＭＳ Ｐゴシック" pitchFamily="34" charset="-128"/>
              </a:rPr>
              <a:t>Καθώς ενημερώνουμε τη συμμετοχή στο βαθμό κάθε όρου</a:t>
            </a:r>
            <a:endParaRPr lang="en-US" dirty="0" smtClean="0">
              <a:ea typeface="ＭＳ Ｐゴシック" pitchFamily="34" charset="-128"/>
            </a:endParaRPr>
          </a:p>
          <a:p>
            <a:pPr lvl="1"/>
            <a:r>
              <a:rPr lang="el-GR" dirty="0" smtClean="0">
                <a:ea typeface="ＭＳ Ｐゴシック" pitchFamily="34" charset="-128"/>
              </a:rPr>
              <a:t>Σταματάμε αν ο βαθμός των εγγράφων δεν μεταβάλλεται πολύ</a:t>
            </a:r>
            <a:endParaRPr lang="en-US" dirty="0" smtClean="0">
              <a:solidFill>
                <a:srgbClr val="C00000"/>
              </a:solidFill>
              <a:ea typeface="ＭＳ Ｐゴシック" pitchFamily="34" charset="-128"/>
            </a:endParaRPr>
          </a:p>
        </p:txBody>
      </p:sp>
      <p:sp>
        <p:nvSpPr>
          <p:cNvPr id="38916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7.1.5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7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zh-CN" dirty="0" smtClean="0">
                <a:ea typeface="宋体" pitchFamily="2" charset="-122"/>
              </a:rPr>
              <a:t>Κλάδεμα συστάδων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3250" cy="4870450"/>
          </a:xfrm>
        </p:spPr>
        <p:txBody>
          <a:bodyPr/>
          <a:lstStyle/>
          <a:p>
            <a:pPr eaLnBrk="1" hangingPunct="1">
              <a:buNone/>
            </a:pPr>
            <a:r>
              <a:rPr lang="el-GR" altLang="zh-CN" sz="3200" dirty="0" smtClean="0">
                <a:ea typeface="宋体" pitchFamily="2" charset="-122"/>
              </a:rPr>
              <a:t>Προ-επεξεργασία</a:t>
            </a:r>
            <a:r>
              <a:rPr lang="en-US" altLang="zh-CN" sz="3200" dirty="0" smtClean="0">
                <a:ea typeface="宋体" pitchFamily="2" charset="-122"/>
              </a:rPr>
              <a:t>  - </a:t>
            </a:r>
            <a:r>
              <a:rPr lang="el-GR" altLang="zh-CN" sz="3200" dirty="0" err="1" smtClean="0">
                <a:ea typeface="宋体" pitchFamily="2" charset="-122"/>
              </a:rPr>
              <a:t>συσταδοποίηση</a:t>
            </a:r>
            <a:r>
              <a:rPr lang="el-GR" altLang="zh-CN" sz="3200" dirty="0" smtClean="0">
                <a:ea typeface="宋体" pitchFamily="2" charset="-122"/>
              </a:rPr>
              <a:t> </a:t>
            </a:r>
            <a:r>
              <a:rPr lang="en-US" altLang="zh-CN" sz="3200" dirty="0" smtClean="0">
                <a:ea typeface="宋体" pitchFamily="2" charset="-122"/>
              </a:rPr>
              <a:t>(clustering) </a:t>
            </a:r>
            <a:r>
              <a:rPr lang="el-GR" altLang="zh-CN" sz="3200" dirty="0" smtClean="0">
                <a:ea typeface="宋体" pitchFamily="2" charset="-122"/>
              </a:rPr>
              <a:t>εγγράφων</a:t>
            </a:r>
          </a:p>
          <a:p>
            <a:pPr eaLnBrk="1" hangingPunct="1"/>
            <a:r>
              <a:rPr lang="el-GR" altLang="zh-CN" dirty="0" smtClean="0">
                <a:ea typeface="宋体" pitchFamily="2" charset="-122"/>
              </a:rPr>
              <a:t>Επέλεξε τυχαία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smtClean="0">
                <a:ea typeface="宋体" pitchFamily="2" charset="-122"/>
                <a:sym typeface="Symbol" pitchFamily="18" charset="2"/>
              </a:rPr>
              <a:t>N </a:t>
            </a:r>
            <a:r>
              <a:rPr lang="el-GR" altLang="zh-CN" dirty="0" smtClean="0">
                <a:ea typeface="宋体" pitchFamily="2" charset="-122"/>
                <a:sym typeface="Symbol" pitchFamily="18" charset="2"/>
              </a:rPr>
              <a:t>έγγραφα</a:t>
            </a:r>
            <a:r>
              <a:rPr lang="en-US" altLang="zh-CN" dirty="0" smtClean="0">
                <a:ea typeface="宋体" pitchFamily="2" charset="-122"/>
                <a:sym typeface="Symbol" pitchFamily="18" charset="2"/>
              </a:rPr>
              <a:t>: </a:t>
            </a:r>
            <a:r>
              <a:rPr lang="el-GR" altLang="zh-CN" dirty="0" smtClean="0">
                <a:ea typeface="宋体" pitchFamily="2" charset="-122"/>
                <a:sym typeface="Symbol" pitchFamily="18" charset="2"/>
              </a:rPr>
              <a:t>τα οποία τα ονομάζουμε </a:t>
            </a:r>
            <a:r>
              <a:rPr lang="el-GR" altLang="zh-CN" kern="1200" dirty="0" smtClean="0">
                <a:solidFill>
                  <a:srgbClr val="C00000"/>
                </a:solidFill>
                <a:ea typeface="ＭＳ Ｐゴシック" pitchFamily="34" charset="-128"/>
                <a:cs typeface="ＭＳ Ｐゴシック" pitchFamily="-65" charset="-128"/>
                <a:sym typeface="Symbol" pitchFamily="18" charset="2"/>
              </a:rPr>
              <a:t>ηγέτες</a:t>
            </a:r>
            <a:r>
              <a:rPr lang="el-GR" altLang="zh-CN" dirty="0" smtClean="0">
                <a:ea typeface="宋体" pitchFamily="2" charset="-122"/>
                <a:sym typeface="Symbol" pitchFamily="18" charset="2"/>
              </a:rPr>
              <a:t> (</a:t>
            </a:r>
            <a:r>
              <a:rPr lang="en-US" altLang="zh-CN" i="1" dirty="0" smtClean="0">
                <a:ea typeface="宋体" pitchFamily="2" charset="-122"/>
                <a:sym typeface="Symbol" pitchFamily="18" charset="2"/>
              </a:rPr>
              <a:t>leaders</a:t>
            </a:r>
            <a:r>
              <a:rPr lang="el-GR" altLang="zh-CN" i="1" dirty="0" smtClean="0">
                <a:ea typeface="宋体" pitchFamily="2" charset="-122"/>
                <a:sym typeface="Symbol" pitchFamily="18" charset="2"/>
              </a:rPr>
              <a:t>)</a:t>
            </a:r>
            <a:endParaRPr lang="en-US" altLang="zh-CN" dirty="0" smtClean="0">
              <a:ea typeface="宋体" pitchFamily="2" charset="-122"/>
            </a:endParaRPr>
          </a:p>
          <a:p>
            <a:pPr eaLnBrk="1" hangingPunct="1"/>
            <a:r>
              <a:rPr lang="el-GR" altLang="zh-CN" dirty="0" smtClean="0">
                <a:ea typeface="宋体" pitchFamily="2" charset="-122"/>
              </a:rPr>
              <a:t>Για κάθε άλλο έγγραφο, προ-υπολογίζουμε τον κοντινότερο ηγέτη του</a:t>
            </a:r>
            <a:endParaRPr lang="en-US" altLang="zh-CN" dirty="0" smtClean="0">
              <a:ea typeface="宋体" pitchFamily="2" charset="-122"/>
            </a:endParaRPr>
          </a:p>
          <a:p>
            <a:pPr lvl="1" eaLnBrk="1" hangingPunct="1"/>
            <a:r>
              <a:rPr lang="el-GR" altLang="zh-CN" sz="2800" dirty="0" smtClean="0">
                <a:ea typeface="宋体" pitchFamily="2" charset="-122"/>
              </a:rPr>
              <a:t>Αυτά τα έγγραφα καλούντα </a:t>
            </a:r>
            <a:r>
              <a:rPr lang="el-GR" altLang="zh-CN" sz="2800" kern="1200" dirty="0" smtClean="0">
                <a:solidFill>
                  <a:srgbClr val="C00000"/>
                </a:solidFill>
                <a:ea typeface="ＭＳ Ｐゴシック" pitchFamily="34" charset="-128"/>
                <a:cs typeface="ＭＳ Ｐゴシック" pitchFamily="-65" charset="-128"/>
                <a:sym typeface="Symbol" pitchFamily="18" charset="2"/>
              </a:rPr>
              <a:t>ακόλουθοι </a:t>
            </a:r>
            <a:r>
              <a:rPr lang="el-GR" altLang="zh-CN" sz="2800" dirty="0" smtClean="0">
                <a:ea typeface="宋体" pitchFamily="2" charset="-122"/>
                <a:cs typeface="+mn-cs"/>
                <a:sym typeface="Symbol" pitchFamily="18" charset="2"/>
              </a:rPr>
              <a:t>(</a:t>
            </a:r>
            <a:r>
              <a:rPr lang="en-US" altLang="zh-CN" sz="2800" dirty="0" smtClean="0">
                <a:ea typeface="宋体" pitchFamily="2" charset="-122"/>
                <a:cs typeface="+mn-cs"/>
                <a:sym typeface="Symbol" pitchFamily="18" charset="2"/>
              </a:rPr>
              <a:t>followers</a:t>
            </a:r>
            <a:r>
              <a:rPr lang="el-GR" altLang="zh-CN" sz="2800" dirty="0" smtClean="0">
                <a:ea typeface="宋体" pitchFamily="2" charset="-122"/>
                <a:cs typeface="+mn-cs"/>
              </a:rPr>
              <a:t>)</a:t>
            </a:r>
            <a:r>
              <a:rPr lang="en-US" altLang="zh-CN" sz="2800" dirty="0" smtClean="0">
                <a:ea typeface="宋体" pitchFamily="2" charset="-122"/>
                <a:cs typeface="+mn-cs"/>
              </a:rPr>
              <a:t>;</a:t>
            </a:r>
          </a:p>
          <a:p>
            <a:pPr lvl="1" eaLnBrk="1" hangingPunct="1"/>
            <a:r>
              <a:rPr lang="el-GR" altLang="zh-CN" sz="2800" dirty="0" smtClean="0">
                <a:ea typeface="宋体" pitchFamily="2" charset="-122"/>
              </a:rPr>
              <a:t>Ο αναμενόμενος αριθμός είναι</a:t>
            </a:r>
            <a:r>
              <a:rPr lang="en-US" altLang="zh-CN" sz="2800" dirty="0" smtClean="0">
                <a:ea typeface="宋体" pitchFamily="2" charset="-122"/>
              </a:rPr>
              <a:t>: ~ </a:t>
            </a:r>
            <a:r>
              <a:rPr lang="en-US" altLang="zh-CN" sz="2800" dirty="0" smtClean="0">
                <a:ea typeface="宋体" pitchFamily="2" charset="-122"/>
                <a:sym typeface="Symbol" pitchFamily="18" charset="2"/>
              </a:rPr>
              <a:t></a:t>
            </a:r>
            <a:r>
              <a:rPr lang="en-US" altLang="zh-CN" sz="2800" i="1" dirty="0" smtClean="0">
                <a:ea typeface="宋体" pitchFamily="2" charset="-122"/>
                <a:sym typeface="Symbol" pitchFamily="18" charset="2"/>
              </a:rPr>
              <a:t>N </a:t>
            </a:r>
            <a:r>
              <a:rPr lang="el-GR" altLang="zh-CN" sz="2800" dirty="0" smtClean="0">
                <a:ea typeface="宋体" pitchFamily="2" charset="-122"/>
                <a:sym typeface="Symbol" pitchFamily="18" charset="2"/>
              </a:rPr>
              <a:t>ακόλουθοι ανά ηγέτη</a:t>
            </a:r>
          </a:p>
          <a:p>
            <a:pPr lvl="1" eaLnBrk="1" hangingPunct="1">
              <a:buNone/>
            </a:pPr>
            <a:r>
              <a:rPr lang="el-GR" altLang="zh-CN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宋体" pitchFamily="2" charset="-122"/>
                <a:sym typeface="Symbol" pitchFamily="18" charset="2"/>
              </a:rPr>
              <a:t>Τελικά </a:t>
            </a:r>
            <a:r>
              <a:rPr lang="en-US" altLang="zh-CN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宋体" pitchFamily="2" charset="-122"/>
                <a:sym typeface="Symbol" pitchFamily="18" charset="2"/>
              </a:rPr>
              <a:t>N</a:t>
            </a:r>
            <a:r>
              <a:rPr lang="el-GR" altLang="zh-CN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宋体" pitchFamily="2" charset="-122"/>
                <a:sym typeface="Symbol" pitchFamily="18" charset="2"/>
              </a:rPr>
              <a:t> ομάδες με </a:t>
            </a:r>
            <a:r>
              <a:rPr lang="en-US" altLang="zh-CN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宋体" pitchFamily="2" charset="-122"/>
                <a:sym typeface="Symbol" pitchFamily="18" charset="2"/>
              </a:rPr>
              <a:t>N</a:t>
            </a:r>
            <a:r>
              <a:rPr lang="el-GR" altLang="zh-CN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宋体" pitchFamily="2" charset="-122"/>
                <a:sym typeface="Symbol" pitchFamily="18" charset="2"/>
              </a:rPr>
              <a:t> έγγραφα</a:t>
            </a:r>
            <a:endParaRPr lang="en-US" altLang="zh-CN" sz="2800" i="1" dirty="0" smtClean="0">
              <a:solidFill>
                <a:schemeClr val="tx2">
                  <a:lumMod val="60000"/>
                  <a:lumOff val="40000"/>
                </a:schemeClr>
              </a:solidFill>
              <a:ea typeface="宋体" pitchFamily="2" charset="-122"/>
            </a:endParaRPr>
          </a:p>
        </p:txBody>
      </p:sp>
      <p:sp>
        <p:nvSpPr>
          <p:cNvPr id="39940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7.1.6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82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153400" cy="2819400"/>
          </a:xfrm>
        </p:spPr>
        <p:txBody>
          <a:bodyPr/>
          <a:lstStyle/>
          <a:p>
            <a:pPr eaLnBrk="1" hangingPunct="1">
              <a:buNone/>
            </a:pPr>
            <a:r>
              <a:rPr lang="el-GR" altLang="zh-CN" sz="3400" dirty="0" smtClean="0">
                <a:ea typeface="宋体" pitchFamily="2" charset="-122"/>
              </a:rPr>
              <a:t>Για κάθε ερώτημα </a:t>
            </a:r>
            <a:r>
              <a:rPr lang="en-US" altLang="zh-CN" sz="3400" i="1" dirty="0" smtClean="0">
                <a:ea typeface="宋体" pitchFamily="2" charset="-122"/>
              </a:rPr>
              <a:t>q</a:t>
            </a:r>
            <a:endParaRPr lang="en-US" altLang="zh-CN" sz="3400" dirty="0" smtClean="0">
              <a:ea typeface="宋体" pitchFamily="2" charset="-122"/>
            </a:endParaRPr>
          </a:p>
          <a:p>
            <a:pPr lvl="1" eaLnBrk="1" hangingPunct="1"/>
            <a:r>
              <a:rPr lang="el-GR" altLang="zh-CN" sz="3200" dirty="0" smtClean="0">
                <a:ea typeface="宋体" pitchFamily="2" charset="-122"/>
              </a:rPr>
              <a:t>Βρες τον πιο κοντινό ηγέτη </a:t>
            </a:r>
            <a:r>
              <a:rPr lang="en-US" altLang="zh-CN" sz="3200" i="1" dirty="0" smtClean="0">
                <a:ea typeface="宋体" pitchFamily="2" charset="-122"/>
              </a:rPr>
              <a:t>L.</a:t>
            </a:r>
          </a:p>
          <a:p>
            <a:pPr lvl="1" eaLnBrk="1" hangingPunct="1"/>
            <a:r>
              <a:rPr lang="el-GR" altLang="zh-CN" sz="3200" dirty="0" smtClean="0">
                <a:ea typeface="宋体" pitchFamily="2" charset="-122"/>
              </a:rPr>
              <a:t>Ψάξε για τα </a:t>
            </a:r>
            <a:r>
              <a:rPr lang="en-US" altLang="zh-CN" sz="3200" i="1" dirty="0" smtClean="0">
                <a:ea typeface="宋体" pitchFamily="2" charset="-122"/>
              </a:rPr>
              <a:t>K</a:t>
            </a:r>
            <a:r>
              <a:rPr lang="en-US" altLang="zh-CN" sz="3200" dirty="0" smtClean="0">
                <a:ea typeface="宋体" pitchFamily="2" charset="-122"/>
              </a:rPr>
              <a:t> </a:t>
            </a:r>
            <a:r>
              <a:rPr lang="el-GR" altLang="zh-CN" sz="3200" dirty="0" smtClean="0">
                <a:ea typeface="宋体" pitchFamily="2" charset="-122"/>
              </a:rPr>
              <a:t>πλησιέστερα έγγραφα ανάμεσα στους ακολούθους του </a:t>
            </a:r>
            <a:r>
              <a:rPr lang="en-US" altLang="zh-CN" sz="3200" i="1" dirty="0" smtClean="0">
                <a:ea typeface="宋体" pitchFamily="2" charset="-122"/>
              </a:rPr>
              <a:t>L</a:t>
            </a:r>
            <a:r>
              <a:rPr lang="el-GR" altLang="zh-CN" sz="3200" i="1" dirty="0" smtClean="0">
                <a:ea typeface="宋体" pitchFamily="2" charset="-122"/>
              </a:rPr>
              <a:t> (δηλαδή, στην ομάδα του </a:t>
            </a:r>
            <a:r>
              <a:rPr lang="en-US" altLang="zh-CN" sz="3200" i="1" dirty="0" smtClean="0">
                <a:ea typeface="宋体" pitchFamily="2" charset="-122"/>
              </a:rPr>
              <a:t>L)</a:t>
            </a:r>
            <a:r>
              <a:rPr lang="en-US" altLang="zh-CN" sz="3200" dirty="0" smtClean="0">
                <a:ea typeface="宋体" pitchFamily="2" charset="-122"/>
              </a:rPr>
              <a:t>.</a:t>
            </a:r>
          </a:p>
          <a:p>
            <a:pPr eaLnBrk="1" hangingPunct="1"/>
            <a:endParaRPr lang="zh-CN" altLang="en-US" dirty="0" smtClean="0">
              <a:ea typeface="宋体" pitchFamily="2" charset="-122"/>
            </a:endParaRPr>
          </a:p>
        </p:txBody>
      </p:sp>
      <p:sp>
        <p:nvSpPr>
          <p:cNvPr id="40964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7.1.6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53400" cy="1030288"/>
          </a:xfrm>
        </p:spPr>
        <p:txBody>
          <a:bodyPr/>
          <a:lstStyle/>
          <a:p>
            <a:pPr eaLnBrk="1" hangingPunct="1"/>
            <a:r>
              <a:rPr lang="el-GR" altLang="zh-CN" dirty="0" smtClean="0">
                <a:ea typeface="宋体" pitchFamily="2" charset="-122"/>
              </a:rPr>
              <a:t>Κλάδεμα συστάδων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14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Oval 15"/>
          <p:cNvSpPr>
            <a:spLocks noChangeArrowheads="1"/>
          </p:cNvSpPr>
          <p:nvPr/>
        </p:nvSpPr>
        <p:spPr bwMode="auto">
          <a:xfrm>
            <a:off x="2011363" y="3173413"/>
            <a:ext cx="212725" cy="250825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88" name="Oval 16"/>
          <p:cNvSpPr>
            <a:spLocks noChangeArrowheads="1"/>
          </p:cNvSpPr>
          <p:nvPr/>
        </p:nvSpPr>
        <p:spPr bwMode="auto">
          <a:xfrm>
            <a:off x="1806575" y="26844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89" name="Oval 17"/>
          <p:cNvSpPr>
            <a:spLocks noChangeArrowheads="1"/>
          </p:cNvSpPr>
          <p:nvPr/>
        </p:nvSpPr>
        <p:spPr bwMode="auto">
          <a:xfrm>
            <a:off x="2422525" y="3009900"/>
            <a:ext cx="212725" cy="252413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0" name="Oval 18"/>
          <p:cNvSpPr>
            <a:spLocks noChangeArrowheads="1"/>
          </p:cNvSpPr>
          <p:nvPr/>
        </p:nvSpPr>
        <p:spPr bwMode="auto">
          <a:xfrm>
            <a:off x="2422525" y="34163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Oval 19"/>
          <p:cNvSpPr>
            <a:spLocks noChangeArrowheads="1"/>
          </p:cNvSpPr>
          <p:nvPr/>
        </p:nvSpPr>
        <p:spPr bwMode="auto">
          <a:xfrm>
            <a:off x="1806575" y="38227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Oval 20"/>
          <p:cNvSpPr>
            <a:spLocks noChangeArrowheads="1"/>
          </p:cNvSpPr>
          <p:nvPr/>
        </p:nvSpPr>
        <p:spPr bwMode="auto">
          <a:xfrm>
            <a:off x="6743700" y="5367338"/>
            <a:ext cx="212725" cy="252412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3" name="Oval 21"/>
          <p:cNvSpPr>
            <a:spLocks noChangeArrowheads="1"/>
          </p:cNvSpPr>
          <p:nvPr/>
        </p:nvSpPr>
        <p:spPr bwMode="auto">
          <a:xfrm>
            <a:off x="5715000" y="1954213"/>
            <a:ext cx="212725" cy="250825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Oval 22"/>
          <p:cNvSpPr>
            <a:spLocks noChangeArrowheads="1"/>
          </p:cNvSpPr>
          <p:nvPr/>
        </p:nvSpPr>
        <p:spPr bwMode="auto">
          <a:xfrm>
            <a:off x="5867400" y="2262188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Oval 24"/>
          <p:cNvSpPr>
            <a:spLocks noChangeArrowheads="1"/>
          </p:cNvSpPr>
          <p:nvPr/>
        </p:nvSpPr>
        <p:spPr bwMode="auto">
          <a:xfrm>
            <a:off x="6950075" y="51228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6" name="Oval 25"/>
          <p:cNvSpPr>
            <a:spLocks noChangeArrowheads="1"/>
          </p:cNvSpPr>
          <p:nvPr/>
        </p:nvSpPr>
        <p:spPr bwMode="auto">
          <a:xfrm>
            <a:off x="6743700" y="58547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7" name="Oval 26"/>
          <p:cNvSpPr>
            <a:spLocks noChangeArrowheads="1"/>
          </p:cNvSpPr>
          <p:nvPr/>
        </p:nvSpPr>
        <p:spPr bwMode="auto">
          <a:xfrm>
            <a:off x="7154863" y="55292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8" name="Oval 27"/>
          <p:cNvSpPr>
            <a:spLocks noChangeArrowheads="1"/>
          </p:cNvSpPr>
          <p:nvPr/>
        </p:nvSpPr>
        <p:spPr bwMode="auto">
          <a:xfrm>
            <a:off x="7154863" y="58547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Oval 28"/>
          <p:cNvSpPr>
            <a:spLocks noChangeArrowheads="1"/>
          </p:cNvSpPr>
          <p:nvPr/>
        </p:nvSpPr>
        <p:spPr bwMode="auto">
          <a:xfrm>
            <a:off x="6469063" y="2360613"/>
            <a:ext cx="212725" cy="250825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Oval 29"/>
          <p:cNvSpPr>
            <a:spLocks noChangeArrowheads="1"/>
          </p:cNvSpPr>
          <p:nvPr/>
        </p:nvSpPr>
        <p:spPr bwMode="auto">
          <a:xfrm>
            <a:off x="6743700" y="21971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1" name="Oval 30"/>
          <p:cNvSpPr>
            <a:spLocks noChangeArrowheads="1"/>
          </p:cNvSpPr>
          <p:nvPr/>
        </p:nvSpPr>
        <p:spPr bwMode="auto">
          <a:xfrm>
            <a:off x="2217738" y="4879975"/>
            <a:ext cx="212725" cy="252413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2" name="Oval 31"/>
          <p:cNvSpPr>
            <a:spLocks noChangeArrowheads="1"/>
          </p:cNvSpPr>
          <p:nvPr/>
        </p:nvSpPr>
        <p:spPr bwMode="auto">
          <a:xfrm>
            <a:off x="4275138" y="4392613"/>
            <a:ext cx="212725" cy="250825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3" name="Oval 32"/>
          <p:cNvSpPr>
            <a:spLocks noChangeArrowheads="1"/>
          </p:cNvSpPr>
          <p:nvPr/>
        </p:nvSpPr>
        <p:spPr bwMode="auto">
          <a:xfrm>
            <a:off x="2628900" y="51228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4" name="Oval 33"/>
          <p:cNvSpPr>
            <a:spLocks noChangeArrowheads="1"/>
          </p:cNvSpPr>
          <p:nvPr/>
        </p:nvSpPr>
        <p:spPr bwMode="auto">
          <a:xfrm>
            <a:off x="2628900" y="4879975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5" name="Oval 34"/>
          <p:cNvSpPr>
            <a:spLocks noChangeArrowheads="1"/>
          </p:cNvSpPr>
          <p:nvPr/>
        </p:nvSpPr>
        <p:spPr bwMode="auto">
          <a:xfrm>
            <a:off x="1806575" y="51228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6" name="Oval 35"/>
          <p:cNvSpPr>
            <a:spLocks noChangeArrowheads="1"/>
          </p:cNvSpPr>
          <p:nvPr/>
        </p:nvSpPr>
        <p:spPr bwMode="auto">
          <a:xfrm>
            <a:off x="2149475" y="5367338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7" name="Oval 36"/>
          <p:cNvSpPr>
            <a:spLocks noChangeArrowheads="1"/>
          </p:cNvSpPr>
          <p:nvPr/>
        </p:nvSpPr>
        <p:spPr bwMode="auto">
          <a:xfrm>
            <a:off x="4479925" y="4148138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8" name="Oval 37"/>
          <p:cNvSpPr>
            <a:spLocks noChangeArrowheads="1"/>
          </p:cNvSpPr>
          <p:nvPr/>
        </p:nvSpPr>
        <p:spPr bwMode="auto">
          <a:xfrm>
            <a:off x="4686300" y="4554538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9" name="Oval 38"/>
          <p:cNvSpPr>
            <a:spLocks noChangeArrowheads="1"/>
          </p:cNvSpPr>
          <p:nvPr/>
        </p:nvSpPr>
        <p:spPr bwMode="auto">
          <a:xfrm>
            <a:off x="4479925" y="4879975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0" name="Oval 39"/>
          <p:cNvSpPr>
            <a:spLocks noChangeArrowheads="1"/>
          </p:cNvSpPr>
          <p:nvPr/>
        </p:nvSpPr>
        <p:spPr bwMode="auto">
          <a:xfrm>
            <a:off x="4068763" y="46355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1" name="Rectangle 40"/>
          <p:cNvSpPr>
            <a:spLocks noChangeArrowheads="1"/>
          </p:cNvSpPr>
          <p:nvPr/>
        </p:nvSpPr>
        <p:spPr bwMode="auto">
          <a:xfrm>
            <a:off x="5921375" y="3173413"/>
            <a:ext cx="2127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2" name="Oval 41"/>
          <p:cNvSpPr>
            <a:spLocks noChangeArrowheads="1"/>
          </p:cNvSpPr>
          <p:nvPr/>
        </p:nvSpPr>
        <p:spPr bwMode="auto">
          <a:xfrm>
            <a:off x="5715000" y="3173413"/>
            <a:ext cx="212725" cy="250825"/>
          </a:xfrm>
          <a:prstGeom prst="ellipse">
            <a:avLst/>
          </a:prstGeom>
          <a:solidFill>
            <a:srgbClr val="339966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3" name="Oval 42"/>
          <p:cNvSpPr>
            <a:spLocks noChangeArrowheads="1"/>
          </p:cNvSpPr>
          <p:nvPr/>
        </p:nvSpPr>
        <p:spPr bwMode="auto">
          <a:xfrm>
            <a:off x="1600200" y="6342063"/>
            <a:ext cx="212725" cy="252412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4" name="Oval 43"/>
          <p:cNvSpPr>
            <a:spLocks noChangeArrowheads="1"/>
          </p:cNvSpPr>
          <p:nvPr/>
        </p:nvSpPr>
        <p:spPr bwMode="auto">
          <a:xfrm>
            <a:off x="4892675" y="63420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5" name="Text Box 4"/>
          <p:cNvSpPr txBox="1">
            <a:spLocks noChangeArrowheads="1"/>
          </p:cNvSpPr>
          <p:nvPr/>
        </p:nvSpPr>
        <p:spPr bwMode="auto">
          <a:xfrm>
            <a:off x="5867400" y="3200400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r>
              <a:rPr lang="en-US" altLang="zh-CN">
                <a:latin typeface="Times New Roman" pitchFamily="18" charset="0"/>
                <a:ea typeface="宋体" pitchFamily="2" charset="-122"/>
              </a:rPr>
              <a:t>Query</a:t>
            </a:r>
          </a:p>
        </p:txBody>
      </p:sp>
      <p:cxnSp>
        <p:nvCxnSpPr>
          <p:cNvPr id="42016" name="AutoShape 5"/>
          <p:cNvCxnSpPr>
            <a:cxnSpLocks noChangeShapeType="1"/>
            <a:stCxn id="42015" idx="1"/>
            <a:endCxn id="42015" idx="1"/>
          </p:cNvCxnSpPr>
          <p:nvPr/>
        </p:nvCxnSpPr>
        <p:spPr bwMode="auto">
          <a:xfrm>
            <a:off x="5867400" y="3429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17" name="Text Box 11"/>
          <p:cNvSpPr txBox="1">
            <a:spLocks noChangeArrowheads="1"/>
          </p:cNvSpPr>
          <p:nvPr/>
        </p:nvSpPr>
        <p:spPr bwMode="auto">
          <a:xfrm>
            <a:off x="1752600" y="6248400"/>
            <a:ext cx="1028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r>
              <a:rPr lang="en-US" altLang="zh-CN">
                <a:latin typeface="Times New Roman" pitchFamily="18" charset="0"/>
                <a:ea typeface="宋体" pitchFamily="2" charset="-122"/>
              </a:rPr>
              <a:t>Leader</a:t>
            </a:r>
          </a:p>
        </p:txBody>
      </p:sp>
      <p:sp>
        <p:nvSpPr>
          <p:cNvPr id="42018" name="Text Box 12"/>
          <p:cNvSpPr txBox="1">
            <a:spLocks noChangeArrowheads="1"/>
          </p:cNvSpPr>
          <p:nvPr/>
        </p:nvSpPr>
        <p:spPr bwMode="auto">
          <a:xfrm>
            <a:off x="5029200" y="6248400"/>
            <a:ext cx="128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r>
              <a:rPr lang="en-US" altLang="zh-CN">
                <a:latin typeface="Times New Roman" pitchFamily="18" charset="0"/>
                <a:ea typeface="宋体" pitchFamily="2" charset="-122"/>
              </a:rPr>
              <a:t>Follower</a:t>
            </a:r>
          </a:p>
        </p:txBody>
      </p:sp>
      <p:sp>
        <p:nvSpPr>
          <p:cNvPr id="42019" name="Oval 13"/>
          <p:cNvSpPr>
            <a:spLocks noChangeArrowheads="1"/>
          </p:cNvSpPr>
          <p:nvPr/>
        </p:nvSpPr>
        <p:spPr bwMode="auto">
          <a:xfrm>
            <a:off x="6248400" y="22860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2020" name="AutoShape 45"/>
          <p:cNvCxnSpPr>
            <a:cxnSpLocks noChangeShapeType="1"/>
            <a:stCxn id="42019" idx="5"/>
            <a:endCxn id="41999" idx="1"/>
          </p:cNvCxnSpPr>
          <p:nvPr/>
        </p:nvCxnSpPr>
        <p:spPr bwMode="auto">
          <a:xfrm>
            <a:off x="6313488" y="2351088"/>
            <a:ext cx="187325" cy="3651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1" name="AutoShape 46"/>
          <p:cNvCxnSpPr>
            <a:cxnSpLocks noChangeShapeType="1"/>
            <a:stCxn id="42019" idx="6"/>
            <a:endCxn id="42000" idx="2"/>
          </p:cNvCxnSpPr>
          <p:nvPr/>
        </p:nvCxnSpPr>
        <p:spPr bwMode="auto">
          <a:xfrm>
            <a:off x="6324600" y="2324100"/>
            <a:ext cx="4095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2" name="AutoShape 48"/>
          <p:cNvCxnSpPr>
            <a:cxnSpLocks noChangeShapeType="1"/>
            <a:stCxn id="42019" idx="0"/>
          </p:cNvCxnSpPr>
          <p:nvPr/>
        </p:nvCxnSpPr>
        <p:spPr bwMode="auto">
          <a:xfrm>
            <a:off x="6286500" y="2286000"/>
            <a:ext cx="1588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3" name="AutoShape 50"/>
          <p:cNvCxnSpPr>
            <a:cxnSpLocks noChangeShapeType="1"/>
            <a:stCxn id="42019" idx="7"/>
          </p:cNvCxnSpPr>
          <p:nvPr/>
        </p:nvCxnSpPr>
        <p:spPr bwMode="auto">
          <a:xfrm flipH="1" flipV="1">
            <a:off x="6232525" y="2012950"/>
            <a:ext cx="80963" cy="284163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4" name="AutoShape 51"/>
          <p:cNvCxnSpPr>
            <a:cxnSpLocks noChangeShapeType="1"/>
            <a:stCxn id="42019" idx="1"/>
            <a:endCxn id="41993" idx="6"/>
          </p:cNvCxnSpPr>
          <p:nvPr/>
        </p:nvCxnSpPr>
        <p:spPr bwMode="auto">
          <a:xfrm flipH="1" flipV="1">
            <a:off x="5937250" y="2079625"/>
            <a:ext cx="322263" cy="2174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5" name="AutoShape 52"/>
          <p:cNvCxnSpPr>
            <a:cxnSpLocks noChangeShapeType="1"/>
            <a:stCxn id="42019" idx="1"/>
            <a:endCxn id="41994" idx="6"/>
          </p:cNvCxnSpPr>
          <p:nvPr/>
        </p:nvCxnSpPr>
        <p:spPr bwMode="auto">
          <a:xfrm flipH="1">
            <a:off x="6089650" y="2297113"/>
            <a:ext cx="169863" cy="920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55829" name="AutoShape 53"/>
          <p:cNvCxnSpPr>
            <a:cxnSpLocks noChangeShapeType="1"/>
            <a:stCxn id="42012" idx="0"/>
            <a:endCxn id="42019" idx="3"/>
          </p:cNvCxnSpPr>
          <p:nvPr/>
        </p:nvCxnSpPr>
        <p:spPr bwMode="auto">
          <a:xfrm flipV="1">
            <a:off x="5821363" y="2351088"/>
            <a:ext cx="438150" cy="8128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55830" name="Freeform 54"/>
          <p:cNvSpPr>
            <a:spLocks/>
          </p:cNvSpPr>
          <p:nvPr/>
        </p:nvSpPr>
        <p:spPr bwMode="auto">
          <a:xfrm>
            <a:off x="5062538" y="1582738"/>
            <a:ext cx="2787650" cy="1485900"/>
          </a:xfrm>
          <a:custGeom>
            <a:avLst/>
            <a:gdLst>
              <a:gd name="T0" fmla="*/ 2147483647 w 1756"/>
              <a:gd name="T1" fmla="*/ 2147483647 h 936"/>
              <a:gd name="T2" fmla="*/ 2147483647 w 1756"/>
              <a:gd name="T3" fmla="*/ 2147483647 h 936"/>
              <a:gd name="T4" fmla="*/ 2147483647 w 1756"/>
              <a:gd name="T5" fmla="*/ 2147483647 h 936"/>
              <a:gd name="T6" fmla="*/ 2147483647 w 1756"/>
              <a:gd name="T7" fmla="*/ 2147483647 h 936"/>
              <a:gd name="T8" fmla="*/ 2147483647 w 1756"/>
              <a:gd name="T9" fmla="*/ 2147483647 h 936"/>
              <a:gd name="T10" fmla="*/ 2147483647 w 1756"/>
              <a:gd name="T11" fmla="*/ 2147483647 h 936"/>
              <a:gd name="T12" fmla="*/ 2147483647 w 1756"/>
              <a:gd name="T13" fmla="*/ 2147483647 h 936"/>
              <a:gd name="T14" fmla="*/ 2147483647 w 1756"/>
              <a:gd name="T15" fmla="*/ 2147483647 h 936"/>
              <a:gd name="T16" fmla="*/ 2147483647 w 1756"/>
              <a:gd name="T17" fmla="*/ 2147483647 h 936"/>
              <a:gd name="T18" fmla="*/ 2147483647 w 1756"/>
              <a:gd name="T19" fmla="*/ 2147483647 h 936"/>
              <a:gd name="T20" fmla="*/ 2147483647 w 1756"/>
              <a:gd name="T21" fmla="*/ 2147483647 h 936"/>
              <a:gd name="T22" fmla="*/ 2147483647 w 1756"/>
              <a:gd name="T23" fmla="*/ 2147483647 h 936"/>
              <a:gd name="T24" fmla="*/ 2147483647 w 1756"/>
              <a:gd name="T25" fmla="*/ 2147483647 h 936"/>
              <a:gd name="T26" fmla="*/ 2147483647 w 1756"/>
              <a:gd name="T27" fmla="*/ 2147483647 h 936"/>
              <a:gd name="T28" fmla="*/ 2147483647 w 1756"/>
              <a:gd name="T29" fmla="*/ 0 h 936"/>
              <a:gd name="T30" fmla="*/ 2147483647 w 1756"/>
              <a:gd name="T31" fmla="*/ 2147483647 h 936"/>
              <a:gd name="T32" fmla="*/ 2147483647 w 1756"/>
              <a:gd name="T33" fmla="*/ 2147483647 h 936"/>
              <a:gd name="T34" fmla="*/ 2147483647 w 1756"/>
              <a:gd name="T35" fmla="*/ 2147483647 h 936"/>
              <a:gd name="T36" fmla="*/ 2147483647 w 1756"/>
              <a:gd name="T37" fmla="*/ 2147483647 h 936"/>
              <a:gd name="T38" fmla="*/ 2147483647 w 1756"/>
              <a:gd name="T39" fmla="*/ 2147483647 h 936"/>
              <a:gd name="T40" fmla="*/ 2147483647 w 1756"/>
              <a:gd name="T41" fmla="*/ 2147483647 h 9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756"/>
              <a:gd name="T64" fmla="*/ 0 h 936"/>
              <a:gd name="T65" fmla="*/ 1756 w 1756"/>
              <a:gd name="T66" fmla="*/ 936 h 9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756" h="936">
                <a:moveTo>
                  <a:pt x="52" y="267"/>
                </a:moveTo>
                <a:cubicBezTo>
                  <a:pt x="131" y="371"/>
                  <a:pt x="0" y="200"/>
                  <a:pt x="129" y="361"/>
                </a:cubicBezTo>
                <a:cubicBezTo>
                  <a:pt x="185" y="430"/>
                  <a:pt x="219" y="505"/>
                  <a:pt x="293" y="559"/>
                </a:cubicBezTo>
                <a:cubicBezTo>
                  <a:pt x="341" y="594"/>
                  <a:pt x="412" y="601"/>
                  <a:pt x="465" y="628"/>
                </a:cubicBezTo>
                <a:cubicBezTo>
                  <a:pt x="502" y="647"/>
                  <a:pt x="538" y="671"/>
                  <a:pt x="576" y="688"/>
                </a:cubicBezTo>
                <a:cubicBezTo>
                  <a:pt x="629" y="712"/>
                  <a:pt x="687" y="731"/>
                  <a:pt x="740" y="757"/>
                </a:cubicBezTo>
                <a:cubicBezTo>
                  <a:pt x="853" y="814"/>
                  <a:pt x="965" y="884"/>
                  <a:pt x="1092" y="903"/>
                </a:cubicBezTo>
                <a:cubicBezTo>
                  <a:pt x="1188" y="936"/>
                  <a:pt x="1281" y="916"/>
                  <a:pt x="1385" y="912"/>
                </a:cubicBezTo>
                <a:cubicBezTo>
                  <a:pt x="1453" y="906"/>
                  <a:pt x="1508" y="896"/>
                  <a:pt x="1574" y="886"/>
                </a:cubicBezTo>
                <a:cubicBezTo>
                  <a:pt x="1616" y="862"/>
                  <a:pt x="1653" y="850"/>
                  <a:pt x="1686" y="817"/>
                </a:cubicBezTo>
                <a:cubicBezTo>
                  <a:pt x="1697" y="783"/>
                  <a:pt x="1737" y="722"/>
                  <a:pt x="1737" y="722"/>
                </a:cubicBezTo>
                <a:cubicBezTo>
                  <a:pt x="1742" y="702"/>
                  <a:pt x="1756" y="683"/>
                  <a:pt x="1754" y="662"/>
                </a:cubicBezTo>
                <a:cubicBezTo>
                  <a:pt x="1745" y="584"/>
                  <a:pt x="1701" y="519"/>
                  <a:pt x="1677" y="447"/>
                </a:cubicBezTo>
                <a:cubicBezTo>
                  <a:pt x="1654" y="377"/>
                  <a:pt x="1629" y="289"/>
                  <a:pt x="1582" y="232"/>
                </a:cubicBezTo>
                <a:cubicBezTo>
                  <a:pt x="1442" y="65"/>
                  <a:pt x="1160" y="16"/>
                  <a:pt x="955" y="0"/>
                </a:cubicBezTo>
                <a:cubicBezTo>
                  <a:pt x="845" y="5"/>
                  <a:pt x="759" y="14"/>
                  <a:pt x="654" y="26"/>
                </a:cubicBezTo>
                <a:cubicBezTo>
                  <a:pt x="598" y="40"/>
                  <a:pt x="539" y="51"/>
                  <a:pt x="482" y="60"/>
                </a:cubicBezTo>
                <a:cubicBezTo>
                  <a:pt x="409" y="91"/>
                  <a:pt x="328" y="111"/>
                  <a:pt x="250" y="129"/>
                </a:cubicBezTo>
                <a:cubicBezTo>
                  <a:pt x="202" y="152"/>
                  <a:pt x="153" y="180"/>
                  <a:pt x="104" y="198"/>
                </a:cubicBezTo>
                <a:cubicBezTo>
                  <a:pt x="98" y="204"/>
                  <a:pt x="90" y="208"/>
                  <a:pt x="86" y="215"/>
                </a:cubicBezTo>
                <a:cubicBezTo>
                  <a:pt x="72" y="239"/>
                  <a:pt x="86" y="267"/>
                  <a:pt x="52" y="267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  <a:prstDash val="lg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8" name="Oval 56"/>
          <p:cNvSpPr>
            <a:spLocks noChangeArrowheads="1"/>
          </p:cNvSpPr>
          <p:nvPr/>
        </p:nvSpPr>
        <p:spPr bwMode="auto">
          <a:xfrm>
            <a:off x="6172200" y="2187575"/>
            <a:ext cx="212725" cy="250825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9" name="Oval 58"/>
          <p:cNvSpPr>
            <a:spLocks noChangeArrowheads="1"/>
          </p:cNvSpPr>
          <p:nvPr/>
        </p:nvSpPr>
        <p:spPr bwMode="auto">
          <a:xfrm>
            <a:off x="6096000" y="17526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30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7.1.6</a:t>
            </a:r>
          </a:p>
        </p:txBody>
      </p:sp>
      <p:sp>
        <p:nvSpPr>
          <p:cNvPr id="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0288"/>
          </a:xfrm>
        </p:spPr>
        <p:txBody>
          <a:bodyPr/>
          <a:lstStyle/>
          <a:p>
            <a:pPr eaLnBrk="1" hangingPunct="1"/>
            <a:r>
              <a:rPr lang="el-GR" altLang="zh-CN" dirty="0" smtClean="0">
                <a:ea typeface="宋体" pitchFamily="2" charset="-122"/>
              </a:rPr>
              <a:t>Κλάδεμα συστάδων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47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14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5830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24800" cy="2895600"/>
          </a:xfrm>
        </p:spPr>
        <p:txBody>
          <a:bodyPr/>
          <a:lstStyle/>
          <a:p>
            <a:pPr eaLnBrk="1" hangingPunct="1">
              <a:buNone/>
            </a:pPr>
            <a:r>
              <a:rPr lang="el-GR" altLang="zh-CN" dirty="0" smtClean="0">
                <a:ea typeface="宋体" pitchFamily="2" charset="-122"/>
              </a:rPr>
              <a:t>Γιατί τυχαία δείγματα;</a:t>
            </a:r>
          </a:p>
          <a:p>
            <a:pPr eaLnBrk="1" hangingPunct="1"/>
            <a:r>
              <a:rPr lang="el-GR" altLang="zh-CN" dirty="0" smtClean="0">
                <a:ea typeface="宋体" pitchFamily="2" charset="-122"/>
              </a:rPr>
              <a:t>Γρήγορη</a:t>
            </a:r>
            <a:endParaRPr lang="en-US" altLang="zh-CN" dirty="0" smtClean="0">
              <a:ea typeface="宋体" pitchFamily="2" charset="-122"/>
            </a:endParaRPr>
          </a:p>
          <a:p>
            <a:pPr eaLnBrk="1" hangingPunct="1"/>
            <a:r>
              <a:rPr lang="el-GR" altLang="zh-CN" dirty="0" smtClean="0">
                <a:ea typeface="宋体" pitchFamily="2" charset="-122"/>
              </a:rPr>
              <a:t>Οι ηγέτες αντανακλούν την πραγματική κατανομή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4301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7.1.6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4775"/>
            <a:ext cx="8223250" cy="1306513"/>
          </a:xfrm>
        </p:spPr>
        <p:txBody>
          <a:bodyPr/>
          <a:lstStyle/>
          <a:p>
            <a:pPr eaLnBrk="1" hangingPunct="1"/>
            <a:r>
              <a:rPr lang="el-GR" altLang="zh-CN" dirty="0" smtClean="0">
                <a:ea typeface="宋体" pitchFamily="2" charset="-122"/>
              </a:rPr>
              <a:t>Κλάδεμα συστάδων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6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77200" cy="3276600"/>
          </a:xfrm>
        </p:spPr>
        <p:txBody>
          <a:bodyPr/>
          <a:lstStyle/>
          <a:p>
            <a:pPr eaLnBrk="1" hangingPunct="1">
              <a:buNone/>
            </a:pPr>
            <a:r>
              <a:rPr lang="el-GR" altLang="zh-CN" dirty="0" smtClean="0">
                <a:ea typeface="宋体" pitchFamily="2" charset="-122"/>
              </a:rPr>
              <a:t>Γενικές παραλλαγές (</a:t>
            </a:r>
            <a:r>
              <a:rPr lang="en-US" altLang="zh-CN" dirty="0" smtClean="0">
                <a:ea typeface="宋体" pitchFamily="2" charset="-122"/>
              </a:rPr>
              <a:t>b1-b2)</a:t>
            </a:r>
            <a:endParaRPr lang="el-GR" altLang="zh-CN" dirty="0" smtClean="0">
              <a:ea typeface="宋体" pitchFamily="2" charset="-122"/>
            </a:endParaRPr>
          </a:p>
          <a:p>
            <a:pPr eaLnBrk="1" hangingPunct="1"/>
            <a:r>
              <a:rPr lang="el-GR" altLang="zh-CN" dirty="0" smtClean="0">
                <a:ea typeface="宋体" pitchFamily="2" charset="-122"/>
              </a:rPr>
              <a:t>Κάθε ακόλουθος συνδέεται με </a:t>
            </a:r>
            <a:r>
              <a:rPr lang="en-US" altLang="zh-CN" i="1" dirty="0" smtClean="0">
                <a:ea typeface="宋体" pitchFamily="2" charset="-122"/>
              </a:rPr>
              <a:t>b1</a:t>
            </a:r>
            <a:r>
              <a:rPr lang="en-US" altLang="zh-CN" dirty="0" smtClean="0">
                <a:ea typeface="宋体" pitchFamily="2" charset="-122"/>
              </a:rPr>
              <a:t>=3 (</a:t>
            </a:r>
            <a:r>
              <a:rPr lang="el-GR" altLang="zh-CN" dirty="0" smtClean="0">
                <a:ea typeface="宋体" pitchFamily="2" charset="-122"/>
              </a:rPr>
              <a:t>έστω</a:t>
            </a:r>
            <a:r>
              <a:rPr lang="en-US" altLang="zh-CN" dirty="0" smtClean="0">
                <a:ea typeface="宋体" pitchFamily="2" charset="-122"/>
              </a:rPr>
              <a:t>) </a:t>
            </a:r>
            <a:r>
              <a:rPr lang="el-GR" altLang="zh-CN" dirty="0" smtClean="0">
                <a:ea typeface="宋体" pitchFamily="2" charset="-122"/>
              </a:rPr>
              <a:t>πλησιέστερους ηγέτες</a:t>
            </a:r>
            <a:r>
              <a:rPr lang="en-US" altLang="zh-CN" dirty="0" smtClean="0">
                <a:ea typeface="宋体" pitchFamily="2" charset="-122"/>
              </a:rPr>
              <a:t>.</a:t>
            </a:r>
          </a:p>
          <a:p>
            <a:pPr eaLnBrk="1" hangingPunct="1"/>
            <a:r>
              <a:rPr lang="el-GR" altLang="zh-CN" dirty="0" smtClean="0">
                <a:solidFill>
                  <a:srgbClr val="C00000"/>
                </a:solidFill>
                <a:ea typeface="宋体" pitchFamily="2" charset="-122"/>
              </a:rPr>
              <a:t>Για ένα ερώτημα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, </a:t>
            </a:r>
            <a:r>
              <a:rPr lang="el-GR" altLang="zh-CN" dirty="0" smtClean="0">
                <a:solidFill>
                  <a:srgbClr val="C00000"/>
                </a:solidFill>
                <a:ea typeface="宋体" pitchFamily="2" charset="-122"/>
              </a:rPr>
              <a:t>βρες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 </a:t>
            </a:r>
            <a:r>
              <a:rPr lang="en-US" altLang="zh-CN" i="1" dirty="0" smtClean="0">
                <a:solidFill>
                  <a:srgbClr val="C00000"/>
                </a:solidFill>
                <a:ea typeface="宋体" pitchFamily="2" charset="-122"/>
              </a:rPr>
              <a:t>b2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=4 (</a:t>
            </a:r>
            <a:r>
              <a:rPr lang="el-GR" altLang="zh-CN" dirty="0" smtClean="0">
                <a:solidFill>
                  <a:srgbClr val="C00000"/>
                </a:solidFill>
                <a:ea typeface="宋体" pitchFamily="2" charset="-122"/>
              </a:rPr>
              <a:t>έστω</a:t>
            </a:r>
            <a:r>
              <a:rPr lang="en-US" altLang="zh-CN" dirty="0" smtClean="0">
                <a:solidFill>
                  <a:srgbClr val="C00000"/>
                </a:solidFill>
                <a:ea typeface="宋体" pitchFamily="2" charset="-122"/>
              </a:rPr>
              <a:t>) </a:t>
            </a:r>
            <a:r>
              <a:rPr lang="el-GR" altLang="zh-CN" dirty="0" smtClean="0">
                <a:solidFill>
                  <a:srgbClr val="C00000"/>
                </a:solidFill>
                <a:ea typeface="宋体" pitchFamily="2" charset="-122"/>
              </a:rPr>
              <a:t>κοντινότερους ηγέτες και τους ακολούθους τους</a:t>
            </a:r>
            <a:endParaRPr lang="en-US" altLang="zh-CN" dirty="0" smtClean="0">
              <a:solidFill>
                <a:srgbClr val="C00000"/>
              </a:solidFill>
              <a:ea typeface="宋体" pitchFamily="2" charset="-122"/>
            </a:endParaRPr>
          </a:p>
        </p:txBody>
      </p:sp>
      <p:sp>
        <p:nvSpPr>
          <p:cNvPr id="44036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1977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7.1.6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4775"/>
            <a:ext cx="8223250" cy="1306513"/>
          </a:xfrm>
        </p:spPr>
        <p:txBody>
          <a:bodyPr/>
          <a:lstStyle/>
          <a:p>
            <a:pPr eaLnBrk="1" hangingPunct="1"/>
            <a:r>
              <a:rPr lang="el-GR" altLang="zh-CN" dirty="0" smtClean="0">
                <a:ea typeface="宋体" pitchFamily="2" charset="-122"/>
              </a:rPr>
              <a:t>Κλάδεμα συστάδων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7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defTabSz="449263"/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Επεξεργασία Ανά-Έγγραφο και 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Ανά-Όρο</a:t>
            </a:r>
            <a:endParaRPr lang="de-DE" sz="2800" dirty="0" smtClean="0">
              <a:solidFill>
                <a:schemeClr val="accent6">
                  <a:lumMod val="75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04800" y="2057400"/>
            <a:ext cx="8305800" cy="34956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Υπολογισμός ανά-όρο (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term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-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at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-a-time 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processing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)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: </a:t>
            </a:r>
            <a:r>
              <a:rPr lang="el-GR" i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Υπολογίζουμε </a:t>
            </a:r>
            <a:r>
              <a:rPr lang="el-GR" i="1" u="sng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για κάθε όρο </a:t>
            </a:r>
            <a:r>
              <a:rPr lang="el-GR" i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της ερώτησης, για κάθε έγγραφο που εμφανίζεται στη λίστας καταχώρησης του ένα βαθμό και μετά συνεχίζουμε με τον επόμενο όρο της ερώτησης</a:t>
            </a:r>
            <a:endParaRPr lang="de-DE" i="1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Υπολογισμός Ανά Έγγραφο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(document-at-a-time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processing)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: </a:t>
            </a:r>
            <a:r>
              <a:rPr lang="el-GR" i="1" dirty="0" smtClean="0">
                <a:solidFill>
                  <a:schemeClr val="tx2">
                    <a:lumMod val="75000"/>
                  </a:schemeClr>
                </a:solidFill>
                <a:latin typeface="Calibri"/>
                <a:cs typeface="+mn-cs"/>
              </a:rPr>
              <a:t>Τελειώνουμε τον υπολογισμό του βαθμού ομοιότητας ερωτήματος-εγγράφου </a:t>
            </a:r>
            <a:r>
              <a:rPr lang="el-GR" i="1" u="sng" dirty="0" smtClean="0">
                <a:solidFill>
                  <a:schemeClr val="tx2">
                    <a:lumMod val="75000"/>
                  </a:schemeClr>
                </a:solidFill>
                <a:latin typeface="Calibri"/>
                <a:cs typeface="+mn-cs"/>
              </a:rPr>
              <a:t>για το έγγραφο </a:t>
            </a:r>
            <a:r>
              <a:rPr lang="en-US" i="1" u="sng" dirty="0" err="1" smtClean="0">
                <a:solidFill>
                  <a:schemeClr val="tx2">
                    <a:lumMod val="75000"/>
                  </a:schemeClr>
                </a:solidFill>
                <a:latin typeface="Calibri"/>
                <a:cs typeface="+mn-cs"/>
              </a:rPr>
              <a:t>d</a:t>
            </a:r>
            <a:r>
              <a:rPr lang="en-US" i="1" u="sng" baseline="-25000" dirty="0" err="1" smtClean="0">
                <a:solidFill>
                  <a:schemeClr val="tx2">
                    <a:lumMod val="75000"/>
                  </a:schemeClr>
                </a:solidFill>
                <a:latin typeface="Calibri"/>
                <a:cs typeface="+mn-cs"/>
              </a:rPr>
              <a:t>i</a:t>
            </a:r>
            <a:r>
              <a:rPr lang="en-US" i="1" u="sng" dirty="0" smtClean="0">
                <a:solidFill>
                  <a:schemeClr val="tx2">
                    <a:lumMod val="75000"/>
                  </a:schemeClr>
                </a:solidFill>
                <a:latin typeface="Calibri"/>
                <a:cs typeface="+mn-cs"/>
              </a:rPr>
              <a:t> </a:t>
            </a:r>
            <a:r>
              <a:rPr lang="el-GR" i="1" dirty="0" smtClean="0">
                <a:solidFill>
                  <a:schemeClr val="tx2">
                    <a:lumMod val="75000"/>
                  </a:schemeClr>
                </a:solidFill>
                <a:latin typeface="Calibri"/>
                <a:cs typeface="+mn-cs"/>
              </a:rPr>
              <a:t>πριν αρχίσουμε τον υπολογισμό </a:t>
            </a:r>
            <a:r>
              <a:rPr lang="el-GR" i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βαθμού ομοιότητας ερωτήματος-εγγράφου για το έγγραφο</a:t>
            </a:r>
            <a:r>
              <a:rPr lang="de-DE" i="1" dirty="0" smtClean="0">
                <a:solidFill>
                  <a:schemeClr val="tx2">
                    <a:lumMod val="75000"/>
                  </a:schemeClr>
                </a:solidFill>
                <a:latin typeface="Calibri"/>
                <a:cs typeface="+mn-cs"/>
              </a:rPr>
              <a:t> d</a:t>
            </a:r>
            <a:r>
              <a:rPr lang="de-DE" i="1" baseline="-25000" dirty="0" smtClean="0">
                <a:solidFill>
                  <a:schemeClr val="tx2">
                    <a:lumMod val="75000"/>
                  </a:schemeClr>
                </a:solidFill>
                <a:latin typeface="Calibri"/>
                <a:cs typeface="+mn-cs"/>
              </a:rPr>
              <a:t>i+1</a:t>
            </a:r>
            <a:r>
              <a:rPr lang="de-DE" i="1" dirty="0" smtClean="0">
                <a:solidFill>
                  <a:schemeClr val="accent2">
                    <a:lumMod val="75000"/>
                  </a:schemeClr>
                </a:solidFill>
                <a:latin typeface="Calibri"/>
                <a:cs typeface="+mn-cs"/>
              </a:rPr>
              <a:t>.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6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Στάθμιση με </a:t>
            </a:r>
            <a:r>
              <a:rPr lang="en-US" dirty="0" smtClean="0">
                <a:ea typeface="ＭＳ Ｐゴシック" charset="-128"/>
              </a:rPr>
              <a:t>log-</a:t>
            </a:r>
            <a:r>
              <a:rPr lang="el-GR" dirty="0" smtClean="0">
                <a:ea typeface="ＭＳ Ｐゴシック" charset="-128"/>
              </a:rPr>
              <a:t>συχνότητας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686800" cy="4114800"/>
          </a:xfrm>
        </p:spPr>
        <p:txBody>
          <a:bodyPr/>
          <a:lstStyle/>
          <a:p>
            <a:pPr eaLnBrk="1" hangingPunct="1"/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Η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συχνότητα όρου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tf</a:t>
            </a:r>
            <a:r>
              <a:rPr lang="en-US" sz="2400" i="1" baseline="-25000" dirty="0" err="1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t,d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του όρου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t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σε ένα έγγραφο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d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ορίζεται ως αριθμός των φορών που το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t 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εμφανίζεται στο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d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endParaRPr lang="en-US" sz="2400" dirty="0" smtClean="0">
              <a:solidFill>
                <a:schemeClr val="tx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r>
              <a:rPr lang="el-GR" sz="2400" i="1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Επειδή η συνάφεια (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relevance</a:t>
            </a:r>
            <a:r>
              <a:rPr lang="el-GR" sz="2400" i="1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) δεν αυξάνει αναλογικά με τη συχνότητα όρου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,  στάθμιση με χρήση του λογάριθμου της συχνότητα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(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log frequency weight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)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του όρου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t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στο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d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 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είναι</a:t>
            </a:r>
          </a:p>
          <a:p>
            <a:pPr eaLnBrk="1" hangingPunct="1"/>
            <a:endParaRPr lang="en-US" sz="2400" dirty="0" smtClean="0">
              <a:solidFill>
                <a:schemeClr val="tx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endParaRPr lang="en-US" dirty="0" smtClean="0">
              <a:solidFill>
                <a:schemeClr val="tx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>
              <a:buNone/>
            </a:pPr>
            <a:endParaRPr lang="en-US" dirty="0" smtClean="0">
              <a:solidFill>
                <a:schemeClr val="tx2">
                  <a:lumMod val="75000"/>
                </a:schemeClr>
              </a:solidFill>
              <a:ea typeface="ＭＳ Ｐゴシック" charset="-128"/>
            </a:endParaRPr>
          </a:p>
          <a:p>
            <a:pPr lvl="2" eaLnBrk="1" hangingPunct="1">
              <a:buNone/>
            </a:pPr>
            <a:endParaRPr lang="el-GR" sz="800" dirty="0" smtClean="0">
              <a:solidFill>
                <a:schemeClr val="tx2">
                  <a:lumMod val="75000"/>
                </a:schemeClr>
              </a:solidFill>
              <a:ea typeface="ＭＳ Ｐゴシック" charset="-128"/>
            </a:endParaRPr>
          </a:p>
          <a:p>
            <a:pPr lvl="2" eaLnBrk="1" hangingPunct="1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0 → 0, 1 → 1, 2 → 1.3, 10 → 2, </a:t>
            </a:r>
            <a:r>
              <a:rPr lang="el-GR" sz="16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100-&gt;3,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1000 → 4, </a:t>
            </a:r>
            <a:r>
              <a:rPr lang="el-GR" sz="16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κλπ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ea typeface="ＭＳ Ｐゴシック" charset="-128"/>
              </a:rPr>
              <a:t>.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219199" y="4495800"/>
          <a:ext cx="6288809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81" name="Equation" r:id="rId3" imgW="2108200" imgH="457200" progId="Equation.3">
                  <p:embed/>
                </p:oleObj>
              </mc:Choice>
              <mc:Fallback>
                <p:oleObj name="Equation" r:id="rId3" imgW="21082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199" y="4495800"/>
                        <a:ext cx="6288809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73162"/>
          </a:xfrm>
        </p:spPr>
        <p:txBody>
          <a:bodyPr>
            <a:normAutofit fontScale="90000"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Βαθμιδωτά (</a:t>
            </a:r>
            <a:r>
              <a:rPr lang="el-GR" dirty="0" err="1" smtClean="0">
                <a:solidFill>
                  <a:srgbClr val="000000"/>
                </a:solidFill>
              </a:rPr>
              <a:t>διαστρωματωμένα</a:t>
            </a:r>
            <a:r>
              <a:rPr lang="el-GR" dirty="0" smtClean="0">
                <a:solidFill>
                  <a:srgbClr val="000000"/>
                </a:solidFill>
              </a:rPr>
              <a:t>) ευρετήρια (</a:t>
            </a:r>
            <a:r>
              <a:rPr lang="de-DE" dirty="0" err="1" smtClean="0">
                <a:solidFill>
                  <a:srgbClr val="000000"/>
                </a:solidFill>
              </a:rPr>
              <a:t>Tiered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indexes</a:t>
            </a:r>
            <a:r>
              <a:rPr lang="el-GR" dirty="0" smtClean="0">
                <a:solidFill>
                  <a:srgbClr val="000000"/>
                </a:solidFill>
              </a:rPr>
              <a:t>)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1905000"/>
            <a:ext cx="8786842" cy="41234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Βασική ιδέα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:</a:t>
            </a:r>
          </a:p>
          <a:p>
            <a:pPr marL="1143000" lvl="2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Κατασκευάζουμε διάφορα επίπεδα/βαθμίδες από ευρετήρια, όπου το καθένα αντιστοιχεί στη σημαντικότητα των όρων </a:t>
            </a:r>
          </a:p>
          <a:p>
            <a:pPr marL="1143000" lvl="2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Κατά τη διάρκεια της επεξεργασίας του ερωτήματος, </a:t>
            </a:r>
          </a:p>
          <a:p>
            <a:pPr marL="1600200" lvl="3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αρχίζουμε από την υψηλότερη βαθμίδα</a:t>
            </a:r>
          </a:p>
          <a:p>
            <a:pPr marL="1600200" lvl="3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Αν το ευρετήριο της υψηλότερης βαθμίδας, έχει τουλάχιστον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sz="2200" i="1" dirty="0" smtClean="0">
                <a:solidFill>
                  <a:srgbClr val="000000"/>
                </a:solidFill>
                <a:latin typeface="Calibri"/>
                <a:cs typeface="+mn-cs"/>
              </a:rPr>
              <a:t>k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 (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π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.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χ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., </a:t>
            </a:r>
            <a:r>
              <a:rPr lang="en-US" sz="2200" i="1" dirty="0" smtClean="0">
                <a:solidFill>
                  <a:srgbClr val="000000"/>
                </a:solidFill>
                <a:latin typeface="Calibri"/>
                <a:cs typeface="+mn-cs"/>
              </a:rPr>
              <a:t>k 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= 100) 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αποτελέσματα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: 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σταμάτα και επέστρεψε αυτά τα αποτελέσματα στο χρήστη</a:t>
            </a:r>
            <a:endParaRPr lang="el-GR" sz="2200" dirty="0">
              <a:solidFill>
                <a:srgbClr val="000000"/>
              </a:solidFill>
              <a:latin typeface="Calibri"/>
              <a:cs typeface="+mn-cs"/>
            </a:endParaRPr>
          </a:p>
          <a:p>
            <a:pPr marL="1600200" lvl="3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Αλλιώς, αν έχουμε βρει 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 &lt; </a:t>
            </a:r>
            <a:r>
              <a:rPr lang="en-US" sz="2200" i="1" dirty="0" smtClean="0">
                <a:solidFill>
                  <a:srgbClr val="000000"/>
                </a:solidFill>
                <a:latin typeface="Calibri"/>
                <a:cs typeface="+mn-cs"/>
              </a:rPr>
              <a:t>k 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ταιριάσματα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: 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επανέλαβε την αναζήτηση στην επόμενη βαθμίδα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Βαθμιδωτά ευρετήρια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8137" y="1905000"/>
            <a:ext cx="86106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r>
              <a:rPr lang="el-GR" sz="2800" dirty="0" smtClean="0">
                <a:solidFill>
                  <a:srgbClr val="000000"/>
                </a:solidFill>
                <a:latin typeface="Calibri"/>
                <a:cs typeface="+mn-cs"/>
              </a:rPr>
              <a:t>Παράδειγμα</a:t>
            </a:r>
          </a:p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Έστω 2 βαθμίδες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1143000" lvl="2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Βαθμίδα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 1: 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Ευρετήριο για όλους τους τίτλους (ή με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τα έγγραφα με μεγάλο </a:t>
            </a:r>
            <a:r>
              <a:rPr lang="en-US" sz="2200" dirty="0" err="1" smtClean="0">
                <a:solidFill>
                  <a:srgbClr val="000000"/>
                </a:solidFill>
                <a:latin typeface="Calibri"/>
                <a:cs typeface="+mn-cs"/>
              </a:rPr>
              <a:t>tf.idf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)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endParaRPr lang="en-US" sz="22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1143000" lvl="2" indent="-22860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Βαθμίδα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 2: 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Ευρετήριο για τα υπόλοιπο έγγραφο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 (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ή με τα έγγραφα με μικρό </a:t>
            </a:r>
            <a:r>
              <a:rPr lang="en-US" sz="2200" dirty="0" err="1" smtClean="0">
                <a:solidFill>
                  <a:srgbClr val="000000"/>
                </a:solidFill>
                <a:latin typeface="Calibri"/>
                <a:cs typeface="+mn-cs"/>
              </a:rPr>
              <a:t>tf.idf</a:t>
            </a:r>
            <a:r>
              <a:rPr lang="en-US" sz="2200" dirty="0" smtClean="0">
                <a:solidFill>
                  <a:srgbClr val="000000"/>
                </a:solidFill>
                <a:latin typeface="Calibri"/>
                <a:cs typeface="+mn-cs"/>
              </a:rPr>
              <a:t>)</a:t>
            </a:r>
          </a:p>
          <a:p>
            <a:pPr lvl="2" defTabSz="449263">
              <a:spcBef>
                <a:spcPts val="700"/>
              </a:spcBef>
              <a:buClr>
                <a:srgbClr val="336699"/>
              </a:buClr>
            </a:pPr>
            <a:r>
              <a:rPr lang="el-GR" sz="2200" dirty="0" smtClean="0">
                <a:solidFill>
                  <a:srgbClr val="000000"/>
                </a:solidFill>
                <a:latin typeface="Calibri"/>
                <a:cs typeface="+mn-cs"/>
              </a:rPr>
              <a:t>Οι σελίδες που περιέχουν του όρους αναζήτησης στον τίτλο είναι καλύτερα ταιριάσματα από τις σελίδες που περιέχουν τους όρους στο σώμα του εγγράφου</a:t>
            </a:r>
            <a:endParaRPr lang="en-US" sz="22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lvl="2" defTabSz="449263">
              <a:spcBef>
                <a:spcPts val="700"/>
              </a:spcBef>
              <a:buClr>
                <a:srgbClr val="336699"/>
              </a:buClr>
            </a:pPr>
            <a:r>
              <a:rPr lang="el-GR" sz="22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+mn-cs"/>
              </a:rPr>
              <a:t>Ή και κάποιο σταθμισμένος συνδυασμός</a:t>
            </a:r>
            <a:endParaRPr lang="de-DE" i="1" dirty="0" smtClean="0">
              <a:solidFill>
                <a:schemeClr val="tx2">
                  <a:lumMod val="60000"/>
                  <a:lumOff val="40000"/>
                </a:scheme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Βαθμιδωτά ευρετήρια</a:t>
            </a:r>
            <a:endParaRPr lang="de-DE" dirty="0" smtClean="0">
              <a:solidFill>
                <a:srgbClr val="000000"/>
              </a:solidFill>
            </a:endParaRPr>
          </a:p>
        </p:txBody>
      </p:sp>
      <p:pic>
        <p:nvPicPr>
          <p:cNvPr id="6" name="Content Placeholder 3" descr="tiered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1600200"/>
            <a:ext cx="4316186" cy="4953000"/>
          </a:xfrm>
          <a:prstGeom prst="rect">
            <a:avLst/>
          </a:prstGeom>
        </p:spPr>
      </p:pic>
      <p:sp>
        <p:nvSpPr>
          <p:cNvPr id="4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Βαθμιδωτά ευρετήρια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20650" y="2105891"/>
            <a:ext cx="8566150" cy="37957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latin typeface="Calibri"/>
                <a:cs typeface="+mn-cs"/>
              </a:rPr>
              <a:t>Η χρήση βαθμιδωτών ευρετηρίων θεωρείται ως ένας από τους λόγους  που η ποιότητα των αποτελεσμάτων του </a:t>
            </a:r>
            <a:r>
              <a:rPr lang="en-US" dirty="0" smtClean="0">
                <a:latin typeface="Calibri"/>
                <a:cs typeface="+mn-cs"/>
              </a:rPr>
              <a:t>Google </a:t>
            </a:r>
            <a:r>
              <a:rPr lang="el-GR" dirty="0" smtClean="0">
                <a:latin typeface="Calibri"/>
                <a:cs typeface="+mn-cs"/>
              </a:rPr>
              <a:t>ήταν αρχικά σημαντικά καλύτερη </a:t>
            </a:r>
            <a:r>
              <a:rPr lang="en-US" dirty="0" smtClean="0">
                <a:latin typeface="Calibri"/>
                <a:cs typeface="+mn-cs"/>
              </a:rPr>
              <a:t>(2000/01) </a:t>
            </a:r>
            <a:r>
              <a:rPr lang="el-GR" dirty="0" smtClean="0">
                <a:latin typeface="Calibri"/>
                <a:cs typeface="+mn-cs"/>
              </a:rPr>
              <a:t>από αυτήν των ανταγωνιστών τους</a:t>
            </a:r>
            <a:r>
              <a:rPr lang="en-US" dirty="0" smtClean="0">
                <a:latin typeface="Calibri"/>
                <a:cs typeface="+mn-cs"/>
              </a:rPr>
              <a:t>.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latin typeface="Calibri"/>
                <a:cs typeface="+mn-cs"/>
              </a:rPr>
              <a:t>μαζί με το </a:t>
            </a:r>
            <a:r>
              <a:rPr lang="en-US" dirty="0" smtClean="0">
                <a:latin typeface="Calibri"/>
                <a:cs typeface="+mn-cs"/>
              </a:rPr>
              <a:t>PageRank, </a:t>
            </a:r>
            <a:r>
              <a:rPr lang="el-GR" dirty="0" smtClean="0">
                <a:latin typeface="Calibri"/>
                <a:cs typeface="+mn-cs"/>
              </a:rPr>
              <a:t>τη χρήση του </a:t>
            </a:r>
            <a:r>
              <a:rPr lang="en-US" dirty="0" smtClean="0">
                <a:latin typeface="Calibri"/>
                <a:cs typeface="+mn-cs"/>
              </a:rPr>
              <a:t>anchor text </a:t>
            </a:r>
            <a:r>
              <a:rPr lang="el-GR" dirty="0" smtClean="0">
                <a:latin typeface="Calibri"/>
                <a:cs typeface="+mn-cs"/>
              </a:rPr>
              <a:t>και περιορισμών θέσεων (</a:t>
            </a:r>
            <a:r>
              <a:rPr lang="en-US" dirty="0" smtClean="0">
                <a:latin typeface="Calibri"/>
                <a:cs typeface="+mn-cs"/>
              </a:rPr>
              <a:t>proximity constraints</a:t>
            </a:r>
            <a:r>
              <a:rPr lang="de-DE" dirty="0" smtClean="0">
                <a:latin typeface="Calibri"/>
                <a:cs typeface="+mn-cs"/>
              </a:rPr>
              <a:t>)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Παραμετρική αναζήτηση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74</a:t>
            </a:fld>
            <a:endParaRPr lang="en-US" dirty="0"/>
          </a:p>
        </p:txBody>
      </p:sp>
      <p:pic>
        <p:nvPicPr>
          <p:cNvPr id="263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1" y="2357438"/>
            <a:ext cx="5476874" cy="297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6.1</a:t>
            </a:r>
            <a:endParaRPr lang="en-US" sz="1600" dirty="0">
              <a:solidFill>
                <a:srgbClr val="FBF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Παραμετρική αναζήτηση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75</a:t>
            </a:fld>
            <a:endParaRPr lang="en-US" dirty="0"/>
          </a:p>
        </p:txBody>
      </p:sp>
      <p:pic>
        <p:nvPicPr>
          <p:cNvPr id="264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291647"/>
            <a:ext cx="5876925" cy="1954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7200" y="1600200"/>
            <a:ext cx="76638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+mn-lt"/>
              </a:rPr>
              <a:t>Βασικό ευρετήριο ζώνης στο </a:t>
            </a:r>
            <a:r>
              <a:rPr lang="el-GR" dirty="0" smtClean="0">
                <a:latin typeface="+mn-lt"/>
              </a:rPr>
              <a:t>λεξικό (διαφορετικές λίστες καταχωρήσεων):</a:t>
            </a:r>
            <a:endParaRPr lang="el-GR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2672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+mn-lt"/>
              </a:rPr>
              <a:t>Η πληροφορία ζώνης στις λίστες καταχώρησης:</a:t>
            </a:r>
            <a:endParaRPr lang="el-GR" dirty="0">
              <a:latin typeface="+mn-lt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l-GR" sz="1600" dirty="0" smtClean="0">
                <a:solidFill>
                  <a:srgbClr val="FBFCFF"/>
                </a:solidFill>
              </a:rPr>
              <a:t>6.1</a:t>
            </a:r>
            <a:endParaRPr lang="en-US" sz="1600" dirty="0">
              <a:solidFill>
                <a:srgbClr val="FBFCFF"/>
              </a:solidFill>
            </a:endParaRPr>
          </a:p>
        </p:txBody>
      </p:sp>
      <p:pic>
        <p:nvPicPr>
          <p:cNvPr id="264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4953000"/>
            <a:ext cx="509985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Συνδυασμός διανυσματικής ανάκτησης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76</a:t>
            </a:fld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52400" y="1600200"/>
            <a:ext cx="8763000" cy="3429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Πως συνδυάζουμε την ανάκτηση φράσεων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(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και γενικά την εγγύτητα όρων –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proximity queries)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με τη διανυσματική ανάκτηση; </a:t>
            </a:r>
            <a:endParaRPr lang="en-US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1200150" lvl="2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1800" i="1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Window</a:t>
            </a:r>
            <a:r>
              <a:rPr lang="en-US" sz="1800" dirty="0" smtClean="0">
                <a:solidFill>
                  <a:srgbClr val="000000"/>
                </a:solidFill>
                <a:latin typeface="Calibri"/>
                <a:cs typeface="+mn-cs"/>
              </a:rPr>
              <a:t>: </a:t>
            </a:r>
            <a:r>
              <a:rPr lang="el-GR" sz="1800" dirty="0" smtClean="0">
                <a:solidFill>
                  <a:srgbClr val="000000"/>
                </a:solidFill>
                <a:latin typeface="Calibri"/>
                <a:cs typeface="+mn-cs"/>
              </a:rPr>
              <a:t>το μικρότερο παράθυρο που περιέχονται όλοι οι όροι του ερωτήματος μετρημένο ως το πλήθος λέξεων του παραθύρου</a:t>
            </a:r>
          </a:p>
          <a:p>
            <a:pPr marL="1200150" lvl="2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1800" dirty="0" smtClean="0">
                <a:solidFill>
                  <a:srgbClr val="000000"/>
                </a:solidFill>
                <a:latin typeface="Calibri"/>
              </a:rPr>
              <a:t>Χρήση στη διάταξη του μεγέθους του παραθύρου – πως?</a:t>
            </a:r>
          </a:p>
          <a:p>
            <a:pPr marL="1657350" lvl="3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1800" dirty="0" smtClean="0">
                <a:solidFill>
                  <a:srgbClr val="000000"/>
                </a:solidFill>
                <a:latin typeface="Calibri"/>
                <a:cs typeface="+mn-cs"/>
              </a:rPr>
              <a:t>Με κάποιο σταθμισμένο άθροισμα?</a:t>
            </a:r>
            <a:endParaRPr lang="de-DE" sz="18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</a:rPr>
              <a:t>Πως συνδυάζουμε την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Boolean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ανάκτηση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με τη διανυσματική ανάκτηση; 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1200150" lvl="2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Π.χ.,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AND 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ή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NOT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</a:rPr>
              <a:t>Πως συνδυάζουμε τα * με τη διανυσματική ανάκτηση; </a:t>
            </a:r>
            <a:endParaRPr lang="el-GR" dirty="0" smtClean="0">
              <a:solidFill>
                <a:srgbClr val="000000"/>
              </a:solidFill>
              <a:latin typeface="Calibri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Evidence accumulation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Επεξεργασία ερωτήματος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77</a:t>
            </a:fld>
            <a:endParaRPr lang="en-US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52400" y="1600200"/>
            <a:ext cx="8763000" cy="3429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Αναλυτής ερωτημάτων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(query parser)</a:t>
            </a:r>
            <a:endParaRPr lang="en-US" dirty="0">
              <a:solidFill>
                <a:srgbClr val="000000"/>
              </a:solidFill>
              <a:latin typeface="Calibri"/>
              <a:cs typeface="+mn-cs"/>
            </a:endParaRPr>
          </a:p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Παράδειγμα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rising interest rates</a:t>
            </a:r>
          </a:p>
          <a:p>
            <a:pPr marL="914400" lvl="1" indent="-457200" defTabSz="449263">
              <a:spcBef>
                <a:spcPts val="700"/>
              </a:spcBef>
              <a:buClr>
                <a:srgbClr val="336699"/>
              </a:buClr>
              <a:buFont typeface="+mj-lt"/>
              <a:buAutoNum type="arabicPeriod"/>
            </a:pP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Εκτέλεσε την ερώτημα ως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ερώτημα φράσης 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+mn-cs"/>
              </a:rPr>
              <a:t>“rising interest rates” 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και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κατάταξε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 τα αποτελέσματα χρησιμοποιώντας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διανυσματική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βαθμολόγηση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alibri"/>
            </a:endParaRPr>
          </a:p>
          <a:p>
            <a:pPr marL="914400" lvl="1" indent="-457200" defTabSz="449263">
              <a:spcBef>
                <a:spcPts val="700"/>
              </a:spcBef>
              <a:buClr>
                <a:srgbClr val="336699"/>
              </a:buClr>
              <a:buFont typeface="+mj-lt"/>
              <a:buAutoNum type="arabicPeriod"/>
            </a:pP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Αν δεν υπάρχουν αρκετά αποτελέσματα, εκτέλεσε το ερώτημα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ως 2 ερωτήματα φράσεις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: 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+mn-cs"/>
              </a:rPr>
              <a:t>“rising interest” 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και 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+mn-cs"/>
              </a:rPr>
              <a:t>“interest rates” 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και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κατάταξε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 τα αποτελέσματα </a:t>
            </a:r>
            <a:r>
              <a:rPr lang="el-GR" sz="2000" dirty="0">
                <a:solidFill>
                  <a:srgbClr val="000000"/>
                </a:solidFill>
                <a:latin typeface="Calibri"/>
              </a:rPr>
              <a:t>χρησιμοποιώντας</a:t>
            </a: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+mn-cs"/>
              </a:rPr>
              <a:t>διανυσματική βαθμολόγηση</a:t>
            </a:r>
          </a:p>
          <a:p>
            <a:pPr marL="914400" lvl="1" indent="-457200" defTabSz="449263">
              <a:spcBef>
                <a:spcPts val="700"/>
              </a:spcBef>
              <a:buClr>
                <a:srgbClr val="336699"/>
              </a:buClr>
              <a:buFont typeface="+mj-lt"/>
              <a:buAutoNum type="arabicPeriod"/>
            </a:pPr>
            <a:r>
              <a:rPr lang="el-GR" sz="2000" dirty="0">
                <a:solidFill>
                  <a:srgbClr val="000000"/>
                </a:solidFill>
                <a:latin typeface="Calibri"/>
              </a:rPr>
              <a:t>Αν δεν υπάρχουν αρκετά αποτελέσματα, εκτέλεσε το </a:t>
            </a:r>
            <a:r>
              <a:rPr lang="el-GR" sz="2000" dirty="0" smtClean="0">
                <a:solidFill>
                  <a:srgbClr val="000000"/>
                </a:solidFill>
                <a:latin typeface="Calibri"/>
              </a:rPr>
              <a:t>ερώτημα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ως διάνυσμα</a:t>
            </a:r>
            <a:r>
              <a:rPr lang="el-GR" sz="2000" dirty="0" smtClean="0">
                <a:solidFill>
                  <a:srgbClr val="000000"/>
                </a:solidFill>
                <a:latin typeface="Calibri"/>
              </a:rPr>
              <a:t> και </a:t>
            </a:r>
            <a:r>
              <a:rPr lang="el-GR" sz="2000" dirty="0">
                <a:solidFill>
                  <a:srgbClr val="000000"/>
                </a:solidFill>
                <a:latin typeface="Calibri"/>
              </a:rPr>
              <a:t>κατάταξε τα αποτελέσματα χρησιμοποιώντας διανυσματική βαθμολόγηση</a:t>
            </a:r>
          </a:p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r>
              <a:rPr lang="el-GR" sz="2000" dirty="0" smtClean="0">
                <a:solidFill>
                  <a:srgbClr val="000000"/>
                </a:solidFill>
                <a:latin typeface="Calibri"/>
                <a:cs typeface="+mn-cs"/>
              </a:rPr>
              <a:t>Μπορούμε τώρα για τα έγγραφα που εμφανίζονται σε παραπάνω από ένα από τα παραπάνω βήματα να συνδυάσουμε (αθροίσουμε) τους βαθμούς </a:t>
            </a:r>
            <a:endParaRPr lang="en-US" sz="2000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lvl="1" defTabSz="449263">
              <a:spcBef>
                <a:spcPts val="700"/>
              </a:spcBef>
              <a:buClr>
                <a:srgbClr val="336699"/>
              </a:buClr>
            </a:pP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Πλήρες σύστημα αναζήτησης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78</a:t>
            </a:fld>
            <a:endParaRPr lang="en-US" dirty="0"/>
          </a:p>
        </p:txBody>
      </p:sp>
      <p:pic>
        <p:nvPicPr>
          <p:cNvPr id="7" name="Picture 6" descr="7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2209800"/>
            <a:ext cx="7551277" cy="364420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33600" y="1752600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+mn-lt"/>
              </a:rPr>
              <a:t>Προ-επεξεργασία</a:t>
            </a:r>
            <a:endParaRPr lang="el-GR" sz="1400" b="1" dirty="0">
              <a:solidFill>
                <a:srgbClr val="0070C0"/>
              </a:solidFill>
              <a:latin typeface="+mn-lt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 flipH="1">
            <a:off x="2286000" y="2209800"/>
            <a:ext cx="1752600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0070C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2286000" y="2209800"/>
            <a:ext cx="0" cy="114300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0070C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H="1">
            <a:off x="609600" y="3352800"/>
            <a:ext cx="1600200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0070C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09600" y="3352800"/>
            <a:ext cx="0" cy="121920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0070C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V="1">
            <a:off x="609600" y="4495800"/>
            <a:ext cx="3352800" cy="7620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0070C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4038600" y="2209800"/>
            <a:ext cx="0" cy="228600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0070C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2667000" y="57912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Ευρετήρια (παραλλαγές του αντεστραμμένου ευρετηρίου)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4191000" y="2438400"/>
            <a:ext cx="2057400" cy="1981200"/>
          </a:xfrm>
          <a:prstGeom prst="rect">
            <a:avLst/>
          </a:prstGeom>
          <a:noFill/>
          <a:ln w="38100" cap="flat" cmpd="sng" algn="ctr">
            <a:solidFill>
              <a:srgbClr val="FFC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l-GR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Lucida Sans" charset="0"/>
              <a:cs typeface="Arial Unicode MS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67200" y="19812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FFC000"/>
                </a:solidFill>
                <a:latin typeface="+mn-lt"/>
              </a:rPr>
              <a:t>Επεξεργασία ερωτήματος</a:t>
            </a:r>
            <a:endParaRPr lang="el-GR" sz="1400" b="1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715000" y="3657600"/>
            <a:ext cx="1981200" cy="533400"/>
          </a:xfrm>
          <a:prstGeom prst="rect">
            <a:avLst/>
          </a:prstGeom>
          <a:noFill/>
          <a:ln w="57150" cap="flat" cmpd="sng" algn="ctr">
            <a:solidFill>
              <a:srgbClr val="A4050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l-GR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Lucida Sans" charset="0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49263"/>
            <a:r>
              <a:rPr lang="el-GR" dirty="0" smtClean="0">
                <a:solidFill>
                  <a:srgbClr val="000000"/>
                </a:solidFill>
              </a:rPr>
              <a:t>Πλήρες σύστημα αναζήτησης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79</a:t>
            </a:fld>
            <a:endParaRPr lang="en-US" dirty="0"/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57158" y="2362200"/>
            <a:ext cx="8786842" cy="3500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Προ-επεξεργασία των εγγράφων</a:t>
            </a:r>
            <a:endParaRPr lang="en-US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Ευρετήρια θέσεων (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+mn-cs"/>
              </a:rPr>
              <a:t>Positional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+mn-cs"/>
              </a:rPr>
              <a:t>indexes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)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Βαθμιδωτά ευρετήρια (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+mn-cs"/>
              </a:rPr>
              <a:t>Tiered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+mn-cs"/>
              </a:rPr>
              <a:t>indexes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)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Διορθώσεις ορθογραφικές (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+mn-cs"/>
              </a:rPr>
              <a:t>Spelling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+mn-cs"/>
              </a:rPr>
              <a:t>correction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)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i="1" dirty="0" err="1" smtClean="0">
                <a:solidFill>
                  <a:srgbClr val="000000"/>
                </a:solidFill>
                <a:latin typeface="Calibri"/>
                <a:cs typeface="+mn-cs"/>
              </a:rPr>
              <a:t>Ευρετήρα</a:t>
            </a:r>
            <a:r>
              <a:rPr lang="el-GR" i="1" dirty="0" smtClean="0">
                <a:solidFill>
                  <a:srgbClr val="000000"/>
                </a:solidFill>
                <a:latin typeface="Calibri"/>
                <a:cs typeface="+mn-cs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libri"/>
                <a:cs typeface="+mn-cs"/>
              </a:rPr>
              <a:t>k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+mn-cs"/>
              </a:rPr>
              <a:t>-</a:t>
            </a: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γραμμάτων (για ερωτήματα με * και ορθογραφικές διορθώσεις) </a:t>
            </a: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Επεξεργασία ερωτημάτων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  <a:p>
            <a:pPr marL="742950" lvl="1" indent="-285750" defTabSz="44926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000000"/>
                </a:solidFill>
                <a:latin typeface="Calibri"/>
                <a:cs typeface="+mn-cs"/>
              </a:rPr>
              <a:t>Βαθμολόγηση εγγράφων</a:t>
            </a:r>
            <a:endParaRPr lang="de-DE" dirty="0" smtClean="0">
              <a:solidFill>
                <a:srgbClr val="000000"/>
              </a:solidFill>
              <a:latin typeface="Calibri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0" y="16764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>
                <a:latin typeface="+mn-lt"/>
              </a:rPr>
              <a:t>Τι έχουμε ήδη δει:</a:t>
            </a:r>
            <a:endParaRPr lang="el-GR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7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Στάθμιση με </a:t>
            </a:r>
            <a:r>
              <a:rPr lang="en-US" dirty="0" smtClean="0">
                <a:ea typeface="ＭＳ Ｐゴシック" charset="-128"/>
              </a:rPr>
              <a:t>log-</a:t>
            </a:r>
            <a:r>
              <a:rPr lang="el-GR" dirty="0" smtClean="0">
                <a:ea typeface="ＭＳ Ｐゴシック" charset="-128"/>
              </a:rPr>
              <a:t>συχνότητας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7772400" cy="3810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l-GR" sz="2400" dirty="0" smtClean="0">
                <a:ea typeface="ＭＳ Ｐゴシック" charset="-128"/>
              </a:rPr>
              <a:t>Ο βαθμός για ένα ζεύγος εγγράφου-ερωτήματος</a:t>
            </a:r>
            <a:r>
              <a:rPr lang="en-US" sz="2400" dirty="0" smtClean="0">
                <a:ea typeface="ＭＳ Ｐゴシック" charset="-128"/>
              </a:rPr>
              <a:t>: </a:t>
            </a:r>
            <a:r>
              <a:rPr lang="el-GR" sz="2400" dirty="0" smtClean="0">
                <a:ea typeface="ＭＳ Ｐゴシック" charset="-128"/>
              </a:rPr>
              <a:t>άθροισμα των βαρών όλων των κοινών όρων</a:t>
            </a:r>
            <a:r>
              <a:rPr lang="en-US" sz="2400" dirty="0" smtClean="0">
                <a:ea typeface="ＭＳ Ｐゴシック" charset="-128"/>
              </a:rPr>
              <a:t>:</a:t>
            </a:r>
          </a:p>
          <a:p>
            <a:pPr eaLnBrk="1" hangingPunct="1">
              <a:buNone/>
            </a:pPr>
            <a:endParaRPr lang="el-GR" sz="2400" dirty="0" smtClean="0">
              <a:ea typeface="ＭＳ Ｐゴシック" charset="-128"/>
            </a:endParaRPr>
          </a:p>
          <a:p>
            <a:pPr eaLnBrk="1" hangingPunct="1">
              <a:buFont typeface="Wingdings" pitchFamily="2" charset="2"/>
              <a:buChar char="§"/>
            </a:pPr>
            <a:endParaRPr lang="el-GR" sz="2400" dirty="0" smtClean="0">
              <a:ea typeface="ＭＳ Ｐゴシック" charset="-128"/>
            </a:endParaRPr>
          </a:p>
          <a:p>
            <a:pPr eaLnBrk="1" hangingPunct="1">
              <a:buFont typeface="Wingdings" pitchFamily="2" charset="2"/>
              <a:buChar char="§"/>
            </a:pPr>
            <a:endParaRPr lang="el-GR" sz="2400" dirty="0" smtClean="0">
              <a:ea typeface="ＭＳ Ｐゴシック" charset="-128"/>
            </a:endParaRPr>
          </a:p>
          <a:p>
            <a:pPr eaLnBrk="1" hangingPunct="1">
              <a:buFont typeface="Wingdings" pitchFamily="2" charset="2"/>
              <a:buChar char="§"/>
            </a:pPr>
            <a:endParaRPr lang="el-GR" sz="2400" dirty="0" smtClean="0">
              <a:ea typeface="ＭＳ Ｐゴシック" charset="-128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el-GR" sz="2000" dirty="0" smtClean="0">
                <a:ea typeface="ＭＳ Ｐゴシック" charset="-128"/>
              </a:rPr>
              <a:t>Ο βαθμός είναι 0 όταν κανένας από τους όρους του ερωτήματος δεν εμφανίζεται στο έγγραφο</a:t>
            </a:r>
            <a:endParaRPr lang="en-US" sz="2000" dirty="0" smtClean="0">
              <a:ea typeface="ＭＳ Ｐゴシック" charset="-128"/>
            </a:endParaRPr>
          </a:p>
        </p:txBody>
      </p:sp>
      <p:sp>
        <p:nvSpPr>
          <p:cNvPr id="410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208900" name="Object 4"/>
          <p:cNvGraphicFramePr>
            <a:graphicFrameLocks noChangeAspect="1"/>
          </p:cNvGraphicFramePr>
          <p:nvPr/>
        </p:nvGraphicFramePr>
        <p:xfrm>
          <a:off x="1295400" y="3124200"/>
          <a:ext cx="495734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06" name="Εξίσωση" r:id="rId3" imgW="1295280" imgH="279360" progId="Equation.3">
                  <p:embed/>
                </p:oleObj>
              </mc:Choice>
              <mc:Fallback>
                <p:oleObj name="Εξίσωση" r:id="rId3" imgW="1295280" imgH="2793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124200"/>
                        <a:ext cx="495734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pitchFamily="-112" charset="-128"/>
              </a:rPr>
              <a:t>Τι </a:t>
            </a:r>
            <a:r>
              <a:rPr lang="en-US" dirty="0" smtClean="0">
                <a:ea typeface="ＭＳ Ｐゴシック" pitchFamily="-112" charset="-128"/>
              </a:rPr>
              <a:t>(</a:t>
            </a:r>
            <a:r>
              <a:rPr lang="el-GR" dirty="0" smtClean="0">
                <a:ea typeface="ＭＳ Ｐゴシック" pitchFamily="-112" charset="-128"/>
              </a:rPr>
              <a:t>άλλο) θα δούμε σήμερα;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7620000" cy="1828800"/>
          </a:xfrm>
        </p:spPr>
        <p:txBody>
          <a:bodyPr/>
          <a:lstStyle/>
          <a:p>
            <a:pPr eaLnBrk="1" hangingPunct="1"/>
            <a:r>
              <a:rPr lang="el-GR" sz="3000" dirty="0" smtClean="0">
                <a:ea typeface="ＭＳ Ｐゴシック" pitchFamily="-112" charset="-128"/>
              </a:rPr>
              <a:t>Περιλήψεις αποτελεσμάτων</a:t>
            </a:r>
          </a:p>
          <a:p>
            <a:pPr lvl="1" eaLnBrk="1" hangingPunct="1"/>
            <a:r>
              <a:rPr lang="el-GR" sz="2600" dirty="0" smtClean="0">
                <a:ea typeface="ＭＳ Ｐゴシック" pitchFamily="-112" charset="-128"/>
              </a:rPr>
              <a:t>Κάνοντας τα καλά αποτελέσματα χρήσιμα</a:t>
            </a:r>
            <a:endParaRPr lang="en-US" sz="2600" dirty="0" smtClean="0">
              <a:ea typeface="ＭＳ Ｐゴシック" pitchFamily="-112" charset="-128"/>
            </a:endParaRPr>
          </a:p>
        </p:txBody>
      </p:sp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8066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8</a:t>
            </a:r>
            <a:endParaRPr lang="en-US" sz="1600" dirty="0">
              <a:solidFill>
                <a:srgbClr val="FBF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/>
          <a:p>
            <a:fld id="{0ED9190B-40F4-4D14-B8A7-A8F5BA31F2B1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04800" y="2438400"/>
            <a:ext cx="8243887" cy="1181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r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l-GR" sz="3200" dirty="0" smtClean="0">
                <a:solidFill>
                  <a:srgbClr val="336699"/>
                </a:solidFill>
                <a:latin typeface="Calibri" charset="0"/>
              </a:rPr>
              <a:t>Πως παρουσιάζουμε τα αποτελέσματα στο χρήστη;</a:t>
            </a:r>
            <a:endParaRPr lang="en-US" sz="3200" dirty="0" smtClean="0">
              <a:solidFill>
                <a:srgbClr val="BDD3E9"/>
              </a:solidFill>
              <a:latin typeface="Calibri" charset="0"/>
            </a:endParaRPr>
          </a:p>
          <a:p>
            <a:pPr marL="514350" indent="-514350" algn="r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 algn="r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5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249DB27-C939-467A-B0B7-C6A40B31059C}" type="slidenum">
              <a:rPr lang="en-US" smtClean="0"/>
              <a:pPr/>
              <a:t>82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Περιλήψεις αποτελεσμάτων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34350" cy="1752600"/>
          </a:xfrm>
        </p:spPr>
        <p:txBody>
          <a:bodyPr/>
          <a:lstStyle/>
          <a:p>
            <a:pPr eaLnBrk="1" hangingPunct="1"/>
            <a:r>
              <a:rPr lang="el-GR" sz="2400" dirty="0" smtClean="0">
                <a:ea typeface="ＭＳ Ｐゴシック" charset="-128"/>
              </a:rPr>
              <a:t>Αφού έχουμε διατάξει τα έγγραφα που ταιριάζουν με το ερώτημα, θέλουμε να τα παρουσιάσουμε στο χρήστη </a:t>
            </a:r>
          </a:p>
          <a:p>
            <a:pPr eaLnBrk="1" hangingPunct="1"/>
            <a:r>
              <a:rPr lang="el-GR" sz="2400" dirty="0" smtClean="0">
                <a:ea typeface="ＭＳ Ｐゴシック" charset="-128"/>
              </a:rPr>
              <a:t>Πιο συχνά ως μια λίστα από </a:t>
            </a:r>
            <a:r>
              <a:rPr lang="el-G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-128"/>
              </a:rPr>
              <a:t>τίτλους</a:t>
            </a:r>
            <a:r>
              <a:rPr lang="el-GR" sz="2400" dirty="0" smtClean="0">
                <a:ea typeface="ＭＳ Ｐゴシック" charset="-128"/>
              </a:rPr>
              <a:t> εγγράφων, </a:t>
            </a:r>
            <a:r>
              <a:rPr lang="en-US" sz="2400" dirty="0" smtClean="0">
                <a:ea typeface="ＭＳ Ｐゴシック" charset="-128"/>
              </a:rPr>
              <a:t>URL,</a:t>
            </a:r>
            <a:r>
              <a:rPr lang="el-GR" sz="2400" dirty="0" smtClean="0">
                <a:ea typeface="ＭＳ Ｐゴシック" charset="-128"/>
              </a:rPr>
              <a:t> μαζί με μια μικρή </a:t>
            </a:r>
            <a:r>
              <a:rPr lang="el-G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-128"/>
              </a:rPr>
              <a:t>περίληψη</a:t>
            </a:r>
            <a:r>
              <a:rPr lang="el-GR" sz="2400" dirty="0" smtClean="0">
                <a:ea typeface="ＭＳ Ｐゴシック" charset="-128"/>
              </a:rPr>
              <a:t> (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ea typeface="ＭＳ Ｐゴシック" charset="-128"/>
              </a:rPr>
              <a:t>result snippet</a:t>
            </a:r>
            <a:r>
              <a:rPr lang="en-US" sz="2400" dirty="0" smtClean="0">
                <a:ea typeface="ＭＳ Ｐゴシック" charset="-128"/>
              </a:rPr>
              <a:t>)</a:t>
            </a:r>
            <a:r>
              <a:rPr lang="el-GR" sz="2400" dirty="0" smtClean="0">
                <a:ea typeface="ＭＳ Ｐゴシック" charset="-128"/>
              </a:rPr>
              <a:t>, </a:t>
            </a:r>
            <a:r>
              <a:rPr lang="en-US" sz="2400" dirty="0" smtClean="0">
                <a:ea typeface="ＭＳ Ｐゴシック" charset="-128"/>
              </a:rPr>
              <a:t>aka “10 blue links”</a:t>
            </a:r>
          </a:p>
        </p:txBody>
      </p:sp>
      <p:pic>
        <p:nvPicPr>
          <p:cNvPr id="49157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276600"/>
            <a:ext cx="5791200" cy="318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8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8.7</a:t>
            </a:r>
          </a:p>
        </p:txBody>
      </p:sp>
    </p:spTree>
    <p:extLst>
      <p:ext uri="{BB962C8B-B14F-4D97-AF65-F5344CB8AC3E}">
        <p14:creationId xmlns:p14="http://schemas.microsoft.com/office/powerpoint/2010/main" val="324516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249DB27-C939-467A-B0B7-C6A40B31059C}" type="slidenum">
              <a:rPr lang="en-US" smtClean="0"/>
              <a:pPr/>
              <a:t>83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Περιλήψεις αποτελεσμάτων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981200"/>
            <a:ext cx="8134350" cy="1752600"/>
          </a:xfrm>
        </p:spPr>
        <p:txBody>
          <a:bodyPr/>
          <a:lstStyle/>
          <a:p>
            <a:pPr eaLnBrk="1" hangingPunct="1"/>
            <a:r>
              <a:rPr lang="el-GR" sz="2400" dirty="0" smtClean="0">
                <a:ea typeface="ＭＳ Ｐゴシック" charset="-128"/>
              </a:rPr>
              <a:t>Η περιγραφή του εγγράφου είναι κρίσιμη γιατί συχνά οι χρήστες βασίζονται σε αυτήν για να αποφασίσουν αν το έγγραφο είναι σχετικό</a:t>
            </a:r>
          </a:p>
          <a:p>
            <a:pPr lvl="1" eaLnBrk="1" hangingPunct="1"/>
            <a:r>
              <a:rPr lang="el-GR" sz="2000" dirty="0" smtClean="0">
                <a:ea typeface="ＭＳ Ｐゴシック" charset="-128"/>
              </a:rPr>
              <a:t>Δε χρειάζεται να διαλέξουν ένα-ένα τα έγγραφα με τη σειρά</a:t>
            </a:r>
            <a:endParaRPr lang="en-US" sz="2000" dirty="0" smtClean="0">
              <a:ea typeface="ＭＳ Ｐゴシック" charset="-128"/>
            </a:endParaRPr>
          </a:p>
        </p:txBody>
      </p:sp>
      <p:sp>
        <p:nvSpPr>
          <p:cNvPr id="49158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8.7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4267200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>
                <a:latin typeface="+mn-lt"/>
              </a:rPr>
              <a:t>Ο τίτλος αυτόματα από </a:t>
            </a:r>
            <a:r>
              <a:rPr lang="el-GR" i="1" dirty="0" err="1" smtClean="0">
                <a:latin typeface="+mn-lt"/>
              </a:rPr>
              <a:t>μεταδεδομένα</a:t>
            </a:r>
            <a:r>
              <a:rPr lang="el-GR" i="1" dirty="0" smtClean="0">
                <a:latin typeface="+mn-lt"/>
              </a:rPr>
              <a:t>, αλλά πώς να υπολογίσουμε τις  περιλήψεις;</a:t>
            </a:r>
            <a:endParaRPr lang="en-US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680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249DB27-C939-467A-B0B7-C6A40B31059C}" type="slidenum">
              <a:rPr lang="en-US" smtClean="0"/>
              <a:pPr/>
              <a:t>84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Περιλήψεις αποτελεσμάτων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981200"/>
            <a:ext cx="8134350" cy="17526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l-GR" sz="2400" dirty="0" smtClean="0">
                <a:ea typeface="ＭＳ Ｐゴシック" charset="-128"/>
              </a:rPr>
              <a:t>Δύο βασικά είδη περιλήψεων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/>
              <a:t>Μια </a:t>
            </a:r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στατική περίληψη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static summary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  <a:r>
              <a:rPr lang="el-GR" dirty="0" smtClean="0"/>
              <a:t>ενός εγγράφου είναι πάντα η ίδια ανεξάρτητα από το ερώτημα </a:t>
            </a:r>
            <a:r>
              <a:rPr lang="en-US" dirty="0" smtClean="0"/>
              <a:t> </a:t>
            </a:r>
            <a:r>
              <a:rPr lang="el-GR" dirty="0" smtClean="0"/>
              <a:t>που έθεσε ο χρήστης</a:t>
            </a:r>
            <a:endParaRPr lang="en-US" dirty="0"/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/>
              <a:t>Μια 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δυναμική περίληψη (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dynamic summary) </a:t>
            </a:r>
            <a:r>
              <a:rPr lang="el-GR" dirty="0" smtClean="0"/>
              <a:t>εξαρτάται από το ερώτημα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(query-dependent). </a:t>
            </a:r>
            <a:r>
              <a:rPr lang="el-GR" dirty="0" smtClean="0"/>
              <a:t>Προσπαθεί να εξηγήσει γιατί το έγγραφο ανακτήθηκε για το </a:t>
            </a:r>
            <a:r>
              <a:rPr lang="el-GR" i="1" dirty="0" smtClean="0"/>
              <a:t>συγκεκριμένο</a:t>
            </a:r>
            <a:r>
              <a:rPr lang="el-GR" dirty="0" smtClean="0"/>
              <a:t> κάθε φορά ερώτημα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l-GR" dirty="0"/>
          </a:p>
        </p:txBody>
      </p:sp>
      <p:sp>
        <p:nvSpPr>
          <p:cNvPr id="49158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8.7</a:t>
            </a:r>
          </a:p>
        </p:txBody>
      </p:sp>
    </p:spTree>
    <p:extLst>
      <p:ext uri="{BB962C8B-B14F-4D97-AF65-F5344CB8AC3E}">
        <p14:creationId xmlns:p14="http://schemas.microsoft.com/office/powerpoint/2010/main" val="427851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249DB27-C939-467A-B0B7-C6A40B31059C}" type="slidenum">
              <a:rPr lang="en-US" smtClean="0"/>
              <a:pPr/>
              <a:t>85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Στατικές Περιλήψεις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9158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8.7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14282" y="1571612"/>
            <a:ext cx="8715436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latin typeface="+mj-lt"/>
              </a:rPr>
              <a:t>Σε ένα τυπικό σύστημα η στατική περίληψη είναι ένα υποσύνολο του εγγράφου </a:t>
            </a: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chemeClr val="tx1"/>
                </a:solidFill>
                <a:latin typeface="+mj-lt"/>
              </a:rPr>
              <a:t>Απλός </a:t>
            </a:r>
            <a:r>
              <a:rPr lang="el-GR" dirty="0" err="1" smtClean="0">
                <a:solidFill>
                  <a:schemeClr val="tx1"/>
                </a:solidFill>
                <a:latin typeface="+mj-lt"/>
              </a:rPr>
              <a:t>ευριστικός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el-GR" dirty="0" smtClean="0">
                <a:latin typeface="+mj-lt"/>
              </a:rPr>
              <a:t>οι 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πρώτες περίπου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50 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λέξεις του εγγράφου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l-GR" dirty="0" smtClean="0">
                <a:latin typeface="+mj-lt"/>
              </a:rPr>
              <a:t>		</a:t>
            </a:r>
            <a:r>
              <a:rPr lang="en-US" dirty="0" smtClean="0">
                <a:latin typeface="+mj-lt"/>
              </a:rPr>
              <a:t>cached </a:t>
            </a:r>
            <a:r>
              <a:rPr lang="el-GR" dirty="0" smtClean="0">
                <a:latin typeface="+mj-lt"/>
              </a:rPr>
              <a:t>κατά τη δημιουργία του ευρετηρίου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chemeClr val="tx1"/>
                </a:solidFill>
                <a:latin typeface="+mj-lt"/>
              </a:rPr>
              <a:t>Πιο εξελιγμένες μέθοδοι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(text summariz</a:t>
            </a:r>
            <a:r>
              <a:rPr lang="en-US" dirty="0" smtClean="0">
                <a:latin typeface="+mj-lt"/>
              </a:rPr>
              <a:t>ation) </a:t>
            </a:r>
            <a:r>
              <a:rPr lang="el-GR" dirty="0" smtClean="0">
                <a:solidFill>
                  <a:schemeClr val="tx1"/>
                </a:solidFill>
                <a:latin typeface="+mj-lt"/>
              </a:rPr>
              <a:t>– βρες από κάθε έγγραφο κάποιες σημαντικές προτάσεις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marL="1257300" lvl="2" indent="-342900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Απλή γλωσσολογική επεξεργασία (</a:t>
            </a: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NLP</a:t>
            </a: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)</a:t>
            </a: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με </a:t>
            </a:r>
            <a:r>
              <a:rPr lang="el-GR" sz="1800" dirty="0" err="1" smtClean="0">
                <a:solidFill>
                  <a:schemeClr val="tx1"/>
                </a:solidFill>
                <a:latin typeface="+mj-lt"/>
              </a:rPr>
              <a:t>ευριστικά</a:t>
            </a: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 για να βαθμολογηθεί κάθε πρόταση</a:t>
            </a: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πληροφορία θέσης: πρώτη και τελευταία παράγραφος, πρώτη και τελευταία πρόταση στην παράγραφο, και </a:t>
            </a: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περι</a:t>
            </a:r>
            <a:r>
              <a:rPr lang="el-GR" sz="1800" dirty="0">
                <a:latin typeface="+mj-lt"/>
              </a:rPr>
              <a:t>ε</a:t>
            </a: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χομένου</a:t>
            </a: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: σημαντικές </a:t>
            </a: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λέξεις)</a:t>
            </a:r>
            <a:endParaRPr lang="en-US" sz="1800" dirty="0" smtClean="0">
              <a:solidFill>
                <a:schemeClr val="tx1"/>
              </a:solidFill>
              <a:latin typeface="+mj-lt"/>
            </a:endParaRPr>
          </a:p>
          <a:p>
            <a:pPr marL="1257300" lvl="2" indent="-342900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sz="1800" dirty="0" smtClean="0">
                <a:solidFill>
                  <a:schemeClr val="tx1"/>
                </a:solidFill>
                <a:latin typeface="+mj-lt"/>
              </a:rPr>
              <a:t> Η περίληψη αποτελείται από τις προτάσεις με το μεγαλύτερο βαθμό</a:t>
            </a: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dirty="0" smtClean="0">
                <a:latin typeface="+mj-lt"/>
              </a:rPr>
              <a:t>Ή και πιο περίπλοκη γλωσσολογική επεξεργασία για τη σύνθεση/δημιουργία περίληψης</a:t>
            </a: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1682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249DB27-C939-467A-B0B7-C6A40B31059C}" type="slidenum">
              <a:rPr lang="en-US" smtClean="0"/>
              <a:pPr/>
              <a:t>86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Δυναμικές Περιλήψεις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9158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8.7</a:t>
            </a:r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 bwMode="auto">
          <a:xfrm>
            <a:off x="457200" y="1600200"/>
            <a:ext cx="81343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37085"/>
              </a:buClr>
              <a:buFont typeface="Wingdings" pitchFamily="-11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57E69"/>
              </a:buClr>
              <a:buFont typeface="Wingdings" pitchFamily="-11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18BA3"/>
              </a:buClr>
              <a:buFont typeface="Wingdings" pitchFamily="-11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F6E7E"/>
              </a:buClr>
              <a:buFont typeface="Wingdings" pitchFamily="-11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33337"/>
              </a:buClr>
              <a:buFont typeface="Wingdings" pitchFamily="-11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l-GR" sz="2400" dirty="0" smtClean="0">
                <a:ea typeface="ＭＳ Ｐゴシック" charset="-128"/>
              </a:rPr>
              <a:t>Παρουσίασε ένα ή περισσότερα «παράθυρα» (</a:t>
            </a:r>
            <a:r>
              <a:rPr lang="en-US" sz="2400" dirty="0" smtClean="0">
                <a:ea typeface="ＭＳ Ｐゴシック" charset="-128"/>
              </a:rPr>
              <a:t>windows, snippets) </a:t>
            </a:r>
            <a:r>
              <a:rPr lang="el-GR" sz="2400" dirty="0" smtClean="0">
                <a:ea typeface="ＭＳ Ｐゴシック" charset="-128"/>
              </a:rPr>
              <a:t>μέσα στο έγγραφο που να περιέχουν αρκετούς από τους όρους του ερωτήματος</a:t>
            </a:r>
            <a:endParaRPr lang="en-US" sz="2400" dirty="0" smtClean="0">
              <a:ea typeface="ＭＳ Ｐゴシック" charset="-128"/>
            </a:endParaRPr>
          </a:p>
          <a:p>
            <a:pPr lvl="1" eaLnBrk="1" hangingPunct="1"/>
            <a:r>
              <a:rPr lang="en-US" sz="2000" dirty="0" smtClean="0">
                <a:ea typeface="ＭＳ Ｐゴシック" charset="-128"/>
              </a:rPr>
              <a:t>“KWIC” snippets: </a:t>
            </a:r>
            <a:r>
              <a:rPr lang="el-GR" sz="2000" dirty="0" smtClean="0">
                <a:ea typeface="ＭＳ Ｐゴシック" charset="-128"/>
              </a:rPr>
              <a:t>αναπαράσταση </a:t>
            </a:r>
            <a:r>
              <a:rPr lang="en-US" sz="2000" dirty="0" smtClean="0">
                <a:ea typeface="ＭＳ Ｐゴシック" charset="-128"/>
              </a:rPr>
              <a:t>Keyword</a:t>
            </a:r>
            <a:r>
              <a:rPr lang="el-GR" sz="2000" dirty="0" smtClean="0">
                <a:ea typeface="ＭＳ Ｐゴシック" charset="-128"/>
              </a:rPr>
              <a:t>-</a:t>
            </a:r>
            <a:r>
              <a:rPr lang="en-US" sz="2000" dirty="0" smtClean="0">
                <a:ea typeface="ＭＳ Ｐゴシック" charset="-128"/>
              </a:rPr>
              <a:t>in</a:t>
            </a:r>
            <a:r>
              <a:rPr lang="el-GR" sz="2000" dirty="0" smtClean="0">
                <a:ea typeface="ＭＳ Ｐゴシック" charset="-128"/>
              </a:rPr>
              <a:t>-</a:t>
            </a:r>
            <a:r>
              <a:rPr lang="en-US" sz="2000" dirty="0" smtClean="0">
                <a:ea typeface="ＭＳ Ｐゴシック" charset="-128"/>
              </a:rPr>
              <a:t>Context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 bwMode="auto">
          <a:xfrm>
            <a:off x="6553200" y="46482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itchFamily="-112" charset="0"/>
                <a:ea typeface="+mn-ea"/>
                <a:cs typeface="Arial Unicode MS" pitchFamily="-112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Sans" pitchFamily="-112" charset="0"/>
                <a:ea typeface="+mn-ea"/>
                <a:cs typeface="Arial Unicode MS" pitchFamily="-112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Sans" pitchFamily="-112" charset="0"/>
                <a:ea typeface="+mn-ea"/>
                <a:cs typeface="Arial Unicode MS" pitchFamily="-112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Sans" pitchFamily="-112" charset="0"/>
                <a:ea typeface="+mn-ea"/>
                <a:cs typeface="Arial Unicode MS" pitchFamily="-112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Sans" pitchFamily="-112" charset="0"/>
                <a:ea typeface="+mn-ea"/>
                <a:cs typeface="Arial Unicode MS" pitchFamily="-112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Lucida Sans" pitchFamily="-112" charset="0"/>
                <a:ea typeface="+mn-ea"/>
                <a:cs typeface="Arial Unicode MS" pitchFamily="-112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Lucida Sans" pitchFamily="-112" charset="0"/>
                <a:ea typeface="+mn-ea"/>
                <a:cs typeface="Arial Unicode MS" pitchFamily="-112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Lucida Sans" pitchFamily="-112" charset="0"/>
                <a:ea typeface="+mn-ea"/>
                <a:cs typeface="Arial Unicode MS" pitchFamily="-112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Lucida Sans" pitchFamily="-112" charset="0"/>
                <a:ea typeface="+mn-ea"/>
                <a:cs typeface="Arial Unicode MS" pitchFamily="-112" charset="0"/>
              </a:defRPr>
            </a:lvl9pPr>
          </a:lstStyle>
          <a:p>
            <a:fld id="{06093F6B-F760-412B-A04D-6C8D5F502942}" type="slidenum">
              <a:rPr lang="en-US" smtClean="0"/>
              <a:pPr/>
              <a:t>86</a:t>
            </a:fld>
            <a:endParaRPr lang="en-US" smtClean="0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76200" y="4287838"/>
            <a:ext cx="8972550" cy="741362"/>
            <a:chOff x="76200" y="4287838"/>
            <a:chExt cx="8972550" cy="741362"/>
          </a:xfrm>
        </p:grpSpPr>
        <p:pic>
          <p:nvPicPr>
            <p:cNvPr id="10" name="Picture 4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200" y="4319588"/>
              <a:ext cx="3886200" cy="557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5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62400" y="4287838"/>
              <a:ext cx="5086350" cy="74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2" name="Picture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05200"/>
            <a:ext cx="39624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62400" y="3514725"/>
            <a:ext cx="50927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6675" y="5164138"/>
            <a:ext cx="9077325" cy="855662"/>
            <a:chOff x="66675" y="5164138"/>
            <a:chExt cx="9077325" cy="855662"/>
          </a:xfrm>
        </p:grpSpPr>
        <p:pic>
          <p:nvPicPr>
            <p:cNvPr id="15" name="Picture 10" descr="PPTAC6.png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886200" y="5164138"/>
              <a:ext cx="5257800" cy="855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1" descr="PPTAE7.png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675" y="5257800"/>
              <a:ext cx="3743325" cy="407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74454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249DB27-C939-467A-B0B7-C6A40B31059C}" type="slidenum">
              <a:rPr lang="en-US" smtClean="0"/>
              <a:pPr/>
              <a:t>87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Δυναμικές Περιλήψεις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9158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8.7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25664" y="1600200"/>
            <a:ext cx="8229600" cy="4953000"/>
          </a:xfrm>
        </p:spPr>
        <p:txBody>
          <a:bodyPr/>
          <a:lstStyle/>
          <a:p>
            <a:r>
              <a:rPr lang="el-GR" dirty="0" smtClean="0">
                <a:ea typeface="ＭＳ Ｐゴシック" charset="-128"/>
              </a:rPr>
              <a:t>Για τον υπολογισμό των εγγράφων χρειαζόμαστε τα ίδια τα έγγραφα (δεν αρκεί το ευρετήριο) </a:t>
            </a:r>
          </a:p>
          <a:p>
            <a:r>
              <a:rPr lang="en-US" dirty="0" smtClean="0">
                <a:ea typeface="ＭＳ Ｐゴシック" charset="-128"/>
              </a:rPr>
              <a:t>Cache </a:t>
            </a:r>
            <a:r>
              <a:rPr lang="el-GR" dirty="0" smtClean="0">
                <a:ea typeface="ＭＳ Ｐゴシック" charset="-128"/>
              </a:rPr>
              <a:t>εγγράφων – που πρέπει να ανανεώνεται</a:t>
            </a:r>
          </a:p>
          <a:p>
            <a:r>
              <a:rPr lang="el-GR" dirty="0">
                <a:ea typeface="ＭＳ Ｐゴシック" charset="-128"/>
              </a:rPr>
              <a:t>Συχνά όχι όλο το έγγραφο αν είναι πολύ μεγάλο, αλλά κάποιο πρόθεμα </a:t>
            </a:r>
            <a:r>
              <a:rPr lang="el-GR" dirty="0" smtClean="0">
                <a:ea typeface="ＭＳ Ｐゴシック" charset="-128"/>
              </a:rPr>
              <a:t>του</a:t>
            </a:r>
          </a:p>
          <a:p>
            <a:r>
              <a:rPr lang="el-GR" dirty="0" smtClean="0">
                <a:ea typeface="ＭＳ Ｐゴシック" charset="-128"/>
              </a:rPr>
              <a:t>Βρες μικρά παράθυρα στα έγγραφα που περιέχουν όρους του ερωτήματος </a:t>
            </a:r>
          </a:p>
          <a:p>
            <a:pPr lvl="1"/>
            <a:r>
              <a:rPr lang="el-GR" dirty="0" smtClean="0">
                <a:ea typeface="ＭＳ Ｐゴシック" charset="-128"/>
              </a:rPr>
              <a:t>Απαιτεί γρήγορη αναζήτηση παράθυρου στην </a:t>
            </a:r>
            <a:r>
              <a:rPr lang="en-US" dirty="0" smtClean="0">
                <a:ea typeface="ＭＳ Ｐゴシック" charset="-128"/>
              </a:rPr>
              <a:t>cache</a:t>
            </a:r>
            <a:r>
              <a:rPr lang="el-GR" dirty="0" smtClean="0">
                <a:ea typeface="ＭＳ Ｐゴシック" charset="-128"/>
              </a:rPr>
              <a:t> των εγγράφων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l-GR" dirty="0" smtClean="0">
                <a:ea typeface="ＭＳ Ｐゴシック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212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249DB27-C939-467A-B0B7-C6A40B31059C}" type="slidenum">
              <a:rPr lang="en-US" smtClean="0"/>
              <a:pPr/>
              <a:t>88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Δυναμικές Περιλήψεις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9158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8.7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25664" y="1600200"/>
            <a:ext cx="8229600" cy="4953000"/>
          </a:xfrm>
        </p:spPr>
        <p:txBody>
          <a:bodyPr/>
          <a:lstStyle/>
          <a:p>
            <a:r>
              <a:rPr lang="el-GR" dirty="0" smtClean="0">
                <a:ea typeface="ＭＳ Ｐゴシック" charset="-128"/>
              </a:rPr>
              <a:t>Βαθμολόγησε κάθε παράθυρο ως προς το ερώτημα </a:t>
            </a:r>
            <a:endParaRPr lang="en-US" dirty="0" smtClean="0">
              <a:ea typeface="ＭＳ Ｐゴシック" charset="-128"/>
            </a:endParaRPr>
          </a:p>
          <a:p>
            <a:pPr lvl="1"/>
            <a:r>
              <a:rPr lang="el-GR" dirty="0" smtClean="0">
                <a:ea typeface="ＭＳ Ｐゴシック" charset="-128"/>
              </a:rPr>
              <a:t>Με βάση διάφορα </a:t>
            </a:r>
            <a:r>
              <a:rPr lang="el-GR" dirty="0" smtClean="0">
                <a:ea typeface="ＭＳ Ｐゴシック" charset="-128"/>
              </a:rPr>
              <a:t>χαρακτηριστικά: </a:t>
            </a:r>
            <a:r>
              <a:rPr lang="el-GR" dirty="0" smtClean="0">
                <a:ea typeface="ＭＳ Ｐゴシック" charset="-128"/>
              </a:rPr>
              <a:t>το πλάτος του παραθύρου, τη θέση του στο έγγραφο, κλπ</a:t>
            </a:r>
            <a:endParaRPr lang="en-US" dirty="0" smtClean="0">
              <a:ea typeface="ＭＳ Ｐゴシック" charset="-128"/>
            </a:endParaRPr>
          </a:p>
          <a:p>
            <a:pPr lvl="1"/>
            <a:r>
              <a:rPr lang="el-GR" dirty="0" smtClean="0">
                <a:ea typeface="ＭＳ Ｐゴシック" charset="-128"/>
              </a:rPr>
              <a:t>Συνδύασε τα χαρακτηριστικά </a:t>
            </a:r>
            <a:endParaRPr lang="en-US" baseline="30000" dirty="0" smtClean="0">
              <a:ea typeface="ＭＳ Ｐゴシック" charset="-128"/>
            </a:endParaRPr>
          </a:p>
          <a:p>
            <a:r>
              <a:rPr lang="el-GR" dirty="0" smtClean="0">
                <a:ea typeface="ＭＳ Ｐゴシック" charset="-128"/>
              </a:rPr>
              <a:t>Δύσκολο να εκτιμηθεί η ποιότητα</a:t>
            </a:r>
          </a:p>
          <a:p>
            <a:r>
              <a:rPr lang="en-US" dirty="0">
                <a:ea typeface="ＭＳ Ｐゴシック" charset="-128"/>
              </a:rPr>
              <a:t>Positional indexes (words </a:t>
            </a:r>
            <a:r>
              <a:rPr lang="en-US" dirty="0" err="1">
                <a:ea typeface="ＭＳ Ｐゴシック" charset="-128"/>
              </a:rPr>
              <a:t>vs</a:t>
            </a:r>
            <a:r>
              <a:rPr lang="en-US" dirty="0">
                <a:ea typeface="ＭＳ Ｐゴシック" charset="-128"/>
              </a:rPr>
              <a:t> bytes)</a:t>
            </a:r>
          </a:p>
          <a:p>
            <a:r>
              <a:rPr lang="el-GR" dirty="0">
                <a:ea typeface="ＭＳ Ｐゴシック" charset="-128"/>
              </a:rPr>
              <a:t>Ο χώρος που διατίθεται για τα παράθυρα είναι μικρός</a:t>
            </a:r>
          </a:p>
          <a:p>
            <a:endParaRPr lang="en-US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969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249DB27-C939-467A-B0B7-C6A40B31059C}" type="slidenum">
              <a:rPr lang="en-US" smtClean="0"/>
              <a:pPr/>
              <a:t>89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Δυναμικές Περιλήψεις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9158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8.7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42910" y="1428736"/>
            <a:ext cx="8286808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Query: “new guinea economic development”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Snippets (in bold)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that were extracted from a document: . . . </a:t>
            </a:r>
            <a:endParaRPr lang="el-GR" sz="2000" dirty="0" smtClean="0">
              <a:solidFill>
                <a:schemeClr val="tx1"/>
              </a:solidFill>
              <a:latin typeface="+mj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In recent years, Papua</a:t>
            </a:r>
            <a:r>
              <a:rPr lang="el-GR" sz="20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New Guinea has faced severe economic difficulties and</a:t>
            </a:r>
            <a:r>
              <a:rPr lang="el-GR" sz="2000" b="1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000" smtClean="0">
                <a:solidFill>
                  <a:schemeClr val="tx1"/>
                </a:solidFill>
                <a:latin typeface="+mj-lt"/>
              </a:rPr>
              <a:t>economic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growth has slowed, partly as a result of weak governance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and civil war, and partly as a result of external factors such as the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Bougainville civil war which led to the closure in 1989 of the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+mj-lt"/>
              </a:rPr>
              <a:t>Panguna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 mine (at that time the most important foreign exchange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earner and contributor to Government finances), the Asian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financial crisis, a decline in the prices of gold and copper, and a fall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in the production of oil. 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PNG’s economic development record</a:t>
            </a:r>
          </a:p>
          <a:p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over the past few years is evidence that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governance issues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+mj-lt"/>
              </a:rPr>
              <a:t>underly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 many of the country’s problems. Good governance, which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may be defined as the transparent and accountable management of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human, natural, economic and financial resources for the purposes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of equitable and sustainable development, flows from proper public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sector management, efficient fiscal and accounting mechanisms,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and a willingness to make service delivery a priority in practice. . . .</a:t>
            </a:r>
          </a:p>
        </p:txBody>
      </p:sp>
    </p:spTree>
    <p:extLst>
      <p:ext uri="{BB962C8B-B14F-4D97-AF65-F5344CB8AC3E}">
        <p14:creationId xmlns:p14="http://schemas.microsoft.com/office/powerpoint/2010/main" val="118994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>
                <a:ea typeface="ＭＳ Ｐゴシック" charset="-128"/>
              </a:rPr>
              <a:t>Στάθμιση με </a:t>
            </a:r>
            <a:r>
              <a:rPr lang="en-US" dirty="0" smtClean="0">
                <a:ea typeface="ＭＳ Ｐゴシック" charset="-128"/>
              </a:rPr>
              <a:t>log-</a:t>
            </a:r>
            <a:r>
              <a:rPr lang="el-GR" dirty="0" smtClean="0">
                <a:ea typeface="ＭＳ Ｐゴシック" charset="-128"/>
              </a:rPr>
              <a:t>συχνότητας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4102" name="TextBox 4"/>
          <p:cNvSpPr txBox="1">
            <a:spLocks noChangeArrowheads="1"/>
          </p:cNvSpPr>
          <p:nvPr/>
        </p:nvSpPr>
        <p:spPr bwMode="auto">
          <a:xfrm>
            <a:off x="7620000" y="-33546"/>
            <a:ext cx="10021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600" dirty="0" err="1" smtClean="0">
                <a:solidFill>
                  <a:srgbClr val="FBFCFF"/>
                </a:solidFill>
              </a:rPr>
              <a:t>Κεφ</a:t>
            </a:r>
            <a:r>
              <a:rPr lang="en-US" sz="1600" dirty="0" smtClean="0">
                <a:solidFill>
                  <a:srgbClr val="FBFCFF"/>
                </a:solidFill>
              </a:rPr>
              <a:t>. </a:t>
            </a:r>
            <a:r>
              <a:rPr lang="en-US" sz="1600" dirty="0">
                <a:solidFill>
                  <a:srgbClr val="FBFCFF"/>
                </a:solidFill>
              </a:rPr>
              <a:t>6.2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1752600"/>
            <a:ext cx="7467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Ερώτημα</a:t>
            </a:r>
            <a:r>
              <a:rPr lang="el-GR" dirty="0" smtClean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q	a b</a:t>
            </a:r>
          </a:p>
          <a:p>
            <a:endParaRPr lang="el-GR" dirty="0" smtClean="0">
              <a:latin typeface="+mn-lt"/>
            </a:endParaRPr>
          </a:p>
          <a:p>
            <a:r>
              <a:rPr lang="el-GR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Έγγραφα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dirty="0" smtClean="0">
                <a:latin typeface="+mn-lt"/>
              </a:rPr>
              <a:t>	a ….. b …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2</a:t>
            </a:r>
            <a:r>
              <a:rPr lang="en-US" dirty="0" smtClean="0">
                <a:latin typeface="+mn-lt"/>
              </a:rPr>
              <a:t> 	a … a …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3</a:t>
            </a:r>
            <a:r>
              <a:rPr lang="en-US" dirty="0" smtClean="0">
                <a:latin typeface="+mn-lt"/>
              </a:rPr>
              <a:t>	a … a … b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4</a:t>
            </a:r>
            <a:r>
              <a:rPr lang="en-US" dirty="0" smtClean="0">
                <a:latin typeface="+mn-lt"/>
              </a:rPr>
              <a:t>	b ….. b … b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5</a:t>
            </a:r>
            <a:r>
              <a:rPr lang="en-US" dirty="0" smtClean="0">
                <a:latin typeface="+mn-lt"/>
              </a:rPr>
              <a:t> 	a … a … b … b</a:t>
            </a: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6</a:t>
            </a:r>
            <a:r>
              <a:rPr lang="en-US" dirty="0" smtClean="0">
                <a:latin typeface="+mn-lt"/>
              </a:rPr>
              <a:t>	a ….</a:t>
            </a:r>
            <a:endParaRPr lang="el-GR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d</a:t>
            </a:r>
            <a:r>
              <a:rPr lang="en-US" baseline="-25000" dirty="0" smtClean="0">
                <a:latin typeface="+mn-lt"/>
              </a:rPr>
              <a:t>7</a:t>
            </a:r>
            <a:r>
              <a:rPr lang="en-US" dirty="0" smtClean="0">
                <a:latin typeface="+mn-lt"/>
              </a:rPr>
              <a:t>	b …</a:t>
            </a:r>
            <a:endParaRPr lang="el-GR" dirty="0" smtClean="0">
              <a:latin typeface="+mn-lt"/>
            </a:endParaRPr>
          </a:p>
          <a:p>
            <a:endParaRPr lang="el-GR" dirty="0" smtClean="0">
              <a:latin typeface="+mn-lt"/>
            </a:endParaRPr>
          </a:p>
          <a:p>
            <a:r>
              <a:rPr lang="el-GR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Διάταξη??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latin typeface="+mn-lt"/>
              </a:rPr>
              <a:t>	</a:t>
            </a:r>
            <a:endParaRPr lang="el-G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a typeface="ＭＳ Ｐゴシック" charset="-128"/>
              </a:rPr>
              <a:t>Quicklinks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>
                <a:ea typeface="ＭＳ Ｐゴシック" charset="-128"/>
              </a:rPr>
              <a:t>Για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i="1" dirty="0" smtClean="0">
                <a:ea typeface="ＭＳ Ｐゴシック" charset="-128"/>
              </a:rPr>
              <a:t>navigational query </a:t>
            </a:r>
            <a:r>
              <a:rPr lang="el-GR" sz="2400" dirty="0" smtClean="0">
                <a:ea typeface="ＭＳ Ｐゴシック" charset="-128"/>
              </a:rPr>
              <a:t>όπως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b="1" i="1" dirty="0" smtClean="0">
                <a:ea typeface="ＭＳ Ｐゴシック" charset="-128"/>
              </a:rPr>
              <a:t>united airlines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l-GR" sz="2400" dirty="0" smtClean="0">
                <a:ea typeface="ＭＳ Ｐゴシック" charset="-128"/>
              </a:rPr>
              <a:t>οι χρήστες πιθανόν να ικανοποιούνται από τη σελίδα </a:t>
            </a:r>
            <a:r>
              <a:rPr lang="en-US" sz="2400" u="sng" dirty="0" smtClean="0">
                <a:ea typeface="ＭＳ Ｐゴシック" charset="-128"/>
                <a:hlinkClick r:id="rId2"/>
              </a:rPr>
              <a:t>www.united.com</a:t>
            </a:r>
            <a:endParaRPr lang="en-US" sz="2400" u="sng" dirty="0" smtClean="0">
              <a:ea typeface="ＭＳ Ｐゴシック" charset="-128"/>
            </a:endParaRPr>
          </a:p>
          <a:p>
            <a:r>
              <a:rPr lang="en-US" sz="2400" dirty="0" err="1" smtClean="0">
                <a:ea typeface="ＭＳ Ｐゴシック" charset="-128"/>
              </a:rPr>
              <a:t>Quicklinks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l-GR" sz="2400" dirty="0" smtClean="0">
                <a:ea typeface="ＭＳ Ｐゴシック" charset="-128"/>
              </a:rPr>
              <a:t>παρέχουν </a:t>
            </a:r>
            <a:r>
              <a:rPr lang="en-US" sz="2400" dirty="0" smtClean="0">
                <a:ea typeface="ＭＳ Ｐゴシック" charset="-128"/>
              </a:rPr>
              <a:t>navigational cues </a:t>
            </a:r>
            <a:r>
              <a:rPr lang="el-GR" sz="2400" dirty="0" smtClean="0">
                <a:ea typeface="ＭＳ Ｐゴシック" charset="-128"/>
              </a:rPr>
              <a:t>σε αυτή τη σελίδα</a:t>
            </a:r>
            <a:endParaRPr lang="en-US" sz="2400" dirty="0" smtClean="0">
              <a:ea typeface="ＭＳ Ｐゴシック" charset="-128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7C6E8A31-BBAD-4735-84EB-43F3899EEC97}" type="slidenum">
              <a:rPr lang="en-US" smtClean="0"/>
              <a:pPr/>
              <a:t>90</a:t>
            </a:fld>
            <a:endParaRPr lang="en-US" smtClean="0"/>
          </a:p>
        </p:txBody>
      </p:sp>
      <p:pic>
        <p:nvPicPr>
          <p:cNvPr id="54277" name="Picture 4" descr="PPTAF9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048000"/>
            <a:ext cx="59436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238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smtClean="0">
              <a:ea typeface="ＭＳ Ｐゴシック" charset="-128"/>
            </a:endParaRP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smtClean="0">
              <a:ea typeface="ＭＳ Ｐゴシック" charset="-128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9D9AA3FA-2F1A-4250-BCA8-8900AE466BDD}" type="slidenum">
              <a:rPr lang="en-US" smtClean="0"/>
              <a:pPr/>
              <a:t>91</a:t>
            </a:fld>
            <a:endParaRPr lang="en-US" smtClean="0"/>
          </a:p>
        </p:txBody>
      </p:sp>
      <p:pic>
        <p:nvPicPr>
          <p:cNvPr id="55301" name="Content Placeholder 6" descr="PPTAFB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7696200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2" name="Picture 5" descr="PPTAFF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0" y="3429000"/>
            <a:ext cx="6534150" cy="342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9184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a typeface="ＭＳ Ｐゴシック" charset="-128"/>
              </a:rPr>
              <a:t>Εναλλακτικές αναπαραστάσεις; 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9AFFBDA-540C-4AD4-9224-68CF4A21F6EC}" type="slidenum">
              <a:rPr lang="en-US" smtClean="0"/>
              <a:pPr/>
              <a:t>92</a:t>
            </a:fld>
            <a:endParaRPr lang="en-US" smtClean="0"/>
          </a:p>
        </p:txBody>
      </p:sp>
      <p:pic>
        <p:nvPicPr>
          <p:cNvPr id="56324" name="Picture 6" descr="PPT482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" y="2238375"/>
            <a:ext cx="840105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3331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dirty="0" smtClean="0">
              <a:ea typeface="ＭＳ Ｐゴシック" pitchFamily="-112" charset="-128"/>
            </a:endParaRPr>
          </a:p>
          <a:p>
            <a:pPr algn="ctr" eaLnBrk="1" hangingPunct="1">
              <a:buNone/>
            </a:pPr>
            <a:r>
              <a:rPr lang="el-GR" dirty="0" smtClean="0">
                <a:ea typeface="ＭＳ Ｐゴシック" pitchFamily="-112" charset="-128"/>
              </a:rPr>
              <a:t>ΤΕΛΟΣ </a:t>
            </a:r>
            <a:r>
              <a:rPr lang="en-US" dirty="0" smtClean="0">
                <a:ea typeface="ＭＳ Ｐゴシック" pitchFamily="-112" charset="-128"/>
              </a:rPr>
              <a:t>6</a:t>
            </a:r>
            <a:r>
              <a:rPr lang="el-GR" baseline="30000" dirty="0" smtClean="0">
                <a:ea typeface="ＭＳ Ｐゴシック" pitchFamily="-112" charset="-128"/>
              </a:rPr>
              <a:t>ου</a:t>
            </a:r>
            <a:r>
              <a:rPr lang="el-GR" dirty="0" smtClean="0">
                <a:ea typeface="ＭＳ Ｐゴシック" pitchFamily="-112" charset="-128"/>
              </a:rPr>
              <a:t> Μαθήματος</a:t>
            </a:r>
          </a:p>
          <a:p>
            <a:pPr algn="ctr" eaLnBrk="1" hangingPunct="1">
              <a:buNone/>
            </a:pPr>
            <a:endParaRPr lang="el-GR" dirty="0" smtClean="0">
              <a:ea typeface="ＭＳ Ｐゴシック" pitchFamily="-112" charset="-128"/>
            </a:endParaRPr>
          </a:p>
          <a:p>
            <a:pPr algn="ctr" eaLnBrk="1" hangingPunct="1">
              <a:buNone/>
            </a:pPr>
            <a:r>
              <a:rPr lang="el-GR" dirty="0" smtClean="0">
                <a:ea typeface="ＭＳ Ｐゴシック" pitchFamily="-112" charset="-128"/>
              </a:rPr>
              <a:t>Ερωτήσεις?</a:t>
            </a:r>
            <a:endParaRPr lang="en-US" dirty="0" smtClean="0">
              <a:ea typeface="ＭＳ Ｐゴシック" pitchFamily="-112" charset="-128"/>
            </a:endParaRPr>
          </a:p>
        </p:txBody>
      </p:sp>
      <p:sp>
        <p:nvSpPr>
          <p:cNvPr id="67589" name="Rectangle 4"/>
          <p:cNvSpPr>
            <a:spLocks noChangeArrowheads="1"/>
          </p:cNvSpPr>
          <p:nvPr/>
        </p:nvSpPr>
        <p:spPr bwMode="auto">
          <a:xfrm>
            <a:off x="0" y="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/>
            <a:r>
              <a:rPr lang="en-US" sz="1200" smtClean="0">
                <a:solidFill>
                  <a:prstClr val="black"/>
                </a:solidFill>
                <a:latin typeface="Times New Roman" pitchFamily="-112" charset="0"/>
                <a:ea typeface="MS Mincho" pitchFamily="49" charset="-128"/>
                <a:cs typeface="Arial Unicode MS" pitchFamily="-112" charset="0"/>
              </a:rPr>
              <a:t> </a:t>
            </a:r>
            <a:endParaRPr lang="en-US" smtClean="0">
              <a:solidFill>
                <a:prstClr val="black"/>
              </a:solidFill>
              <a:latin typeface="Arial" charset="0"/>
              <a:ea typeface="MS Mincho" pitchFamily="49" charset="-128"/>
              <a:cs typeface="Arial Unicode MS" pitchFamily="-112" charset="0"/>
            </a:endParaRPr>
          </a:p>
        </p:txBody>
      </p:sp>
      <p:sp>
        <p:nvSpPr>
          <p:cNvPr id="67590" name="Rectangle 5"/>
          <p:cNvSpPr>
            <a:spLocks noChangeArrowheads="1"/>
          </p:cNvSpPr>
          <p:nvPr/>
        </p:nvSpPr>
        <p:spPr bwMode="auto">
          <a:xfrm>
            <a:off x="0" y="0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/>
            <a:r>
              <a:rPr lang="en-US" altLang="ja-JP" sz="1200" smtClean="0">
                <a:solidFill>
                  <a:prstClr val="black"/>
                </a:solidFill>
                <a:latin typeface="Times New Roman" pitchFamily="-112" charset="0"/>
                <a:ea typeface="ＭＳ Ｐゴシック"/>
                <a:cs typeface="Times New Roman" pitchFamily="-112" charset="0"/>
              </a:rPr>
              <a:t> </a:t>
            </a:r>
            <a:r>
              <a:rPr lang="en-US" altLang="ja-JP" sz="1100" smtClean="0">
                <a:solidFill>
                  <a:prstClr val="black"/>
                </a:solidFill>
                <a:latin typeface="Lucida Sans" pitchFamily="-112" charset="0"/>
                <a:ea typeface="ＭＳ Ｐゴシック"/>
                <a:cs typeface="Times New Roman" pitchFamily="-112" charset="0"/>
              </a:rPr>
              <a:t> </a:t>
            </a:r>
            <a:endParaRPr lang="en-US" altLang="ja-JP" smtClean="0">
              <a:solidFill>
                <a:prstClr val="black"/>
              </a:solidFill>
              <a:latin typeface="Arial" charset="0"/>
              <a:ea typeface="ＭＳ Ｐゴシック"/>
              <a:cs typeface="Times New Roman" pitchFamily="-112" charset="0"/>
            </a:endParaRPr>
          </a:p>
        </p:txBody>
      </p:sp>
      <p:sp>
        <p:nvSpPr>
          <p:cNvPr id="67591" name="Rectangle 6"/>
          <p:cNvSpPr>
            <a:spLocks noChangeArrowheads="1"/>
          </p:cNvSpPr>
          <p:nvPr/>
        </p:nvSpPr>
        <p:spPr bwMode="auto">
          <a:xfrm>
            <a:off x="0" y="0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/>
            <a:r>
              <a:rPr lang="en-US" altLang="ja-JP" sz="1200" smtClean="0">
                <a:solidFill>
                  <a:prstClr val="black"/>
                </a:solidFill>
                <a:latin typeface="Times New Roman" pitchFamily="-112" charset="0"/>
                <a:ea typeface="ＭＳ Ｐゴシック"/>
                <a:cs typeface="Times New Roman" pitchFamily="-112" charset="0"/>
              </a:rPr>
              <a:t> </a:t>
            </a:r>
            <a:r>
              <a:rPr lang="en-US" altLang="ja-JP" sz="1100" smtClean="0">
                <a:solidFill>
                  <a:prstClr val="black"/>
                </a:solidFill>
                <a:latin typeface="Lucida Sans" pitchFamily="-112" charset="0"/>
                <a:ea typeface="ＭＳ Ｐゴシック"/>
                <a:cs typeface="Times New Roman" pitchFamily="-112" charset="0"/>
              </a:rPr>
              <a:t> </a:t>
            </a:r>
            <a:endParaRPr lang="en-US" altLang="ja-JP" smtClean="0">
              <a:solidFill>
                <a:prstClr val="black"/>
              </a:solidFill>
              <a:latin typeface="Arial" charset="0"/>
              <a:ea typeface="ＭＳ Ｐゴシック"/>
              <a:cs typeface="Times New Roman" pitchFamily="-11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5373216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l-GR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Χρησιμοποιήθηκε κάποιο υλικό των: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Pandu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Nayak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and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Prabhakar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Raghavan</a:t>
            </a:r>
            <a:r>
              <a:rPr lang="el-GR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, 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CS276</a:t>
            </a:r>
            <a:r>
              <a:rPr lang="el-GR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: 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Information Retrieval and Web Search</a:t>
            </a:r>
            <a:r>
              <a:rPr lang="el-GR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(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Stanford)</a:t>
            </a:r>
          </a:p>
          <a:p>
            <a:pPr>
              <a:buFont typeface="Wingdings" pitchFamily="2" charset="2"/>
              <a:buChar char="ü"/>
            </a:pP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Hinrich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Schütze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 and Christina </a:t>
            </a:r>
            <a:r>
              <a:rPr lang="en-US" sz="12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Lioma</a:t>
            </a:r>
            <a:r>
              <a:rPr lang="en-US" sz="1200" i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ＭＳ Ｐゴシック" pitchFamily="-112" charset="-128"/>
              </a:rPr>
              <a:t>, Stuttgart IIR class</a:t>
            </a:r>
            <a:endParaRPr lang="el-GR" sz="1200" i="1" dirty="0" smtClean="0">
              <a:solidFill>
                <a:schemeClr val="accent5">
                  <a:lumMod val="75000"/>
                </a:schemeClr>
              </a:solidFill>
              <a:latin typeface="+mn-lt"/>
              <a:ea typeface="ＭＳ Ｐゴシック" pitchFamily="-112" charset="-128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190B-40F4-4D14-B8A7-A8F5BA31F2B1}" type="slidenum">
              <a:rPr lang="en-US" smtClean="0"/>
              <a:pPr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5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IR-slides">
  <a:themeElements>
    <a:clrScheme name="IIR Boo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37085"/>
      </a:accent1>
      <a:accent2>
        <a:srgbClr val="C0504D"/>
      </a:accent2>
      <a:accent3>
        <a:srgbClr val="357E69"/>
      </a:accent3>
      <a:accent4>
        <a:srgbClr val="918BA3"/>
      </a:accent4>
      <a:accent5>
        <a:srgbClr val="139CB7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IIR-slides.pot</Template>
  <TotalTime>28815</TotalTime>
  <Words>4547</Words>
  <Application>Microsoft Office PowerPoint</Application>
  <PresentationFormat>On-screen Show (4:3)</PresentationFormat>
  <Paragraphs>927</Paragraphs>
  <Slides>93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93</vt:i4>
      </vt:variant>
    </vt:vector>
  </HeadingPairs>
  <TitlesOfParts>
    <vt:vector size="97" baseType="lpstr">
      <vt:lpstr>IIR-slides</vt:lpstr>
      <vt:lpstr>Equation</vt:lpstr>
      <vt:lpstr>Εξίσωση</vt:lpstr>
      <vt:lpstr>Worksheet</vt:lpstr>
      <vt:lpstr>PowerPoint Presentation</vt:lpstr>
      <vt:lpstr>Τι  είδαμε στο προηγούμενο μάθημα</vt:lpstr>
      <vt:lpstr>Boolean ανάκτηση</vt:lpstr>
      <vt:lpstr>Μοντέλα διαβαθμισμένης ανάκτησης</vt:lpstr>
      <vt:lpstr>Διαβαθμισμένη ανάκτηση</vt:lpstr>
      <vt:lpstr>Βαθμός ταιριάσματος ερωτήματος-εγγράφου</vt:lpstr>
      <vt:lpstr>Στάθμιση με log-συχνότητας</vt:lpstr>
      <vt:lpstr>Στάθμιση με log-συχνότητας</vt:lpstr>
      <vt:lpstr>Στάθμιση με log-συχνότητας</vt:lpstr>
      <vt:lpstr>Συχνότητα εγγράφων (Document frequency)</vt:lpstr>
      <vt:lpstr>Βάρος idf</vt:lpstr>
      <vt:lpstr>Παράδειγμα idf, έστω N = 1 εκατομμύριο</vt:lpstr>
      <vt:lpstr>Στάθμιση tf-idf</vt:lpstr>
      <vt:lpstr>Στάθμιση tf-idf</vt:lpstr>
      <vt:lpstr>Στάθμιση tf-idf</vt:lpstr>
      <vt:lpstr>Δυαδική μήτρα σύμπτωσης (binary term-document incidence matrix)</vt:lpstr>
      <vt:lpstr>Ο πίνακας με μετρητές</vt:lpstr>
      <vt:lpstr>Ο πίνακας με βάρη</vt:lpstr>
      <vt:lpstr>Τα έγγραφα ως διανύσματα</vt:lpstr>
      <vt:lpstr>Τα ερωτήματα ως διανύσματα</vt:lpstr>
      <vt:lpstr>Ομοιότητα διανυσμάτων</vt:lpstr>
      <vt:lpstr>Ομοιότητα συνημιτόνου</vt:lpstr>
      <vt:lpstr>cosine(query, document)</vt:lpstr>
      <vt:lpstr>Κανονικοποίηση του μήκους</vt:lpstr>
      <vt:lpstr>Βαθμολόγηση στο διανυσματικό χώρο</vt:lpstr>
      <vt:lpstr>Παραλλαγές της tf-idf στάθμισης</vt:lpstr>
      <vt:lpstr>Στάθμιση ερωτημάτων και εγγράφων</vt:lpstr>
      <vt:lpstr>Παράδειγμα</vt:lpstr>
      <vt:lpstr>Παράδειγμα (συνέχεια) </vt:lpstr>
      <vt:lpstr>Παράδειγμα (συνέχεια) </vt:lpstr>
      <vt:lpstr>Στάθμιση ερωτημάτων και εγγράφων</vt:lpstr>
      <vt:lpstr>Παράδειγμα</vt:lpstr>
      <vt:lpstr>Μοντέλο Σάκου Λέξεων (Bag of words model)</vt:lpstr>
      <vt:lpstr>Τι  άλλο θα δούμε σήμερα</vt:lpstr>
      <vt:lpstr>Επέκταση καταχωρήσεων</vt:lpstr>
      <vt:lpstr>Υπολογισμός ανά έγγραφο (document-at-a-time)</vt:lpstr>
      <vt:lpstr>Υπολογισμός βαρών</vt:lpstr>
      <vt:lpstr>Παράδειγμα</vt:lpstr>
      <vt:lpstr>Υπολογισμός k-κορυφαίων αποτελεσμάτων</vt:lpstr>
      <vt:lpstr>Χρήση min-heap</vt:lpstr>
      <vt:lpstr>Αποθήκευση σε πίνακα</vt:lpstr>
      <vt:lpstr>Εισαγωγή στοιχείου</vt:lpstr>
      <vt:lpstr>Διαγραφή μικρότερου στοιχείου</vt:lpstr>
      <vt:lpstr>Επιλογή των κορυφαίων k σε O(N log k)</vt:lpstr>
      <vt:lpstr>PowerPoint Presentation</vt:lpstr>
      <vt:lpstr>PowerPoint Presentation</vt:lpstr>
      <vt:lpstr>Γενική προσέγγιση «ψαλιδίσματος»</vt:lpstr>
      <vt:lpstr>Περιορισμός του ευρετηρίου</vt:lpstr>
      <vt:lpstr>Μόνο όροι με μεγάλο idf</vt:lpstr>
      <vt:lpstr>Έγγραφα με πολλούς όρους του ερωτήματος</vt:lpstr>
      <vt:lpstr>3 από τους 4 όρους του ερωτήματος</vt:lpstr>
      <vt:lpstr>Λίστες πρωταθλητών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Υπολογισμός ανά όρο (term-at-a-time)</vt:lpstr>
      <vt:lpstr>Υπολογισμός ανά όρο</vt:lpstr>
      <vt:lpstr>1. Πρόωρος τερματισμός</vt:lpstr>
      <vt:lpstr>2. idf-διατεταγμένοι όροι</vt:lpstr>
      <vt:lpstr>Κλάδεμα συστάδων</vt:lpstr>
      <vt:lpstr>Κλάδεμα συστάδων</vt:lpstr>
      <vt:lpstr>Κλάδεμα συστάδων</vt:lpstr>
      <vt:lpstr>Κλάδεμα συστάδων</vt:lpstr>
      <vt:lpstr>Κλάδεμα συστάδων</vt:lpstr>
      <vt:lpstr>PowerPoint Presentation</vt:lpstr>
      <vt:lpstr>Βαθμιδωτά (διαστρωματωμένα) ευρετήρια (Tiered indexes)</vt:lpstr>
      <vt:lpstr>Βαθμιδωτά ευρετήρια</vt:lpstr>
      <vt:lpstr>Βαθμιδωτά ευρετήρια</vt:lpstr>
      <vt:lpstr>Βαθμιδωτά ευρετήρια</vt:lpstr>
      <vt:lpstr>Παραμετρική αναζήτηση</vt:lpstr>
      <vt:lpstr>Παραμετρική αναζήτηση</vt:lpstr>
      <vt:lpstr>Συνδυασμός διανυσματικής ανάκτησης</vt:lpstr>
      <vt:lpstr>Επεξεργασία ερωτήματος</vt:lpstr>
      <vt:lpstr>Πλήρες σύστημα αναζήτησης</vt:lpstr>
      <vt:lpstr>Πλήρες σύστημα αναζήτησης</vt:lpstr>
      <vt:lpstr>Τι (άλλο) θα δούμε σήμερα;</vt:lpstr>
      <vt:lpstr>PowerPoint Presentation</vt:lpstr>
      <vt:lpstr>Περιλήψεις αποτελεσμάτων</vt:lpstr>
      <vt:lpstr>Περιλήψεις αποτελεσμάτων</vt:lpstr>
      <vt:lpstr>Περιλήψεις αποτελεσμάτων</vt:lpstr>
      <vt:lpstr>Στατικές Περιλήψεις</vt:lpstr>
      <vt:lpstr>Δυναμικές Περιλήψεις</vt:lpstr>
      <vt:lpstr>Δυναμικές Περιλήψεις</vt:lpstr>
      <vt:lpstr>Δυναμικές Περιλήψεις</vt:lpstr>
      <vt:lpstr>Δυναμικές Περιλήψεις</vt:lpstr>
      <vt:lpstr>Quicklinks</vt:lpstr>
      <vt:lpstr>PowerPoint Presentation</vt:lpstr>
      <vt:lpstr>Εναλλακτικές αναπαραστάσεις; </vt:lpstr>
      <vt:lpstr>PowerPoint Presentation</vt:lpstr>
    </vt:vector>
  </TitlesOfParts>
  <Company>Stanford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Christopher Manning</dc:creator>
  <cp:lastModifiedBy>E. PITOURA</cp:lastModifiedBy>
  <cp:revision>550</cp:revision>
  <cp:lastPrinted>2011-04-04T04:19:57Z</cp:lastPrinted>
  <dcterms:created xsi:type="dcterms:W3CDTF">2011-04-01T01:43:31Z</dcterms:created>
  <dcterms:modified xsi:type="dcterms:W3CDTF">2015-04-01T05:24:31Z</dcterms:modified>
</cp:coreProperties>
</file>