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doc" ContentType="application/msword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59"/>
  </p:notesMasterIdLst>
  <p:handoutMasterIdLst>
    <p:handoutMasterId r:id="rId60"/>
  </p:handoutMasterIdLst>
  <p:sldIdLst>
    <p:sldId id="402" r:id="rId2"/>
    <p:sldId id="354" r:id="rId3"/>
    <p:sldId id="723" r:id="rId4"/>
    <p:sldId id="587" r:id="rId5"/>
    <p:sldId id="588" r:id="rId6"/>
    <p:sldId id="593" r:id="rId7"/>
    <p:sldId id="639" r:id="rId8"/>
    <p:sldId id="597" r:id="rId9"/>
    <p:sldId id="598" r:id="rId10"/>
    <p:sldId id="602" r:id="rId11"/>
    <p:sldId id="603" r:id="rId12"/>
    <p:sldId id="727" r:id="rId13"/>
    <p:sldId id="711" r:id="rId14"/>
    <p:sldId id="605" r:id="rId15"/>
    <p:sldId id="606" r:id="rId16"/>
    <p:sldId id="713" r:id="rId17"/>
    <p:sldId id="608" r:id="rId18"/>
    <p:sldId id="656" r:id="rId19"/>
    <p:sldId id="724" r:id="rId20"/>
    <p:sldId id="715" r:id="rId21"/>
    <p:sldId id="725" r:id="rId22"/>
    <p:sldId id="668" r:id="rId23"/>
    <p:sldId id="669" r:id="rId24"/>
    <p:sldId id="670" r:id="rId25"/>
    <p:sldId id="671" r:id="rId26"/>
    <p:sldId id="672" r:id="rId27"/>
    <p:sldId id="673" r:id="rId28"/>
    <p:sldId id="722" r:id="rId29"/>
    <p:sldId id="674" r:id="rId30"/>
    <p:sldId id="663" r:id="rId31"/>
    <p:sldId id="664" r:id="rId32"/>
    <p:sldId id="667" r:id="rId33"/>
    <p:sldId id="726" r:id="rId34"/>
    <p:sldId id="676" r:id="rId35"/>
    <p:sldId id="677" r:id="rId36"/>
    <p:sldId id="678" r:id="rId37"/>
    <p:sldId id="679" r:id="rId38"/>
    <p:sldId id="680" r:id="rId39"/>
    <p:sldId id="681" r:id="rId40"/>
    <p:sldId id="682" r:id="rId41"/>
    <p:sldId id="683" r:id="rId42"/>
    <p:sldId id="684" r:id="rId43"/>
    <p:sldId id="685" r:id="rId44"/>
    <p:sldId id="686" r:id="rId45"/>
    <p:sldId id="687" r:id="rId46"/>
    <p:sldId id="688" r:id="rId47"/>
    <p:sldId id="689" r:id="rId48"/>
    <p:sldId id="690" r:id="rId49"/>
    <p:sldId id="691" r:id="rId50"/>
    <p:sldId id="692" r:id="rId51"/>
    <p:sldId id="693" r:id="rId52"/>
    <p:sldId id="694" r:id="rId53"/>
    <p:sldId id="695" r:id="rId54"/>
    <p:sldId id="696" r:id="rId55"/>
    <p:sldId id="697" r:id="rId56"/>
    <p:sldId id="698" r:id="rId57"/>
    <p:sldId id="699" r:id="rId58"/>
  </p:sldIdLst>
  <p:sldSz cx="9144000" cy="6858000" type="screen4x3"/>
  <p:notesSz cx="7099300" cy="10223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9966"/>
    <a:srgbClr val="00A000"/>
    <a:srgbClr val="B2B2B2"/>
    <a:srgbClr val="F4F3EB"/>
    <a:srgbClr val="F0EEEB"/>
    <a:srgbClr val="A40508"/>
    <a:srgbClr val="A50021"/>
    <a:srgbClr val="00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94717" autoAdjust="0"/>
  </p:normalViewPr>
  <p:slideViewPr>
    <p:cSldViewPr>
      <p:cViewPr varScale="1">
        <p:scale>
          <a:sx n="101" d="100"/>
          <a:sy n="101" d="100"/>
        </p:scale>
        <p:origin x="-1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65536" y="134578176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629" y="9713002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112" charset="0"/>
              </a:defRPr>
            </a:lvl1pPr>
          </a:lstStyle>
          <a:p>
            <a:fld id="{99F3A387-7CA4-42C4-A654-FB16CB1400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77428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6763"/>
            <a:ext cx="5111750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57" y="4856502"/>
            <a:ext cx="5207386" cy="459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629" y="9713002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FFFE52-FE1E-4D89-83CF-6E59217A9C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63265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ea typeface="ＭＳ Ｐゴシック" charset="-128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fld id="{5CE26C53-1B9D-45A3-AFE6-0DFEE44B3C7F}" type="slidenum">
              <a:rPr lang="en-US" sz="1200" smtClean="0"/>
              <a:pPr eaLnBrk="1" hangingPunct="1"/>
              <a:t>9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71902D2C-05CB-4444-833C-9C9DDF219707}" type="slidenum">
              <a:rPr lang="en-US" sz="1200"/>
              <a:pPr eaLnBrk="1" hangingPunct="1"/>
              <a:t>22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7ADD10A0-6B1E-49C8-ABA9-9A09DE892B8C}" type="slidenum">
              <a:rPr lang="en-US" sz="1200"/>
              <a:pPr eaLnBrk="1" hangingPunct="1"/>
              <a:t>24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4263" y="1981200"/>
            <a:ext cx="301307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BFCFF"/>
                </a:solidFill>
                <a:latin typeface="Calibri" charset="0"/>
                <a:ea typeface="Arial Unicode MS" charset="0"/>
                <a:cs typeface="Arial Unicode MS" charset="0"/>
              </a:rPr>
              <a:t>Introduction to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139CB7"/>
          </a:solidFill>
          <a:ln w="9525">
            <a:solidFill>
              <a:srgbClr val="406E84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  <a:ea typeface="Arial Unicode MS" charset="0"/>
              <a:cs typeface="Arial Unicode MS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0263" y="2590800"/>
            <a:ext cx="5646737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 b="1">
                <a:solidFill>
                  <a:srgbClr val="139CB7"/>
                </a:solidFill>
                <a:latin typeface="Calibri" charset="0"/>
                <a:ea typeface="Arial Unicode MS" charset="0"/>
                <a:cs typeface="Arial Unicode MS" charset="0"/>
              </a:rPr>
              <a:t>Information Retrieval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>
            <a:lvl1pPr marL="0" indent="0" algn="ctr">
              <a:buNone/>
              <a:defRPr>
                <a:solidFill>
                  <a:srgbClr val="4370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fld id="{EC65FA85-C043-4AC1-86AA-2F87DA9805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6FAF4-678C-4170-8B5E-D5D1B48C4B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AC3AD-617C-4A6C-BEE7-10C9A9D603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-112" charset="0"/>
              </a:defRPr>
            </a:lvl1pPr>
          </a:lstStyle>
          <a:p>
            <a:fld id="{1EF9AD5B-80E3-44A6-B5FE-01C0C8E5A8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52600"/>
            <a:ext cx="77724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45486-50DC-4565-9187-DFAA67AD25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7772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267200"/>
            <a:ext cx="7772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FDF18-76F6-47A3-9B99-0969E788D6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9190B-40F4-4D14-B8A7-A8F5BA31F2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ECC92-4490-4DFD-A50E-7CFF54CC48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300CA-A080-476D-84B4-AC6434A6B4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E445E-0100-404D-AEB0-69CA392494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1DDB1-E385-4C2A-9F6F-88E564B234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AE9CB-6C8B-49DF-BA0E-D5C495025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A558E-6DE4-4CD3-890E-A7DA5D0049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AA00D-81AD-4FD2-AEF2-53F20508E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12" charset="0"/>
              </a:defRPr>
            </a:lvl1pPr>
          </a:lstStyle>
          <a:p>
            <a:fld id="{4182170C-A630-4BC4-99C2-1EEFC93C12B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 i="1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Introduction to Information Retrieval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45" r:id="rId2"/>
    <p:sldLayoutId id="2147483937" r:id="rId3"/>
    <p:sldLayoutId id="2147483946" r:id="rId4"/>
    <p:sldLayoutId id="2147483947" r:id="rId5"/>
    <p:sldLayoutId id="2147483948" r:id="rId6"/>
    <p:sldLayoutId id="2147483938" r:id="rId7"/>
    <p:sldLayoutId id="2147483939" r:id="rId8"/>
    <p:sldLayoutId id="2147483940" r:id="rId9"/>
    <p:sldLayoutId id="2147483949" r:id="rId10"/>
    <p:sldLayoutId id="2147483941" r:id="rId11"/>
    <p:sldLayoutId id="2147483950" r:id="rId12"/>
    <p:sldLayoutId id="2147483942" r:id="rId13"/>
    <p:sldLayoutId id="2147483943" r:id="rId14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437085"/>
        </a:buClr>
        <a:buFont typeface="Wingdings" pitchFamily="-112" charset="2"/>
        <a:buChar char="§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357E69"/>
        </a:buClr>
        <a:buFont typeface="Wingdings" pitchFamily="-112" charset="2"/>
        <a:buChar char="§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918BA3"/>
        </a:buClr>
        <a:buFont typeface="Wingdings" pitchFamily="-11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2F6E7E"/>
        </a:buClr>
        <a:buFont typeface="Wingdings" pitchFamily="-11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233337"/>
        </a:buClr>
        <a:buFont typeface="Wingdings" pitchFamily="-11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5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6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3.xls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4365104"/>
            <a:ext cx="7490792" cy="1349896"/>
          </a:xfrm>
        </p:spPr>
        <p:txBody>
          <a:bodyPr/>
          <a:lstStyle/>
          <a:p>
            <a:pPr eaLnBrk="1" hangingPunct="1"/>
            <a:r>
              <a:rPr lang="el-GR" sz="3200" dirty="0" smtClean="0">
                <a:ea typeface="ＭＳ Ｐゴシック" pitchFamily="-112" charset="-128"/>
              </a:rPr>
              <a:t>ΠΛΕ70: Ανάκτηση Πληροφορίας</a:t>
            </a:r>
            <a:endParaRPr lang="en-US" sz="3200" dirty="0" smtClean="0">
              <a:ea typeface="ＭＳ Ｐゴシック" pitchFamily="-112" charset="-128"/>
            </a:endParaRPr>
          </a:p>
          <a:p>
            <a:pPr eaLnBrk="1" hangingPunct="1"/>
            <a:r>
              <a:rPr lang="el-GR" sz="1800" i="1" dirty="0" smtClean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Διδάσκουσα: Ευαγγελία </a:t>
            </a:r>
            <a:r>
              <a:rPr lang="el-GR" sz="1800" i="1" dirty="0" err="1" smtClean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Πιτουρά</a:t>
            </a:r>
            <a:r>
              <a:rPr lang="en-US" dirty="0" smtClean="0">
                <a:ea typeface="ＭＳ Ｐゴシック" pitchFamily="-112" charset="-128"/>
              </a:rPr>
              <a:t/>
            </a:r>
            <a:br>
              <a:rPr lang="en-US" dirty="0" smtClean="0">
                <a:ea typeface="ＭＳ Ｐゴシック" pitchFamily="-112" charset="-128"/>
              </a:rPr>
            </a:br>
            <a:r>
              <a:rPr lang="el-GR" sz="2400" dirty="0" smtClean="0">
                <a:ea typeface="ＭＳ Ｐゴシック" pitchFamily="-112" charset="-128"/>
              </a:rPr>
              <a:t>Διάλεξη</a:t>
            </a:r>
            <a:r>
              <a:rPr lang="en-US" sz="2400" dirty="0" smtClean="0">
                <a:ea typeface="ＭＳ Ｐゴシック" pitchFamily="-112" charset="-128"/>
              </a:rPr>
              <a:t>  6: </a:t>
            </a:r>
            <a:r>
              <a:rPr lang="el-GR" sz="2400" dirty="0" smtClean="0">
                <a:ea typeface="ＭＳ Ｐゴシック" pitchFamily="-112" charset="-128"/>
              </a:rPr>
              <a:t>Συμπίεση Ευρετηρίου</a:t>
            </a:r>
            <a:endParaRPr lang="en-US" sz="2400" dirty="0" smtClean="0">
              <a:ea typeface="ＭＳ Ｐゴシック" pitchFamily="-112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FA85-C043-4AC1-86AA-2F87DA98053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733731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Δυναμικά ευρετήρια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Μέχρι στιγμής, θεωρήσαμε ότι τα ευρετήρια είναι στατικά (δηλαδή, δεν αλλάζουν)</a:t>
            </a:r>
            <a:r>
              <a:rPr lang="en-US" dirty="0" smtClean="0">
                <a:ea typeface="ＭＳ Ｐゴシック" charset="-128"/>
              </a:rPr>
              <a:t>.</a:t>
            </a:r>
          </a:p>
          <a:p>
            <a:pPr eaLnBrk="1" hangingPunct="1"/>
            <a:r>
              <a:rPr lang="el-GR" dirty="0" smtClean="0">
                <a:ea typeface="ＭＳ Ｐゴシック" charset="-128"/>
              </a:rPr>
              <a:t>Στην πραγματικότητα</a:t>
            </a:r>
            <a:r>
              <a:rPr lang="en-US" dirty="0" smtClean="0">
                <a:ea typeface="ＭＳ Ｐゴシック" charset="-128"/>
              </a:rPr>
              <a:t>: </a:t>
            </a: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Νέα έγγραφα εμφανίζονται και πρέπει να </a:t>
            </a:r>
            <a:r>
              <a:rPr lang="el-GR" dirty="0" err="1" smtClean="0">
                <a:ea typeface="ＭＳ Ｐゴシック" charset="-128"/>
              </a:rPr>
              <a:t>ευρετηριοποιηθούν</a:t>
            </a:r>
            <a:endParaRPr lang="en-US" dirty="0" smtClean="0">
              <a:ea typeface="ＭＳ Ｐゴシック" charset="-128"/>
            </a:endParaRP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Έγγραφα τροποποιούνται ή διαγράφονται </a:t>
            </a:r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l-GR" dirty="0" smtClean="0">
                <a:ea typeface="ＭＳ Ｐゴシック" charset="-128"/>
              </a:rPr>
              <a:t>Αυτό σημαίνει ότι </a:t>
            </a:r>
            <a:r>
              <a:rPr lang="el-GR" i="1" dirty="0" smtClean="0">
                <a:solidFill>
                  <a:schemeClr val="accent4">
                    <a:lumMod val="75000"/>
                  </a:schemeClr>
                </a:solidFill>
                <a:ea typeface="ＭＳ Ｐゴシック" charset="-128"/>
              </a:rPr>
              <a:t>πρέπει να ενημερώσουμε τις λίστες καταχωρήσεων</a:t>
            </a:r>
            <a:r>
              <a:rPr lang="el-GR" dirty="0" smtClean="0">
                <a:ea typeface="ＭＳ Ｐゴシック" charset="-128"/>
              </a:rPr>
              <a:t>: </a:t>
            </a:r>
            <a:endParaRPr lang="en-US" dirty="0" smtClean="0">
              <a:ea typeface="ＭＳ Ｐゴシック" charset="-128"/>
            </a:endParaRP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Αλλαγές στις καταχωρήσεις όρων που είναι ήδη στο λεξικό</a:t>
            </a: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Προστίθενται νέοι όροι στο λεξικό 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710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96853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4.5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997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Μια απλή προσέγγιση 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134350" cy="41148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Διατήρησε ένα «μεγάλο» κεντρικό ευρετήριο </a:t>
            </a:r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l-GR" dirty="0" smtClean="0">
                <a:ea typeface="ＭＳ Ｐゴシック" charset="-128"/>
              </a:rPr>
              <a:t>Τα νέα έγγραφα σε μικρό «βοηθητικό» ευρετήριο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auxiliary index</a:t>
            </a:r>
            <a:r>
              <a:rPr lang="en-US" dirty="0" smtClean="0">
                <a:ea typeface="ＭＳ Ｐゴシック" charset="-128"/>
              </a:rPr>
              <a:t>)</a:t>
            </a:r>
            <a:r>
              <a:rPr lang="el-GR" dirty="0" smtClean="0">
                <a:ea typeface="ＭＳ Ｐゴシック" charset="-128"/>
              </a:rPr>
              <a:t> (στη μνήμη)</a:t>
            </a:r>
          </a:p>
          <a:p>
            <a:pPr eaLnBrk="1" hangingPunct="1"/>
            <a:r>
              <a:rPr lang="el-GR" dirty="0" smtClean="0">
                <a:ea typeface="ＭＳ Ｐゴシック" charset="-128"/>
              </a:rPr>
              <a:t>Ψάξε και στα δύο, συγχώνευσε το αποτέλεσμα</a:t>
            </a:r>
            <a:endParaRPr lang="el-GR" dirty="0">
              <a:ea typeface="ＭＳ Ｐゴシック" charset="-128"/>
            </a:endParaRPr>
          </a:p>
          <a:p>
            <a:pPr eaLnBrk="1" hangingPunct="1"/>
            <a:r>
              <a:rPr lang="el-GR" dirty="0" smtClean="0">
                <a:ea typeface="ＭＳ Ｐゴシック" charset="-128"/>
              </a:rPr>
              <a:t>Διαγραφές</a:t>
            </a:r>
            <a:endParaRPr lang="en-US" dirty="0" smtClean="0">
              <a:ea typeface="ＭＳ Ｐゴシック" charset="-128"/>
            </a:endParaRP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Invalidation bit-vector </a:t>
            </a:r>
            <a:r>
              <a:rPr lang="el-GR" dirty="0" smtClean="0">
                <a:ea typeface="ＭＳ Ｐゴシック" charset="-128"/>
              </a:rPr>
              <a:t>για τα διαγραμμένα έγγραφα</a:t>
            </a:r>
            <a:endParaRPr lang="en-US" dirty="0" smtClean="0">
              <a:ea typeface="ＭＳ Ｐゴシック" charset="-128"/>
            </a:endParaRP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Φιλτράρισμα αποτελεσμάτων ώστε όχι διαγραμμένα</a:t>
            </a:r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l-GR" dirty="0" smtClean="0">
                <a:ea typeface="ＭＳ Ｐゴシック" charset="-128"/>
              </a:rPr>
              <a:t>Περιοδικά, </a:t>
            </a:r>
            <a:r>
              <a:rPr lang="en-US" dirty="0" smtClean="0">
                <a:ea typeface="ＭＳ Ｐゴシック" charset="-128"/>
              </a:rPr>
              <a:t>re-index </a:t>
            </a:r>
            <a:r>
              <a:rPr lang="el-GR" dirty="0" smtClean="0">
                <a:ea typeface="ＭＳ Ｐゴシック" charset="-128"/>
              </a:rPr>
              <a:t> το βοηθητικό στο κυρίως ευρετήριο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813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96853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4.5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922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382000" cy="3733800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l-GR" altLang="en-US" sz="2400" dirty="0" smtClean="0">
                <a:ea typeface="ＭＳ Ｐゴシック" charset="-128"/>
              </a:rPr>
              <a:t>Έστω </a:t>
            </a:r>
            <a:r>
              <a:rPr lang="en-US" altLang="en-US" sz="2400" dirty="0" smtClean="0">
                <a:ea typeface="ＭＳ Ｐゴシック" charset="-128"/>
              </a:rPr>
              <a:t>T o </a:t>
            </a:r>
            <a:r>
              <a:rPr lang="el-GR" altLang="en-US" sz="2400" dirty="0" smtClean="0">
                <a:ea typeface="ＭＳ Ｐゴシック" charset="-128"/>
              </a:rPr>
              <a:t>συνολικός αριθμός των καταχωρήσεων και </a:t>
            </a:r>
            <a:r>
              <a:rPr lang="en-US" altLang="en-US" sz="2400" dirty="0" smtClean="0">
                <a:ea typeface="ＭＳ Ｐゴシック" charset="-128"/>
              </a:rPr>
              <a:t>n </a:t>
            </a:r>
            <a:r>
              <a:rPr lang="el-GR" altLang="en-US" sz="2400" dirty="0" smtClean="0">
                <a:ea typeface="ＭＳ Ｐゴシック" charset="-128"/>
              </a:rPr>
              <a:t>οι καταχωρήσεις που χωρούν στη μνήμη</a:t>
            </a:r>
          </a:p>
          <a:p>
            <a:pPr marL="0" indent="0" algn="just" eaLnBrk="1" hangingPunct="1">
              <a:buNone/>
            </a:pPr>
            <a:endParaRPr lang="el-GR" altLang="en-US" sz="800" dirty="0" smtClean="0">
              <a:solidFill>
                <a:schemeClr val="accent6">
                  <a:lumMod val="75000"/>
                </a:schemeClr>
              </a:solidFill>
              <a:ea typeface="ＭＳ Ｐゴシック" charset="-128"/>
            </a:endParaRPr>
          </a:p>
          <a:p>
            <a:pPr marL="0" indent="0" algn="just" eaLnBrk="1" hangingPunct="1">
              <a:buNone/>
            </a:pPr>
            <a:r>
              <a:rPr lang="el-GR" altLang="en-US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Κατασκευή</a:t>
            </a:r>
            <a:endParaRPr lang="el-GR" altLang="en-US" dirty="0" smtClean="0">
              <a:solidFill>
                <a:schemeClr val="accent6">
                  <a:lumMod val="75000"/>
                </a:schemeClr>
              </a:solidFill>
              <a:ea typeface="ＭＳ Ｐゴシック" charset="-128"/>
            </a:endParaRPr>
          </a:p>
          <a:p>
            <a:pPr algn="just" eaLnBrk="1" hangingPunct="1"/>
            <a:r>
              <a:rPr lang="el-GR" altLang="en-US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charset="-128"/>
              </a:rPr>
              <a:t>Κυρίως και βοηθητικό ευρετήριο</a:t>
            </a:r>
            <a:r>
              <a:rPr lang="el-GR" altLang="en-US" sz="2400" dirty="0" smtClean="0">
                <a:ea typeface="ＭＳ Ｐゴシック" charset="-128"/>
              </a:rPr>
              <a:t>: Τ/</a:t>
            </a:r>
            <a:r>
              <a:rPr lang="en-US" altLang="en-US" sz="2400" dirty="0" smtClean="0">
                <a:ea typeface="ＭＳ Ｐゴシック" charset="-128"/>
              </a:rPr>
              <a:t>n </a:t>
            </a:r>
            <a:r>
              <a:rPr lang="el-GR" altLang="en-US" sz="2400" dirty="0" smtClean="0">
                <a:ea typeface="ＭＳ Ｐゴシック" charset="-128"/>
              </a:rPr>
              <a:t>συγχωνεύσεις, σε κάθε μία κοιτάμε όλους τους όρους, άρα πολυπλοκότητα </a:t>
            </a:r>
            <a:r>
              <a:rPr lang="en-US" altLang="en-US" sz="2400" dirty="0" smtClean="0">
                <a:ea typeface="ＭＳ Ｐゴシック" charset="-128"/>
              </a:rPr>
              <a:t>O(T</a:t>
            </a:r>
            <a:r>
              <a:rPr lang="en-US" altLang="en-US" sz="2400" baseline="30000" dirty="0" smtClean="0">
                <a:ea typeface="ＭＳ Ｐゴシック" charset="-128"/>
              </a:rPr>
              <a:t>2</a:t>
            </a:r>
            <a:r>
              <a:rPr lang="en-US" altLang="en-US" sz="2400" dirty="0" smtClean="0">
                <a:ea typeface="ＭＳ Ｐゴシック" charset="-128"/>
              </a:rPr>
              <a:t>)</a:t>
            </a:r>
          </a:p>
          <a:p>
            <a:pPr marL="0" indent="0" algn="just" eaLnBrk="1" hangingPunct="1">
              <a:buNone/>
            </a:pPr>
            <a:endParaRPr lang="el-GR" altLang="en-US" sz="800" dirty="0" smtClean="0">
              <a:solidFill>
                <a:schemeClr val="accent6">
                  <a:lumMod val="75000"/>
                </a:schemeClr>
              </a:solidFill>
              <a:ea typeface="ＭＳ Ｐゴシック" charset="-128"/>
            </a:endParaRPr>
          </a:p>
          <a:p>
            <a:pPr marL="0" indent="0" algn="just" eaLnBrk="1" hangingPunct="1">
              <a:buNone/>
            </a:pPr>
            <a:r>
              <a:rPr lang="el-GR" altLang="en-US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Ερώτημα</a:t>
            </a:r>
          </a:p>
          <a:p>
            <a:pPr algn="just" eaLnBrk="1" hangingPunct="1"/>
            <a:r>
              <a:rPr lang="el-GR" altLang="en-US" sz="2400" i="1" dirty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charset="-128"/>
              </a:rPr>
              <a:t>Κυρίως και βοηθητικό ευρετήριο</a:t>
            </a:r>
            <a:r>
              <a:rPr lang="el-GR" altLang="en-US" sz="2400" dirty="0">
                <a:ea typeface="ＭＳ Ｐゴシック" charset="-128"/>
              </a:rPr>
              <a:t>: </a:t>
            </a:r>
            <a:r>
              <a:rPr lang="en-US" altLang="en-US" sz="2400" dirty="0" smtClean="0">
                <a:ea typeface="ＭＳ Ｐゴシック" charset="-128"/>
              </a:rPr>
              <a:t>O(</a:t>
            </a:r>
            <a:r>
              <a:rPr lang="el-GR" altLang="en-US" sz="2400" dirty="0" smtClean="0">
                <a:ea typeface="ＭＳ Ｐゴシック" charset="-128"/>
              </a:rPr>
              <a:t>1</a:t>
            </a:r>
            <a:r>
              <a:rPr lang="en-US" altLang="en-US" sz="2400" dirty="0" smtClean="0">
                <a:ea typeface="ＭＳ Ｐゴシック" charset="-128"/>
              </a:rPr>
              <a:t>)</a:t>
            </a:r>
            <a:endParaRPr lang="en-US" altLang="en-US" sz="2400" dirty="0">
              <a:ea typeface="ＭＳ Ｐゴシック" charset="-128"/>
            </a:endParaRPr>
          </a:p>
          <a:p>
            <a:pPr algn="just" eaLnBrk="1" hangingPunct="1">
              <a:buNone/>
            </a:pPr>
            <a:endParaRPr lang="el-GR" altLang="en-US" sz="800" dirty="0" smtClean="0">
              <a:ea typeface="ＭＳ Ｐゴシック" charset="-128"/>
            </a:endParaRPr>
          </a:p>
          <a:p>
            <a:pPr algn="just" eaLnBrk="1" hangingPunct="1">
              <a:buNone/>
            </a:pPr>
            <a:endParaRPr lang="en-US" altLang="en-US" sz="800" dirty="0" smtClean="0">
              <a:ea typeface="ＭＳ Ｐゴシック" charset="-128"/>
            </a:endParaRPr>
          </a:p>
        </p:txBody>
      </p:sp>
      <p:sp>
        <p:nvSpPr>
          <p:cNvPr id="5222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l-GR" altLang="en-US" sz="1600" dirty="0" err="1" smtClean="0">
                <a:solidFill>
                  <a:srgbClr val="FBFCFF"/>
                </a:solidFill>
              </a:rPr>
              <a:t>Κεφ</a:t>
            </a:r>
            <a:r>
              <a:rPr lang="en-US" altLang="en-US" sz="1600" dirty="0" smtClean="0">
                <a:solidFill>
                  <a:srgbClr val="FBFCFF"/>
                </a:solidFill>
              </a:rPr>
              <a:t>. </a:t>
            </a:r>
            <a:r>
              <a:rPr lang="en-US" altLang="en-US" sz="1600" dirty="0">
                <a:solidFill>
                  <a:srgbClr val="FBFCFF"/>
                </a:solidFill>
              </a:rPr>
              <a:t>4.5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Πολυπλοκότητ</a:t>
            </a:r>
            <a:r>
              <a:rPr lang="el-GR" dirty="0" smtClean="0">
                <a:ea typeface="ＭＳ Ｐゴシック" charset="-128"/>
              </a:rPr>
              <a:t>α</a:t>
            </a:r>
            <a:endParaRPr lang="en-US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490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Λογαριθμική συγχώνευση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3733800"/>
          </a:xfrm>
        </p:spPr>
        <p:txBody>
          <a:bodyPr/>
          <a:lstStyle/>
          <a:p>
            <a:pPr eaLnBrk="1" hangingPunct="1">
              <a:buClr>
                <a:schemeClr val="accent2">
                  <a:lumMod val="75000"/>
                </a:schemeClr>
              </a:buClr>
            </a:pPr>
            <a:r>
              <a:rPr lang="el-GR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Διατήρηση μια σειράς από ευρετήρια, το καθένα διπλάσιου μεγέθους από τα προηγούμενο </a:t>
            </a:r>
          </a:p>
          <a:p>
            <a:pPr lvl="1" eaLnBrk="1" hangingPunct="1">
              <a:buClr>
                <a:schemeClr val="accent2">
                  <a:lumMod val="75000"/>
                </a:schemeClr>
              </a:buClr>
            </a:pPr>
            <a:r>
              <a:rPr lang="el-GR" sz="2800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Κάθε στιγμή, χρησιμοποιούνται κάποια από αυτά</a:t>
            </a:r>
            <a:r>
              <a:rPr lang="el-GR" sz="2000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 </a:t>
            </a:r>
          </a:p>
          <a:p>
            <a:r>
              <a:rPr lang="el-GR" dirty="0" smtClean="0"/>
              <a:t>Έστω</a:t>
            </a:r>
            <a:r>
              <a:rPr lang="el-GR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 </a:t>
            </a:r>
            <a:r>
              <a:rPr lang="en-US" dirty="0" smtClean="0"/>
              <a:t>o </a:t>
            </a:r>
            <a:r>
              <a:rPr lang="el-GR" dirty="0" smtClean="0"/>
              <a:t>αριθμός των </a:t>
            </a:r>
            <a:r>
              <a:rPr lang="en-US" dirty="0" smtClean="0"/>
              <a:t>postings </a:t>
            </a:r>
            <a:r>
              <a:rPr lang="el-GR" dirty="0" smtClean="0"/>
              <a:t>στη μνήμη</a:t>
            </a:r>
          </a:p>
          <a:p>
            <a:r>
              <a:rPr lang="el-GR" dirty="0" smtClean="0"/>
              <a:t>Διατηρούμε στο δίσκο ευρετήρια Ι</a:t>
            </a:r>
            <a:r>
              <a:rPr lang="el-GR" baseline="-25000" dirty="0" smtClean="0"/>
              <a:t>0</a:t>
            </a:r>
            <a:r>
              <a:rPr lang="el-GR" dirty="0" smtClean="0"/>
              <a:t>, Ι</a:t>
            </a:r>
            <a:r>
              <a:rPr lang="el-GR" baseline="-25000" dirty="0" smtClean="0"/>
              <a:t>1</a:t>
            </a:r>
            <a:r>
              <a:rPr lang="el-GR" dirty="0" smtClean="0"/>
              <a:t>, …</a:t>
            </a:r>
          </a:p>
          <a:p>
            <a:pPr lvl="1"/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Ι</a:t>
            </a:r>
            <a:r>
              <a:rPr lang="el-GR" sz="2800" baseline="-25000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r>
              <a:rPr lang="el-GR" dirty="0" smtClean="0"/>
              <a:t> μεγέθους 2</a:t>
            </a:r>
            <a:r>
              <a:rPr lang="el-GR" baseline="30000" dirty="0" smtClean="0"/>
              <a:t>0</a:t>
            </a:r>
            <a:r>
              <a:rPr lang="el-GR" dirty="0" smtClean="0"/>
              <a:t> * </a:t>
            </a:r>
            <a:r>
              <a:rPr lang="en-US" dirty="0" smtClean="0"/>
              <a:t>n,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Ι</a:t>
            </a:r>
            <a:r>
              <a:rPr lang="el-GR" sz="2800" baseline="-25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l-GR" dirty="0" smtClean="0"/>
              <a:t> </a:t>
            </a:r>
            <a:r>
              <a:rPr lang="el-GR" dirty="0"/>
              <a:t>μεγέθους </a:t>
            </a:r>
            <a:r>
              <a:rPr lang="el-GR" dirty="0" smtClean="0"/>
              <a:t>2</a:t>
            </a:r>
            <a:r>
              <a:rPr lang="el-GR" baseline="30000" dirty="0" smtClean="0"/>
              <a:t>1</a:t>
            </a:r>
            <a:r>
              <a:rPr lang="el-GR" dirty="0" smtClean="0"/>
              <a:t> </a:t>
            </a:r>
            <a:r>
              <a:rPr lang="el-GR" dirty="0"/>
              <a:t>* </a:t>
            </a:r>
            <a:r>
              <a:rPr lang="en-US" dirty="0" smtClean="0"/>
              <a:t>n</a:t>
            </a:r>
            <a:r>
              <a:rPr lang="el-GR" dirty="0" smtClean="0"/>
              <a:t>,</a:t>
            </a:r>
            <a:r>
              <a:rPr lang="en-US" dirty="0" smtClean="0"/>
              <a:t>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Ι</a:t>
            </a:r>
            <a:r>
              <a:rPr lang="el-GR" sz="2800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l-GR" dirty="0" smtClean="0"/>
              <a:t> </a:t>
            </a:r>
            <a:r>
              <a:rPr lang="el-GR" dirty="0"/>
              <a:t>μεγέθους </a:t>
            </a:r>
            <a:r>
              <a:rPr lang="el-GR" dirty="0" smtClean="0"/>
              <a:t>2</a:t>
            </a:r>
            <a:r>
              <a:rPr lang="el-GR" baseline="30000" dirty="0" smtClean="0"/>
              <a:t>2</a:t>
            </a:r>
            <a:r>
              <a:rPr lang="el-GR" dirty="0" smtClean="0"/>
              <a:t> </a:t>
            </a:r>
            <a:r>
              <a:rPr lang="el-GR" dirty="0"/>
              <a:t>* </a:t>
            </a:r>
            <a:r>
              <a:rPr lang="en-US" dirty="0"/>
              <a:t>n </a:t>
            </a:r>
            <a:r>
              <a:rPr lang="el-GR" dirty="0" smtClean="0"/>
              <a:t>…</a:t>
            </a:r>
          </a:p>
          <a:p>
            <a:r>
              <a:rPr lang="el-GR" dirty="0" smtClean="0"/>
              <a:t>Ένα βοηθητικό ευρετήριο μεγέθους </a:t>
            </a:r>
            <a:r>
              <a:rPr lang="en-US" dirty="0" smtClean="0"/>
              <a:t>n </a:t>
            </a:r>
            <a:r>
              <a:rPr lang="el-GR" dirty="0" smtClean="0"/>
              <a:t>στη μνήμη,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</a:t>
            </a:r>
            <a:r>
              <a:rPr lang="en-US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0</a:t>
            </a:r>
            <a:endParaRPr lang="en-US" sz="2400" baseline="-25000" dirty="0" smtClean="0">
              <a:solidFill>
                <a:schemeClr val="tx2">
                  <a:lumMod val="60000"/>
                  <a:lumOff val="40000"/>
                </a:schemeClr>
              </a:solidFill>
              <a:ea typeface="ＭＳ Ｐゴシック" charset="-128"/>
            </a:endParaRPr>
          </a:p>
        </p:txBody>
      </p:sp>
      <p:sp>
        <p:nvSpPr>
          <p:cNvPr id="5018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96853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4.5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563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Λογαριθμική συγχώνευση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31335" cy="3657600"/>
          </a:xfrm>
        </p:spPr>
        <p:txBody>
          <a:bodyPr/>
          <a:lstStyle/>
          <a:p>
            <a:r>
              <a:rPr lang="el-GR" dirty="0" smtClean="0"/>
              <a:t>Όταν φτάσει το όριο </a:t>
            </a:r>
            <a:r>
              <a:rPr lang="en-US" dirty="0" smtClean="0"/>
              <a:t>n</a:t>
            </a:r>
            <a:r>
              <a:rPr lang="el-GR" dirty="0" smtClean="0"/>
              <a:t>,</a:t>
            </a:r>
            <a:r>
              <a:rPr lang="en-US" dirty="0" smtClean="0"/>
              <a:t> </a:t>
            </a:r>
            <a:r>
              <a:rPr lang="el-GR" dirty="0" smtClean="0"/>
              <a:t>τα </a:t>
            </a:r>
            <a:r>
              <a:rPr lang="el-GR" dirty="0"/>
              <a:t>2</a:t>
            </a:r>
            <a:r>
              <a:rPr lang="el-GR" baseline="30000" dirty="0"/>
              <a:t>0</a:t>
            </a:r>
            <a:r>
              <a:rPr lang="el-GR" dirty="0"/>
              <a:t> * </a:t>
            </a:r>
            <a:r>
              <a:rPr lang="en-US" dirty="0" smtClean="0"/>
              <a:t>n postings </a:t>
            </a:r>
            <a:r>
              <a:rPr lang="el-GR" dirty="0" smtClean="0"/>
              <a:t>του </a:t>
            </a:r>
            <a:r>
              <a:rPr lang="en-US" dirty="0" smtClean="0"/>
              <a:t>Z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l-GR" dirty="0" smtClean="0"/>
              <a:t>μεταφέρονται στο δίσκο</a:t>
            </a:r>
          </a:p>
          <a:p>
            <a:r>
              <a:rPr lang="el-GR" dirty="0" smtClean="0"/>
              <a:t>Ως ένα νέο </a:t>
            </a:r>
            <a:r>
              <a:rPr lang="en-US" dirty="0" smtClean="0"/>
              <a:t>index </a:t>
            </a:r>
            <a:r>
              <a:rPr lang="el-GR" dirty="0" smtClean="0"/>
              <a:t>Ι</a:t>
            </a:r>
            <a:r>
              <a:rPr lang="el-GR" baseline="-25000" dirty="0" smtClean="0"/>
              <a:t>0</a:t>
            </a:r>
            <a:r>
              <a:rPr lang="el-GR" dirty="0" smtClean="0"/>
              <a:t> </a:t>
            </a:r>
          </a:p>
          <a:p>
            <a:endParaRPr lang="el-GR" sz="1050" dirty="0" smtClean="0"/>
          </a:p>
          <a:p>
            <a:r>
              <a:rPr lang="el-GR" dirty="0" smtClean="0"/>
              <a:t>Την επόμενη φορά που το Ζ</a:t>
            </a:r>
            <a:r>
              <a:rPr lang="el-GR" baseline="-25000" dirty="0"/>
              <a:t>0</a:t>
            </a:r>
            <a:r>
              <a:rPr lang="el-GR" dirty="0" smtClean="0"/>
              <a:t> γεμίζει, συγχώνευση με Ι</a:t>
            </a:r>
            <a:r>
              <a:rPr lang="el-GR" baseline="-25000" dirty="0"/>
              <a:t>0</a:t>
            </a:r>
            <a:r>
              <a:rPr lang="el-GR" dirty="0" smtClean="0"/>
              <a:t> </a:t>
            </a:r>
          </a:p>
          <a:p>
            <a:r>
              <a:rPr lang="el-GR" dirty="0" smtClean="0"/>
              <a:t>Αποθηκεύεται ως Ι</a:t>
            </a:r>
            <a:r>
              <a:rPr lang="el-GR" baseline="-25000" dirty="0"/>
              <a:t>1</a:t>
            </a:r>
            <a:r>
              <a:rPr lang="el-GR" dirty="0" smtClean="0"/>
              <a:t> (αν δεν υπάρχει ήδη Ι</a:t>
            </a:r>
            <a:r>
              <a:rPr lang="el-GR" baseline="-25000" dirty="0"/>
              <a:t>1</a:t>
            </a:r>
            <a:r>
              <a:rPr lang="el-GR" dirty="0" smtClean="0"/>
              <a:t>) ή συγχώνευση με Ι</a:t>
            </a:r>
            <a:r>
              <a:rPr lang="el-GR" baseline="-25000" dirty="0"/>
              <a:t>1</a:t>
            </a:r>
            <a:r>
              <a:rPr lang="el-GR" dirty="0" smtClean="0"/>
              <a:t> ως Ζ</a:t>
            </a:r>
            <a:r>
              <a:rPr lang="el-GR" baseline="-25000" dirty="0"/>
              <a:t>2</a:t>
            </a:r>
            <a:r>
              <a:rPr lang="el-GR" dirty="0" smtClean="0"/>
              <a:t> κλπ</a:t>
            </a:r>
          </a:p>
        </p:txBody>
      </p:sp>
      <p:sp>
        <p:nvSpPr>
          <p:cNvPr id="5018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96853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4.5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52400" y="5257800"/>
            <a:ext cx="813133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Font typeface="Wingdings" pitchFamily="-11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Font typeface="Wingdings" pitchFamily="-11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18BA3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F6E7E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solidFill>
                  <a:schemeClr val="accent3">
                    <a:lumMod val="75000"/>
                  </a:schemeClr>
                </a:solidFill>
              </a:rPr>
              <a:t>Τα ερωτήματα απαντώνται με χρήση του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Z</a:t>
            </a:r>
            <a:r>
              <a:rPr lang="en-US" baseline="-25000" dirty="0" smtClean="0">
                <a:solidFill>
                  <a:schemeClr val="accent3">
                    <a:lumMod val="75000"/>
                  </a:schemeClr>
                </a:solidFill>
              </a:rPr>
              <a:t>0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3">
                    <a:lumMod val="75000"/>
                  </a:schemeClr>
                </a:solidFill>
              </a:rPr>
              <a:t>στη μνήμη και όσων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I</a:t>
            </a:r>
            <a:r>
              <a:rPr lang="en-US" baseline="-25000" dirty="0" smtClean="0">
                <a:solidFill>
                  <a:schemeClr val="accent3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3">
                    <a:lumMod val="75000"/>
                  </a:schemeClr>
                </a:solidFill>
              </a:rPr>
              <a:t>υπάρχουν στο δίσκο κάθε φορά</a:t>
            </a:r>
          </a:p>
          <a:p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946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8610600" cy="614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3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96853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4.5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E9CB-6C8B-49DF-BA0E-D5C49502510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773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029200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el-GR" altLang="en-US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Κατασκευή</a:t>
            </a:r>
          </a:p>
          <a:p>
            <a:pPr algn="just" eaLnBrk="1" hangingPunct="1"/>
            <a:r>
              <a:rPr lang="el-GR" altLang="en-US" sz="1800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charset="-128"/>
              </a:rPr>
              <a:t>Κυρίως και βοηθητικό ευρετήριο</a:t>
            </a:r>
            <a:r>
              <a:rPr lang="el-GR" altLang="en-US" sz="1800" dirty="0" smtClean="0">
                <a:ea typeface="ＭＳ Ｐゴシック" charset="-128"/>
              </a:rPr>
              <a:t>: Τ/</a:t>
            </a:r>
            <a:r>
              <a:rPr lang="en-US" altLang="en-US" sz="1800" dirty="0" smtClean="0">
                <a:ea typeface="ＭＳ Ｐゴシック" charset="-128"/>
              </a:rPr>
              <a:t>n </a:t>
            </a:r>
            <a:r>
              <a:rPr lang="el-GR" altLang="en-US" sz="1800" dirty="0" smtClean="0">
                <a:ea typeface="ＭＳ Ｐゴシック" charset="-128"/>
              </a:rPr>
              <a:t>συγχωνεύσεις, σε κάθε μία κοιτάμε όλους τους όρους, άρα πολυπλοκότητα </a:t>
            </a:r>
            <a:r>
              <a:rPr lang="en-US" altLang="en-US" sz="1800" dirty="0" smtClean="0">
                <a:ea typeface="ＭＳ Ｐゴシック" charset="-128"/>
              </a:rPr>
              <a:t>O(T</a:t>
            </a:r>
            <a:r>
              <a:rPr lang="en-US" altLang="en-US" sz="1800" baseline="30000" dirty="0" smtClean="0">
                <a:ea typeface="ＭＳ Ｐゴシック" charset="-128"/>
              </a:rPr>
              <a:t>2</a:t>
            </a:r>
            <a:r>
              <a:rPr lang="en-US" altLang="en-US" sz="1800" dirty="0" smtClean="0">
                <a:ea typeface="ＭＳ Ｐゴシック" charset="-128"/>
              </a:rPr>
              <a:t>)</a:t>
            </a:r>
          </a:p>
          <a:p>
            <a:pPr algn="just" eaLnBrk="1" hangingPunct="1"/>
            <a:r>
              <a:rPr lang="el-GR" alt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charset="-128"/>
              </a:rPr>
              <a:t>Λογαριθμική συγχώνευση</a:t>
            </a:r>
            <a:r>
              <a:rPr lang="el-GR" altLang="en-US" sz="2400" dirty="0" smtClean="0">
                <a:ea typeface="ＭＳ Ｐゴシック" charset="-128"/>
              </a:rPr>
              <a:t>: κάθε καταχώρηση συγχωνεύεται </a:t>
            </a:r>
            <a:r>
              <a:rPr lang="en-US" altLang="en-US" sz="2400" dirty="0" smtClean="0">
                <a:ea typeface="ＭＳ Ｐゴシック" charset="-128"/>
              </a:rPr>
              <a:t>O(log T)</a:t>
            </a:r>
            <a:r>
              <a:rPr lang="el-GR" altLang="en-US" sz="2400" dirty="0" smtClean="0">
                <a:ea typeface="ＭＳ Ｐゴシック" charset="-128"/>
              </a:rPr>
              <a:t> φορές</a:t>
            </a:r>
            <a:r>
              <a:rPr lang="en-US" altLang="en-US" sz="2400" dirty="0" smtClean="0">
                <a:ea typeface="ＭＳ Ｐゴシック" charset="-128"/>
              </a:rPr>
              <a:t>, </a:t>
            </a:r>
            <a:r>
              <a:rPr lang="el-GR" altLang="en-US" sz="2400" dirty="0" smtClean="0">
                <a:ea typeface="ＭＳ Ｐゴシック" charset="-128"/>
              </a:rPr>
              <a:t>άρα πολυπλοκότητα </a:t>
            </a:r>
            <a:r>
              <a:rPr lang="en-US" altLang="en-US" sz="2400" dirty="0" smtClean="0">
                <a:ea typeface="ＭＳ Ｐゴシック" charset="-128"/>
              </a:rPr>
              <a:t>O(T log T)</a:t>
            </a:r>
          </a:p>
          <a:p>
            <a:pPr marL="0" indent="0" algn="just" eaLnBrk="1" hangingPunct="1">
              <a:buNone/>
            </a:pPr>
            <a:endParaRPr lang="el-GR" altLang="en-US" sz="800" dirty="0" smtClean="0">
              <a:solidFill>
                <a:schemeClr val="accent6">
                  <a:lumMod val="75000"/>
                </a:schemeClr>
              </a:solidFill>
              <a:ea typeface="ＭＳ Ｐゴシック" charset="-128"/>
            </a:endParaRPr>
          </a:p>
          <a:p>
            <a:pPr marL="0" indent="0" algn="just" eaLnBrk="1" hangingPunct="1">
              <a:buNone/>
            </a:pPr>
            <a:r>
              <a:rPr lang="el-GR" altLang="en-US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Ερώτημα</a:t>
            </a:r>
          </a:p>
          <a:p>
            <a:pPr algn="just" eaLnBrk="1" hangingPunct="1"/>
            <a:r>
              <a:rPr lang="el-GR" altLang="en-US" sz="1600" i="1" dirty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charset="-128"/>
              </a:rPr>
              <a:t>Κυρίως και βοηθητικό ευρετήριο</a:t>
            </a:r>
            <a:r>
              <a:rPr lang="el-GR" altLang="en-US" sz="1600" dirty="0">
                <a:ea typeface="ＭＳ Ｐゴシック" charset="-128"/>
              </a:rPr>
              <a:t>: </a:t>
            </a:r>
            <a:r>
              <a:rPr lang="en-US" altLang="en-US" sz="1600" dirty="0" smtClean="0">
                <a:ea typeface="ＭＳ Ｐゴシック" charset="-128"/>
              </a:rPr>
              <a:t>O(</a:t>
            </a:r>
            <a:r>
              <a:rPr lang="el-GR" altLang="en-US" sz="1600" dirty="0" smtClean="0">
                <a:ea typeface="ＭＳ Ｐゴシック" charset="-128"/>
              </a:rPr>
              <a:t>1</a:t>
            </a:r>
            <a:r>
              <a:rPr lang="en-US" altLang="en-US" sz="1600" dirty="0" smtClean="0">
                <a:ea typeface="ＭＳ Ｐゴシック" charset="-128"/>
              </a:rPr>
              <a:t>)</a:t>
            </a:r>
            <a:endParaRPr lang="en-US" altLang="en-US" sz="1600" dirty="0">
              <a:ea typeface="ＭＳ Ｐゴシック" charset="-128"/>
            </a:endParaRPr>
          </a:p>
          <a:p>
            <a:pPr algn="just" eaLnBrk="1" hangingPunct="1"/>
            <a:r>
              <a:rPr lang="el-GR" altLang="en-US" sz="2400" i="1" dirty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charset="-128"/>
              </a:rPr>
              <a:t>Λογαριθμική συγχώνευση</a:t>
            </a:r>
            <a:r>
              <a:rPr lang="el-GR" altLang="en-US" sz="2400" dirty="0">
                <a:ea typeface="ＭＳ Ｐゴシック" charset="-128"/>
              </a:rPr>
              <a:t>: </a:t>
            </a:r>
            <a:r>
              <a:rPr lang="el-GR" altLang="en-US" sz="2400" dirty="0" smtClean="0">
                <a:ea typeface="ＭＳ Ｐゴシック" charset="-128"/>
              </a:rPr>
              <a:t>κοιτάμε </a:t>
            </a:r>
            <a:r>
              <a:rPr lang="en-US" altLang="en-US" sz="2400" dirty="0" smtClean="0">
                <a:ea typeface="ＭＳ Ｐゴシック" charset="-128"/>
              </a:rPr>
              <a:t>O(log T)</a:t>
            </a:r>
            <a:r>
              <a:rPr lang="el-GR" altLang="en-US" sz="2400" dirty="0" smtClean="0">
                <a:ea typeface="ＭＳ Ｐゴシック" charset="-128"/>
              </a:rPr>
              <a:t> ευρετήρια</a:t>
            </a:r>
            <a:endParaRPr lang="en-US" altLang="en-US" sz="2400" dirty="0" smtClean="0">
              <a:ea typeface="ＭＳ Ｐゴシック" charset="-128"/>
            </a:endParaRPr>
          </a:p>
          <a:p>
            <a:pPr algn="just" eaLnBrk="1" hangingPunct="1">
              <a:buNone/>
            </a:pPr>
            <a:endParaRPr lang="el-GR" altLang="en-US" sz="800" dirty="0" smtClean="0">
              <a:ea typeface="ＭＳ Ｐゴシック" charset="-128"/>
            </a:endParaRPr>
          </a:p>
          <a:p>
            <a:pPr algn="just" eaLnBrk="1" hangingPunct="1">
              <a:buNone/>
            </a:pPr>
            <a:endParaRPr lang="en-US" altLang="en-US" sz="800" dirty="0" smtClean="0">
              <a:ea typeface="ＭＳ Ｐゴシック" charset="-128"/>
            </a:endParaRPr>
          </a:p>
          <a:p>
            <a:pPr algn="just" eaLnBrk="1" hangingPunct="1">
              <a:buNone/>
            </a:pPr>
            <a:r>
              <a:rPr lang="el-GR" altLang="en-US" sz="2400" i="1" dirty="0" smtClean="0">
                <a:solidFill>
                  <a:schemeClr val="accent6">
                    <a:lumMod val="50000"/>
                  </a:schemeClr>
                </a:solidFill>
                <a:ea typeface="ＭＳ Ｐゴシック" charset="-128"/>
              </a:rPr>
              <a:t>Γενικά, περιπλέκεται η ανάκτηση, οπότε συχνά πλήρης ανακατασκευή του ευρετηρίου</a:t>
            </a:r>
            <a:endParaRPr lang="en-US" altLang="en-US" sz="2400" i="1" dirty="0" smtClean="0">
              <a:solidFill>
                <a:schemeClr val="accent6">
                  <a:lumMod val="50000"/>
                </a:schemeClr>
              </a:solidFill>
              <a:ea typeface="ＭＳ Ｐゴシック" charset="-128"/>
            </a:endParaRPr>
          </a:p>
        </p:txBody>
      </p:sp>
      <p:sp>
        <p:nvSpPr>
          <p:cNvPr id="5222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l-GR" altLang="en-US" sz="1600" dirty="0" err="1" smtClean="0">
                <a:solidFill>
                  <a:srgbClr val="FBFCFF"/>
                </a:solidFill>
              </a:rPr>
              <a:t>Κεφ</a:t>
            </a:r>
            <a:r>
              <a:rPr lang="en-US" altLang="en-US" sz="1600" dirty="0" smtClean="0">
                <a:solidFill>
                  <a:srgbClr val="FBFCFF"/>
                </a:solidFill>
              </a:rPr>
              <a:t>. </a:t>
            </a:r>
            <a:r>
              <a:rPr lang="en-US" altLang="en-US" sz="1600" dirty="0">
                <a:solidFill>
                  <a:srgbClr val="FBFCFF"/>
                </a:solidFill>
              </a:rPr>
              <a:t>4.5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Πολυπλοκότητες</a:t>
            </a:r>
            <a:endParaRPr lang="en-US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490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Κατανεμημένη κατασκευή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382000" cy="31242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Για ευρετήριο κλίμακας </a:t>
            </a:r>
            <a:r>
              <a:rPr lang="en-US" dirty="0" smtClean="0">
                <a:ea typeface="ＭＳ Ｐゴシック" charset="-128"/>
              </a:rPr>
              <a:t>web</a:t>
            </a:r>
          </a:p>
          <a:p>
            <a:pPr lvl="1" eaLnBrk="1" hangingPunct="1">
              <a:buFont typeface="Wingdings" charset="2"/>
              <a:buNone/>
            </a:pPr>
            <a:r>
              <a:rPr lang="el-GR" dirty="0" smtClean="0">
                <a:ea typeface="ＭＳ Ｐゴシック" charset="-128"/>
              </a:rPr>
              <a:t>Χρήση κατανεμημένου </a:t>
            </a:r>
            <a:r>
              <a:rPr lang="en-US" dirty="0" smtClean="0">
                <a:ea typeface="ＭＳ Ｐゴシック" charset="-128"/>
              </a:rPr>
              <a:t>cluster</a:t>
            </a:r>
          </a:p>
          <a:p>
            <a:pPr eaLnBrk="1" hangingPunct="1"/>
            <a:r>
              <a:rPr lang="el-GR" dirty="0" smtClean="0">
                <a:ea typeface="ＭＳ Ｐゴシック" charset="-128"/>
              </a:rPr>
              <a:t>Επειδή μια μηχανή είναι επιρρεπής σε αποτυχία (μπορεί απροσδόκητα να γίνει αργή ή να αποτύχει), χρησιμοποίηση πολλών μηχανών</a:t>
            </a: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Εκτίμηση</a:t>
            </a:r>
            <a:r>
              <a:rPr lang="en-US" dirty="0" smtClean="0">
                <a:ea typeface="ＭＳ Ｐゴシック" charset="-128"/>
              </a:rPr>
              <a:t>: Google ~1 million servers, 3 million processors/cores (Gartner 2007)</a:t>
            </a:r>
          </a:p>
          <a:p>
            <a:pPr eaLnBrk="1" hangingPunct="1"/>
            <a:endParaRPr lang="en-US" dirty="0" smtClean="0">
              <a:ea typeface="ＭＳ Ｐゴシック" charset="-128"/>
            </a:endParaRPr>
          </a:p>
        </p:txBody>
      </p:sp>
      <p:sp>
        <p:nvSpPr>
          <p:cNvPr id="3482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96853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4.4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157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Παράλληλη κατασκευή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1987" name="Rectangle 5"/>
          <p:cNvSpPr>
            <a:spLocks noChangeArrowheads="1"/>
          </p:cNvSpPr>
          <p:nvPr/>
        </p:nvSpPr>
        <p:spPr bwMode="auto">
          <a:xfrm>
            <a:off x="457200" y="22860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988" name="Rectangle 6"/>
          <p:cNvSpPr>
            <a:spLocks noChangeArrowheads="1"/>
          </p:cNvSpPr>
          <p:nvPr/>
        </p:nvSpPr>
        <p:spPr bwMode="auto">
          <a:xfrm>
            <a:off x="457200" y="28956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989" name="Rectangle 7"/>
          <p:cNvSpPr>
            <a:spLocks noChangeArrowheads="1"/>
          </p:cNvSpPr>
          <p:nvPr/>
        </p:nvSpPr>
        <p:spPr bwMode="auto">
          <a:xfrm>
            <a:off x="457200" y="35052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990" name="Rectangle 8"/>
          <p:cNvSpPr>
            <a:spLocks noChangeArrowheads="1"/>
          </p:cNvSpPr>
          <p:nvPr/>
        </p:nvSpPr>
        <p:spPr bwMode="auto">
          <a:xfrm>
            <a:off x="457200" y="5257800"/>
            <a:ext cx="1066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991" name="Oval 9"/>
          <p:cNvSpPr>
            <a:spLocks noChangeArrowheads="1"/>
          </p:cNvSpPr>
          <p:nvPr/>
        </p:nvSpPr>
        <p:spPr bwMode="auto">
          <a:xfrm>
            <a:off x="914400" y="4267200"/>
            <a:ext cx="76200" cy="762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992" name="Oval 10"/>
          <p:cNvSpPr>
            <a:spLocks noChangeArrowheads="1"/>
          </p:cNvSpPr>
          <p:nvPr/>
        </p:nvSpPr>
        <p:spPr bwMode="auto">
          <a:xfrm>
            <a:off x="914400" y="4419600"/>
            <a:ext cx="76200" cy="762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993" name="Oval 11"/>
          <p:cNvSpPr>
            <a:spLocks noChangeArrowheads="1"/>
          </p:cNvSpPr>
          <p:nvPr/>
        </p:nvSpPr>
        <p:spPr bwMode="auto">
          <a:xfrm>
            <a:off x="914400" y="4572000"/>
            <a:ext cx="76200" cy="762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994" name="Text Box 12"/>
          <p:cNvSpPr txBox="1">
            <a:spLocks noChangeArrowheads="1"/>
          </p:cNvSpPr>
          <p:nvPr/>
        </p:nvSpPr>
        <p:spPr bwMode="auto">
          <a:xfrm>
            <a:off x="517525" y="4572000"/>
            <a:ext cx="879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n-US"/>
              <a:t>splits</a:t>
            </a:r>
          </a:p>
        </p:txBody>
      </p:sp>
      <p:sp>
        <p:nvSpPr>
          <p:cNvPr id="41995" name="Oval 13"/>
          <p:cNvSpPr>
            <a:spLocks noChangeArrowheads="1"/>
          </p:cNvSpPr>
          <p:nvPr/>
        </p:nvSpPr>
        <p:spPr bwMode="auto">
          <a:xfrm>
            <a:off x="914400" y="5029200"/>
            <a:ext cx="76200" cy="762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996" name="Oval 15"/>
          <p:cNvSpPr>
            <a:spLocks noChangeArrowheads="1"/>
          </p:cNvSpPr>
          <p:nvPr/>
        </p:nvSpPr>
        <p:spPr bwMode="auto">
          <a:xfrm>
            <a:off x="1974850" y="2700338"/>
            <a:ext cx="1463675" cy="617537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Parser</a:t>
            </a:r>
          </a:p>
        </p:txBody>
      </p:sp>
      <p:sp>
        <p:nvSpPr>
          <p:cNvPr id="41997" name="Oval 17"/>
          <p:cNvSpPr>
            <a:spLocks noChangeArrowheads="1"/>
          </p:cNvSpPr>
          <p:nvPr/>
        </p:nvSpPr>
        <p:spPr bwMode="auto">
          <a:xfrm>
            <a:off x="1981200" y="3497263"/>
            <a:ext cx="1463675" cy="617537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Parser</a:t>
            </a:r>
          </a:p>
        </p:txBody>
      </p:sp>
      <p:sp>
        <p:nvSpPr>
          <p:cNvPr id="41998" name="Oval 18"/>
          <p:cNvSpPr>
            <a:spLocks noChangeArrowheads="1"/>
          </p:cNvSpPr>
          <p:nvPr/>
        </p:nvSpPr>
        <p:spPr bwMode="auto">
          <a:xfrm>
            <a:off x="1965325" y="4792663"/>
            <a:ext cx="1463675" cy="617537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Parser</a:t>
            </a:r>
          </a:p>
        </p:txBody>
      </p:sp>
      <p:sp>
        <p:nvSpPr>
          <p:cNvPr id="41999" name="Oval 19"/>
          <p:cNvSpPr>
            <a:spLocks noChangeArrowheads="1"/>
          </p:cNvSpPr>
          <p:nvPr/>
        </p:nvSpPr>
        <p:spPr bwMode="auto">
          <a:xfrm>
            <a:off x="2667000" y="4267200"/>
            <a:ext cx="76200" cy="762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00" name="Oval 20"/>
          <p:cNvSpPr>
            <a:spLocks noChangeArrowheads="1"/>
          </p:cNvSpPr>
          <p:nvPr/>
        </p:nvSpPr>
        <p:spPr bwMode="auto">
          <a:xfrm>
            <a:off x="2667000" y="4419600"/>
            <a:ext cx="76200" cy="762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01" name="Oval 21"/>
          <p:cNvSpPr>
            <a:spLocks noChangeArrowheads="1"/>
          </p:cNvSpPr>
          <p:nvPr/>
        </p:nvSpPr>
        <p:spPr bwMode="auto">
          <a:xfrm>
            <a:off x="2667000" y="4572000"/>
            <a:ext cx="76200" cy="762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42002" name="AutoShape 22"/>
          <p:cNvCxnSpPr>
            <a:cxnSpLocks noChangeShapeType="1"/>
            <a:stCxn id="41987" idx="3"/>
            <a:endCxn id="41996" idx="2"/>
          </p:cNvCxnSpPr>
          <p:nvPr/>
        </p:nvCxnSpPr>
        <p:spPr bwMode="auto">
          <a:xfrm>
            <a:off x="1524000" y="2590800"/>
            <a:ext cx="450850" cy="4191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2003" name="AutoShape 23"/>
          <p:cNvCxnSpPr>
            <a:cxnSpLocks noChangeShapeType="1"/>
            <a:stCxn id="41988" idx="3"/>
            <a:endCxn id="41998" idx="1"/>
          </p:cNvCxnSpPr>
          <p:nvPr/>
        </p:nvCxnSpPr>
        <p:spPr bwMode="auto">
          <a:xfrm>
            <a:off x="1524000" y="3200400"/>
            <a:ext cx="655638" cy="16827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2004" name="AutoShape 24"/>
          <p:cNvCxnSpPr>
            <a:cxnSpLocks noChangeShapeType="1"/>
            <a:stCxn id="41990" idx="3"/>
            <a:endCxn id="41997" idx="3"/>
          </p:cNvCxnSpPr>
          <p:nvPr/>
        </p:nvCxnSpPr>
        <p:spPr bwMode="auto">
          <a:xfrm flipV="1">
            <a:off x="1524000" y="4024313"/>
            <a:ext cx="671513" cy="15382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42005" name="AutoShape 25"/>
          <p:cNvSpPr>
            <a:spLocks noChangeArrowheads="1"/>
          </p:cNvSpPr>
          <p:nvPr/>
        </p:nvSpPr>
        <p:spPr bwMode="auto">
          <a:xfrm>
            <a:off x="3668363" y="1682155"/>
            <a:ext cx="1235774" cy="510778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Master</a:t>
            </a:r>
          </a:p>
        </p:txBody>
      </p:sp>
      <p:sp>
        <p:nvSpPr>
          <p:cNvPr id="42006" name="Rectangle 26"/>
          <p:cNvSpPr>
            <a:spLocks noChangeArrowheads="1"/>
          </p:cNvSpPr>
          <p:nvPr/>
        </p:nvSpPr>
        <p:spPr bwMode="auto">
          <a:xfrm>
            <a:off x="4056063" y="2743200"/>
            <a:ext cx="5492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a-f</a:t>
            </a:r>
          </a:p>
        </p:txBody>
      </p:sp>
      <p:sp>
        <p:nvSpPr>
          <p:cNvPr id="42007" name="Rectangle 27"/>
          <p:cNvSpPr>
            <a:spLocks noChangeArrowheads="1"/>
          </p:cNvSpPr>
          <p:nvPr/>
        </p:nvSpPr>
        <p:spPr bwMode="auto">
          <a:xfrm>
            <a:off x="4606925" y="2743200"/>
            <a:ext cx="635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g-p</a:t>
            </a:r>
          </a:p>
        </p:txBody>
      </p:sp>
      <p:sp>
        <p:nvSpPr>
          <p:cNvPr id="42008" name="Rectangle 28"/>
          <p:cNvSpPr>
            <a:spLocks noChangeArrowheads="1"/>
          </p:cNvSpPr>
          <p:nvPr/>
        </p:nvSpPr>
        <p:spPr bwMode="auto">
          <a:xfrm>
            <a:off x="5249863" y="2743200"/>
            <a:ext cx="6175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q-z</a:t>
            </a:r>
          </a:p>
        </p:txBody>
      </p:sp>
      <p:sp>
        <p:nvSpPr>
          <p:cNvPr id="42009" name="Rectangle 29"/>
          <p:cNvSpPr>
            <a:spLocks noChangeArrowheads="1"/>
          </p:cNvSpPr>
          <p:nvPr/>
        </p:nvSpPr>
        <p:spPr bwMode="auto">
          <a:xfrm>
            <a:off x="4071938" y="3571875"/>
            <a:ext cx="5492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a-f</a:t>
            </a:r>
          </a:p>
        </p:txBody>
      </p:sp>
      <p:sp>
        <p:nvSpPr>
          <p:cNvPr id="42010" name="Rectangle 30"/>
          <p:cNvSpPr>
            <a:spLocks noChangeArrowheads="1"/>
          </p:cNvSpPr>
          <p:nvPr/>
        </p:nvSpPr>
        <p:spPr bwMode="auto">
          <a:xfrm>
            <a:off x="4622800" y="3571875"/>
            <a:ext cx="635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g-p</a:t>
            </a:r>
          </a:p>
        </p:txBody>
      </p:sp>
      <p:sp>
        <p:nvSpPr>
          <p:cNvPr id="42011" name="Rectangle 31"/>
          <p:cNvSpPr>
            <a:spLocks noChangeArrowheads="1"/>
          </p:cNvSpPr>
          <p:nvPr/>
        </p:nvSpPr>
        <p:spPr bwMode="auto">
          <a:xfrm>
            <a:off x="5249863" y="3571875"/>
            <a:ext cx="6175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q-z</a:t>
            </a:r>
          </a:p>
        </p:txBody>
      </p:sp>
      <p:sp>
        <p:nvSpPr>
          <p:cNvPr id="42012" name="Rectangle 32"/>
          <p:cNvSpPr>
            <a:spLocks noChangeArrowheads="1"/>
          </p:cNvSpPr>
          <p:nvPr/>
        </p:nvSpPr>
        <p:spPr bwMode="auto">
          <a:xfrm>
            <a:off x="4071938" y="4867275"/>
            <a:ext cx="5492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a-f</a:t>
            </a:r>
          </a:p>
        </p:txBody>
      </p:sp>
      <p:sp>
        <p:nvSpPr>
          <p:cNvPr id="42013" name="Rectangle 33"/>
          <p:cNvSpPr>
            <a:spLocks noChangeArrowheads="1"/>
          </p:cNvSpPr>
          <p:nvPr/>
        </p:nvSpPr>
        <p:spPr bwMode="auto">
          <a:xfrm>
            <a:off x="4622800" y="4867275"/>
            <a:ext cx="635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g-p</a:t>
            </a:r>
          </a:p>
        </p:txBody>
      </p:sp>
      <p:sp>
        <p:nvSpPr>
          <p:cNvPr id="42014" name="Rectangle 34"/>
          <p:cNvSpPr>
            <a:spLocks noChangeArrowheads="1"/>
          </p:cNvSpPr>
          <p:nvPr/>
        </p:nvSpPr>
        <p:spPr bwMode="auto">
          <a:xfrm>
            <a:off x="5249863" y="4867275"/>
            <a:ext cx="6175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q-z</a:t>
            </a:r>
          </a:p>
        </p:txBody>
      </p:sp>
      <p:sp>
        <p:nvSpPr>
          <p:cNvPr id="42015" name="Oval 35"/>
          <p:cNvSpPr>
            <a:spLocks noChangeArrowheads="1"/>
          </p:cNvSpPr>
          <p:nvPr/>
        </p:nvSpPr>
        <p:spPr bwMode="auto">
          <a:xfrm>
            <a:off x="4876800" y="4267200"/>
            <a:ext cx="76200" cy="762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16" name="Oval 36"/>
          <p:cNvSpPr>
            <a:spLocks noChangeArrowheads="1"/>
          </p:cNvSpPr>
          <p:nvPr/>
        </p:nvSpPr>
        <p:spPr bwMode="auto">
          <a:xfrm>
            <a:off x="4876800" y="4419600"/>
            <a:ext cx="76200" cy="762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17" name="Oval 37"/>
          <p:cNvSpPr>
            <a:spLocks noChangeArrowheads="1"/>
          </p:cNvSpPr>
          <p:nvPr/>
        </p:nvSpPr>
        <p:spPr bwMode="auto">
          <a:xfrm>
            <a:off x="4876800" y="4572000"/>
            <a:ext cx="76200" cy="762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42018" name="AutoShape 38"/>
          <p:cNvCxnSpPr>
            <a:cxnSpLocks noChangeShapeType="1"/>
            <a:stCxn id="41996" idx="6"/>
            <a:endCxn id="42006" idx="1"/>
          </p:cNvCxnSpPr>
          <p:nvPr/>
        </p:nvCxnSpPr>
        <p:spPr bwMode="auto">
          <a:xfrm flipV="1">
            <a:off x="3438525" y="2976563"/>
            <a:ext cx="617538" cy="3333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2019" name="AutoShape 39"/>
          <p:cNvCxnSpPr>
            <a:cxnSpLocks noChangeShapeType="1"/>
            <a:stCxn id="41997" idx="6"/>
            <a:endCxn id="42009" idx="1"/>
          </p:cNvCxnSpPr>
          <p:nvPr/>
        </p:nvCxnSpPr>
        <p:spPr bwMode="auto">
          <a:xfrm flipV="1">
            <a:off x="3444875" y="3805238"/>
            <a:ext cx="627063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2020" name="AutoShape 40"/>
          <p:cNvCxnSpPr>
            <a:cxnSpLocks noChangeShapeType="1"/>
            <a:stCxn id="41998" idx="6"/>
            <a:endCxn id="42012" idx="1"/>
          </p:cNvCxnSpPr>
          <p:nvPr/>
        </p:nvCxnSpPr>
        <p:spPr bwMode="auto">
          <a:xfrm flipV="1">
            <a:off x="3429000" y="5100638"/>
            <a:ext cx="642938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42021" name="Oval 41"/>
          <p:cNvSpPr>
            <a:spLocks noChangeArrowheads="1"/>
          </p:cNvSpPr>
          <p:nvPr/>
        </p:nvSpPr>
        <p:spPr bwMode="auto">
          <a:xfrm>
            <a:off x="6300788" y="2700338"/>
            <a:ext cx="1655762" cy="617537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Inverter</a:t>
            </a:r>
          </a:p>
        </p:txBody>
      </p:sp>
      <p:sp>
        <p:nvSpPr>
          <p:cNvPr id="42022" name="Oval 42"/>
          <p:cNvSpPr>
            <a:spLocks noChangeArrowheads="1"/>
          </p:cNvSpPr>
          <p:nvPr/>
        </p:nvSpPr>
        <p:spPr bwMode="auto">
          <a:xfrm>
            <a:off x="6324600" y="3649663"/>
            <a:ext cx="1655763" cy="617537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Inverter</a:t>
            </a:r>
          </a:p>
        </p:txBody>
      </p:sp>
      <p:sp>
        <p:nvSpPr>
          <p:cNvPr id="42023" name="Oval 43"/>
          <p:cNvSpPr>
            <a:spLocks noChangeArrowheads="1"/>
          </p:cNvSpPr>
          <p:nvPr/>
        </p:nvSpPr>
        <p:spPr bwMode="auto">
          <a:xfrm>
            <a:off x="6324600" y="4564063"/>
            <a:ext cx="1655763" cy="617537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Inverter</a:t>
            </a:r>
          </a:p>
        </p:txBody>
      </p:sp>
      <p:cxnSp>
        <p:nvCxnSpPr>
          <p:cNvPr id="42024" name="AutoShape 46"/>
          <p:cNvCxnSpPr>
            <a:cxnSpLocks noChangeShapeType="1"/>
            <a:stCxn id="42006" idx="0"/>
            <a:endCxn id="42021" idx="1"/>
          </p:cNvCxnSpPr>
          <p:nvPr/>
        </p:nvCxnSpPr>
        <p:spPr bwMode="auto">
          <a:xfrm rot="5400000" flipV="1">
            <a:off x="5413375" y="1660525"/>
            <a:ext cx="47625" cy="2212975"/>
          </a:xfrm>
          <a:prstGeom prst="bentConnector3">
            <a:avLst>
              <a:gd name="adj1" fmla="val -57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2025" name="AutoShape 47"/>
          <p:cNvCxnSpPr>
            <a:cxnSpLocks noChangeShapeType="1"/>
            <a:stCxn id="42009" idx="0"/>
            <a:endCxn id="42021" idx="3"/>
          </p:cNvCxnSpPr>
          <p:nvPr/>
        </p:nvCxnSpPr>
        <p:spPr bwMode="auto">
          <a:xfrm rot="-5400000">
            <a:off x="5272881" y="2301082"/>
            <a:ext cx="344487" cy="2197100"/>
          </a:xfrm>
          <a:prstGeom prst="bentConnector3">
            <a:avLst>
              <a:gd name="adj1" fmla="val 3686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2026" name="AutoShape 50"/>
          <p:cNvCxnSpPr>
            <a:cxnSpLocks noChangeShapeType="1"/>
            <a:stCxn id="42012" idx="0"/>
            <a:endCxn id="42021" idx="3"/>
          </p:cNvCxnSpPr>
          <p:nvPr/>
        </p:nvCxnSpPr>
        <p:spPr bwMode="auto">
          <a:xfrm rot="-5400000">
            <a:off x="4625181" y="2948782"/>
            <a:ext cx="1639887" cy="2197100"/>
          </a:xfrm>
          <a:prstGeom prst="curvedConnector3">
            <a:avLst>
              <a:gd name="adj1" fmla="val 4724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42027" name="AutoShape 51"/>
          <p:cNvSpPr>
            <a:spLocks noChangeArrowheads="1"/>
          </p:cNvSpPr>
          <p:nvPr/>
        </p:nvSpPr>
        <p:spPr bwMode="auto">
          <a:xfrm>
            <a:off x="8229600" y="2590800"/>
            <a:ext cx="685800" cy="762000"/>
          </a:xfrm>
          <a:prstGeom prst="can">
            <a:avLst>
              <a:gd name="adj" fmla="val 2777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28" name="AutoShape 52"/>
          <p:cNvSpPr>
            <a:spLocks noChangeArrowheads="1"/>
          </p:cNvSpPr>
          <p:nvPr/>
        </p:nvSpPr>
        <p:spPr bwMode="auto">
          <a:xfrm>
            <a:off x="8229600" y="3581400"/>
            <a:ext cx="685800" cy="762000"/>
          </a:xfrm>
          <a:prstGeom prst="can">
            <a:avLst>
              <a:gd name="adj" fmla="val 2777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29" name="AutoShape 53"/>
          <p:cNvSpPr>
            <a:spLocks noChangeArrowheads="1"/>
          </p:cNvSpPr>
          <p:nvPr/>
        </p:nvSpPr>
        <p:spPr bwMode="auto">
          <a:xfrm>
            <a:off x="8229600" y="4495800"/>
            <a:ext cx="685800" cy="762000"/>
          </a:xfrm>
          <a:prstGeom prst="can">
            <a:avLst>
              <a:gd name="adj" fmla="val 2777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30" name="Text Box 54"/>
          <p:cNvSpPr txBox="1">
            <a:spLocks noChangeArrowheads="1"/>
          </p:cNvSpPr>
          <p:nvPr/>
        </p:nvSpPr>
        <p:spPr bwMode="auto">
          <a:xfrm>
            <a:off x="7713663" y="1944688"/>
            <a:ext cx="1354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n-US"/>
              <a:t>Postings</a:t>
            </a:r>
          </a:p>
        </p:txBody>
      </p:sp>
      <p:cxnSp>
        <p:nvCxnSpPr>
          <p:cNvPr id="42031" name="AutoShape 55"/>
          <p:cNvCxnSpPr>
            <a:cxnSpLocks noChangeShapeType="1"/>
            <a:stCxn id="42021" idx="6"/>
            <a:endCxn id="42027" idx="2"/>
          </p:cNvCxnSpPr>
          <p:nvPr/>
        </p:nvCxnSpPr>
        <p:spPr bwMode="auto">
          <a:xfrm flipV="1">
            <a:off x="7956550" y="2971800"/>
            <a:ext cx="273050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42032" name="Text Box 56"/>
          <p:cNvSpPr txBox="1">
            <a:spLocks noChangeArrowheads="1"/>
          </p:cNvSpPr>
          <p:nvPr/>
        </p:nvSpPr>
        <p:spPr bwMode="auto">
          <a:xfrm>
            <a:off x="8299450" y="2819400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n-US"/>
              <a:t>a-f</a:t>
            </a:r>
          </a:p>
        </p:txBody>
      </p:sp>
      <p:sp>
        <p:nvSpPr>
          <p:cNvPr id="42033" name="Text Box 57"/>
          <p:cNvSpPr txBox="1">
            <a:spLocks noChangeArrowheads="1"/>
          </p:cNvSpPr>
          <p:nvPr/>
        </p:nvSpPr>
        <p:spPr bwMode="auto">
          <a:xfrm>
            <a:off x="8299450" y="3810000"/>
            <a:ext cx="625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n-US"/>
              <a:t>g-p</a:t>
            </a:r>
          </a:p>
        </p:txBody>
      </p:sp>
      <p:sp>
        <p:nvSpPr>
          <p:cNvPr id="42034" name="Text Box 58"/>
          <p:cNvSpPr txBox="1">
            <a:spLocks noChangeArrowheads="1"/>
          </p:cNvSpPr>
          <p:nvPr/>
        </p:nvSpPr>
        <p:spPr bwMode="auto">
          <a:xfrm>
            <a:off x="8289925" y="46482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n-US"/>
              <a:t>q-z</a:t>
            </a:r>
          </a:p>
        </p:txBody>
      </p:sp>
      <p:sp>
        <p:nvSpPr>
          <p:cNvPr id="42035" name="Oval 59"/>
          <p:cNvSpPr>
            <a:spLocks noChangeArrowheads="1"/>
          </p:cNvSpPr>
          <p:nvPr/>
        </p:nvSpPr>
        <p:spPr bwMode="auto">
          <a:xfrm>
            <a:off x="6096000" y="4267200"/>
            <a:ext cx="76200" cy="762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36" name="Oval 60"/>
          <p:cNvSpPr>
            <a:spLocks noChangeArrowheads="1"/>
          </p:cNvSpPr>
          <p:nvPr/>
        </p:nvSpPr>
        <p:spPr bwMode="auto">
          <a:xfrm>
            <a:off x="6096000" y="4419600"/>
            <a:ext cx="76200" cy="762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37" name="Oval 61"/>
          <p:cNvSpPr>
            <a:spLocks noChangeArrowheads="1"/>
          </p:cNvSpPr>
          <p:nvPr/>
        </p:nvSpPr>
        <p:spPr bwMode="auto">
          <a:xfrm>
            <a:off x="6096000" y="4572000"/>
            <a:ext cx="76200" cy="762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42038" name="AutoShape 62"/>
          <p:cNvCxnSpPr>
            <a:cxnSpLocks noChangeShapeType="1"/>
            <a:stCxn id="42022" idx="6"/>
            <a:endCxn id="42028" idx="2"/>
          </p:cNvCxnSpPr>
          <p:nvPr/>
        </p:nvCxnSpPr>
        <p:spPr bwMode="auto">
          <a:xfrm>
            <a:off x="7980363" y="3959225"/>
            <a:ext cx="249237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2039" name="AutoShape 63"/>
          <p:cNvCxnSpPr>
            <a:cxnSpLocks noChangeShapeType="1"/>
            <a:stCxn id="42023" idx="6"/>
            <a:endCxn id="42029" idx="2"/>
          </p:cNvCxnSpPr>
          <p:nvPr/>
        </p:nvCxnSpPr>
        <p:spPr bwMode="auto">
          <a:xfrm>
            <a:off x="7980363" y="4873625"/>
            <a:ext cx="249237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42040" name="Line 67"/>
          <p:cNvSpPr>
            <a:spLocks noChangeShapeType="1"/>
          </p:cNvSpPr>
          <p:nvPr/>
        </p:nvSpPr>
        <p:spPr bwMode="auto">
          <a:xfrm flipH="1">
            <a:off x="2667000" y="19812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41" name="Line 68"/>
          <p:cNvSpPr>
            <a:spLocks noChangeShapeType="1"/>
          </p:cNvSpPr>
          <p:nvPr/>
        </p:nvSpPr>
        <p:spPr bwMode="auto">
          <a:xfrm>
            <a:off x="4876800" y="1905000"/>
            <a:ext cx="21336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42" name="Text Box 69"/>
          <p:cNvSpPr txBox="1">
            <a:spLocks noChangeArrowheads="1"/>
          </p:cNvSpPr>
          <p:nvPr/>
        </p:nvSpPr>
        <p:spPr bwMode="auto">
          <a:xfrm>
            <a:off x="2362200" y="17526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n-US" i="1"/>
              <a:t>assign</a:t>
            </a:r>
          </a:p>
        </p:txBody>
      </p:sp>
      <p:sp>
        <p:nvSpPr>
          <p:cNvPr id="42043" name="Text Box 70"/>
          <p:cNvSpPr txBox="1">
            <a:spLocks noChangeArrowheads="1"/>
          </p:cNvSpPr>
          <p:nvPr/>
        </p:nvSpPr>
        <p:spPr bwMode="auto">
          <a:xfrm>
            <a:off x="5638800" y="17526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n-US" i="1"/>
              <a:t>assign</a:t>
            </a:r>
          </a:p>
        </p:txBody>
      </p:sp>
      <p:sp>
        <p:nvSpPr>
          <p:cNvPr id="42044" name="TextBox 61"/>
          <p:cNvSpPr txBox="1">
            <a:spLocks noChangeArrowheads="1"/>
          </p:cNvSpPr>
          <p:nvPr/>
        </p:nvSpPr>
        <p:spPr bwMode="auto">
          <a:xfrm>
            <a:off x="2133600" y="5791200"/>
            <a:ext cx="1219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Map</a:t>
            </a:r>
          </a:p>
          <a:p>
            <a:pPr eaLnBrk="1" hangingPunct="1"/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phase</a:t>
            </a:r>
          </a:p>
        </p:txBody>
      </p:sp>
      <p:sp>
        <p:nvSpPr>
          <p:cNvPr id="42045" name="TextBox 62"/>
          <p:cNvSpPr txBox="1">
            <a:spLocks noChangeArrowheads="1"/>
          </p:cNvSpPr>
          <p:nvPr/>
        </p:nvSpPr>
        <p:spPr bwMode="auto">
          <a:xfrm>
            <a:off x="3810000" y="5943600"/>
            <a:ext cx="2195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n-US"/>
              <a:t>Segment files</a:t>
            </a:r>
          </a:p>
        </p:txBody>
      </p:sp>
      <p:sp>
        <p:nvSpPr>
          <p:cNvPr id="42046" name="TextBox 63"/>
          <p:cNvSpPr txBox="1">
            <a:spLocks noChangeArrowheads="1"/>
          </p:cNvSpPr>
          <p:nvPr/>
        </p:nvSpPr>
        <p:spPr bwMode="auto">
          <a:xfrm>
            <a:off x="6477000" y="5799138"/>
            <a:ext cx="123944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Reduce</a:t>
            </a:r>
          </a:p>
          <a:p>
            <a:pPr eaLnBrk="1" hangingPunct="1"/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phase</a:t>
            </a:r>
          </a:p>
        </p:txBody>
      </p:sp>
      <p:sp>
        <p:nvSpPr>
          <p:cNvPr id="42047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71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4.4</a:t>
            </a:r>
          </a:p>
        </p:txBody>
      </p:sp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1DDB1-E385-4C2A-9F6F-88E564B234D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139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Παράδειγμα κατασκευής ευρετηρίου σε 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dirty="0" err="1" smtClean="0">
                <a:ea typeface="ＭＳ Ｐゴシック" charset="-128"/>
              </a:rPr>
              <a:t>MapReduce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458200" cy="3200400"/>
          </a:xfrm>
        </p:spPr>
        <p:txBody>
          <a:bodyPr/>
          <a:lstStyle/>
          <a:p>
            <a:pPr eaLnBrk="1" hangingPunct="1">
              <a:buNone/>
            </a:pPr>
            <a:r>
              <a:rPr lang="el-GR" sz="2400" b="1" dirty="0" smtClean="0">
                <a:ea typeface="ＭＳ Ｐゴシック" charset="-128"/>
              </a:rPr>
              <a:t>Το γενικό σχήμα των συναρτήσεων </a:t>
            </a:r>
            <a:r>
              <a:rPr lang="en-US" sz="2400" b="1" dirty="0" smtClean="0">
                <a:ea typeface="ＭＳ Ｐゴシック" charset="-128"/>
              </a:rPr>
              <a:t>map </a:t>
            </a:r>
            <a:r>
              <a:rPr lang="el-GR" sz="2400" b="1" dirty="0" smtClean="0">
                <a:ea typeface="ＭＳ Ｐゴシック" charset="-128"/>
              </a:rPr>
              <a:t>και</a:t>
            </a:r>
            <a:r>
              <a:rPr lang="en-US" sz="2400" b="1" dirty="0" smtClean="0">
                <a:ea typeface="ＭＳ Ｐゴシック" charset="-128"/>
              </a:rPr>
              <a:t> reduce</a:t>
            </a:r>
          </a:p>
          <a:p>
            <a:pPr lvl="1" eaLnBrk="1" hangingPunct="1">
              <a:buClr>
                <a:schemeClr val="accent6">
                  <a:lumMod val="75000"/>
                </a:schemeClr>
              </a:buClr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map</a:t>
            </a:r>
            <a:r>
              <a:rPr lang="en-US" sz="2800" dirty="0" smtClean="0">
                <a:ea typeface="ＭＳ Ｐゴシック" charset="-128"/>
              </a:rPr>
              <a:t>: input → list(</a:t>
            </a:r>
            <a:r>
              <a:rPr lang="en-US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charset="-128"/>
              </a:rPr>
              <a:t>key</a:t>
            </a:r>
            <a:r>
              <a:rPr lang="en-US" sz="2800" dirty="0" smtClean="0">
                <a:ea typeface="ＭＳ Ｐゴシック" charset="-128"/>
              </a:rPr>
              <a:t>, value)     </a:t>
            </a:r>
          </a:p>
          <a:p>
            <a:pPr lvl="1" eaLnBrk="1" hangingPunct="1">
              <a:buClr>
                <a:schemeClr val="accent6">
                  <a:lumMod val="75000"/>
                </a:schemeClr>
              </a:buClr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reduce</a:t>
            </a:r>
            <a:r>
              <a:rPr lang="en-US" sz="2800" dirty="0" smtClean="0">
                <a:ea typeface="ＭＳ Ｐゴシック" charset="-128"/>
              </a:rPr>
              <a:t>: (</a:t>
            </a:r>
            <a:r>
              <a:rPr lang="en-US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charset="-128"/>
              </a:rPr>
              <a:t>key</a:t>
            </a:r>
            <a:r>
              <a:rPr lang="en-US" sz="2800" dirty="0" smtClean="0">
                <a:ea typeface="ＭＳ Ｐゴシック" charset="-128"/>
              </a:rPr>
              <a:t>, list(value)) → output</a:t>
            </a:r>
          </a:p>
          <a:p>
            <a:pPr eaLnBrk="1" hangingPunct="1">
              <a:buNone/>
            </a:pPr>
            <a:endParaRPr lang="en-US" sz="2400" b="1" dirty="0" smtClean="0">
              <a:ea typeface="ＭＳ Ｐゴシック" charset="-128"/>
            </a:endParaRPr>
          </a:p>
          <a:p>
            <a:pPr eaLnBrk="1" hangingPunct="1">
              <a:buNone/>
            </a:pPr>
            <a:r>
              <a:rPr lang="el-GR" sz="2400" b="1" dirty="0" smtClean="0">
                <a:ea typeface="ＭＳ Ｐゴシック" charset="-128"/>
              </a:rPr>
              <a:t>Εφαρμογή στην περίπτωση της κατασκευής ευρετηρίου</a:t>
            </a:r>
            <a:endParaRPr lang="en-US" sz="2400" b="1" dirty="0" smtClean="0">
              <a:ea typeface="ＭＳ Ｐゴシック" charset="-128"/>
            </a:endParaRP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map: collection → list(</a:t>
            </a:r>
            <a:r>
              <a:rPr lang="en-US" dirty="0" err="1" smtClean="0">
                <a:ea typeface="ＭＳ Ｐゴシック" charset="-128"/>
              </a:rPr>
              <a:t>termID</a:t>
            </a:r>
            <a:r>
              <a:rPr lang="en-US" dirty="0" smtClean="0">
                <a:ea typeface="ＭＳ Ｐゴシック" charset="-128"/>
              </a:rPr>
              <a:t>, </a:t>
            </a:r>
            <a:r>
              <a:rPr lang="en-US" dirty="0" err="1" smtClean="0">
                <a:ea typeface="ＭＳ Ｐゴシック" charset="-128"/>
              </a:rPr>
              <a:t>docID</a:t>
            </a:r>
            <a:r>
              <a:rPr lang="en-US" dirty="0" smtClean="0">
                <a:ea typeface="ＭＳ Ｐゴシック" charset="-128"/>
              </a:rPr>
              <a:t>)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reduce: (&lt;termID1, list(</a:t>
            </a:r>
            <a:r>
              <a:rPr lang="en-US" dirty="0" err="1" smtClean="0">
                <a:ea typeface="ＭＳ Ｐゴシック" charset="-128"/>
              </a:rPr>
              <a:t>docID</a:t>
            </a:r>
            <a:r>
              <a:rPr lang="en-US" dirty="0" smtClean="0">
                <a:ea typeface="ＭＳ Ｐゴシック" charset="-128"/>
              </a:rPr>
              <a:t>)&gt;, &lt;termID2, list(</a:t>
            </a:r>
            <a:r>
              <a:rPr lang="en-US" dirty="0" err="1" smtClean="0">
                <a:ea typeface="ＭＳ Ｐゴシック" charset="-128"/>
              </a:rPr>
              <a:t>docID</a:t>
            </a:r>
            <a:r>
              <a:rPr lang="en-US" dirty="0" smtClean="0">
                <a:ea typeface="ＭＳ Ｐゴシック" charset="-128"/>
              </a:rPr>
              <a:t>)&gt;, …) → (postings list1, postings list2, …)</a:t>
            </a:r>
          </a:p>
        </p:txBody>
      </p:sp>
      <p:sp>
        <p:nvSpPr>
          <p:cNvPr id="45060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71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rgbClr val="FBFCFF"/>
                </a:solidFill>
              </a:rPr>
              <a:t>Sec. 4.4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6" name="Picture 5" descr="hadoop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5818909"/>
            <a:ext cx="2575775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9968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Τι είδαμε στο προηγούμενο μάθημα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153400" cy="3048000"/>
          </a:xfrm>
        </p:spPr>
        <p:txBody>
          <a:bodyPr/>
          <a:lstStyle/>
          <a:p>
            <a:pPr lvl="1" eaLnBrk="1" hangingPunct="1">
              <a:buNone/>
            </a:pPr>
            <a:endParaRPr lang="en-US" sz="2800" dirty="0" smtClean="0">
              <a:ea typeface="ＭＳ Ｐゴシック" pitchFamily="-112" charset="-128"/>
            </a:endParaRPr>
          </a:p>
          <a:p>
            <a:pPr lvl="1" eaLnBrk="1" hangingPunct="1"/>
            <a:r>
              <a:rPr lang="el-GR" sz="2800" dirty="0" smtClean="0">
                <a:ea typeface="ＭＳ Ｐゴシック" pitchFamily="-112" charset="-128"/>
              </a:rPr>
              <a:t>Κατασκευή ευρετηρίου</a:t>
            </a:r>
          </a:p>
          <a:p>
            <a:pPr lvl="1" eaLnBrk="1" hangingPunct="1"/>
            <a:r>
              <a:rPr lang="el-GR" sz="2800" dirty="0" smtClean="0">
                <a:ea typeface="ＭＳ Ｐゴシック" pitchFamily="-112" charset="-128"/>
              </a:rPr>
              <a:t>Στατιστικά στοιχεία (νόμοι των </a:t>
            </a:r>
            <a:r>
              <a:rPr lang="en-US" sz="2800" dirty="0" smtClean="0">
                <a:ea typeface="ＭＳ Ｐゴシック" pitchFamily="-112" charset="-128"/>
              </a:rPr>
              <a:t>Heaps </a:t>
            </a:r>
            <a:r>
              <a:rPr lang="el-GR" sz="2800" dirty="0" smtClean="0">
                <a:ea typeface="ＭＳ Ｐゴシック" pitchFamily="-112" charset="-128"/>
              </a:rPr>
              <a:t>και</a:t>
            </a:r>
            <a:r>
              <a:rPr lang="en-US" sz="2800" dirty="0" smtClean="0">
                <a:ea typeface="ＭＳ Ｐゴシック" pitchFamily="-112" charset="-128"/>
              </a:rPr>
              <a:t> </a:t>
            </a:r>
            <a:r>
              <a:rPr lang="en-US" sz="2800" dirty="0" err="1" smtClean="0">
                <a:ea typeface="ＭＳ Ｐゴシック" pitchFamily="-112" charset="-128"/>
              </a:rPr>
              <a:t>Zipf</a:t>
            </a:r>
            <a:r>
              <a:rPr lang="en-US" sz="2800" dirty="0" smtClean="0">
                <a:ea typeface="ＭＳ Ｐゴシック" pitchFamily="-112" charset="-128"/>
              </a:rPr>
              <a:t>)</a:t>
            </a:r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Το ευρετήριο της </a:t>
            </a:r>
            <a:r>
              <a:rPr lang="en-US" dirty="0" smtClean="0">
                <a:ea typeface="ＭＳ Ｐゴシック" charset="-128"/>
              </a:rPr>
              <a:t>Google</a:t>
            </a:r>
          </a:p>
        </p:txBody>
      </p:sp>
      <p:sp>
        <p:nvSpPr>
          <p:cNvPr id="3584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4.4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1752600"/>
            <a:ext cx="8534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800" dirty="0" smtClean="0">
                <a:latin typeface="+mn-lt"/>
              </a:rPr>
              <a:t>Το ευρετήριο κατανέμεται με βάση τα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doc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IDs </a:t>
            </a:r>
            <a:r>
              <a:rPr lang="el-GR" sz="2800" dirty="0" smtClean="0">
                <a:latin typeface="+mn-lt"/>
              </a:rPr>
              <a:t>σε τμήματα που καλούνται</a:t>
            </a:r>
            <a:r>
              <a:rPr lang="en-US" sz="2800" dirty="0">
                <a:latin typeface="+mn-lt"/>
              </a:rPr>
              <a:t> 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shards</a:t>
            </a:r>
            <a:endParaRPr lang="en-US" sz="2800" dirty="0" smtClean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800" dirty="0" smtClean="0">
                <a:latin typeface="+mn-lt"/>
              </a:rPr>
              <a:t>Υπάρχουν αντίγραφα για κάθε </a:t>
            </a:r>
            <a:r>
              <a:rPr lang="en-US" sz="2800" dirty="0" smtClean="0">
                <a:latin typeface="+mn-lt"/>
              </a:rPr>
              <a:t>shard </a:t>
            </a:r>
            <a:r>
              <a:rPr lang="el-GR" sz="2800" dirty="0" smtClean="0">
                <a:latin typeface="+mn-lt"/>
              </a:rPr>
              <a:t>σε πολλούς </a:t>
            </a:r>
            <a:r>
              <a:rPr lang="en-US" sz="2800" dirty="0" smtClean="0">
                <a:latin typeface="+mn-lt"/>
              </a:rPr>
              <a:t>servers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800" dirty="0" smtClean="0">
                <a:latin typeface="+mn-lt"/>
              </a:rPr>
              <a:t>Σήμερα, όλο το ευρετήριο στη μνήμη</a:t>
            </a:r>
            <a:endParaRPr lang="en-US" sz="2800" dirty="0" smtClean="0">
              <a:latin typeface="+mn-lt"/>
            </a:endParaRPr>
          </a:p>
          <a:p>
            <a:endParaRPr lang="en-US" sz="280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800" dirty="0" smtClean="0">
                <a:latin typeface="+mn-lt"/>
              </a:rPr>
              <a:t>Από τον Ιουνίου του </a:t>
            </a:r>
            <a:r>
              <a:rPr lang="en-US" sz="2800" dirty="0" smtClean="0">
                <a:latin typeface="+mn-lt"/>
              </a:rPr>
              <a:t>2010</a:t>
            </a:r>
            <a:r>
              <a:rPr lang="en-US" sz="2800" dirty="0">
                <a:latin typeface="+mn-lt"/>
              </a:rPr>
              <a:t>,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Caffeine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: </a:t>
            </a:r>
            <a:r>
              <a:rPr lang="el-GR" sz="2800" dirty="0" smtClean="0">
                <a:latin typeface="+mn-lt"/>
              </a:rPr>
              <a:t>συνεχές</a:t>
            </a:r>
            <a:r>
              <a:rPr lang="en-US" sz="2800" dirty="0" smtClean="0">
                <a:latin typeface="+mn-lt"/>
              </a:rPr>
              <a:t> crawl </a:t>
            </a:r>
            <a:r>
              <a:rPr lang="el-GR" sz="2800" dirty="0" smtClean="0">
                <a:latin typeface="+mn-lt"/>
              </a:rPr>
              <a:t>και σταδιακή ενημέρωση του ευρετηρίου</a:t>
            </a:r>
            <a:endParaRPr lang="en-US" sz="2800" dirty="0" smtClean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800" dirty="0" smtClean="0">
                <a:latin typeface="+mn-lt"/>
              </a:rPr>
              <a:t>Το ευρετήριο χωρίζεται σε επίπεδα με διαφορετική συχνότητα ανανέωσης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984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Τι είδαμε στο προηγούμενο μάθημα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153400" cy="3048000"/>
          </a:xfrm>
        </p:spPr>
        <p:txBody>
          <a:bodyPr/>
          <a:lstStyle/>
          <a:p>
            <a:pPr lvl="1" eaLnBrk="1" hangingPunct="1">
              <a:buNone/>
            </a:pPr>
            <a:endParaRPr lang="en-US" sz="2800" dirty="0" smtClean="0">
              <a:ea typeface="ＭＳ Ｐゴシック" pitchFamily="-112" charset="-128"/>
            </a:endParaRPr>
          </a:p>
          <a:p>
            <a:pPr lvl="1" eaLnBrk="1" hangingPunct="1"/>
            <a:r>
              <a:rPr lang="el-GR" sz="2800" dirty="0" smtClean="0">
                <a:ea typeface="ＭＳ Ｐゴシック" pitchFamily="-112" charset="-128"/>
              </a:rPr>
              <a:t>Κατασκευή ευρετηρίου</a:t>
            </a:r>
          </a:p>
          <a:p>
            <a:pPr lvl="1" eaLnBrk="1" hangingPunct="1">
              <a:buNone/>
            </a:pPr>
            <a:endParaRPr lang="el-GR" sz="2800" dirty="0" smtClean="0">
              <a:ea typeface="ＭＳ Ｐゴシック" pitchFamily="-112" charset="-128"/>
            </a:endParaRPr>
          </a:p>
          <a:p>
            <a:pPr lvl="1" eaLnBrk="1" hangingPunct="1"/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Στατιστικά στοιχεία (νόμοι των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Heaps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και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Zipf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)</a:t>
            </a:r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Λεξιλόγιο και μέγεθος συλλογής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92597" y="1905000"/>
            <a:ext cx="8229600" cy="3733800"/>
          </a:xfrm>
        </p:spPr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Πόσο μεγάλο είναι το λεξιλόγιο όρων; </a:t>
            </a:r>
            <a:endParaRPr lang="en-US" dirty="0" smtClean="0">
              <a:ea typeface="ＭＳ Ｐゴシック" pitchFamily="-112" charset="-128"/>
            </a:endParaRPr>
          </a:p>
          <a:p>
            <a:pPr lvl="1"/>
            <a:r>
              <a:rPr lang="el-GR" dirty="0" smtClean="0">
                <a:ea typeface="ＭＳ Ｐゴシック" pitchFamily="-112" charset="-128"/>
              </a:rPr>
              <a:t>Δηλαδή, πόσες είναι οι διαφορετικές λέξεις; </a:t>
            </a:r>
            <a:endParaRPr lang="el-GR" dirty="0" smtClean="0">
              <a:ea typeface="ＭＳ Ｐゴシック" pitchFamily="-112" charset="-128"/>
            </a:endParaRPr>
          </a:p>
          <a:p>
            <a:pPr lvl="1"/>
            <a:r>
              <a:rPr lang="el-GR" dirty="0" smtClean="0">
                <a:ea typeface="ＭＳ Ｐゴシック" pitchFamily="-112" charset="-128"/>
              </a:rPr>
              <a:t>Υπάρχει </a:t>
            </a:r>
            <a:r>
              <a:rPr lang="el-GR" dirty="0" smtClean="0">
                <a:ea typeface="ＭＳ Ｐゴシック" pitchFamily="-112" charset="-128"/>
              </a:rPr>
              <a:t>κάποιο</a:t>
            </a:r>
            <a:r>
              <a:rPr lang="el-GR" dirty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άνω όριο; </a:t>
            </a:r>
          </a:p>
          <a:p>
            <a:pPr marL="0" indent="0">
              <a:buNone/>
            </a:pPr>
            <a:endParaRPr lang="en-US" sz="1200" dirty="0" smtClean="0">
              <a:ea typeface="ＭＳ Ｐゴシック" pitchFamily="-112" charset="-128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ea typeface="ＭＳ Ｐゴシック" pitchFamily="-112" charset="-128"/>
              </a:rPr>
              <a:t>T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  <a:ea typeface="ＭＳ Ｐゴシック" pitchFamily="-112" charset="-128"/>
              </a:rPr>
              <a:t>ο λεξιλόγιο συνεχίζει να  μεγαλώνει με το μέγεθος της συλλογής </a:t>
            </a:r>
            <a:endParaRPr lang="en-US" dirty="0" smtClean="0">
              <a:solidFill>
                <a:schemeClr val="tx2">
                  <a:lumMod val="75000"/>
                </a:schemeClr>
              </a:solidFill>
              <a:ea typeface="ＭＳ Ｐゴシック" pitchFamily="-112" charset="-128"/>
            </a:endParaRPr>
          </a:p>
          <a:p>
            <a:pPr lvl="1">
              <a:buFont typeface="Wingdings" pitchFamily="2" charset="2"/>
              <a:buChar char="ü"/>
            </a:pPr>
            <a:r>
              <a:rPr lang="el-GR" dirty="0" smtClean="0">
                <a:solidFill>
                  <a:schemeClr val="tx2">
                    <a:lumMod val="75000"/>
                  </a:schemeClr>
                </a:solidFill>
                <a:ea typeface="ＭＳ Ｐゴシック" pitchFamily="-112" charset="-128"/>
              </a:rPr>
              <a:t>Πως? Με βάση το 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νόμο του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Heaps</a:t>
            </a:r>
          </a:p>
        </p:txBody>
      </p:sp>
      <p:sp>
        <p:nvSpPr>
          <p:cNvPr id="2662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5.1</a:t>
            </a: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7AC0E45A-5E86-45F7-B7C7-F19DB95085A7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22</a:t>
            </a:fld>
            <a:endParaRPr lang="en-US" sz="1200" dirty="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917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953000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>
                <a:ea typeface="ＭＳ Ｐゴシック" pitchFamily="-112" charset="-128"/>
              </a:rPr>
              <a:t>Ο </a:t>
            </a:r>
            <a:r>
              <a:rPr lang="el-GR" b="1" dirty="0" smtClean="0">
                <a:ea typeface="ＭＳ Ｐゴシック" pitchFamily="-112" charset="-128"/>
              </a:rPr>
              <a:t>νόμος του </a:t>
            </a:r>
            <a:r>
              <a:rPr lang="en-US" b="1" dirty="0" smtClean="0">
                <a:ea typeface="ＭＳ Ｐゴシック" pitchFamily="-112" charset="-128"/>
              </a:rPr>
              <a:t>Heaps</a:t>
            </a:r>
            <a:r>
              <a:rPr lang="en-US" dirty="0" smtClean="0">
                <a:ea typeface="ＭＳ Ｐゴシック" pitchFamily="-112" charset="-128"/>
              </a:rPr>
              <a:t>: </a:t>
            </a:r>
            <a:endParaRPr lang="el-GR" dirty="0" smtClean="0">
              <a:ea typeface="ＭＳ Ｐゴシック" pitchFamily="-112" charset="-128"/>
            </a:endParaRPr>
          </a:p>
          <a:p>
            <a:pPr marL="0" indent="0">
              <a:buNone/>
            </a:pPr>
            <a:r>
              <a:rPr lang="el-GR" i="1" dirty="0">
                <a:ea typeface="ＭＳ Ｐゴシック" pitchFamily="-112" charset="-128"/>
              </a:rPr>
              <a:t>	</a:t>
            </a:r>
            <a:r>
              <a:rPr lang="el-GR" i="1" dirty="0" smtClean="0">
                <a:ea typeface="ＭＳ Ｐゴシック" pitchFamily="-112" charset="-128"/>
              </a:rPr>
              <a:t>	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-112" charset="-128"/>
              </a:rPr>
              <a:t>M</a:t>
            </a:r>
            <a:r>
              <a:rPr lang="en-US" i="1" dirty="0" smtClean="0">
                <a:ea typeface="ＭＳ Ｐゴシック" pitchFamily="-112" charset="-128"/>
              </a:rPr>
              <a:t> = </a:t>
            </a:r>
            <a:r>
              <a:rPr lang="en-US" i="1" dirty="0" err="1" smtClean="0">
                <a:ea typeface="ＭＳ Ｐゴシック" pitchFamily="-112" charset="-128"/>
              </a:rPr>
              <a:t>k</a:t>
            </a:r>
            <a:r>
              <a:rPr lang="en-US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-112" charset="-128"/>
              </a:rPr>
              <a:t>T</a:t>
            </a:r>
            <a:r>
              <a:rPr lang="en-US" i="1" baseline="30000" dirty="0" err="1" smtClean="0">
                <a:ea typeface="ＭＳ Ｐゴシック" pitchFamily="-112" charset="-128"/>
              </a:rPr>
              <a:t>b</a:t>
            </a:r>
            <a:endParaRPr lang="en-US" i="1" baseline="30000" dirty="0" smtClean="0">
              <a:ea typeface="ＭＳ Ｐゴシック" pitchFamily="-112" charset="-128"/>
            </a:endParaRPr>
          </a:p>
          <a:p>
            <a:pPr marL="0" indent="0">
              <a:buNone/>
            </a:pPr>
            <a:r>
              <a:rPr lang="en-US" sz="3200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-112" charset="-128"/>
              </a:rPr>
              <a:t>M</a:t>
            </a:r>
            <a:r>
              <a:rPr lang="en-US" sz="2400" dirty="0" smtClean="0">
                <a:ea typeface="ＭＳ Ｐゴシック" pitchFamily="-112" charset="-128"/>
              </a:rPr>
              <a:t> </a:t>
            </a:r>
            <a:r>
              <a:rPr lang="el-GR" sz="2400" dirty="0" smtClean="0">
                <a:ea typeface="ＭＳ Ｐゴシック" pitchFamily="-112" charset="-128"/>
              </a:rPr>
              <a:t>είναι το μέγεθος του λεξιλογίου (αριθμός όρων), 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-112" charset="-128"/>
              </a:rPr>
              <a:t>T</a:t>
            </a:r>
            <a:r>
              <a:rPr lang="en-US" sz="2400" dirty="0" smtClean="0">
                <a:ea typeface="ＭＳ Ｐゴシック" pitchFamily="-112" charset="-128"/>
              </a:rPr>
              <a:t> </a:t>
            </a:r>
            <a:r>
              <a:rPr lang="el-GR" sz="2400" dirty="0" smtClean="0">
                <a:ea typeface="ＭＳ Ｐゴシック" pitchFamily="-112" charset="-128"/>
              </a:rPr>
              <a:t>ο αριθμός των </a:t>
            </a:r>
            <a:r>
              <a:rPr lang="en-US" sz="2400" dirty="0" smtClean="0">
                <a:ea typeface="ＭＳ Ｐゴシック" pitchFamily="-112" charset="-128"/>
              </a:rPr>
              <a:t>tokens </a:t>
            </a:r>
            <a:r>
              <a:rPr lang="el-GR" sz="2400" dirty="0" smtClean="0">
                <a:ea typeface="ＭＳ Ｐゴシック" pitchFamily="-112" charset="-128"/>
              </a:rPr>
              <a:t>στη συλλογή</a:t>
            </a:r>
          </a:p>
          <a:p>
            <a:pPr marL="0" indent="0">
              <a:buNone/>
            </a:pPr>
            <a:r>
              <a:rPr lang="el-G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-112" charset="-128"/>
              </a:rPr>
              <a:t>περιγράφει πως μεγαλώνει το λεξιλόγιο όσο μεγαλώνει η συλλογή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  <a:ea typeface="ＭＳ Ｐゴシック" pitchFamily="-112" charset="-128"/>
            </a:endParaRPr>
          </a:p>
          <a:p>
            <a:endParaRPr lang="el-GR" dirty="0" smtClean="0">
              <a:ea typeface="ＭＳ Ｐゴシック" pitchFamily="-112" charset="-128"/>
            </a:endParaRPr>
          </a:p>
          <a:p>
            <a:r>
              <a:rPr lang="el-GR" dirty="0" smtClean="0">
                <a:ea typeface="ＭＳ Ｐゴシック" pitchFamily="-112" charset="-128"/>
              </a:rPr>
              <a:t>Συνήθης τιμές</a:t>
            </a:r>
            <a:r>
              <a:rPr lang="en-US" dirty="0" smtClean="0">
                <a:ea typeface="ＭＳ Ｐゴシック" pitchFamily="-112" charset="-128"/>
              </a:rPr>
              <a:t>: 30 ≤ </a:t>
            </a:r>
            <a:r>
              <a:rPr lang="en-US" i="1" dirty="0" smtClean="0">
                <a:ea typeface="ＭＳ Ｐゴシック" pitchFamily="-112" charset="-128"/>
              </a:rPr>
              <a:t>k</a:t>
            </a:r>
            <a:r>
              <a:rPr lang="en-US" dirty="0" smtClean="0">
                <a:ea typeface="ＭＳ Ｐゴシック" pitchFamily="-112" charset="-128"/>
              </a:rPr>
              <a:t> ≤ 100 </a:t>
            </a:r>
            <a:r>
              <a:rPr lang="el-GR" dirty="0" smtClean="0">
                <a:ea typeface="ＭＳ Ｐゴシック" pitchFamily="-112" charset="-128"/>
              </a:rPr>
              <a:t>(εξαρτάται από το είδος της συλλογής) και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n-US" i="1" dirty="0" smtClean="0">
                <a:ea typeface="ＭＳ Ｐゴシック" pitchFamily="-112" charset="-128"/>
              </a:rPr>
              <a:t>b</a:t>
            </a:r>
            <a:r>
              <a:rPr lang="en-US" dirty="0" smtClean="0">
                <a:ea typeface="ＭＳ Ｐゴシック" pitchFamily="-112" charset="-128"/>
              </a:rPr>
              <a:t> ≈ 0.5</a:t>
            </a:r>
          </a:p>
          <a:p>
            <a:r>
              <a:rPr lang="el-GR" dirty="0" smtClean="0">
                <a:ea typeface="ＭＳ Ｐゴシック" pitchFamily="-112" charset="-128"/>
              </a:rPr>
              <a:t>Σε</a:t>
            </a:r>
            <a:r>
              <a:rPr lang="en-US" dirty="0" smtClean="0">
                <a:ea typeface="ＭＳ Ｐゴシック" pitchFamily="-112" charset="-128"/>
              </a:rPr>
              <a:t> log-log plot </a:t>
            </a:r>
            <a:r>
              <a:rPr lang="el-GR" dirty="0" smtClean="0">
                <a:ea typeface="ＭＳ Ｐゴシック" pitchFamily="-112" charset="-128"/>
              </a:rPr>
              <a:t>του μεγέθους Μ του λεξιλογίου με το Τ, ο νόμος προβλέπει γραμμή κλίση περίπου </a:t>
            </a:r>
            <a:r>
              <a:rPr lang="en-US" dirty="0" smtClean="0">
                <a:ea typeface="ＭＳ Ｐゴシック" pitchFamily="-112" charset="-128"/>
              </a:rPr>
              <a:t> ½</a:t>
            </a:r>
          </a:p>
          <a:p>
            <a:pPr marL="457200" lvl="1" indent="0">
              <a:buNone/>
            </a:pP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5.1</a:t>
            </a:r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0C20BB4-1BBB-4A15-B672-D6215D5524C3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23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Νόμος του </a:t>
            </a:r>
            <a:r>
              <a:rPr lang="en-US" dirty="0" smtClean="0">
                <a:ea typeface="ＭＳ Ｐゴシック" pitchFamily="-112" charset="-128"/>
              </a:rPr>
              <a:t>Heaps</a:t>
            </a:r>
          </a:p>
        </p:txBody>
      </p:sp>
    </p:spTree>
    <p:extLst>
      <p:ext uri="{BB962C8B-B14F-4D97-AF65-F5344CB8AC3E}">
        <p14:creationId xmlns="" xmlns:p14="http://schemas.microsoft.com/office/powerpoint/2010/main" val="346266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3886200" y="609600"/>
            <a:ext cx="3008313" cy="1162050"/>
          </a:xfrm>
        </p:spPr>
        <p:txBody>
          <a:bodyPr/>
          <a:lstStyle/>
          <a:p>
            <a:r>
              <a:rPr lang="en-US" sz="4000" b="0" dirty="0" smtClean="0">
                <a:ea typeface="ＭＳ Ｐゴシック" pitchFamily="-112" charset="-128"/>
              </a:rPr>
              <a:t>Heaps’ Law</a:t>
            </a:r>
          </a:p>
        </p:txBody>
      </p:sp>
      <p:pic>
        <p:nvPicPr>
          <p:cNvPr id="29699" name="Content Placeholder 3" descr="heaps.gif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25875" y="1836738"/>
            <a:ext cx="4860925" cy="4487862"/>
          </a:xfrm>
        </p:spPr>
      </p:pic>
      <p:sp>
        <p:nvSpPr>
          <p:cNvPr id="29700" name="Text Placeholder 4"/>
          <p:cNvSpPr>
            <a:spLocks noGrp="1"/>
          </p:cNvSpPr>
          <p:nvPr>
            <p:ph type="body" sz="half" idx="2"/>
          </p:nvPr>
        </p:nvSpPr>
        <p:spPr>
          <a:xfrm>
            <a:off x="228600" y="990600"/>
            <a:ext cx="3617912" cy="4800600"/>
          </a:xfrm>
        </p:spPr>
        <p:txBody>
          <a:bodyPr/>
          <a:lstStyle/>
          <a:p>
            <a:r>
              <a:rPr lang="el-GR" sz="2400" dirty="0" smtClean="0">
                <a:ea typeface="ＭＳ Ｐゴシック" pitchFamily="-112" charset="-128"/>
              </a:rPr>
              <a:t>Για το</a:t>
            </a:r>
            <a:r>
              <a:rPr lang="en-US" sz="2400" dirty="0" smtClean="0">
                <a:ea typeface="ＭＳ Ｐゴシック" pitchFamily="-112" charset="-128"/>
              </a:rPr>
              <a:t> RCV1, </a:t>
            </a:r>
            <a:r>
              <a:rPr lang="el-GR" sz="2400" dirty="0" smtClean="0">
                <a:ea typeface="ＭＳ Ｐゴシック" pitchFamily="-112" charset="-128"/>
              </a:rPr>
              <a:t>η διακεκομμένη γραμμή </a:t>
            </a:r>
            <a:endParaRPr lang="en-US" sz="2400" dirty="0" smtClean="0">
              <a:ea typeface="ＭＳ Ｐゴシック" pitchFamily="-112" charset="-128"/>
            </a:endParaRPr>
          </a:p>
          <a:p>
            <a:r>
              <a:rPr lang="en-US" sz="2400" dirty="0" smtClean="0">
                <a:solidFill>
                  <a:srgbClr val="A40508"/>
                </a:solidFill>
                <a:ea typeface="ＭＳ Ｐゴシック" pitchFamily="-112" charset="-128"/>
              </a:rPr>
              <a:t>log</a:t>
            </a:r>
            <a:r>
              <a:rPr lang="en-US" sz="2400" baseline="-25000" dirty="0" smtClean="0">
                <a:solidFill>
                  <a:srgbClr val="A40508"/>
                </a:solidFill>
                <a:ea typeface="ＭＳ Ｐゴシック" pitchFamily="-112" charset="-128"/>
              </a:rPr>
              <a:t>10</a:t>
            </a:r>
            <a:r>
              <a:rPr lang="en-US" sz="2400" i="1" dirty="0" smtClean="0">
                <a:solidFill>
                  <a:srgbClr val="A40508"/>
                </a:solidFill>
                <a:ea typeface="ＭＳ Ｐゴシック" pitchFamily="-112" charset="-128"/>
              </a:rPr>
              <a:t>M</a:t>
            </a:r>
            <a:r>
              <a:rPr lang="en-US" sz="2400" dirty="0" smtClean="0">
                <a:solidFill>
                  <a:srgbClr val="A40508"/>
                </a:solidFill>
                <a:ea typeface="ＭＳ Ｐゴシック" pitchFamily="-112" charset="-128"/>
              </a:rPr>
              <a:t> = 0.49 log</a:t>
            </a:r>
            <a:r>
              <a:rPr lang="en-US" sz="2400" baseline="-25000" dirty="0" smtClean="0">
                <a:solidFill>
                  <a:srgbClr val="A40508"/>
                </a:solidFill>
                <a:ea typeface="ＭＳ Ｐゴシック" pitchFamily="-112" charset="-128"/>
              </a:rPr>
              <a:t>10</a:t>
            </a:r>
            <a:r>
              <a:rPr lang="en-US" sz="2400" i="1" dirty="0" smtClean="0">
                <a:solidFill>
                  <a:srgbClr val="A40508"/>
                </a:solidFill>
                <a:ea typeface="ＭＳ Ｐゴシック" pitchFamily="-112" charset="-128"/>
              </a:rPr>
              <a:t>T</a:t>
            </a:r>
            <a:r>
              <a:rPr lang="en-US" sz="2400" dirty="0" smtClean="0">
                <a:solidFill>
                  <a:srgbClr val="A40508"/>
                </a:solidFill>
                <a:ea typeface="ＭＳ Ｐゴシック" pitchFamily="-112" charset="-128"/>
              </a:rPr>
              <a:t> + </a:t>
            </a:r>
            <a:r>
              <a:rPr lang="en-US" sz="2400" dirty="0" smtClean="0">
                <a:solidFill>
                  <a:srgbClr val="A40508"/>
                </a:solidFill>
                <a:ea typeface="ＭＳ Ｐゴシック" pitchFamily="-112" charset="-128"/>
              </a:rPr>
              <a:t>1.64</a:t>
            </a:r>
            <a:endParaRPr lang="el-GR" sz="2400" dirty="0" smtClean="0">
              <a:solidFill>
                <a:srgbClr val="A40508"/>
              </a:solidFill>
              <a:ea typeface="ＭＳ Ｐゴシック" pitchFamily="-112" charset="-128"/>
            </a:endParaRPr>
          </a:p>
          <a:p>
            <a:endParaRPr lang="en-US" sz="2400" dirty="0">
              <a:ea typeface="ＭＳ Ｐゴシック" pitchFamily="-112" charset="-128"/>
            </a:endParaRPr>
          </a:p>
          <a:p>
            <a:r>
              <a:rPr lang="el-GR" sz="2400" dirty="0" smtClean="0">
                <a:ea typeface="ＭＳ Ｐゴシック" pitchFamily="-112" charset="-128"/>
              </a:rPr>
              <a:t>Οπότε</a:t>
            </a:r>
            <a:r>
              <a:rPr lang="en-US" sz="2400" dirty="0" smtClean="0">
                <a:ea typeface="ＭＳ Ｐゴシック" pitchFamily="-112" charset="-128"/>
              </a:rPr>
              <a:t>, </a:t>
            </a:r>
            <a:r>
              <a:rPr lang="en-US" sz="2400" i="1" dirty="0" smtClean="0">
                <a:solidFill>
                  <a:srgbClr val="A40508"/>
                </a:solidFill>
                <a:ea typeface="ＭＳ Ｐゴシック" pitchFamily="-112" charset="-128"/>
              </a:rPr>
              <a:t>M</a:t>
            </a:r>
            <a:r>
              <a:rPr lang="en-US" sz="2400" dirty="0" smtClean="0">
                <a:solidFill>
                  <a:srgbClr val="A40508"/>
                </a:solidFill>
                <a:ea typeface="ＭＳ Ｐゴシック" pitchFamily="-112" charset="-128"/>
              </a:rPr>
              <a:t> = 10</a:t>
            </a:r>
            <a:r>
              <a:rPr lang="en-US" sz="2400" baseline="30000" dirty="0" smtClean="0">
                <a:solidFill>
                  <a:srgbClr val="A40508"/>
                </a:solidFill>
                <a:ea typeface="ＭＳ Ｐゴシック" pitchFamily="-112" charset="-128"/>
              </a:rPr>
              <a:t>1.64</a:t>
            </a:r>
            <a:r>
              <a:rPr lang="en-US" sz="2400" i="1" dirty="0" smtClean="0">
                <a:solidFill>
                  <a:srgbClr val="A40508"/>
                </a:solidFill>
                <a:ea typeface="ＭＳ Ｐゴシック" pitchFamily="-112" charset="-128"/>
              </a:rPr>
              <a:t>T</a:t>
            </a:r>
            <a:r>
              <a:rPr lang="en-US" sz="2400" baseline="30000" dirty="0" smtClean="0">
                <a:solidFill>
                  <a:srgbClr val="A40508"/>
                </a:solidFill>
                <a:ea typeface="ＭＳ Ｐゴシック" pitchFamily="-112" charset="-128"/>
              </a:rPr>
              <a:t>0.49</a:t>
            </a:r>
            <a:r>
              <a:rPr lang="el-GR" sz="2400" dirty="0" smtClean="0">
                <a:ea typeface="ＭＳ Ｐゴシック" pitchFamily="-112" charset="-128"/>
              </a:rPr>
              <a:t>, άρα </a:t>
            </a:r>
            <a:r>
              <a:rPr lang="en-US" sz="2400" i="1" dirty="0" smtClean="0">
                <a:ea typeface="ＭＳ Ｐゴシック" pitchFamily="-112" charset="-128"/>
              </a:rPr>
              <a:t>k</a:t>
            </a:r>
            <a:r>
              <a:rPr lang="en-US" sz="2400" dirty="0" smtClean="0">
                <a:ea typeface="ＭＳ Ｐゴシック" pitchFamily="-112" charset="-128"/>
              </a:rPr>
              <a:t> = 10</a:t>
            </a:r>
            <a:r>
              <a:rPr lang="en-US" sz="2400" baseline="30000" dirty="0" smtClean="0">
                <a:ea typeface="ＭＳ Ｐゴシック" pitchFamily="-112" charset="-128"/>
              </a:rPr>
              <a:t>1.64 </a:t>
            </a:r>
            <a:r>
              <a:rPr lang="en-US" sz="2400" dirty="0" smtClean="0">
                <a:ea typeface="ＭＳ Ｐゴシック" pitchFamily="-112" charset="-128"/>
              </a:rPr>
              <a:t>≈ 44 and </a:t>
            </a:r>
            <a:r>
              <a:rPr lang="en-US" sz="2400" i="1" dirty="0" smtClean="0">
                <a:ea typeface="ＭＳ Ｐゴシック" pitchFamily="-112" charset="-128"/>
              </a:rPr>
              <a:t>b</a:t>
            </a:r>
            <a:r>
              <a:rPr lang="en-US" sz="2400" dirty="0" smtClean="0">
                <a:ea typeface="ＭＳ Ｐゴシック" pitchFamily="-112" charset="-128"/>
              </a:rPr>
              <a:t> = 0.49.</a:t>
            </a:r>
          </a:p>
          <a:p>
            <a:endParaRPr lang="en-US" sz="1100" dirty="0" smtClean="0">
              <a:ea typeface="ＭＳ Ｐゴシック" pitchFamily="-112" charset="-128"/>
            </a:endParaRPr>
          </a:p>
          <a:p>
            <a:r>
              <a:rPr lang="el-GR" sz="2400" dirty="0" smtClean="0">
                <a:ea typeface="ＭＳ Ｐゴシック" pitchFamily="-112" charset="-128"/>
              </a:rPr>
              <a:t>Καλή προσέγγιση για το </a:t>
            </a:r>
            <a:r>
              <a:rPr lang="en-US" sz="2400" dirty="0" smtClean="0">
                <a:ea typeface="ＭＳ Ｐゴシック" pitchFamily="-112" charset="-128"/>
              </a:rPr>
              <a:t>Reuters RCV1 !</a:t>
            </a:r>
            <a:endParaRPr lang="en-US" sz="1800" dirty="0" smtClean="0">
              <a:ea typeface="ＭＳ Ｐゴシック" pitchFamily="-112" charset="-128"/>
            </a:endParaRPr>
          </a:p>
          <a:p>
            <a:r>
              <a:rPr lang="el-GR" sz="2400" dirty="0" smtClean="0">
                <a:ea typeface="ＭＳ Ｐゴシック" pitchFamily="-112" charset="-128"/>
              </a:rPr>
              <a:t>Για το πρώτα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-112" charset="-128"/>
              </a:rPr>
              <a:t>1,000,020</a:t>
            </a:r>
            <a:r>
              <a:rPr lang="en-US" sz="2400" dirty="0" smtClean="0">
                <a:ea typeface="ＭＳ Ｐゴシック" pitchFamily="-112" charset="-128"/>
              </a:rPr>
              <a:t> tokens,</a:t>
            </a:r>
            <a:r>
              <a:rPr lang="el-GR" sz="2400" dirty="0" smtClean="0">
                <a:ea typeface="ＭＳ Ｐゴシック" pitchFamily="-112" charset="-128"/>
              </a:rPr>
              <a:t> ο νόμος προβλέπει </a:t>
            </a:r>
            <a:r>
              <a:rPr lang="en-US" sz="2400" dirty="0" smtClean="0">
                <a:ea typeface="ＭＳ Ｐゴシック" pitchFamily="-112" charset="-128"/>
              </a:rPr>
              <a:t>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-112" charset="-128"/>
              </a:rPr>
              <a:t>38,323</a:t>
            </a:r>
            <a:r>
              <a:rPr lang="en-US" sz="2400" dirty="0" smtClean="0">
                <a:ea typeface="ＭＳ Ｐゴシック" pitchFamily="-112" charset="-128"/>
              </a:rPr>
              <a:t> </a:t>
            </a:r>
            <a:r>
              <a:rPr lang="el-GR" sz="2400" dirty="0" smtClean="0">
                <a:ea typeface="ＭＳ Ｐゴシック" pitchFamily="-112" charset="-128"/>
              </a:rPr>
              <a:t>όρους, στην πραγματικότητα </a:t>
            </a:r>
            <a:r>
              <a:rPr lang="en-US" sz="2400" dirty="0" smtClean="0">
                <a:ea typeface="ＭＳ Ｐゴシック" pitchFamily="-112" charset="-128"/>
              </a:rPr>
              <a:t>38,365</a:t>
            </a:r>
          </a:p>
        </p:txBody>
      </p:sp>
      <p:sp>
        <p:nvSpPr>
          <p:cNvPr id="2970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5.1</a:t>
            </a:r>
          </a:p>
        </p:txBody>
      </p:sp>
      <p:sp>
        <p:nvSpPr>
          <p:cNvPr id="29703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2D63DD20-80B6-45A3-A40D-785CA2952A8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24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300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Ο νόμος του </a:t>
            </a:r>
            <a:r>
              <a:rPr lang="en-US" dirty="0" err="1" smtClean="0">
                <a:ea typeface="ＭＳ Ｐゴシック" pitchFamily="-112" charset="-128"/>
              </a:rPr>
              <a:t>Zipf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033302" cy="3200400"/>
          </a:xfrm>
        </p:spPr>
        <p:txBody>
          <a:bodyPr/>
          <a:lstStyle/>
          <a:p>
            <a:pPr marL="0" indent="0" algn="just">
              <a:buNone/>
            </a:pPr>
            <a:endParaRPr lang="el-GR" dirty="0" smtClean="0">
              <a:solidFill>
                <a:schemeClr val="tx2">
                  <a:lumMod val="75000"/>
                </a:schemeClr>
              </a:solidFill>
              <a:ea typeface="ＭＳ Ｐゴシック" pitchFamily="-112" charset="-128"/>
            </a:endParaRPr>
          </a:p>
          <a:p>
            <a:pPr marL="0" indent="0" algn="just">
              <a:buNone/>
            </a:pPr>
            <a:r>
              <a:rPr lang="el-GR" dirty="0" smtClean="0">
                <a:ea typeface="ＭＳ Ｐゴシック" pitchFamily="-112" charset="-128"/>
              </a:rPr>
              <a:t>Θα εξετάσουμε τη </a:t>
            </a:r>
            <a:r>
              <a:rPr lang="el-GR" u="sng" dirty="0" smtClean="0">
                <a:solidFill>
                  <a:schemeClr val="tx2">
                    <a:lumMod val="75000"/>
                  </a:schemeClr>
                </a:solidFill>
                <a:ea typeface="ＭＳ Ｐゴシック" pitchFamily="-112" charset="-128"/>
              </a:rPr>
              <a:t>σχετική συχνότητα </a:t>
            </a:r>
            <a:r>
              <a:rPr lang="el-GR" dirty="0" smtClean="0">
                <a:ea typeface="ＭＳ Ｐゴシック" pitchFamily="-112" charset="-128"/>
              </a:rPr>
              <a:t>των όρων </a:t>
            </a:r>
          </a:p>
          <a:p>
            <a:pPr marL="0" indent="0" algn="just">
              <a:buNone/>
            </a:pPr>
            <a:endParaRPr lang="en-US" sz="1000" dirty="0" smtClean="0">
              <a:ea typeface="ＭＳ Ｐゴシック" pitchFamily="-112" charset="-128"/>
            </a:endParaRPr>
          </a:p>
          <a:p>
            <a:pPr algn="just"/>
            <a:r>
              <a:rPr lang="el-GR" dirty="0" smtClean="0">
                <a:ea typeface="ＭＳ Ｐゴシック" pitchFamily="-112" charset="-128"/>
              </a:rPr>
              <a:t>Στις φυσικές γλώσσες, υπάρχουν λίγοι </a:t>
            </a:r>
            <a:r>
              <a:rPr lang="el-GR" dirty="0" smtClean="0">
                <a:ea typeface="ＭＳ Ｐゴシック" pitchFamily="-112" charset="-128"/>
              </a:rPr>
              <a:t>όροι που εμφανίζονται πολύ συχνά και </a:t>
            </a:r>
            <a:r>
              <a:rPr lang="el-GR" dirty="0" smtClean="0">
                <a:ea typeface="ＭＳ Ｐゴシック" pitchFamily="-112" charset="-128"/>
              </a:rPr>
              <a:t>πάρα πολύ </a:t>
            </a:r>
            <a:r>
              <a:rPr lang="el-GR" dirty="0" smtClean="0">
                <a:ea typeface="ＭＳ Ｐゴシック" pitchFamily="-112" charset="-128"/>
              </a:rPr>
              <a:t>όροι που εμφανίζονται σπάνια 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5.1</a:t>
            </a: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D3677038-DD2A-4DB0-84D9-984FC2DD5D8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25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190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Ο νόμος του </a:t>
            </a:r>
            <a:r>
              <a:rPr lang="en-US" dirty="0" err="1" smtClean="0">
                <a:ea typeface="ＭＳ Ｐゴシック" pitchFamily="-112" charset="-128"/>
              </a:rPr>
              <a:t>Zipf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3200400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>
                <a:ea typeface="ＭＳ Ｐゴシック" pitchFamily="-112" charset="-128"/>
              </a:rPr>
              <a:t>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νόμος του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Zipf</a:t>
            </a:r>
            <a:r>
              <a:rPr lang="en-US" dirty="0" smtClean="0">
                <a:ea typeface="ＭＳ Ｐゴシック" pitchFamily="-112" charset="-128"/>
              </a:rPr>
              <a:t>: </a:t>
            </a:r>
            <a:r>
              <a:rPr lang="el-GR" dirty="0">
                <a:ea typeface="ＭＳ Ｐゴシック" pitchFamily="-112" charset="-128"/>
              </a:rPr>
              <a:t> </a:t>
            </a:r>
            <a:endParaRPr lang="el-GR" dirty="0" smtClean="0">
              <a:ea typeface="ＭＳ Ｐゴシック" pitchFamily="-112" charset="-128"/>
            </a:endParaRPr>
          </a:p>
          <a:p>
            <a:pPr marL="0" indent="0">
              <a:buNone/>
            </a:pPr>
            <a:r>
              <a:rPr lang="el-GR" dirty="0" smtClean="0">
                <a:ea typeface="ＭＳ Ｐゴシック" pitchFamily="-112" charset="-128"/>
              </a:rPr>
              <a:t>Ο </a:t>
            </a:r>
            <a:r>
              <a:rPr lang="en-US" dirty="0" err="1" smtClean="0">
                <a:ea typeface="ＭＳ Ｐゴシック" pitchFamily="-112" charset="-128"/>
              </a:rPr>
              <a:t>i</a:t>
            </a:r>
            <a:r>
              <a:rPr lang="en-US" dirty="0" smtClean="0">
                <a:ea typeface="ＭＳ Ｐゴシック" pitchFamily="-112" charset="-128"/>
              </a:rPr>
              <a:t>-</a:t>
            </a:r>
            <a:r>
              <a:rPr lang="el-GR" dirty="0" err="1" smtClean="0">
                <a:ea typeface="ＭＳ Ｐゴシック" pitchFamily="-112" charset="-128"/>
              </a:rPr>
              <a:t>οστός</a:t>
            </a:r>
            <a:r>
              <a:rPr lang="el-GR" dirty="0" smtClean="0">
                <a:ea typeface="ＭＳ Ｐゴシック" pitchFamily="-112" charset="-128"/>
              </a:rPr>
              <a:t> πιο συχνός όρος έχει συχνότητα </a:t>
            </a:r>
            <a:r>
              <a:rPr lang="en-US" dirty="0" smtClean="0">
                <a:ea typeface="ＭＳ Ｐゴシック" pitchFamily="-112" charset="-128"/>
              </a:rPr>
              <a:t>(collection frequency) </a:t>
            </a:r>
            <a:r>
              <a:rPr lang="en-US" dirty="0" err="1" smtClean="0">
                <a:ea typeface="ＭＳ Ｐゴシック" pitchFamily="-112" charset="-128"/>
              </a:rPr>
              <a:t>cf</a:t>
            </a:r>
            <a:r>
              <a:rPr lang="en-US" sz="2400" i="1" baseline="-25000" dirty="0" err="1" smtClean="0">
                <a:ea typeface="ＭＳ Ｐゴシック" pitchFamily="-112" charset="-128"/>
                <a:cs typeface="+mn-cs"/>
              </a:rPr>
              <a:t>i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ανάλογη του </a:t>
            </a:r>
            <a:r>
              <a:rPr lang="en-US" dirty="0" smtClean="0">
                <a:ea typeface="ＭＳ Ｐゴシック" pitchFamily="-112" charset="-128"/>
              </a:rPr>
              <a:t>1/</a:t>
            </a:r>
            <a:r>
              <a:rPr lang="en-US" i="1" dirty="0" err="1" smtClean="0">
                <a:ea typeface="ＭＳ Ｐゴシック" pitchFamily="-112" charset="-128"/>
              </a:rPr>
              <a:t>i</a:t>
            </a:r>
            <a:r>
              <a:rPr lang="en-US" dirty="0" smtClean="0">
                <a:ea typeface="ＭＳ Ｐゴシック" pitchFamily="-112" charset="-128"/>
              </a:rPr>
              <a:t>.</a:t>
            </a:r>
          </a:p>
          <a:p>
            <a:pPr lvl="1">
              <a:buNone/>
            </a:pPr>
            <a:r>
              <a:rPr lang="el-GR" dirty="0" smtClean="0">
                <a:ea typeface="ＭＳ Ｐゴシック" pitchFamily="-112" charset="-128"/>
              </a:rPr>
              <a:t>		</a:t>
            </a:r>
            <a:r>
              <a:rPr lang="en-US" dirty="0" err="1" smtClean="0">
                <a:ea typeface="ＭＳ Ｐゴシック" pitchFamily="-112" charset="-128"/>
              </a:rPr>
              <a:t>cf</a:t>
            </a:r>
            <a:r>
              <a:rPr lang="en-US" i="1" baseline="-25000" dirty="0" err="1" smtClean="0">
                <a:ea typeface="ＭＳ Ｐゴシック" pitchFamily="-112" charset="-128"/>
              </a:rPr>
              <a:t>i</a:t>
            </a:r>
            <a:r>
              <a:rPr lang="en-US" dirty="0" smtClean="0">
                <a:ea typeface="ＭＳ Ｐゴシック" pitchFamily="-112" charset="-128"/>
              </a:rPr>
              <a:t> ∝ </a:t>
            </a:r>
            <a:r>
              <a:rPr lang="en-US" i="1" dirty="0" smtClean="0">
                <a:ea typeface="ＭＳ Ｐゴシック" pitchFamily="-112" charset="-128"/>
              </a:rPr>
              <a:t> </a:t>
            </a:r>
            <a:r>
              <a:rPr lang="el-GR" i="1" dirty="0" smtClean="0">
                <a:ea typeface="ＭＳ Ｐゴシック" pitchFamily="-112" charset="-128"/>
              </a:rPr>
              <a:t>Κ </a:t>
            </a:r>
            <a:r>
              <a:rPr lang="en-US" i="1" dirty="0" smtClean="0">
                <a:ea typeface="ＭＳ Ｐゴシック" pitchFamily="-112" charset="-128"/>
              </a:rPr>
              <a:t>/ </a:t>
            </a:r>
            <a:r>
              <a:rPr lang="en-US" i="1" dirty="0" err="1" smtClean="0">
                <a:ea typeface="ＭＳ Ｐゴシック" pitchFamily="-112" charset="-128"/>
              </a:rPr>
              <a:t>i</a:t>
            </a:r>
            <a:endParaRPr lang="en-US" i="1" baseline="30000" dirty="0" smtClean="0">
              <a:ea typeface="ＭＳ Ｐゴシック" pitchFamily="-112" charset="-128"/>
            </a:endParaRP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5.1</a:t>
            </a: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D3677038-DD2A-4DB0-84D9-984FC2DD5D8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26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52400" y="3429000"/>
            <a:ext cx="8324324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Font typeface="Wingdings" pitchFamily="-11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Font typeface="Wingdings" pitchFamily="-11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18BA3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F6E7E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itchFamily="49" charset="0"/>
              <a:buChar char="o"/>
            </a:pPr>
            <a:r>
              <a:rPr lang="el-GR" sz="1800" dirty="0" smtClean="0">
                <a:ea typeface="ＭＳ Ｐゴシック" pitchFamily="-112" charset="-128"/>
              </a:rPr>
              <a:t>Αν ο πιο συχνός όρος </a:t>
            </a:r>
            <a:r>
              <a:rPr lang="en-US" sz="1800" dirty="0" smtClean="0">
                <a:ea typeface="ＭＳ Ｐゴシック" pitchFamily="-112" charset="-128"/>
              </a:rPr>
              <a:t> (</a:t>
            </a:r>
            <a:r>
              <a:rPr lang="el-GR" sz="1800" dirty="0" smtClean="0">
                <a:ea typeface="ＭＳ Ｐゴシック" pitchFamily="-112" charset="-128"/>
              </a:rPr>
              <a:t>ο όρος </a:t>
            </a:r>
            <a:r>
              <a:rPr lang="en-US" sz="1800" i="1" dirty="0" smtClean="0">
                <a:ea typeface="ＭＳ Ｐゴシック" pitchFamily="-112" charset="-128"/>
              </a:rPr>
              <a:t>the</a:t>
            </a:r>
            <a:r>
              <a:rPr lang="en-US" sz="1800" dirty="0" smtClean="0">
                <a:ea typeface="ＭＳ Ｐゴシック" pitchFamily="-112" charset="-128"/>
              </a:rPr>
              <a:t>) </a:t>
            </a:r>
            <a:r>
              <a:rPr lang="el-GR" sz="1800" dirty="0" smtClean="0">
                <a:ea typeface="ＭＳ Ｐゴシック" pitchFamily="-112" charset="-128"/>
              </a:rPr>
              <a:t>εμφανίζεται </a:t>
            </a:r>
            <a:r>
              <a:rPr lang="en-US" sz="1800" dirty="0" smtClean="0">
                <a:ea typeface="ＭＳ Ｐゴシック" pitchFamily="-112" charset="-128"/>
              </a:rPr>
              <a:t>cf</a:t>
            </a:r>
            <a:r>
              <a:rPr lang="en-US" sz="1800" i="1" baseline="-25000" dirty="0" smtClean="0">
                <a:ea typeface="ＭＳ Ｐゴシック" pitchFamily="-112" charset="-128"/>
              </a:rPr>
              <a:t>1</a:t>
            </a:r>
            <a:r>
              <a:rPr lang="en-US" sz="1800" dirty="0" smtClean="0">
                <a:ea typeface="ＭＳ Ｐゴシック" pitchFamily="-112" charset="-128"/>
              </a:rPr>
              <a:t> </a:t>
            </a:r>
            <a:r>
              <a:rPr lang="el-GR" sz="1800" dirty="0" smtClean="0">
                <a:ea typeface="ＭＳ Ｐゴシック" pitchFamily="-112" charset="-128"/>
              </a:rPr>
              <a:t>φορές</a:t>
            </a:r>
            <a:endParaRPr lang="el-GR" sz="1800" dirty="0">
              <a:ea typeface="ＭＳ Ｐゴシック" pitchFamily="-112" charset="-128"/>
            </a:endParaRPr>
          </a:p>
          <a:p>
            <a:pPr>
              <a:buFont typeface="Courier New" pitchFamily="49" charset="0"/>
              <a:buChar char="o"/>
            </a:pPr>
            <a:r>
              <a:rPr lang="el-GR" sz="1800" dirty="0" smtClean="0">
                <a:ea typeface="ＭＳ Ｐゴシック" pitchFamily="-112" charset="-128"/>
              </a:rPr>
              <a:t>Τότε ο δεύτερος πιο συχνός</a:t>
            </a:r>
            <a:r>
              <a:rPr lang="en-US" sz="1800" dirty="0" smtClean="0">
                <a:ea typeface="ＭＳ Ｐゴシック" pitchFamily="-112" charset="-128"/>
              </a:rPr>
              <a:t> (</a:t>
            </a:r>
            <a:r>
              <a:rPr lang="en-US" sz="1800" i="1" dirty="0" smtClean="0">
                <a:ea typeface="ＭＳ Ｐゴシック" pitchFamily="-112" charset="-128"/>
              </a:rPr>
              <a:t>of</a:t>
            </a:r>
            <a:r>
              <a:rPr lang="en-US" sz="1800" dirty="0" smtClean="0">
                <a:ea typeface="ＭＳ Ｐゴシック" pitchFamily="-112" charset="-128"/>
              </a:rPr>
              <a:t>) </a:t>
            </a:r>
            <a:r>
              <a:rPr lang="el-GR" sz="1800" dirty="0" smtClean="0">
                <a:ea typeface="ＭＳ Ｐゴシック" pitchFamily="-112" charset="-128"/>
              </a:rPr>
              <a:t>εμφανίζεται</a:t>
            </a:r>
            <a:r>
              <a:rPr lang="en-US" sz="1800" dirty="0" smtClean="0">
                <a:ea typeface="ＭＳ Ｐゴシック" pitchFamily="-112" charset="-128"/>
              </a:rPr>
              <a:t> cf</a:t>
            </a:r>
            <a:r>
              <a:rPr lang="en-US" sz="1800" i="1" baseline="-25000" dirty="0" smtClean="0">
                <a:ea typeface="ＭＳ Ｐゴシック" pitchFamily="-112" charset="-128"/>
              </a:rPr>
              <a:t>1</a:t>
            </a:r>
            <a:r>
              <a:rPr lang="en-US" sz="1800" dirty="0" smtClean="0">
                <a:ea typeface="ＭＳ Ｐゴシック" pitchFamily="-112" charset="-128"/>
              </a:rPr>
              <a:t>/2 </a:t>
            </a:r>
            <a:r>
              <a:rPr lang="el-GR" sz="1800" dirty="0" smtClean="0">
                <a:ea typeface="ＭＳ Ｐゴシック" pitchFamily="-112" charset="-128"/>
              </a:rPr>
              <a:t>φορές</a:t>
            </a:r>
            <a:endParaRPr lang="el-GR" sz="1800" dirty="0">
              <a:ea typeface="ＭＳ Ｐゴシック" pitchFamily="-112" charset="-128"/>
            </a:endParaRPr>
          </a:p>
          <a:p>
            <a:pPr>
              <a:buFont typeface="Courier New" pitchFamily="49" charset="0"/>
              <a:buChar char="o"/>
            </a:pPr>
            <a:r>
              <a:rPr lang="el-GR" sz="1800" dirty="0" smtClean="0">
                <a:ea typeface="ＭＳ Ｐゴシック" pitchFamily="-112" charset="-128"/>
              </a:rPr>
              <a:t>Ο τρίτος </a:t>
            </a:r>
            <a:r>
              <a:rPr lang="en-US" sz="1800" dirty="0" smtClean="0">
                <a:ea typeface="ＭＳ Ｐゴシック" pitchFamily="-112" charset="-128"/>
              </a:rPr>
              <a:t> (</a:t>
            </a:r>
            <a:r>
              <a:rPr lang="en-US" sz="1800" i="1" dirty="0" smtClean="0">
                <a:ea typeface="ＭＳ Ｐゴシック" pitchFamily="-112" charset="-128"/>
              </a:rPr>
              <a:t>and</a:t>
            </a:r>
            <a:r>
              <a:rPr lang="en-US" sz="1800" dirty="0" smtClean="0">
                <a:ea typeface="ＭＳ Ｐゴシック" pitchFamily="-112" charset="-128"/>
              </a:rPr>
              <a:t>)  cf</a:t>
            </a:r>
            <a:r>
              <a:rPr lang="en-US" sz="1800" i="1" baseline="-25000" dirty="0" smtClean="0">
                <a:ea typeface="ＭＳ Ｐゴシック" pitchFamily="-112" charset="-128"/>
              </a:rPr>
              <a:t>1</a:t>
            </a:r>
            <a:r>
              <a:rPr lang="en-US" sz="1800" dirty="0" smtClean="0">
                <a:ea typeface="ＭＳ Ｐゴシック" pitchFamily="-112" charset="-128"/>
              </a:rPr>
              <a:t>/3 </a:t>
            </a:r>
            <a:r>
              <a:rPr lang="el-GR" sz="1800" dirty="0" smtClean="0">
                <a:ea typeface="ＭＳ Ｐゴシック" pitchFamily="-112" charset="-128"/>
              </a:rPr>
              <a:t>φορές </a:t>
            </a:r>
            <a:r>
              <a:rPr lang="en-US" sz="1800" dirty="0" smtClean="0">
                <a:ea typeface="ＭＳ Ｐゴシック" pitchFamily="-112" charset="-128"/>
              </a:rPr>
              <a:t> … </a:t>
            </a:r>
          </a:p>
          <a:p>
            <a:pPr>
              <a:buFont typeface="Courier New" pitchFamily="49" charset="0"/>
              <a:buChar char="o"/>
            </a:pPr>
            <a:endParaRPr lang="el-GR" sz="1800" dirty="0" smtClean="0">
              <a:ea typeface="ＭＳ Ｐゴシック" pitchFamily="-112" charset="-128"/>
            </a:endParaRPr>
          </a:p>
          <a:p>
            <a:pPr marL="0" indent="0">
              <a:buNone/>
            </a:pPr>
            <a:r>
              <a:rPr lang="en-US" dirty="0" smtClean="0">
                <a:ea typeface="ＭＳ Ｐゴシック" pitchFamily="-112" charset="-128"/>
              </a:rPr>
              <a:t>		log </a:t>
            </a:r>
            <a:r>
              <a:rPr lang="en-US" dirty="0" err="1" smtClean="0">
                <a:ea typeface="ＭＳ Ｐゴシック" pitchFamily="-112" charset="-128"/>
              </a:rPr>
              <a:t>cf</a:t>
            </a:r>
            <a:r>
              <a:rPr lang="en-US" i="1" baseline="-25000" dirty="0" err="1" smtClean="0">
                <a:ea typeface="ＭＳ Ｐゴシック" pitchFamily="-112" charset="-128"/>
              </a:rPr>
              <a:t>i</a:t>
            </a:r>
            <a:r>
              <a:rPr lang="en-US" dirty="0" smtClean="0">
                <a:ea typeface="ＭＳ Ｐゴシック" pitchFamily="-112" charset="-128"/>
              </a:rPr>
              <a:t> = log </a:t>
            </a:r>
            <a:r>
              <a:rPr lang="en-US" i="1" dirty="0" smtClean="0">
                <a:ea typeface="ＭＳ Ｐゴシック" pitchFamily="-112" charset="-128"/>
              </a:rPr>
              <a:t>K</a:t>
            </a:r>
            <a:r>
              <a:rPr lang="en-US" dirty="0" smtClean="0">
                <a:ea typeface="ＭＳ Ｐゴシック" pitchFamily="-112" charset="-128"/>
              </a:rPr>
              <a:t> - log </a:t>
            </a:r>
            <a:r>
              <a:rPr lang="en-US" i="1" dirty="0" err="1" smtClean="0">
                <a:ea typeface="ＭＳ Ｐゴシック" pitchFamily="-112" charset="-128"/>
              </a:rPr>
              <a:t>i</a:t>
            </a:r>
            <a:endParaRPr lang="en-US" i="1" dirty="0" smtClean="0">
              <a:ea typeface="ＭＳ Ｐゴシック" pitchFamily="-112" charset="-128"/>
            </a:endParaRPr>
          </a:p>
          <a:p>
            <a:pPr lvl="1"/>
            <a:r>
              <a:rPr lang="el-GR" dirty="0" smtClean="0">
                <a:ea typeface="ＭＳ Ｐゴシック" pitchFamily="-112" charset="-128"/>
              </a:rPr>
              <a:t>Γραμμική σχέση μεταξύ </a:t>
            </a:r>
            <a:r>
              <a:rPr lang="en-US" dirty="0" smtClean="0">
                <a:ea typeface="ＭＳ Ｐゴシック" pitchFamily="-112" charset="-128"/>
              </a:rPr>
              <a:t>log </a:t>
            </a:r>
            <a:r>
              <a:rPr lang="en-US" dirty="0" err="1" smtClean="0">
                <a:ea typeface="ＭＳ Ｐゴシック" pitchFamily="-112" charset="-128"/>
              </a:rPr>
              <a:t>cf</a:t>
            </a:r>
            <a:r>
              <a:rPr lang="en-US" i="1" baseline="-25000" dirty="0" err="1" smtClean="0">
                <a:ea typeface="ＭＳ Ｐゴシック" pitchFamily="-112" charset="-128"/>
              </a:rPr>
              <a:t>i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και</a:t>
            </a:r>
            <a:r>
              <a:rPr lang="en-US" dirty="0" smtClean="0">
                <a:ea typeface="ＭＳ Ｐゴシック" pitchFamily="-112" charset="-128"/>
              </a:rPr>
              <a:t> log </a:t>
            </a:r>
            <a:r>
              <a:rPr lang="en-US" i="1" dirty="0" err="1" smtClean="0">
                <a:ea typeface="ＭＳ Ｐゴシック" pitchFamily="-112" charset="-128"/>
              </a:rPr>
              <a:t>i</a:t>
            </a:r>
            <a:endParaRPr lang="en-US" i="1" dirty="0" smtClean="0">
              <a:ea typeface="ＭＳ Ｐゴシック" pitchFamily="-112" charset="-128"/>
            </a:endParaRPr>
          </a:p>
          <a:p>
            <a:pPr marL="0" indent="0">
              <a:buNone/>
            </a:pPr>
            <a:endParaRPr lang="el-GR" sz="800" dirty="0" smtClean="0">
              <a:solidFill>
                <a:schemeClr val="tx2">
                  <a:lumMod val="75000"/>
                </a:schemeClr>
              </a:solidFill>
              <a:ea typeface="ＭＳ Ｐゴシック" pitchFamily="-112" charset="-128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power law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σχέση (εκθετικός νόμος)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6950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12" charset="-128"/>
              </a:rPr>
              <a:t>Zipf’s law for Reuters RCV1</a:t>
            </a: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96C7E548-B741-4BF6-AF06-F545B643F2E5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27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pic>
        <p:nvPicPr>
          <p:cNvPr id="34820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49413"/>
            <a:ext cx="5524500" cy="502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1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96853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5.1</a:t>
            </a:r>
          </a:p>
        </p:txBody>
      </p:sp>
    </p:spTree>
    <p:extLst>
      <p:ext uri="{BB962C8B-B14F-4D97-AF65-F5344CB8AC3E}">
        <p14:creationId xmlns="" xmlns:p14="http://schemas.microsoft.com/office/powerpoint/2010/main" val="29306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Τι θα δούμε σήμερα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7969431" cy="1905000"/>
          </a:xfrm>
        </p:spPr>
        <p:txBody>
          <a:bodyPr/>
          <a:lstStyle/>
          <a:p>
            <a:pPr marL="0" indent="0" eaLnBrk="1" hangingPunct="1">
              <a:buNone/>
            </a:pPr>
            <a:endParaRPr lang="en-US" sz="4000" dirty="0" smtClean="0">
              <a:ea typeface="ＭＳ Ｐゴシック" pitchFamily="-112" charset="-128"/>
            </a:endParaRPr>
          </a:p>
          <a:p>
            <a:pPr eaLnBrk="1" hangingPunct="1"/>
            <a:r>
              <a:rPr lang="el-GR" sz="4000" dirty="0" smtClean="0">
                <a:ea typeface="ＭＳ Ｐゴシック" pitchFamily="-112" charset="-128"/>
              </a:rPr>
              <a:t>Συμπίεση Ευρετηρίου</a:t>
            </a:r>
            <a:endParaRPr lang="en-US" sz="4000" dirty="0" smtClean="0">
              <a:ea typeface="ＭＳ Ｐゴシック" pitchFamily="-112" charset="-128"/>
            </a:endParaRPr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38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4-5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846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Συμπίεση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358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3200400"/>
          </a:xfrm>
        </p:spPr>
        <p:txBody>
          <a:bodyPr/>
          <a:lstStyle/>
          <a:p>
            <a:pPr eaLnBrk="1" hangingPunct="1"/>
            <a:r>
              <a:rPr lang="el-GR" sz="3200" dirty="0" smtClean="0">
                <a:ea typeface="ＭＳ Ｐゴシック" pitchFamily="-112" charset="-128"/>
              </a:rPr>
              <a:t>Θα δούμε μερικά θέματα για τη συμπίεση το λεξιλογίου και των καταχωρήσεων </a:t>
            </a:r>
          </a:p>
          <a:p>
            <a:pPr eaLnBrk="1" hangingPunct="1"/>
            <a:r>
              <a:rPr lang="el-GR" sz="3200" dirty="0" smtClean="0">
                <a:ea typeface="ＭＳ Ｐゴシック" pitchFamily="-112" charset="-128"/>
              </a:rPr>
              <a:t>Βασικό </a:t>
            </a:r>
            <a:r>
              <a:rPr lang="en-US" sz="3200" dirty="0" smtClean="0">
                <a:ea typeface="ＭＳ Ｐゴシック" pitchFamily="-112" charset="-128"/>
              </a:rPr>
              <a:t>Boolean </a:t>
            </a:r>
            <a:r>
              <a:rPr lang="el-GR" sz="3200" dirty="0" smtClean="0">
                <a:ea typeface="ＭＳ Ｐゴシック" pitchFamily="-112" charset="-128"/>
              </a:rPr>
              <a:t>ευρετήριο, χωρίς πληροφορία θέσης κλπ</a:t>
            </a:r>
            <a:endParaRPr lang="en-US" sz="3200" dirty="0" smtClean="0">
              <a:ea typeface="ＭＳ Ｐゴシック" pitchFamily="-112" charset="-128"/>
            </a:endParaRPr>
          </a:p>
        </p:txBody>
      </p:sp>
      <p:sp>
        <p:nvSpPr>
          <p:cNvPr id="3584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</a:t>
            </a:r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59B74399-6C88-4C9B-A6BD-8ABCF0EBC09A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29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618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1600200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l-GR" sz="2200" i="1" dirty="0" smtClean="0">
                <a:ea typeface="ＭＳ Ｐゴシック" charset="-128"/>
              </a:rPr>
              <a:t>Είσοδος</a:t>
            </a:r>
            <a:r>
              <a:rPr lang="el-GR" sz="2200" dirty="0" smtClean="0">
                <a:ea typeface="ＭＳ Ｐゴシック" charset="-128"/>
              </a:rPr>
              <a:t>: </a:t>
            </a:r>
            <a:r>
              <a:rPr lang="en-US" sz="2200" dirty="0" smtClean="0">
                <a:ea typeface="ＭＳ Ｐゴシック" charset="-128"/>
              </a:rPr>
              <a:t>N </a:t>
            </a:r>
            <a:r>
              <a:rPr lang="el-GR" sz="2200" dirty="0" smtClean="0">
                <a:ea typeface="ＭＳ Ｐゴシック" charset="-128"/>
              </a:rPr>
              <a:t>έγγραφα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l-GR" sz="2200" i="1" dirty="0" smtClean="0">
                <a:ea typeface="ＭＳ Ｐゴシック" charset="-128"/>
              </a:rPr>
              <a:t>Έξοδος</a:t>
            </a:r>
            <a:r>
              <a:rPr lang="el-GR" sz="2200" dirty="0" smtClean="0">
                <a:ea typeface="ＭＳ Ｐゴシック" charset="-128"/>
              </a:rPr>
              <a:t>: Λεξικό και Αντεστραμμένο ευρετήριο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l-GR" sz="2200" dirty="0" smtClean="0">
              <a:ea typeface="ＭＳ Ｐゴシック" charset="-128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l-GR" sz="2200" dirty="0" smtClean="0">
                <a:ea typeface="ＭＳ Ｐゴシック" charset="-128"/>
              </a:rPr>
              <a:t>Επεξεργαζόμαστε τα έγγραφα για να βρούμε τις λέξεις (όρους) </a:t>
            </a:r>
            <a:r>
              <a:rPr lang="en-US" sz="2200" dirty="0" smtClean="0">
                <a:ea typeface="ＭＳ Ｐゴシック" charset="-128"/>
              </a:rPr>
              <a:t>- </a:t>
            </a:r>
            <a:r>
              <a:rPr lang="el-GR" sz="2200" dirty="0" smtClean="0">
                <a:ea typeface="ＭＳ Ｐゴシック" charset="-128"/>
              </a:rPr>
              <a:t>αυτές αποθηκεύονται μαζί με το  </a:t>
            </a:r>
            <a:r>
              <a:rPr lang="en-US" sz="2200" dirty="0" smtClean="0">
                <a:ea typeface="ＭＳ Ｐゴシック" charset="-128"/>
              </a:rPr>
              <a:t>Document ID.</a:t>
            </a:r>
            <a:endParaRPr lang="el-GR" sz="2200" dirty="0" smtClean="0">
              <a:ea typeface="ＭＳ Ｐゴシック" charset="-128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l-GR" sz="2200" dirty="0" smtClean="0">
              <a:ea typeface="ＭＳ Ｐゴシック" charset="-128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l-GR" i="1" dirty="0" smtClean="0">
              <a:solidFill>
                <a:schemeClr val="tx2">
                  <a:lumMod val="60000"/>
                  <a:lumOff val="40000"/>
                </a:schemeClr>
              </a:solidFill>
              <a:ea typeface="ＭＳ Ｐゴシック" charset="-128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l-GR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charset="-128"/>
              </a:rPr>
              <a:t>Τι συμβαίνει όταν δεν είναι δυνατή η πλήρης κατασκευή του λεξικού και κυρίως του αντεστραμμένο ευρετήριο στη μνήμη;</a:t>
            </a:r>
            <a:endParaRPr lang="en-US" sz="2400" i="1" dirty="0" smtClean="0">
              <a:solidFill>
                <a:schemeClr val="tx2">
                  <a:lumMod val="60000"/>
                  <a:lumOff val="40000"/>
                </a:schemeClr>
              </a:solidFill>
              <a:ea typeface="ＭＳ Ｐゴシック" charset="-128"/>
            </a:endParaRPr>
          </a:p>
        </p:txBody>
      </p:sp>
      <p:sp>
        <p:nvSpPr>
          <p:cNvPr id="1033" name="Rectangle 103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391400" cy="1288473"/>
          </a:xfrm>
        </p:spPr>
        <p:txBody>
          <a:bodyPr/>
          <a:lstStyle/>
          <a:p>
            <a:pPr eaLnBrk="1" hangingPunct="1"/>
            <a:r>
              <a:rPr lang="el-GR" dirty="0">
                <a:ea typeface="ＭＳ Ｐゴシック" charset="-128"/>
              </a:rPr>
              <a:t>Κ</a:t>
            </a:r>
            <a:r>
              <a:rPr lang="el-GR" dirty="0" smtClean="0">
                <a:ea typeface="ＭＳ Ｐゴシック" charset="-128"/>
              </a:rPr>
              <a:t>ατασκευή ευρετηρίου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103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96853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4.2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9599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Γιατί συμπίεση; 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Λιγότερος </a:t>
            </a:r>
            <a:r>
              <a:rPr lang="el-GR" i="1" dirty="0" smtClean="0">
                <a:ea typeface="ＭＳ Ｐゴシック" pitchFamily="-112" charset="-128"/>
              </a:rPr>
              <a:t>χώρος στη μνήμη </a:t>
            </a:r>
            <a:endParaRPr lang="en-US" i="1" dirty="0" smtClean="0">
              <a:ea typeface="ＭＳ Ｐゴシック" pitchFamily="-112" charset="-128"/>
            </a:endParaRPr>
          </a:p>
          <a:p>
            <a:pPr lvl="1"/>
            <a:r>
              <a:rPr lang="el-GR" dirty="0" smtClean="0">
                <a:ea typeface="ＭＳ Ｐゴシック" pitchFamily="-112" charset="-128"/>
              </a:rPr>
              <a:t>Λίγο πιο οικονομικό </a:t>
            </a:r>
            <a:endParaRPr lang="en-US" dirty="0" smtClean="0">
              <a:ea typeface="ＭＳ Ｐゴシック" pitchFamily="-112" charset="-128"/>
            </a:endParaRPr>
          </a:p>
          <a:p>
            <a:r>
              <a:rPr lang="el-GR" dirty="0" smtClean="0">
                <a:ea typeface="ＭＳ Ｐゴシック" pitchFamily="-112" charset="-128"/>
              </a:rPr>
              <a:t>Κρατάμε περισσότερα πράγματα στη μνήμη </a:t>
            </a:r>
            <a:endParaRPr lang="en-US" dirty="0" smtClean="0">
              <a:ea typeface="ＭＳ Ｐゴシック" pitchFamily="-112" charset="-128"/>
            </a:endParaRPr>
          </a:p>
          <a:p>
            <a:pPr lvl="1"/>
            <a:r>
              <a:rPr lang="el-GR" dirty="0" smtClean="0">
                <a:ea typeface="ＭＳ Ｐゴシック" pitchFamily="-112" charset="-128"/>
              </a:rPr>
              <a:t>Αύξηση της ταχύτητας</a:t>
            </a:r>
            <a:endParaRPr lang="en-US" dirty="0" smtClean="0">
              <a:ea typeface="ＭＳ Ｐゴシック" pitchFamily="-112" charset="-128"/>
            </a:endParaRPr>
          </a:p>
          <a:p>
            <a:r>
              <a:rPr lang="el-GR" dirty="0" smtClean="0">
                <a:ea typeface="ＭＳ Ｐゴシック" pitchFamily="-112" charset="-128"/>
              </a:rPr>
              <a:t>Αύξηση της ταχύτητας μεταφοράς δεδομένων από το δίσκο στη μνήμη</a:t>
            </a:r>
            <a:endParaRPr lang="en-US" dirty="0" smtClean="0">
              <a:ea typeface="ＭＳ Ｐゴシック" pitchFamily="-112" charset="-128"/>
            </a:endParaRP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[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διάβασε τα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συμπιεσμένα δεδομένα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|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αποσυμπίεσε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] </a:t>
            </a:r>
            <a:r>
              <a:rPr lang="el-GR" dirty="0" smtClean="0">
                <a:ea typeface="ＭＳ Ｐゴシック" pitchFamily="-112" charset="-128"/>
              </a:rPr>
              <a:t>γρηγορότερο από</a:t>
            </a:r>
            <a:r>
              <a:rPr lang="en-US" dirty="0" smtClean="0">
                <a:ea typeface="ＭＳ Ｐゴシック" pitchFamily="-112" charset="-128"/>
              </a:rPr>
              <a:t>  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[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διάβασε μη συμπιεσμένα δεδομένα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]</a:t>
            </a:r>
          </a:p>
          <a:p>
            <a:pPr lvl="1"/>
            <a:r>
              <a:rPr lang="el-GR" dirty="0" smtClean="0">
                <a:ea typeface="ＭＳ Ｐゴシック" pitchFamily="-112" charset="-128"/>
              </a:rPr>
              <a:t>Προϋπόθεση</a:t>
            </a:r>
            <a:r>
              <a:rPr lang="en-US" dirty="0" smtClean="0">
                <a:ea typeface="ＭＳ Ｐゴシック" pitchFamily="-112" charset="-128"/>
              </a:rPr>
              <a:t>: </a:t>
            </a:r>
            <a:r>
              <a:rPr lang="el-GR" dirty="0" smtClean="0">
                <a:ea typeface="ＭＳ Ｐゴシック" pitchFamily="-112" charset="-128"/>
              </a:rPr>
              <a:t>Γρήγοροι αλγόριθμοι </a:t>
            </a:r>
            <a:r>
              <a:rPr lang="el-GR" dirty="0" err="1" smtClean="0">
                <a:ea typeface="ＭＳ Ｐゴシック" pitchFamily="-112" charset="-128"/>
              </a:rPr>
              <a:t>αποσυμπίεσης</a:t>
            </a:r>
            <a:r>
              <a:rPr lang="el-GR" dirty="0" smtClean="0">
                <a:ea typeface="ＭＳ Ｐゴシック" pitchFamily="-112" charset="-128"/>
              </a:rPr>
              <a:t> 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</a:t>
            </a: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23093762-6713-407C-9766-288D0ACBA3E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30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481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800" dirty="0" smtClean="0">
                <a:ea typeface="ＭＳ Ｐゴシック" pitchFamily="-112" charset="-128"/>
              </a:rPr>
              <a:t>Συμπίεση</a:t>
            </a:r>
            <a:endParaRPr lang="en-US" sz="3800" dirty="0" smtClean="0">
              <a:ea typeface="ＭＳ Ｐゴシック" pitchFamily="-112" charset="-128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6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Λεξικό</a:t>
            </a:r>
            <a:endParaRPr lang="en-US" sz="2600" dirty="0" smtClean="0">
              <a:solidFill>
                <a:schemeClr val="accent6">
                  <a:lumMod val="75000"/>
                </a:schemeClr>
              </a:solidFill>
              <a:ea typeface="ＭＳ Ｐゴシック" pitchFamily="-112" charset="-128"/>
            </a:endParaRPr>
          </a:p>
          <a:p>
            <a:pPr lvl="1"/>
            <a:r>
              <a:rPr lang="el-GR" dirty="0" smtClean="0">
                <a:ea typeface="ＭＳ Ｐゴシック" pitchFamily="-112" charset="-128"/>
              </a:rPr>
              <a:t>Αρκετά μικρό για να το έχουμε στην κύρια μνήμη</a:t>
            </a:r>
            <a:endParaRPr lang="en-US" dirty="0" smtClean="0">
              <a:ea typeface="ＭＳ Ｐゴシック" pitchFamily="-112" charset="-128"/>
            </a:endParaRPr>
          </a:p>
          <a:p>
            <a:pPr lvl="1"/>
            <a:r>
              <a:rPr lang="el-GR" dirty="0" smtClean="0">
                <a:ea typeface="ＭＳ Ｐゴシック" pitchFamily="-112" charset="-128"/>
              </a:rPr>
              <a:t>Ακόμα μικρότερο ώστε να έχουμε επίσης και κάποιες καταχωρήσεις στην κύρια μνήμη </a:t>
            </a:r>
            <a:endParaRPr lang="en-US" dirty="0" smtClean="0">
              <a:ea typeface="ＭＳ Ｐゴシック" pitchFamily="-112" charset="-128"/>
            </a:endParaRPr>
          </a:p>
          <a:p>
            <a:r>
              <a:rPr lang="el-GR" sz="26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Αρχείο (α) Καταχωρήσεων </a:t>
            </a:r>
            <a:endParaRPr lang="en-US" sz="2600" dirty="0" smtClean="0">
              <a:solidFill>
                <a:schemeClr val="accent6">
                  <a:lumMod val="75000"/>
                </a:schemeClr>
              </a:solidFill>
              <a:ea typeface="ＭＳ Ｐゴシック" pitchFamily="-112" charset="-128"/>
            </a:endParaRPr>
          </a:p>
          <a:p>
            <a:pPr lvl="1"/>
            <a:r>
              <a:rPr lang="el-GR" dirty="0" smtClean="0">
                <a:ea typeface="ＭＳ Ｐゴシック" pitchFamily="-112" charset="-128"/>
              </a:rPr>
              <a:t>Μείωση του χώρου στο δίσκο</a:t>
            </a:r>
            <a:endParaRPr lang="en-US" dirty="0" smtClean="0">
              <a:ea typeface="ＭＳ Ｐゴシック" pitchFamily="-112" charset="-128"/>
            </a:endParaRPr>
          </a:p>
          <a:p>
            <a:pPr lvl="1"/>
            <a:r>
              <a:rPr lang="el-GR" dirty="0" smtClean="0">
                <a:ea typeface="ＭＳ Ｐゴシック" pitchFamily="-112" charset="-128"/>
              </a:rPr>
              <a:t>Μείωση του χρόνου που χρειάζεται για να διαβάσουμε τις λίστες καταχωρήσεων από το δίσκο </a:t>
            </a:r>
            <a:endParaRPr lang="en-US" dirty="0" smtClean="0">
              <a:ea typeface="ＭＳ Ｐゴシック" pitchFamily="-112" charset="-128"/>
            </a:endParaRPr>
          </a:p>
          <a:p>
            <a:pPr lvl="1"/>
            <a:r>
              <a:rPr lang="el-GR" dirty="0" smtClean="0">
                <a:ea typeface="ＭＳ Ｐゴシック" pitchFamily="-112" charset="-128"/>
              </a:rPr>
              <a:t>Οι μεγάλες μηχανές αναζήτησης διατηρούν ένα μεγάλο τμήμα των καταχωρήσεων στη μνήμη</a:t>
            </a:r>
            <a:endParaRPr lang="en-US" sz="2600" dirty="0" smtClean="0">
              <a:ea typeface="ＭＳ Ｐゴシック" pitchFamily="-112" charset="-128"/>
            </a:endParaRPr>
          </a:p>
        </p:txBody>
      </p:sp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</a:t>
            </a: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B3895DDD-D5BC-4D58-A7B0-522B5A732A3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31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093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12" charset="-128"/>
              </a:rPr>
              <a:t>Lossless vs. </a:t>
            </a:r>
            <a:r>
              <a:rPr lang="en-US" dirty="0" err="1" smtClean="0">
                <a:ea typeface="ＭＳ Ｐゴシック" pitchFamily="-112" charset="-128"/>
              </a:rPr>
              <a:t>lossy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συμπίεση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Lossless compression</a:t>
            </a:r>
            <a:r>
              <a:rPr lang="en-US" dirty="0" smtClean="0">
                <a:ea typeface="ＭＳ Ｐゴシック" pitchFamily="-112" charset="-128"/>
              </a:rPr>
              <a:t>: </a:t>
            </a:r>
            <a:r>
              <a:rPr lang="el-GR" dirty="0" smtClean="0">
                <a:ea typeface="ＭＳ Ｐゴシック" pitchFamily="-112" charset="-128"/>
              </a:rPr>
              <a:t>(μη </a:t>
            </a:r>
            <a:r>
              <a:rPr lang="el-GR" dirty="0" err="1" smtClean="0">
                <a:ea typeface="ＭＳ Ｐゴシック" pitchFamily="-112" charset="-128"/>
              </a:rPr>
              <a:t>απωλεστική</a:t>
            </a:r>
            <a:r>
              <a:rPr lang="el-GR" dirty="0" smtClean="0">
                <a:ea typeface="ＭＳ Ｐゴシック" pitchFamily="-112" charset="-128"/>
              </a:rPr>
              <a:t> συμπίεση) Διατηρείτε όλη η πληροφορία</a:t>
            </a:r>
            <a:endParaRPr lang="en-US" dirty="0" smtClean="0">
              <a:ea typeface="ＭＳ Ｐゴシック" pitchFamily="-112" charset="-128"/>
            </a:endParaRPr>
          </a:p>
          <a:p>
            <a:pPr lvl="1"/>
            <a:r>
              <a:rPr lang="el-GR" dirty="0" smtClean="0">
                <a:ea typeface="ＭＳ Ｐゴシック" pitchFamily="-112" charset="-128"/>
              </a:rPr>
              <a:t>Αυτή που κυρίως χρησιμοποιείται σε ΑΠ </a:t>
            </a:r>
            <a:endParaRPr lang="en-US" dirty="0" smtClean="0">
              <a:ea typeface="ＭＳ Ｐゴシック" pitchFamily="-112" charset="-128"/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Lossy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 compression</a:t>
            </a:r>
            <a:r>
              <a:rPr lang="en-US" dirty="0" smtClean="0">
                <a:ea typeface="ＭＳ Ｐゴシック" pitchFamily="-112" charset="-128"/>
              </a:rPr>
              <a:t>: </a:t>
            </a:r>
            <a:r>
              <a:rPr lang="el-GR" dirty="0" smtClean="0">
                <a:ea typeface="ＭＳ Ｐゴシック" pitchFamily="-112" charset="-128"/>
              </a:rPr>
              <a:t>(</a:t>
            </a:r>
            <a:r>
              <a:rPr lang="el-GR" dirty="0" err="1" smtClean="0">
                <a:ea typeface="ＭＳ Ｐゴシック" pitchFamily="-112" charset="-128"/>
              </a:rPr>
              <a:t>απωλεστική</a:t>
            </a:r>
            <a:r>
              <a:rPr lang="el-GR" dirty="0" smtClean="0">
                <a:ea typeface="ＭＳ Ｐゴシック" pitchFamily="-112" charset="-128"/>
              </a:rPr>
              <a:t> συμπίεση) Κάποια πληροφορία χάνεται </a:t>
            </a:r>
            <a:endParaRPr lang="en-US" dirty="0" smtClean="0">
              <a:ea typeface="ＭＳ Ｐゴシック" pitchFamily="-112" charset="-128"/>
            </a:endParaRPr>
          </a:p>
          <a:p>
            <a:pPr lvl="1"/>
            <a:r>
              <a:rPr lang="el-GR" dirty="0" smtClean="0">
                <a:ea typeface="ＭＳ Ｐゴシック" pitchFamily="-112" charset="-128"/>
              </a:rPr>
              <a:t>Πολλά από τα βήματα προ-επεξεργασίας (μετατροπή σε μικρά, </a:t>
            </a:r>
            <a:r>
              <a:rPr lang="en-US" dirty="0">
                <a:ea typeface="ＭＳ Ｐゴシック" pitchFamily="-112" charset="-128"/>
              </a:rPr>
              <a:t>stop words, stemming, number </a:t>
            </a:r>
            <a:r>
              <a:rPr lang="en-US" dirty="0" smtClean="0">
                <a:ea typeface="ＭＳ Ｐゴシック" pitchFamily="-112" charset="-128"/>
              </a:rPr>
              <a:t>elimination</a:t>
            </a:r>
            <a:r>
              <a:rPr lang="el-GR" dirty="0" smtClean="0">
                <a:ea typeface="ＭＳ Ｐゴシック" pitchFamily="-112" charset="-128"/>
              </a:rPr>
              <a:t>) μπορεί να θεωρηθούν ως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n-US" dirty="0" err="1" smtClean="0">
                <a:ea typeface="ＭＳ Ｐゴシック" pitchFamily="-112" charset="-128"/>
              </a:rPr>
              <a:t>lossy</a:t>
            </a:r>
            <a:r>
              <a:rPr lang="en-US" dirty="0" smtClean="0">
                <a:ea typeface="ＭＳ Ｐゴシック" pitchFamily="-112" charset="-128"/>
              </a:rPr>
              <a:t> compression</a:t>
            </a:r>
            <a:endParaRPr lang="el-GR" dirty="0" smtClean="0">
              <a:ea typeface="ＭＳ Ｐゴシック" pitchFamily="-112" charset="-128"/>
            </a:endParaRPr>
          </a:p>
          <a:p>
            <a:pPr lvl="1"/>
            <a:r>
              <a:rPr lang="el-GR" dirty="0" smtClean="0">
                <a:ea typeface="ＭＳ Ｐゴシック" pitchFamily="-112" charset="-128"/>
              </a:rPr>
              <a:t>Μπορεί να είναι αποδεκτή στην περίπτωση π.χ., που μας ενδιαφέρουν μόνο τα κορυφαία από τα σχετικά έγγραφα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5.1</a:t>
            </a: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09DE0076-1A50-4759-8DBA-56B97E7769C1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32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130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cap="none" smtClean="0">
                <a:ea typeface="ＭＳ Ｐゴシック" pitchFamily="-112" charset="-128"/>
              </a:rPr>
              <a:t>ΣΥΜΠΙΕΣΗ ΛΕΞΙΚΟΥ</a:t>
            </a:r>
            <a:endParaRPr lang="en-US" cap="none" dirty="0" smtClean="0">
              <a:ea typeface="ＭＳ Ｐゴシック" pitchFamily="-112" charset="-128"/>
            </a:endParaRPr>
          </a:p>
        </p:txBody>
      </p:sp>
      <p:sp>
        <p:nvSpPr>
          <p:cNvPr id="5120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5.3</a:t>
            </a:r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F329F1F-2E9C-4AC2-B78C-D8F4F5D9F770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33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879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Συμπίεση λεξικού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37891" name="Content Placeholder 7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581400"/>
          </a:xfrm>
        </p:spPr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Η αναζήτηση αρχίζει από το λεξικό -&gt; Θα θέλαμε να το κρατάμε στη μνήμη</a:t>
            </a:r>
            <a:endParaRPr lang="en-US" dirty="0" smtClean="0">
              <a:ea typeface="ＭＳ Ｐゴシック" pitchFamily="-112" charset="-128"/>
            </a:endParaRPr>
          </a:p>
          <a:p>
            <a:r>
              <a:rPr lang="el-GR" dirty="0" smtClean="0">
                <a:ea typeface="ＭＳ Ｐゴシック" pitchFamily="-112" charset="-128"/>
              </a:rPr>
              <a:t>Συνυπάρχει </a:t>
            </a:r>
            <a:r>
              <a:rPr lang="el-GR" dirty="0">
                <a:ea typeface="ＭＳ Ｐゴシック" pitchFamily="-112" charset="-128"/>
              </a:rPr>
              <a:t>με άλλες εφαρμογές </a:t>
            </a:r>
            <a:r>
              <a:rPr lang="el-GR" dirty="0" smtClean="0">
                <a:ea typeface="ＭＳ Ｐゴシック" pitchFamily="-112" charset="-128"/>
              </a:rPr>
              <a:t>(</a:t>
            </a:r>
            <a:r>
              <a:rPr lang="en-US" dirty="0">
                <a:ea typeface="ＭＳ Ｐゴシック" pitchFamily="-112" charset="-128"/>
              </a:rPr>
              <a:t>m</a:t>
            </a:r>
            <a:r>
              <a:rPr lang="en-US" dirty="0" smtClean="0">
                <a:ea typeface="ＭＳ Ｐゴシック" pitchFamily="-112" charset="-128"/>
              </a:rPr>
              <a:t>emory footprint competition)</a:t>
            </a:r>
          </a:p>
          <a:p>
            <a:r>
              <a:rPr lang="el-GR" dirty="0" smtClean="0">
                <a:ea typeface="ＭＳ Ｐゴシック" pitchFamily="-112" charset="-128"/>
              </a:rPr>
              <a:t>Κινητές/ενσωματωμένες συσκευές μικρή μνήμη</a:t>
            </a:r>
            <a:endParaRPr lang="en-US" dirty="0" smtClean="0">
              <a:ea typeface="ＭＳ Ｐゴシック" pitchFamily="-112" charset="-128"/>
            </a:endParaRPr>
          </a:p>
          <a:p>
            <a:r>
              <a:rPr lang="el-GR" dirty="0" smtClean="0">
                <a:ea typeface="ＭＳ Ｐゴシック" pitchFamily="-112" charset="-128"/>
              </a:rPr>
              <a:t>Ακόμα και αν όχι στη μνήμη, θα θέλαμε να είναι μικρό για γρήγορη αρχή της αναζήτησης </a:t>
            </a:r>
          </a:p>
        </p:txBody>
      </p:sp>
      <p:sp>
        <p:nvSpPr>
          <p:cNvPr id="3789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smtClean="0">
                <a:solidFill>
                  <a:srgbClr val="FBFCFF"/>
                </a:solidFill>
              </a:rPr>
              <a:t>Κεφ. </a:t>
            </a:r>
            <a:r>
              <a:rPr lang="en-US" sz="1600" dirty="0" smtClean="0">
                <a:solidFill>
                  <a:srgbClr val="FBFCFF"/>
                </a:solidFill>
              </a:rPr>
              <a:t>5.2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3789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C0D3DE7D-4BF7-4A50-881B-82FCAC7D02DA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34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23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Αποθήκευση λεξικού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Το πιο απλό, ως πίνακα εγγραφών σταθερού μεγέθους (</a:t>
            </a:r>
            <a:r>
              <a:rPr lang="en-US" dirty="0" smtClean="0">
                <a:ea typeface="ＭＳ Ｐゴシック" pitchFamily="-112" charset="-128"/>
              </a:rPr>
              <a:t>array of fixed-width entries)</a:t>
            </a:r>
          </a:p>
          <a:p>
            <a:pPr lvl="1" eaLnBrk="1" hangingPunct="1"/>
            <a:r>
              <a:rPr lang="en-US" dirty="0" smtClean="0">
                <a:ea typeface="ＭＳ Ｐゴシック" pitchFamily="-112" charset="-128"/>
              </a:rPr>
              <a:t>~400,000 </a:t>
            </a:r>
            <a:r>
              <a:rPr lang="el-GR" dirty="0" smtClean="0">
                <a:ea typeface="ＭＳ Ｐゴシック" pitchFamily="-112" charset="-128"/>
              </a:rPr>
              <a:t>όροι</a:t>
            </a:r>
            <a:r>
              <a:rPr lang="en-US" dirty="0" smtClean="0">
                <a:ea typeface="ＭＳ Ｐゴシック" pitchFamily="-112" charset="-128"/>
              </a:rPr>
              <a:t>; 28 bytes/term = 11.2 MB.</a:t>
            </a:r>
          </a:p>
        </p:txBody>
      </p:sp>
      <p:graphicFrame>
        <p:nvGraphicFramePr>
          <p:cNvPr id="38914" name="Object 0"/>
          <p:cNvGraphicFramePr>
            <a:graphicFrameLocks noChangeAspect="1"/>
          </p:cNvGraphicFramePr>
          <p:nvPr/>
        </p:nvGraphicFramePr>
        <p:xfrm>
          <a:off x="2895600" y="3200400"/>
          <a:ext cx="4016375" cy="2547938"/>
        </p:xfrm>
        <a:graphic>
          <a:graphicData uri="http://schemas.openxmlformats.org/presentationml/2006/ole">
            <p:oleObj spid="_x0000_s179218" name="Document" r:id="rId3" imgW="6560657" imgH="4067652" progId="Word.Document.8">
              <p:embed/>
            </p:oleObj>
          </a:graphicData>
        </a:graphic>
      </p:graphicFrame>
      <p:cxnSp>
        <p:nvCxnSpPr>
          <p:cNvPr id="38917" name="AutoShape 5"/>
          <p:cNvCxnSpPr>
            <a:cxnSpLocks noChangeShapeType="1"/>
          </p:cNvCxnSpPr>
          <p:nvPr/>
        </p:nvCxnSpPr>
        <p:spPr bwMode="auto">
          <a:xfrm>
            <a:off x="6019800" y="3962400"/>
            <a:ext cx="2514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8918" name="AutoShape 6"/>
          <p:cNvCxnSpPr>
            <a:cxnSpLocks noChangeShapeType="1"/>
          </p:cNvCxnSpPr>
          <p:nvPr/>
        </p:nvCxnSpPr>
        <p:spPr bwMode="auto">
          <a:xfrm>
            <a:off x="6019800" y="4343400"/>
            <a:ext cx="2514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38919" name="AutoShape 7"/>
          <p:cNvCxnSpPr>
            <a:cxnSpLocks noChangeShapeType="1"/>
          </p:cNvCxnSpPr>
          <p:nvPr/>
        </p:nvCxnSpPr>
        <p:spPr bwMode="auto">
          <a:xfrm>
            <a:off x="6019800" y="5334000"/>
            <a:ext cx="2514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8920" name="AutoShape 8"/>
          <p:cNvSpPr>
            <a:spLocks noChangeArrowheads="1"/>
          </p:cNvSpPr>
          <p:nvPr/>
        </p:nvSpPr>
        <p:spPr bwMode="auto">
          <a:xfrm>
            <a:off x="76200" y="5562600"/>
            <a:ext cx="2741613" cy="1143000"/>
          </a:xfrm>
          <a:prstGeom prst="upArrowCallout">
            <a:avLst>
              <a:gd name="adj1" fmla="val 59965"/>
              <a:gd name="adj2" fmla="val 59965"/>
              <a:gd name="adj3" fmla="val 16667"/>
              <a:gd name="adj4" fmla="val 6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l-GR" dirty="0" smtClean="0">
                <a:latin typeface="Times New Roman" pitchFamily="-112" charset="0"/>
              </a:rPr>
              <a:t>Δομή Αναζήτησης </a:t>
            </a:r>
          </a:p>
          <a:p>
            <a:pPr algn="ctr" eaLnBrk="0" hangingPunct="0"/>
            <a:r>
              <a:rPr lang="el-GR" dirty="0" smtClean="0">
                <a:latin typeface="Times New Roman" pitchFamily="-112" charset="0"/>
              </a:rPr>
              <a:t>Λεξικού</a:t>
            </a:r>
            <a:endParaRPr lang="en-US" dirty="0">
              <a:latin typeface="Times New Roman" pitchFamily="-112" charset="0"/>
            </a:endParaRPr>
          </a:p>
        </p:txBody>
      </p:sp>
      <p:sp>
        <p:nvSpPr>
          <p:cNvPr id="38921" name="AutoShape 9"/>
          <p:cNvSpPr>
            <a:spLocks noChangeArrowheads="1"/>
          </p:cNvSpPr>
          <p:nvPr/>
        </p:nvSpPr>
        <p:spPr bwMode="auto">
          <a:xfrm>
            <a:off x="1524000" y="39624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AutoShape 10"/>
          <p:cNvSpPr>
            <a:spLocks noChangeArrowheads="1"/>
          </p:cNvSpPr>
          <p:nvPr/>
        </p:nvSpPr>
        <p:spPr bwMode="auto">
          <a:xfrm>
            <a:off x="1524000" y="48768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AutoShape 11"/>
          <p:cNvSpPr>
            <a:spLocks noChangeArrowheads="1"/>
          </p:cNvSpPr>
          <p:nvPr/>
        </p:nvSpPr>
        <p:spPr bwMode="auto">
          <a:xfrm>
            <a:off x="457200" y="44196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 flipV="1">
            <a:off x="914400" y="42672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 flipV="1">
            <a:off x="1981200" y="39624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>
            <a:off x="1981200" y="42672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>
            <a:off x="1981200" y="51816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 flipV="1">
            <a:off x="1981200" y="48768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9" name="Line 17"/>
          <p:cNvSpPr>
            <a:spLocks noChangeShapeType="1"/>
          </p:cNvSpPr>
          <p:nvPr/>
        </p:nvSpPr>
        <p:spPr bwMode="auto">
          <a:xfrm>
            <a:off x="914400" y="47244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2971800" y="5781675"/>
            <a:ext cx="121761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r>
              <a:rPr lang="en-US">
                <a:latin typeface="Times New Roman" pitchFamily="-112" charset="0"/>
              </a:rPr>
              <a:t>20 bytes</a:t>
            </a: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4702175" y="5781675"/>
            <a:ext cx="1698625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r>
              <a:rPr lang="en-US">
                <a:latin typeface="Times New Roman" pitchFamily="-112" charset="0"/>
              </a:rPr>
              <a:t>4 bytes each</a:t>
            </a:r>
          </a:p>
        </p:txBody>
      </p:sp>
      <p:sp>
        <p:nvSpPr>
          <p:cNvPr id="38932" name="Line 20"/>
          <p:cNvSpPr>
            <a:spLocks noChangeShapeType="1"/>
          </p:cNvSpPr>
          <p:nvPr/>
        </p:nvSpPr>
        <p:spPr bwMode="auto">
          <a:xfrm flipH="1" flipV="1">
            <a:off x="4800600" y="5486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3" name="Line 21"/>
          <p:cNvSpPr>
            <a:spLocks noChangeShapeType="1"/>
          </p:cNvSpPr>
          <p:nvPr/>
        </p:nvSpPr>
        <p:spPr bwMode="auto">
          <a:xfrm flipV="1">
            <a:off x="5486400" y="5486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5.2</a:t>
            </a:r>
          </a:p>
        </p:txBody>
      </p:sp>
      <p:sp>
        <p:nvSpPr>
          <p:cNvPr id="38935" name="Slide Number Placeholder 2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CB5A3449-696F-4075-BCC7-99E12A675C1B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35</a:t>
            </a:fld>
            <a:endParaRPr lang="en-US" sz="1200" dirty="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817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267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Σπατάλη χώρου</a:t>
            </a:r>
          </a:p>
          <a:p>
            <a:pPr lvl="1" eaLnBrk="1" hangingPunct="1"/>
            <a:r>
              <a:rPr lang="el-GR" dirty="0" smtClean="0">
                <a:ea typeface="ＭＳ Ｐゴシック" pitchFamily="-112" charset="-128"/>
              </a:rPr>
              <a:t>Πολλά από τα </a:t>
            </a:r>
            <a:r>
              <a:rPr lang="en-US" dirty="0" smtClean="0">
                <a:ea typeface="ＭＳ Ｐゴシック" pitchFamily="-112" charset="-128"/>
              </a:rPr>
              <a:t>bytes </a:t>
            </a:r>
            <a:r>
              <a:rPr lang="el-GR" dirty="0" smtClean="0">
                <a:ea typeface="ＭＳ Ｐゴシック" pitchFamily="-112" charset="-128"/>
              </a:rPr>
              <a:t>στη στήλη </a:t>
            </a:r>
            <a:r>
              <a:rPr lang="en-US" b="1" dirty="0" smtClean="0">
                <a:ea typeface="ＭＳ Ｐゴシック" pitchFamily="-112" charset="-128"/>
              </a:rPr>
              <a:t>Term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δε χρησιμοποιούνται </a:t>
            </a:r>
            <a:r>
              <a:rPr lang="en-US" dirty="0" smtClean="0">
                <a:solidFill>
                  <a:srgbClr val="000000"/>
                </a:solidFill>
                <a:ea typeface="ＭＳ Ｐゴシック" pitchFamily="-112" charset="-128"/>
                <a:cs typeface="Times New Roman" pitchFamily="-112" charset="0"/>
              </a:rPr>
              <a:t>–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 δίνουμε </a:t>
            </a:r>
            <a:r>
              <a:rPr lang="en-US" dirty="0" smtClean="0">
                <a:ea typeface="ＭＳ Ｐゴシック" pitchFamily="-112" charset="-128"/>
              </a:rPr>
              <a:t>20 bytes </a:t>
            </a:r>
            <a:r>
              <a:rPr lang="el-GR" dirty="0" smtClean="0">
                <a:ea typeface="ＭＳ Ｐゴシック" pitchFamily="-112" charset="-128"/>
              </a:rPr>
              <a:t>για όρους με 1 γράμμα </a:t>
            </a:r>
          </a:p>
          <a:p>
            <a:pPr lvl="2" eaLnBrk="1" hangingPunct="1"/>
            <a:r>
              <a:rPr lang="el-GR" sz="1200" dirty="0" smtClean="0">
                <a:ea typeface="ＭＳ Ｐゴシック" pitchFamily="-112" charset="-128"/>
              </a:rPr>
              <a:t>Και  δε μπορούμε να χειριστούμε το </a:t>
            </a:r>
            <a:r>
              <a:rPr lang="en-US" sz="1200" i="1" dirty="0" smtClean="0">
                <a:ea typeface="ＭＳ Ｐゴシック" pitchFamily="-112" charset="-128"/>
              </a:rPr>
              <a:t>supercalifragilisticexpialidocious </a:t>
            </a:r>
            <a:r>
              <a:rPr lang="el-GR" sz="1200" dirty="0" smtClean="0">
                <a:ea typeface="ＭＳ Ｐゴシック" pitchFamily="-112" charset="-128"/>
              </a:rPr>
              <a:t>ή</a:t>
            </a:r>
            <a:r>
              <a:rPr lang="en-US" sz="1200" dirty="0" smtClean="0"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ea typeface="ＭＳ Ｐゴシック" pitchFamily="-112" charset="-128"/>
              </a:rPr>
              <a:t>hydrochlorofluorocarbons</a:t>
            </a:r>
            <a:r>
              <a:rPr lang="en-US" sz="1200" i="1" dirty="0" smtClean="0">
                <a:ea typeface="ＭＳ Ｐゴシック" pitchFamily="-112" charset="-128"/>
              </a:rPr>
              <a:t>.</a:t>
            </a:r>
          </a:p>
          <a:p>
            <a:pPr lvl="1" eaLnBrk="1" hangingPunct="1"/>
            <a:r>
              <a:rPr lang="el-GR" dirty="0" smtClean="0">
                <a:ea typeface="ＭＳ Ｐゴシック" pitchFamily="-112" charset="-128"/>
              </a:rPr>
              <a:t>Μέσος όρος στο γραπτό λόγο για τα Αγγλικά είναι </a:t>
            </a:r>
            <a:r>
              <a:rPr lang="en-US" dirty="0" smtClean="0">
                <a:ea typeface="ＭＳ Ｐゴシック" pitchFamily="-112" charset="-128"/>
              </a:rPr>
              <a:t>~4.5 </a:t>
            </a:r>
            <a:r>
              <a:rPr lang="el-GR" dirty="0" smtClean="0">
                <a:ea typeface="ＭＳ Ｐゴシック" pitchFamily="-112" charset="-128"/>
              </a:rPr>
              <a:t>χαρακτήρες</a:t>
            </a:r>
            <a:r>
              <a:rPr lang="en-US" dirty="0" smtClean="0">
                <a:ea typeface="ＭＳ Ｐゴシック" pitchFamily="-112" charset="-128"/>
              </a:rPr>
              <a:t>/</a:t>
            </a:r>
            <a:r>
              <a:rPr lang="el-GR" dirty="0" smtClean="0">
                <a:ea typeface="ＭＳ Ｐゴシック" pitchFamily="-112" charset="-128"/>
              </a:rPr>
              <a:t>λέξη</a:t>
            </a:r>
            <a:r>
              <a:rPr lang="en-US" dirty="0" smtClean="0">
                <a:ea typeface="ＭＳ Ｐゴシック" pitchFamily="-112" charset="-128"/>
              </a:rPr>
              <a:t>.</a:t>
            </a:r>
          </a:p>
          <a:p>
            <a:pPr lvl="1" eaLnBrk="1" hangingPunct="1"/>
            <a:r>
              <a:rPr lang="el-GR" dirty="0" smtClean="0">
                <a:ea typeface="ＭＳ Ｐゴシック" pitchFamily="-112" charset="-128"/>
              </a:rPr>
              <a:t>Μέσος όρος των λέξεων στο λεξικό για τα Αγγλικά</a:t>
            </a:r>
            <a:r>
              <a:rPr lang="en-US" dirty="0" smtClean="0">
                <a:ea typeface="ＭＳ Ｐゴシック" pitchFamily="-112" charset="-128"/>
              </a:rPr>
              <a:t>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~8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χαρακτήρες</a:t>
            </a:r>
          </a:p>
          <a:p>
            <a:pPr lvl="1" eaLnBrk="1" hangingPunct="1"/>
            <a:r>
              <a:rPr lang="el-GR" dirty="0" smtClean="0">
                <a:ea typeface="ＭＳ Ｐゴシック" pitchFamily="-112" charset="-128"/>
              </a:rPr>
              <a:t>Οι μικρές λέξεις κυριαρχούν στα </a:t>
            </a:r>
            <a:r>
              <a:rPr lang="en-US" dirty="0" smtClean="0">
                <a:ea typeface="ＭＳ Ｐゴシック" pitchFamily="-112" charset="-128"/>
              </a:rPr>
              <a:t>tokens </a:t>
            </a:r>
            <a:r>
              <a:rPr lang="el-GR" dirty="0" smtClean="0">
                <a:ea typeface="ＭＳ Ｐゴシック" pitchFamily="-112" charset="-128"/>
              </a:rPr>
              <a:t>αλλά όχι στους όρους</a:t>
            </a:r>
            <a:r>
              <a:rPr lang="en-US" dirty="0" smtClean="0">
                <a:ea typeface="ＭＳ Ｐゴシック" pitchFamily="-112" charset="-128"/>
              </a:rPr>
              <a:t>.</a:t>
            </a:r>
          </a:p>
        </p:txBody>
      </p:sp>
      <p:sp>
        <p:nvSpPr>
          <p:cNvPr id="3994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smtClean="0">
                <a:solidFill>
                  <a:srgbClr val="FBFCFF"/>
                </a:solidFill>
              </a:rPr>
              <a:t>Κεφ. </a:t>
            </a:r>
            <a:r>
              <a:rPr lang="en-US" sz="1600" dirty="0" smtClean="0">
                <a:solidFill>
                  <a:srgbClr val="FBFCFF"/>
                </a:solidFill>
              </a:rPr>
              <a:t>5.2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3994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0A75FB2C-9AD2-4B42-9A8E-81ECE2257E19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36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Αποθήκευση λεξικού</a:t>
            </a:r>
            <a:endParaRPr lang="en-US" dirty="0" smtClean="0"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388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600" dirty="0" smtClean="0">
                <a:ea typeface="ＭＳ Ｐゴシック" pitchFamily="-112" charset="-128"/>
              </a:rPr>
              <a:t>Συμπίεση της λίστας όρων</a:t>
            </a:r>
            <a:r>
              <a:rPr lang="en-US" sz="3600" dirty="0" smtClean="0">
                <a:ea typeface="ＭＳ Ｐゴシック" pitchFamily="-112" charset="-128"/>
              </a:rPr>
              <a:t>: </a:t>
            </a:r>
            <a:br>
              <a:rPr lang="en-US" sz="3600" dirty="0" smtClean="0">
                <a:ea typeface="ＭＳ Ｐゴシック" pitchFamily="-112" charset="-128"/>
              </a:rPr>
            </a:br>
            <a:r>
              <a:rPr lang="el-GR" sz="3600" dirty="0" smtClean="0">
                <a:ea typeface="ＭＳ Ｐゴシック" pitchFamily="-112" charset="-128"/>
              </a:rPr>
              <a:t>Λεξικό-ως-Σειρά-Χαρακτήρων </a:t>
            </a:r>
            <a:endParaRPr lang="en-US" sz="3600" dirty="0" smtClean="0">
              <a:ea typeface="ＭＳ Ｐゴシック" pitchFamily="-112" charset="-128"/>
            </a:endParaRPr>
          </a:p>
        </p:txBody>
      </p:sp>
      <p:sp>
        <p:nvSpPr>
          <p:cNvPr id="40964" name="Text Box 3"/>
          <p:cNvSpPr txBox="1">
            <a:spLocks noChangeArrowheads="1"/>
          </p:cNvSpPr>
          <p:nvPr/>
        </p:nvSpPr>
        <p:spPr bwMode="auto">
          <a:xfrm>
            <a:off x="2203450" y="2879725"/>
            <a:ext cx="6599238" cy="4064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r>
              <a:rPr lang="en-US" sz="2000">
                <a:latin typeface="Times New Roman" pitchFamily="-112" charset="0"/>
              </a:rPr>
              <a:t>….systilesyzygeticsyzygialsyzygyszaibelyiteszczecinszomo….</a:t>
            </a:r>
            <a:endParaRPr lang="en-US" sz="1600">
              <a:latin typeface="Times New Roman" pitchFamily="-112" charset="0"/>
            </a:endParaRPr>
          </a:p>
        </p:txBody>
      </p:sp>
      <p:graphicFrame>
        <p:nvGraphicFramePr>
          <p:cNvPr id="40962" name="Object 0"/>
          <p:cNvGraphicFramePr>
            <a:graphicFrameLocks noChangeAspect="1"/>
          </p:cNvGraphicFramePr>
          <p:nvPr/>
        </p:nvGraphicFramePr>
        <p:xfrm>
          <a:off x="147638" y="3697288"/>
          <a:ext cx="3219450" cy="1970087"/>
        </p:xfrm>
        <a:graphic>
          <a:graphicData uri="http://schemas.openxmlformats.org/presentationml/2006/ole">
            <p:oleObj spid="_x0000_s180242" name="Document" r:id="rId3" imgW="6403848" imgH="3941064" progId="Word.Document.8">
              <p:embed/>
            </p:oleObj>
          </a:graphicData>
        </a:graphic>
      </p:graphicFrame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2819400" y="431323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 flipH="1" flipV="1">
            <a:off x="3505200" y="3551238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 flipH="1" flipV="1">
            <a:off x="2667000" y="3246438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2819400" y="4618038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V="1">
            <a:off x="3810000" y="3475038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 flipV="1">
            <a:off x="3429000" y="3246438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2819400" y="4999038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V="1">
            <a:off x="4267200" y="3246438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>
            <a:off x="2819400" y="5456238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V="1">
            <a:off x="5105400" y="3246438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AutoShape 16"/>
          <p:cNvSpPr>
            <a:spLocks noChangeArrowheads="1"/>
          </p:cNvSpPr>
          <p:nvPr/>
        </p:nvSpPr>
        <p:spPr bwMode="auto">
          <a:xfrm>
            <a:off x="6172200" y="3398838"/>
            <a:ext cx="2741613" cy="1096962"/>
          </a:xfrm>
          <a:prstGeom prst="upArrowCallout">
            <a:avLst>
              <a:gd name="adj1" fmla="val 62482"/>
              <a:gd name="adj2" fmla="val 62482"/>
              <a:gd name="adj3" fmla="val 16667"/>
              <a:gd name="adj4" fmla="val 6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l-GR" sz="1400" dirty="0" smtClean="0">
                <a:latin typeface="Times New Roman" pitchFamily="-112" charset="0"/>
              </a:rPr>
              <a:t>Συνολικό μήκος της σειράς</a:t>
            </a:r>
            <a:r>
              <a:rPr lang="el-GR" sz="1400" dirty="0">
                <a:latin typeface="Times New Roman" pitchFamily="-112" charset="0"/>
              </a:rPr>
              <a:t> </a:t>
            </a:r>
            <a:r>
              <a:rPr lang="el-GR" sz="1400" dirty="0" smtClean="0">
                <a:latin typeface="Times New Roman" pitchFamily="-112" charset="0"/>
              </a:rPr>
              <a:t>(</a:t>
            </a:r>
            <a:r>
              <a:rPr lang="en-US" sz="1400" dirty="0" smtClean="0">
                <a:latin typeface="Times New Roman" pitchFamily="-112" charset="0"/>
              </a:rPr>
              <a:t>string</a:t>
            </a:r>
            <a:r>
              <a:rPr lang="el-GR" sz="1400" dirty="0" smtClean="0">
                <a:latin typeface="Times New Roman" pitchFamily="-112" charset="0"/>
              </a:rPr>
              <a:t>)</a:t>
            </a:r>
            <a:r>
              <a:rPr lang="en-US" sz="1400" dirty="0" smtClean="0">
                <a:latin typeface="Times New Roman" pitchFamily="-112" charset="0"/>
              </a:rPr>
              <a:t> </a:t>
            </a:r>
            <a:r>
              <a:rPr lang="en-US" sz="1400" dirty="0">
                <a:latin typeface="Times New Roman" pitchFamily="-112" charset="0"/>
              </a:rPr>
              <a:t>=</a:t>
            </a:r>
          </a:p>
          <a:p>
            <a:pPr algn="ctr" eaLnBrk="0" hangingPunct="0"/>
            <a:r>
              <a:rPr lang="en-US" sz="1400" dirty="0">
                <a:latin typeface="Times New Roman" pitchFamily="-112" charset="0"/>
              </a:rPr>
              <a:t>400K x 8B = 3.2MB</a:t>
            </a:r>
          </a:p>
        </p:txBody>
      </p:sp>
      <p:sp>
        <p:nvSpPr>
          <p:cNvPr id="40976" name="AutoShape 17"/>
          <p:cNvSpPr>
            <a:spLocks noChangeArrowheads="1"/>
          </p:cNvSpPr>
          <p:nvPr/>
        </p:nvSpPr>
        <p:spPr bwMode="auto">
          <a:xfrm>
            <a:off x="5181600" y="4846638"/>
            <a:ext cx="3748088" cy="1096962"/>
          </a:xfrm>
          <a:prstGeom prst="leftArrowCallout">
            <a:avLst>
              <a:gd name="adj1" fmla="val 25000"/>
              <a:gd name="adj2" fmla="val 25000"/>
              <a:gd name="adj3" fmla="val 56946"/>
              <a:gd name="adj4" fmla="val 71157"/>
            </a:avLst>
          </a:prstGeom>
          <a:solidFill>
            <a:srgbClr val="00CC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l-GR" dirty="0" smtClean="0">
                <a:latin typeface="Times New Roman" pitchFamily="-112" charset="0"/>
              </a:rPr>
              <a:t>Δείκτες για </a:t>
            </a:r>
            <a:r>
              <a:rPr lang="en-US" dirty="0" smtClean="0">
                <a:latin typeface="Times New Roman" pitchFamily="-112" charset="0"/>
              </a:rPr>
              <a:t>3.2M</a:t>
            </a:r>
            <a:endParaRPr lang="en-US" dirty="0">
              <a:latin typeface="Times New Roman" pitchFamily="-112" charset="0"/>
            </a:endParaRPr>
          </a:p>
          <a:p>
            <a:pPr algn="ctr" eaLnBrk="0" hangingPunct="0"/>
            <a:r>
              <a:rPr lang="el-GR" dirty="0" smtClean="0">
                <a:latin typeface="Times New Roman" pitchFamily="-112" charset="0"/>
              </a:rPr>
              <a:t>θέσεις</a:t>
            </a:r>
            <a:r>
              <a:rPr lang="en-US" dirty="0" smtClean="0">
                <a:latin typeface="Times New Roman" pitchFamily="-112" charset="0"/>
              </a:rPr>
              <a:t>: </a:t>
            </a:r>
            <a:r>
              <a:rPr lang="en-US" dirty="0">
                <a:latin typeface="Times New Roman" pitchFamily="-112" charset="0"/>
              </a:rPr>
              <a:t>log</a:t>
            </a:r>
            <a:r>
              <a:rPr lang="en-US" baseline="-25000" dirty="0">
                <a:latin typeface="Times New Roman" pitchFamily="-112" charset="0"/>
              </a:rPr>
              <a:t>2</a:t>
            </a:r>
            <a:r>
              <a:rPr lang="en-US" dirty="0">
                <a:latin typeface="Times New Roman" pitchFamily="-112" charset="0"/>
              </a:rPr>
              <a:t>3.2M =</a:t>
            </a:r>
          </a:p>
          <a:p>
            <a:pPr algn="ctr" eaLnBrk="0" hangingPunct="0"/>
            <a:r>
              <a:rPr lang="en-US" dirty="0">
                <a:latin typeface="Times New Roman" pitchFamily="-112" charset="0"/>
              </a:rPr>
              <a:t>22bits = 3bytes</a:t>
            </a:r>
          </a:p>
        </p:txBody>
      </p:sp>
      <p:sp>
        <p:nvSpPr>
          <p:cNvPr id="40977" name="Rectangle 18"/>
          <p:cNvSpPr>
            <a:spLocks noChangeArrowheads="1"/>
          </p:cNvSpPr>
          <p:nvPr/>
        </p:nvSpPr>
        <p:spPr bwMode="auto">
          <a:xfrm>
            <a:off x="228600" y="1523999"/>
            <a:ext cx="87010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A50021"/>
              </a:buClr>
              <a:buSzPct val="60000"/>
            </a:pPr>
            <a:r>
              <a:rPr lang="el-GR" sz="2600" dirty="0" smtClean="0">
                <a:latin typeface="+mn-lt"/>
              </a:rPr>
              <a:t>Αποθήκευσε το λεξικό ως ένα </a:t>
            </a:r>
            <a:r>
              <a:rPr lang="en-US" sz="2600" dirty="0" smtClean="0">
                <a:latin typeface="+mn-lt"/>
              </a:rPr>
              <a:t>(</a:t>
            </a:r>
            <a:r>
              <a:rPr lang="el-GR" sz="2600" dirty="0" smtClean="0">
                <a:latin typeface="+mn-lt"/>
              </a:rPr>
              <a:t>μεγάλο</a:t>
            </a:r>
            <a:r>
              <a:rPr lang="en-US" sz="2600" dirty="0" smtClean="0">
                <a:latin typeface="+mn-lt"/>
              </a:rPr>
              <a:t>) </a:t>
            </a:r>
            <a:r>
              <a:rPr lang="en-US" sz="2600" dirty="0">
                <a:latin typeface="+mn-lt"/>
              </a:rPr>
              <a:t>string </a:t>
            </a:r>
            <a:r>
              <a:rPr lang="el-GR" sz="2600" dirty="0" smtClean="0">
                <a:latin typeface="+mn-lt"/>
              </a:rPr>
              <a:t>χαρακτήρων</a:t>
            </a:r>
            <a:r>
              <a:rPr lang="en-US" sz="2600" dirty="0" smtClean="0">
                <a:latin typeface="+mn-lt"/>
              </a:rPr>
              <a:t>:</a:t>
            </a:r>
            <a:endParaRPr lang="el-GR" sz="2600" dirty="0">
              <a:latin typeface="+mn-lt"/>
            </a:endParaRPr>
          </a:p>
          <a:p>
            <a:pPr marL="285750" indent="-285750">
              <a:spcBef>
                <a:spcPct val="50000"/>
              </a:spcBef>
              <a:buClr>
                <a:srgbClr val="A50021"/>
              </a:buClr>
              <a:buSzPct val="60000"/>
              <a:buFont typeface="Wingdings" pitchFamily="2" charset="2"/>
              <a:buChar char="v"/>
            </a:pPr>
            <a:r>
              <a:rPr lang="el-GR" sz="1800" dirty="0" smtClean="0">
                <a:latin typeface="+mn-lt"/>
              </a:rPr>
              <a:t>Ένας δείκτης δείχνει στο τέλος της τρέχουσας λέξης (αρχή επόμενης) </a:t>
            </a:r>
          </a:p>
          <a:p>
            <a:pPr marL="285750" indent="-285750">
              <a:spcBef>
                <a:spcPct val="50000"/>
              </a:spcBef>
              <a:buClr>
                <a:srgbClr val="A50021"/>
              </a:buClr>
              <a:buSzPct val="60000"/>
              <a:buFont typeface="Wingdings" pitchFamily="2" charset="2"/>
              <a:buChar char="v"/>
            </a:pPr>
            <a:r>
              <a:rPr lang="el-GR" sz="1800" dirty="0" smtClean="0">
                <a:latin typeface="+mn-lt"/>
              </a:rPr>
              <a:t>Εξοικονόμηση </a:t>
            </a:r>
            <a:r>
              <a:rPr lang="en-US" sz="1800" dirty="0" smtClean="0">
                <a:latin typeface="+mn-lt"/>
              </a:rPr>
              <a:t>60</a:t>
            </a:r>
            <a:r>
              <a:rPr lang="en-US" sz="1800" dirty="0">
                <a:latin typeface="+mn-lt"/>
              </a:rPr>
              <a:t>% </a:t>
            </a:r>
            <a:r>
              <a:rPr lang="el-GR" sz="1800" dirty="0" smtClean="0">
                <a:latin typeface="+mn-lt"/>
              </a:rPr>
              <a:t>του χώρου</a:t>
            </a:r>
            <a:r>
              <a:rPr lang="en-US" sz="1800" dirty="0" smtClean="0">
                <a:latin typeface="+mn-lt"/>
              </a:rPr>
              <a:t>.</a:t>
            </a:r>
            <a:endParaRPr lang="en-US" sz="1800" dirty="0">
              <a:latin typeface="+mn-lt"/>
            </a:endParaRPr>
          </a:p>
        </p:txBody>
      </p:sp>
      <p:sp>
        <p:nvSpPr>
          <p:cNvPr id="4097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smtClean="0">
                <a:solidFill>
                  <a:srgbClr val="FBFCFF"/>
                </a:solidFill>
              </a:rPr>
              <a:t>Κεφ. </a:t>
            </a:r>
            <a:r>
              <a:rPr lang="en-US" sz="1600" dirty="0" smtClean="0">
                <a:solidFill>
                  <a:srgbClr val="FBFCFF"/>
                </a:solidFill>
              </a:rPr>
              <a:t>5.2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40979" name="Slide Number Placeholder 18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1370A233-4CFB-4178-9990-FC324F5C5D7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37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897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Χώρος για το λεξικό ως </a:t>
            </a:r>
            <a:r>
              <a:rPr lang="en-US" dirty="0" smtClean="0">
                <a:ea typeface="ＭＳ Ｐゴシック" pitchFamily="-112" charset="-128"/>
              </a:rPr>
              <a:t>string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305800" cy="3810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-112" charset="-128"/>
              </a:rPr>
              <a:t>4</a:t>
            </a:r>
            <a:r>
              <a:rPr lang="en-US" dirty="0" smtClean="0">
                <a:ea typeface="ＭＳ Ｐゴシック" pitchFamily="-112" charset="-128"/>
              </a:rPr>
              <a:t> bytes per term for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-112" charset="-128"/>
              </a:rPr>
              <a:t>Freq</a:t>
            </a:r>
            <a:r>
              <a:rPr lang="en-US" dirty="0" smtClean="0">
                <a:ea typeface="ＭＳ Ｐゴシック" pitchFamily="-112" charset="-128"/>
              </a:rPr>
              <a:t>.</a:t>
            </a:r>
          </a:p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-112" charset="-128"/>
              </a:rPr>
              <a:t>4</a:t>
            </a:r>
            <a:r>
              <a:rPr lang="en-US" dirty="0" smtClean="0">
                <a:ea typeface="ＭＳ Ｐゴシック" pitchFamily="-112" charset="-128"/>
              </a:rPr>
              <a:t> bytes per term for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-112" charset="-128"/>
              </a:rPr>
              <a:t>pointer to Postings</a:t>
            </a:r>
            <a:r>
              <a:rPr lang="en-US" dirty="0" smtClean="0">
                <a:ea typeface="ＭＳ Ｐゴシック" pitchFamily="-112" charset="-128"/>
              </a:rPr>
              <a:t>.</a:t>
            </a:r>
          </a:p>
          <a:p>
            <a:pPr eaLnBrk="1" hangingPunct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3</a:t>
            </a:r>
            <a:r>
              <a:rPr lang="en-US" dirty="0" smtClean="0">
                <a:ea typeface="ＭＳ Ｐゴシック" pitchFamily="-112" charset="-128"/>
              </a:rPr>
              <a:t> bytes per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-112" charset="-128"/>
              </a:rPr>
              <a:t>term pointer</a:t>
            </a:r>
          </a:p>
          <a:p>
            <a:pPr eaLnBrk="1" hangingPunct="1"/>
            <a:r>
              <a:rPr lang="en-US" dirty="0" smtClean="0">
                <a:ea typeface="ＭＳ Ｐゴシック" pitchFamily="-112" charset="-128"/>
              </a:rPr>
              <a:t>Avg.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8</a:t>
            </a:r>
            <a:r>
              <a:rPr lang="en-US" dirty="0" smtClean="0">
                <a:ea typeface="ＭＳ Ｐゴシック" pitchFamily="-112" charset="-128"/>
              </a:rPr>
              <a:t> bytes per term in term string</a:t>
            </a:r>
            <a:r>
              <a:rPr lang="el-GR" dirty="0" smtClean="0">
                <a:ea typeface="ＭＳ Ｐゴシック" pitchFamily="-112" charset="-128"/>
              </a:rPr>
              <a:t> (3.2ΜΒ)</a:t>
            </a:r>
            <a:endParaRPr lang="en-US" dirty="0" smtClean="0">
              <a:ea typeface="ＭＳ Ｐゴシック" pitchFamily="-112" charset="-128"/>
            </a:endParaRPr>
          </a:p>
          <a:p>
            <a:pPr eaLnBrk="1" hangingPunct="1"/>
            <a:r>
              <a:rPr lang="en-US" dirty="0" smtClean="0">
                <a:ea typeface="ＭＳ Ｐゴシック" pitchFamily="-112" charset="-128"/>
              </a:rPr>
              <a:t>400K terms x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19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n-US" dirty="0" smtClean="0">
                <a:ea typeface="ＭＳ Ｐゴシック" pitchFamily="-112" charset="-128"/>
                <a:sym typeface="Symbol" pitchFamily="-112" charset="2"/>
              </a:rPr>
              <a:t> 7.6 MB (against 11.2MB for fixed width)</a:t>
            </a:r>
            <a:endParaRPr lang="el-GR" dirty="0" smtClean="0">
              <a:ea typeface="ＭＳ Ｐゴシック" pitchFamily="-112" charset="-128"/>
              <a:sym typeface="Symbol" pitchFamily="-112" charset="2"/>
            </a:endParaRPr>
          </a:p>
          <a:p>
            <a:pPr eaLnBrk="1" hangingPunct="1">
              <a:buNone/>
            </a:pP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6781800" y="2443956"/>
            <a:ext cx="1984646" cy="108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dirty="0">
                <a:latin typeface="Times New Roman" pitchFamily="-112" charset="0"/>
                <a:sym typeface="Symbol" pitchFamily="-112" charset="2"/>
              </a:rPr>
              <a:t> Now avg.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itchFamily="-112" charset="0"/>
                <a:sym typeface="Symbol" pitchFamily="-112" charset="2"/>
              </a:rPr>
              <a:t>11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 pitchFamily="-112" charset="0"/>
                <a:sym typeface="Symbol" pitchFamily="-112" charset="2"/>
              </a:rPr>
              <a:t> </a:t>
            </a:r>
            <a:r>
              <a:rPr lang="en-US" dirty="0" smtClean="0">
                <a:latin typeface="Times New Roman" pitchFamily="-112" charset="0"/>
                <a:sym typeface="Symbol" pitchFamily="-112" charset="2"/>
              </a:rPr>
              <a:t>bytes/term</a:t>
            </a:r>
            <a:endParaRPr lang="en-US" dirty="0">
              <a:latin typeface="Times New Roman" pitchFamily="-112" charset="0"/>
              <a:sym typeface="Symbol" pitchFamily="-112" charset="2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Times New Roman" pitchFamily="-112" charset="0"/>
                <a:sym typeface="Symbol" pitchFamily="-112" charset="2"/>
              </a:rPr>
              <a:t></a:t>
            </a:r>
            <a:endParaRPr lang="en-US" dirty="0">
              <a:latin typeface="Times New Roman" pitchFamily="-112" charset="0"/>
            </a:endParaRPr>
          </a:p>
        </p:txBody>
      </p:sp>
      <p:sp>
        <p:nvSpPr>
          <p:cNvPr id="41989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5.2</a:t>
            </a:r>
          </a:p>
        </p:txBody>
      </p:sp>
      <p:sp>
        <p:nvSpPr>
          <p:cNvPr id="4199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55D9A7EB-2613-4B15-8E56-371E57FA4CFC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38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217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2" charset="-128"/>
              </a:rPr>
              <a:t>Blocking</a:t>
            </a:r>
            <a:r>
              <a:rPr lang="el-GR" dirty="0" smtClean="0">
                <a:ea typeface="ＭＳ Ｐゴシック" pitchFamily="-112" charset="-128"/>
              </a:rPr>
              <a:t> (Δείκτες σε ομάδες)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428233" cy="499745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Διαίρεσε το </a:t>
            </a:r>
            <a:r>
              <a:rPr lang="en-US" dirty="0" smtClean="0">
                <a:ea typeface="ＭＳ Ｐゴシック" pitchFamily="-112" charset="-128"/>
              </a:rPr>
              <a:t>string </a:t>
            </a:r>
            <a:r>
              <a:rPr lang="el-GR" dirty="0" smtClean="0">
                <a:ea typeface="ＭＳ Ｐゴシック" pitchFamily="-112" charset="-128"/>
              </a:rPr>
              <a:t>σε ομάδες </a:t>
            </a:r>
            <a:r>
              <a:rPr lang="en-US" dirty="0" smtClean="0">
                <a:ea typeface="ＭＳ Ｐゴシック" pitchFamily="-112" charset="-128"/>
              </a:rPr>
              <a:t>(blocks) </a:t>
            </a:r>
            <a:r>
              <a:rPr lang="el-GR" dirty="0" smtClean="0">
                <a:ea typeface="ＭＳ Ｐゴシック" pitchFamily="-112" charset="-128"/>
              </a:rPr>
              <a:t>των 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-112" charset="-128"/>
              </a:rPr>
              <a:t>k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όρων</a:t>
            </a:r>
          </a:p>
          <a:p>
            <a:pPr eaLnBrk="1" hangingPunct="1"/>
            <a:r>
              <a:rPr lang="el-GR" dirty="0" smtClean="0">
                <a:ea typeface="ＭＳ Ｐゴシック" pitchFamily="-112" charset="-128"/>
              </a:rPr>
              <a:t>Διατήρησε ένα δείκτη σε κάθε ομάδα</a:t>
            </a:r>
            <a:endParaRPr lang="en-US" dirty="0" smtClean="0">
              <a:ea typeface="ＭＳ Ｐゴシック" pitchFamily="-112" charset="-128"/>
            </a:endParaRPr>
          </a:p>
          <a:p>
            <a:pPr lvl="1" eaLnBrk="1" hangingPunct="1"/>
            <a:r>
              <a:rPr lang="el-GR" dirty="0" smtClean="0">
                <a:ea typeface="ＭＳ Ｐゴシック" pitchFamily="-112" charset="-128"/>
              </a:rPr>
              <a:t>Παράδειγμα</a:t>
            </a:r>
            <a:r>
              <a:rPr lang="en-US" dirty="0" smtClean="0">
                <a:ea typeface="ＭＳ Ｐゴシック" pitchFamily="-112" charset="-128"/>
              </a:rPr>
              <a:t>: </a:t>
            </a:r>
            <a:r>
              <a:rPr lang="en-US" i="1" dirty="0" smtClean="0">
                <a:ea typeface="ＭＳ Ｐゴシック" pitchFamily="-112" charset="-128"/>
              </a:rPr>
              <a:t>k=</a:t>
            </a:r>
            <a:r>
              <a:rPr lang="en-US" dirty="0" smtClean="0">
                <a:ea typeface="ＭＳ Ｐゴシック" pitchFamily="-112" charset="-128"/>
              </a:rPr>
              <a:t>4.</a:t>
            </a:r>
          </a:p>
          <a:p>
            <a:pPr eaLnBrk="1" hangingPunct="1"/>
            <a:r>
              <a:rPr lang="el-GR" dirty="0" smtClean="0">
                <a:ea typeface="ＭＳ Ｐゴシック" pitchFamily="-112" charset="-128"/>
              </a:rPr>
              <a:t>Χρειαζόμαστε και το μήκος του όρου</a:t>
            </a:r>
            <a:r>
              <a:rPr lang="en-US" dirty="0" smtClean="0">
                <a:ea typeface="ＭＳ Ｐゴシック" pitchFamily="-112" charset="-128"/>
              </a:rPr>
              <a:t> (1 extra byte)</a:t>
            </a:r>
          </a:p>
        </p:txBody>
      </p:sp>
      <p:sp>
        <p:nvSpPr>
          <p:cNvPr id="43013" name="Text Box 4"/>
          <p:cNvSpPr txBox="1">
            <a:spLocks noChangeArrowheads="1"/>
          </p:cNvSpPr>
          <p:nvPr/>
        </p:nvSpPr>
        <p:spPr bwMode="auto">
          <a:xfrm>
            <a:off x="1452563" y="3276600"/>
            <a:ext cx="7429500" cy="4064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r>
              <a:rPr lang="en-US" sz="2000" dirty="0">
                <a:latin typeface="Times New Roman" pitchFamily="-112" charset="0"/>
              </a:rPr>
              <a:t>….</a:t>
            </a:r>
            <a:r>
              <a:rPr lang="en-US" sz="2000" b="1" dirty="0">
                <a:solidFill>
                  <a:srgbClr val="990033"/>
                </a:solidFill>
                <a:latin typeface="Times New Roman" pitchFamily="-112" charset="0"/>
              </a:rPr>
              <a:t>7</a:t>
            </a:r>
            <a:r>
              <a:rPr lang="en-US" sz="2000" b="1" i="1" dirty="0">
                <a:latin typeface="Times New Roman" pitchFamily="-112" charset="0"/>
              </a:rPr>
              <a:t>systile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9</a:t>
            </a:r>
            <a:r>
              <a:rPr lang="en-US" sz="2000" b="1" i="1" dirty="0">
                <a:latin typeface="Times New Roman" pitchFamily="-112" charset="0"/>
              </a:rPr>
              <a:t>syzygetic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8</a:t>
            </a:r>
            <a:r>
              <a:rPr lang="en-US" sz="2000" b="1" i="1" dirty="0">
                <a:latin typeface="Times New Roman" pitchFamily="-112" charset="0"/>
              </a:rPr>
              <a:t>syzygial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6</a:t>
            </a:r>
            <a:r>
              <a:rPr lang="en-US" sz="2000" b="1" i="1" dirty="0">
                <a:latin typeface="Times New Roman" pitchFamily="-112" charset="0"/>
              </a:rPr>
              <a:t>syzygy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11</a:t>
            </a:r>
            <a:r>
              <a:rPr lang="en-US" sz="2000" b="1" i="1" dirty="0">
                <a:latin typeface="Times New Roman" pitchFamily="-112" charset="0"/>
              </a:rPr>
              <a:t>szaibelyite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8</a:t>
            </a:r>
            <a:r>
              <a:rPr lang="en-US" sz="2000" b="1" i="1" dirty="0">
                <a:latin typeface="Times New Roman" pitchFamily="-112" charset="0"/>
              </a:rPr>
              <a:t>szczecin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9</a:t>
            </a:r>
            <a:r>
              <a:rPr lang="en-US" sz="2000" b="1" i="1" dirty="0">
                <a:latin typeface="Times New Roman" pitchFamily="-112" charset="0"/>
              </a:rPr>
              <a:t>szomo</a:t>
            </a:r>
            <a:r>
              <a:rPr lang="en-US" sz="2000" dirty="0">
                <a:latin typeface="Times New Roman" pitchFamily="-112" charset="0"/>
              </a:rPr>
              <a:t>….</a:t>
            </a:r>
            <a:endParaRPr lang="en-US" sz="1600" dirty="0">
              <a:latin typeface="Times New Roman" pitchFamily="-112" charset="0"/>
            </a:endParaRPr>
          </a:p>
        </p:txBody>
      </p:sp>
      <p:graphicFrame>
        <p:nvGraphicFramePr>
          <p:cNvPr id="43010" name="Object 1024"/>
          <p:cNvGraphicFramePr>
            <a:graphicFrameLocks noChangeAspect="1"/>
          </p:cNvGraphicFramePr>
          <p:nvPr/>
        </p:nvGraphicFramePr>
        <p:xfrm>
          <a:off x="147638" y="4483100"/>
          <a:ext cx="3317875" cy="2332038"/>
        </p:xfrm>
        <a:graphic>
          <a:graphicData uri="http://schemas.openxmlformats.org/presentationml/2006/ole">
            <p:oleObj spid="_x0000_s181266" name="Document" r:id="rId3" imgW="6598920" imgH="4687824" progId="Word.Document.8">
              <p:embed/>
            </p:oleObj>
          </a:graphicData>
        </a:graphic>
      </p:graphicFrame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2743200" y="5029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 flipV="1">
            <a:off x="3505200" y="4343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flipH="1" flipV="1">
            <a:off x="1981200" y="3657600"/>
            <a:ext cx="1524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2743200" y="64770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 flipV="1">
            <a:off x="5715000" y="36576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3336925" y="5181600"/>
            <a:ext cx="19510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r>
              <a:rPr lang="en-US">
                <a:latin typeface="Times New Roman" pitchFamily="-112" charset="0"/>
                <a:sym typeface="Symbol" pitchFamily="-112" charset="2"/>
              </a:rPr>
              <a:t> Save 9 bytes</a:t>
            </a:r>
          </a:p>
          <a:p>
            <a:r>
              <a:rPr lang="en-US">
                <a:latin typeface="Times New Roman" pitchFamily="-112" charset="0"/>
                <a:sym typeface="Symbol" pitchFamily="-112" charset="2"/>
              </a:rPr>
              <a:t> on 3</a:t>
            </a:r>
          </a:p>
          <a:p>
            <a:r>
              <a:rPr lang="en-US">
                <a:latin typeface="Times New Roman" pitchFamily="-112" charset="0"/>
                <a:sym typeface="Symbol" pitchFamily="-112" charset="2"/>
              </a:rPr>
              <a:t> pointers.</a:t>
            </a:r>
            <a:endParaRPr lang="en-US">
              <a:latin typeface="Times New Roman" pitchFamily="-112" charset="0"/>
            </a:endParaRPr>
          </a:p>
        </p:txBody>
      </p:sp>
      <p:sp>
        <p:nvSpPr>
          <p:cNvPr id="43020" name="AutoShape 12"/>
          <p:cNvSpPr>
            <a:spLocks noChangeArrowheads="1"/>
          </p:cNvSpPr>
          <p:nvPr/>
        </p:nvSpPr>
        <p:spPr bwMode="auto">
          <a:xfrm>
            <a:off x="6021388" y="5257800"/>
            <a:ext cx="2970212" cy="914400"/>
          </a:xfrm>
          <a:prstGeom prst="leftArrowCallout">
            <a:avLst>
              <a:gd name="adj1" fmla="val 25000"/>
              <a:gd name="adj2" fmla="val 25000"/>
              <a:gd name="adj3" fmla="val 54138"/>
              <a:gd name="adj4" fmla="val 70444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latin typeface="Times New Roman" pitchFamily="-112" charset="0"/>
              </a:rPr>
              <a:t>Lose 4 bytes on</a:t>
            </a:r>
          </a:p>
          <a:p>
            <a:pPr algn="ctr" eaLnBrk="0" hangingPunct="0"/>
            <a:r>
              <a:rPr lang="en-US">
                <a:latin typeface="Times New Roman" pitchFamily="-112" charset="0"/>
              </a:rPr>
              <a:t>term lengths.</a:t>
            </a:r>
          </a:p>
        </p:txBody>
      </p:sp>
      <p:sp>
        <p:nvSpPr>
          <p:cNvPr id="43021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5.2</a:t>
            </a:r>
          </a:p>
        </p:txBody>
      </p:sp>
      <p:sp>
        <p:nvSpPr>
          <p:cNvPr id="43022" name="Slide Number Placeholder 1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00D64B99-4F3B-42D5-B5DD-70553AB09547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39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148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6232525" cy="1574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l-GR" sz="2200" dirty="0" smtClean="0">
                <a:ea typeface="ＭＳ Ｐゴシック" charset="-128"/>
              </a:rPr>
              <a:t>Επεξεργαζόμαστε τα έγγραφα για να βρούμε τις λέξεις </a:t>
            </a:r>
            <a:r>
              <a:rPr lang="en-US" sz="2200" dirty="0" smtClean="0">
                <a:ea typeface="ＭＳ Ｐゴシック" charset="-128"/>
              </a:rPr>
              <a:t>- </a:t>
            </a:r>
            <a:r>
              <a:rPr lang="el-GR" sz="2200" dirty="0" smtClean="0">
                <a:ea typeface="ＭＳ Ｐゴシック" charset="-128"/>
              </a:rPr>
              <a:t>αυτές αποθηκεύονται μαζί με το  </a:t>
            </a:r>
            <a:r>
              <a:rPr lang="en-US" sz="2200" dirty="0" smtClean="0">
                <a:ea typeface="ＭＳ Ｐゴシック" charset="-128"/>
              </a:rPr>
              <a:t>Document ID.</a:t>
            </a:r>
          </a:p>
        </p:txBody>
      </p:sp>
      <p:sp>
        <p:nvSpPr>
          <p:cNvPr id="1028" name="Rectangle 1027"/>
          <p:cNvSpPr>
            <a:spLocks noChangeArrowheads="1"/>
          </p:cNvSpPr>
          <p:nvPr/>
        </p:nvSpPr>
        <p:spPr bwMode="auto">
          <a:xfrm>
            <a:off x="152400" y="4038600"/>
            <a:ext cx="2743200" cy="21336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Arial" charset="0"/>
              </a:rPr>
              <a:t>I did enact Julius</a:t>
            </a:r>
          </a:p>
          <a:p>
            <a:r>
              <a:rPr lang="en-US">
                <a:latin typeface="Arial" charset="0"/>
              </a:rPr>
              <a:t>Caesar I was killed </a:t>
            </a:r>
          </a:p>
          <a:p>
            <a:r>
              <a:rPr lang="en-US">
                <a:latin typeface="Arial" charset="0"/>
              </a:rPr>
              <a:t>i' the Capitol; </a:t>
            </a:r>
          </a:p>
          <a:p>
            <a:r>
              <a:rPr lang="en-US">
                <a:latin typeface="Arial" charset="0"/>
              </a:rPr>
              <a:t>Brutus killed me.</a:t>
            </a:r>
          </a:p>
        </p:txBody>
      </p:sp>
      <p:sp>
        <p:nvSpPr>
          <p:cNvPr id="1029" name="Text Box 1028"/>
          <p:cNvSpPr txBox="1">
            <a:spLocks noChangeArrowheads="1"/>
          </p:cNvSpPr>
          <p:nvPr/>
        </p:nvSpPr>
        <p:spPr bwMode="auto">
          <a:xfrm>
            <a:off x="1295400" y="3581400"/>
            <a:ext cx="920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Doc 1</a:t>
            </a:r>
          </a:p>
        </p:txBody>
      </p:sp>
      <p:sp>
        <p:nvSpPr>
          <p:cNvPr id="1030" name="Rectangle 1029"/>
          <p:cNvSpPr>
            <a:spLocks noChangeArrowheads="1"/>
          </p:cNvSpPr>
          <p:nvPr/>
        </p:nvSpPr>
        <p:spPr bwMode="auto">
          <a:xfrm>
            <a:off x="3200400" y="4038600"/>
            <a:ext cx="3124200" cy="22860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>
                <a:latin typeface="Arial" charset="0"/>
              </a:rPr>
              <a:t>So let it be with</a:t>
            </a:r>
          </a:p>
          <a:p>
            <a:r>
              <a:rPr lang="en-US" dirty="0">
                <a:latin typeface="Arial" charset="0"/>
              </a:rPr>
              <a:t>Caesar. The noble</a:t>
            </a:r>
          </a:p>
          <a:p>
            <a:r>
              <a:rPr lang="en-US" dirty="0">
                <a:latin typeface="Arial" charset="0"/>
              </a:rPr>
              <a:t>Brutus hath told you</a:t>
            </a:r>
          </a:p>
          <a:p>
            <a:r>
              <a:rPr lang="en-US" dirty="0">
                <a:latin typeface="Arial" charset="0"/>
              </a:rPr>
              <a:t>Caesar was ambitious</a:t>
            </a:r>
          </a:p>
        </p:txBody>
      </p:sp>
      <p:sp>
        <p:nvSpPr>
          <p:cNvPr id="1031" name="Text Box 1030"/>
          <p:cNvSpPr txBox="1">
            <a:spLocks noChangeArrowheads="1"/>
          </p:cNvSpPr>
          <p:nvPr/>
        </p:nvSpPr>
        <p:spPr bwMode="auto">
          <a:xfrm>
            <a:off x="3886200" y="3581400"/>
            <a:ext cx="920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Doc 2</a:t>
            </a:r>
          </a:p>
        </p:txBody>
      </p:sp>
      <p:sp>
        <p:nvSpPr>
          <p:cNvPr id="1345543" name="Line 1031"/>
          <p:cNvSpPr>
            <a:spLocks noChangeShapeType="1"/>
          </p:cNvSpPr>
          <p:nvPr/>
        </p:nvSpPr>
        <p:spPr bwMode="auto">
          <a:xfrm>
            <a:off x="5867400" y="3886200"/>
            <a:ext cx="137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Lucida Sans" pitchFamily="-65" charset="0"/>
              <a:ea typeface="Arial Unicode MS" charset="0"/>
            </a:endParaRPr>
          </a:p>
        </p:txBody>
      </p:sp>
      <p:sp>
        <p:nvSpPr>
          <p:cNvPr id="1033" name="Rectangle 1032"/>
          <p:cNvSpPr>
            <a:spLocks noGrp="1" noChangeArrowheads="1"/>
          </p:cNvSpPr>
          <p:nvPr>
            <p:ph type="title"/>
          </p:nvPr>
        </p:nvSpPr>
        <p:spPr>
          <a:xfrm>
            <a:off x="0" y="170367"/>
            <a:ext cx="7391400" cy="1288473"/>
          </a:xfrm>
        </p:spPr>
        <p:txBody>
          <a:bodyPr/>
          <a:lstStyle/>
          <a:p>
            <a:pPr eaLnBrk="1" hangingPunct="1"/>
            <a:r>
              <a:rPr lang="el-GR" dirty="0">
                <a:ea typeface="ＭＳ Ｐゴシック" charset="-128"/>
              </a:rPr>
              <a:t>Κ</a:t>
            </a:r>
            <a:r>
              <a:rPr lang="el-GR" dirty="0" smtClean="0">
                <a:ea typeface="ＭＳ Ｐゴシック" charset="-128"/>
              </a:rPr>
              <a:t>ατασκευή </a:t>
            </a:r>
            <a:r>
              <a:rPr lang="el-GR" dirty="0" smtClean="0">
                <a:ea typeface="ＭＳ Ｐゴシック" charset="-128"/>
              </a:rPr>
              <a:t>ευρετηρίου</a:t>
            </a:r>
            <a:r>
              <a:rPr lang="en-US" dirty="0" smtClean="0">
                <a:ea typeface="ＭＳ Ｐゴシック" charset="-128"/>
              </a:rPr>
              <a:t> </a:t>
            </a:r>
            <a:endParaRPr lang="en-US" dirty="0" smtClean="0">
              <a:ea typeface="ＭＳ Ｐゴシック" charset="-128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9346711"/>
              </p:ext>
            </p:extLst>
          </p:nvPr>
        </p:nvGraphicFramePr>
        <p:xfrm>
          <a:off x="7292260" y="457200"/>
          <a:ext cx="1624013" cy="6019800"/>
        </p:xfrm>
        <a:graphic>
          <a:graphicData uri="http://schemas.openxmlformats.org/presentationml/2006/ole">
            <p:oleObj spid="_x0000_s175134" name="Worksheet" r:id="rId3" imgW="1563840" imgH="6761160" progId="Excel.Sheet.8">
              <p:embed/>
            </p:oleObj>
          </a:graphicData>
        </a:graphic>
      </p:graphicFrame>
      <p:sp>
        <p:nvSpPr>
          <p:cNvPr id="103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96853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4.2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9599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2" charset="-128"/>
              </a:rPr>
              <a:t>Blocking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Συνολικό όφελος για </a:t>
            </a:r>
            <a:r>
              <a:rPr lang="en-US" dirty="0" smtClean="0">
                <a:ea typeface="ＭＳ Ｐゴシック" pitchFamily="-112" charset="-128"/>
              </a:rPr>
              <a:t>block size </a:t>
            </a:r>
            <a:r>
              <a:rPr lang="en-US" i="1" dirty="0" smtClean="0">
                <a:ea typeface="ＭＳ Ｐゴシック" pitchFamily="-112" charset="-128"/>
              </a:rPr>
              <a:t>k</a:t>
            </a:r>
            <a:r>
              <a:rPr lang="en-US" dirty="0" smtClean="0">
                <a:ea typeface="ＭＳ Ｐゴシック" pitchFamily="-112" charset="-128"/>
              </a:rPr>
              <a:t> = 4</a:t>
            </a:r>
          </a:p>
          <a:p>
            <a:pPr eaLnBrk="1" hangingPunct="1"/>
            <a:r>
              <a:rPr lang="el-GR" dirty="0" smtClean="0">
                <a:ea typeface="ＭＳ Ｐゴシック" pitchFamily="-112" charset="-128"/>
              </a:rPr>
              <a:t>Χωρίς </a:t>
            </a:r>
            <a:r>
              <a:rPr lang="en-US" dirty="0" smtClean="0">
                <a:ea typeface="ＭＳ Ｐゴシック" pitchFamily="-112" charset="-128"/>
              </a:rPr>
              <a:t>blocking 3 bytes/pointer </a:t>
            </a:r>
          </a:p>
          <a:p>
            <a:pPr lvl="1" eaLnBrk="1" hangingPunct="1"/>
            <a:r>
              <a:rPr lang="en-US" dirty="0" smtClean="0">
                <a:ea typeface="ＭＳ Ｐゴシック" pitchFamily="-112" charset="-128"/>
              </a:rPr>
              <a:t>3 x 4 = 12 bytes, (</a:t>
            </a:r>
            <a:r>
              <a:rPr lang="el-GR" dirty="0" smtClean="0">
                <a:ea typeface="ＭＳ Ｐゴシック" pitchFamily="-112" charset="-128"/>
              </a:rPr>
              <a:t>ανά </a:t>
            </a:r>
            <a:r>
              <a:rPr lang="en-US" dirty="0" smtClean="0">
                <a:ea typeface="ＭＳ Ｐゴシック" pitchFamily="-112" charset="-128"/>
              </a:rPr>
              <a:t>block)</a:t>
            </a:r>
          </a:p>
          <a:p>
            <a:pPr eaLnBrk="1" hangingPunct="1">
              <a:buFont typeface="Wingdings" pitchFamily="-112" charset="2"/>
              <a:buNone/>
            </a:pPr>
            <a:r>
              <a:rPr lang="el-GR" dirty="0" smtClean="0">
                <a:ea typeface="ＭＳ Ｐゴシック" pitchFamily="-112" charset="-128"/>
              </a:rPr>
              <a:t>Τώρα </a:t>
            </a:r>
            <a:r>
              <a:rPr lang="en-US" dirty="0" smtClean="0">
                <a:ea typeface="ＭＳ Ｐゴシック" pitchFamily="-112" charset="-128"/>
              </a:rPr>
              <a:t>3 + 4 = 7 bytes.</a:t>
            </a:r>
          </a:p>
        </p:txBody>
      </p:sp>
      <p:sp>
        <p:nvSpPr>
          <p:cNvPr id="1217540" name="Text Box 4"/>
          <p:cNvSpPr txBox="1">
            <a:spLocks noChangeArrowheads="1"/>
          </p:cNvSpPr>
          <p:nvPr/>
        </p:nvSpPr>
        <p:spPr bwMode="auto">
          <a:xfrm>
            <a:off x="304800" y="3865418"/>
            <a:ext cx="85058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2800" dirty="0" smtClean="0">
                <a:solidFill>
                  <a:srgbClr val="357E69"/>
                </a:solidFill>
                <a:latin typeface="Calibri" pitchFamily="-112" charset="0"/>
              </a:rPr>
              <a:t>Εξοικονόμηση ακόμα </a:t>
            </a:r>
            <a:r>
              <a:rPr lang="en-US" sz="2800" dirty="0" smtClean="0">
                <a:solidFill>
                  <a:srgbClr val="357E69"/>
                </a:solidFill>
                <a:latin typeface="Calibri" pitchFamily="-112" charset="0"/>
              </a:rPr>
              <a:t>~0.5MB</a:t>
            </a:r>
            <a:r>
              <a:rPr lang="en-US" sz="2800" dirty="0">
                <a:solidFill>
                  <a:srgbClr val="357E69"/>
                </a:solidFill>
                <a:latin typeface="Calibri" pitchFamily="-112" charset="0"/>
              </a:rPr>
              <a:t>. </a:t>
            </a:r>
            <a:r>
              <a:rPr lang="el-GR" sz="2800" dirty="0" smtClean="0">
                <a:solidFill>
                  <a:srgbClr val="357E69"/>
                </a:solidFill>
                <a:latin typeface="Calibri" pitchFamily="-112" charset="0"/>
              </a:rPr>
              <a:t>Ελάττωση του μεγέθους του ευρετηρίου από </a:t>
            </a:r>
            <a:r>
              <a:rPr lang="en-US" sz="2800" dirty="0" smtClean="0">
                <a:solidFill>
                  <a:srgbClr val="357E69"/>
                </a:solidFill>
                <a:latin typeface="Calibri" pitchFamily="-112" charset="0"/>
              </a:rPr>
              <a:t>7.6 </a:t>
            </a:r>
            <a:r>
              <a:rPr lang="en-US" sz="2800" dirty="0">
                <a:solidFill>
                  <a:srgbClr val="357E69"/>
                </a:solidFill>
                <a:latin typeface="Calibri" pitchFamily="-112" charset="0"/>
              </a:rPr>
              <a:t>MB </a:t>
            </a:r>
            <a:r>
              <a:rPr lang="el-GR" sz="2800" dirty="0" smtClean="0">
                <a:solidFill>
                  <a:srgbClr val="357E69"/>
                </a:solidFill>
                <a:latin typeface="Calibri" pitchFamily="-112" charset="0"/>
              </a:rPr>
              <a:t>σε</a:t>
            </a:r>
            <a:r>
              <a:rPr lang="en-US" sz="2800" dirty="0" smtClean="0">
                <a:solidFill>
                  <a:srgbClr val="357E69"/>
                </a:solidFill>
                <a:latin typeface="Calibri" pitchFamily="-112" charset="0"/>
              </a:rPr>
              <a:t> </a:t>
            </a:r>
            <a:r>
              <a:rPr lang="en-US" sz="2800" dirty="0">
                <a:solidFill>
                  <a:srgbClr val="357E69"/>
                </a:solidFill>
                <a:latin typeface="Calibri" pitchFamily="-112" charset="0"/>
              </a:rPr>
              <a:t>7.1 MB</a:t>
            </a:r>
            <a:r>
              <a:rPr lang="en-US" sz="2800" dirty="0" smtClean="0">
                <a:solidFill>
                  <a:srgbClr val="357E69"/>
                </a:solidFill>
                <a:latin typeface="Calibri" pitchFamily="-112" charset="0"/>
              </a:rPr>
              <a:t>.</a:t>
            </a:r>
            <a:endParaRPr lang="en-US" sz="2800" dirty="0">
              <a:solidFill>
                <a:srgbClr val="357E69"/>
              </a:solidFill>
              <a:latin typeface="Calibri" pitchFamily="-112" charset="0"/>
            </a:endParaRPr>
          </a:p>
        </p:txBody>
      </p:sp>
      <p:sp>
        <p:nvSpPr>
          <p:cNvPr id="1217541" name="Text Box 5"/>
          <p:cNvSpPr txBox="1">
            <a:spLocks noChangeArrowheads="1"/>
          </p:cNvSpPr>
          <p:nvPr/>
        </p:nvSpPr>
        <p:spPr bwMode="auto">
          <a:xfrm>
            <a:off x="1904999" y="5105400"/>
            <a:ext cx="549163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marL="457200" indent="-457200" eaLnBrk="1" hangingPunct="1">
              <a:buFont typeface="Wingdings" pitchFamily="2" charset="2"/>
              <a:buChar char="§"/>
            </a:pPr>
            <a:r>
              <a:rPr lang="el-GR" sz="3200" dirty="0" smtClean="0">
                <a:latin typeface="+mn-lt"/>
              </a:rPr>
              <a:t>Γιατί όχι ακόμα μικρότερο </a:t>
            </a:r>
            <a:r>
              <a:rPr lang="en-US" sz="3200" dirty="0" smtClean="0">
                <a:latin typeface="+mn-lt"/>
              </a:rPr>
              <a:t>k; </a:t>
            </a:r>
            <a:endParaRPr lang="el-GR" sz="3200" dirty="0">
              <a:latin typeface="+mn-lt"/>
            </a:endParaRPr>
          </a:p>
          <a:p>
            <a:pPr marL="457200" indent="-457200" eaLnBrk="1" hangingPunct="1">
              <a:buFont typeface="Wingdings" pitchFamily="2" charset="2"/>
              <a:buChar char="§"/>
            </a:pPr>
            <a:r>
              <a:rPr lang="el-GR" sz="3200" dirty="0" smtClean="0">
                <a:latin typeface="+mn-lt"/>
              </a:rPr>
              <a:t>Σε τι χάνουμε; </a:t>
            </a:r>
            <a:endParaRPr lang="en-US" sz="3200" dirty="0">
              <a:latin typeface="+mn-lt"/>
            </a:endParaRPr>
          </a:p>
        </p:txBody>
      </p:sp>
      <p:sp>
        <p:nvSpPr>
          <p:cNvPr id="4403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5.2</a:t>
            </a:r>
          </a:p>
        </p:txBody>
      </p:sp>
      <p:sp>
        <p:nvSpPr>
          <p:cNvPr id="44039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C2A76F69-DD15-4409-93E9-3853DD0C1BF2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40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834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7540" grpId="0" autoUpdateAnimBg="0"/>
      <p:bldP spid="1217541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Αναζήτηση στο λεξικό χωρίς Β</a:t>
            </a:r>
            <a:r>
              <a:rPr lang="en-US" dirty="0" smtClean="0">
                <a:ea typeface="ＭＳ Ｐゴシック" pitchFamily="-112" charset="-128"/>
              </a:rPr>
              <a:t>locking</a:t>
            </a:r>
          </a:p>
        </p:txBody>
      </p:sp>
      <p:pic>
        <p:nvPicPr>
          <p:cNvPr id="46083" name="Content Placeholder 3" descr="tree1.gi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5733" r="-5733"/>
          <a:stretch>
            <a:fillRect/>
          </a:stretch>
        </p:blipFill>
        <p:spPr>
          <a:xfrm>
            <a:off x="4191000" y="1600200"/>
            <a:ext cx="4724400" cy="4953000"/>
          </a:xfrm>
        </p:spPr>
      </p:pic>
      <p:sp>
        <p:nvSpPr>
          <p:cNvPr id="46084" name="Text Placeholder 4"/>
          <p:cNvSpPr>
            <a:spLocks noGrp="1"/>
          </p:cNvSpPr>
          <p:nvPr>
            <p:ph type="body" sz="half" idx="4294967295"/>
          </p:nvPr>
        </p:nvSpPr>
        <p:spPr>
          <a:xfrm>
            <a:off x="76200" y="1752600"/>
            <a:ext cx="4800600" cy="2895600"/>
          </a:xfrm>
        </p:spPr>
        <p:txBody>
          <a:bodyPr/>
          <a:lstStyle/>
          <a:p>
            <a:r>
              <a:rPr lang="el-GR" sz="2400" dirty="0" smtClean="0">
                <a:ea typeface="ＭＳ Ｐゴシック" pitchFamily="-112" charset="-128"/>
              </a:rPr>
              <a:t>Ας υποθέσουμε δυαδική αναζήτηση και ότι κάθε όρος </a:t>
            </a:r>
            <a:r>
              <a:rPr lang="el-GR" sz="2400" dirty="0" err="1" smtClean="0">
                <a:ea typeface="ＭＳ Ｐゴシック" pitchFamily="-112" charset="-128"/>
              </a:rPr>
              <a:t>ισοπίθανο</a:t>
            </a:r>
            <a:r>
              <a:rPr lang="el-GR" sz="2400" dirty="0" smtClean="0">
                <a:ea typeface="ＭＳ Ｐゴシック" pitchFamily="-112" charset="-128"/>
              </a:rPr>
              <a:t> να εμφανιστεί στην ερώτηση (όχι και τόσο ρεαλιστικό στη πράξη) μέσος αριθμός συγκρίσεων </a:t>
            </a:r>
            <a:r>
              <a:rPr lang="en-US" sz="2400" dirty="0" smtClean="0">
                <a:ea typeface="ＭＳ Ｐゴシック" pitchFamily="-112" charset="-128"/>
              </a:rPr>
              <a:t>= </a:t>
            </a:r>
            <a:r>
              <a:rPr lang="en-US" sz="2400" dirty="0" smtClean="0">
                <a:solidFill>
                  <a:srgbClr val="A40508"/>
                </a:solidFill>
                <a:ea typeface="ＭＳ Ｐゴシック" pitchFamily="-112" charset="-128"/>
              </a:rPr>
              <a:t>(1+2</a:t>
            </a:r>
            <a:r>
              <a:rPr lang="en-US" sz="2400" dirty="0" smtClean="0">
                <a:solidFill>
                  <a:srgbClr val="A40508"/>
                </a:solidFill>
                <a:ea typeface="ＭＳ Ｐゴシック" pitchFamily="-112" charset="-128"/>
                <a:cs typeface="Times New Roman" pitchFamily="-112" charset="0"/>
              </a:rPr>
              <a:t>∙</a:t>
            </a:r>
            <a:r>
              <a:rPr lang="en-US" sz="2400" dirty="0" smtClean="0">
                <a:solidFill>
                  <a:srgbClr val="A40508"/>
                </a:solidFill>
                <a:ea typeface="ＭＳ Ｐゴシック" pitchFamily="-112" charset="-128"/>
              </a:rPr>
              <a:t>2+4</a:t>
            </a:r>
            <a:r>
              <a:rPr lang="en-US" sz="2400" dirty="0" smtClean="0">
                <a:solidFill>
                  <a:srgbClr val="A40508"/>
                </a:solidFill>
                <a:ea typeface="ＭＳ Ｐゴシック" pitchFamily="-112" charset="-128"/>
                <a:cs typeface="Times New Roman" pitchFamily="-112" charset="0"/>
              </a:rPr>
              <a:t>∙</a:t>
            </a:r>
            <a:r>
              <a:rPr lang="en-US" sz="2400" dirty="0" smtClean="0">
                <a:solidFill>
                  <a:srgbClr val="A40508"/>
                </a:solidFill>
                <a:ea typeface="ＭＳ Ｐゴシック" pitchFamily="-112" charset="-128"/>
              </a:rPr>
              <a:t>3+4)/8 ~2.6</a:t>
            </a:r>
          </a:p>
        </p:txBody>
      </p:sp>
      <p:sp>
        <p:nvSpPr>
          <p:cNvPr id="46085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5.2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04800" y="4724400"/>
            <a:ext cx="33528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406E84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l-GR" sz="2000" dirty="0" smtClean="0">
                <a:solidFill>
                  <a:schemeClr val="lt1"/>
                </a:solidFill>
                <a:latin typeface="+mn-lt"/>
                <a:cs typeface="+mn-cs"/>
              </a:rPr>
              <a:t>Άσκηση: σκεφτείτε ένα καλύτερο τρόπο αναζήτησης αν δεν έχουμε ομοιόμορφη κατανομή των όρων</a:t>
            </a:r>
            <a:endParaRPr lang="en-US" sz="20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46087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DC451193-6BEE-456A-A458-370A5EF5A800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41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90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Αναζήτηση στο λεξικό με Β</a:t>
            </a:r>
            <a:r>
              <a:rPr lang="en-US" dirty="0" smtClean="0">
                <a:ea typeface="ＭＳ Ｐゴシック" pitchFamily="-112" charset="-128"/>
              </a:rPr>
              <a:t>locking</a:t>
            </a:r>
          </a:p>
        </p:txBody>
      </p:sp>
      <p:sp>
        <p:nvSpPr>
          <p:cNvPr id="46085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5.2</a:t>
            </a:r>
          </a:p>
        </p:txBody>
      </p:sp>
      <p:sp>
        <p:nvSpPr>
          <p:cNvPr id="46087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DC451193-6BEE-456A-A458-370A5EF5A800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42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pic>
        <p:nvPicPr>
          <p:cNvPr id="9" name="Content Placeholder 4" descr="tree2.gif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6946" y="4648200"/>
            <a:ext cx="8339138" cy="1981200"/>
          </a:xfrm>
        </p:spPr>
      </p:pic>
      <p:sp>
        <p:nvSpPr>
          <p:cNvPr id="10" name="Text Placeholder 5"/>
          <p:cNvSpPr txBox="1">
            <a:spLocks/>
          </p:cNvSpPr>
          <p:nvPr/>
        </p:nvSpPr>
        <p:spPr>
          <a:xfrm>
            <a:off x="457200" y="1932709"/>
            <a:ext cx="8382000" cy="23622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Font typeface="Wingdings" pitchFamily="-11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Font typeface="Wingdings" pitchFamily="-11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18BA3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F6E7E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Δυαδική αναζήτηση μας οδηγεί σε ομάδες </a:t>
            </a:r>
            <a:r>
              <a:rPr lang="en-US" dirty="0" smtClean="0">
                <a:ea typeface="ＭＳ Ｐゴシック" pitchFamily="-112" charset="-128"/>
              </a:rPr>
              <a:t>(block) </a:t>
            </a:r>
            <a:r>
              <a:rPr lang="el-GR" dirty="0" smtClean="0">
                <a:ea typeface="ＭＳ Ｐゴシック" pitchFamily="-112" charset="-128"/>
              </a:rPr>
              <a:t>από </a:t>
            </a:r>
            <a:r>
              <a:rPr lang="en-US" dirty="0" smtClean="0">
                <a:ea typeface="ＭＳ Ｐゴシック" pitchFamily="-112" charset="-128"/>
              </a:rPr>
              <a:t>k = </a:t>
            </a:r>
            <a:r>
              <a:rPr lang="el-GR" dirty="0" smtClean="0">
                <a:ea typeface="ＭＳ Ｐゴシック" pitchFamily="-112" charset="-128"/>
              </a:rPr>
              <a:t>4 όρους</a:t>
            </a:r>
          </a:p>
          <a:p>
            <a:pPr marL="0" indent="0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Μετά γραμμική αναζήτηση στους </a:t>
            </a:r>
            <a:r>
              <a:rPr lang="en-US" dirty="0" smtClean="0">
                <a:ea typeface="ＭＳ Ｐゴシック" pitchFamily="-112" charset="-128"/>
              </a:rPr>
              <a:t>k = </a:t>
            </a:r>
            <a:r>
              <a:rPr lang="el-GR" dirty="0" smtClean="0">
                <a:ea typeface="ＭＳ Ｐゴシック" pitchFamily="-112" charset="-128"/>
              </a:rPr>
              <a:t>4 αυτούς όρους</a:t>
            </a:r>
            <a:r>
              <a:rPr lang="en-US" dirty="0" smtClean="0">
                <a:ea typeface="ＭＳ Ｐゴシック" pitchFamily="-112" charset="-128"/>
              </a:rPr>
              <a:t>.</a:t>
            </a:r>
          </a:p>
          <a:p>
            <a:pPr marL="0" indent="0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Μέσος όρος</a:t>
            </a:r>
            <a:r>
              <a:rPr lang="en-US" dirty="0" smtClean="0">
                <a:ea typeface="ＭＳ Ｐゴシック" pitchFamily="-112" charset="-128"/>
              </a:rPr>
              <a:t> (</a:t>
            </a:r>
            <a:r>
              <a:rPr lang="el-GR" dirty="0" smtClean="0">
                <a:ea typeface="ＭＳ Ｐゴシック" pitchFamily="-112" charset="-128"/>
              </a:rPr>
              <a:t>δυαδικό δέντρο</a:t>
            </a:r>
            <a:r>
              <a:rPr lang="en-US" dirty="0" smtClean="0">
                <a:ea typeface="ＭＳ Ｐゴシック" pitchFamily="-112" charset="-128"/>
              </a:rPr>
              <a:t>)= </a:t>
            </a:r>
            <a:r>
              <a:rPr lang="en-US" dirty="0" smtClean="0">
                <a:solidFill>
                  <a:srgbClr val="A40508"/>
                </a:solidFill>
                <a:ea typeface="ＭＳ Ｐゴシック" pitchFamily="-112" charset="-128"/>
              </a:rPr>
              <a:t>(1+2</a:t>
            </a:r>
            <a:r>
              <a:rPr lang="en-US" dirty="0" smtClean="0">
                <a:solidFill>
                  <a:srgbClr val="A40508"/>
                </a:solidFill>
                <a:ea typeface="ＭＳ Ｐゴシック" pitchFamily="-112" charset="-128"/>
                <a:cs typeface="Times New Roman" pitchFamily="-112" charset="0"/>
              </a:rPr>
              <a:t>∙</a:t>
            </a:r>
            <a:r>
              <a:rPr lang="en-US" dirty="0" smtClean="0">
                <a:solidFill>
                  <a:srgbClr val="A40508"/>
                </a:solidFill>
                <a:ea typeface="ＭＳ Ｐゴシック" pitchFamily="-112" charset="-128"/>
              </a:rPr>
              <a:t>2+2</a:t>
            </a:r>
            <a:r>
              <a:rPr lang="en-US" dirty="0" smtClean="0">
                <a:solidFill>
                  <a:srgbClr val="A40508"/>
                </a:solidFill>
                <a:ea typeface="ＭＳ Ｐゴシック" pitchFamily="-112" charset="-128"/>
                <a:cs typeface="Times New Roman" pitchFamily="-112" charset="0"/>
              </a:rPr>
              <a:t>∙</a:t>
            </a:r>
            <a:r>
              <a:rPr lang="en-US" dirty="0" smtClean="0">
                <a:solidFill>
                  <a:srgbClr val="A40508"/>
                </a:solidFill>
                <a:ea typeface="ＭＳ Ｐゴシック" pitchFamily="-112" charset="-128"/>
              </a:rPr>
              <a:t>3+2</a:t>
            </a:r>
            <a:r>
              <a:rPr lang="en-US" dirty="0" smtClean="0">
                <a:solidFill>
                  <a:srgbClr val="A40508"/>
                </a:solidFill>
                <a:ea typeface="ＭＳ Ｐゴシック" pitchFamily="-112" charset="-128"/>
                <a:cs typeface="Times New Roman" pitchFamily="-112" charset="0"/>
              </a:rPr>
              <a:t>∙</a:t>
            </a:r>
            <a:r>
              <a:rPr lang="en-US" dirty="0" smtClean="0">
                <a:solidFill>
                  <a:srgbClr val="A40508"/>
                </a:solidFill>
                <a:ea typeface="ＭＳ Ｐゴシック" pitchFamily="-112" charset="-128"/>
              </a:rPr>
              <a:t>4+5)/8 = 3</a:t>
            </a:r>
            <a:endParaRPr lang="en-US" dirty="0" smtClean="0"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453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Εμπρόσθια κωδικοποίηση (</a:t>
            </a:r>
            <a:r>
              <a:rPr lang="en-US" dirty="0" smtClean="0">
                <a:ea typeface="ＭＳ Ｐゴシック" pitchFamily="-112" charset="-128"/>
              </a:rPr>
              <a:t>Front coding</a:t>
            </a:r>
            <a:r>
              <a:rPr lang="el-GR" dirty="0" smtClean="0">
                <a:ea typeface="ＭＳ Ｐゴシック" pitchFamily="-112" charset="-128"/>
              </a:rPr>
              <a:t>)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eaLnBrk="1" hangingPunct="1">
              <a:buNone/>
            </a:pPr>
            <a:r>
              <a:rPr lang="el-GR" sz="3200" dirty="0" smtClean="0">
                <a:ea typeface="ＭＳ Ｐゴシック" pitchFamily="-112" charset="-128"/>
              </a:rPr>
              <a:t>Οι λέξεις συχνά έχουν μεγάλα κοινά προθέματα – αποθήκευση μόνο των διαφορών </a:t>
            </a:r>
          </a:p>
          <a:p>
            <a:pPr marL="457200" lvl="1" indent="0" eaLnBrk="1" hangingPunct="1">
              <a:buNone/>
            </a:pPr>
            <a:endParaRPr lang="el-GR" dirty="0" smtClean="0">
              <a:solidFill>
                <a:srgbClr val="A40508"/>
              </a:solidFill>
              <a:ea typeface="ＭＳ Ｐゴシック" pitchFamily="-112" charset="-128"/>
            </a:endParaRPr>
          </a:p>
          <a:p>
            <a:pPr marL="457200" lvl="1" indent="0" eaLnBrk="1" hangingPunct="1">
              <a:buNone/>
            </a:pPr>
            <a:r>
              <a:rPr lang="en-US" dirty="0" smtClean="0">
                <a:solidFill>
                  <a:srgbClr val="A40508"/>
                </a:solidFill>
                <a:ea typeface="ＭＳ Ｐゴシック" pitchFamily="-112" charset="-128"/>
              </a:rPr>
              <a:t>8</a:t>
            </a:r>
            <a:r>
              <a:rPr lang="en-US" b="1" i="1" dirty="0" smtClean="0">
                <a:ea typeface="ＭＳ Ｐゴシック" pitchFamily="-112" charset="-128"/>
              </a:rPr>
              <a:t>automata</a:t>
            </a:r>
            <a:r>
              <a:rPr lang="en-US" dirty="0" smtClean="0">
                <a:solidFill>
                  <a:srgbClr val="A40508"/>
                </a:solidFill>
                <a:ea typeface="ＭＳ Ｐゴシック" pitchFamily="-112" charset="-128"/>
              </a:rPr>
              <a:t>8</a:t>
            </a:r>
            <a:r>
              <a:rPr lang="en-US" b="1" i="1" dirty="0" smtClean="0">
                <a:ea typeface="ＭＳ Ｐゴシック" pitchFamily="-112" charset="-128"/>
              </a:rPr>
              <a:t>automate</a:t>
            </a:r>
            <a:r>
              <a:rPr lang="en-US" dirty="0" smtClean="0">
                <a:solidFill>
                  <a:srgbClr val="A40508"/>
                </a:solidFill>
                <a:ea typeface="ＭＳ Ｐゴシック" pitchFamily="-112" charset="-128"/>
              </a:rPr>
              <a:t>9</a:t>
            </a:r>
            <a:r>
              <a:rPr lang="en-US" b="1" i="1" dirty="0" smtClean="0">
                <a:ea typeface="ＭＳ Ｐゴシック" pitchFamily="-112" charset="-128"/>
              </a:rPr>
              <a:t>automatic</a:t>
            </a:r>
            <a:r>
              <a:rPr lang="en-US" dirty="0" smtClean="0">
                <a:solidFill>
                  <a:srgbClr val="A40508"/>
                </a:solidFill>
                <a:ea typeface="ＭＳ Ｐゴシック" pitchFamily="-112" charset="-128"/>
              </a:rPr>
              <a:t>10</a:t>
            </a:r>
            <a:r>
              <a:rPr lang="en-US" b="1" i="1" dirty="0" smtClean="0">
                <a:ea typeface="ＭＳ Ｐゴシック" pitchFamily="-112" charset="-128"/>
              </a:rPr>
              <a:t>automation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349375" y="4038600"/>
            <a:ext cx="4321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n-US">
                <a:sym typeface="Symbol" pitchFamily="-112" charset="2"/>
              </a:rPr>
              <a:t></a:t>
            </a:r>
            <a:r>
              <a:rPr lang="en-US">
                <a:solidFill>
                  <a:srgbClr val="A40508"/>
                </a:solidFill>
              </a:rPr>
              <a:t>8</a:t>
            </a:r>
            <a:r>
              <a:rPr lang="en-US" b="1" i="1"/>
              <a:t>automat</a:t>
            </a:r>
            <a:r>
              <a:rPr lang="en-US"/>
              <a:t>*</a:t>
            </a:r>
            <a:r>
              <a:rPr lang="en-US" b="1" i="1"/>
              <a:t>a</a:t>
            </a:r>
            <a:r>
              <a:rPr lang="en-US">
                <a:solidFill>
                  <a:srgbClr val="A40508"/>
                </a:solidFill>
              </a:rPr>
              <a:t>1</a:t>
            </a:r>
            <a:r>
              <a:rPr lang="en-US">
                <a:sym typeface="Symbol" pitchFamily="-112" charset="2"/>
              </a:rPr>
              <a:t></a:t>
            </a:r>
            <a:r>
              <a:rPr lang="en-US" b="1" i="1">
                <a:sym typeface="Symbol" pitchFamily="-112" charset="2"/>
              </a:rPr>
              <a:t>e</a:t>
            </a:r>
            <a:r>
              <a:rPr lang="en-US">
                <a:solidFill>
                  <a:srgbClr val="A40508"/>
                </a:solidFill>
                <a:sym typeface="Symbol" pitchFamily="-112" charset="2"/>
              </a:rPr>
              <a:t>2</a:t>
            </a:r>
            <a:r>
              <a:rPr lang="en-US">
                <a:sym typeface="Symbol" pitchFamily="-112" charset="2"/>
              </a:rPr>
              <a:t></a:t>
            </a:r>
            <a:r>
              <a:rPr lang="en-US" b="1" i="1">
                <a:sym typeface="Symbol" pitchFamily="-112" charset="2"/>
              </a:rPr>
              <a:t>ic</a:t>
            </a:r>
            <a:r>
              <a:rPr lang="en-US">
                <a:solidFill>
                  <a:srgbClr val="A40508"/>
                </a:solidFill>
                <a:sym typeface="Symbol" pitchFamily="-112" charset="2"/>
              </a:rPr>
              <a:t>3</a:t>
            </a:r>
            <a:r>
              <a:rPr lang="en-US">
                <a:sym typeface="Symbol" pitchFamily="-112" charset="2"/>
              </a:rPr>
              <a:t></a:t>
            </a:r>
            <a:r>
              <a:rPr lang="en-US" b="1" i="1">
                <a:sym typeface="Symbol" pitchFamily="-112" charset="2"/>
              </a:rPr>
              <a:t>ion</a:t>
            </a:r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 flipV="1">
            <a:off x="3330575" y="4419600"/>
            <a:ext cx="0" cy="1143000"/>
          </a:xfrm>
          <a:prstGeom prst="line">
            <a:avLst/>
          </a:prstGeom>
          <a:noFill/>
          <a:ln w="12700">
            <a:solidFill>
              <a:schemeClr val="hlink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708025" y="5486400"/>
            <a:ext cx="2720975" cy="4572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n-US"/>
              <a:t>Encodes </a:t>
            </a:r>
            <a:r>
              <a:rPr lang="en-US" b="1" i="1"/>
              <a:t>automat</a:t>
            </a:r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 flipH="1" flipV="1">
            <a:off x="3733800" y="4419600"/>
            <a:ext cx="381000" cy="1143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4114800" y="5370513"/>
            <a:ext cx="2692400" cy="8223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n-US"/>
              <a:t>Extra length</a:t>
            </a:r>
          </a:p>
          <a:p>
            <a:pPr eaLnBrk="1" hangingPunct="1"/>
            <a:r>
              <a:rPr lang="en-US"/>
              <a:t>beyond </a:t>
            </a:r>
            <a:r>
              <a:rPr lang="en-US" b="1" i="1"/>
              <a:t>automat.</a:t>
            </a:r>
          </a:p>
        </p:txBody>
      </p:sp>
      <p:sp>
        <p:nvSpPr>
          <p:cNvPr id="4916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5.2</a:t>
            </a:r>
          </a:p>
        </p:txBody>
      </p:sp>
      <p:sp>
        <p:nvSpPr>
          <p:cNvPr id="49163" name="Slide Number Placeholder 10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7B234A38-42AE-4B33-90C2-01CB666FA167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43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402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800" dirty="0" smtClean="0">
                <a:ea typeface="ＭＳ Ｐゴシック" pitchFamily="-112" charset="-128"/>
              </a:rPr>
              <a:t>Περίληψη συμπίεσης για το λεξικό του </a:t>
            </a:r>
            <a:r>
              <a:rPr lang="en-US" sz="3800" dirty="0" smtClean="0">
                <a:ea typeface="ＭＳ Ｐゴシック" pitchFamily="-112" charset="-128"/>
              </a:rPr>
              <a:t>RCV1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22821628"/>
              </p:ext>
            </p:extLst>
          </p:nvPr>
        </p:nvGraphicFramePr>
        <p:xfrm>
          <a:off x="457200" y="1752600"/>
          <a:ext cx="8229600" cy="4042412"/>
        </p:xfrm>
        <a:graphic>
          <a:graphicData uri="http://schemas.openxmlformats.org/drawingml/2006/table">
            <a:tbl>
              <a:tblPr/>
              <a:tblGrid>
                <a:gridCol w="6583363"/>
                <a:gridCol w="1646237"/>
              </a:tblGrid>
              <a:tr h="8175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Τεχνική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12" charset="0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Μέγεθος σε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MB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175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Fixed width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11.2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D9"/>
                    </a:solidFill>
                  </a:tcPr>
                </a:tc>
              </a:tr>
              <a:tr h="766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Dictionary-as-String with pointers to every 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</a:tr>
              <a:tr h="8175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Also, blocking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k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=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7.1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D9"/>
                    </a:solidFill>
                  </a:tcPr>
                </a:tc>
              </a:tr>
              <a:tr h="8175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Also, Blocking + front coding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5.9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</a:tr>
            </a:tbl>
          </a:graphicData>
        </a:graphic>
      </p:graphicFrame>
      <p:sp>
        <p:nvSpPr>
          <p:cNvPr id="50199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5.2</a:t>
            </a:r>
          </a:p>
        </p:txBody>
      </p:sp>
      <p:sp>
        <p:nvSpPr>
          <p:cNvPr id="5020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C8F5004B-8348-44FD-89C1-6FF17CDB6E46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44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072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cap="none" dirty="0" smtClean="0">
                <a:ea typeface="ＭＳ Ｐゴシック" pitchFamily="-112" charset="-128"/>
              </a:rPr>
              <a:t>ΣΥΜΠΙΕΣΗ ΤΩΝ ΚΑΤΑΧΩΡΗΣΕΩΝ</a:t>
            </a:r>
            <a:endParaRPr lang="en-US" cap="none" dirty="0" smtClean="0">
              <a:ea typeface="ＭＳ Ｐゴシック" pitchFamily="-112" charset="-128"/>
            </a:endParaRPr>
          </a:p>
        </p:txBody>
      </p:sp>
      <p:sp>
        <p:nvSpPr>
          <p:cNvPr id="5120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5.3</a:t>
            </a:r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F329F1F-2E9C-4AC2-B78C-D8F4F5D9F770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45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879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Συμπίεση των καταχωρήσεων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4953000"/>
          </a:xfrm>
        </p:spPr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Το αρχείο των καταχωρήσεων είναι πολύ μεγαλύτερο αυτού του λεξικού - τουλάχιστον 10 φορές</a:t>
            </a:r>
            <a:r>
              <a:rPr lang="en-US" dirty="0" smtClean="0">
                <a:ea typeface="ＭＳ Ｐゴシック" pitchFamily="-112" charset="-128"/>
              </a:rPr>
              <a:t>.</a:t>
            </a:r>
          </a:p>
          <a:p>
            <a:r>
              <a:rPr lang="el-GR" dirty="0" smtClean="0">
                <a:ea typeface="ＭＳ Ｐゴシック" pitchFamily="-112" charset="-128"/>
              </a:rPr>
              <a:t>Βασική επιδίωξη: </a:t>
            </a:r>
            <a:r>
              <a:rPr lang="el-GR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-112" charset="-128"/>
              </a:rPr>
              <a:t>αποθήκευση κάθε καταχώρησης συνοπτικά</a:t>
            </a:r>
            <a:endParaRPr lang="en-US" i="1" dirty="0" smtClean="0">
              <a:solidFill>
                <a:schemeClr val="tx2">
                  <a:lumMod val="75000"/>
                </a:schemeClr>
              </a:solidFill>
              <a:ea typeface="ＭＳ Ｐゴシック" pitchFamily="-112" charset="-128"/>
            </a:endParaRPr>
          </a:p>
          <a:p>
            <a:r>
              <a:rPr lang="el-GR" dirty="0" smtClean="0">
                <a:ea typeface="ＭＳ Ｐゴシック" pitchFamily="-112" charset="-128"/>
              </a:rPr>
              <a:t>Στην περίπτωση μας, μια καταχώρηση είναι το αναγνωριστικό ενός εγγράφου (</a:t>
            </a:r>
            <a:r>
              <a:rPr lang="en-US" dirty="0" err="1" smtClean="0">
                <a:ea typeface="ＭＳ Ｐゴシック" pitchFamily="-112" charset="-128"/>
              </a:rPr>
              <a:t>docID</a:t>
            </a:r>
            <a:r>
              <a:rPr lang="el-GR" dirty="0" smtClean="0">
                <a:ea typeface="ＭＳ Ｐゴシック" pitchFamily="-112" charset="-128"/>
              </a:rPr>
              <a:t>)</a:t>
            </a:r>
            <a:r>
              <a:rPr lang="en-US" dirty="0" smtClean="0">
                <a:ea typeface="ＭＳ Ｐゴシック" pitchFamily="-112" charset="-128"/>
              </a:rPr>
              <a:t>.</a:t>
            </a:r>
          </a:p>
          <a:p>
            <a:pPr lvl="1"/>
            <a:r>
              <a:rPr lang="el-GR" sz="2000" dirty="0" smtClean="0">
                <a:ea typeface="ＭＳ Ｐゴシック" pitchFamily="-112" charset="-128"/>
              </a:rPr>
              <a:t>Για τη συλλογή του</a:t>
            </a:r>
            <a:r>
              <a:rPr lang="en-US" sz="2000" dirty="0" smtClean="0">
                <a:ea typeface="ＭＳ Ｐゴシック" pitchFamily="-112" charset="-128"/>
              </a:rPr>
              <a:t> Reuters (800,000 </a:t>
            </a:r>
            <a:r>
              <a:rPr lang="el-GR" sz="2000" dirty="0" smtClean="0">
                <a:ea typeface="ＭＳ Ｐゴシック" pitchFamily="-112" charset="-128"/>
              </a:rPr>
              <a:t>έγγραφα</a:t>
            </a:r>
            <a:r>
              <a:rPr lang="en-US" sz="2000" dirty="0" smtClean="0">
                <a:ea typeface="ＭＳ Ｐゴシック" pitchFamily="-112" charset="-128"/>
              </a:rPr>
              <a:t>), </a:t>
            </a:r>
            <a:r>
              <a:rPr lang="el-GR" sz="2000" dirty="0" smtClean="0">
                <a:ea typeface="ＭＳ Ｐゴシック" pitchFamily="-112" charset="-128"/>
              </a:rPr>
              <a:t>μπορούμε να χρησιμοποιήσουμε</a:t>
            </a:r>
            <a:r>
              <a:rPr lang="en-US" sz="2000" dirty="0" smtClean="0">
                <a:ea typeface="ＭＳ Ｐゴシック" pitchFamily="-112" charset="-128"/>
              </a:rPr>
              <a:t> 32 bits </a:t>
            </a:r>
            <a:r>
              <a:rPr lang="el-GR" sz="2000" dirty="0" smtClean="0">
                <a:ea typeface="ＭＳ Ｐゴシック" pitchFamily="-112" charset="-128"/>
              </a:rPr>
              <a:t>ανά</a:t>
            </a:r>
            <a:r>
              <a:rPr lang="en-US" sz="2000" dirty="0" smtClean="0">
                <a:ea typeface="ＭＳ Ｐゴシック" pitchFamily="-112" charset="-128"/>
              </a:rPr>
              <a:t> </a:t>
            </a:r>
            <a:r>
              <a:rPr lang="en-US" sz="2000" dirty="0" err="1" smtClean="0">
                <a:ea typeface="ＭＳ Ｐゴシック" pitchFamily="-112" charset="-128"/>
              </a:rPr>
              <a:t>docID</a:t>
            </a:r>
            <a:r>
              <a:rPr lang="en-US" sz="2000" dirty="0" smtClean="0">
                <a:ea typeface="ＭＳ Ｐゴシック" pitchFamily="-112" charset="-128"/>
              </a:rPr>
              <a:t> </a:t>
            </a:r>
            <a:r>
              <a:rPr lang="el-GR" sz="2000" dirty="0" smtClean="0">
                <a:ea typeface="ＭＳ Ｐゴシック" pitchFamily="-112" charset="-128"/>
              </a:rPr>
              <a:t>αν έχουμε</a:t>
            </a:r>
            <a:r>
              <a:rPr lang="en-US" sz="2000" dirty="0" smtClean="0">
                <a:ea typeface="ＭＳ Ｐゴシック" pitchFamily="-112" charset="-128"/>
              </a:rPr>
              <a:t> </a:t>
            </a:r>
            <a:r>
              <a:rPr lang="el-GR" sz="2000" dirty="0" smtClean="0">
                <a:ea typeface="ＭＳ Ｐゴシック" pitchFamily="-112" charset="-128"/>
              </a:rPr>
              <a:t>ακεραίους </a:t>
            </a:r>
            <a:r>
              <a:rPr lang="en-US" sz="2000" dirty="0" smtClean="0">
                <a:ea typeface="ＭＳ Ｐゴシック" pitchFamily="-112" charset="-128"/>
              </a:rPr>
              <a:t>4-bytes.</a:t>
            </a:r>
          </a:p>
          <a:p>
            <a:pPr lvl="1"/>
            <a:r>
              <a:rPr lang="el-GR" sz="2000" dirty="0" smtClean="0">
                <a:ea typeface="ＭＳ Ｐゴシック" pitchFamily="-112" charset="-128"/>
              </a:rPr>
              <a:t>Εναλλακτικά, </a:t>
            </a:r>
            <a:r>
              <a:rPr lang="en-US" sz="2000" dirty="0" smtClean="0">
                <a:ea typeface="ＭＳ Ｐゴシック" pitchFamily="-112" charset="-128"/>
              </a:rPr>
              <a:t>log</a:t>
            </a:r>
            <a:r>
              <a:rPr lang="en-US" sz="2000" baseline="-25000" dirty="0" smtClean="0">
                <a:ea typeface="ＭＳ Ｐゴシック" pitchFamily="-112" charset="-128"/>
              </a:rPr>
              <a:t>2</a:t>
            </a:r>
            <a:r>
              <a:rPr lang="en-US" sz="2000" dirty="0" smtClean="0">
                <a:ea typeface="ＭＳ Ｐゴシック" pitchFamily="-112" charset="-128"/>
              </a:rPr>
              <a:t> 800,000 ≈ 20 bits </a:t>
            </a:r>
            <a:r>
              <a:rPr lang="el-GR" sz="2000" dirty="0" smtClean="0">
                <a:ea typeface="ＭＳ Ｐゴシック" pitchFamily="-112" charset="-128"/>
              </a:rPr>
              <a:t>ανά</a:t>
            </a:r>
            <a:r>
              <a:rPr lang="en-US" sz="2000" dirty="0" smtClean="0">
                <a:ea typeface="ＭＳ Ｐゴシック" pitchFamily="-112" charset="-128"/>
              </a:rPr>
              <a:t> </a:t>
            </a:r>
            <a:r>
              <a:rPr lang="en-US" sz="2000" dirty="0" err="1" smtClean="0">
                <a:ea typeface="ＭＳ Ｐゴシック" pitchFamily="-112" charset="-128"/>
              </a:rPr>
              <a:t>docID</a:t>
            </a:r>
            <a:r>
              <a:rPr lang="en-US" sz="2000" dirty="0" smtClean="0">
                <a:ea typeface="ＭＳ Ｐゴシック" pitchFamily="-112" charset="-128"/>
              </a:rPr>
              <a:t>.</a:t>
            </a:r>
          </a:p>
          <a:p>
            <a:r>
              <a:rPr lang="el-GR" dirty="0" smtClean="0">
                <a:ea typeface="ＭＳ Ｐゴシック" pitchFamily="-112" charset="-128"/>
              </a:rPr>
              <a:t>Μπορούμε λιγότερο από </a:t>
            </a:r>
            <a:r>
              <a:rPr lang="en-US" dirty="0" smtClean="0">
                <a:ea typeface="ＭＳ Ｐゴシック" pitchFamily="-112" charset="-128"/>
              </a:rPr>
              <a:t>20 bits </a:t>
            </a:r>
            <a:r>
              <a:rPr lang="el-GR" dirty="0" smtClean="0">
                <a:ea typeface="ＭＳ Ｐゴシック" pitchFamily="-112" charset="-128"/>
              </a:rPr>
              <a:t>ανά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n-US" dirty="0" err="1" smtClean="0">
                <a:ea typeface="ＭＳ Ｐゴシック" pitchFamily="-112" charset="-128"/>
              </a:rPr>
              <a:t>docID</a:t>
            </a:r>
            <a:r>
              <a:rPr lang="el-GR" dirty="0" smtClean="0">
                <a:ea typeface="ＭＳ Ｐゴシック" pitchFamily="-112" charset="-128"/>
              </a:rPr>
              <a:t>;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52228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5.3</a:t>
            </a:r>
          </a:p>
        </p:txBody>
      </p:sp>
      <p:sp>
        <p:nvSpPr>
          <p:cNvPr id="5222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BA134139-B44A-465E-8E5D-26A69D714B99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46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679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Αποθηκεύουμε τη λίστα των εγγράφων σε αύξουσα διάταξη των </a:t>
            </a:r>
            <a:r>
              <a:rPr lang="en-US" dirty="0" err="1" smtClean="0">
                <a:ea typeface="ＭＳ Ｐゴシック" pitchFamily="-112" charset="-128"/>
              </a:rPr>
              <a:t>docID</a:t>
            </a:r>
            <a:r>
              <a:rPr lang="en-US" dirty="0" smtClean="0">
                <a:ea typeface="ＭＳ Ｐゴシック" pitchFamily="-112" charset="-128"/>
              </a:rPr>
              <a:t>.</a:t>
            </a:r>
          </a:p>
          <a:p>
            <a:pPr lvl="1" eaLnBrk="1" hangingPunct="1"/>
            <a:r>
              <a:rPr lang="en-US" b="1" i="1" dirty="0" smtClean="0">
                <a:ea typeface="ＭＳ Ｐゴシック" pitchFamily="-112" charset="-128"/>
              </a:rPr>
              <a:t>computer</a:t>
            </a:r>
            <a:r>
              <a:rPr lang="en-US" dirty="0" smtClean="0">
                <a:ea typeface="ＭＳ Ｐゴシック" pitchFamily="-112" charset="-128"/>
              </a:rPr>
              <a:t>: 33,47,154,159,202 …</a:t>
            </a:r>
          </a:p>
          <a:p>
            <a:pPr eaLnBrk="1" hangingPunct="1"/>
            <a:r>
              <a:rPr lang="el-GR" u="sng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Συνέπεια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: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αρκεί να αποθηκεύουμε τα κενά (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gaps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)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.</a:t>
            </a:r>
          </a:p>
          <a:p>
            <a:pPr lvl="1" eaLnBrk="1" hangingPunct="1"/>
            <a:r>
              <a:rPr lang="en-US" dirty="0" smtClean="0">
                <a:ea typeface="ＭＳ Ｐゴシック" pitchFamily="-112" charset="-128"/>
              </a:rPr>
              <a:t>33,14,107,5,43 …</a:t>
            </a:r>
            <a:endParaRPr lang="el-GR" dirty="0" smtClean="0">
              <a:ea typeface="ＭＳ Ｐゴシック" pitchFamily="-112" charset="-128"/>
            </a:endParaRPr>
          </a:p>
          <a:p>
            <a:pPr lvl="1" eaLnBrk="1" hangingPunct="1"/>
            <a:endParaRPr lang="en-US" dirty="0" smtClean="0">
              <a:ea typeface="ＭＳ Ｐゴシック" pitchFamily="-112" charset="-128"/>
            </a:endParaRPr>
          </a:p>
          <a:p>
            <a:pPr eaLnBrk="1" hangingPunct="1"/>
            <a:r>
              <a:rPr lang="el-GR" u="sng" dirty="0" smtClean="0">
                <a:ea typeface="ＭＳ Ｐゴシック" pitchFamily="-112" charset="-128"/>
              </a:rPr>
              <a:t>Γιατί;</a:t>
            </a:r>
            <a:r>
              <a:rPr lang="el-GR" dirty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Τα περισσότερα κενά μπορεί να κωδικοποιηθούν/αποθηκευτούν με πολύ λιγότερα από  </a:t>
            </a:r>
            <a:r>
              <a:rPr lang="en-US" dirty="0" smtClean="0">
                <a:ea typeface="ＭＳ Ｐゴシック" pitchFamily="-112" charset="-128"/>
              </a:rPr>
              <a:t>20 bits.</a:t>
            </a:r>
          </a:p>
        </p:txBody>
      </p:sp>
      <p:sp>
        <p:nvSpPr>
          <p:cNvPr id="54279" name="TextBox 6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5.3</a:t>
            </a:r>
          </a:p>
        </p:txBody>
      </p:sp>
      <p:sp>
        <p:nvSpPr>
          <p:cNvPr id="54280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10AAB147-56CA-43FF-A94C-5F7ABD8D53C1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47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Συμπίεση των καταχωρήσεων</a:t>
            </a:r>
            <a:endParaRPr lang="en-US" dirty="0" smtClean="0"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715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Παράδειγμα</a:t>
            </a:r>
            <a:endParaRPr lang="en-US" dirty="0" smtClean="0">
              <a:ea typeface="ＭＳ Ｐゴシック" pitchFamily="-112" charset="-128"/>
            </a:endParaRPr>
          </a:p>
        </p:txBody>
      </p:sp>
      <p:pic>
        <p:nvPicPr>
          <p:cNvPr id="55299" name="Content Placeholder 3" descr="postingsgaps.gi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819400"/>
            <a:ext cx="8732677" cy="1752600"/>
          </a:xfrm>
        </p:spPr>
      </p:pic>
      <p:sp>
        <p:nvSpPr>
          <p:cNvPr id="55300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5.3</a:t>
            </a:r>
          </a:p>
        </p:txBody>
      </p:sp>
      <p:sp>
        <p:nvSpPr>
          <p:cNvPr id="5530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636A83E-52E2-48D6-8237-9D61DFD22C6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48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024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153400" cy="32004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Ένας όρος όπως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n-US" b="1" i="1" dirty="0" err="1" smtClean="0">
                <a:ea typeface="ＭＳ Ｐゴシック" pitchFamily="-112" charset="-128"/>
              </a:rPr>
              <a:t>arachnocentric</a:t>
            </a:r>
            <a:r>
              <a:rPr lang="en-US" b="1" i="1" dirty="0" smtClean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εμφανίζεται ίσως σε ένα έγγραφο στο εκατομμύριο</a:t>
            </a:r>
            <a:r>
              <a:rPr lang="en-US" dirty="0" smtClean="0">
                <a:ea typeface="ＭＳ Ｐゴシック" pitchFamily="-112" charset="-128"/>
              </a:rPr>
              <a:t>.</a:t>
            </a:r>
          </a:p>
          <a:p>
            <a:pPr eaLnBrk="1" hangingPunct="1"/>
            <a:r>
              <a:rPr lang="el-GR" dirty="0" smtClean="0">
                <a:ea typeface="ＭＳ Ｐゴシック" pitchFamily="-112" charset="-128"/>
              </a:rPr>
              <a:t>Ένας όρος όπως </a:t>
            </a:r>
            <a:r>
              <a:rPr lang="en-US" b="1" i="1" dirty="0" smtClean="0">
                <a:ea typeface="ＭＳ Ｐゴシック" pitchFamily="-112" charset="-128"/>
              </a:rPr>
              <a:t>the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εμφανίζεται σχεδόν σε κάθε έγγραφο, άρα </a:t>
            </a:r>
            <a:r>
              <a:rPr lang="en-US" dirty="0" smtClean="0">
                <a:ea typeface="ＭＳ Ｐゴシック" pitchFamily="-112" charset="-128"/>
              </a:rPr>
              <a:t>20 bits/</a:t>
            </a:r>
            <a:r>
              <a:rPr lang="el-GR" dirty="0" smtClean="0">
                <a:ea typeface="ＭＳ Ｐゴシック" pitchFamily="-112" charset="-128"/>
              </a:rPr>
              <a:t>εγγραφή πολύ ακριβό </a:t>
            </a:r>
            <a:endParaRPr lang="el-GR" dirty="0">
              <a:ea typeface="ＭＳ Ｐゴシック" pitchFamily="-112" charset="-128"/>
            </a:endParaRPr>
          </a:p>
          <a:p>
            <a:pPr lvl="1" eaLnBrk="1" hangingPunct="1"/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53252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5.3</a:t>
            </a:r>
          </a:p>
        </p:txBody>
      </p:sp>
      <p:sp>
        <p:nvSpPr>
          <p:cNvPr id="5325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1048315D-3B2A-4D8B-96BA-A1F5B3653EE2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49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Συμπίεση των καταχωρήσεων</a:t>
            </a:r>
            <a:endParaRPr lang="en-US" dirty="0" smtClean="0"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763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Line 1026"/>
          <p:cNvSpPr>
            <a:spLocks noChangeShapeType="1"/>
          </p:cNvSpPr>
          <p:nvPr/>
        </p:nvSpPr>
        <p:spPr bwMode="auto">
          <a:xfrm>
            <a:off x="7010400" y="3886200"/>
            <a:ext cx="38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410200" y="915988"/>
          <a:ext cx="1535113" cy="5484812"/>
        </p:xfrm>
        <a:graphic>
          <a:graphicData uri="http://schemas.openxmlformats.org/presentationml/2006/ole">
            <p:oleObj spid="_x0000_s176186" name="Worksheet" r:id="rId3" imgW="1608840" imgH="6761160" progId="Excel.Sheet.8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7467600" y="914400"/>
          <a:ext cx="1352550" cy="5478463"/>
        </p:xfrm>
        <a:graphic>
          <a:graphicData uri="http://schemas.openxmlformats.org/presentationml/2006/ole">
            <p:oleObj spid="_x0000_s176187" name="Worksheet" r:id="rId4" imgW="1586160" imgH="6761160" progId="Excel.Sheet.8">
              <p:embed/>
            </p:oleObj>
          </a:graphicData>
        </a:graphic>
      </p:graphicFrame>
      <p:sp>
        <p:nvSpPr>
          <p:cNvPr id="2053" name="Rectangle 10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Βασικό βήμα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sort</a:t>
            </a:r>
          </a:p>
        </p:txBody>
      </p:sp>
      <p:sp>
        <p:nvSpPr>
          <p:cNvPr id="2054" name="Rectangle 1030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4419600" cy="1676400"/>
          </a:xfrm>
        </p:spPr>
        <p:txBody>
          <a:bodyPr/>
          <a:lstStyle/>
          <a:p>
            <a:pPr eaLnBrk="1" hangingPunct="1"/>
            <a:r>
              <a:rPr lang="el-GR" sz="2200" dirty="0" smtClean="0">
                <a:ea typeface="ＭＳ Ｐゴシック" charset="-128"/>
              </a:rPr>
              <a:t>Αφού έχουμε επεξεργαστεί όλα τα έγγραφα, το αντεστραμμένο ευρετήριο </a:t>
            </a:r>
            <a:r>
              <a:rPr lang="el-GR" sz="2200" i="1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διατάσσεται</a:t>
            </a:r>
            <a:r>
              <a:rPr lang="el-GR" sz="2200" dirty="0" smtClean="0">
                <a:ea typeface="ＭＳ Ｐゴシック" charset="-128"/>
              </a:rPr>
              <a:t> </a:t>
            </a:r>
            <a:r>
              <a:rPr lang="en-US" sz="2200" dirty="0" smtClean="0">
                <a:ea typeface="ＭＳ Ｐゴシック" charset="-128"/>
              </a:rPr>
              <a:t>(sort) </a:t>
            </a:r>
            <a:r>
              <a:rPr lang="el-GR" sz="2200" dirty="0" smtClean="0">
                <a:ea typeface="ＭＳ Ｐゴシック" charset="-128"/>
              </a:rPr>
              <a:t>με βάση τους όρους</a:t>
            </a:r>
            <a:endParaRPr lang="en-US" sz="2200" dirty="0" smtClean="0">
              <a:ea typeface="ＭＳ Ｐゴシック" charset="-128"/>
            </a:endParaRPr>
          </a:p>
        </p:txBody>
      </p:sp>
      <p:sp>
        <p:nvSpPr>
          <p:cNvPr id="205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96853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4.2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7200" y="3429000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n-lt"/>
              </a:rPr>
              <a:t>Στη συνέχεια, για κάθε όρο, διάταξη εγγράφων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594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Κωδικοποίηση μεταβλητού μεγέθους (</a:t>
            </a:r>
            <a:r>
              <a:rPr lang="en-US" dirty="0" smtClean="0">
                <a:ea typeface="ＭＳ Ｐゴシック" pitchFamily="-112" charset="-128"/>
              </a:rPr>
              <a:t>Variable length encoding</a:t>
            </a:r>
            <a:r>
              <a:rPr lang="el-GR" dirty="0" smtClean="0">
                <a:ea typeface="ＭＳ Ｐゴシック" pitchFamily="-112" charset="-128"/>
              </a:rPr>
              <a:t>)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5632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763000" cy="4876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Στόχος</a:t>
            </a:r>
            <a:r>
              <a:rPr lang="en-US" dirty="0" smtClean="0">
                <a:ea typeface="ＭＳ Ｐゴシック" pitchFamily="-112" charset="-128"/>
              </a:rPr>
              <a:t>:</a:t>
            </a:r>
          </a:p>
          <a:p>
            <a:pPr lvl="1" eaLnBrk="1" hangingPunct="1"/>
            <a:r>
              <a:rPr lang="el-GR" sz="1800" dirty="0" smtClean="0">
                <a:ea typeface="ＭＳ Ｐゴシック" pitchFamily="-112" charset="-128"/>
              </a:rPr>
              <a:t>Για το</a:t>
            </a:r>
            <a:r>
              <a:rPr lang="en-US" sz="1800" dirty="0" smtClean="0">
                <a:ea typeface="ＭＳ Ｐゴシック" pitchFamily="-112" charset="-128"/>
              </a:rPr>
              <a:t> </a:t>
            </a:r>
            <a:r>
              <a:rPr lang="en-US" sz="1800" b="1" i="1" dirty="0" err="1" smtClean="0">
                <a:ea typeface="ＭＳ Ｐゴシック" pitchFamily="-112" charset="-128"/>
              </a:rPr>
              <a:t>arachnocentric</a:t>
            </a:r>
            <a:r>
              <a:rPr lang="en-US" sz="1800" dirty="0" smtClean="0">
                <a:ea typeface="ＭＳ Ｐゴシック" pitchFamily="-112" charset="-128"/>
              </a:rPr>
              <a:t>, </a:t>
            </a:r>
            <a:r>
              <a:rPr lang="el-GR" sz="1800" dirty="0" smtClean="0">
                <a:ea typeface="ＭＳ Ｐゴシック" pitchFamily="-112" charset="-128"/>
              </a:rPr>
              <a:t>θα χρησιμοποιήσουμε εγγραφές  </a:t>
            </a:r>
            <a:r>
              <a:rPr lang="en-US" sz="1800" dirty="0" smtClean="0">
                <a:ea typeface="ＭＳ Ｐゴシック" pitchFamily="-112" charset="-128"/>
              </a:rPr>
              <a:t>~20 bits/gap.</a:t>
            </a:r>
          </a:p>
          <a:p>
            <a:pPr lvl="1" eaLnBrk="1" hangingPunct="1"/>
            <a:r>
              <a:rPr lang="el-GR" sz="1800" dirty="0" smtClean="0">
                <a:ea typeface="ＭＳ Ｐゴシック" pitchFamily="-112" charset="-128"/>
              </a:rPr>
              <a:t>Για το </a:t>
            </a:r>
            <a:r>
              <a:rPr lang="en-US" sz="1800" dirty="0" smtClean="0">
                <a:ea typeface="ＭＳ Ｐゴシック" pitchFamily="-112" charset="-128"/>
              </a:rPr>
              <a:t> </a:t>
            </a:r>
            <a:r>
              <a:rPr lang="en-US" sz="1800" b="1" i="1" dirty="0" smtClean="0">
                <a:ea typeface="ＭＳ Ｐゴシック" pitchFamily="-112" charset="-128"/>
              </a:rPr>
              <a:t>the</a:t>
            </a:r>
            <a:r>
              <a:rPr lang="en-US" sz="1800" dirty="0" smtClean="0">
                <a:ea typeface="ＭＳ Ｐゴシック" pitchFamily="-112" charset="-128"/>
              </a:rPr>
              <a:t>, </a:t>
            </a:r>
            <a:r>
              <a:rPr lang="el-GR" sz="1800" dirty="0" smtClean="0">
                <a:ea typeface="ＭＳ Ｐゴシック" pitchFamily="-112" charset="-128"/>
              </a:rPr>
              <a:t>θα χρησιμοποιήσουμε εγγραφές </a:t>
            </a:r>
            <a:r>
              <a:rPr lang="en-US" sz="1800" dirty="0" smtClean="0">
                <a:ea typeface="ＭＳ Ｐゴシック" pitchFamily="-112" charset="-128"/>
              </a:rPr>
              <a:t>~1 bit/gap entry.</a:t>
            </a:r>
          </a:p>
          <a:p>
            <a:pPr eaLnBrk="1" hangingPunct="1"/>
            <a:r>
              <a:rPr lang="el-GR" sz="2400" dirty="0" smtClean="0">
                <a:ea typeface="ＭＳ Ｐゴシック" pitchFamily="-112" charset="-128"/>
              </a:rPr>
              <a:t>Αν το μέσο κενό</a:t>
            </a:r>
            <a:r>
              <a:rPr lang="en-US" sz="2400" dirty="0" smtClean="0">
                <a:ea typeface="ＭＳ Ｐゴシック" pitchFamily="-112" charset="-128"/>
              </a:rPr>
              <a:t> </a:t>
            </a:r>
            <a:r>
              <a:rPr lang="el-GR" sz="2400" dirty="0" smtClean="0">
                <a:ea typeface="ＭＳ Ｐゴシック" pitchFamily="-112" charset="-128"/>
              </a:rPr>
              <a:t>για έναν όρο είναι </a:t>
            </a:r>
            <a:r>
              <a:rPr lang="en-US" sz="2400" i="1" dirty="0" smtClean="0">
                <a:ea typeface="ＭＳ Ｐゴシック" pitchFamily="-112" charset="-128"/>
              </a:rPr>
              <a:t>G</a:t>
            </a:r>
            <a:r>
              <a:rPr lang="en-US" sz="2400" dirty="0" smtClean="0">
                <a:ea typeface="ＭＳ Ｐゴシック" pitchFamily="-112" charset="-128"/>
              </a:rPr>
              <a:t>, </a:t>
            </a:r>
            <a:r>
              <a:rPr lang="el-GR" sz="2400" dirty="0" smtClean="0">
                <a:ea typeface="ＭＳ Ｐゴシック" pitchFamily="-112" charset="-128"/>
              </a:rPr>
              <a:t>θέλουμε να χρησιμοποιήσουμε εγγραφές  </a:t>
            </a:r>
            <a:r>
              <a:rPr lang="en-US" sz="2400" dirty="0" smtClean="0">
                <a:ea typeface="ＭＳ Ｐゴシック" pitchFamily="-112" charset="-128"/>
              </a:rPr>
              <a:t>~log</a:t>
            </a:r>
            <a:r>
              <a:rPr lang="en-US" sz="2400" baseline="-25000" dirty="0" smtClean="0">
                <a:ea typeface="ＭＳ Ｐゴシック" pitchFamily="-112" charset="-128"/>
              </a:rPr>
              <a:t>2</a:t>
            </a:r>
            <a:r>
              <a:rPr lang="en-US" sz="2400" i="1" dirty="0" smtClean="0">
                <a:ea typeface="ＭＳ Ｐゴシック" pitchFamily="-112" charset="-128"/>
              </a:rPr>
              <a:t>G</a:t>
            </a:r>
            <a:r>
              <a:rPr lang="en-US" sz="2400" dirty="0" smtClean="0">
                <a:ea typeface="ＭＳ Ｐゴシック" pitchFamily="-112" charset="-128"/>
              </a:rPr>
              <a:t> bits/gap.</a:t>
            </a:r>
          </a:p>
          <a:p>
            <a:pPr eaLnBrk="1" hangingPunct="1"/>
            <a:r>
              <a:rPr lang="el-GR" sz="2400" u="sng" dirty="0" smtClean="0">
                <a:ea typeface="ＭＳ Ｐゴシック" pitchFamily="-112" charset="-128"/>
              </a:rPr>
              <a:t>Βασική πρόκληση</a:t>
            </a:r>
            <a:r>
              <a:rPr lang="en-US" sz="2400" dirty="0" smtClean="0">
                <a:ea typeface="ＭＳ Ｐゴシック" pitchFamily="-112" charset="-128"/>
              </a:rPr>
              <a:t>: </a:t>
            </a:r>
            <a:r>
              <a:rPr lang="el-GR" sz="2400" dirty="0" smtClean="0">
                <a:ea typeface="ＭＳ Ｐゴシック" pitchFamily="-112" charset="-128"/>
              </a:rPr>
              <a:t>κωδικοποίηση κάθε ακερα</a:t>
            </a:r>
            <a:r>
              <a:rPr lang="el-GR" sz="2400" dirty="0">
                <a:ea typeface="ＭＳ Ｐゴシック" pitchFamily="-112" charset="-128"/>
              </a:rPr>
              <a:t>ί</a:t>
            </a:r>
            <a:r>
              <a:rPr lang="el-GR" sz="2400" dirty="0" smtClean="0">
                <a:ea typeface="ＭＳ Ｐゴシック" pitchFamily="-112" charset="-128"/>
              </a:rPr>
              <a:t>ου </a:t>
            </a:r>
            <a:r>
              <a:rPr lang="en-US" sz="2400" dirty="0" smtClean="0">
                <a:ea typeface="ＭＳ Ｐゴシック" pitchFamily="-112" charset="-128"/>
              </a:rPr>
              <a:t>(gap) </a:t>
            </a:r>
            <a:r>
              <a:rPr lang="el-GR" sz="2400" dirty="0" smtClean="0">
                <a:ea typeface="ＭＳ Ｐゴシック" pitchFamily="-112" charset="-128"/>
              </a:rPr>
              <a:t>με όσα λιγότερα</a:t>
            </a:r>
            <a:r>
              <a:rPr lang="en-US" sz="2400" dirty="0" smtClean="0">
                <a:ea typeface="ＭＳ Ｐゴシック" pitchFamily="-112" charset="-128"/>
              </a:rPr>
              <a:t> bits </a:t>
            </a:r>
            <a:r>
              <a:rPr lang="el-GR" sz="2400" dirty="0" smtClean="0">
                <a:ea typeface="ＭＳ Ｐゴシック" pitchFamily="-112" charset="-128"/>
              </a:rPr>
              <a:t>είναι απαραίτητα για αυτόν τον ακέραιο</a:t>
            </a:r>
            <a:r>
              <a:rPr lang="en-US" sz="2400" dirty="0" smtClean="0">
                <a:ea typeface="ＭＳ Ｐゴシック" pitchFamily="-112" charset="-128"/>
              </a:rPr>
              <a:t>.</a:t>
            </a:r>
          </a:p>
          <a:p>
            <a:pPr eaLnBrk="1" hangingPunct="1"/>
            <a:r>
              <a:rPr lang="el-GR" sz="2400" dirty="0" smtClean="0">
                <a:ea typeface="ＭＳ Ｐゴシック" pitchFamily="-112" charset="-128"/>
              </a:rPr>
              <a:t>Αυτό απαιτεί κωδικοποίηση μεταβλητού μεγέθους -- </a:t>
            </a:r>
            <a:r>
              <a:rPr lang="en-US" sz="2400" i="1" dirty="0" smtClean="0">
                <a:solidFill>
                  <a:srgbClr val="357E69"/>
                </a:solidFill>
                <a:ea typeface="ＭＳ Ｐゴシック" pitchFamily="-112" charset="-128"/>
              </a:rPr>
              <a:t>variable length encoding</a:t>
            </a:r>
          </a:p>
          <a:p>
            <a:pPr eaLnBrk="1" hangingPunct="1"/>
            <a:r>
              <a:rPr lang="el-GR" sz="2400" dirty="0" smtClean="0">
                <a:ea typeface="ＭＳ Ｐゴシック" pitchFamily="-112" charset="-128"/>
              </a:rPr>
              <a:t>Αυτό το πετυχαίνουμε χρησιμοποιώντας σύντομους κώδικες για μικρούς αριθμούς</a:t>
            </a:r>
            <a:endParaRPr lang="en-US" sz="2400" dirty="0" smtClean="0">
              <a:ea typeface="ＭＳ Ｐゴシック" pitchFamily="-112" charset="-128"/>
            </a:endParaRPr>
          </a:p>
        </p:txBody>
      </p:sp>
      <p:sp>
        <p:nvSpPr>
          <p:cNvPr id="56324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5.3</a:t>
            </a:r>
          </a:p>
        </p:txBody>
      </p:sp>
      <p:sp>
        <p:nvSpPr>
          <p:cNvPr id="5632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EE571D0-7FE3-4510-A8C0-4EAAA17453D1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50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926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249362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ea typeface="ＭＳ Ｐゴシック" pitchFamily="-112" charset="-128"/>
              </a:rPr>
              <a:t>Κωδικοί μεταβλητών </a:t>
            </a:r>
            <a:r>
              <a:rPr lang="en-US" dirty="0" smtClean="0">
                <a:ea typeface="ＭＳ Ｐゴシック" pitchFamily="-112" charset="-128"/>
              </a:rPr>
              <a:t>Byte (Variable Byte (VB) codes)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450273" y="1905000"/>
            <a:ext cx="8131175" cy="3886200"/>
          </a:xfrm>
        </p:spPr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Κωδικοποιούμε κάθε διάκενο με ακέραιο αριθμό από </a:t>
            </a:r>
            <a:r>
              <a:rPr lang="en-US" dirty="0" smtClean="0">
                <a:ea typeface="ＭＳ Ｐゴシック" pitchFamily="-112" charset="-128"/>
              </a:rPr>
              <a:t>bytes</a:t>
            </a:r>
          </a:p>
          <a:p>
            <a:r>
              <a:rPr lang="el-GR" dirty="0" smtClean="0">
                <a:ea typeface="ＭＳ Ｐゴシック" pitchFamily="-112" charset="-128"/>
              </a:rPr>
              <a:t>Το πρώτο </a:t>
            </a:r>
            <a:r>
              <a:rPr lang="en-US" dirty="0" smtClean="0">
                <a:ea typeface="ＭＳ Ｐゴシック" pitchFamily="-112" charset="-128"/>
              </a:rPr>
              <a:t>bit </a:t>
            </a:r>
            <a:r>
              <a:rPr lang="el-GR" dirty="0" smtClean="0">
                <a:ea typeface="ＭＳ Ｐゴシック" pitchFamily="-112" charset="-128"/>
              </a:rPr>
              <a:t>κάθε </a:t>
            </a:r>
            <a:r>
              <a:rPr lang="en-US" dirty="0" smtClean="0">
                <a:ea typeface="ＭＳ Ｐゴシック" pitchFamily="-112" charset="-128"/>
              </a:rPr>
              <a:t>byte </a:t>
            </a:r>
            <a:r>
              <a:rPr lang="el-GR" dirty="0" smtClean="0">
                <a:ea typeface="ＭＳ Ｐゴシック" pitchFamily="-112" charset="-128"/>
              </a:rPr>
              <a:t>χρησιμοποιείται ως </a:t>
            </a:r>
            <a:r>
              <a:rPr lang="en-US" dirty="0" smtClean="0">
                <a:ea typeface="ＭＳ Ｐゴシック" pitchFamily="-112" charset="-128"/>
              </a:rPr>
              <a:t>bit </a:t>
            </a:r>
            <a:r>
              <a:rPr lang="el-GR" dirty="0" smtClean="0">
                <a:ea typeface="ＭＳ Ｐゴシック" pitchFamily="-112" charset="-128"/>
              </a:rPr>
              <a:t>συνέχισης </a:t>
            </a:r>
            <a:r>
              <a:rPr lang="en-US" dirty="0" smtClean="0">
                <a:ea typeface="ＭＳ Ｐゴシック" pitchFamily="-112" charset="-128"/>
              </a:rPr>
              <a:t>(continuation bit)</a:t>
            </a:r>
          </a:p>
          <a:p>
            <a:pPr lvl="1"/>
            <a:r>
              <a:rPr lang="el-GR" dirty="0" smtClean="0">
                <a:ea typeface="ＭＳ Ｐゴシック" pitchFamily="-112" charset="-128"/>
              </a:rPr>
              <a:t>Είναι 0 σε όλα τα </a:t>
            </a:r>
            <a:r>
              <a:rPr lang="en-US" dirty="0" smtClean="0">
                <a:ea typeface="ＭＳ Ｐゴシック" pitchFamily="-112" charset="-128"/>
              </a:rPr>
              <a:t>bytes </a:t>
            </a:r>
            <a:r>
              <a:rPr lang="el-GR" dirty="0" smtClean="0">
                <a:ea typeface="ＭＳ Ｐゴシック" pitchFamily="-112" charset="-128"/>
              </a:rPr>
              <a:t>εκτός από το τελευταίο, όπου είναι 1</a:t>
            </a:r>
          </a:p>
          <a:p>
            <a:pPr lvl="1"/>
            <a:r>
              <a:rPr lang="el-GR" dirty="0" smtClean="0">
                <a:ea typeface="ＭＳ Ｐゴシック" pitchFamily="-112" charset="-128"/>
              </a:rPr>
              <a:t>Χρησιμοποιείται για να σηματοδοτήσει το τελευταίο </a:t>
            </a:r>
            <a:r>
              <a:rPr lang="en-US" dirty="0" smtClean="0">
                <a:ea typeface="ＭＳ Ｐゴシック" pitchFamily="-112" charset="-128"/>
              </a:rPr>
              <a:t>byte </a:t>
            </a:r>
            <a:r>
              <a:rPr lang="el-GR" dirty="0" smtClean="0">
                <a:ea typeface="ＭＳ Ｐゴシック" pitchFamily="-112" charset="-128"/>
              </a:rPr>
              <a:t>της κωδικοποίησης 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57348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5.3</a:t>
            </a:r>
          </a:p>
        </p:txBody>
      </p:sp>
      <p:sp>
        <p:nvSpPr>
          <p:cNvPr id="573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F611144F-98E5-43A9-806F-8CED3D2A66AC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51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789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249362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ea typeface="ＭＳ Ｐゴシック" pitchFamily="-112" charset="-128"/>
              </a:rPr>
              <a:t>Κωδικοί μεταβλητών </a:t>
            </a:r>
            <a:r>
              <a:rPr lang="en-US" dirty="0" smtClean="0">
                <a:ea typeface="ＭＳ Ｐゴシック" pitchFamily="-112" charset="-128"/>
              </a:rPr>
              <a:t>Byte (Variable Byte (VB) codes)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Ξεκίνα με ένα </a:t>
            </a:r>
            <a:r>
              <a:rPr lang="en-US" dirty="0" smtClean="0">
                <a:ea typeface="ＭＳ Ｐゴシック" pitchFamily="-112" charset="-128"/>
              </a:rPr>
              <a:t>byte </a:t>
            </a:r>
            <a:r>
              <a:rPr lang="el-GR" dirty="0" smtClean="0">
                <a:ea typeface="ＭＳ Ｐゴシック" pitchFamily="-112" charset="-128"/>
              </a:rPr>
              <a:t>για την αποθήκευση του </a:t>
            </a:r>
            <a:r>
              <a:rPr lang="en-US" i="1" dirty="0" smtClean="0">
                <a:ea typeface="ＭＳ Ｐゴシック" pitchFamily="-112" charset="-128"/>
              </a:rPr>
              <a:t>G</a:t>
            </a:r>
            <a:endParaRPr lang="en-US" dirty="0" smtClean="0">
              <a:ea typeface="ＭＳ Ｐゴシック" pitchFamily="-112" charset="-128"/>
            </a:endParaRPr>
          </a:p>
          <a:p>
            <a:r>
              <a:rPr lang="el-GR" dirty="0" smtClean="0">
                <a:ea typeface="ＭＳ Ｐゴシック" pitchFamily="-112" charset="-128"/>
              </a:rPr>
              <a:t>Αν </a:t>
            </a:r>
            <a:r>
              <a:rPr lang="en-US" i="1" dirty="0" smtClean="0">
                <a:ea typeface="ＭＳ Ｐゴシック" pitchFamily="-112" charset="-128"/>
              </a:rPr>
              <a:t>G</a:t>
            </a:r>
            <a:r>
              <a:rPr lang="en-US" dirty="0" smtClean="0">
                <a:ea typeface="ＭＳ Ｐゴシック" pitchFamily="-112" charset="-128"/>
              </a:rPr>
              <a:t> ≤127, </a:t>
            </a:r>
            <a:r>
              <a:rPr lang="el-GR" dirty="0" smtClean="0">
                <a:ea typeface="ＭＳ Ｐゴシック" pitchFamily="-112" charset="-128"/>
              </a:rPr>
              <a:t>υπολόγισε τη δυαδική αναπαράσταση με τα </a:t>
            </a:r>
            <a:r>
              <a:rPr lang="en-US" dirty="0" smtClean="0">
                <a:ea typeface="ＭＳ Ｐゴシック" pitchFamily="-112" charset="-128"/>
              </a:rPr>
              <a:t>7 </a:t>
            </a:r>
            <a:r>
              <a:rPr lang="el-GR" dirty="0" smtClean="0">
                <a:ea typeface="ＭＳ Ｐゴシック" pitchFamily="-112" charset="-128"/>
              </a:rPr>
              <a:t>διαθέσιμα </a:t>
            </a:r>
            <a:r>
              <a:rPr lang="en-US" dirty="0" smtClean="0">
                <a:ea typeface="ＭＳ Ｐゴシック" pitchFamily="-112" charset="-128"/>
              </a:rPr>
              <a:t>bits and </a:t>
            </a:r>
            <a:r>
              <a:rPr lang="el-GR" dirty="0" smtClean="0">
                <a:ea typeface="ＭＳ Ｐゴシック" pitchFamily="-112" charset="-128"/>
              </a:rPr>
              <a:t>θέσε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n-US" i="1" dirty="0" smtClean="0">
                <a:ea typeface="ＭＳ Ｐゴシック" pitchFamily="-112" charset="-128"/>
              </a:rPr>
              <a:t>c </a:t>
            </a:r>
            <a:r>
              <a:rPr lang="en-US" dirty="0" smtClean="0">
                <a:ea typeface="ＭＳ Ｐゴシック" pitchFamily="-112" charset="-128"/>
              </a:rPr>
              <a:t>=1</a:t>
            </a:r>
          </a:p>
          <a:p>
            <a:r>
              <a:rPr lang="el-GR" dirty="0" smtClean="0">
                <a:ea typeface="ＭＳ Ｐゴシック" pitchFamily="-112" charset="-128"/>
              </a:rPr>
              <a:t>Αλλιώς, κωδικοποίησε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7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lower-order bits </a:t>
            </a:r>
            <a:r>
              <a:rPr lang="el-GR" dirty="0" smtClean="0">
                <a:ea typeface="ＭＳ Ｐゴシック" pitchFamily="-112" charset="-128"/>
              </a:rPr>
              <a:t>του </a:t>
            </a:r>
            <a:r>
              <a:rPr lang="en-US" dirty="0" smtClean="0">
                <a:ea typeface="ＭＳ Ｐゴシック" pitchFamily="-112" charset="-128"/>
              </a:rPr>
              <a:t>G </a:t>
            </a:r>
            <a:r>
              <a:rPr lang="el-GR" dirty="0" smtClean="0">
                <a:ea typeface="ＭＳ Ｐゴシック" pitchFamily="-112" charset="-128"/>
              </a:rPr>
              <a:t>και χρησιμοποίησε επιπρόσθετα </a:t>
            </a:r>
            <a:r>
              <a:rPr lang="en-US" dirty="0" smtClean="0">
                <a:ea typeface="ＭＳ Ｐゴシック" pitchFamily="-112" charset="-128"/>
              </a:rPr>
              <a:t>bytes </a:t>
            </a:r>
            <a:r>
              <a:rPr lang="el-GR" dirty="0" smtClean="0">
                <a:ea typeface="ＭＳ Ｐゴシック" pitchFamily="-112" charset="-128"/>
              </a:rPr>
              <a:t>για να κωδικοποιήσεις τα </a:t>
            </a:r>
            <a:r>
              <a:rPr lang="en-US" dirty="0" smtClean="0">
                <a:ea typeface="ＭＳ Ｐゴシック" pitchFamily="-112" charset="-128"/>
              </a:rPr>
              <a:t>higher order bits </a:t>
            </a:r>
            <a:r>
              <a:rPr lang="el-GR" dirty="0" smtClean="0">
                <a:ea typeface="ＭＳ Ｐゴシック" pitchFamily="-112" charset="-128"/>
              </a:rPr>
              <a:t>με τον ίδιο αλγόριθμο</a:t>
            </a:r>
            <a:endParaRPr lang="en-US" dirty="0" smtClean="0">
              <a:ea typeface="ＭＳ Ｐゴシック" pitchFamily="-112" charset="-128"/>
            </a:endParaRPr>
          </a:p>
          <a:p>
            <a:r>
              <a:rPr lang="el-GR" dirty="0" smtClean="0">
                <a:ea typeface="ＭＳ Ｐゴシック" pitchFamily="-112" charset="-128"/>
              </a:rPr>
              <a:t>Στο τέλος, θέσε το </a:t>
            </a:r>
            <a:r>
              <a:rPr lang="en-US" dirty="0" smtClean="0">
                <a:ea typeface="ＭＳ Ｐゴシック" pitchFamily="-112" charset="-128"/>
              </a:rPr>
              <a:t>bit </a:t>
            </a:r>
            <a:r>
              <a:rPr lang="el-GR" dirty="0" smtClean="0">
                <a:ea typeface="ＭＳ Ｐゴシック" pitchFamily="-112" charset="-128"/>
              </a:rPr>
              <a:t>συνέχισης του τελευταίου </a:t>
            </a:r>
            <a:r>
              <a:rPr lang="en-US" dirty="0" smtClean="0">
                <a:ea typeface="ＭＳ Ｐゴシック" pitchFamily="-112" charset="-128"/>
              </a:rPr>
              <a:t>byte</a:t>
            </a:r>
            <a:r>
              <a:rPr lang="el-GR" dirty="0" smtClean="0">
                <a:ea typeface="ＭＳ Ｐゴシック" pitchFamily="-112" charset="-128"/>
              </a:rPr>
              <a:t> σε </a:t>
            </a:r>
            <a:r>
              <a:rPr lang="el-GR" dirty="0" smtClean="0">
                <a:ea typeface="ＭＳ Ｐゴシック" pitchFamily="-112" charset="-128"/>
              </a:rPr>
              <a:t>1, </a:t>
            </a:r>
            <a:r>
              <a:rPr lang="en-US" dirty="0" smtClean="0">
                <a:ea typeface="ＭＳ Ｐゴシック" pitchFamily="-112" charset="-128"/>
              </a:rPr>
              <a:t>c=1 </a:t>
            </a:r>
            <a:r>
              <a:rPr lang="el-GR" dirty="0" smtClean="0">
                <a:ea typeface="ＭＳ Ｐゴシック" pitchFamily="-112" charset="-128"/>
              </a:rPr>
              <a:t>και στα άλλα </a:t>
            </a:r>
            <a:r>
              <a:rPr lang="el-GR" dirty="0" smtClean="0">
                <a:ea typeface="ＭＳ Ｐゴシック" pitchFamily="-112" charset="-128"/>
              </a:rPr>
              <a:t>σε 0, </a:t>
            </a:r>
            <a:r>
              <a:rPr lang="en-US" i="1" dirty="0" smtClean="0">
                <a:ea typeface="ＭＳ Ｐゴシック" pitchFamily="-112" charset="-128"/>
              </a:rPr>
              <a:t>c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n-US" dirty="0" smtClean="0">
                <a:ea typeface="ＭＳ Ｐゴシック" pitchFamily="-112" charset="-128"/>
              </a:rPr>
              <a:t>= 0.</a:t>
            </a:r>
          </a:p>
        </p:txBody>
      </p:sp>
      <p:sp>
        <p:nvSpPr>
          <p:cNvPr id="57348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5.3</a:t>
            </a:r>
          </a:p>
        </p:txBody>
      </p:sp>
      <p:sp>
        <p:nvSpPr>
          <p:cNvPr id="573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F611144F-98E5-43A9-806F-8CED3D2A66AC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52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946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Παράδειγμα</a:t>
            </a:r>
            <a:endParaRPr lang="en-US" dirty="0" smtClean="0">
              <a:ea typeface="ＭＳ Ｐゴシック" pitchFamily="-112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752600"/>
          <a:ext cx="7772400" cy="1657350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  <a:gridCol w="1943100"/>
                <a:gridCol w="19431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docIDs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824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829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215406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gaps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214577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VB 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00000110 10111000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10000101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00001101 00001100 10110001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3581400"/>
            <a:ext cx="80375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n-US"/>
              <a:t>Postings stored as the byte concatenation</a:t>
            </a:r>
          </a:p>
          <a:p>
            <a:pPr eaLnBrk="1" hangingPunct="1"/>
            <a:r>
              <a:rPr lang="en-US" sz="2000">
                <a:solidFill>
                  <a:srgbClr val="A40508"/>
                </a:solidFill>
              </a:rPr>
              <a:t>000001101011100010000101000011010000110010110001</a:t>
            </a:r>
          </a:p>
        </p:txBody>
      </p:sp>
      <p:sp>
        <p:nvSpPr>
          <p:cNvPr id="6" name="Up Arrow Callout 5"/>
          <p:cNvSpPr>
            <a:spLocks noChangeArrowheads="1"/>
          </p:cNvSpPr>
          <p:nvPr/>
        </p:nvSpPr>
        <p:spPr bwMode="auto">
          <a:xfrm>
            <a:off x="381000" y="4289425"/>
            <a:ext cx="5983288" cy="1273175"/>
          </a:xfrm>
          <a:prstGeom prst="upArrowCallout">
            <a:avLst>
              <a:gd name="adj1" fmla="val 25020"/>
              <a:gd name="adj2" fmla="val 24999"/>
              <a:gd name="adj3" fmla="val 25000"/>
              <a:gd name="adj4" fmla="val 64977"/>
            </a:avLst>
          </a:prstGeom>
          <a:solidFill>
            <a:srgbClr val="FFC000">
              <a:alpha val="2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Key property: VB-encoded postings are</a:t>
            </a:r>
          </a:p>
          <a:p>
            <a:r>
              <a:rPr lang="en-US"/>
              <a:t>uniquely prefix-decodable.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495800" y="2133600"/>
            <a:ext cx="3810000" cy="4648200"/>
            <a:chOff x="4495800" y="2133600"/>
            <a:chExt cx="3810000" cy="4648200"/>
          </a:xfrm>
        </p:grpSpPr>
        <p:sp>
          <p:nvSpPr>
            <p:cNvPr id="58398" name="Rounded Rectangle 6"/>
            <p:cNvSpPr>
              <a:spLocks noChangeArrowheads="1"/>
            </p:cNvSpPr>
            <p:nvPr/>
          </p:nvSpPr>
          <p:spPr bwMode="auto">
            <a:xfrm>
              <a:off x="4572000" y="2133600"/>
              <a:ext cx="1219200" cy="685800"/>
            </a:xfrm>
            <a:prstGeom prst="roundRect">
              <a:avLst>
                <a:gd name="adj" fmla="val 16667"/>
              </a:avLst>
            </a:prstGeom>
            <a:solidFill>
              <a:srgbClr val="FFFF00">
                <a:alpha val="25098"/>
              </a:srgb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99" name="Line Callout 3 7"/>
            <p:cNvSpPr>
              <a:spLocks/>
            </p:cNvSpPr>
            <p:nvPr/>
          </p:nvSpPr>
          <p:spPr bwMode="auto">
            <a:xfrm>
              <a:off x="4495800" y="5867400"/>
              <a:ext cx="3810000" cy="914400"/>
            </a:xfrm>
            <a:prstGeom prst="borderCallout3">
              <a:avLst>
                <a:gd name="adj1" fmla="val -894"/>
                <a:gd name="adj2" fmla="val 100759"/>
                <a:gd name="adj3" fmla="val -207736"/>
                <a:gd name="adj4" fmla="val 114884"/>
                <a:gd name="adj5" fmla="val -239287"/>
                <a:gd name="adj6" fmla="val 60000"/>
                <a:gd name="adj7" fmla="val -335847"/>
                <a:gd name="adj8" fmla="val 1808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/>
                <a:t>For a small gap (5), VB</a:t>
              </a:r>
            </a:p>
            <a:p>
              <a:r>
                <a:rPr lang="en-US"/>
                <a:t>uses a whole byte.</a:t>
              </a:r>
            </a:p>
          </p:txBody>
        </p:sp>
      </p:grpSp>
      <p:sp>
        <p:nvSpPr>
          <p:cNvPr id="58396" name="TextBox 8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5.3</a:t>
            </a:r>
          </a:p>
        </p:txBody>
      </p:sp>
      <p:sp>
        <p:nvSpPr>
          <p:cNvPr id="58397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7492AD96-6165-4508-940C-5815513AD632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53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202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Άλλες κωδικοποιήσεις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305800" cy="3581400"/>
          </a:xfrm>
        </p:spPr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Αντί για </a:t>
            </a:r>
            <a:r>
              <a:rPr lang="en-US" dirty="0" smtClean="0">
                <a:ea typeface="ＭＳ Ｐゴシック" pitchFamily="-112" charset="-128"/>
              </a:rPr>
              <a:t>bytes, </a:t>
            </a:r>
            <a:r>
              <a:rPr lang="el-GR" dirty="0" smtClean="0">
                <a:ea typeface="ＭＳ Ｐゴシック" pitchFamily="-112" charset="-128"/>
              </a:rPr>
              <a:t>άλλες μονάδες πχ 3</a:t>
            </a:r>
            <a:r>
              <a:rPr lang="en-US" dirty="0" smtClean="0">
                <a:ea typeface="ＭＳ Ｐゴシック" pitchFamily="-112" charset="-128"/>
              </a:rPr>
              <a:t>2 bits (words), 16 bits, 4 bits (nibbles).</a:t>
            </a:r>
          </a:p>
          <a:p>
            <a:r>
              <a:rPr lang="el-GR" dirty="0" smtClean="0">
                <a:ea typeface="ＭＳ Ｐゴシック" pitchFamily="-112" charset="-128"/>
              </a:rPr>
              <a:t>Με </a:t>
            </a:r>
            <a:r>
              <a:rPr lang="en-US" dirty="0" smtClean="0">
                <a:ea typeface="ＭＳ Ｐゴシック" pitchFamily="-112" charset="-128"/>
              </a:rPr>
              <a:t>byte </a:t>
            </a:r>
            <a:r>
              <a:rPr lang="el-GR" dirty="0" smtClean="0">
                <a:ea typeface="ＭＳ Ｐゴシック" pitchFamily="-112" charset="-128"/>
              </a:rPr>
              <a:t>χάνουμε κάποιο χώρο αν πολύ μικρά διάκενα</a:t>
            </a:r>
            <a:r>
              <a:rPr lang="en-US" dirty="0" smtClean="0">
                <a:ea typeface="ＭＳ Ｐゴシック" pitchFamily="-112" charset="-128"/>
              </a:rPr>
              <a:t>– nibbles </a:t>
            </a:r>
            <a:r>
              <a:rPr lang="el-GR" dirty="0" smtClean="0">
                <a:ea typeface="ＭＳ Ｐゴシック" pitchFamily="-112" charset="-128"/>
              </a:rPr>
              <a:t>καλύτερα σε αυτές τις περιπτώσεις</a:t>
            </a:r>
            <a:r>
              <a:rPr lang="en-US" dirty="0" smtClean="0">
                <a:ea typeface="ＭＳ Ｐゴシック" pitchFamily="-112" charset="-128"/>
              </a:rPr>
              <a:t>.</a:t>
            </a:r>
          </a:p>
          <a:p>
            <a:r>
              <a:rPr lang="el-GR" dirty="0" smtClean="0">
                <a:ea typeface="ＭＳ Ｐゴシック" pitchFamily="-112" charset="-128"/>
              </a:rPr>
              <a:t>Οι κωδικοί </a:t>
            </a:r>
            <a:r>
              <a:rPr lang="en-US" dirty="0" smtClean="0">
                <a:ea typeface="ＭＳ Ｐゴシック" pitchFamily="-112" charset="-128"/>
              </a:rPr>
              <a:t>V</a:t>
            </a:r>
            <a:r>
              <a:rPr lang="el-GR" dirty="0" smtClean="0">
                <a:ea typeface="ＭＳ Ｐゴシック" pitchFamily="-112" charset="-128"/>
              </a:rPr>
              <a:t>Β χρησιμοποιούνται σε πολλά εμπορικά/ερευνητικά συστήματα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5939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smtClean="0">
                <a:solidFill>
                  <a:srgbClr val="FBFCFF"/>
                </a:solidFill>
              </a:rPr>
              <a:t>Κεφ. </a:t>
            </a:r>
            <a:r>
              <a:rPr lang="en-US" sz="1600" dirty="0" smtClean="0">
                <a:solidFill>
                  <a:srgbClr val="FBFCFF"/>
                </a:solidFill>
              </a:rPr>
              <a:t>5.3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5939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1A324C8D-93FC-46B4-A790-7C85CDFEDC6A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54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22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Συμπίεση του </a:t>
            </a:r>
            <a:r>
              <a:rPr lang="en-US" dirty="0" smtClean="0">
                <a:ea typeface="ＭＳ Ｐゴシック" pitchFamily="-112" charset="-128"/>
              </a:rPr>
              <a:t>RCV1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46682807"/>
              </p:ext>
            </p:extLst>
          </p:nvPr>
        </p:nvGraphicFramePr>
        <p:xfrm>
          <a:off x="685800" y="1752600"/>
          <a:ext cx="7772400" cy="4457700"/>
        </p:xfrm>
        <a:graphic>
          <a:graphicData uri="http://schemas.openxmlformats.org/drawingml/2006/table">
            <a:tbl>
              <a:tblPr/>
              <a:tblGrid>
                <a:gridCol w="6324600"/>
                <a:gridCol w="14478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Data structure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Size in MB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dictionary, fixed-width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11.2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dictionary, term pointers into 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with blocking, k =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7.1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with blocking &amp; front coding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5.9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collection (text, xml markup etc)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3,600.0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collection (text)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960.0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Term-doc incidence matrix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40,000.0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postings, uncompressed (32-bit words)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400.0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postings, uncompressed (20 bits)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250.0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postings, variable byte encoded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116.0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postings,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Symbol" pitchFamily="-112" charset="2"/>
                          <a:cs typeface="Arial Unicode MS" pitchFamily="-112" charset="0"/>
                        </a:rPr>
                        <a:t>g-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encoded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101.0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</a:tbl>
          </a:graphicData>
        </a:graphic>
      </p:graphicFrame>
      <p:sp>
        <p:nvSpPr>
          <p:cNvPr id="6558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5.3</a:t>
            </a:r>
          </a:p>
        </p:txBody>
      </p:sp>
      <p:sp>
        <p:nvSpPr>
          <p:cNvPr id="6558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94EA8F55-C225-4314-91DC-95A954E8F30C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55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031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>
                <a:ea typeface="ＭＳ Ｐゴシック" pitchFamily="-112" charset="-128"/>
              </a:rPr>
              <a:t>Περίληψη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Μπορούμε να κατασκευάσουμε ένα ευρετήριο για </a:t>
            </a:r>
            <a:r>
              <a:rPr lang="en-US" dirty="0" smtClean="0">
                <a:ea typeface="ＭＳ Ｐゴシック" pitchFamily="-112" charset="-128"/>
              </a:rPr>
              <a:t>Boolean </a:t>
            </a:r>
            <a:r>
              <a:rPr lang="el-GR" dirty="0" smtClean="0">
                <a:ea typeface="ＭＳ Ｐゴシック" pitchFamily="-112" charset="-128"/>
              </a:rPr>
              <a:t>ανάκτηση πολύ αποδοτικό από άποψη χώρου</a:t>
            </a:r>
            <a:endParaRPr lang="en-US" dirty="0" smtClean="0">
              <a:ea typeface="ＭＳ Ｐゴシック" pitchFamily="-112" charset="-128"/>
            </a:endParaRPr>
          </a:p>
          <a:p>
            <a:r>
              <a:rPr lang="el-GR" dirty="0" smtClean="0">
                <a:ea typeface="ＭＳ Ｐゴシック" pitchFamily="-112" charset="-128"/>
              </a:rPr>
              <a:t>Μόνο </a:t>
            </a:r>
            <a:r>
              <a:rPr lang="en-US" dirty="0" smtClean="0">
                <a:ea typeface="ＭＳ Ｐゴシック" pitchFamily="-112" charset="-128"/>
              </a:rPr>
              <a:t> 4% </a:t>
            </a:r>
            <a:r>
              <a:rPr lang="el-GR" dirty="0" smtClean="0">
                <a:ea typeface="ＭＳ Ｐゴシック" pitchFamily="-112" charset="-128"/>
              </a:rPr>
              <a:t>του συνολικού μεγέθους της συλλογής </a:t>
            </a:r>
          </a:p>
          <a:p>
            <a:r>
              <a:rPr lang="el-GR" dirty="0" smtClean="0">
                <a:ea typeface="ＭＳ Ｐゴシック" pitchFamily="-112" charset="-128"/>
              </a:rPr>
              <a:t>Μόνο το </a:t>
            </a:r>
            <a:r>
              <a:rPr lang="en-US" dirty="0" smtClean="0">
                <a:ea typeface="ＭＳ Ｐゴシック" pitchFamily="-112" charset="-128"/>
              </a:rPr>
              <a:t>10-15% </a:t>
            </a:r>
            <a:r>
              <a:rPr lang="el-GR" dirty="0" smtClean="0">
                <a:ea typeface="ＭＳ Ｐゴシック" pitchFamily="-112" charset="-128"/>
              </a:rPr>
              <a:t>του συνολικού </a:t>
            </a:r>
            <a:r>
              <a:rPr lang="el-GR" u="sng" dirty="0" smtClean="0">
                <a:ea typeface="ＭＳ Ｐゴシック" pitchFamily="-112" charset="-128"/>
              </a:rPr>
              <a:t>κειμένου</a:t>
            </a:r>
            <a:r>
              <a:rPr lang="el-GR" dirty="0" smtClean="0">
                <a:ea typeface="ＭＳ Ｐゴシック" pitchFamily="-112" charset="-128"/>
              </a:rPr>
              <a:t> της συλλογής </a:t>
            </a:r>
          </a:p>
          <a:p>
            <a:r>
              <a:rPr lang="el-GR" dirty="0" smtClean="0">
                <a:ea typeface="ＭＳ Ｐゴシック" pitchFamily="-112" charset="-128"/>
              </a:rPr>
              <a:t>Βέβαια, έχουμε αγνοήσει την πληροφορία θέσης</a:t>
            </a:r>
          </a:p>
          <a:p>
            <a:pPr lvl="1"/>
            <a:r>
              <a:rPr lang="el-GR" dirty="0" smtClean="0">
                <a:ea typeface="ＭＳ Ｐゴシック" pitchFamily="-112" charset="-128"/>
              </a:rPr>
              <a:t>Η εξοικονόμηση χώρου είναι μικρότερη στην πράξη</a:t>
            </a:r>
          </a:p>
          <a:p>
            <a:pPr lvl="1"/>
            <a:r>
              <a:rPr lang="el-GR" dirty="0" smtClean="0">
                <a:ea typeface="ＭＳ Ｐゴシック" pitchFamily="-112" charset="-128"/>
              </a:rPr>
              <a:t>Αλλά, οι τεχνικές είναι </a:t>
            </a:r>
            <a:r>
              <a:rPr lang="el-GR" smtClean="0">
                <a:ea typeface="ＭＳ Ｐゴシック" pitchFamily="-112" charset="-128"/>
              </a:rPr>
              <a:t>παρόμοιες </a:t>
            </a:r>
            <a:endParaRPr lang="el-GR" dirty="0" smtClean="0">
              <a:ea typeface="ＭＳ Ｐゴシック" pitchFamily="-112" charset="-128"/>
            </a:endParaRPr>
          </a:p>
        </p:txBody>
      </p:sp>
      <p:sp>
        <p:nvSpPr>
          <p:cNvPr id="66564" name="TextBox 3"/>
          <p:cNvSpPr txBox="1">
            <a:spLocks noChangeArrowheads="1"/>
          </p:cNvSpPr>
          <p:nvPr/>
        </p:nvSpPr>
        <p:spPr bwMode="auto">
          <a:xfrm>
            <a:off x="7620000" y="-33338"/>
            <a:ext cx="968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5.3</a:t>
            </a:r>
          </a:p>
        </p:txBody>
      </p:sp>
      <p:sp>
        <p:nvSpPr>
          <p:cNvPr id="6656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275203B-CE1B-4348-8466-8FA6AF426238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56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237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l-GR" dirty="0" smtClean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ΤΕΛΟΣ 6</a:t>
            </a:r>
            <a:r>
              <a:rPr lang="el-GR" baseline="30000" dirty="0" smtClean="0">
                <a:ea typeface="ＭＳ Ｐゴシック" pitchFamily="-112" charset="-128"/>
              </a:rPr>
              <a:t>ου</a:t>
            </a:r>
            <a:r>
              <a:rPr lang="el-GR" dirty="0" smtClean="0">
                <a:ea typeface="ＭＳ Ｐゴシック" pitchFamily="-112" charset="-128"/>
              </a:rPr>
              <a:t> Μαθήματος</a:t>
            </a:r>
          </a:p>
          <a:p>
            <a:pPr algn="ctr" eaLnBrk="1" hangingPunct="1">
              <a:buNone/>
            </a:pPr>
            <a:endParaRPr lang="el-GR" dirty="0" smtClean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Ερωτήσεις?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67589" name="Rectangle 4"/>
          <p:cNvSpPr>
            <a:spLocks noChangeArrowheads="1"/>
          </p:cNvSpPr>
          <p:nvPr/>
        </p:nvSpPr>
        <p:spPr bwMode="auto">
          <a:xfrm>
            <a:off x="0" y="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sz="1200" smtClean="0">
                <a:solidFill>
                  <a:prstClr val="black"/>
                </a:solidFill>
                <a:latin typeface="Times New Roman" pitchFamily="-112" charset="0"/>
                <a:ea typeface="MS Mincho" pitchFamily="49" charset="-128"/>
                <a:cs typeface="Arial Unicode MS" pitchFamily="-112" charset="0"/>
              </a:rPr>
              <a:t> </a:t>
            </a:r>
            <a:endParaRPr lang="en-US" smtClean="0">
              <a:solidFill>
                <a:prstClr val="black"/>
              </a:solidFill>
              <a:latin typeface="Arial" charset="0"/>
              <a:ea typeface="MS Mincho" pitchFamily="49" charset="-128"/>
              <a:cs typeface="Arial Unicode MS" pitchFamily="-112" charset="0"/>
            </a:endParaRPr>
          </a:p>
        </p:txBody>
      </p:sp>
      <p:sp>
        <p:nvSpPr>
          <p:cNvPr id="67590" name="Rectangle 5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 smtClean="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 smtClean="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 smtClean="0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67591" name="Rectangle 6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 smtClean="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 smtClean="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 smtClean="0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5373216"/>
            <a:ext cx="7690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Χρησιμοποιήθηκε κάποιο υλικό των: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Pandu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Nayak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and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Prabhakar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Raghavan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, 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CS276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: 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Information Retrieval and Web Search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(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Stanford)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56657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BSBI: </a:t>
            </a:r>
            <a:r>
              <a:rPr lang="el-GR" dirty="0" smtClean="0">
                <a:ea typeface="ＭＳ Ｐゴシック" charset="-128"/>
              </a:rPr>
              <a:t>Αλγόριθμος κατασκευής ανά </a:t>
            </a:r>
            <a:r>
              <a:rPr lang="en-US" dirty="0" smtClean="0">
                <a:ea typeface="ＭＳ Ｐゴシック" charset="-128"/>
              </a:rPr>
              <a:t>block</a:t>
            </a:r>
          </a:p>
        </p:txBody>
      </p:sp>
      <p:sp>
        <p:nvSpPr>
          <p:cNvPr id="2457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153400" cy="3429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Χώρισε τη συλλογή σε κομμάτια ίσου μεγέθους, ώστε κάθε κομμάτι να χωρά στη μνήμη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Ταξινόμησε τα ζεύγη </a:t>
            </a:r>
            <a:r>
              <a:rPr lang="en-US" dirty="0" smtClean="0"/>
              <a:t> </a:t>
            </a:r>
            <a:r>
              <a:rPr lang="en-US" dirty="0" err="1"/>
              <a:t>termID</a:t>
            </a:r>
            <a:r>
              <a:rPr lang="en-US" dirty="0"/>
              <a:t>–</a:t>
            </a:r>
            <a:r>
              <a:rPr lang="en-US" dirty="0" err="1"/>
              <a:t>docID</a:t>
            </a:r>
            <a:r>
              <a:rPr lang="en-US" dirty="0"/>
              <a:t> </a:t>
            </a:r>
            <a:r>
              <a:rPr lang="el-GR" dirty="0" smtClean="0"/>
              <a:t>για κάθε κομμάτι στη μνήμη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Αποθήκευσε τα ενδιάμεσα αποτελέσματα </a:t>
            </a:r>
            <a:r>
              <a:rPr lang="en-US" dirty="0" smtClean="0"/>
              <a:t>(runs) </a:t>
            </a:r>
            <a:r>
              <a:rPr lang="el-GR" dirty="0" smtClean="0"/>
              <a:t>στο δίσκο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Συγχώνευσε τα ενδιάμεσα αποτελέσματα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24583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4.2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796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Παράδειγμα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25605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3425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n-US" sz="1600" dirty="0" smtClean="0">
                <a:solidFill>
                  <a:srgbClr val="FBFCFF"/>
                </a:solidFill>
              </a:rPr>
              <a:t> </a:t>
            </a:r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4.2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7817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24" y="1828800"/>
            <a:ext cx="8845475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55847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Πως θα γίνει η συγχώνευση των </a:t>
            </a:r>
            <a:r>
              <a:rPr lang="en-US" dirty="0" smtClean="0">
                <a:ea typeface="ＭＳ Ｐゴシック" charset="-128"/>
              </a:rPr>
              <a:t>runs?</a:t>
            </a:r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sz="2400" dirty="0" smtClean="0">
                <a:ea typeface="ＭＳ Ｐゴシック" charset="-128"/>
              </a:rPr>
              <a:t>Δυαδική συγχώνευση, μια δεντρική δομή</a:t>
            </a:r>
            <a:r>
              <a:rPr lang="en-US" sz="2400" dirty="0" smtClean="0">
                <a:ea typeface="ＭＳ Ｐゴシック" charset="-128"/>
              </a:rPr>
              <a:t>, </a:t>
            </a:r>
            <a:r>
              <a:rPr lang="el-GR" sz="2400" dirty="0" smtClean="0">
                <a:ea typeface="ＭＳ Ｐゴシック" charset="-128"/>
              </a:rPr>
              <a:t>π.χ., για </a:t>
            </a:r>
            <a:r>
              <a:rPr lang="en-US" sz="2400" dirty="0" smtClean="0">
                <a:ea typeface="ＭＳ Ｐゴシック" charset="-128"/>
              </a:rPr>
              <a:t>m </a:t>
            </a:r>
            <a:r>
              <a:rPr lang="el-GR" sz="2400" dirty="0" smtClean="0">
                <a:ea typeface="ＭＳ Ｐゴシック" charset="-128"/>
              </a:rPr>
              <a:t>= 10 </a:t>
            </a:r>
            <a:r>
              <a:rPr lang="en-US" sz="2400" dirty="0" smtClean="0">
                <a:ea typeface="ＭＳ Ｐゴシック" charset="-128"/>
              </a:rPr>
              <a:t>runs, log</a:t>
            </a:r>
            <a:r>
              <a:rPr lang="en-US" sz="2400" baseline="-25000" dirty="0" smtClean="0">
                <a:ea typeface="ＭＳ Ｐゴシック" charset="-128"/>
              </a:rPr>
              <a:t>2</a:t>
            </a:r>
            <a:r>
              <a:rPr lang="en-US" sz="2400" dirty="0" smtClean="0">
                <a:ea typeface="ＭＳ Ｐゴシック" charset="-128"/>
              </a:rPr>
              <a:t>10 = 4 </a:t>
            </a:r>
            <a:r>
              <a:rPr lang="el-GR" sz="2400" dirty="0" smtClean="0">
                <a:ea typeface="ＭＳ Ｐゴシック" charset="-128"/>
              </a:rPr>
              <a:t>επίπεδα</a:t>
            </a:r>
            <a:r>
              <a:rPr lang="en-US" sz="2400" dirty="0" smtClean="0">
                <a:ea typeface="ＭＳ Ｐゴシック" charset="-128"/>
              </a:rPr>
              <a:t>.</a:t>
            </a:r>
          </a:p>
          <a:p>
            <a:pPr eaLnBrk="1" hangingPunct="1"/>
            <a:r>
              <a:rPr lang="el-GR" sz="2400" dirty="0" smtClean="0">
                <a:ea typeface="ＭＳ Ｐゴシック" charset="-128"/>
              </a:rPr>
              <a:t>Σε κάθε επίπεδο, διάβασε στη μνήμη </a:t>
            </a:r>
            <a:r>
              <a:rPr lang="en-US" sz="2400" dirty="0" smtClean="0">
                <a:ea typeface="ＭＳ Ｐゴシック" charset="-128"/>
              </a:rPr>
              <a:t>runs </a:t>
            </a:r>
            <a:r>
              <a:rPr lang="el-GR" sz="2400" dirty="0" smtClean="0">
                <a:ea typeface="ＭＳ Ｐゴシック" charset="-128"/>
              </a:rPr>
              <a:t>σε</a:t>
            </a:r>
            <a:r>
              <a:rPr lang="en-US" sz="2400" dirty="0" smtClean="0">
                <a:ea typeface="ＭＳ Ｐゴシック" charset="-128"/>
              </a:rPr>
              <a:t> blocks, </a:t>
            </a:r>
            <a:r>
              <a:rPr lang="el-GR" sz="2400" dirty="0" smtClean="0">
                <a:ea typeface="ＭＳ Ｐゴシック" charset="-128"/>
              </a:rPr>
              <a:t>συγχώνευσε</a:t>
            </a:r>
            <a:r>
              <a:rPr lang="en-US" sz="2400" dirty="0" smtClean="0">
                <a:ea typeface="ＭＳ Ｐゴシック" charset="-128"/>
              </a:rPr>
              <a:t>, </a:t>
            </a:r>
            <a:r>
              <a:rPr lang="el-GR" sz="2400" dirty="0" smtClean="0">
                <a:ea typeface="ＭＳ Ｐゴシック" charset="-128"/>
              </a:rPr>
              <a:t>γράψε πίσω</a:t>
            </a:r>
            <a:r>
              <a:rPr lang="en-US" dirty="0" smtClean="0">
                <a:ea typeface="ＭＳ Ｐゴシック" charset="-128"/>
              </a:rPr>
              <a:t>.</a:t>
            </a:r>
          </a:p>
        </p:txBody>
      </p:sp>
      <p:sp>
        <p:nvSpPr>
          <p:cNvPr id="28676" name="Rectangle 1028"/>
          <p:cNvSpPr>
            <a:spLocks noChangeArrowheads="1"/>
          </p:cNvSpPr>
          <p:nvPr/>
        </p:nvSpPr>
        <p:spPr bwMode="auto">
          <a:xfrm>
            <a:off x="2438400" y="3429000"/>
            <a:ext cx="609600" cy="1295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28677" name="Line 1029"/>
          <p:cNvSpPr>
            <a:spLocks noChangeShapeType="1"/>
          </p:cNvSpPr>
          <p:nvPr/>
        </p:nvSpPr>
        <p:spPr bwMode="auto">
          <a:xfrm flipV="1">
            <a:off x="2438400" y="4038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1030"/>
          <p:cNvSpPr>
            <a:spLocks noChangeArrowheads="1"/>
          </p:cNvSpPr>
          <p:nvPr/>
        </p:nvSpPr>
        <p:spPr bwMode="auto">
          <a:xfrm>
            <a:off x="3276600" y="3429000"/>
            <a:ext cx="609600" cy="1295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Line 1031"/>
          <p:cNvSpPr>
            <a:spLocks noChangeShapeType="1"/>
          </p:cNvSpPr>
          <p:nvPr/>
        </p:nvSpPr>
        <p:spPr bwMode="auto">
          <a:xfrm flipV="1">
            <a:off x="3276600" y="4038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Rectangle 1032"/>
          <p:cNvSpPr>
            <a:spLocks noChangeArrowheads="1"/>
          </p:cNvSpPr>
          <p:nvPr/>
        </p:nvSpPr>
        <p:spPr bwMode="auto">
          <a:xfrm>
            <a:off x="3276600" y="5715000"/>
            <a:ext cx="2514600" cy="914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Disk</a:t>
            </a:r>
          </a:p>
        </p:txBody>
      </p:sp>
      <p:sp>
        <p:nvSpPr>
          <p:cNvPr id="28681" name="Oval 1033"/>
          <p:cNvSpPr>
            <a:spLocks noChangeArrowheads="1"/>
          </p:cNvSpPr>
          <p:nvPr/>
        </p:nvSpPr>
        <p:spPr bwMode="auto">
          <a:xfrm>
            <a:off x="3276600" y="5562600"/>
            <a:ext cx="2514600" cy="304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34"/>
          <p:cNvSpPr>
            <a:spLocks noChangeShapeType="1"/>
          </p:cNvSpPr>
          <p:nvPr/>
        </p:nvSpPr>
        <p:spPr bwMode="auto">
          <a:xfrm flipH="1" flipV="1">
            <a:off x="3200400" y="4876800"/>
            <a:ext cx="5334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Line 1035"/>
          <p:cNvSpPr>
            <a:spLocks noChangeShapeType="1"/>
          </p:cNvSpPr>
          <p:nvPr/>
        </p:nvSpPr>
        <p:spPr bwMode="auto">
          <a:xfrm>
            <a:off x="4038600" y="40386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036"/>
          <p:cNvSpPr>
            <a:spLocks noChangeShapeType="1"/>
          </p:cNvSpPr>
          <p:nvPr/>
        </p:nvSpPr>
        <p:spPr bwMode="auto">
          <a:xfrm flipH="1">
            <a:off x="5257800" y="4876800"/>
            <a:ext cx="457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Text Box 1037"/>
          <p:cNvSpPr txBox="1">
            <a:spLocks noChangeArrowheads="1"/>
          </p:cNvSpPr>
          <p:nvPr/>
        </p:nvSpPr>
        <p:spPr bwMode="auto">
          <a:xfrm>
            <a:off x="2605088" y="3543300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/>
              <a:t>1</a:t>
            </a:r>
          </a:p>
        </p:txBody>
      </p:sp>
      <p:sp>
        <p:nvSpPr>
          <p:cNvPr id="28686" name="Text Box 1038"/>
          <p:cNvSpPr txBox="1">
            <a:spLocks noChangeArrowheads="1"/>
          </p:cNvSpPr>
          <p:nvPr/>
        </p:nvSpPr>
        <p:spPr bwMode="auto">
          <a:xfrm>
            <a:off x="2590800" y="41148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/>
              <a:t>3</a:t>
            </a:r>
          </a:p>
        </p:txBody>
      </p:sp>
      <p:sp>
        <p:nvSpPr>
          <p:cNvPr id="28687" name="Text Box 1039"/>
          <p:cNvSpPr txBox="1">
            <a:spLocks noChangeArrowheads="1"/>
          </p:cNvSpPr>
          <p:nvPr/>
        </p:nvSpPr>
        <p:spPr bwMode="auto">
          <a:xfrm>
            <a:off x="3429000" y="41148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/>
              <a:t>4</a:t>
            </a:r>
          </a:p>
        </p:txBody>
      </p:sp>
      <p:sp>
        <p:nvSpPr>
          <p:cNvPr id="28688" name="Text Box 1040"/>
          <p:cNvSpPr txBox="1">
            <a:spLocks noChangeArrowheads="1"/>
          </p:cNvSpPr>
          <p:nvPr/>
        </p:nvSpPr>
        <p:spPr bwMode="auto">
          <a:xfrm>
            <a:off x="3429000" y="35052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/>
              <a:t>2</a:t>
            </a:r>
          </a:p>
        </p:txBody>
      </p:sp>
      <p:grpSp>
        <p:nvGrpSpPr>
          <p:cNvPr id="2" name="Group 1041"/>
          <p:cNvGrpSpPr>
            <a:grpSpLocks/>
          </p:cNvGrpSpPr>
          <p:nvPr/>
        </p:nvGrpSpPr>
        <p:grpSpPr bwMode="auto">
          <a:xfrm>
            <a:off x="5943600" y="3124200"/>
            <a:ext cx="609600" cy="2590800"/>
            <a:chOff x="4080" y="2016"/>
            <a:chExt cx="384" cy="1632"/>
          </a:xfrm>
        </p:grpSpPr>
        <p:grpSp>
          <p:nvGrpSpPr>
            <p:cNvPr id="3" name="Group 1042"/>
            <p:cNvGrpSpPr>
              <a:grpSpLocks/>
            </p:cNvGrpSpPr>
            <p:nvPr/>
          </p:nvGrpSpPr>
          <p:grpSpPr bwMode="auto">
            <a:xfrm>
              <a:off x="4080" y="2016"/>
              <a:ext cx="384" cy="816"/>
              <a:chOff x="3168" y="2160"/>
              <a:chExt cx="384" cy="816"/>
            </a:xfrm>
          </p:grpSpPr>
          <p:sp>
            <p:nvSpPr>
              <p:cNvPr id="28702" name="Rectangle 1043"/>
              <p:cNvSpPr>
                <a:spLocks noChangeArrowheads="1"/>
              </p:cNvSpPr>
              <p:nvPr/>
            </p:nvSpPr>
            <p:spPr bwMode="auto">
              <a:xfrm>
                <a:off x="3168" y="2160"/>
                <a:ext cx="384" cy="81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3" name="Line 1044"/>
              <p:cNvSpPr>
                <a:spLocks noChangeShapeType="1"/>
              </p:cNvSpPr>
              <p:nvPr/>
            </p:nvSpPr>
            <p:spPr bwMode="auto">
              <a:xfrm flipV="1">
                <a:off x="3168" y="254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4" name="Text Box 1045"/>
              <p:cNvSpPr txBox="1">
                <a:spLocks noChangeArrowheads="1"/>
              </p:cNvSpPr>
              <p:nvPr/>
            </p:nvSpPr>
            <p:spPr bwMode="auto">
              <a:xfrm>
                <a:off x="3264" y="2592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" charset="0"/>
                    <a:cs typeface="Arial Unicode MS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Lucida Sans" charset="0"/>
                    <a:cs typeface="Arial Unicode MS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Lucida Sans" charset="0"/>
                    <a:cs typeface="Arial Unicode MS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Lucida Sans" charset="0"/>
                    <a:cs typeface="Arial Unicode MS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Lucida Sans" charset="0"/>
                    <a:cs typeface="Arial Unicode M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cs typeface="Arial Unicode M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cs typeface="Arial Unicode M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cs typeface="Arial Unicode M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cs typeface="Arial Unicode MS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b="1"/>
                  <a:t>2</a:t>
                </a:r>
              </a:p>
            </p:txBody>
          </p:sp>
          <p:sp>
            <p:nvSpPr>
              <p:cNvPr id="28705" name="Text Box 1046"/>
              <p:cNvSpPr txBox="1">
                <a:spLocks noChangeArrowheads="1"/>
              </p:cNvSpPr>
              <p:nvPr/>
            </p:nvSpPr>
            <p:spPr bwMode="auto">
              <a:xfrm>
                <a:off x="3281" y="220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" charset="0"/>
                    <a:cs typeface="Arial Unicode MS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Lucida Sans" charset="0"/>
                    <a:cs typeface="Arial Unicode MS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Lucida Sans" charset="0"/>
                    <a:cs typeface="Arial Unicode MS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Lucida Sans" charset="0"/>
                    <a:cs typeface="Arial Unicode MS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Lucida Sans" charset="0"/>
                    <a:cs typeface="Arial Unicode M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cs typeface="Arial Unicode M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cs typeface="Arial Unicode M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cs typeface="Arial Unicode M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cs typeface="Arial Unicode MS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b="1"/>
                  <a:t>1</a:t>
                </a:r>
              </a:p>
            </p:txBody>
          </p:sp>
        </p:grpSp>
        <p:grpSp>
          <p:nvGrpSpPr>
            <p:cNvPr id="4" name="Group 1047"/>
            <p:cNvGrpSpPr>
              <a:grpSpLocks/>
            </p:cNvGrpSpPr>
            <p:nvPr/>
          </p:nvGrpSpPr>
          <p:grpSpPr bwMode="auto">
            <a:xfrm>
              <a:off x="4080" y="2832"/>
              <a:ext cx="384" cy="816"/>
              <a:chOff x="3696" y="2160"/>
              <a:chExt cx="384" cy="816"/>
            </a:xfrm>
          </p:grpSpPr>
          <p:sp>
            <p:nvSpPr>
              <p:cNvPr id="28698" name="Rectangle 1048"/>
              <p:cNvSpPr>
                <a:spLocks noChangeArrowheads="1"/>
              </p:cNvSpPr>
              <p:nvPr/>
            </p:nvSpPr>
            <p:spPr bwMode="auto">
              <a:xfrm>
                <a:off x="3696" y="2160"/>
                <a:ext cx="384" cy="81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9" name="Line 1049"/>
              <p:cNvSpPr>
                <a:spLocks noChangeShapeType="1"/>
              </p:cNvSpPr>
              <p:nvPr/>
            </p:nvSpPr>
            <p:spPr bwMode="auto">
              <a:xfrm flipV="1">
                <a:off x="3696" y="2544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0" name="Text Box 1050"/>
              <p:cNvSpPr txBox="1">
                <a:spLocks noChangeArrowheads="1"/>
              </p:cNvSpPr>
              <p:nvPr/>
            </p:nvSpPr>
            <p:spPr bwMode="auto">
              <a:xfrm>
                <a:off x="3761" y="2592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" charset="0"/>
                    <a:cs typeface="Arial Unicode MS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Lucida Sans" charset="0"/>
                    <a:cs typeface="Arial Unicode MS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Lucida Sans" charset="0"/>
                    <a:cs typeface="Arial Unicode MS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Lucida Sans" charset="0"/>
                    <a:cs typeface="Arial Unicode MS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Lucida Sans" charset="0"/>
                    <a:cs typeface="Arial Unicode M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cs typeface="Arial Unicode M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cs typeface="Arial Unicode M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cs typeface="Arial Unicode M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cs typeface="Arial Unicode MS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b="1"/>
                  <a:t>4</a:t>
                </a:r>
              </a:p>
            </p:txBody>
          </p:sp>
          <p:sp>
            <p:nvSpPr>
              <p:cNvPr id="28701" name="Text Box 1051"/>
              <p:cNvSpPr txBox="1">
                <a:spLocks noChangeArrowheads="1"/>
              </p:cNvSpPr>
              <p:nvPr/>
            </p:nvSpPr>
            <p:spPr bwMode="auto">
              <a:xfrm>
                <a:off x="3761" y="220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Lucida Sans" charset="0"/>
                    <a:cs typeface="Arial Unicode MS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Lucida Sans" charset="0"/>
                    <a:cs typeface="Arial Unicode MS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Lucida Sans" charset="0"/>
                    <a:cs typeface="Arial Unicode MS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Lucida Sans" charset="0"/>
                    <a:cs typeface="Arial Unicode MS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Lucida Sans" charset="0"/>
                    <a:cs typeface="Arial Unicode M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cs typeface="Arial Unicode M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cs typeface="Arial Unicode M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cs typeface="Arial Unicode M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Lucida Sans" charset="0"/>
                    <a:cs typeface="Arial Unicode MS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b="1"/>
                  <a:t>3</a:t>
                </a:r>
              </a:p>
            </p:txBody>
          </p:sp>
        </p:grpSp>
      </p:grpSp>
      <p:sp>
        <p:nvSpPr>
          <p:cNvPr id="28690" name="Rectangle 1052"/>
          <p:cNvSpPr>
            <a:spLocks noChangeArrowheads="1"/>
          </p:cNvSpPr>
          <p:nvPr/>
        </p:nvSpPr>
        <p:spPr bwMode="auto">
          <a:xfrm>
            <a:off x="454025" y="5299075"/>
            <a:ext cx="1846263" cy="83185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Runs being</a:t>
            </a:r>
          </a:p>
          <a:p>
            <a:r>
              <a:rPr lang="en-US"/>
              <a:t>merged.</a:t>
            </a:r>
          </a:p>
        </p:txBody>
      </p:sp>
      <p:cxnSp>
        <p:nvCxnSpPr>
          <p:cNvPr id="28691" name="AutoShape 1053"/>
          <p:cNvCxnSpPr>
            <a:cxnSpLocks noChangeShapeType="1"/>
            <a:stCxn id="28690" idx="0"/>
            <a:endCxn id="28676" idx="2"/>
          </p:cNvCxnSpPr>
          <p:nvPr/>
        </p:nvCxnSpPr>
        <p:spPr bwMode="auto">
          <a:xfrm flipV="1">
            <a:off x="1377950" y="4724400"/>
            <a:ext cx="1365250" cy="5746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8692" name="AutoShape 1054"/>
          <p:cNvCxnSpPr>
            <a:cxnSpLocks noChangeShapeType="1"/>
            <a:stCxn id="28690" idx="0"/>
            <a:endCxn id="28678" idx="2"/>
          </p:cNvCxnSpPr>
          <p:nvPr/>
        </p:nvCxnSpPr>
        <p:spPr bwMode="auto">
          <a:xfrm flipV="1">
            <a:off x="1377950" y="4724400"/>
            <a:ext cx="2203450" cy="5746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8693" name="Rectangle 1055"/>
          <p:cNvSpPr>
            <a:spLocks noChangeArrowheads="1"/>
          </p:cNvSpPr>
          <p:nvPr/>
        </p:nvSpPr>
        <p:spPr bwMode="auto">
          <a:xfrm>
            <a:off x="6762750" y="3729038"/>
            <a:ext cx="2000250" cy="466725"/>
          </a:xfrm>
          <a:prstGeom prst="rect">
            <a:avLst/>
          </a:pr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/>
              <a:t>Merged run.</a:t>
            </a:r>
          </a:p>
        </p:txBody>
      </p:sp>
      <p:cxnSp>
        <p:nvCxnSpPr>
          <p:cNvPr id="28694" name="AutoShape 1056"/>
          <p:cNvCxnSpPr>
            <a:cxnSpLocks noChangeShapeType="1"/>
            <a:stCxn id="28693" idx="1"/>
            <a:endCxn id="28699" idx="1"/>
          </p:cNvCxnSpPr>
          <p:nvPr/>
        </p:nvCxnSpPr>
        <p:spPr bwMode="auto">
          <a:xfrm flipH="1">
            <a:off x="6551613" y="3962400"/>
            <a:ext cx="211137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8695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96853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4.2</a:t>
            </a: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12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131335" cy="32766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Πιο αποδοτικά με μια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multi-way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συγχώνευση</a:t>
            </a:r>
            <a:r>
              <a:rPr lang="el-GR" dirty="0" smtClean="0">
                <a:ea typeface="ＭＳ Ｐゴシック" charset="-128"/>
              </a:rPr>
              <a:t>, όπου διαβάζουμε από όλα τα </a:t>
            </a:r>
            <a:r>
              <a:rPr lang="en-US" dirty="0" smtClean="0">
                <a:ea typeface="ＭＳ Ｐゴシック" charset="-128"/>
              </a:rPr>
              <a:t>blocks </a:t>
            </a:r>
            <a:r>
              <a:rPr lang="el-GR" dirty="0" smtClean="0">
                <a:ea typeface="ＭＳ Ｐゴシック" charset="-128"/>
              </a:rPr>
              <a:t>ταυτόχρονα</a:t>
            </a:r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l-GR" dirty="0" smtClean="0">
                <a:ea typeface="ＭＳ Ｐゴシック" charset="-128"/>
              </a:rPr>
              <a:t>Υπό την προϋπόθεση ότι διαβάζουμε στη μνήμη αρκετά μεγάλα κομμάτια κάθε </a:t>
            </a:r>
            <a:r>
              <a:rPr lang="en-US" dirty="0" smtClean="0">
                <a:ea typeface="ＭＳ Ｐゴシック" charset="-128"/>
              </a:rPr>
              <a:t>block </a:t>
            </a:r>
            <a:r>
              <a:rPr lang="el-GR" dirty="0" smtClean="0">
                <a:ea typeface="ＭＳ Ｐゴシック" charset="-128"/>
              </a:rPr>
              <a:t>και μετά γράφουμε πίσω αρκετά μεγάλα κομμάτια, αλλιώς πάλι πρόβλημα με τις αναζητήσεις στο δίσκο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2970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96853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4.2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Πως θα γίνει η συγχώνευση των </a:t>
            </a:r>
            <a:r>
              <a:rPr lang="en-US" dirty="0" smtClean="0">
                <a:ea typeface="ＭＳ Ｐゴシック" charset="-128"/>
              </a:rPr>
              <a:t>runs?</a:t>
            </a:r>
          </a:p>
        </p:txBody>
      </p:sp>
    </p:spTree>
    <p:extLst>
      <p:ext uri="{BB962C8B-B14F-4D97-AF65-F5344CB8AC3E}">
        <p14:creationId xmlns="" xmlns:p14="http://schemas.microsoft.com/office/powerpoint/2010/main" val="197211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IR-slides">
  <a:themeElements>
    <a:clrScheme name="IIR Boo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37085"/>
      </a:accent1>
      <a:accent2>
        <a:srgbClr val="C0504D"/>
      </a:accent2>
      <a:accent3>
        <a:srgbClr val="357E69"/>
      </a:accent3>
      <a:accent4>
        <a:srgbClr val="918BA3"/>
      </a:accent4>
      <a:accent5>
        <a:srgbClr val="139CB7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IIR-slides.pot</Template>
  <TotalTime>28304</TotalTime>
  <Words>2686</Words>
  <Application>Microsoft Office PowerPoint</Application>
  <PresentationFormat>On-screen Show (4:3)</PresentationFormat>
  <Paragraphs>522</Paragraphs>
  <Slides>57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57</vt:i4>
      </vt:variant>
    </vt:vector>
  </HeadingPairs>
  <TitlesOfParts>
    <vt:vector size="60" baseType="lpstr">
      <vt:lpstr>IIR-slides</vt:lpstr>
      <vt:lpstr>Worksheet</vt:lpstr>
      <vt:lpstr>Document</vt:lpstr>
      <vt:lpstr>Slide 1</vt:lpstr>
      <vt:lpstr>Τι είδαμε στο προηγούμενο μάθημα</vt:lpstr>
      <vt:lpstr>Κατασκευή ευρετηρίου</vt:lpstr>
      <vt:lpstr>Κατασκευή ευρετηρίου </vt:lpstr>
      <vt:lpstr> Βασικό βήμα: sort</vt:lpstr>
      <vt:lpstr>BSBI: Αλγόριθμος κατασκευής ανά block</vt:lpstr>
      <vt:lpstr>Παράδειγμα</vt:lpstr>
      <vt:lpstr>Πως θα γίνει η συγχώνευση των runs?</vt:lpstr>
      <vt:lpstr>Πως θα γίνει η συγχώνευση των runs?</vt:lpstr>
      <vt:lpstr>Δυναμικά ευρετήρια</vt:lpstr>
      <vt:lpstr>Μια απλή προσέγγιση </vt:lpstr>
      <vt:lpstr>Πολυπλοκότητα</vt:lpstr>
      <vt:lpstr>Λογαριθμική συγχώνευση</vt:lpstr>
      <vt:lpstr>Λογαριθμική συγχώνευση</vt:lpstr>
      <vt:lpstr>Slide 15</vt:lpstr>
      <vt:lpstr>Πολυπλοκότητες</vt:lpstr>
      <vt:lpstr>Κατανεμημένη κατασκευή</vt:lpstr>
      <vt:lpstr>Παράλληλη κατασκευή</vt:lpstr>
      <vt:lpstr>Παράδειγμα κατασκευής ευρετηρίου σε  MapReduce</vt:lpstr>
      <vt:lpstr>Το ευρετήριο της Google</vt:lpstr>
      <vt:lpstr>Τι είδαμε στο προηγούμενο μάθημα</vt:lpstr>
      <vt:lpstr>Λεξιλόγιο και μέγεθος συλλογής</vt:lpstr>
      <vt:lpstr>Νόμος του Heaps</vt:lpstr>
      <vt:lpstr>Heaps’ Law</vt:lpstr>
      <vt:lpstr>Ο νόμος του Zipf</vt:lpstr>
      <vt:lpstr>Ο νόμος του Zipf</vt:lpstr>
      <vt:lpstr>Zipf’s law for Reuters RCV1</vt:lpstr>
      <vt:lpstr>Τι θα δούμε σήμερα</vt:lpstr>
      <vt:lpstr>Συμπίεση</vt:lpstr>
      <vt:lpstr>Γιατί συμπίεση; </vt:lpstr>
      <vt:lpstr>Συμπίεση</vt:lpstr>
      <vt:lpstr>Lossless vs. lossy συμπίεση</vt:lpstr>
      <vt:lpstr>ΣΥΜΠΙΕΣΗ ΛΕΞΙΚΟΥ</vt:lpstr>
      <vt:lpstr>Συμπίεση λεξικού</vt:lpstr>
      <vt:lpstr>Αποθήκευση λεξικού</vt:lpstr>
      <vt:lpstr>Αποθήκευση λεξικού</vt:lpstr>
      <vt:lpstr>Συμπίεση της λίστας όρων:  Λεξικό-ως-Σειρά-Χαρακτήρων </vt:lpstr>
      <vt:lpstr>Χώρος για το λεξικό ως string</vt:lpstr>
      <vt:lpstr>Blocking (Δείκτες σε ομάδες)</vt:lpstr>
      <vt:lpstr>Blocking</vt:lpstr>
      <vt:lpstr>Αναζήτηση στο λεξικό χωρίς Βlocking</vt:lpstr>
      <vt:lpstr>Αναζήτηση στο λεξικό με Βlocking</vt:lpstr>
      <vt:lpstr>Εμπρόσθια κωδικοποίηση (Front coding)</vt:lpstr>
      <vt:lpstr>Περίληψη συμπίεσης για το λεξικό του RCV1</vt:lpstr>
      <vt:lpstr>ΣΥΜΠΙΕΣΗ ΤΩΝ ΚΑΤΑΧΩΡΗΣΕΩΝ</vt:lpstr>
      <vt:lpstr>Συμπίεση των καταχωρήσεων</vt:lpstr>
      <vt:lpstr>Συμπίεση των καταχωρήσεων</vt:lpstr>
      <vt:lpstr>Παράδειγμα</vt:lpstr>
      <vt:lpstr>Συμπίεση των καταχωρήσεων</vt:lpstr>
      <vt:lpstr>Κωδικοποίηση μεταβλητού μεγέθους (Variable length encoding)</vt:lpstr>
      <vt:lpstr>Κωδικοί μεταβλητών Byte (Variable Byte (VB) codes)</vt:lpstr>
      <vt:lpstr>Κωδικοί μεταβλητών Byte (Variable Byte (VB) codes)</vt:lpstr>
      <vt:lpstr>Παράδειγμα</vt:lpstr>
      <vt:lpstr>Άλλες κωδικοποιήσεις</vt:lpstr>
      <vt:lpstr>Συμπίεση του RCV1</vt:lpstr>
      <vt:lpstr>Περίληψη</vt:lpstr>
      <vt:lpstr>Slide 57</vt:lpstr>
    </vt:vector>
  </TitlesOfParts>
  <Company>Stanford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pitoura</cp:lastModifiedBy>
  <cp:revision>487</cp:revision>
  <cp:lastPrinted>2011-04-04T04:19:57Z</cp:lastPrinted>
  <dcterms:created xsi:type="dcterms:W3CDTF">2011-04-01T01:43:31Z</dcterms:created>
  <dcterms:modified xsi:type="dcterms:W3CDTF">2014-04-01T10:15:26Z</dcterms:modified>
</cp:coreProperties>
</file>