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95"/>
  </p:notesMasterIdLst>
  <p:handoutMasterIdLst>
    <p:handoutMasterId r:id="rId96"/>
  </p:handoutMasterIdLst>
  <p:sldIdLst>
    <p:sldId id="402" r:id="rId2"/>
    <p:sldId id="354" r:id="rId3"/>
    <p:sldId id="406" r:id="rId4"/>
    <p:sldId id="547" r:id="rId5"/>
    <p:sldId id="549" r:id="rId6"/>
    <p:sldId id="368" r:id="rId7"/>
    <p:sldId id="369" r:id="rId8"/>
    <p:sldId id="550" r:id="rId9"/>
    <p:sldId id="372" r:id="rId10"/>
    <p:sldId id="373" r:id="rId11"/>
    <p:sldId id="610" r:id="rId12"/>
    <p:sldId id="375" r:id="rId13"/>
    <p:sldId id="376" r:id="rId14"/>
    <p:sldId id="635" r:id="rId15"/>
    <p:sldId id="377" r:id="rId16"/>
    <p:sldId id="378" r:id="rId17"/>
    <p:sldId id="413" r:id="rId18"/>
    <p:sldId id="612" r:id="rId19"/>
    <p:sldId id="532" r:id="rId20"/>
    <p:sldId id="614" r:id="rId21"/>
    <p:sldId id="617" r:id="rId22"/>
    <p:sldId id="622" r:id="rId23"/>
    <p:sldId id="474" r:id="rId24"/>
    <p:sldId id="623" r:id="rId25"/>
    <p:sldId id="624" r:id="rId26"/>
    <p:sldId id="625" r:id="rId27"/>
    <p:sldId id="533" r:id="rId28"/>
    <p:sldId id="534" r:id="rId29"/>
    <p:sldId id="480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463" r:id="rId67"/>
    <p:sldId id="464" r:id="rId68"/>
    <p:sldId id="465" r:id="rId69"/>
    <p:sldId id="466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379" r:id="rId78"/>
    <p:sldId id="380" r:id="rId79"/>
    <p:sldId id="381" r:id="rId80"/>
    <p:sldId id="382" r:id="rId81"/>
    <p:sldId id="383" r:id="rId82"/>
    <p:sldId id="629" r:id="rId83"/>
    <p:sldId id="384" r:id="rId84"/>
    <p:sldId id="386" r:id="rId85"/>
    <p:sldId id="630" r:id="rId86"/>
    <p:sldId id="631" r:id="rId87"/>
    <p:sldId id="401" r:id="rId88"/>
    <p:sldId id="573" r:id="rId89"/>
    <p:sldId id="574" r:id="rId90"/>
    <p:sldId id="575" r:id="rId91"/>
    <p:sldId id="576" r:id="rId92"/>
    <p:sldId id="577" r:id="rId93"/>
    <p:sldId id="636" r:id="rId94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4" d="100"/>
          <a:sy n="94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7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park.com/ld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4: </a:t>
            </a:r>
            <a:r>
              <a:rPr lang="el-GR" sz="2400" dirty="0" smtClean="0">
                <a:ea typeface="ＭＳ Ｐゴシック" pitchFamily="-112" charset="-128"/>
              </a:rPr>
              <a:t>Ανάκτηση Ανεκτική στα Σφάλματα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στις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 δεν αλλάζουμε τα έγγραφα αλλά  επεκτείνουμε την απεικόνιση ερωτήματος –εγγράφου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λαθών στο ερώτημα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64997" cy="44958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Βασική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έμφαση στα ερωτήματα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το ερώτημα </a:t>
            </a:r>
            <a:r>
              <a:rPr lang="en-US" b="1" i="1" dirty="0" smtClean="0">
                <a:ea typeface="ＭＳ Ｐゴシック" pitchFamily="-112" charset="-128"/>
              </a:rPr>
              <a:t>Alanis </a:t>
            </a:r>
            <a:r>
              <a:rPr lang="en-US" b="1" i="1" dirty="0" err="1" smtClean="0">
                <a:ea typeface="ＭＳ Ｐゴシック" pitchFamily="-112" charset="-128"/>
              </a:rPr>
              <a:t>Morisett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είτε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ανακτήσουμε τα έγγραφα που έχουν δεικτοδοτηθεί κάτω από τη σωστή ορθογραφία, Ή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επιστρέψουμε διάφορες προτεινόμενα ερωτήματα με σωστή ορθογραφία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Did you mean … ?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standard </a:t>
            </a:r>
            <a:r>
              <a:rPr lang="el-GR" dirty="0" smtClean="0">
                <a:ea typeface="ＭＳ Ｐゴシック" pitchFamily="-112" charset="-128"/>
              </a:rPr>
              <a:t>λεξικό 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λεξικό της συλλογής 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53400" cy="38100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όλες τις διορθωμένες εκδοχές, 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“</a:t>
            </a:r>
            <a:r>
              <a:rPr lang="en-US" sz="2400" dirty="0"/>
              <a:t>Did you mean carrot?”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1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μιας ακολουθίας χαρακτήρων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πιο κοντά στο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εξετάσουμε δύο ορισμούς εγγύτητας: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(1) </a:t>
            </a:r>
            <a:r>
              <a:rPr lang="en-US" sz="2000" dirty="0" smtClean="0">
                <a:ea typeface="ＭＳ Ｐゴシック" pitchFamily="-112" charset="-128"/>
              </a:rPr>
              <a:t>Insert</a:t>
            </a:r>
            <a:r>
              <a:rPr lang="el-GR" sz="2000" dirty="0" smtClean="0">
                <a:ea typeface="ＭＳ Ｐゴシック" pitchFamily="-112" charset="-128"/>
              </a:rPr>
              <a:t> 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(2) </a:t>
            </a:r>
            <a:r>
              <a:rPr lang="en-US" sz="2000" dirty="0" smtClean="0">
                <a:ea typeface="ＭＳ Ｐゴシック" pitchFamily="-112" charset="-128"/>
              </a:rPr>
              <a:t>Delete</a:t>
            </a:r>
            <a:r>
              <a:rPr lang="el-GR" sz="2000" dirty="0" smtClean="0">
                <a:ea typeface="ＭＳ Ｐゴシック" pitchFamily="-112" charset="-128"/>
              </a:rPr>
              <a:t> - Διαγραφή και (3)</a:t>
            </a:r>
            <a:r>
              <a:rPr lang="en-US" sz="2000" dirty="0" smtClean="0">
                <a:ea typeface="ＭＳ Ｐゴシック" pitchFamily="-112" charset="-128"/>
              </a:rPr>
              <a:t> Replace</a:t>
            </a:r>
            <a:r>
              <a:rPr lang="el-GR" sz="2000" dirty="0" smtClean="0">
                <a:ea typeface="ＭＳ Ｐゴシック" pitchFamily="-112" charset="-128"/>
              </a:rPr>
              <a:t> – Αντικατάσταση ενός χαρακτήρα</a:t>
            </a:r>
          </a:p>
          <a:p>
            <a:pPr lvl="1" eaLnBrk="1" hangingPunct="1"/>
            <a:r>
              <a:rPr lang="de-DE" sz="2000" b="1" dirty="0" err="1" smtClean="0"/>
              <a:t>Damerau-Levenshtein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+ </a:t>
            </a:r>
            <a:r>
              <a:rPr lang="en-US" sz="2000" dirty="0" smtClean="0">
                <a:solidFill>
                  <a:srgbClr val="00A000"/>
                </a:solidFill>
                <a:ea typeface="ＭＳ Ｐゴシック" pitchFamily="-112" charset="-128"/>
              </a:rPr>
              <a:t>Transposition</a:t>
            </a: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 - Αντιμετάθεση </a:t>
            </a:r>
            <a:r>
              <a:rPr lang="el-GR" sz="2000" dirty="0" smtClean="0">
                <a:ea typeface="ＭＳ Ｐゴシック" pitchFamily="-112" charset="-128"/>
              </a:rPr>
              <a:t>ενός χαρακτήρα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η απόσταση διόρθωσης από </a:t>
            </a:r>
            <a:r>
              <a:rPr lang="en-US" b="1" i="1" dirty="0" err="1" smtClean="0">
                <a:ea typeface="ＭＳ Ｐゴシック" pitchFamily="-112" charset="-128"/>
              </a:rPr>
              <a:t>dof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1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act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2	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 (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Μόνο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1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με αντιμετάθεση)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3.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077200" cy="2743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Δυναμικό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hlinkClick r:id="rId2"/>
              </a:rPr>
              <a:t>http://www.merriampark.com/ld.htm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ένα παράδειγμα και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applet.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Παράδειγμα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dog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-do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cat-cart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Damerau-Levenshtein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distance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cat-act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υπό-πρόβληματος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προθεμάτων: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πρόθεμα της πρώτης σε πρόθεμα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(προθέματα)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(προθέματα)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cats – fast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στοιχείο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 πίνακα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πρόθεμα μήκους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 πρόθεμα μήκους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l-GR" baseline="-25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είδαμε στο προηγούμενο μάθημα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0480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Δομές δεδομένων για Λεξικά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Ανάκτηση Ανεκτική σε Σφάλματα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Ερωτήματα με *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1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/>
              <a:t>Levenshtein</a:t>
            </a:r>
            <a:r>
              <a:rPr lang="el-GR" dirty="0" smtClean="0"/>
              <a:t>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425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352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Δυο βασικές επιλογές: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Πίνακες Κατακερματισμού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Hashtables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Δέντρα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Trees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προθεμάτων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590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</a:t>
            </a:r>
            <a:r>
              <a:rPr lang="en-US" dirty="0" smtClean="0">
                <a:latin typeface="+mn-lt"/>
              </a:rPr>
              <a:t>OSLO </a:t>
            </a:r>
            <a:r>
              <a:rPr lang="el-GR" dirty="0" smtClean="0">
                <a:latin typeface="+mn-lt"/>
              </a:rPr>
              <a:t>σε </a:t>
            </a:r>
            <a:r>
              <a:rPr lang="en-US" dirty="0" smtClean="0">
                <a:latin typeface="+mn-lt"/>
              </a:rPr>
              <a:t>SNOW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3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5759254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5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4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0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00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3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458200" cy="2971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Πρώτη εναλλακτική λύση: Μετάτρεψε τις ερωτήσεις έτσι ώστε τα 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να εμφανίζονται στο τέλος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65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Κατασκευάζουμε ένα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 </a:t>
            </a:r>
            <a:r>
              <a:rPr lang="el-GR" sz="2400" dirty="0">
                <a:ea typeface="ＭＳ Ｐゴシック" pitchFamily="-112" charset="-128"/>
              </a:rPr>
              <a:t>στο οποίο οι διάφορες παραλλαγές που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προκύπτουν από την περιστροφή του όρου συνδέονται με τον </a:t>
            </a:r>
            <a:r>
              <a:rPr lang="el-GR" sz="2400" dirty="0" smtClean="0">
                <a:ea typeface="ＭＳ Ｐゴシック" pitchFamily="-112" charset="-128"/>
              </a:rPr>
              <a:t>αρχικό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όρο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ευρετήριο 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	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marL="342900" lvl="1" indent="-342900" eaLnBrk="1" hangingPunct="1">
              <a:buClr>
                <a:srgbClr val="437085"/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	όπου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ένα ειδικός χαρακτήρας που σηματοδοτεί το τέλος μιας λέξης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8194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Απαριθμούμε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Όπου </a:t>
            </a:r>
            <a:r>
              <a:rPr lang="en-US" dirty="0" smtClean="0">
                <a:ea typeface="ＭＳ Ｐゴシック" pitchFamily="-112" charset="-128"/>
              </a:rPr>
              <a:t>$ </a:t>
            </a:r>
            <a:r>
              <a:rPr lang="el-GR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Διατηρούμε ένα </a:t>
            </a:r>
            <a:r>
              <a:rPr lang="el-GR" sz="2400" u="sng" dirty="0" smtClean="0">
                <a:ea typeface="ＭＳ Ｐゴシック" pitchFamily="-112" charset="-128"/>
              </a:rPr>
              <a:t>δεύτερο</a:t>
            </a:r>
            <a:r>
              <a:rPr lang="el-GR" sz="2400" dirty="0" smtClean="0">
                <a:ea typeface="ＭＳ Ｐゴシック" pitchFamily="-112" charset="-128"/>
              </a:rPr>
              <a:t> αντεστραμμένο ευρετήριο από τα 2-γράμματα στους όρους του λεξικού που τα περιέχουν</a:t>
            </a:r>
            <a:endParaRPr lang="en-US" sz="2400" i="1" u="sng" dirty="0" smtClean="0">
              <a:ea typeface="ＭＳ Ｐゴシック" pitchFamily="-112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5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2-γράμματος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περιλαμβάνει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πίνακας βαρών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Εναλλακτικά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από όλους τους όρους 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μειώσουμε τον αριθμό των υποψήφιων όρων 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χρησιμοποιήσουμε επικάλυψη με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γράμματα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Ή Απαριθμούμε όλα σε απόσταση1, 2 κλπ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Μπορεί να χρησιμοποιηθεί και για τη 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2133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Ανάκτηση Ανεκτική (</a:t>
            </a:r>
            <a:r>
              <a:rPr lang="en-US" sz="3000" dirty="0" smtClean="0">
                <a:ea typeface="ＭＳ Ｐゴシック" pitchFamily="-112" charset="-128"/>
              </a:rPr>
              <a:t>“</a:t>
            </a:r>
            <a:r>
              <a:rPr lang="en-US" sz="3000" dirty="0">
                <a:ea typeface="ＭＳ Ｐゴシック" pitchFamily="-112" charset="-128"/>
              </a:rPr>
              <a:t>Tolerant” </a:t>
            </a:r>
            <a:r>
              <a:rPr lang="el-GR" sz="3000" dirty="0" smtClean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</a:t>
            </a:r>
            <a:r>
              <a:rPr lang="el-GR" sz="3000" dirty="0" smtClean="0">
                <a:ea typeface="ＭＳ Ｐゴシック" pitchFamily="-112" charset="-128"/>
              </a:rPr>
              <a:t>Σφάλματα</a:t>
            </a: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Ορθογραφικά λάθη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endParaRPr lang="el-GR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Φωνητική διόρθωση</a:t>
            </a:r>
            <a:endParaRPr lang="el-GR" sz="2400" dirty="0" smtClean="0">
              <a:ea typeface="ＭＳ Ｐゴシック" pitchFamily="-112" charset="-128"/>
            </a:endParaRPr>
          </a:p>
          <a:p>
            <a:pPr lvl="1" eaLnBrk="1" hangingPunct="1"/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με 3-γράμματα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ότι το κείμενο είναι </a:t>
            </a:r>
            <a:r>
              <a:rPr lang="en-US" b="1" i="1" dirty="0" err="1" smtClean="0">
                <a:ea typeface="ＭＳ Ｐゴシック" pitchFamily="-112" charset="-128"/>
              </a:rPr>
              <a:t>november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nov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ove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vem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457200" lvl="1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το ερώτημα </a:t>
            </a:r>
            <a:r>
              <a:rPr lang="en-US" b="1" i="1" dirty="0" err="1" smtClean="0">
                <a:ea typeface="ＭＳ Ｐゴシック" pitchFamily="-112" charset="-128"/>
              </a:rPr>
              <a:t>december</a:t>
            </a:r>
            <a:endParaRPr lang="en-US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Τα τριγράμματα είναι </a:t>
            </a:r>
            <a:r>
              <a:rPr lang="en-US" i="1" dirty="0" err="1" smtClean="0">
                <a:ea typeface="ＭＳ Ｐゴシック" pitchFamily="-112" charset="-128"/>
              </a:rPr>
              <a:t>dec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ece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ea typeface="ＭＳ Ｐゴシック" pitchFamily="-112" charset="-128"/>
              </a:rPr>
              <a:t>cem</a:t>
            </a:r>
            <a:r>
              <a:rPr lang="en-US" i="1" dirty="0" smtClean="0"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από τα</a:t>
            </a:r>
            <a:r>
              <a:rPr lang="en-US" dirty="0" smtClean="0">
                <a:ea typeface="ＭＳ Ｐゴシック" pitchFamily="-112" charset="-128"/>
              </a:rPr>
              <a:t> 6 </a:t>
            </a:r>
            <a:r>
              <a:rPr lang="el-GR" dirty="0" smtClean="0">
                <a:ea typeface="ＭＳ Ｐゴシック" pitchFamily="-112" charset="-128"/>
              </a:rPr>
              <a:t>κάθε όρου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Ταίριασμα τριγραμμάτων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2125663" y="34194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2125663" y="3952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2125663" y="4486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34478" y="5274271"/>
            <a:ext cx="5014706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Η τυπική συγχώνευση θα τα δώσει</a:t>
            </a:r>
            <a:endParaRPr lang="en-US" dirty="0"/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chemeClr val="accent6"/>
              </a:buClr>
              <a:buFont typeface="Wingdings" pitchFamily="-112" charset="2"/>
              <a:buChar char="§"/>
            </a:pP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Πως μπορούμε να το χρησιμοποιήσουμε ως ένα </a:t>
            </a:r>
            <a:r>
              <a:rPr lang="el-GR" sz="18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κανονικοποιημένο</a:t>
            </a: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 μέσω επικάλυψης; </a:t>
            </a:r>
            <a:endParaRPr lang="en-US" sz="1800" i="1" dirty="0" smtClean="0">
              <a:solidFill>
                <a:srgbClr val="F79646">
                  <a:lumMod val="75000"/>
                </a:srgbClr>
              </a:solidFill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3276600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528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276600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3810000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συντελεστής </a:t>
            </a:r>
            <a:r>
              <a:rPr lang="en-US" dirty="0" err="1" smtClean="0"/>
              <a:t>Jaccard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/>
              <a:t>(</a:t>
            </a:r>
            <a:r>
              <a:rPr lang="en-US" dirty="0" smtClean="0">
                <a:ea typeface="ＭＳ Ｐゴシック" pitchFamily="-112" charset="-128"/>
              </a:rPr>
              <a:t>J.C.</a:t>
            </a:r>
            <a:r>
              <a:rPr lang="el-GR" dirty="0" smtClean="0">
                <a:ea typeface="ＭＳ Ｐゴシック" pitchFamily="-112" charset="-128"/>
              </a:rPr>
              <a:t>) 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Ίσος με</a:t>
            </a:r>
            <a:r>
              <a:rPr lang="en-US" dirty="0" smtClean="0">
                <a:ea typeface="ＭＳ Ｐゴシック" pitchFamily="-112" charset="-128"/>
              </a:rPr>
              <a:t> 1 </a:t>
            </a:r>
            <a:r>
              <a:rPr lang="el-GR" dirty="0" smtClean="0">
                <a:ea typeface="ＭＳ Ｐゴシック" pitchFamily="-112" charset="-128"/>
              </a:rPr>
              <a:t>όταν τα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Πάντα μεταξύ του 0 και του 1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dirty="0" smtClean="0">
                <a:ea typeface="ＭＳ Ｐゴシック" pitchFamily="-112" charset="-128"/>
              </a:rPr>
              <a:t>J.C. &gt; 0.8, </a:t>
            </a:r>
            <a:r>
              <a:rPr lang="el-GR" dirty="0" smtClean="0">
                <a:ea typeface="ＭＳ Ｐゴシック" pitchFamily="-112" charset="-128"/>
              </a:rPr>
              <a:t>τότε ταίριασμα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95600" y="2895600"/>
          <a:ext cx="2735263" cy="709613"/>
        </p:xfrm>
        <a:graphic>
          <a:graphicData uri="http://schemas.openxmlformats.org/presentationml/2006/ole">
            <p:oleObj spid="_x0000_s52263" name="Equation" r:id="rId3" imgW="977476" imgH="253890" progId="Equation.3">
              <p:embed/>
            </p:oleObj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υπήρχαν έγγραφα που να ταιριάζουν το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</a:t>
            </a: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5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ea typeface="ＭＳ Ｐゴシック" pitchFamily="34" charset="-128"/>
              </a:rPr>
              <a:t>Soundex</a:t>
            </a:r>
            <a:r>
              <a:rPr lang="el-GR" dirty="0" smtClean="0">
                <a:ea typeface="ＭＳ Ｐゴシック" pitchFamily="34" charset="-128"/>
              </a:rPr>
              <a:t>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4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49" y="3048000"/>
            <a:ext cx="7848600" cy="3505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l-GR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lvl="2" eaLnBrk="1" hangingPunct="1"/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ea typeface="ＭＳ Ｐゴシック" pitchFamily="34" charset="-128"/>
              </a:rPr>
              <a:t>Διορθωση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ορθογραφικων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λαθων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Κατασκεύασε και ψάξε στο ευρετήριο τις μειωμένες μορφές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/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32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B, F, P, V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C, G, J, K, Q, S, X, Z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D, T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L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M, N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R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7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συνέχεια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υπομένοντα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τέσσερις πρώτες θέσεις που θα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52600" y="48768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4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799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27802</TotalTime>
  <Words>2541</Words>
  <Application>Microsoft Office PowerPoint</Application>
  <PresentationFormat>On-screen Show (4:3)</PresentationFormat>
  <Paragraphs>573</Paragraphs>
  <Slides>93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IIR-slides</vt:lpstr>
      <vt:lpstr>Equation</vt:lpstr>
      <vt:lpstr>Slide 1</vt:lpstr>
      <vt:lpstr>Τι είδαμε στο προηγούμενο μάθημα</vt:lpstr>
      <vt:lpstr>Δομές Δεδομένων για Λεξικά</vt:lpstr>
      <vt:lpstr>Γενικά ερωτήματα με *</vt:lpstr>
      <vt:lpstr>Ευρετήριο Permuterm</vt:lpstr>
      <vt:lpstr>Ευρετήρια k-γραμμάτων (k-gram indexes)</vt:lpstr>
      <vt:lpstr>Παράδειγμα 2-γράμματος</vt:lpstr>
      <vt:lpstr>Τι θα δούμε σήμερα</vt:lpstr>
      <vt:lpstr>Διορθωση ορθογραφικων λαθων</vt:lpstr>
      <vt:lpstr>Διόρθωση ορθογραφικών λαθών</vt:lpstr>
      <vt:lpstr>Διόρθωση εγγράφων</vt:lpstr>
      <vt:lpstr>Διόρθωση λαθών στο ερώτημα </vt:lpstr>
      <vt:lpstr>Διόρθωση μεμονωμένης λέξης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Υπολογισμός απόστασης διόρθωσης</vt:lpstr>
      <vt:lpstr>Υπολογισμός απόστασης Levenshtein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Σταθμισμένη απόσταση διόρθωσης</vt:lpstr>
      <vt:lpstr>Χρήση των αποστάσεων διόρθωσης</vt:lpstr>
      <vt:lpstr>Απόσταση διόρθωσης από όλους τους όρους του λεξικού; </vt:lpstr>
      <vt:lpstr>Επικάλυψη k-γραμμάτων</vt:lpstr>
      <vt:lpstr>Παράδειγμα με 3-γράμματα</vt:lpstr>
      <vt:lpstr>Ταίριασμα τριγραμμάτων</vt:lpstr>
      <vt:lpstr>Μια δυνατότητα – συντελεστής Jaccard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Γενικά  θέματα</vt:lpstr>
      <vt:lpstr>ΦΩΝΗΤΙΚΗ ΔΙΟΡΘΩΣΗ (Soundex)</vt:lpstr>
      <vt:lpstr>Soundex</vt:lpstr>
      <vt:lpstr>Soundex – τυπικός αλγόριθμος</vt:lpstr>
      <vt:lpstr>Soundex – τυπικός αλγόριθμος</vt:lpstr>
      <vt:lpstr>Soundex συνέχεια</vt:lpstr>
      <vt:lpstr>Slide 93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442</cp:revision>
  <cp:lastPrinted>2011-04-04T04:19:57Z</cp:lastPrinted>
  <dcterms:created xsi:type="dcterms:W3CDTF">2011-04-01T01:43:31Z</dcterms:created>
  <dcterms:modified xsi:type="dcterms:W3CDTF">2014-04-01T06:16:49Z</dcterms:modified>
</cp:coreProperties>
</file>