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Default Extension="xls" ContentType="application/vnd.ms-excel"/>
  <Default Extension="wmf" ContentType="image/x-wmf"/>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1" r:id="rId1"/>
  </p:sldMasterIdLst>
  <p:notesMasterIdLst>
    <p:notesMasterId r:id="rId68"/>
  </p:notesMasterIdLst>
  <p:handoutMasterIdLst>
    <p:handoutMasterId r:id="rId69"/>
  </p:handoutMasterIdLst>
  <p:sldIdLst>
    <p:sldId id="402" r:id="rId2"/>
    <p:sldId id="704" r:id="rId3"/>
    <p:sldId id="896" r:id="rId4"/>
    <p:sldId id="897" r:id="rId5"/>
    <p:sldId id="898" r:id="rId6"/>
    <p:sldId id="899" r:id="rId7"/>
    <p:sldId id="900" r:id="rId8"/>
    <p:sldId id="901" r:id="rId9"/>
    <p:sldId id="902" r:id="rId10"/>
    <p:sldId id="903" r:id="rId11"/>
    <p:sldId id="904" r:id="rId12"/>
    <p:sldId id="912" r:id="rId13"/>
    <p:sldId id="1009" r:id="rId14"/>
    <p:sldId id="913" r:id="rId15"/>
    <p:sldId id="905" r:id="rId16"/>
    <p:sldId id="907" r:id="rId17"/>
    <p:sldId id="908" r:id="rId18"/>
    <p:sldId id="910" r:id="rId19"/>
    <p:sldId id="909" r:id="rId20"/>
    <p:sldId id="911" r:id="rId21"/>
    <p:sldId id="936" r:id="rId22"/>
    <p:sldId id="954" r:id="rId23"/>
    <p:sldId id="955" r:id="rId24"/>
    <p:sldId id="857" r:id="rId25"/>
    <p:sldId id="914" r:id="rId26"/>
    <p:sldId id="947" r:id="rId27"/>
    <p:sldId id="951" r:id="rId28"/>
    <p:sldId id="952" r:id="rId29"/>
    <p:sldId id="953" r:id="rId30"/>
    <p:sldId id="945" r:id="rId31"/>
    <p:sldId id="948" r:id="rId32"/>
    <p:sldId id="939" r:id="rId33"/>
    <p:sldId id="957" r:id="rId34"/>
    <p:sldId id="958" r:id="rId35"/>
    <p:sldId id="959" r:id="rId36"/>
    <p:sldId id="916" r:id="rId37"/>
    <p:sldId id="942" r:id="rId38"/>
    <p:sldId id="1002" r:id="rId39"/>
    <p:sldId id="960" r:id="rId40"/>
    <p:sldId id="963" r:id="rId41"/>
    <p:sldId id="944" r:id="rId42"/>
    <p:sldId id="1010" r:id="rId43"/>
    <p:sldId id="943" r:id="rId44"/>
    <p:sldId id="1003" r:id="rId45"/>
    <p:sldId id="1012" r:id="rId46"/>
    <p:sldId id="964" r:id="rId47"/>
    <p:sldId id="978" r:id="rId48"/>
    <p:sldId id="1008" r:id="rId49"/>
    <p:sldId id="965" r:id="rId50"/>
    <p:sldId id="982" r:id="rId51"/>
    <p:sldId id="971" r:id="rId52"/>
    <p:sldId id="972" r:id="rId53"/>
    <p:sldId id="966" r:id="rId54"/>
    <p:sldId id="986" r:id="rId55"/>
    <p:sldId id="968" r:id="rId56"/>
    <p:sldId id="970" r:id="rId57"/>
    <p:sldId id="983" r:id="rId58"/>
    <p:sldId id="985" r:id="rId59"/>
    <p:sldId id="973" r:id="rId60"/>
    <p:sldId id="989" r:id="rId61"/>
    <p:sldId id="1013" r:id="rId62"/>
    <p:sldId id="987" r:id="rId63"/>
    <p:sldId id="976" r:id="rId64"/>
    <p:sldId id="977" r:id="rId65"/>
    <p:sldId id="974" r:id="rId66"/>
    <p:sldId id="827" r:id="rId67"/>
  </p:sldIdLst>
  <p:sldSz cx="9144000" cy="6858000" type="screen4x3"/>
  <p:notesSz cx="7099300" cy="10223500"/>
  <p:defaultTextStyle>
    <a:defPPr>
      <a:defRPr lang="en-US"/>
    </a:defPPr>
    <a:lvl1pPr algn="l" rtl="0" fontAlgn="base">
      <a:spcBef>
        <a:spcPct val="0"/>
      </a:spcBef>
      <a:spcAft>
        <a:spcPct val="0"/>
      </a:spcAft>
      <a:defRPr sz="2400" kern="1200">
        <a:solidFill>
          <a:schemeClr val="tx1"/>
        </a:solidFill>
        <a:latin typeface="Lucida Sans" pitchFamily="-112" charset="0"/>
        <a:ea typeface="+mn-ea"/>
        <a:cs typeface="Arial Unicode MS" pitchFamily="-112" charset="0"/>
      </a:defRPr>
    </a:lvl1pPr>
    <a:lvl2pPr marL="457200" algn="l" rtl="0" fontAlgn="base">
      <a:spcBef>
        <a:spcPct val="0"/>
      </a:spcBef>
      <a:spcAft>
        <a:spcPct val="0"/>
      </a:spcAft>
      <a:defRPr sz="2400" kern="1200">
        <a:solidFill>
          <a:schemeClr val="tx1"/>
        </a:solidFill>
        <a:latin typeface="Lucida Sans" pitchFamily="-112" charset="0"/>
        <a:ea typeface="+mn-ea"/>
        <a:cs typeface="Arial Unicode MS" pitchFamily="-112" charset="0"/>
      </a:defRPr>
    </a:lvl2pPr>
    <a:lvl3pPr marL="914400" algn="l" rtl="0" fontAlgn="base">
      <a:spcBef>
        <a:spcPct val="0"/>
      </a:spcBef>
      <a:spcAft>
        <a:spcPct val="0"/>
      </a:spcAft>
      <a:defRPr sz="2400" kern="1200">
        <a:solidFill>
          <a:schemeClr val="tx1"/>
        </a:solidFill>
        <a:latin typeface="Lucida Sans" pitchFamily="-112" charset="0"/>
        <a:ea typeface="+mn-ea"/>
        <a:cs typeface="Arial Unicode MS" pitchFamily="-112" charset="0"/>
      </a:defRPr>
    </a:lvl3pPr>
    <a:lvl4pPr marL="1371600" algn="l" rtl="0" fontAlgn="base">
      <a:spcBef>
        <a:spcPct val="0"/>
      </a:spcBef>
      <a:spcAft>
        <a:spcPct val="0"/>
      </a:spcAft>
      <a:defRPr sz="2400" kern="1200">
        <a:solidFill>
          <a:schemeClr val="tx1"/>
        </a:solidFill>
        <a:latin typeface="Lucida Sans" pitchFamily="-112" charset="0"/>
        <a:ea typeface="+mn-ea"/>
        <a:cs typeface="Arial Unicode MS" pitchFamily="-112" charset="0"/>
      </a:defRPr>
    </a:lvl4pPr>
    <a:lvl5pPr marL="1828800" algn="l" rtl="0" fontAlgn="base">
      <a:spcBef>
        <a:spcPct val="0"/>
      </a:spcBef>
      <a:spcAft>
        <a:spcPct val="0"/>
      </a:spcAft>
      <a:defRPr sz="2400" kern="1200">
        <a:solidFill>
          <a:schemeClr val="tx1"/>
        </a:solidFill>
        <a:latin typeface="Lucida Sans" pitchFamily="-112" charset="0"/>
        <a:ea typeface="+mn-ea"/>
        <a:cs typeface="Arial Unicode MS" pitchFamily="-112" charset="0"/>
      </a:defRPr>
    </a:lvl5pPr>
    <a:lvl6pPr marL="2286000" algn="l" defTabSz="914400" rtl="0" eaLnBrk="1" latinLnBrk="0" hangingPunct="1">
      <a:defRPr sz="2400" kern="1200">
        <a:solidFill>
          <a:schemeClr val="tx1"/>
        </a:solidFill>
        <a:latin typeface="Lucida Sans" pitchFamily="-112" charset="0"/>
        <a:ea typeface="+mn-ea"/>
        <a:cs typeface="Arial Unicode MS" pitchFamily="-112" charset="0"/>
      </a:defRPr>
    </a:lvl6pPr>
    <a:lvl7pPr marL="2743200" algn="l" defTabSz="914400" rtl="0" eaLnBrk="1" latinLnBrk="0" hangingPunct="1">
      <a:defRPr sz="2400" kern="1200">
        <a:solidFill>
          <a:schemeClr val="tx1"/>
        </a:solidFill>
        <a:latin typeface="Lucida Sans" pitchFamily="-112" charset="0"/>
        <a:ea typeface="+mn-ea"/>
        <a:cs typeface="Arial Unicode MS" pitchFamily="-112" charset="0"/>
      </a:defRPr>
    </a:lvl7pPr>
    <a:lvl8pPr marL="3200400" algn="l" defTabSz="914400" rtl="0" eaLnBrk="1" latinLnBrk="0" hangingPunct="1">
      <a:defRPr sz="2400" kern="1200">
        <a:solidFill>
          <a:schemeClr val="tx1"/>
        </a:solidFill>
        <a:latin typeface="Lucida Sans" pitchFamily="-112" charset="0"/>
        <a:ea typeface="+mn-ea"/>
        <a:cs typeface="Arial Unicode MS" pitchFamily="-112" charset="0"/>
      </a:defRPr>
    </a:lvl8pPr>
    <a:lvl9pPr marL="3657600" algn="l" defTabSz="914400" rtl="0" eaLnBrk="1" latinLnBrk="0" hangingPunct="1">
      <a:defRPr sz="2400" kern="1200">
        <a:solidFill>
          <a:schemeClr val="tx1"/>
        </a:solidFill>
        <a:latin typeface="Lucida Sans" pitchFamily="-112" charset="0"/>
        <a:ea typeface="+mn-ea"/>
        <a:cs typeface="Arial Unicode MS" pitchFamily="-112"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clrMru>
    <a:srgbClr val="A50021"/>
    <a:srgbClr val="F0EEEB"/>
    <a:srgbClr val="FF9966"/>
    <a:srgbClr val="00A000"/>
    <a:srgbClr val="B2B2B2"/>
    <a:srgbClr val="F4F3EB"/>
    <a:srgbClr val="A40508"/>
    <a:srgbClr val="0066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5" autoAdjust="0"/>
    <p:restoredTop sz="90409" autoAdjust="0"/>
  </p:normalViewPr>
  <p:slideViewPr>
    <p:cSldViewPr>
      <p:cViewPr varScale="1">
        <p:scale>
          <a:sx n="97" d="100"/>
          <a:sy n="97" d="100"/>
        </p:scale>
        <p:origin x="-288"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2826" y="-96"/>
      </p:cViewPr>
      <p:guideLst>
        <p:guide orient="horz" pos="3220"/>
        <p:guide pos="2236"/>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emf"/><Relationship Id="rId1" Type="http://schemas.openxmlformats.org/officeDocument/2006/relationships/image" Target="../media/image15.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0.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7282" name="Rectangle 2"/>
          <p:cNvSpPr>
            <a:spLocks noGrp="1" noChangeArrowheads="1"/>
          </p:cNvSpPr>
          <p:nvPr>
            <p:ph type="hdr" sz="quarter"/>
          </p:nvPr>
        </p:nvSpPr>
        <p:spPr bwMode="auto">
          <a:xfrm>
            <a:off x="0" y="0"/>
            <a:ext cx="3076672" cy="510499"/>
          </a:xfrm>
          <a:prstGeom prst="rect">
            <a:avLst/>
          </a:prstGeom>
          <a:noFill/>
          <a:ln w="9525">
            <a:noFill/>
            <a:miter lim="800000"/>
            <a:headEnd/>
            <a:tailEnd/>
          </a:ln>
          <a:effectLst/>
        </p:spPr>
        <p:txBody>
          <a:bodyPr vert="horz" wrap="square" lIns="95235" tIns="47617" rIns="95235" bIns="47617" numCol="1" anchor="t" anchorCtr="0" compatLnSpc="1">
            <a:prstTxWarp prst="textNoShape">
              <a:avLst/>
            </a:prstTxWarp>
          </a:bodyPr>
          <a:lstStyle>
            <a:lvl1pPr>
              <a:defRPr sz="1200">
                <a:latin typeface="Tahoma" charset="0"/>
                <a:ea typeface="Arial Unicode MS" charset="0"/>
                <a:cs typeface="Arial Unicode MS" charset="0"/>
              </a:defRPr>
            </a:lvl1pPr>
          </a:lstStyle>
          <a:p>
            <a:pPr>
              <a:defRPr/>
            </a:pPr>
            <a:endParaRPr lang="en-US"/>
          </a:p>
        </p:txBody>
      </p:sp>
      <p:sp>
        <p:nvSpPr>
          <p:cNvPr id="97283" name="Rectangle 3"/>
          <p:cNvSpPr>
            <a:spLocks noGrp="1" noChangeArrowheads="1"/>
          </p:cNvSpPr>
          <p:nvPr>
            <p:ph type="dt" sz="quarter" idx="1"/>
          </p:nvPr>
        </p:nvSpPr>
        <p:spPr bwMode="auto">
          <a:xfrm>
            <a:off x="4022629" y="0"/>
            <a:ext cx="3076671" cy="510499"/>
          </a:xfrm>
          <a:prstGeom prst="rect">
            <a:avLst/>
          </a:prstGeom>
          <a:noFill/>
          <a:ln w="9525">
            <a:noFill/>
            <a:miter lim="800000"/>
            <a:headEnd/>
            <a:tailEnd/>
          </a:ln>
          <a:effectLst/>
        </p:spPr>
        <p:txBody>
          <a:bodyPr vert="horz" wrap="square" lIns="95235" tIns="47617" rIns="95235" bIns="47617" numCol="1" anchor="t" anchorCtr="0" compatLnSpc="1">
            <a:prstTxWarp prst="textNoShape">
              <a:avLst/>
            </a:prstTxWarp>
          </a:bodyPr>
          <a:lstStyle>
            <a:lvl1pPr algn="r">
              <a:defRPr sz="1200">
                <a:latin typeface="Tahoma" charset="0"/>
                <a:ea typeface="Arial Unicode MS" charset="0"/>
                <a:cs typeface="Arial Unicode MS" charset="0"/>
              </a:defRPr>
            </a:lvl1pPr>
          </a:lstStyle>
          <a:p>
            <a:pPr>
              <a:defRPr/>
            </a:pPr>
            <a:endParaRPr lang="en-US"/>
          </a:p>
        </p:txBody>
      </p:sp>
      <p:sp>
        <p:nvSpPr>
          <p:cNvPr id="97284" name="Rectangle 4"/>
          <p:cNvSpPr>
            <a:spLocks noGrp="1" noChangeArrowheads="1"/>
          </p:cNvSpPr>
          <p:nvPr>
            <p:ph type="ftr" sz="quarter" idx="2"/>
          </p:nvPr>
        </p:nvSpPr>
        <p:spPr bwMode="auto">
          <a:xfrm>
            <a:off x="0" y="9713002"/>
            <a:ext cx="3076672" cy="510499"/>
          </a:xfrm>
          <a:prstGeom prst="rect">
            <a:avLst/>
          </a:prstGeom>
          <a:noFill/>
          <a:ln w="9525">
            <a:noFill/>
            <a:miter lim="800000"/>
            <a:headEnd/>
            <a:tailEnd/>
          </a:ln>
          <a:effectLst/>
        </p:spPr>
        <p:txBody>
          <a:bodyPr vert="horz" wrap="square" lIns="95235" tIns="47617" rIns="95235" bIns="47617" numCol="1" anchor="b" anchorCtr="0" compatLnSpc="1">
            <a:prstTxWarp prst="textNoShape">
              <a:avLst/>
            </a:prstTxWarp>
          </a:bodyPr>
          <a:lstStyle>
            <a:lvl1pPr>
              <a:defRPr sz="1200">
                <a:latin typeface="Tahoma" charset="0"/>
                <a:ea typeface="Arial Unicode MS" charset="0"/>
                <a:cs typeface="Arial Unicode MS" charset="0"/>
              </a:defRPr>
            </a:lvl1pPr>
          </a:lstStyle>
          <a:p>
            <a:pPr>
              <a:defRPr/>
            </a:pPr>
            <a:endParaRPr lang="en-US"/>
          </a:p>
        </p:txBody>
      </p:sp>
      <p:sp>
        <p:nvSpPr>
          <p:cNvPr id="97285" name="Rectangle 5"/>
          <p:cNvSpPr>
            <a:spLocks noGrp="1" noChangeArrowheads="1"/>
          </p:cNvSpPr>
          <p:nvPr>
            <p:ph type="sldNum" sz="quarter" idx="3"/>
          </p:nvPr>
        </p:nvSpPr>
        <p:spPr bwMode="auto">
          <a:xfrm>
            <a:off x="4022629" y="9713002"/>
            <a:ext cx="3076671" cy="510499"/>
          </a:xfrm>
          <a:prstGeom prst="rect">
            <a:avLst/>
          </a:prstGeom>
          <a:noFill/>
          <a:ln w="9525">
            <a:noFill/>
            <a:miter lim="800000"/>
            <a:headEnd/>
            <a:tailEnd/>
          </a:ln>
          <a:effectLst/>
        </p:spPr>
        <p:txBody>
          <a:bodyPr vert="horz" wrap="square" lIns="95235" tIns="47617" rIns="95235" bIns="47617" numCol="1" anchor="b" anchorCtr="0" compatLnSpc="1">
            <a:prstTxWarp prst="textNoShape">
              <a:avLst/>
            </a:prstTxWarp>
          </a:bodyPr>
          <a:lstStyle>
            <a:lvl1pPr algn="r">
              <a:defRPr sz="1200">
                <a:latin typeface="Tahoma" pitchFamily="-112" charset="0"/>
              </a:defRPr>
            </a:lvl1pPr>
          </a:lstStyle>
          <a:p>
            <a:fld id="{99F3A387-7CA4-42C4-A654-FB16CB140011}" type="slidenum">
              <a:rPr lang="en-US"/>
              <a:pPr/>
              <a:t>‹#›</a:t>
            </a:fld>
            <a:endParaRPr lang="en-US"/>
          </a:p>
        </p:txBody>
      </p:sp>
    </p:spTree>
    <p:extLst>
      <p:ext uri="{BB962C8B-B14F-4D97-AF65-F5344CB8AC3E}">
        <p14:creationId xmlns="" xmlns:p14="http://schemas.microsoft.com/office/powerpoint/2010/main" val="297742850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1378" name="Rectangle 2"/>
          <p:cNvSpPr>
            <a:spLocks noGrp="1" noChangeArrowheads="1"/>
          </p:cNvSpPr>
          <p:nvPr>
            <p:ph type="hdr" sz="quarter"/>
          </p:nvPr>
        </p:nvSpPr>
        <p:spPr bwMode="auto">
          <a:xfrm>
            <a:off x="0" y="0"/>
            <a:ext cx="3076672" cy="510499"/>
          </a:xfrm>
          <a:prstGeom prst="rect">
            <a:avLst/>
          </a:prstGeom>
          <a:noFill/>
          <a:ln w="9525">
            <a:noFill/>
            <a:miter lim="800000"/>
            <a:headEnd/>
            <a:tailEnd/>
          </a:ln>
          <a:effectLst/>
        </p:spPr>
        <p:txBody>
          <a:bodyPr vert="horz" wrap="square" lIns="95235" tIns="47617" rIns="95235" bIns="47617" numCol="1" anchor="t" anchorCtr="0" compatLnSpc="1">
            <a:prstTxWarp prst="textNoShape">
              <a:avLst/>
            </a:prstTxWarp>
          </a:bodyPr>
          <a:lstStyle>
            <a:lvl1pPr>
              <a:defRPr sz="1200">
                <a:latin typeface="Lucida Sans" charset="0"/>
                <a:ea typeface="Arial Unicode MS" charset="0"/>
                <a:cs typeface="Arial Unicode MS" charset="0"/>
              </a:defRPr>
            </a:lvl1pPr>
          </a:lstStyle>
          <a:p>
            <a:pPr>
              <a:defRPr/>
            </a:pPr>
            <a:endParaRPr lang="en-US"/>
          </a:p>
        </p:txBody>
      </p:sp>
      <p:sp>
        <p:nvSpPr>
          <p:cNvPr id="101379" name="Rectangle 3"/>
          <p:cNvSpPr>
            <a:spLocks noGrp="1" noChangeArrowheads="1"/>
          </p:cNvSpPr>
          <p:nvPr>
            <p:ph type="dt" idx="1"/>
          </p:nvPr>
        </p:nvSpPr>
        <p:spPr bwMode="auto">
          <a:xfrm>
            <a:off x="4022629" y="0"/>
            <a:ext cx="3076671" cy="510499"/>
          </a:xfrm>
          <a:prstGeom prst="rect">
            <a:avLst/>
          </a:prstGeom>
          <a:noFill/>
          <a:ln w="9525">
            <a:noFill/>
            <a:miter lim="800000"/>
            <a:headEnd/>
            <a:tailEnd/>
          </a:ln>
          <a:effectLst/>
        </p:spPr>
        <p:txBody>
          <a:bodyPr vert="horz" wrap="square" lIns="95235" tIns="47617" rIns="95235" bIns="47617" numCol="1" anchor="t" anchorCtr="0" compatLnSpc="1">
            <a:prstTxWarp prst="textNoShape">
              <a:avLst/>
            </a:prstTxWarp>
          </a:bodyPr>
          <a:lstStyle>
            <a:lvl1pPr algn="r">
              <a:defRPr sz="1200">
                <a:latin typeface="Lucida Sans" charset="0"/>
                <a:ea typeface="Arial Unicode MS" charset="0"/>
                <a:cs typeface="Arial Unicode MS" charset="0"/>
              </a:defRPr>
            </a:lvl1pPr>
          </a:lstStyle>
          <a:p>
            <a:pPr>
              <a:defRPr/>
            </a:pPr>
            <a:endParaRPr lang="en-US"/>
          </a:p>
        </p:txBody>
      </p:sp>
      <p:sp>
        <p:nvSpPr>
          <p:cNvPr id="17412" name="Rectangle 4"/>
          <p:cNvSpPr>
            <a:spLocks noGrp="1" noRot="1" noChangeAspect="1" noChangeArrowheads="1" noTextEdit="1"/>
          </p:cNvSpPr>
          <p:nvPr>
            <p:ph type="sldImg" idx="2"/>
          </p:nvPr>
        </p:nvSpPr>
        <p:spPr bwMode="auto">
          <a:xfrm>
            <a:off x="993775" y="766763"/>
            <a:ext cx="5111750" cy="3833812"/>
          </a:xfrm>
          <a:prstGeom prst="rect">
            <a:avLst/>
          </a:prstGeom>
          <a:noFill/>
          <a:ln w="9525">
            <a:solidFill>
              <a:srgbClr val="000000"/>
            </a:solidFill>
            <a:miter lim="800000"/>
            <a:headEnd/>
            <a:tailEnd/>
          </a:ln>
        </p:spPr>
      </p:sp>
      <p:sp>
        <p:nvSpPr>
          <p:cNvPr id="101381" name="Rectangle 5"/>
          <p:cNvSpPr>
            <a:spLocks noGrp="1" noChangeArrowheads="1"/>
          </p:cNvSpPr>
          <p:nvPr>
            <p:ph type="body" sz="quarter" idx="3"/>
          </p:nvPr>
        </p:nvSpPr>
        <p:spPr bwMode="auto">
          <a:xfrm>
            <a:off x="945957" y="4856502"/>
            <a:ext cx="5207386" cy="4599560"/>
          </a:xfrm>
          <a:prstGeom prst="rect">
            <a:avLst/>
          </a:prstGeom>
          <a:noFill/>
          <a:ln w="9525">
            <a:noFill/>
            <a:miter lim="800000"/>
            <a:headEnd/>
            <a:tailEnd/>
          </a:ln>
          <a:effectLst/>
        </p:spPr>
        <p:txBody>
          <a:bodyPr vert="horz" wrap="square" lIns="95235" tIns="47617" rIns="95235" bIns="47617"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1382" name="Rectangle 6"/>
          <p:cNvSpPr>
            <a:spLocks noGrp="1" noChangeArrowheads="1"/>
          </p:cNvSpPr>
          <p:nvPr>
            <p:ph type="ftr" sz="quarter" idx="4"/>
          </p:nvPr>
        </p:nvSpPr>
        <p:spPr bwMode="auto">
          <a:xfrm>
            <a:off x="0" y="9713002"/>
            <a:ext cx="3076672" cy="510499"/>
          </a:xfrm>
          <a:prstGeom prst="rect">
            <a:avLst/>
          </a:prstGeom>
          <a:noFill/>
          <a:ln w="9525">
            <a:noFill/>
            <a:miter lim="800000"/>
            <a:headEnd/>
            <a:tailEnd/>
          </a:ln>
          <a:effectLst/>
        </p:spPr>
        <p:txBody>
          <a:bodyPr vert="horz" wrap="square" lIns="95235" tIns="47617" rIns="95235" bIns="47617" numCol="1" anchor="b" anchorCtr="0" compatLnSpc="1">
            <a:prstTxWarp prst="textNoShape">
              <a:avLst/>
            </a:prstTxWarp>
          </a:bodyPr>
          <a:lstStyle>
            <a:lvl1pPr>
              <a:defRPr sz="1200">
                <a:latin typeface="Lucida Sans" charset="0"/>
                <a:ea typeface="Arial Unicode MS" charset="0"/>
                <a:cs typeface="Arial Unicode MS" charset="0"/>
              </a:defRPr>
            </a:lvl1pPr>
          </a:lstStyle>
          <a:p>
            <a:pPr>
              <a:defRPr/>
            </a:pPr>
            <a:endParaRPr lang="en-US"/>
          </a:p>
        </p:txBody>
      </p:sp>
      <p:sp>
        <p:nvSpPr>
          <p:cNvPr id="101383" name="Rectangle 7"/>
          <p:cNvSpPr>
            <a:spLocks noGrp="1" noChangeArrowheads="1"/>
          </p:cNvSpPr>
          <p:nvPr>
            <p:ph type="sldNum" sz="quarter" idx="5"/>
          </p:nvPr>
        </p:nvSpPr>
        <p:spPr bwMode="auto">
          <a:xfrm>
            <a:off x="4022629" y="9713002"/>
            <a:ext cx="3076671" cy="510499"/>
          </a:xfrm>
          <a:prstGeom prst="rect">
            <a:avLst/>
          </a:prstGeom>
          <a:noFill/>
          <a:ln w="9525">
            <a:noFill/>
            <a:miter lim="800000"/>
            <a:headEnd/>
            <a:tailEnd/>
          </a:ln>
          <a:effectLst/>
        </p:spPr>
        <p:txBody>
          <a:bodyPr vert="horz" wrap="square" lIns="95235" tIns="47617" rIns="95235" bIns="47617" numCol="1" anchor="b" anchorCtr="0" compatLnSpc="1">
            <a:prstTxWarp prst="textNoShape">
              <a:avLst/>
            </a:prstTxWarp>
          </a:bodyPr>
          <a:lstStyle>
            <a:lvl1pPr algn="r">
              <a:defRPr sz="1200"/>
            </a:lvl1pPr>
          </a:lstStyle>
          <a:p>
            <a:fld id="{51FFFE52-FE1E-4D89-83CF-6E59217A9C14}" type="slidenum">
              <a:rPr lang="en-US"/>
              <a:pPr/>
              <a:t>‹#›</a:t>
            </a:fld>
            <a:endParaRPr lang="en-US"/>
          </a:p>
        </p:txBody>
      </p:sp>
    </p:spTree>
    <p:extLst>
      <p:ext uri="{BB962C8B-B14F-4D97-AF65-F5344CB8AC3E}">
        <p14:creationId xmlns="" xmlns:p14="http://schemas.microsoft.com/office/powerpoint/2010/main" val="63632650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Arial" charset="0"/>
        <a:ea typeface="ＭＳ Ｐゴシック" pitchFamily="-65" charset="-128"/>
        <a:cs typeface="ＭＳ Ｐゴシック" pitchFamily="-65" charset="-128"/>
      </a:defRPr>
    </a:lvl1pPr>
    <a:lvl2pPr marL="457200" algn="l" rtl="0" eaLnBrk="0" fontAlgn="base" hangingPunct="0">
      <a:spcBef>
        <a:spcPct val="30000"/>
      </a:spcBef>
      <a:spcAft>
        <a:spcPct val="0"/>
      </a:spcAft>
      <a:defRPr kumimoji="1" sz="1200" kern="1200">
        <a:solidFill>
          <a:schemeClr val="tx1"/>
        </a:solidFill>
        <a:latin typeface="Arial" charset="0"/>
        <a:ea typeface="ＭＳ Ｐゴシック" pitchFamily="-65"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ゴシック" pitchFamily="-65"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ゴシック" pitchFamily="-65"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ゴシック" pitchFamily="-65"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1FFFE52-FE1E-4D89-83CF-6E59217A9C14}" type="slidenum">
              <a:rPr lang="en-US" smtClean="0"/>
              <a:pPr/>
              <a:t>1</a:t>
            </a:fld>
            <a:endParaRPr lang="en-US"/>
          </a:p>
        </p:txBody>
      </p:sp>
    </p:spTree>
    <p:extLst>
      <p:ext uri="{BB962C8B-B14F-4D97-AF65-F5344CB8AC3E}">
        <p14:creationId xmlns="" xmlns:p14="http://schemas.microsoft.com/office/powerpoint/2010/main" val="3905347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6D92C905-0260-489E-86CD-7C35F9619FA0}" type="slidenum">
              <a:rPr lang="en-US" smtClean="0"/>
              <a:pPr/>
              <a:t>56</a:t>
            </a:fld>
            <a:endParaRPr lang="en-US" smtClean="0"/>
          </a:p>
        </p:txBody>
      </p:sp>
      <p:sp>
        <p:nvSpPr>
          <p:cNvPr id="62467" name="Rectangle 2"/>
          <p:cNvSpPr>
            <a:spLocks noGrp="1" noRot="1" noChangeAspect="1" noChangeArrowheads="1" noTextEdit="1"/>
          </p:cNvSpPr>
          <p:nvPr>
            <p:ph type="sldImg"/>
          </p:nvPr>
        </p:nvSpPr>
        <p:spPr>
          <a:xfrm>
            <a:off x="1008063" y="762000"/>
            <a:ext cx="5086350" cy="3816350"/>
          </a:xfrm>
          <a:ln/>
        </p:spPr>
      </p:sp>
      <p:sp>
        <p:nvSpPr>
          <p:cNvPr id="62468" name="Rectangle 3"/>
          <p:cNvSpPr>
            <a:spLocks noGrp="1" noChangeArrowheads="1"/>
          </p:cNvSpPr>
          <p:nvPr>
            <p:ph type="body" idx="1"/>
          </p:nvPr>
        </p:nvSpPr>
        <p:spPr>
          <a:xfrm>
            <a:off x="945957" y="4831145"/>
            <a:ext cx="5207386" cy="4662105"/>
          </a:xfrm>
          <a:noFill/>
          <a:ln/>
        </p:spPr>
        <p:txBody>
          <a:bodyPr/>
          <a:lstStyle/>
          <a:p>
            <a:endParaRPr lang="el-GR" smtClean="0">
              <a:ea typeface="ＭＳ Ｐゴシック"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6D92C905-0260-489E-86CD-7C35F9619FA0}" type="slidenum">
              <a:rPr lang="en-US" smtClean="0"/>
              <a:pPr/>
              <a:t>57</a:t>
            </a:fld>
            <a:endParaRPr lang="en-US" smtClean="0"/>
          </a:p>
        </p:txBody>
      </p:sp>
      <p:sp>
        <p:nvSpPr>
          <p:cNvPr id="62467" name="Rectangle 2"/>
          <p:cNvSpPr>
            <a:spLocks noGrp="1" noRot="1" noChangeAspect="1" noChangeArrowheads="1" noTextEdit="1"/>
          </p:cNvSpPr>
          <p:nvPr>
            <p:ph type="sldImg"/>
          </p:nvPr>
        </p:nvSpPr>
        <p:spPr>
          <a:xfrm>
            <a:off x="1008063" y="762000"/>
            <a:ext cx="5086350" cy="3816350"/>
          </a:xfrm>
          <a:ln/>
        </p:spPr>
      </p:sp>
      <p:sp>
        <p:nvSpPr>
          <p:cNvPr id="62468" name="Rectangle 3"/>
          <p:cNvSpPr>
            <a:spLocks noGrp="1" noChangeArrowheads="1"/>
          </p:cNvSpPr>
          <p:nvPr>
            <p:ph type="body" idx="1"/>
          </p:nvPr>
        </p:nvSpPr>
        <p:spPr>
          <a:xfrm>
            <a:off x="945957" y="4831145"/>
            <a:ext cx="5207386" cy="4662105"/>
          </a:xfrm>
          <a:noFill/>
          <a:ln/>
        </p:spPr>
        <p:txBody>
          <a:bodyPr/>
          <a:lstStyle/>
          <a:p>
            <a:endParaRPr lang="el-GR" smtClean="0">
              <a:ea typeface="ＭＳ Ｐゴシック"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6D92C905-0260-489E-86CD-7C35F9619FA0}" type="slidenum">
              <a:rPr lang="en-US" smtClean="0"/>
              <a:pPr/>
              <a:t>58</a:t>
            </a:fld>
            <a:endParaRPr lang="en-US" smtClean="0"/>
          </a:p>
        </p:txBody>
      </p:sp>
      <p:sp>
        <p:nvSpPr>
          <p:cNvPr id="62467" name="Rectangle 2"/>
          <p:cNvSpPr>
            <a:spLocks noGrp="1" noRot="1" noChangeAspect="1" noChangeArrowheads="1" noTextEdit="1"/>
          </p:cNvSpPr>
          <p:nvPr>
            <p:ph type="sldImg"/>
          </p:nvPr>
        </p:nvSpPr>
        <p:spPr>
          <a:xfrm>
            <a:off x="1008063" y="762000"/>
            <a:ext cx="5086350" cy="3816350"/>
          </a:xfrm>
          <a:ln/>
        </p:spPr>
      </p:sp>
      <p:sp>
        <p:nvSpPr>
          <p:cNvPr id="62468" name="Rectangle 3"/>
          <p:cNvSpPr>
            <a:spLocks noGrp="1" noChangeArrowheads="1"/>
          </p:cNvSpPr>
          <p:nvPr>
            <p:ph type="body" idx="1"/>
          </p:nvPr>
        </p:nvSpPr>
        <p:spPr>
          <a:xfrm>
            <a:off x="945957" y="4831145"/>
            <a:ext cx="5207386" cy="4662105"/>
          </a:xfrm>
          <a:noFill/>
          <a:ln/>
        </p:spPr>
        <p:txBody>
          <a:bodyPr/>
          <a:lstStyle/>
          <a:p>
            <a:endParaRPr lang="el-GR" smtClean="0">
              <a:ea typeface="ＭＳ Ｐゴシック"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4D1A12FB-B94A-4511-AE35-D4779C7DF10F}" type="slidenum">
              <a:rPr lang="en-US" smtClean="0"/>
              <a:pPr/>
              <a:t>59</a:t>
            </a:fld>
            <a:endParaRPr lang="en-US" smtClean="0"/>
          </a:p>
        </p:txBody>
      </p:sp>
      <p:sp>
        <p:nvSpPr>
          <p:cNvPr id="63491" name="Rectangle 2"/>
          <p:cNvSpPr>
            <a:spLocks noGrp="1" noRot="1" noChangeAspect="1" noChangeArrowheads="1" noTextEdit="1"/>
          </p:cNvSpPr>
          <p:nvPr>
            <p:ph type="sldImg"/>
          </p:nvPr>
        </p:nvSpPr>
        <p:spPr>
          <a:xfrm>
            <a:off x="1008063" y="762000"/>
            <a:ext cx="5086350" cy="3816350"/>
          </a:xfrm>
          <a:ln/>
        </p:spPr>
      </p:sp>
      <p:sp>
        <p:nvSpPr>
          <p:cNvPr id="63492" name="Rectangle 3"/>
          <p:cNvSpPr>
            <a:spLocks noGrp="1" noChangeArrowheads="1"/>
          </p:cNvSpPr>
          <p:nvPr>
            <p:ph type="body" idx="1"/>
          </p:nvPr>
        </p:nvSpPr>
        <p:spPr>
          <a:xfrm>
            <a:off x="945957" y="4831145"/>
            <a:ext cx="5207386" cy="4662105"/>
          </a:xfrm>
          <a:noFill/>
          <a:ln/>
        </p:spPr>
        <p:txBody>
          <a:bodyPr/>
          <a:lstStyle/>
          <a:p>
            <a:endParaRPr lang="el-GR" smtClean="0">
              <a:ea typeface="ＭＳ Ｐゴシック"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4D1A12FB-B94A-4511-AE35-D4779C7DF10F}" type="slidenum">
              <a:rPr lang="en-US" smtClean="0"/>
              <a:pPr/>
              <a:t>60</a:t>
            </a:fld>
            <a:endParaRPr lang="en-US" smtClean="0"/>
          </a:p>
        </p:txBody>
      </p:sp>
      <p:sp>
        <p:nvSpPr>
          <p:cNvPr id="63491" name="Rectangle 2"/>
          <p:cNvSpPr>
            <a:spLocks noGrp="1" noRot="1" noChangeAspect="1" noChangeArrowheads="1" noTextEdit="1"/>
          </p:cNvSpPr>
          <p:nvPr>
            <p:ph type="sldImg"/>
          </p:nvPr>
        </p:nvSpPr>
        <p:spPr>
          <a:xfrm>
            <a:off x="1008063" y="762000"/>
            <a:ext cx="5086350" cy="3816350"/>
          </a:xfrm>
          <a:ln/>
        </p:spPr>
      </p:sp>
      <p:sp>
        <p:nvSpPr>
          <p:cNvPr id="63492" name="Rectangle 3"/>
          <p:cNvSpPr>
            <a:spLocks noGrp="1" noChangeArrowheads="1"/>
          </p:cNvSpPr>
          <p:nvPr>
            <p:ph type="body" idx="1"/>
          </p:nvPr>
        </p:nvSpPr>
        <p:spPr>
          <a:xfrm>
            <a:off x="945957" y="4831145"/>
            <a:ext cx="5207386" cy="4662105"/>
          </a:xfrm>
          <a:noFill/>
          <a:ln/>
        </p:spPr>
        <p:txBody>
          <a:bodyPr/>
          <a:lstStyle/>
          <a:p>
            <a:endParaRPr lang="el-GR" smtClean="0">
              <a:ea typeface="ＭＳ Ｐゴシック"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4D1A12FB-B94A-4511-AE35-D4779C7DF10F}" type="slidenum">
              <a:rPr lang="en-US" smtClean="0"/>
              <a:pPr/>
              <a:t>61</a:t>
            </a:fld>
            <a:endParaRPr lang="en-US" smtClean="0"/>
          </a:p>
        </p:txBody>
      </p:sp>
      <p:sp>
        <p:nvSpPr>
          <p:cNvPr id="63491" name="Rectangle 2"/>
          <p:cNvSpPr>
            <a:spLocks noGrp="1" noRot="1" noChangeAspect="1" noChangeArrowheads="1" noTextEdit="1"/>
          </p:cNvSpPr>
          <p:nvPr>
            <p:ph type="sldImg"/>
          </p:nvPr>
        </p:nvSpPr>
        <p:spPr>
          <a:xfrm>
            <a:off x="1008063" y="762000"/>
            <a:ext cx="5086350" cy="3816350"/>
          </a:xfrm>
          <a:ln/>
        </p:spPr>
      </p:sp>
      <p:sp>
        <p:nvSpPr>
          <p:cNvPr id="63492" name="Rectangle 3"/>
          <p:cNvSpPr>
            <a:spLocks noGrp="1" noChangeArrowheads="1"/>
          </p:cNvSpPr>
          <p:nvPr>
            <p:ph type="body" idx="1"/>
          </p:nvPr>
        </p:nvSpPr>
        <p:spPr>
          <a:xfrm>
            <a:off x="945957" y="4831145"/>
            <a:ext cx="5207386" cy="4662105"/>
          </a:xfrm>
          <a:noFill/>
          <a:ln/>
        </p:spPr>
        <p:txBody>
          <a:bodyPr/>
          <a:lstStyle/>
          <a:p>
            <a:endParaRPr lang="el-GR" smtClean="0">
              <a:ea typeface="ＭＳ Ｐゴシック"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dirty="0" smtClean="0">
              <a:ea typeface="ＭＳ Ｐゴシック" charset="-128"/>
            </a:endParaRPr>
          </a:p>
        </p:txBody>
      </p:sp>
      <p:sp>
        <p:nvSpPr>
          <p:cNvPr id="64516" name="Slide Number Placeholder 3"/>
          <p:cNvSpPr>
            <a:spLocks noGrp="1"/>
          </p:cNvSpPr>
          <p:nvPr>
            <p:ph type="sldNum" sz="quarter" idx="5"/>
          </p:nvPr>
        </p:nvSpPr>
        <p:spPr>
          <a:noFill/>
        </p:spPr>
        <p:txBody>
          <a:bodyPr/>
          <a:lstStyle/>
          <a:p>
            <a:fld id="{481C0112-D536-4344-B823-AF769294C8BA}" type="slidenum">
              <a:rPr lang="en-US" smtClean="0"/>
              <a:pPr/>
              <a:t>62</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dirty="0" smtClean="0">
              <a:ea typeface="ＭＳ Ｐゴシック" charset="-128"/>
            </a:endParaRPr>
          </a:p>
        </p:txBody>
      </p:sp>
      <p:sp>
        <p:nvSpPr>
          <p:cNvPr id="64516" name="Slide Number Placeholder 3"/>
          <p:cNvSpPr>
            <a:spLocks noGrp="1"/>
          </p:cNvSpPr>
          <p:nvPr>
            <p:ph type="sldNum" sz="quarter" idx="5"/>
          </p:nvPr>
        </p:nvSpPr>
        <p:spPr>
          <a:noFill/>
        </p:spPr>
        <p:txBody>
          <a:bodyPr/>
          <a:lstStyle/>
          <a:p>
            <a:fld id="{481C0112-D536-4344-B823-AF769294C8BA}" type="slidenum">
              <a:rPr lang="en-US" smtClean="0"/>
              <a:pPr/>
              <a:t>63</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5289437-9F90-4DED-9841-8512A25623B8}" type="slidenum">
              <a:rPr lang="en-US"/>
              <a:pPr/>
              <a:t>22</a:t>
            </a:fld>
            <a:endParaRPr lang="en-US"/>
          </a:p>
        </p:txBody>
      </p:sp>
      <p:sp>
        <p:nvSpPr>
          <p:cNvPr id="331778" name="Rectangle 2"/>
          <p:cNvSpPr>
            <a:spLocks noGrp="1" noRot="1" noChangeAspect="1" noChangeArrowheads="1" noTextEdit="1"/>
          </p:cNvSpPr>
          <p:nvPr>
            <p:ph type="sldImg"/>
          </p:nvPr>
        </p:nvSpPr>
        <p:spPr>
          <a:xfrm>
            <a:off x="995363" y="766763"/>
            <a:ext cx="5111750" cy="3833812"/>
          </a:xfrm>
          <a:ln/>
        </p:spPr>
      </p:sp>
      <p:sp>
        <p:nvSpPr>
          <p:cNvPr id="3317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D41118A-571A-42F1-808C-51867C526409}" type="slidenum">
              <a:rPr lang="en-US"/>
              <a:pPr/>
              <a:t>23</a:t>
            </a:fld>
            <a:endParaRPr lang="en-US"/>
          </a:p>
        </p:txBody>
      </p:sp>
      <p:sp>
        <p:nvSpPr>
          <p:cNvPr id="333826" name="Rectangle 2"/>
          <p:cNvSpPr>
            <a:spLocks noGrp="1" noRot="1" noChangeAspect="1" noChangeArrowheads="1" noTextEdit="1"/>
          </p:cNvSpPr>
          <p:nvPr>
            <p:ph type="sldImg"/>
          </p:nvPr>
        </p:nvSpPr>
        <p:spPr>
          <a:xfrm>
            <a:off x="995363" y="766763"/>
            <a:ext cx="5111750" cy="3833812"/>
          </a:xfrm>
          <a:ln/>
        </p:spPr>
      </p:sp>
      <p:sp>
        <p:nvSpPr>
          <p:cNvPr id="333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34C721-2DBE-49A3-8B1F-89453D88B7B6}" type="slidenum">
              <a:rPr lang="el-GR"/>
              <a:pPr/>
              <a:t>31</a:t>
            </a:fld>
            <a:endParaRPr lang="el-GR"/>
          </a:p>
        </p:txBody>
      </p:sp>
      <p:sp>
        <p:nvSpPr>
          <p:cNvPr id="260098" name="Rectangle 2"/>
          <p:cNvSpPr>
            <a:spLocks noGrp="1" noRot="1" noChangeAspect="1" noChangeArrowheads="1" noTextEdit="1"/>
          </p:cNvSpPr>
          <p:nvPr>
            <p:ph type="sldImg"/>
          </p:nvPr>
        </p:nvSpPr>
        <p:spPr>
          <a:ln/>
        </p:spPr>
      </p:sp>
      <p:sp>
        <p:nvSpPr>
          <p:cNvPr id="260099" name="Rectangle 3"/>
          <p:cNvSpPr>
            <a:spLocks noGrp="1" noChangeArrowheads="1"/>
          </p:cNvSpPr>
          <p:nvPr>
            <p:ph type="body" idx="1"/>
          </p:nvPr>
        </p:nvSpPr>
        <p:spPr/>
        <p:txBody>
          <a:bodyPr/>
          <a:lstStyle/>
          <a:p>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0CE9D6-7BEE-4F90-B1B7-CC88504E426B}" type="slidenum">
              <a:rPr lang="en-US"/>
              <a:pPr/>
              <a:t>38</a:t>
            </a:fld>
            <a:endParaRPr lang="en-US"/>
          </a:p>
        </p:txBody>
      </p:sp>
      <p:sp>
        <p:nvSpPr>
          <p:cNvPr id="346114" name="Rectangle 2"/>
          <p:cNvSpPr>
            <a:spLocks noGrp="1" noRot="1" noChangeAspect="1" noChangeArrowheads="1" noTextEdit="1"/>
          </p:cNvSpPr>
          <p:nvPr>
            <p:ph type="sldImg"/>
          </p:nvPr>
        </p:nvSpPr>
        <p:spPr>
          <a:xfrm>
            <a:off x="995363" y="766763"/>
            <a:ext cx="5111750" cy="3833812"/>
          </a:xfrm>
          <a:ln/>
        </p:spPr>
      </p:sp>
      <p:sp>
        <p:nvSpPr>
          <p:cNvPr id="3461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8BFC48-C778-431E-BC10-DFDD7892F0E4}" type="slidenum">
              <a:rPr lang="en-US"/>
              <a:pPr/>
              <a:t>48</a:t>
            </a:fld>
            <a:endParaRPr lang="en-US"/>
          </a:p>
        </p:txBody>
      </p:sp>
      <p:sp>
        <p:nvSpPr>
          <p:cNvPr id="362498" name="Rectangle 2"/>
          <p:cNvSpPr>
            <a:spLocks noGrp="1" noRot="1" noChangeAspect="1" noChangeArrowheads="1" noTextEdit="1"/>
          </p:cNvSpPr>
          <p:nvPr>
            <p:ph type="sldImg"/>
          </p:nvPr>
        </p:nvSpPr>
        <p:spPr>
          <a:xfrm>
            <a:off x="995363" y="766763"/>
            <a:ext cx="5111750" cy="3833812"/>
          </a:xfrm>
          <a:ln/>
        </p:spPr>
      </p:sp>
      <p:sp>
        <p:nvSpPr>
          <p:cNvPr id="3624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404FE62C-8BF5-49BF-827F-46F239A4778E}" type="slidenum">
              <a:rPr lang="en-US" smtClean="0"/>
              <a:pPr/>
              <a:t>53</a:t>
            </a:fld>
            <a:endParaRPr lang="en-US" smtClean="0"/>
          </a:p>
        </p:txBody>
      </p:sp>
      <p:sp>
        <p:nvSpPr>
          <p:cNvPr id="59395" name="Rectangle 2"/>
          <p:cNvSpPr>
            <a:spLocks noGrp="1" noRot="1" noChangeAspect="1" noChangeArrowheads="1" noTextEdit="1"/>
          </p:cNvSpPr>
          <p:nvPr>
            <p:ph type="sldImg"/>
          </p:nvPr>
        </p:nvSpPr>
        <p:spPr>
          <a:xfrm>
            <a:off x="1008063" y="762000"/>
            <a:ext cx="5086350" cy="3816350"/>
          </a:xfrm>
          <a:ln/>
        </p:spPr>
      </p:sp>
      <p:sp>
        <p:nvSpPr>
          <p:cNvPr id="59396" name="Rectangle 3"/>
          <p:cNvSpPr>
            <a:spLocks noGrp="1" noChangeArrowheads="1"/>
          </p:cNvSpPr>
          <p:nvPr>
            <p:ph type="body" idx="1"/>
          </p:nvPr>
        </p:nvSpPr>
        <p:spPr>
          <a:xfrm>
            <a:off x="945957" y="4831145"/>
            <a:ext cx="5207386" cy="4662105"/>
          </a:xfrm>
          <a:noFill/>
          <a:ln/>
        </p:spPr>
        <p:txBody>
          <a:bodyPr/>
          <a:lstStyle/>
          <a:p>
            <a:endParaRPr lang="el-GR" smtClean="0">
              <a:ea typeface="ＭＳ Ｐゴシック"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404FE62C-8BF5-49BF-827F-46F239A4778E}" type="slidenum">
              <a:rPr lang="en-US" smtClean="0"/>
              <a:pPr/>
              <a:t>54</a:t>
            </a:fld>
            <a:endParaRPr lang="en-US" smtClean="0"/>
          </a:p>
        </p:txBody>
      </p:sp>
      <p:sp>
        <p:nvSpPr>
          <p:cNvPr id="59395" name="Rectangle 2"/>
          <p:cNvSpPr>
            <a:spLocks noGrp="1" noRot="1" noChangeAspect="1" noChangeArrowheads="1" noTextEdit="1"/>
          </p:cNvSpPr>
          <p:nvPr>
            <p:ph type="sldImg"/>
          </p:nvPr>
        </p:nvSpPr>
        <p:spPr>
          <a:xfrm>
            <a:off x="1008063" y="762000"/>
            <a:ext cx="5086350" cy="3816350"/>
          </a:xfrm>
          <a:ln/>
        </p:spPr>
      </p:sp>
      <p:sp>
        <p:nvSpPr>
          <p:cNvPr id="59396" name="Rectangle 3"/>
          <p:cNvSpPr>
            <a:spLocks noGrp="1" noChangeArrowheads="1"/>
          </p:cNvSpPr>
          <p:nvPr>
            <p:ph type="body" idx="1"/>
          </p:nvPr>
        </p:nvSpPr>
        <p:spPr>
          <a:xfrm>
            <a:off x="945957" y="4831145"/>
            <a:ext cx="5207386" cy="4662105"/>
          </a:xfrm>
          <a:noFill/>
          <a:ln/>
        </p:spPr>
        <p:txBody>
          <a:bodyPr/>
          <a:lstStyle/>
          <a:p>
            <a:endParaRPr lang="el-GR" smtClean="0">
              <a:ea typeface="ＭＳ Ｐゴシック"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E9C224A6-FE3C-49D5-BEEE-EC92B6006F5C}" type="slidenum">
              <a:rPr lang="en-US" smtClean="0"/>
              <a:pPr/>
              <a:t>55</a:t>
            </a:fld>
            <a:endParaRPr lang="en-US" smtClean="0"/>
          </a:p>
        </p:txBody>
      </p:sp>
      <p:sp>
        <p:nvSpPr>
          <p:cNvPr id="60419" name="Rectangle 2"/>
          <p:cNvSpPr>
            <a:spLocks noGrp="1" noRot="1" noChangeAspect="1" noChangeArrowheads="1" noTextEdit="1"/>
          </p:cNvSpPr>
          <p:nvPr>
            <p:ph type="sldImg"/>
          </p:nvPr>
        </p:nvSpPr>
        <p:spPr>
          <a:xfrm>
            <a:off x="1008063" y="762000"/>
            <a:ext cx="5086350" cy="3816350"/>
          </a:xfrm>
          <a:ln/>
        </p:spPr>
      </p:sp>
      <p:sp>
        <p:nvSpPr>
          <p:cNvPr id="60420" name="Rectangle 3"/>
          <p:cNvSpPr>
            <a:spLocks noGrp="1" noChangeArrowheads="1"/>
          </p:cNvSpPr>
          <p:nvPr>
            <p:ph type="body" idx="1"/>
          </p:nvPr>
        </p:nvSpPr>
        <p:spPr>
          <a:xfrm>
            <a:off x="945957" y="4831145"/>
            <a:ext cx="5207386" cy="4662105"/>
          </a:xfrm>
          <a:noFill/>
          <a:ln/>
        </p:spPr>
        <p:txBody>
          <a:bodyPr/>
          <a:lstStyle/>
          <a:p>
            <a:endParaRPr lang="el-GR" smtClean="0">
              <a:ea typeface="ＭＳ Ｐゴシック"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bg>
      <p:bgPr>
        <a:solidFill>
          <a:srgbClr val="233337"/>
        </a:solidFill>
        <a:effectLst/>
      </p:bgPr>
    </p:bg>
    <p:spTree>
      <p:nvGrpSpPr>
        <p:cNvPr id="1" name=""/>
        <p:cNvGrpSpPr/>
        <p:nvPr/>
      </p:nvGrpSpPr>
      <p:grpSpPr>
        <a:xfrm>
          <a:off x="0" y="0"/>
          <a:ext cx="0" cy="0"/>
          <a:chOff x="0" y="0"/>
          <a:chExt cx="0" cy="0"/>
        </a:xfrm>
      </p:grpSpPr>
      <p:sp>
        <p:nvSpPr>
          <p:cNvPr id="4" name="TextBox 3"/>
          <p:cNvSpPr txBox="1"/>
          <p:nvPr/>
        </p:nvSpPr>
        <p:spPr>
          <a:xfrm>
            <a:off x="1084263" y="1981200"/>
            <a:ext cx="3013075" cy="646113"/>
          </a:xfrm>
          <a:prstGeom prst="rect">
            <a:avLst/>
          </a:prstGeom>
          <a:noFill/>
        </p:spPr>
        <p:txBody>
          <a:bodyPr wrap="none">
            <a:spAutoFit/>
          </a:bodyPr>
          <a:lstStyle/>
          <a:p>
            <a:pPr>
              <a:defRPr/>
            </a:pPr>
            <a:r>
              <a:rPr lang="en-US" sz="3600">
                <a:solidFill>
                  <a:srgbClr val="FBFCFF"/>
                </a:solidFill>
                <a:latin typeface="Calibri" charset="0"/>
                <a:ea typeface="Arial Unicode MS" charset="0"/>
                <a:cs typeface="Arial Unicode MS" charset="0"/>
              </a:rPr>
              <a:t>Introduction to</a:t>
            </a:r>
          </a:p>
        </p:txBody>
      </p:sp>
      <p:sp>
        <p:nvSpPr>
          <p:cNvPr id="5" name="Rectangle 4"/>
          <p:cNvSpPr>
            <a:spLocks noChangeArrowheads="1"/>
          </p:cNvSpPr>
          <p:nvPr/>
        </p:nvSpPr>
        <p:spPr bwMode="auto">
          <a:xfrm>
            <a:off x="0" y="0"/>
            <a:ext cx="9144000" cy="304800"/>
          </a:xfrm>
          <a:prstGeom prst="rect">
            <a:avLst/>
          </a:prstGeom>
          <a:solidFill>
            <a:srgbClr val="139CB7"/>
          </a:solidFill>
          <a:ln w="9525">
            <a:solidFill>
              <a:srgbClr val="406E84"/>
            </a:solidFill>
            <a:miter lim="800000"/>
            <a:headEnd/>
            <a:tailEnd/>
          </a:ln>
          <a:effectLst>
            <a:outerShdw dist="23000" dir="5400000" rotWithShape="0">
              <a:srgbClr val="808080">
                <a:alpha val="34998"/>
              </a:srgbClr>
            </a:outerShdw>
          </a:effectLst>
        </p:spPr>
        <p:txBody>
          <a:bodyPr anchor="ctr"/>
          <a:lstStyle/>
          <a:p>
            <a:pPr algn="ctr">
              <a:defRPr/>
            </a:pPr>
            <a:endParaRPr lang="en-US">
              <a:solidFill>
                <a:srgbClr val="FFFFFF"/>
              </a:solidFill>
              <a:latin typeface="+mn-lt"/>
              <a:ea typeface="Arial Unicode MS" charset="0"/>
              <a:cs typeface="Arial Unicode MS" charset="0"/>
            </a:endParaRPr>
          </a:p>
        </p:txBody>
      </p:sp>
      <p:sp>
        <p:nvSpPr>
          <p:cNvPr id="6" name="Rectangle 5"/>
          <p:cNvSpPr/>
          <p:nvPr/>
        </p:nvSpPr>
        <p:spPr>
          <a:xfrm>
            <a:off x="830263" y="2590800"/>
            <a:ext cx="5646737" cy="830263"/>
          </a:xfrm>
          <a:prstGeom prst="rect">
            <a:avLst/>
          </a:prstGeom>
        </p:spPr>
        <p:txBody>
          <a:bodyPr wrap="none">
            <a:spAutoFit/>
          </a:bodyPr>
          <a:lstStyle/>
          <a:p>
            <a:pPr>
              <a:defRPr/>
            </a:pPr>
            <a:r>
              <a:rPr lang="en-US" sz="4800" b="1">
                <a:solidFill>
                  <a:srgbClr val="139CB7"/>
                </a:solidFill>
                <a:latin typeface="Calibri" charset="0"/>
                <a:ea typeface="Arial Unicode MS" charset="0"/>
                <a:cs typeface="Arial Unicode MS" charset="0"/>
              </a:rPr>
              <a:t>Information Retrieval</a:t>
            </a:r>
          </a:p>
        </p:txBody>
      </p:sp>
      <p:sp>
        <p:nvSpPr>
          <p:cNvPr id="3" name="Subtitle 2"/>
          <p:cNvSpPr>
            <a:spLocks noGrp="1"/>
          </p:cNvSpPr>
          <p:nvPr>
            <p:ph type="subTitle" idx="1"/>
          </p:nvPr>
        </p:nvSpPr>
        <p:spPr>
          <a:xfrm>
            <a:off x="1371600" y="3886200"/>
            <a:ext cx="6400800" cy="2362200"/>
          </a:xfrm>
        </p:spPr>
        <p:txBody>
          <a:bodyPr/>
          <a:lstStyle>
            <a:lvl1pPr marL="0" indent="0" algn="ctr">
              <a:buNone/>
              <a:defRPr>
                <a:solidFill>
                  <a:srgbClr val="437085"/>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7" name="Date Placeholder 3"/>
          <p:cNvSpPr>
            <a:spLocks noGrp="1"/>
          </p:cNvSpPr>
          <p:nvPr>
            <p:ph type="dt" sz="half" idx="10"/>
          </p:nvPr>
        </p:nvSpPr>
        <p:spPr/>
        <p:txBody>
          <a:bodyPr/>
          <a:lstStyle>
            <a:lvl1pPr>
              <a:defRPr>
                <a:solidFill>
                  <a:srgbClr val="437085"/>
                </a:solidFill>
              </a:defRPr>
            </a:lvl1pPr>
          </a:lstStyle>
          <a:p>
            <a:pPr>
              <a:defRPr/>
            </a:pPr>
            <a:endParaRPr lang="en-US"/>
          </a:p>
        </p:txBody>
      </p:sp>
      <p:sp>
        <p:nvSpPr>
          <p:cNvPr id="8" name="Footer Placeholder 4"/>
          <p:cNvSpPr>
            <a:spLocks noGrp="1"/>
          </p:cNvSpPr>
          <p:nvPr>
            <p:ph type="ftr" sz="quarter" idx="11"/>
          </p:nvPr>
        </p:nvSpPr>
        <p:spPr/>
        <p:txBody>
          <a:bodyPr/>
          <a:lstStyle>
            <a:lvl1pPr>
              <a:defRPr>
                <a:solidFill>
                  <a:srgbClr val="437085"/>
                </a:solidFill>
              </a:defRPr>
            </a:lvl1pPr>
          </a:lstStyle>
          <a:p>
            <a:pPr>
              <a:defRPr/>
            </a:pPr>
            <a:endParaRPr lang="en-US"/>
          </a:p>
        </p:txBody>
      </p:sp>
      <p:sp>
        <p:nvSpPr>
          <p:cNvPr id="9" name="Slide Number Placeholder 5"/>
          <p:cNvSpPr>
            <a:spLocks noGrp="1"/>
          </p:cNvSpPr>
          <p:nvPr>
            <p:ph type="sldNum" sz="quarter" idx="12"/>
          </p:nvPr>
        </p:nvSpPr>
        <p:spPr/>
        <p:txBody>
          <a:bodyPr/>
          <a:lstStyle>
            <a:lvl1pPr>
              <a:defRPr>
                <a:solidFill>
                  <a:srgbClr val="437085"/>
                </a:solidFill>
              </a:defRPr>
            </a:lvl1pPr>
          </a:lstStyle>
          <a:p>
            <a:fld id="{EC65FA85-C043-4AC1-86AA-2F87DA980531}"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4" name="Straight Connector 3"/>
          <p:cNvCxnSpPr>
            <a:cxnSpLocks noChangeShapeType="1"/>
          </p:cNvCxnSpPr>
          <p:nvPr/>
        </p:nvCxnSpPr>
        <p:spPr bwMode="auto">
          <a:xfrm>
            <a:off x="228600" y="1447800"/>
            <a:ext cx="8686800" cy="1588"/>
          </a:xfrm>
          <a:prstGeom prst="line">
            <a:avLst/>
          </a:prstGeom>
          <a:noFill/>
          <a:ln w="38100">
            <a:solidFill>
              <a:srgbClr val="139CB7"/>
            </a:solidFill>
            <a:round/>
            <a:headEnd/>
            <a:tailEnd/>
          </a:ln>
          <a:effectLst>
            <a:outerShdw dist="20000" dir="5400000" rotWithShape="0">
              <a:srgbClr val="808080">
                <a:alpha val="37999"/>
              </a:srgbClr>
            </a:outerShdw>
          </a:effectLst>
        </p:spPr>
      </p:cxn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F736FAF4-678C-4170-8B5E-D5D1B48C4BFF}"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FCEAC3AD-617C-4A6C-BEE7-10C9A9D60377}"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sp>
        <p:nvSpPr>
          <p:cNvPr id="65548" name="Rectangle 12"/>
          <p:cNvSpPr>
            <a:spLocks noGrp="1" noChangeArrowheads="1"/>
          </p:cNvSpPr>
          <p:nvPr>
            <p:ph type="ctrTitle"/>
          </p:nvPr>
        </p:nvSpPr>
        <p:spPr>
          <a:xfrm>
            <a:off x="685800" y="914400"/>
            <a:ext cx="7772400" cy="1143000"/>
          </a:xfrm>
        </p:spPr>
        <p:txBody>
          <a:bodyPr/>
          <a:lstStyle>
            <a:lvl1pPr algn="ctr">
              <a:defRPr/>
            </a:lvl1pPr>
          </a:lstStyle>
          <a:p>
            <a:r>
              <a:rPr lang="en-US"/>
              <a:t>Click to edit Master title style</a:t>
            </a:r>
          </a:p>
        </p:txBody>
      </p:sp>
      <p:sp>
        <p:nvSpPr>
          <p:cNvPr id="65549" name="Rectangle 13"/>
          <p:cNvSpPr>
            <a:spLocks noGrp="1" noChangeArrowheads="1"/>
          </p:cNvSpPr>
          <p:nvPr>
            <p:ph type="subTitle" idx="1"/>
          </p:nvPr>
        </p:nvSpPr>
        <p:spPr>
          <a:xfrm>
            <a:off x="1371600" y="41910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14"/>
          <p:cNvSpPr>
            <a:spLocks noGrp="1" noChangeArrowheads="1"/>
          </p:cNvSpPr>
          <p:nvPr>
            <p:ph type="dt" sz="half" idx="10"/>
          </p:nvPr>
        </p:nvSpPr>
        <p:spPr>
          <a:xfrm>
            <a:off x="990600" y="6248400"/>
            <a:ext cx="1905000" cy="457200"/>
          </a:xfrm>
        </p:spPr>
        <p:txBody>
          <a:bodyPr anchor="b"/>
          <a:lstStyle>
            <a:lvl1pPr>
              <a:defRPr>
                <a:solidFill>
                  <a:schemeClr val="bg2"/>
                </a:solidFill>
                <a:latin typeface="Tahoma" charset="0"/>
              </a:defRPr>
            </a:lvl1pPr>
          </a:lstStyle>
          <a:p>
            <a:pPr>
              <a:defRPr/>
            </a:pPr>
            <a:endParaRPr lang="en-US"/>
          </a:p>
        </p:txBody>
      </p:sp>
      <p:sp>
        <p:nvSpPr>
          <p:cNvPr id="5" name="Rectangle 15"/>
          <p:cNvSpPr>
            <a:spLocks noGrp="1" noChangeArrowheads="1"/>
          </p:cNvSpPr>
          <p:nvPr>
            <p:ph type="ftr" sz="quarter" idx="11"/>
          </p:nvPr>
        </p:nvSpPr>
        <p:spPr>
          <a:xfrm>
            <a:off x="3429000" y="6248400"/>
            <a:ext cx="2895600" cy="457200"/>
          </a:xfrm>
        </p:spPr>
        <p:txBody>
          <a:bodyPr anchor="b"/>
          <a:lstStyle>
            <a:lvl1pPr>
              <a:defRPr>
                <a:solidFill>
                  <a:schemeClr val="bg2"/>
                </a:solidFill>
                <a:latin typeface="Tahoma" charset="0"/>
              </a:defRPr>
            </a:lvl1pPr>
          </a:lstStyle>
          <a:p>
            <a:pPr>
              <a:defRPr/>
            </a:pPr>
            <a:endParaRPr lang="en-US"/>
          </a:p>
        </p:txBody>
      </p:sp>
      <p:sp>
        <p:nvSpPr>
          <p:cNvPr id="6" name="Rectangle 16"/>
          <p:cNvSpPr>
            <a:spLocks noGrp="1" noChangeArrowheads="1"/>
          </p:cNvSpPr>
          <p:nvPr>
            <p:ph type="sldNum" sz="quarter" idx="12"/>
          </p:nvPr>
        </p:nvSpPr>
        <p:spPr>
          <a:xfrm>
            <a:off x="6858000" y="6248400"/>
            <a:ext cx="1905000" cy="457200"/>
          </a:xfrm>
        </p:spPr>
        <p:txBody>
          <a:bodyPr anchor="b"/>
          <a:lstStyle>
            <a:lvl1pPr>
              <a:defRPr>
                <a:solidFill>
                  <a:schemeClr val="bg2"/>
                </a:solidFill>
                <a:latin typeface="Tahoma" pitchFamily="-112" charset="0"/>
              </a:defRPr>
            </a:lvl1pPr>
          </a:lstStyle>
          <a:p>
            <a:fld id="{1EF9AD5B-80E3-44A6-B5FE-01C0C8E5A836}"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p:cNvCxnSpPr>
            <a:cxnSpLocks noChangeShapeType="1"/>
          </p:cNvCxnSpPr>
          <p:nvPr/>
        </p:nvCxnSpPr>
        <p:spPr bwMode="auto">
          <a:xfrm>
            <a:off x="228600" y="1447800"/>
            <a:ext cx="8686800" cy="1588"/>
          </a:xfrm>
          <a:prstGeom prst="line">
            <a:avLst/>
          </a:prstGeom>
          <a:noFill/>
          <a:ln w="38100">
            <a:solidFill>
              <a:srgbClr val="139CB7"/>
            </a:solidFill>
            <a:round/>
            <a:headEnd/>
            <a:tailEnd/>
          </a:ln>
          <a:effectLst>
            <a:outerShdw dist="20000" dir="5400000" rotWithShape="0">
              <a:srgbClr val="808080">
                <a:alpha val="37999"/>
              </a:srgbClr>
            </a:outerShdw>
          </a:effectLst>
        </p:spPr>
      </p:cxn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953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0ED9190B-40F4-4D14-B8A7-A8F5BA31F2B1}"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80ECC92-4490-4DFD-A50E-7CFF54CC480C}"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5" name="Straight Connector 4"/>
          <p:cNvCxnSpPr>
            <a:cxnSpLocks noChangeShapeType="1"/>
          </p:cNvCxnSpPr>
          <p:nvPr/>
        </p:nvCxnSpPr>
        <p:spPr bwMode="auto">
          <a:xfrm>
            <a:off x="228600" y="1447800"/>
            <a:ext cx="8686800" cy="1588"/>
          </a:xfrm>
          <a:prstGeom prst="line">
            <a:avLst/>
          </a:prstGeom>
          <a:noFill/>
          <a:ln w="38100">
            <a:solidFill>
              <a:srgbClr val="139CB7"/>
            </a:solidFill>
            <a:round/>
            <a:headEnd/>
            <a:tailEnd/>
          </a:ln>
          <a:effectLst>
            <a:outerShdw dist="20000" dir="5400000" rotWithShape="0">
              <a:srgbClr val="808080">
                <a:alpha val="37999"/>
              </a:srgbClr>
            </a:outerShdw>
          </a:effectLst>
        </p:spPr>
      </p:cxn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vl1pPr>
          </a:lstStyle>
          <a:p>
            <a:pPr>
              <a:defRPr/>
            </a:pPr>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fld id="{508300CA-A080-476D-84B4-AC6434A6B4B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a:cxnSpLocks noChangeShapeType="1"/>
          </p:cNvCxnSpPr>
          <p:nvPr/>
        </p:nvCxnSpPr>
        <p:spPr bwMode="auto">
          <a:xfrm>
            <a:off x="228600" y="1447800"/>
            <a:ext cx="8686800" cy="1588"/>
          </a:xfrm>
          <a:prstGeom prst="line">
            <a:avLst/>
          </a:prstGeom>
          <a:noFill/>
          <a:ln w="38100">
            <a:solidFill>
              <a:srgbClr val="139CB7"/>
            </a:solidFill>
            <a:round/>
            <a:headEnd/>
            <a:tailEnd/>
          </a:ln>
          <a:effectLst>
            <a:outerShdw dist="20000" dir="5400000" rotWithShape="0">
              <a:srgbClr val="808080">
                <a:alpha val="37999"/>
              </a:srgbClr>
            </a:outerShdw>
          </a:effectLst>
        </p:spPr>
      </p:cxn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6"/>
          <p:cNvSpPr>
            <a:spLocks noGrp="1"/>
          </p:cNvSpPr>
          <p:nvPr>
            <p:ph type="dt" sz="half" idx="10"/>
          </p:nvPr>
        </p:nvSpPr>
        <p:spPr/>
        <p:txBody>
          <a:bodyPr/>
          <a:lstStyle>
            <a:lvl1pPr>
              <a:defRPr/>
            </a:lvl1pPr>
          </a:lstStyle>
          <a:p>
            <a:pPr>
              <a:defRPr/>
            </a:pPr>
            <a:endParaRPr lang="en-US"/>
          </a:p>
        </p:txBody>
      </p:sp>
      <p:sp>
        <p:nvSpPr>
          <p:cNvPr id="9" name="Footer Placeholder 7"/>
          <p:cNvSpPr>
            <a:spLocks noGrp="1"/>
          </p:cNvSpPr>
          <p:nvPr>
            <p:ph type="ftr" sz="quarter" idx="11"/>
          </p:nvPr>
        </p:nvSpPr>
        <p:spPr/>
        <p:txBody>
          <a:bodyPr/>
          <a:lstStyle>
            <a:lvl1pPr>
              <a:defRPr/>
            </a:lvl1pPr>
          </a:lstStyle>
          <a:p>
            <a:pPr>
              <a:defRPr/>
            </a:pPr>
            <a:endParaRPr lang="en-US"/>
          </a:p>
        </p:txBody>
      </p:sp>
      <p:sp>
        <p:nvSpPr>
          <p:cNvPr id="10" name="Slide Number Placeholder 8"/>
          <p:cNvSpPr>
            <a:spLocks noGrp="1"/>
          </p:cNvSpPr>
          <p:nvPr>
            <p:ph type="sldNum" sz="quarter" idx="12"/>
          </p:nvPr>
        </p:nvSpPr>
        <p:spPr/>
        <p:txBody>
          <a:bodyPr/>
          <a:lstStyle>
            <a:lvl1pPr>
              <a:defRPr/>
            </a:lvl1pPr>
          </a:lstStyle>
          <a:p>
            <a:fld id="{9E8E445E-0100-404D-AEB0-69CA392494B7}"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 name="Straight Connector 2"/>
          <p:cNvCxnSpPr>
            <a:cxnSpLocks noChangeShapeType="1"/>
          </p:cNvCxnSpPr>
          <p:nvPr/>
        </p:nvCxnSpPr>
        <p:spPr bwMode="auto">
          <a:xfrm>
            <a:off x="228600" y="1447800"/>
            <a:ext cx="8686800" cy="1588"/>
          </a:xfrm>
          <a:prstGeom prst="line">
            <a:avLst/>
          </a:prstGeom>
          <a:noFill/>
          <a:ln w="38100">
            <a:solidFill>
              <a:srgbClr val="139CB7"/>
            </a:solidFill>
            <a:round/>
            <a:headEnd/>
            <a:tailEnd/>
          </a:ln>
          <a:effectLst>
            <a:outerShdw dist="20000" dir="5400000" rotWithShape="0">
              <a:srgbClr val="808080">
                <a:alpha val="37999"/>
              </a:srgbClr>
            </a:outerShdw>
          </a:effectLst>
        </p:spPr>
      </p:cxnSp>
      <p:sp>
        <p:nvSpPr>
          <p:cNvPr id="2" name="Title 1"/>
          <p:cNvSpPr>
            <a:spLocks noGrp="1"/>
          </p:cNvSpPr>
          <p:nvPr>
            <p:ph type="title"/>
          </p:nvPr>
        </p:nvSpPr>
        <p:spPr/>
        <p:txBody>
          <a:bodyPr/>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a:lvl1pPr>
          </a:lstStyle>
          <a:p>
            <a:pPr>
              <a:defRPr/>
            </a:pPr>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fld id="{5841DDB1-E385-4C2A-9F6F-88E564B234DB}"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A8FAE9CB-6C8B-49DF-BA0E-D5C49502510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44A558E-6DE4-4CD3-890E-A7DA5D004993}"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F8BAA00D-81AD-4FD2-AEF2-53F20508ED21}"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876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477000"/>
            <a:ext cx="2133600" cy="24447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ea typeface="Arial Unicode MS" charset="0"/>
                <a:cs typeface="Arial Unicode MS" charset="0"/>
              </a:defRPr>
            </a:lvl1pPr>
          </a:lstStyle>
          <a:p>
            <a:pPr>
              <a:defRPr/>
            </a:pPr>
            <a:endParaRPr lang="en-US"/>
          </a:p>
        </p:txBody>
      </p:sp>
      <p:sp>
        <p:nvSpPr>
          <p:cNvPr id="5" name="Footer Placeholder 4"/>
          <p:cNvSpPr>
            <a:spLocks noGrp="1"/>
          </p:cNvSpPr>
          <p:nvPr>
            <p:ph type="ftr" sz="quarter" idx="3"/>
          </p:nvPr>
        </p:nvSpPr>
        <p:spPr>
          <a:xfrm>
            <a:off x="3124200" y="6477000"/>
            <a:ext cx="2895600" cy="24447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charset="0"/>
                <a:ea typeface="Arial Unicode MS" charset="0"/>
                <a:cs typeface="Arial Unicode MS" charset="0"/>
              </a:defRPr>
            </a:lvl1pPr>
          </a:lstStyle>
          <a:p>
            <a:pPr>
              <a:defRPr/>
            </a:pPr>
            <a:endParaRPr lang="en-US"/>
          </a:p>
        </p:txBody>
      </p:sp>
      <p:sp>
        <p:nvSpPr>
          <p:cNvPr id="6" name="Slide Number Placeholder 5"/>
          <p:cNvSpPr>
            <a:spLocks noGrp="1"/>
          </p:cNvSpPr>
          <p:nvPr>
            <p:ph type="sldNum" sz="quarter" idx="4"/>
          </p:nvPr>
        </p:nvSpPr>
        <p:spPr>
          <a:xfrm>
            <a:off x="6553200" y="6477000"/>
            <a:ext cx="2133600" cy="24447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112" charset="0"/>
              </a:defRPr>
            </a:lvl1pPr>
          </a:lstStyle>
          <a:p>
            <a:fld id="{4182170C-A630-4BC4-99C2-1EEFC93C12B4}" type="slidenum">
              <a:rPr lang="en-US"/>
              <a:pPr/>
              <a:t>‹#›</a:t>
            </a:fld>
            <a:endParaRPr lang="en-US"/>
          </a:p>
        </p:txBody>
      </p:sp>
      <p:sp>
        <p:nvSpPr>
          <p:cNvPr id="7" name="Rectangle 6"/>
          <p:cNvSpPr>
            <a:spLocks noChangeArrowheads="1"/>
          </p:cNvSpPr>
          <p:nvPr/>
        </p:nvSpPr>
        <p:spPr bwMode="auto">
          <a:xfrm>
            <a:off x="0" y="0"/>
            <a:ext cx="3733800" cy="274638"/>
          </a:xfrm>
          <a:prstGeom prst="rect">
            <a:avLst/>
          </a:prstGeom>
          <a:solidFill>
            <a:srgbClr val="0E4851"/>
          </a:solidFill>
          <a:ln w="9525">
            <a:noFill/>
            <a:miter lim="800000"/>
            <a:headEnd/>
            <a:tailEnd/>
          </a:ln>
          <a:effectLst>
            <a:outerShdw dist="23000" dir="5400000" rotWithShape="0">
              <a:srgbClr val="808080">
                <a:alpha val="34998"/>
              </a:srgbClr>
            </a:outerShdw>
          </a:effectLst>
        </p:spPr>
        <p:txBody>
          <a:bodyPr anchor="ctr"/>
          <a:lstStyle/>
          <a:p>
            <a:pPr>
              <a:defRPr/>
            </a:pPr>
            <a:r>
              <a:rPr lang="en-US" sz="1600" i="1">
                <a:solidFill>
                  <a:srgbClr val="FFFFFF"/>
                </a:solidFill>
                <a:latin typeface="+mn-lt"/>
                <a:ea typeface="ＭＳ Ｐゴシック" charset="-128"/>
                <a:cs typeface="ＭＳ Ｐゴシック" charset="-128"/>
              </a:rPr>
              <a:t>Introduction to Information Retrieval</a:t>
            </a:r>
          </a:p>
        </p:txBody>
      </p:sp>
      <p:sp>
        <p:nvSpPr>
          <p:cNvPr id="8" name="Rectangle 7"/>
          <p:cNvSpPr>
            <a:spLocks noChangeArrowheads="1"/>
          </p:cNvSpPr>
          <p:nvPr/>
        </p:nvSpPr>
        <p:spPr bwMode="auto">
          <a:xfrm>
            <a:off x="3733800" y="0"/>
            <a:ext cx="3886200" cy="274638"/>
          </a:xfrm>
          <a:prstGeom prst="rect">
            <a:avLst/>
          </a:prstGeom>
          <a:solidFill>
            <a:srgbClr val="0E4851"/>
          </a:solidFill>
          <a:ln w="9525">
            <a:noFill/>
            <a:miter lim="800000"/>
            <a:headEnd/>
            <a:tailEnd/>
          </a:ln>
          <a:effectLst>
            <a:outerShdw dist="23000" dir="5400000" rotWithShape="0">
              <a:srgbClr val="808080">
                <a:alpha val="34998"/>
              </a:srgbClr>
            </a:outerShdw>
          </a:effectLst>
        </p:spPr>
        <p:txBody>
          <a:bodyPr anchor="ctr"/>
          <a:lstStyle/>
          <a:p>
            <a:pPr>
              <a:defRPr/>
            </a:pPr>
            <a:r>
              <a:rPr lang="en-US" sz="1600">
                <a:solidFill>
                  <a:srgbClr val="FFFFFF"/>
                </a:solidFill>
                <a:latin typeface="+mn-lt"/>
                <a:ea typeface="ＭＳ Ｐゴシック" charset="-128"/>
                <a:cs typeface="ＭＳ Ｐゴシック" charset="-128"/>
              </a:rPr>
              <a:t> </a:t>
            </a:r>
          </a:p>
        </p:txBody>
      </p:sp>
      <p:sp>
        <p:nvSpPr>
          <p:cNvPr id="9" name="Rectangle 8"/>
          <p:cNvSpPr>
            <a:spLocks noChangeArrowheads="1"/>
          </p:cNvSpPr>
          <p:nvPr/>
        </p:nvSpPr>
        <p:spPr bwMode="auto">
          <a:xfrm>
            <a:off x="7620000" y="0"/>
            <a:ext cx="1524000" cy="274638"/>
          </a:xfrm>
          <a:prstGeom prst="rect">
            <a:avLst/>
          </a:prstGeom>
          <a:solidFill>
            <a:srgbClr val="139CB7"/>
          </a:solidFill>
          <a:ln w="9525">
            <a:noFill/>
            <a:miter lim="800000"/>
            <a:headEnd/>
            <a:tailEnd/>
          </a:ln>
          <a:effectLst>
            <a:outerShdw dist="23000" dir="5400000" rotWithShape="0">
              <a:srgbClr val="808080">
                <a:alpha val="34998"/>
              </a:srgbClr>
            </a:outerShdw>
          </a:effectLst>
        </p:spPr>
        <p:txBody>
          <a:bodyPr anchor="ctr"/>
          <a:lstStyle/>
          <a:p>
            <a:pPr>
              <a:defRPr/>
            </a:pPr>
            <a:r>
              <a:rPr lang="en-US" sz="1600">
                <a:solidFill>
                  <a:srgbClr val="FFFFFF"/>
                </a:solidFill>
                <a:latin typeface="+mn-lt"/>
                <a:ea typeface="ＭＳ Ｐゴシック" charset="-128"/>
                <a:cs typeface="ＭＳ Ｐゴシック" charset="-128"/>
              </a:rPr>
              <a:t> </a:t>
            </a:r>
          </a:p>
        </p:txBody>
      </p:sp>
    </p:spTree>
  </p:cSld>
  <p:clrMap bg1="lt1" tx1="dk1" bg2="lt2" tx2="dk2" accent1="accent1" accent2="accent2" accent3="accent3" accent4="accent4" accent5="accent5" accent6="accent6" hlink="hlink" folHlink="folHlink"/>
  <p:sldLayoutIdLst>
    <p:sldLayoutId id="2147483944" r:id="rId1"/>
    <p:sldLayoutId id="2147483945" r:id="rId2"/>
    <p:sldLayoutId id="2147483937" r:id="rId3"/>
    <p:sldLayoutId id="2147483946" r:id="rId4"/>
    <p:sldLayoutId id="2147483947" r:id="rId5"/>
    <p:sldLayoutId id="2147483948" r:id="rId6"/>
    <p:sldLayoutId id="2147483938" r:id="rId7"/>
    <p:sldLayoutId id="2147483939" r:id="rId8"/>
    <p:sldLayoutId id="2147483940" r:id="rId9"/>
    <p:sldLayoutId id="2147483949" r:id="rId10"/>
    <p:sldLayoutId id="2147483941" r:id="rId11"/>
    <p:sldLayoutId id="2147483950" r:id="rId12"/>
  </p:sldLayoutIdLst>
  <p:hf hdr="0" ftr="0" dt="0"/>
  <p:txStyles>
    <p:titleStyle>
      <a:lvl1pPr algn="l" defTabSz="457200" rtl="0" eaLnBrk="0" fontAlgn="base" hangingPunct="0">
        <a:spcBef>
          <a:spcPct val="0"/>
        </a:spcBef>
        <a:spcAft>
          <a:spcPct val="0"/>
        </a:spcAft>
        <a:defRPr sz="4000" kern="1200">
          <a:solidFill>
            <a:schemeClr val="tx1"/>
          </a:solidFill>
          <a:latin typeface="+mj-lt"/>
          <a:ea typeface="ＭＳ Ｐゴシック" pitchFamily="-65" charset="-128"/>
          <a:cs typeface="ＭＳ Ｐゴシック" pitchFamily="-65" charset="-128"/>
        </a:defRPr>
      </a:lvl1pPr>
      <a:lvl2pPr algn="l" defTabSz="457200" rtl="0" eaLnBrk="0" fontAlgn="base" hangingPunct="0">
        <a:spcBef>
          <a:spcPct val="0"/>
        </a:spcBef>
        <a:spcAft>
          <a:spcPct val="0"/>
        </a:spcAft>
        <a:defRPr sz="4000">
          <a:solidFill>
            <a:schemeClr val="tx1"/>
          </a:solidFill>
          <a:latin typeface="Calibri" pitchFamily="-65" charset="0"/>
          <a:ea typeface="ＭＳ Ｐゴシック" pitchFamily="-65" charset="-128"/>
          <a:cs typeface="ＭＳ Ｐゴシック" pitchFamily="-65" charset="-128"/>
        </a:defRPr>
      </a:lvl2pPr>
      <a:lvl3pPr algn="l" defTabSz="457200" rtl="0" eaLnBrk="0" fontAlgn="base" hangingPunct="0">
        <a:spcBef>
          <a:spcPct val="0"/>
        </a:spcBef>
        <a:spcAft>
          <a:spcPct val="0"/>
        </a:spcAft>
        <a:defRPr sz="4000">
          <a:solidFill>
            <a:schemeClr val="tx1"/>
          </a:solidFill>
          <a:latin typeface="Calibri" pitchFamily="-65" charset="0"/>
          <a:ea typeface="ＭＳ Ｐゴシック" pitchFamily="-65" charset="-128"/>
          <a:cs typeface="ＭＳ Ｐゴシック" pitchFamily="-65" charset="-128"/>
        </a:defRPr>
      </a:lvl3pPr>
      <a:lvl4pPr algn="l" defTabSz="457200" rtl="0" eaLnBrk="0" fontAlgn="base" hangingPunct="0">
        <a:spcBef>
          <a:spcPct val="0"/>
        </a:spcBef>
        <a:spcAft>
          <a:spcPct val="0"/>
        </a:spcAft>
        <a:defRPr sz="4000">
          <a:solidFill>
            <a:schemeClr val="tx1"/>
          </a:solidFill>
          <a:latin typeface="Calibri" pitchFamily="-65" charset="0"/>
          <a:ea typeface="ＭＳ Ｐゴシック" pitchFamily="-65" charset="-128"/>
          <a:cs typeface="ＭＳ Ｐゴシック" pitchFamily="-65" charset="-128"/>
        </a:defRPr>
      </a:lvl4pPr>
      <a:lvl5pPr algn="l" defTabSz="457200" rtl="0" eaLnBrk="0" fontAlgn="base" hangingPunct="0">
        <a:spcBef>
          <a:spcPct val="0"/>
        </a:spcBef>
        <a:spcAft>
          <a:spcPct val="0"/>
        </a:spcAft>
        <a:defRPr sz="4000">
          <a:solidFill>
            <a:schemeClr val="tx1"/>
          </a:solidFill>
          <a:latin typeface="Calibri" pitchFamily="-65" charset="0"/>
          <a:ea typeface="ＭＳ Ｐゴシック" pitchFamily="-65" charset="-128"/>
          <a:cs typeface="ＭＳ Ｐゴシック" pitchFamily="-65" charset="-128"/>
        </a:defRPr>
      </a:lvl5pPr>
      <a:lvl6pPr marL="457200" algn="l" defTabSz="457200" rtl="0" eaLnBrk="1" fontAlgn="base" hangingPunct="1">
        <a:spcBef>
          <a:spcPct val="0"/>
        </a:spcBef>
        <a:spcAft>
          <a:spcPct val="0"/>
        </a:spcAft>
        <a:defRPr sz="4000">
          <a:solidFill>
            <a:schemeClr val="tx1"/>
          </a:solidFill>
          <a:latin typeface="Calibri" pitchFamily="-65" charset="0"/>
          <a:ea typeface="ＭＳ Ｐゴシック" pitchFamily="-65" charset="-128"/>
          <a:cs typeface="ＭＳ Ｐゴシック" pitchFamily="-65" charset="-128"/>
        </a:defRPr>
      </a:lvl6pPr>
      <a:lvl7pPr marL="914400" algn="l" defTabSz="457200" rtl="0" eaLnBrk="1" fontAlgn="base" hangingPunct="1">
        <a:spcBef>
          <a:spcPct val="0"/>
        </a:spcBef>
        <a:spcAft>
          <a:spcPct val="0"/>
        </a:spcAft>
        <a:defRPr sz="4000">
          <a:solidFill>
            <a:schemeClr val="tx1"/>
          </a:solidFill>
          <a:latin typeface="Calibri" pitchFamily="-65" charset="0"/>
          <a:ea typeface="ＭＳ Ｐゴシック" pitchFamily="-65" charset="-128"/>
          <a:cs typeface="ＭＳ Ｐゴシック" pitchFamily="-65" charset="-128"/>
        </a:defRPr>
      </a:lvl7pPr>
      <a:lvl8pPr marL="1371600" algn="l" defTabSz="457200" rtl="0" eaLnBrk="1" fontAlgn="base" hangingPunct="1">
        <a:spcBef>
          <a:spcPct val="0"/>
        </a:spcBef>
        <a:spcAft>
          <a:spcPct val="0"/>
        </a:spcAft>
        <a:defRPr sz="4000">
          <a:solidFill>
            <a:schemeClr val="tx1"/>
          </a:solidFill>
          <a:latin typeface="Calibri" pitchFamily="-65" charset="0"/>
          <a:ea typeface="ＭＳ Ｐゴシック" pitchFamily="-65" charset="-128"/>
          <a:cs typeface="ＭＳ Ｐゴシック" pitchFamily="-65" charset="-128"/>
        </a:defRPr>
      </a:lvl8pPr>
      <a:lvl9pPr marL="1828800" algn="l" defTabSz="457200" rtl="0" eaLnBrk="1" fontAlgn="base" hangingPunct="1">
        <a:spcBef>
          <a:spcPct val="0"/>
        </a:spcBef>
        <a:spcAft>
          <a:spcPct val="0"/>
        </a:spcAft>
        <a:defRPr sz="40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0" fontAlgn="base" hangingPunct="0">
        <a:spcBef>
          <a:spcPct val="20000"/>
        </a:spcBef>
        <a:spcAft>
          <a:spcPct val="0"/>
        </a:spcAft>
        <a:buClr>
          <a:srgbClr val="437085"/>
        </a:buClr>
        <a:buFont typeface="Wingdings" pitchFamily="-112" charset="2"/>
        <a:buChar char="§"/>
        <a:defRPr sz="2800" kern="1200">
          <a:solidFill>
            <a:schemeClr val="tx1"/>
          </a:solidFill>
          <a:latin typeface="+mn-lt"/>
          <a:ea typeface="ＭＳ Ｐゴシック" pitchFamily="-65" charset="-128"/>
          <a:cs typeface="ＭＳ Ｐゴシック" pitchFamily="-65" charset="-128"/>
        </a:defRPr>
      </a:lvl1pPr>
      <a:lvl2pPr marL="742950" indent="-285750" algn="l" defTabSz="457200" rtl="0" eaLnBrk="0" fontAlgn="base" hangingPunct="0">
        <a:spcBef>
          <a:spcPct val="20000"/>
        </a:spcBef>
        <a:spcAft>
          <a:spcPct val="0"/>
        </a:spcAft>
        <a:buClr>
          <a:srgbClr val="357E69"/>
        </a:buClr>
        <a:buFont typeface="Wingdings" pitchFamily="-112" charset="2"/>
        <a:buChar char="§"/>
        <a:defRPr sz="2400" kern="1200">
          <a:solidFill>
            <a:schemeClr val="tx1"/>
          </a:solidFill>
          <a:latin typeface="+mn-lt"/>
          <a:ea typeface="ＭＳ Ｐゴシック" pitchFamily="-65" charset="-128"/>
          <a:cs typeface="+mn-cs"/>
        </a:defRPr>
      </a:lvl2pPr>
      <a:lvl3pPr marL="1143000" indent="-228600" algn="l" defTabSz="457200" rtl="0" eaLnBrk="0" fontAlgn="base" hangingPunct="0">
        <a:spcBef>
          <a:spcPct val="20000"/>
        </a:spcBef>
        <a:spcAft>
          <a:spcPct val="0"/>
        </a:spcAft>
        <a:buClr>
          <a:srgbClr val="918BA3"/>
        </a:buClr>
        <a:buFont typeface="Wingdings" pitchFamily="-112" charset="2"/>
        <a:buChar char="§"/>
        <a:defRPr sz="2000" kern="1200">
          <a:solidFill>
            <a:schemeClr val="tx1"/>
          </a:solidFill>
          <a:latin typeface="+mn-lt"/>
          <a:ea typeface="ＭＳ Ｐゴシック" pitchFamily="-65" charset="-128"/>
          <a:cs typeface="+mn-cs"/>
        </a:defRPr>
      </a:lvl3pPr>
      <a:lvl4pPr marL="1600200" indent="-228600" algn="l" defTabSz="457200" rtl="0" eaLnBrk="0" fontAlgn="base" hangingPunct="0">
        <a:spcBef>
          <a:spcPct val="20000"/>
        </a:spcBef>
        <a:spcAft>
          <a:spcPct val="0"/>
        </a:spcAft>
        <a:buClr>
          <a:srgbClr val="2F6E7E"/>
        </a:buClr>
        <a:buFont typeface="Wingdings" pitchFamily="-112" charset="2"/>
        <a:buChar char="§"/>
        <a:defRPr sz="2000" kern="1200">
          <a:solidFill>
            <a:schemeClr val="tx1"/>
          </a:solidFill>
          <a:latin typeface="+mn-lt"/>
          <a:ea typeface="ＭＳ Ｐゴシック" pitchFamily="-65" charset="-128"/>
          <a:cs typeface="+mn-cs"/>
        </a:defRPr>
      </a:lvl4pPr>
      <a:lvl5pPr marL="2057400" indent="-228600" algn="l" defTabSz="457200" rtl="0" eaLnBrk="0" fontAlgn="base" hangingPunct="0">
        <a:spcBef>
          <a:spcPct val="20000"/>
        </a:spcBef>
        <a:spcAft>
          <a:spcPct val="0"/>
        </a:spcAft>
        <a:buClr>
          <a:srgbClr val="233337"/>
        </a:buClr>
        <a:buFont typeface="Wingdings" pitchFamily="-112" charset="2"/>
        <a:buChar char="§"/>
        <a:defRPr sz="2000" kern="1200">
          <a:solidFill>
            <a:schemeClr val="tx1"/>
          </a:solidFill>
          <a:latin typeface="+mn-lt"/>
          <a:ea typeface="ＭＳ Ｐゴシック" pitchFamily="-65"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Microsoft_Office_Excel_97-2003_Worksheet1.xls"/><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Microsoft_Office_Excel_97-2003_Worksheet2.xls"/><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2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oleObject" Target="../embeddings/oleObject2.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Microsoft_Office_Excel_97-2003_Worksheet3.xls"/><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3.bin"/><Relationship Id="rId5" Type="http://schemas.openxmlformats.org/officeDocument/2006/relationships/oleObject" Target="../embeddings/Microsoft_Office_Excel_97-2003_Worksheet5.xls"/><Relationship Id="rId4" Type="http://schemas.openxmlformats.org/officeDocument/2006/relationships/oleObject" Target="../embeddings/Microsoft_Office_Excel_97-2003_Worksheet4.xls"/></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7.vml"/></Relationships>
</file>

<file path=ppt/slides/_rels/slide37.xml.rels><?xml version="1.0" encoding="UTF-8" standalone="yes"?>
<Relationships xmlns="http://schemas.openxmlformats.org/package/2006/relationships"><Relationship Id="rId3" Type="http://schemas.openxmlformats.org/officeDocument/2006/relationships/oleObject" Target="../embeddings/Microsoft_Office_Excel_97-2003_Worksheet6.xls"/><Relationship Id="rId2" Type="http://schemas.openxmlformats.org/officeDocument/2006/relationships/slideLayout" Target="../slideLayouts/slideLayout2.xml"/><Relationship Id="rId1" Type="http://schemas.openxmlformats.org/officeDocument/2006/relationships/vmlDrawing" Target="../drawings/vmlDrawing8.v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oleObject" Target="../embeddings/oleObject5.bin"/></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oleObject" Target="../embeddings/Microsoft_Office_Excel_97-2003_Worksheet7.xls"/><Relationship Id="rId2" Type="http://schemas.openxmlformats.org/officeDocument/2006/relationships/slideLayout" Target="../slideLayouts/slideLayout2.xml"/><Relationship Id="rId1" Type="http://schemas.openxmlformats.org/officeDocument/2006/relationships/vmlDrawing" Target="../drawings/vmlDrawing10.vml"/></Relationships>
</file>

<file path=ppt/slides/_rels/slide45.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027"/>
          <p:cNvSpPr>
            <a:spLocks noGrp="1" noChangeArrowheads="1"/>
          </p:cNvSpPr>
          <p:nvPr>
            <p:ph type="subTitle" idx="1"/>
          </p:nvPr>
        </p:nvSpPr>
        <p:spPr>
          <a:xfrm>
            <a:off x="1043608" y="4365104"/>
            <a:ext cx="7490792" cy="1349896"/>
          </a:xfrm>
        </p:spPr>
        <p:txBody>
          <a:bodyPr/>
          <a:lstStyle/>
          <a:p>
            <a:pPr eaLnBrk="1" hangingPunct="1"/>
            <a:r>
              <a:rPr lang="el-GR" sz="3200" dirty="0" smtClean="0">
                <a:ea typeface="ＭＳ Ｐゴシック" pitchFamily="-112" charset="-128"/>
              </a:rPr>
              <a:t>ΠΛΕ70: Ανάκτηση Πληροφορίας</a:t>
            </a:r>
            <a:endParaRPr lang="en-US" sz="3200" dirty="0" smtClean="0">
              <a:ea typeface="ＭＳ Ｐゴシック" pitchFamily="-112" charset="-128"/>
            </a:endParaRPr>
          </a:p>
          <a:p>
            <a:pPr eaLnBrk="1" hangingPunct="1"/>
            <a:r>
              <a:rPr lang="el-GR" sz="1800" i="1" dirty="0" smtClean="0">
                <a:solidFill>
                  <a:schemeClr val="bg1">
                    <a:lumMod val="95000"/>
                  </a:schemeClr>
                </a:solidFill>
                <a:ea typeface="ＭＳ Ｐゴシック" pitchFamily="-112" charset="-128"/>
              </a:rPr>
              <a:t>Διδάσκουσα: Ευαγγελία </a:t>
            </a:r>
            <a:r>
              <a:rPr lang="el-GR" sz="1800" i="1" dirty="0" err="1" smtClean="0">
                <a:solidFill>
                  <a:schemeClr val="bg1">
                    <a:lumMod val="95000"/>
                  </a:schemeClr>
                </a:solidFill>
                <a:ea typeface="ＭＳ Ｐゴシック" pitchFamily="-112" charset="-128"/>
              </a:rPr>
              <a:t>Πιτουρά</a:t>
            </a:r>
            <a:r>
              <a:rPr lang="en-US" dirty="0" smtClean="0">
                <a:ea typeface="ＭＳ Ｐゴシック" pitchFamily="-112" charset="-128"/>
              </a:rPr>
              <a:t/>
            </a:r>
            <a:br>
              <a:rPr lang="en-US" dirty="0" smtClean="0">
                <a:ea typeface="ＭＳ Ｐゴシック" pitchFamily="-112" charset="-128"/>
              </a:rPr>
            </a:br>
            <a:r>
              <a:rPr lang="el-GR" sz="2400" dirty="0" smtClean="0">
                <a:ea typeface="ＭＳ Ｐゴシック" pitchFamily="-112" charset="-128"/>
              </a:rPr>
              <a:t>Διάλεξη</a:t>
            </a:r>
            <a:r>
              <a:rPr lang="en-US" sz="2400" dirty="0" smtClean="0">
                <a:ea typeface="ＭＳ Ｐゴシック" pitchFamily="-112" charset="-128"/>
              </a:rPr>
              <a:t> 8</a:t>
            </a:r>
            <a:r>
              <a:rPr lang="el-GR" sz="2400" smtClean="0">
                <a:ea typeface="ＭＳ Ｐゴシック" pitchFamily="-112" charset="-128"/>
              </a:rPr>
              <a:t>α</a:t>
            </a:r>
            <a:r>
              <a:rPr lang="en-US" sz="2400" smtClean="0">
                <a:ea typeface="ＭＳ Ｐゴシック" pitchFamily="-112" charset="-128"/>
              </a:rPr>
              <a:t>: </a:t>
            </a:r>
            <a:r>
              <a:rPr lang="el-GR" sz="2400" dirty="0" smtClean="0">
                <a:ea typeface="ＭＳ Ｐゴシック" pitchFamily="-112" charset="-128"/>
              </a:rPr>
              <a:t>Αξιολόγηση στην Ανάκτηση Πληροφοριών. </a:t>
            </a:r>
            <a:endParaRPr lang="en-US" sz="2400" dirty="0" smtClean="0">
              <a:ea typeface="ＭＳ Ｐゴシック" pitchFamily="-112" charset="-128"/>
            </a:endParaRPr>
          </a:p>
        </p:txBody>
      </p:sp>
      <p:sp>
        <p:nvSpPr>
          <p:cNvPr id="3" name="Slide Number Placeholder 2"/>
          <p:cNvSpPr>
            <a:spLocks noGrp="1"/>
          </p:cNvSpPr>
          <p:nvPr>
            <p:ph type="sldNum" sz="quarter" idx="12"/>
          </p:nvPr>
        </p:nvSpPr>
        <p:spPr/>
        <p:txBody>
          <a:bodyPr/>
          <a:lstStyle/>
          <a:p>
            <a:fld id="{EC65FA85-C043-4AC1-86AA-2F87DA980531}" type="slidenum">
              <a:rPr lang="en-US" smtClean="0"/>
              <a:pPr/>
              <a:t>1</a:t>
            </a:fld>
            <a:endParaRPr lang="en-US"/>
          </a:p>
        </p:txBody>
      </p:sp>
    </p:spTree>
    <p:extLst>
      <p:ext uri="{BB962C8B-B14F-4D97-AF65-F5344CB8AC3E}">
        <p14:creationId xmlns="" xmlns:p14="http://schemas.microsoft.com/office/powerpoint/2010/main" val="2773373141"/>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a:bodyPr>
          <a:lstStyle/>
          <a:p>
            <a:pPr eaLnBrk="1" hangingPunct="1"/>
            <a:r>
              <a:rPr lang="el-GR" dirty="0" smtClean="0">
                <a:ea typeface="ＭＳ Ｐゴシック" pitchFamily="-112" charset="-128"/>
              </a:rPr>
              <a:t>Ακρίβεια και Ανάκληση</a:t>
            </a:r>
            <a:endParaRPr lang="en-US" dirty="0" smtClean="0">
              <a:ea typeface="ＭＳ Ｐゴシック" pitchFamily="-112" charset="-128"/>
            </a:endParaRPr>
          </a:p>
        </p:txBody>
      </p:sp>
      <p:sp>
        <p:nvSpPr>
          <p:cNvPr id="20484"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8.3</a:t>
            </a:r>
            <a:endParaRPr lang="en-US" sz="1600" dirty="0">
              <a:solidFill>
                <a:srgbClr val="FBFCFF"/>
              </a:solidFill>
            </a:endParaRPr>
          </a:p>
        </p:txBody>
      </p:sp>
      <p:sp>
        <p:nvSpPr>
          <p:cNvPr id="6" name="Slide Number Placeholder 5"/>
          <p:cNvSpPr>
            <a:spLocks noGrp="1"/>
          </p:cNvSpPr>
          <p:nvPr>
            <p:ph type="sldNum" sz="quarter" idx="12"/>
          </p:nvPr>
        </p:nvSpPr>
        <p:spPr/>
        <p:txBody>
          <a:bodyPr/>
          <a:lstStyle/>
          <a:p>
            <a:fld id="{0ED9190B-40F4-4D14-B8A7-A8F5BA31F2B1}" type="slidenum">
              <a:rPr lang="en-US" smtClean="0"/>
              <a:pPr/>
              <a:t>10</a:t>
            </a:fld>
            <a:endParaRPr lang="en-US"/>
          </a:p>
        </p:txBody>
      </p:sp>
      <p:pic>
        <p:nvPicPr>
          <p:cNvPr id="9" name="Picture 8" descr="1908.png"/>
          <p:cNvPicPr>
            <a:picLocks noChangeAspect="1"/>
          </p:cNvPicPr>
          <p:nvPr/>
        </p:nvPicPr>
        <p:blipFill>
          <a:blip r:embed="rId2" cstate="print"/>
          <a:stretch>
            <a:fillRect/>
          </a:stretch>
        </p:blipFill>
        <p:spPr>
          <a:xfrm>
            <a:off x="473502" y="2518804"/>
            <a:ext cx="7327020" cy="1357322"/>
          </a:xfrm>
          <a:prstGeom prst="rect">
            <a:avLst/>
          </a:prstGeom>
        </p:spPr>
      </p:pic>
      <p:sp>
        <p:nvSpPr>
          <p:cNvPr id="10" name="Text Box 3"/>
          <p:cNvSpPr txBox="1">
            <a:spLocks noChangeArrowheads="1"/>
          </p:cNvSpPr>
          <p:nvPr/>
        </p:nvSpPr>
        <p:spPr bwMode="auto">
          <a:xfrm>
            <a:off x="277586" y="4664075"/>
            <a:ext cx="3429000" cy="1143000"/>
          </a:xfrm>
          <a:prstGeom prst="rect">
            <a:avLst/>
          </a:prstGeom>
          <a:noFill/>
          <a:ln w="9525">
            <a:noFill/>
            <a:round/>
            <a:headEnd/>
            <a:tailEnd/>
          </a:ln>
        </p:spPr>
        <p:txBody>
          <a:bodyPr/>
          <a:lstStyle/>
          <a:p>
            <a:pPr lvl="1">
              <a:spcBef>
                <a:spcPts val="700"/>
              </a:spcBef>
              <a:buClr>
                <a:srgbClr val="336699"/>
              </a:buClr>
            </a:pPr>
            <a:r>
              <a:rPr lang="en-US" sz="2600" i="1" dirty="0" smtClean="0">
                <a:solidFill>
                  <a:schemeClr val="tx1"/>
                </a:solidFill>
                <a:latin typeface="+mj-lt"/>
              </a:rPr>
              <a:t>P </a:t>
            </a:r>
            <a:r>
              <a:rPr lang="en-US" sz="2600" dirty="0" smtClean="0">
                <a:solidFill>
                  <a:schemeClr val="tx1"/>
                </a:solidFill>
                <a:latin typeface="+mj-lt"/>
              </a:rPr>
              <a:t>= </a:t>
            </a:r>
            <a:r>
              <a:rPr lang="en-US" sz="2600" i="1" dirty="0" smtClean="0">
                <a:solidFill>
                  <a:schemeClr val="tx1"/>
                </a:solidFill>
                <a:latin typeface="+mj-lt"/>
              </a:rPr>
              <a:t>TP</a:t>
            </a:r>
            <a:r>
              <a:rPr lang="en-US" sz="2600" dirty="0" smtClean="0">
                <a:solidFill>
                  <a:schemeClr val="tx1"/>
                </a:solidFill>
                <a:latin typeface="+mj-lt"/>
              </a:rPr>
              <a:t> </a:t>
            </a:r>
            <a:r>
              <a:rPr lang="de-DE" sz="2600" dirty="0" smtClean="0">
                <a:solidFill>
                  <a:schemeClr val="tx1"/>
                </a:solidFill>
                <a:latin typeface="+mj-lt"/>
              </a:rPr>
              <a:t>/ </a:t>
            </a:r>
            <a:r>
              <a:rPr lang="en-US" sz="2600" dirty="0" smtClean="0">
                <a:solidFill>
                  <a:schemeClr val="tx1"/>
                </a:solidFill>
                <a:latin typeface="+mj-lt"/>
              </a:rPr>
              <a:t>( </a:t>
            </a:r>
            <a:r>
              <a:rPr lang="en-US" sz="2600" i="1" dirty="0" smtClean="0">
                <a:solidFill>
                  <a:schemeClr val="tx1"/>
                </a:solidFill>
                <a:latin typeface="+mj-lt"/>
              </a:rPr>
              <a:t>TP</a:t>
            </a:r>
            <a:r>
              <a:rPr lang="en-US" sz="2600" dirty="0" smtClean="0">
                <a:solidFill>
                  <a:schemeClr val="tx1"/>
                </a:solidFill>
                <a:latin typeface="+mj-lt"/>
              </a:rPr>
              <a:t> + </a:t>
            </a:r>
            <a:r>
              <a:rPr lang="en-US" sz="2600" i="1" dirty="0" smtClean="0">
                <a:solidFill>
                  <a:schemeClr val="tx1"/>
                </a:solidFill>
                <a:latin typeface="+mj-lt"/>
              </a:rPr>
              <a:t>FP</a:t>
            </a:r>
            <a:r>
              <a:rPr lang="en-US" sz="2600" dirty="0" smtClean="0">
                <a:solidFill>
                  <a:schemeClr val="tx1"/>
                </a:solidFill>
                <a:latin typeface="+mj-lt"/>
              </a:rPr>
              <a:t> )</a:t>
            </a:r>
          </a:p>
          <a:p>
            <a:pPr lvl="1">
              <a:spcBef>
                <a:spcPts val="700"/>
              </a:spcBef>
              <a:buClr>
                <a:srgbClr val="336699"/>
              </a:buClr>
            </a:pPr>
            <a:r>
              <a:rPr lang="en-US" sz="2600" i="1" dirty="0" smtClean="0">
                <a:solidFill>
                  <a:schemeClr val="tx1"/>
                </a:solidFill>
                <a:latin typeface="+mj-lt"/>
              </a:rPr>
              <a:t>R</a:t>
            </a:r>
            <a:r>
              <a:rPr lang="en-US" sz="2600" dirty="0" smtClean="0">
                <a:solidFill>
                  <a:schemeClr val="tx1"/>
                </a:solidFill>
                <a:latin typeface="+mj-lt"/>
              </a:rPr>
              <a:t> = </a:t>
            </a:r>
            <a:r>
              <a:rPr lang="en-US" sz="2600" i="1" dirty="0" smtClean="0">
                <a:solidFill>
                  <a:schemeClr val="tx1"/>
                </a:solidFill>
                <a:latin typeface="+mj-lt"/>
              </a:rPr>
              <a:t>TP</a:t>
            </a:r>
            <a:r>
              <a:rPr lang="en-US" sz="2600" dirty="0" smtClean="0">
                <a:solidFill>
                  <a:schemeClr val="tx1"/>
                </a:solidFill>
                <a:latin typeface="+mj-lt"/>
              </a:rPr>
              <a:t> / ( </a:t>
            </a:r>
            <a:r>
              <a:rPr lang="en-US" sz="2600" i="1" dirty="0" smtClean="0">
                <a:solidFill>
                  <a:schemeClr val="tx1"/>
                </a:solidFill>
                <a:latin typeface="+mj-lt"/>
              </a:rPr>
              <a:t>TP</a:t>
            </a:r>
            <a:r>
              <a:rPr lang="en-US" sz="2600" dirty="0" smtClean="0">
                <a:solidFill>
                  <a:schemeClr val="tx1"/>
                </a:solidFill>
                <a:latin typeface="+mj-lt"/>
              </a:rPr>
              <a:t> + </a:t>
            </a:r>
            <a:r>
              <a:rPr lang="en-US" sz="2600" i="1" dirty="0" smtClean="0">
                <a:solidFill>
                  <a:schemeClr val="tx1"/>
                </a:solidFill>
                <a:latin typeface="+mj-lt"/>
              </a:rPr>
              <a:t>FN</a:t>
            </a:r>
            <a:r>
              <a:rPr lang="en-US" sz="2600" dirty="0" smtClean="0">
                <a:solidFill>
                  <a:schemeClr val="tx1"/>
                </a:solidFill>
                <a:latin typeface="+mj-lt"/>
              </a:rPr>
              <a:t> )</a:t>
            </a:r>
          </a:p>
        </p:txBody>
      </p:sp>
      <p:sp>
        <p:nvSpPr>
          <p:cNvPr id="7" name="TextBox 6"/>
          <p:cNvSpPr txBox="1"/>
          <p:nvPr/>
        </p:nvSpPr>
        <p:spPr>
          <a:xfrm>
            <a:off x="457200" y="1905000"/>
            <a:ext cx="7696200" cy="584775"/>
          </a:xfrm>
          <a:prstGeom prst="rect">
            <a:avLst/>
          </a:prstGeom>
          <a:noFill/>
        </p:spPr>
        <p:txBody>
          <a:bodyPr wrap="square" rtlCol="0">
            <a:spAutoFit/>
          </a:bodyPr>
          <a:lstStyle/>
          <a:p>
            <a:r>
              <a:rPr lang="el-GR" sz="3200" b="1" dirty="0" smtClean="0">
                <a:solidFill>
                  <a:schemeClr val="accent6">
                    <a:lumMod val="75000"/>
                  </a:schemeClr>
                </a:solidFill>
                <a:latin typeface="+mn-lt"/>
              </a:rPr>
              <a:t>Πίνακας Ενδεχόμενων (</a:t>
            </a:r>
            <a:r>
              <a:rPr lang="en-US" sz="3200" b="1" dirty="0" smtClean="0">
                <a:solidFill>
                  <a:schemeClr val="accent6">
                    <a:lumMod val="75000"/>
                  </a:schemeClr>
                </a:solidFill>
                <a:latin typeface="+mn-lt"/>
              </a:rPr>
              <a:t>Incidence Matrix)</a:t>
            </a:r>
            <a:endParaRPr lang="el-GR" sz="3200" b="1" dirty="0">
              <a:solidFill>
                <a:schemeClr val="accent6">
                  <a:lumMod val="75000"/>
                </a:schemeClr>
              </a:solidFill>
              <a:latin typeface="+mn-lt"/>
            </a:endParaRPr>
          </a:p>
        </p:txBody>
      </p:sp>
      <p:grpSp>
        <p:nvGrpSpPr>
          <p:cNvPr id="8" name="Group 4"/>
          <p:cNvGrpSpPr>
            <a:grpSpLocks/>
          </p:cNvGrpSpPr>
          <p:nvPr/>
        </p:nvGrpSpPr>
        <p:grpSpPr bwMode="auto">
          <a:xfrm>
            <a:off x="3882798" y="4359275"/>
            <a:ext cx="4410075" cy="1752600"/>
            <a:chOff x="432" y="1158"/>
            <a:chExt cx="2778" cy="1104"/>
          </a:xfrm>
        </p:grpSpPr>
        <p:sp>
          <p:nvSpPr>
            <p:cNvPr id="11" name="Rectangle 5"/>
            <p:cNvSpPr>
              <a:spLocks noChangeArrowheads="1"/>
            </p:cNvSpPr>
            <p:nvPr/>
          </p:nvSpPr>
          <p:spPr bwMode="auto">
            <a:xfrm>
              <a:off x="468" y="1158"/>
              <a:ext cx="2742" cy="1104"/>
            </a:xfrm>
            <a:prstGeom prst="rect">
              <a:avLst/>
            </a:prstGeom>
            <a:solidFill>
              <a:srgbClr val="FFFF99"/>
            </a:solidFill>
            <a:ln w="9525">
              <a:solidFill>
                <a:srgbClr val="FFFF99"/>
              </a:solidFill>
              <a:miter lim="800000"/>
              <a:headEnd/>
              <a:tailEnd/>
            </a:ln>
            <a:effectLst/>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12" name="Oval 6"/>
            <p:cNvSpPr>
              <a:spLocks noChangeArrowheads="1"/>
            </p:cNvSpPr>
            <p:nvPr/>
          </p:nvSpPr>
          <p:spPr bwMode="auto">
            <a:xfrm>
              <a:off x="1296" y="1248"/>
              <a:ext cx="996" cy="960"/>
            </a:xfrm>
            <a:prstGeom prst="ellipse">
              <a:avLst/>
            </a:prstGeom>
            <a:solidFill>
              <a:srgbClr val="800000"/>
            </a:solidFill>
            <a:ln w="9525">
              <a:solidFill>
                <a:schemeClr val="bg2"/>
              </a:solidFill>
              <a:round/>
              <a:headEnd/>
              <a:tailEnd/>
            </a:ln>
            <a:effectLst/>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13" name="Oval 7"/>
            <p:cNvSpPr>
              <a:spLocks noChangeArrowheads="1"/>
            </p:cNvSpPr>
            <p:nvPr/>
          </p:nvSpPr>
          <p:spPr bwMode="auto">
            <a:xfrm>
              <a:off x="1968" y="1200"/>
              <a:ext cx="1008" cy="1008"/>
            </a:xfrm>
            <a:prstGeom prst="ellipse">
              <a:avLst/>
            </a:prstGeom>
            <a:solidFill>
              <a:srgbClr val="FF99CC">
                <a:alpha val="50000"/>
              </a:srgbClr>
            </a:solidFill>
            <a:ln w="9525">
              <a:solidFill>
                <a:schemeClr val="bg2"/>
              </a:solidFill>
              <a:round/>
              <a:headEnd/>
              <a:tailEnd/>
            </a:ln>
            <a:effectLst/>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14" name="Text Box 8"/>
            <p:cNvSpPr txBox="1">
              <a:spLocks noChangeArrowheads="1"/>
            </p:cNvSpPr>
            <p:nvPr/>
          </p:nvSpPr>
          <p:spPr bwMode="auto">
            <a:xfrm>
              <a:off x="1200" y="1344"/>
              <a:ext cx="960" cy="3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2075" tIns="46038" rIns="92075" bIns="46038" anchor="b">
              <a:spAutoFit/>
            </a:bodyPr>
            <a:lstStyle/>
            <a:p>
              <a:pPr algn="ctr">
                <a:lnSpc>
                  <a:spcPct val="85000"/>
                </a:lnSpc>
                <a:spcBef>
                  <a:spcPct val="50000"/>
                </a:spcBef>
              </a:pPr>
              <a:r>
                <a:rPr lang="en-US" altLang="zh-TW" sz="1600" b="1">
                  <a:solidFill>
                    <a:schemeClr val="bg1"/>
                  </a:solidFill>
                  <a:latin typeface="Times New Roman" pitchFamily="18" charset="0"/>
                  <a:ea typeface="標楷體" pitchFamily="49" charset="-120"/>
                </a:rPr>
                <a:t>Relevant documents</a:t>
              </a:r>
            </a:p>
          </p:txBody>
        </p:sp>
        <p:sp>
          <p:nvSpPr>
            <p:cNvPr id="15" name="Text Box 9"/>
            <p:cNvSpPr txBox="1">
              <a:spLocks noChangeArrowheads="1"/>
            </p:cNvSpPr>
            <p:nvPr/>
          </p:nvSpPr>
          <p:spPr bwMode="auto">
            <a:xfrm>
              <a:off x="2160" y="1344"/>
              <a:ext cx="864" cy="3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2075" tIns="46038" rIns="92075" bIns="46038" anchor="b">
              <a:spAutoFit/>
            </a:bodyPr>
            <a:lstStyle/>
            <a:p>
              <a:pPr algn="ctr">
                <a:lnSpc>
                  <a:spcPct val="85000"/>
                </a:lnSpc>
                <a:spcBef>
                  <a:spcPct val="50000"/>
                </a:spcBef>
              </a:pPr>
              <a:r>
                <a:rPr lang="en-US" altLang="zh-TW" sz="1600" b="1">
                  <a:solidFill>
                    <a:srgbClr val="000000"/>
                  </a:solidFill>
                  <a:latin typeface="Times New Roman" pitchFamily="18" charset="0"/>
                  <a:ea typeface="標楷體" pitchFamily="49" charset="-120"/>
                </a:rPr>
                <a:t>Retrieved documents</a:t>
              </a:r>
            </a:p>
          </p:txBody>
        </p:sp>
        <p:sp>
          <p:nvSpPr>
            <p:cNvPr id="16" name="Text Box 10"/>
            <p:cNvSpPr txBox="1">
              <a:spLocks noChangeArrowheads="1"/>
            </p:cNvSpPr>
            <p:nvPr/>
          </p:nvSpPr>
          <p:spPr bwMode="auto">
            <a:xfrm>
              <a:off x="432" y="1200"/>
              <a:ext cx="1104" cy="36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2075" tIns="46038" rIns="92075" bIns="46038" anchor="b">
              <a:spAutoFit/>
            </a:bodyPr>
            <a:lstStyle/>
            <a:p>
              <a:pPr>
                <a:spcBef>
                  <a:spcPct val="50000"/>
                </a:spcBef>
              </a:pPr>
              <a:r>
                <a:rPr lang="en-US" altLang="zh-TW" sz="1600" b="1">
                  <a:latin typeface="Times New Roman" pitchFamily="18" charset="0"/>
                  <a:ea typeface="標楷體" pitchFamily="49" charset="-120"/>
                </a:rPr>
                <a:t>Entire document collection</a:t>
              </a:r>
            </a:p>
          </p:txBody>
        </p:sp>
      </p:grpSp>
    </p:spTree>
    <p:extLst>
      <p:ext uri="{BB962C8B-B14F-4D97-AF65-F5344CB8AC3E}">
        <p14:creationId xmlns="" xmlns:p14="http://schemas.microsoft.com/office/powerpoint/2010/main" val="7248897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a:bodyPr>
          <a:lstStyle/>
          <a:p>
            <a:pPr eaLnBrk="1" hangingPunct="1"/>
            <a:r>
              <a:rPr lang="el-GR" dirty="0" smtClean="0">
                <a:ea typeface="ＭＳ Ｐゴシック" pitchFamily="-112" charset="-128"/>
              </a:rPr>
              <a:t>Ακρίβεια </a:t>
            </a:r>
            <a:r>
              <a:rPr lang="en-US" dirty="0" err="1" smtClean="0">
                <a:ea typeface="ＭＳ Ｐゴシック" pitchFamily="-112" charset="-128"/>
              </a:rPr>
              <a:t>vs</a:t>
            </a:r>
            <a:r>
              <a:rPr lang="el-GR" dirty="0" smtClean="0">
                <a:ea typeface="ＭＳ Ｐゴシック" pitchFamily="-112" charset="-128"/>
              </a:rPr>
              <a:t> Ανάκληση</a:t>
            </a:r>
            <a:endParaRPr lang="en-US" dirty="0" smtClean="0">
              <a:ea typeface="ＭＳ Ｐゴシック" pitchFamily="-112" charset="-128"/>
            </a:endParaRPr>
          </a:p>
        </p:txBody>
      </p:sp>
      <p:sp>
        <p:nvSpPr>
          <p:cNvPr id="20484"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8.3</a:t>
            </a:r>
            <a:endParaRPr lang="en-US" sz="1600" dirty="0">
              <a:solidFill>
                <a:srgbClr val="FBFCFF"/>
              </a:solidFill>
            </a:endParaRPr>
          </a:p>
        </p:txBody>
      </p:sp>
      <p:sp>
        <p:nvSpPr>
          <p:cNvPr id="6" name="Slide Number Placeholder 5"/>
          <p:cNvSpPr>
            <a:spLocks noGrp="1"/>
          </p:cNvSpPr>
          <p:nvPr>
            <p:ph type="sldNum" sz="quarter" idx="12"/>
          </p:nvPr>
        </p:nvSpPr>
        <p:spPr/>
        <p:txBody>
          <a:bodyPr/>
          <a:lstStyle/>
          <a:p>
            <a:fld id="{0ED9190B-40F4-4D14-B8A7-A8F5BA31F2B1}" type="slidenum">
              <a:rPr lang="en-US" smtClean="0"/>
              <a:pPr/>
              <a:t>11</a:t>
            </a:fld>
            <a:endParaRPr lang="en-US"/>
          </a:p>
        </p:txBody>
      </p:sp>
      <p:sp>
        <p:nvSpPr>
          <p:cNvPr id="7" name="Text Box 3"/>
          <p:cNvSpPr txBox="1">
            <a:spLocks noChangeArrowheads="1"/>
          </p:cNvSpPr>
          <p:nvPr/>
        </p:nvSpPr>
        <p:spPr bwMode="auto">
          <a:xfrm>
            <a:off x="228600" y="1447800"/>
            <a:ext cx="8472518" cy="3495660"/>
          </a:xfrm>
          <a:prstGeom prst="rect">
            <a:avLst/>
          </a:prstGeom>
          <a:noFill/>
          <a:ln w="9525">
            <a:noFill/>
            <a:round/>
            <a:headEnd/>
            <a:tailEnd/>
          </a:ln>
        </p:spPr>
        <p:txBody>
          <a:bodyPr/>
          <a:lstStyle/>
          <a:p>
            <a:pPr marL="800100" lvl="1" indent="-342900">
              <a:spcBef>
                <a:spcPts val="700"/>
              </a:spcBef>
              <a:buClr>
                <a:schemeClr val="tx2">
                  <a:lumMod val="50000"/>
                </a:schemeClr>
              </a:buClr>
              <a:buFont typeface="Wingdings" pitchFamily="2" charset="2"/>
              <a:buChar char="§"/>
            </a:pPr>
            <a:r>
              <a:rPr lang="el-GR" dirty="0" smtClean="0">
                <a:solidFill>
                  <a:schemeClr val="tx2">
                    <a:lumMod val="50000"/>
                  </a:schemeClr>
                </a:solidFill>
                <a:latin typeface="+mn-lt"/>
              </a:rPr>
              <a:t>Η ανάκληση μπορεί να αυξηθεί με το να επιστρέψουμε </a:t>
            </a:r>
            <a:r>
              <a:rPr lang="el-GR" i="1" dirty="0" smtClean="0">
                <a:solidFill>
                  <a:schemeClr val="tx2">
                    <a:lumMod val="60000"/>
                    <a:lumOff val="40000"/>
                  </a:schemeClr>
                </a:solidFill>
                <a:latin typeface="+mn-lt"/>
              </a:rPr>
              <a:t>περισσότερα έγγραφα</a:t>
            </a:r>
            <a:endParaRPr lang="en-US" i="1" dirty="0" smtClean="0">
              <a:solidFill>
                <a:schemeClr val="tx2">
                  <a:lumMod val="60000"/>
                  <a:lumOff val="40000"/>
                </a:schemeClr>
              </a:solidFill>
              <a:latin typeface="+mn-lt"/>
            </a:endParaRPr>
          </a:p>
          <a:p>
            <a:pPr marL="800100" lvl="1" indent="-342900">
              <a:spcBef>
                <a:spcPts val="700"/>
              </a:spcBef>
              <a:buClr>
                <a:schemeClr val="tx2">
                  <a:lumMod val="50000"/>
                </a:schemeClr>
              </a:buClr>
              <a:buFont typeface="Wingdings" pitchFamily="2" charset="2"/>
              <a:buChar char="§"/>
            </a:pPr>
            <a:r>
              <a:rPr lang="el-GR" dirty="0" smtClean="0">
                <a:solidFill>
                  <a:schemeClr val="tx2">
                    <a:lumMod val="50000"/>
                  </a:schemeClr>
                </a:solidFill>
                <a:latin typeface="+mn-lt"/>
              </a:rPr>
              <a:t>Η ανάκτηση είναι μια μη-φθίνουσα συνάρτηση των εγγράφων που ανακτώνται</a:t>
            </a:r>
            <a:r>
              <a:rPr lang="de-DE" dirty="0" smtClean="0">
                <a:solidFill>
                  <a:schemeClr val="tx2">
                    <a:lumMod val="50000"/>
                  </a:schemeClr>
                </a:solidFill>
                <a:latin typeface="+mn-lt"/>
              </a:rPr>
              <a:t>.</a:t>
            </a:r>
          </a:p>
          <a:p>
            <a:pPr marL="1257300" lvl="2" indent="-342900">
              <a:spcBef>
                <a:spcPts val="700"/>
              </a:spcBef>
              <a:buClr>
                <a:schemeClr val="tx2">
                  <a:lumMod val="50000"/>
                </a:schemeClr>
              </a:buClr>
              <a:buFont typeface="Wingdings" pitchFamily="2" charset="2"/>
              <a:buChar char="§"/>
            </a:pPr>
            <a:r>
              <a:rPr lang="el-GR" sz="2000" dirty="0" smtClean="0">
                <a:solidFill>
                  <a:schemeClr val="tx2">
                    <a:lumMod val="50000"/>
                  </a:schemeClr>
                </a:solidFill>
                <a:latin typeface="+mn-lt"/>
              </a:rPr>
              <a:t>Ένα σύστημα που επιστρέφει όλα τα έγγραφα έχει ποσοστό ανάκτησης </a:t>
            </a:r>
            <a:r>
              <a:rPr lang="en-US" sz="2000" dirty="0" smtClean="0">
                <a:solidFill>
                  <a:schemeClr val="tx2">
                    <a:lumMod val="50000"/>
                  </a:schemeClr>
                </a:solidFill>
                <a:latin typeface="+mn-lt"/>
              </a:rPr>
              <a:t>100%!</a:t>
            </a:r>
          </a:p>
          <a:p>
            <a:pPr marL="800100" lvl="1" indent="-342900">
              <a:spcBef>
                <a:spcPts val="700"/>
              </a:spcBef>
              <a:buClr>
                <a:schemeClr val="tx2">
                  <a:lumMod val="50000"/>
                </a:schemeClr>
              </a:buClr>
              <a:buFont typeface="Wingdings" pitchFamily="2" charset="2"/>
              <a:buChar char="§"/>
            </a:pPr>
            <a:r>
              <a:rPr lang="el-GR" dirty="0" smtClean="0">
                <a:solidFill>
                  <a:schemeClr val="tx2">
                    <a:lumMod val="50000"/>
                  </a:schemeClr>
                </a:solidFill>
                <a:latin typeface="+mn-lt"/>
              </a:rPr>
              <a:t>Το αντίστροφο ισχύει επίσης (συνήθως): </a:t>
            </a:r>
            <a:r>
              <a:rPr lang="el-GR" i="1" dirty="0" smtClean="0">
                <a:solidFill>
                  <a:schemeClr val="tx2">
                    <a:lumMod val="60000"/>
                    <a:lumOff val="40000"/>
                  </a:schemeClr>
                </a:solidFill>
                <a:latin typeface="+mn-lt"/>
              </a:rPr>
              <a:t>Είναι εύκολο να πετύχεις μεγάλη ακρίβεια με πολύ μικρή ανάκληση </a:t>
            </a:r>
          </a:p>
          <a:p>
            <a:pPr marL="1257300" lvl="2" indent="-342900">
              <a:spcBef>
                <a:spcPts val="700"/>
              </a:spcBef>
              <a:buClr>
                <a:schemeClr val="tx2">
                  <a:lumMod val="50000"/>
                </a:schemeClr>
              </a:buClr>
              <a:buFont typeface="Wingdings" pitchFamily="2" charset="2"/>
              <a:buChar char="§"/>
            </a:pPr>
            <a:r>
              <a:rPr lang="el-GR" sz="2000" dirty="0" smtClean="0">
                <a:solidFill>
                  <a:schemeClr val="tx2">
                    <a:lumMod val="50000"/>
                  </a:schemeClr>
                </a:solidFill>
                <a:latin typeface="+mn-lt"/>
              </a:rPr>
              <a:t>Έστω ότι το έγγραφο με το μεγαλύτερο βαθμό είναι συναφές. Πως μπορούμε να μεγιστοποιήσουμε την ακρίβεια;</a:t>
            </a:r>
            <a:endParaRPr lang="en-US" sz="2000" dirty="0" smtClean="0">
              <a:solidFill>
                <a:schemeClr val="tx2">
                  <a:lumMod val="50000"/>
                </a:schemeClr>
              </a:solidFill>
              <a:latin typeface="+mn-lt"/>
            </a:endParaRPr>
          </a:p>
          <a:p>
            <a:pPr marL="800100" lvl="1" indent="-342900">
              <a:spcBef>
                <a:spcPts val="700"/>
              </a:spcBef>
              <a:buClr>
                <a:schemeClr val="tx2">
                  <a:lumMod val="50000"/>
                </a:schemeClr>
              </a:buClr>
              <a:buFont typeface="Wingdings" pitchFamily="2" charset="2"/>
              <a:buChar char="§"/>
            </a:pPr>
            <a:r>
              <a:rPr lang="el-GR" dirty="0" smtClean="0">
                <a:solidFill>
                  <a:schemeClr val="tx2">
                    <a:lumMod val="50000"/>
                  </a:schemeClr>
                </a:solidFill>
                <a:latin typeface="+mn-lt"/>
              </a:rPr>
              <a:t>Σε ένα καλό σύστημα η ακρίβεια ελαττώνεται όσο περισσότερα έγγραφα ανακτούμε ή με την αύξηση της ανάκλησης</a:t>
            </a:r>
            <a:endParaRPr lang="en-US" dirty="0" smtClean="0">
              <a:solidFill>
                <a:schemeClr val="tx2">
                  <a:lumMod val="50000"/>
                </a:schemeClr>
              </a:solidFill>
              <a:latin typeface="+mn-lt"/>
            </a:endParaRPr>
          </a:p>
          <a:p>
            <a:pPr marL="1257300" lvl="2" indent="-342900">
              <a:spcBef>
                <a:spcPts val="700"/>
              </a:spcBef>
              <a:buClr>
                <a:schemeClr val="tx2">
                  <a:lumMod val="50000"/>
                </a:schemeClr>
              </a:buClr>
              <a:buFont typeface="Wingdings" pitchFamily="2" charset="2"/>
              <a:buChar char="§"/>
            </a:pPr>
            <a:endParaRPr lang="en-US" dirty="0" smtClean="0">
              <a:solidFill>
                <a:schemeClr val="tx2">
                  <a:lumMod val="50000"/>
                </a:schemeClr>
              </a:solidFill>
              <a:latin typeface="+mn-lt"/>
            </a:endParaRPr>
          </a:p>
          <a:p>
            <a:pPr marL="1257300" lvl="2" indent="-342900">
              <a:spcBef>
                <a:spcPts val="700"/>
              </a:spcBef>
              <a:buClr>
                <a:schemeClr val="tx2">
                  <a:lumMod val="50000"/>
                </a:schemeClr>
              </a:buClr>
            </a:pPr>
            <a:endParaRPr lang="de-DE" dirty="0" smtClean="0">
              <a:solidFill>
                <a:schemeClr val="tx2">
                  <a:lumMod val="50000"/>
                </a:schemeClr>
              </a:solidFill>
              <a:latin typeface="+mn-lt"/>
            </a:endParaRPr>
          </a:p>
        </p:txBody>
      </p:sp>
    </p:spTree>
    <p:extLst>
      <p:ext uri="{BB962C8B-B14F-4D97-AF65-F5344CB8AC3E}">
        <p14:creationId xmlns="" xmlns:p14="http://schemas.microsoft.com/office/powerpoint/2010/main" val="36555432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a:bodyPr>
          <a:lstStyle/>
          <a:p>
            <a:pPr eaLnBrk="1" hangingPunct="1"/>
            <a:r>
              <a:rPr lang="el-GR" dirty="0" smtClean="0">
                <a:ea typeface="ＭＳ Ｐゴシック" pitchFamily="-112" charset="-128"/>
              </a:rPr>
              <a:t>Αρμονικό Μέσο</a:t>
            </a:r>
            <a:endParaRPr lang="en-US" i="1" dirty="0" smtClean="0">
              <a:ea typeface="ＭＳ Ｐゴシック" pitchFamily="-112" charset="-128"/>
            </a:endParaRPr>
          </a:p>
        </p:txBody>
      </p:sp>
      <p:sp>
        <p:nvSpPr>
          <p:cNvPr id="20484"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l-GR" sz="1600" dirty="0" smtClean="0">
                <a:solidFill>
                  <a:srgbClr val="FBFCFF"/>
                </a:solidFill>
              </a:rPr>
              <a:t>8.3</a:t>
            </a:r>
            <a:endParaRPr lang="en-US" sz="1600" dirty="0">
              <a:solidFill>
                <a:srgbClr val="FBFCFF"/>
              </a:solidFill>
            </a:endParaRPr>
          </a:p>
        </p:txBody>
      </p:sp>
      <p:sp>
        <p:nvSpPr>
          <p:cNvPr id="6" name="Slide Number Placeholder 5"/>
          <p:cNvSpPr>
            <a:spLocks noGrp="1"/>
          </p:cNvSpPr>
          <p:nvPr>
            <p:ph type="sldNum" sz="quarter" idx="12"/>
          </p:nvPr>
        </p:nvSpPr>
        <p:spPr/>
        <p:txBody>
          <a:bodyPr/>
          <a:lstStyle/>
          <a:p>
            <a:fld id="{0ED9190B-40F4-4D14-B8A7-A8F5BA31F2B1}" type="slidenum">
              <a:rPr lang="en-US" smtClean="0"/>
              <a:pPr/>
              <a:t>12</a:t>
            </a:fld>
            <a:endParaRPr lang="en-US"/>
          </a:p>
        </p:txBody>
      </p:sp>
      <p:sp>
        <p:nvSpPr>
          <p:cNvPr id="7" name="Text Box 3"/>
          <p:cNvSpPr txBox="1">
            <a:spLocks noChangeArrowheads="1"/>
          </p:cNvSpPr>
          <p:nvPr/>
        </p:nvSpPr>
        <p:spPr bwMode="auto">
          <a:xfrm>
            <a:off x="0" y="1752600"/>
            <a:ext cx="8991600" cy="1747830"/>
          </a:xfrm>
          <a:prstGeom prst="rect">
            <a:avLst/>
          </a:prstGeom>
          <a:noFill/>
          <a:ln w="9525">
            <a:noFill/>
            <a:round/>
            <a:headEnd/>
            <a:tailEnd/>
          </a:ln>
        </p:spPr>
        <p:txBody>
          <a:bodyPr/>
          <a:lstStyle/>
          <a:p>
            <a:pPr lvl="1">
              <a:spcBef>
                <a:spcPts val="700"/>
              </a:spcBef>
              <a:buClr>
                <a:schemeClr val="tx2">
                  <a:lumMod val="50000"/>
                </a:schemeClr>
              </a:buClr>
            </a:pPr>
            <a:r>
              <a:rPr lang="el-GR" i="1" u="sng" dirty="0" smtClean="0">
                <a:solidFill>
                  <a:schemeClr val="tx2">
                    <a:lumMod val="50000"/>
                  </a:schemeClr>
                </a:solidFill>
                <a:latin typeface="+mn-lt"/>
              </a:rPr>
              <a:t>Πως θα συνδυάσουμε το </a:t>
            </a:r>
            <a:r>
              <a:rPr lang="en-US" i="1" u="sng" dirty="0" smtClean="0">
                <a:solidFill>
                  <a:schemeClr val="tx2">
                    <a:lumMod val="50000"/>
                  </a:schemeClr>
                </a:solidFill>
                <a:latin typeface="+mn-lt"/>
              </a:rPr>
              <a:t>P </a:t>
            </a:r>
            <a:r>
              <a:rPr lang="el-GR" i="1" u="sng" dirty="0" smtClean="0">
                <a:solidFill>
                  <a:schemeClr val="tx2">
                    <a:lumMod val="50000"/>
                  </a:schemeClr>
                </a:solidFill>
                <a:latin typeface="+mn-lt"/>
              </a:rPr>
              <a:t>και </a:t>
            </a:r>
            <a:r>
              <a:rPr lang="en-US" i="1" u="sng" dirty="0" smtClean="0">
                <a:solidFill>
                  <a:schemeClr val="tx2">
                    <a:lumMod val="50000"/>
                  </a:schemeClr>
                </a:solidFill>
                <a:latin typeface="+mn-lt"/>
              </a:rPr>
              <a:t>R; </a:t>
            </a:r>
          </a:p>
          <a:p>
            <a:pPr lvl="1">
              <a:spcBef>
                <a:spcPts val="700"/>
              </a:spcBef>
              <a:buClr>
                <a:schemeClr val="tx2">
                  <a:lumMod val="50000"/>
                </a:schemeClr>
              </a:buClr>
            </a:pPr>
            <a:r>
              <a:rPr lang="el-GR" dirty="0" smtClean="0">
                <a:solidFill>
                  <a:schemeClr val="tx2">
                    <a:lumMod val="50000"/>
                  </a:schemeClr>
                </a:solidFill>
                <a:latin typeface="+mn-lt"/>
              </a:rPr>
              <a:t>	Π.χ., το </a:t>
            </a:r>
            <a:r>
              <a:rPr lang="el-GR" i="1" dirty="0" smtClean="0">
                <a:solidFill>
                  <a:schemeClr val="tx2">
                    <a:lumMod val="60000"/>
                    <a:lumOff val="40000"/>
                  </a:schemeClr>
                </a:solidFill>
                <a:latin typeface="+mn-lt"/>
              </a:rPr>
              <a:t>αριθμητικό μέσο </a:t>
            </a:r>
            <a:r>
              <a:rPr lang="el-GR" dirty="0" smtClean="0">
                <a:solidFill>
                  <a:schemeClr val="tx2">
                    <a:lumMod val="50000"/>
                  </a:schemeClr>
                </a:solidFill>
                <a:latin typeface="+mn-lt"/>
              </a:rPr>
              <a:t>(</a:t>
            </a:r>
            <a:r>
              <a:rPr lang="en-US" dirty="0" smtClean="0">
                <a:solidFill>
                  <a:schemeClr val="tx2">
                    <a:lumMod val="50000"/>
                  </a:schemeClr>
                </a:solidFill>
                <a:latin typeface="+mn-lt"/>
              </a:rPr>
              <a:t>arithmetic mean</a:t>
            </a:r>
            <a:r>
              <a:rPr lang="el-GR" dirty="0" smtClean="0">
                <a:solidFill>
                  <a:schemeClr val="tx2">
                    <a:lumMod val="50000"/>
                  </a:schemeClr>
                </a:solidFill>
                <a:latin typeface="+mn-lt"/>
              </a:rPr>
              <a:t>)</a:t>
            </a:r>
            <a:endParaRPr lang="en-US" dirty="0">
              <a:solidFill>
                <a:schemeClr val="tx2">
                  <a:lumMod val="50000"/>
                </a:schemeClr>
              </a:solidFill>
              <a:latin typeface="+mn-lt"/>
            </a:endParaRPr>
          </a:p>
          <a:p>
            <a:pPr lvl="1">
              <a:spcBef>
                <a:spcPts val="700"/>
              </a:spcBef>
              <a:buClr>
                <a:schemeClr val="tx2">
                  <a:lumMod val="50000"/>
                </a:schemeClr>
              </a:buClr>
              <a:buFont typeface="Wingdings" pitchFamily="2" charset="2"/>
              <a:buChar char="v"/>
            </a:pPr>
            <a:r>
              <a:rPr lang="en-US" dirty="0" smtClean="0">
                <a:solidFill>
                  <a:schemeClr val="tx2">
                    <a:lumMod val="50000"/>
                  </a:schemeClr>
                </a:solidFill>
                <a:latin typeface="+mn-lt"/>
              </a:rPr>
              <a:t> </a:t>
            </a:r>
            <a:r>
              <a:rPr lang="el-GR" dirty="0" smtClean="0">
                <a:solidFill>
                  <a:schemeClr val="tx2">
                    <a:lumMod val="50000"/>
                  </a:schemeClr>
                </a:solidFill>
                <a:latin typeface="+mn-lt"/>
              </a:rPr>
              <a:t>Το απλό αριθμητικό μέσο μιας μηχανής αναζήτησης που επιστρέφει τα πάντα είναι 50%, που είναι πολύ υψηλό</a:t>
            </a:r>
          </a:p>
          <a:p>
            <a:pPr lvl="1">
              <a:spcBef>
                <a:spcPts val="700"/>
              </a:spcBef>
              <a:buClr>
                <a:schemeClr val="tx2">
                  <a:lumMod val="50000"/>
                </a:schemeClr>
              </a:buClr>
            </a:pPr>
            <a:r>
              <a:rPr lang="el-GR" i="1" dirty="0" smtClean="0">
                <a:solidFill>
                  <a:schemeClr val="tx2">
                    <a:lumMod val="60000"/>
                    <a:lumOff val="40000"/>
                  </a:schemeClr>
                </a:solidFill>
                <a:latin typeface="+mn-lt"/>
              </a:rPr>
              <a:t>Γεωμετρικό μέσο </a:t>
            </a:r>
            <a:r>
              <a:rPr lang="el-GR" dirty="0" smtClean="0">
                <a:solidFill>
                  <a:schemeClr val="tx2">
                    <a:lumMod val="50000"/>
                  </a:schemeClr>
                </a:solidFill>
                <a:latin typeface="+mn-lt"/>
              </a:rPr>
              <a:t>(</a:t>
            </a:r>
            <a:r>
              <a:rPr lang="en-US" dirty="0" smtClean="0">
                <a:solidFill>
                  <a:schemeClr val="tx2">
                    <a:lumMod val="50000"/>
                  </a:schemeClr>
                </a:solidFill>
                <a:latin typeface="+mn-lt"/>
              </a:rPr>
              <a:t>geometric mean)  </a:t>
            </a:r>
            <a:r>
              <a:rPr lang="el-GR" dirty="0" smtClean="0">
                <a:solidFill>
                  <a:schemeClr val="tx2">
                    <a:lumMod val="50000"/>
                  </a:schemeClr>
                </a:solidFill>
                <a:latin typeface="+mn-lt"/>
              </a:rPr>
              <a:t>γινόμενο</a:t>
            </a:r>
            <a:endParaRPr lang="el-GR" sz="1000" dirty="0" smtClean="0">
              <a:solidFill>
                <a:schemeClr val="tx2">
                  <a:lumMod val="50000"/>
                </a:schemeClr>
              </a:solidFill>
              <a:latin typeface="+mn-lt"/>
            </a:endParaRPr>
          </a:p>
          <a:p>
            <a:pPr lvl="1">
              <a:spcBef>
                <a:spcPts val="700"/>
              </a:spcBef>
              <a:buClr>
                <a:schemeClr val="tx2">
                  <a:lumMod val="50000"/>
                </a:schemeClr>
              </a:buClr>
            </a:pPr>
            <a:r>
              <a:rPr lang="el-GR" dirty="0" smtClean="0">
                <a:solidFill>
                  <a:schemeClr val="tx2">
                    <a:lumMod val="50000"/>
                  </a:schemeClr>
                </a:solidFill>
                <a:latin typeface="+mn-lt"/>
              </a:rPr>
              <a:t>Θα θέλαμε με κάποιο τρόπο να τιμωρήσουμε </a:t>
            </a:r>
            <a:r>
              <a:rPr lang="el-GR" i="1" dirty="0" smtClean="0">
                <a:solidFill>
                  <a:schemeClr val="tx2">
                    <a:lumMod val="60000"/>
                    <a:lumOff val="40000"/>
                  </a:schemeClr>
                </a:solidFill>
                <a:latin typeface="+mn-lt"/>
              </a:rPr>
              <a:t>την πολύ κακή συμπεριφορά</a:t>
            </a:r>
            <a:r>
              <a:rPr lang="el-GR" dirty="0" smtClean="0">
                <a:solidFill>
                  <a:schemeClr val="tx2">
                    <a:lumMod val="50000"/>
                  </a:schemeClr>
                </a:solidFill>
                <a:latin typeface="+mn-lt"/>
              </a:rPr>
              <a:t> σε οποιοδήποτε από τα δύο μέτρα</a:t>
            </a:r>
            <a:r>
              <a:rPr lang="en-US" dirty="0" smtClean="0">
                <a:solidFill>
                  <a:schemeClr val="tx2">
                    <a:lumMod val="50000"/>
                  </a:schemeClr>
                </a:solidFill>
                <a:latin typeface="+mn-lt"/>
              </a:rPr>
              <a:t>.</a:t>
            </a:r>
            <a:endParaRPr lang="en-US" dirty="0">
              <a:solidFill>
                <a:schemeClr val="tx2">
                  <a:lumMod val="50000"/>
                </a:schemeClr>
              </a:solidFill>
              <a:latin typeface="+mn-lt"/>
            </a:endParaRPr>
          </a:p>
          <a:p>
            <a:pPr lvl="1">
              <a:spcBef>
                <a:spcPts val="700"/>
              </a:spcBef>
              <a:buClr>
                <a:schemeClr val="tx2">
                  <a:lumMod val="50000"/>
                </a:schemeClr>
              </a:buClr>
            </a:pPr>
            <a:r>
              <a:rPr lang="el-GR" dirty="0" smtClean="0">
                <a:solidFill>
                  <a:schemeClr val="tx2">
                    <a:lumMod val="50000"/>
                  </a:schemeClr>
                </a:solidFill>
                <a:latin typeface="+mn-lt"/>
              </a:rPr>
              <a:t>Αυτό επιτυγχάνεται παίρνοντας το </a:t>
            </a:r>
            <a:r>
              <a:rPr lang="el-GR" i="1" dirty="0" smtClean="0">
                <a:solidFill>
                  <a:schemeClr val="tx2">
                    <a:lumMod val="60000"/>
                    <a:lumOff val="40000"/>
                  </a:schemeClr>
                </a:solidFill>
                <a:latin typeface="+mn-lt"/>
              </a:rPr>
              <a:t>ελάχιστο</a:t>
            </a:r>
            <a:endParaRPr lang="en-US" i="1" dirty="0">
              <a:solidFill>
                <a:schemeClr val="tx2">
                  <a:lumMod val="60000"/>
                  <a:lumOff val="40000"/>
                </a:schemeClr>
              </a:solidFill>
              <a:latin typeface="+mn-lt"/>
            </a:endParaRPr>
          </a:p>
          <a:p>
            <a:pPr lvl="1">
              <a:spcBef>
                <a:spcPts val="700"/>
              </a:spcBef>
              <a:buClr>
                <a:schemeClr val="tx2">
                  <a:lumMod val="50000"/>
                </a:schemeClr>
              </a:buClr>
            </a:pPr>
            <a:r>
              <a:rPr lang="el-GR" dirty="0" smtClean="0">
                <a:solidFill>
                  <a:schemeClr val="tx2">
                    <a:lumMod val="50000"/>
                  </a:schemeClr>
                </a:solidFill>
                <a:latin typeface="+mn-lt"/>
              </a:rPr>
              <a:t>Αλλά το ελάχιστο είναι λιγότερο ομαλό (</a:t>
            </a:r>
            <a:r>
              <a:rPr lang="en-US" dirty="0" smtClean="0">
                <a:solidFill>
                  <a:schemeClr val="tx2">
                    <a:lumMod val="50000"/>
                  </a:schemeClr>
                </a:solidFill>
                <a:latin typeface="+mn-lt"/>
              </a:rPr>
              <a:t>smooth</a:t>
            </a:r>
            <a:r>
              <a:rPr lang="el-GR" dirty="0" smtClean="0">
                <a:solidFill>
                  <a:schemeClr val="tx2">
                    <a:lumMod val="50000"/>
                  </a:schemeClr>
                </a:solidFill>
                <a:latin typeface="+mn-lt"/>
              </a:rPr>
              <a:t>) και είναι δύσκολο να σταθμιστεί</a:t>
            </a:r>
          </a:p>
          <a:p>
            <a:pPr lvl="1">
              <a:spcBef>
                <a:spcPts val="700"/>
              </a:spcBef>
              <a:buClr>
                <a:schemeClr val="tx2">
                  <a:lumMod val="50000"/>
                </a:schemeClr>
              </a:buClr>
            </a:pPr>
            <a:r>
              <a:rPr lang="el-GR" dirty="0" smtClean="0">
                <a:solidFill>
                  <a:schemeClr val="tx2">
                    <a:lumMod val="50000"/>
                  </a:schemeClr>
                </a:solidFill>
                <a:latin typeface="+mn-lt"/>
              </a:rPr>
              <a:t>Το </a:t>
            </a:r>
            <a:r>
              <a:rPr lang="en-US" dirty="0" smtClean="0">
                <a:solidFill>
                  <a:schemeClr val="tx2">
                    <a:lumMod val="50000"/>
                  </a:schemeClr>
                </a:solidFill>
                <a:latin typeface="+mn-lt"/>
              </a:rPr>
              <a:t>F (</a:t>
            </a:r>
            <a:r>
              <a:rPr lang="el-GR" dirty="0" smtClean="0">
                <a:solidFill>
                  <a:schemeClr val="tx2">
                    <a:lumMod val="50000"/>
                  </a:schemeClr>
                </a:solidFill>
                <a:latin typeface="+mn-lt"/>
              </a:rPr>
              <a:t>αρμονικό μέσο</a:t>
            </a:r>
            <a:r>
              <a:rPr lang="en-US" dirty="0" smtClean="0">
                <a:solidFill>
                  <a:schemeClr val="tx2">
                    <a:lumMod val="50000"/>
                  </a:schemeClr>
                </a:solidFill>
                <a:latin typeface="+mn-lt"/>
              </a:rPr>
              <a:t>) </a:t>
            </a:r>
            <a:r>
              <a:rPr lang="el-GR" dirty="0" smtClean="0">
                <a:solidFill>
                  <a:schemeClr val="tx2">
                    <a:lumMod val="50000"/>
                  </a:schemeClr>
                </a:solidFill>
                <a:latin typeface="+mn-lt"/>
              </a:rPr>
              <a:t>είναι ένα είδος ομαλού ελάχιστου</a:t>
            </a:r>
            <a:endParaRPr lang="en-US" dirty="0">
              <a:solidFill>
                <a:schemeClr val="tx2">
                  <a:lumMod val="50000"/>
                </a:schemeClr>
              </a:solidFill>
              <a:latin typeface="+mn-lt"/>
            </a:endParaRPr>
          </a:p>
          <a:p>
            <a:pPr lvl="1">
              <a:spcBef>
                <a:spcPts val="700"/>
              </a:spcBef>
              <a:buClr>
                <a:schemeClr val="tx2">
                  <a:lumMod val="50000"/>
                </a:schemeClr>
              </a:buClr>
            </a:pPr>
            <a:r>
              <a:rPr lang="el-GR" dirty="0" smtClean="0">
                <a:solidFill>
                  <a:schemeClr val="tx2">
                    <a:lumMod val="50000"/>
                  </a:schemeClr>
                </a:solidFill>
                <a:latin typeface="+mn-lt"/>
              </a:rPr>
              <a:t>		</a:t>
            </a:r>
            <a:endParaRPr lang="en-US" dirty="0">
              <a:solidFill>
                <a:schemeClr val="tx2">
                  <a:lumMod val="50000"/>
                </a:schemeClr>
              </a:solidFill>
              <a:latin typeface="+mn-lt"/>
            </a:endParaRPr>
          </a:p>
        </p:txBody>
      </p:sp>
    </p:spTree>
    <p:extLst>
      <p:ext uri="{BB962C8B-B14F-4D97-AF65-F5344CB8AC3E}">
        <p14:creationId xmlns="" xmlns:p14="http://schemas.microsoft.com/office/powerpoint/2010/main" val="28760464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a:bodyPr>
          <a:lstStyle/>
          <a:p>
            <a:pPr eaLnBrk="1" hangingPunct="1"/>
            <a:r>
              <a:rPr lang="el-GR" dirty="0" smtClean="0">
                <a:ea typeface="ＭＳ Ｐゴシック" pitchFamily="-112" charset="-128"/>
              </a:rPr>
              <a:t>Ένα συνδυαστικό μέτρο </a:t>
            </a:r>
            <a:r>
              <a:rPr lang="en-US" i="1" dirty="0" smtClean="0">
                <a:ea typeface="ＭＳ Ｐゴシック" pitchFamily="-112" charset="-128"/>
              </a:rPr>
              <a:t>F</a:t>
            </a:r>
          </a:p>
        </p:txBody>
      </p:sp>
      <p:sp>
        <p:nvSpPr>
          <p:cNvPr id="20484"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l-GR" sz="1600" dirty="0" smtClean="0">
                <a:solidFill>
                  <a:srgbClr val="FBFCFF"/>
                </a:solidFill>
              </a:rPr>
              <a:t>8.3</a:t>
            </a:r>
            <a:endParaRPr lang="en-US" sz="1600" dirty="0">
              <a:solidFill>
                <a:srgbClr val="FBFCFF"/>
              </a:solidFill>
            </a:endParaRPr>
          </a:p>
        </p:txBody>
      </p:sp>
      <p:sp>
        <p:nvSpPr>
          <p:cNvPr id="6" name="Slide Number Placeholder 5"/>
          <p:cNvSpPr>
            <a:spLocks noGrp="1"/>
          </p:cNvSpPr>
          <p:nvPr>
            <p:ph type="sldNum" sz="quarter" idx="12"/>
          </p:nvPr>
        </p:nvSpPr>
        <p:spPr/>
        <p:txBody>
          <a:bodyPr/>
          <a:lstStyle/>
          <a:p>
            <a:fld id="{0ED9190B-40F4-4D14-B8A7-A8F5BA31F2B1}" type="slidenum">
              <a:rPr lang="en-US" smtClean="0"/>
              <a:pPr/>
              <a:t>13</a:t>
            </a:fld>
            <a:endParaRPr lang="en-US"/>
          </a:p>
        </p:txBody>
      </p:sp>
      <p:sp>
        <p:nvSpPr>
          <p:cNvPr id="7" name="Text Box 3"/>
          <p:cNvSpPr txBox="1">
            <a:spLocks noChangeArrowheads="1"/>
          </p:cNvSpPr>
          <p:nvPr/>
        </p:nvSpPr>
        <p:spPr bwMode="auto">
          <a:xfrm>
            <a:off x="214282" y="1752600"/>
            <a:ext cx="8091518" cy="1600200"/>
          </a:xfrm>
          <a:prstGeom prst="rect">
            <a:avLst/>
          </a:prstGeom>
          <a:noFill/>
          <a:ln w="9525">
            <a:noFill/>
            <a:round/>
            <a:headEnd/>
            <a:tailEnd/>
          </a:ln>
        </p:spPr>
        <p:txBody>
          <a:bodyPr/>
          <a:lstStyle/>
          <a:p>
            <a:pPr marL="800100" lvl="1" indent="-342900">
              <a:spcBef>
                <a:spcPts val="700"/>
              </a:spcBef>
              <a:buClr>
                <a:schemeClr val="tx2">
                  <a:lumMod val="50000"/>
                </a:schemeClr>
              </a:buClr>
            </a:pPr>
            <a:r>
              <a:rPr lang="el-GR" dirty="0" smtClean="0">
                <a:solidFill>
                  <a:schemeClr val="tx2">
                    <a:lumMod val="50000"/>
                  </a:schemeClr>
                </a:solidFill>
                <a:latin typeface="+mn-lt"/>
              </a:rPr>
              <a:t>Συνήθως ισορροπημένο </a:t>
            </a:r>
            <a:r>
              <a:rPr lang="en-US" dirty="0" smtClean="0">
                <a:solidFill>
                  <a:schemeClr val="tx2">
                    <a:lumMod val="50000"/>
                  </a:schemeClr>
                </a:solidFill>
                <a:latin typeface="+mn-lt"/>
              </a:rPr>
              <a:t>(balanced) F</a:t>
            </a:r>
            <a:r>
              <a:rPr lang="el-GR" baseline="-25000" dirty="0" smtClean="0">
                <a:solidFill>
                  <a:schemeClr val="tx2">
                    <a:lumMod val="50000"/>
                  </a:schemeClr>
                </a:solidFill>
                <a:latin typeface="+mn-lt"/>
              </a:rPr>
              <a:t>1</a:t>
            </a:r>
            <a:endParaRPr lang="en-US" dirty="0">
              <a:solidFill>
                <a:schemeClr val="tx2">
                  <a:lumMod val="50000"/>
                </a:schemeClr>
              </a:solidFill>
              <a:latin typeface="+mn-lt"/>
            </a:endParaRPr>
          </a:p>
          <a:p>
            <a:pPr marL="1257300" lvl="2" indent="-342900">
              <a:spcBef>
                <a:spcPts val="700"/>
              </a:spcBef>
              <a:buClr>
                <a:schemeClr val="tx2">
                  <a:lumMod val="50000"/>
                </a:schemeClr>
              </a:buClr>
              <a:buFont typeface="Wingdings" pitchFamily="2" charset="2"/>
              <a:buChar char="§"/>
            </a:pPr>
            <a:r>
              <a:rPr lang="en-US" dirty="0" smtClean="0">
                <a:solidFill>
                  <a:schemeClr val="accent6">
                    <a:lumMod val="75000"/>
                  </a:schemeClr>
                </a:solidFill>
                <a:latin typeface="+mn-lt"/>
              </a:rPr>
              <a:t>A</a:t>
            </a:r>
            <a:r>
              <a:rPr lang="el-GR" dirty="0" err="1" smtClean="0">
                <a:solidFill>
                  <a:schemeClr val="accent6">
                    <a:lumMod val="75000"/>
                  </a:schemeClr>
                </a:solidFill>
                <a:latin typeface="+mn-lt"/>
              </a:rPr>
              <a:t>ρμονικό</a:t>
            </a:r>
            <a:r>
              <a:rPr lang="el-GR" dirty="0" smtClean="0">
                <a:solidFill>
                  <a:schemeClr val="accent6">
                    <a:lumMod val="75000"/>
                  </a:schemeClr>
                </a:solidFill>
                <a:latin typeface="+mn-lt"/>
              </a:rPr>
              <a:t> μέσο </a:t>
            </a:r>
            <a:r>
              <a:rPr lang="el-GR" dirty="0" smtClean="0">
                <a:solidFill>
                  <a:schemeClr val="tx2">
                    <a:lumMod val="50000"/>
                  </a:schemeClr>
                </a:solidFill>
                <a:latin typeface="+mn-lt"/>
              </a:rPr>
              <a:t>των </a:t>
            </a:r>
            <a:r>
              <a:rPr lang="en-US" dirty="0" smtClean="0">
                <a:solidFill>
                  <a:schemeClr val="tx2">
                    <a:lumMod val="50000"/>
                  </a:schemeClr>
                </a:solidFill>
                <a:latin typeface="+mn-lt"/>
              </a:rPr>
              <a:t>P </a:t>
            </a:r>
            <a:r>
              <a:rPr lang="el-GR" dirty="0" smtClean="0">
                <a:solidFill>
                  <a:schemeClr val="tx2">
                    <a:lumMod val="50000"/>
                  </a:schemeClr>
                </a:solidFill>
                <a:latin typeface="+mn-lt"/>
              </a:rPr>
              <a:t>και </a:t>
            </a:r>
            <a:r>
              <a:rPr lang="en-US" dirty="0" smtClean="0">
                <a:solidFill>
                  <a:schemeClr val="tx2">
                    <a:lumMod val="50000"/>
                  </a:schemeClr>
                </a:solidFill>
                <a:latin typeface="+mn-lt"/>
              </a:rPr>
              <a:t>R</a:t>
            </a:r>
          </a:p>
          <a:p>
            <a:pPr marL="1257300" lvl="2" indent="-342900">
              <a:spcBef>
                <a:spcPts val="700"/>
              </a:spcBef>
              <a:buClr>
                <a:schemeClr val="tx2">
                  <a:lumMod val="50000"/>
                </a:schemeClr>
              </a:buClr>
            </a:pPr>
            <a:r>
              <a:rPr lang="el-GR" dirty="0" smtClean="0">
                <a:solidFill>
                  <a:schemeClr val="tx2">
                    <a:lumMod val="50000"/>
                  </a:schemeClr>
                </a:solidFill>
                <a:latin typeface="+mn-lt"/>
              </a:rPr>
              <a:t>		</a:t>
            </a:r>
            <a:r>
              <a:rPr lang="en-US" dirty="0" smtClean="0">
                <a:solidFill>
                  <a:schemeClr val="tx2">
                    <a:lumMod val="50000"/>
                  </a:schemeClr>
                </a:solidFill>
                <a:latin typeface="+mn-lt"/>
              </a:rPr>
              <a:t> F1 = 1/ [(1/2)1/P + (1/2)1/R] = 2PR/P+R</a:t>
            </a:r>
          </a:p>
          <a:p>
            <a:pPr marL="800100" lvl="1" indent="-342900">
              <a:spcBef>
                <a:spcPts val="700"/>
              </a:spcBef>
              <a:buClr>
                <a:schemeClr val="tx2">
                  <a:lumMod val="50000"/>
                </a:schemeClr>
              </a:buClr>
              <a:buFont typeface="Wingdings" pitchFamily="2" charset="2"/>
              <a:buChar char="§"/>
            </a:pPr>
            <a:endParaRPr lang="en-US" dirty="0">
              <a:solidFill>
                <a:schemeClr val="tx2">
                  <a:lumMod val="50000"/>
                </a:schemeClr>
              </a:solidFill>
              <a:latin typeface="+mn-lt"/>
            </a:endParaRPr>
          </a:p>
        </p:txBody>
      </p:sp>
      <p:sp>
        <p:nvSpPr>
          <p:cNvPr id="8" name="TextBox 7"/>
          <p:cNvSpPr txBox="1"/>
          <p:nvPr/>
        </p:nvSpPr>
        <p:spPr>
          <a:xfrm>
            <a:off x="914400" y="3810000"/>
            <a:ext cx="5638800" cy="461665"/>
          </a:xfrm>
          <a:prstGeom prst="rect">
            <a:avLst/>
          </a:prstGeom>
          <a:noFill/>
        </p:spPr>
        <p:txBody>
          <a:bodyPr wrap="square" rtlCol="0">
            <a:spAutoFit/>
          </a:bodyPr>
          <a:lstStyle/>
          <a:p>
            <a:pPr>
              <a:buFont typeface="Wingdings" pitchFamily="2" charset="2"/>
              <a:buChar char="ü"/>
            </a:pPr>
            <a:r>
              <a:rPr lang="el-GR" dirty="0" smtClean="0">
                <a:solidFill>
                  <a:srgbClr val="C00000"/>
                </a:solidFill>
                <a:latin typeface="+mn-lt"/>
              </a:rPr>
              <a:t> Πιο κοντά στη μικρότερη από δύο τιμές</a:t>
            </a:r>
            <a:endParaRPr lang="el-GR" dirty="0">
              <a:solidFill>
                <a:srgbClr val="C00000"/>
              </a:solidFill>
              <a:latin typeface="+mn-lt"/>
            </a:endParaRPr>
          </a:p>
        </p:txBody>
      </p:sp>
    </p:spTree>
    <p:extLst>
      <p:ext uri="{BB962C8B-B14F-4D97-AF65-F5344CB8AC3E}">
        <p14:creationId xmlns="" xmlns:p14="http://schemas.microsoft.com/office/powerpoint/2010/main" val="6194381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a:bodyPr>
          <a:lstStyle/>
          <a:p>
            <a:pPr eaLnBrk="1" hangingPunct="1"/>
            <a:r>
              <a:rPr lang="el-GR" dirty="0" smtClean="0">
                <a:ea typeface="ＭＳ Ｐゴシック" pitchFamily="-112" charset="-128"/>
              </a:rPr>
              <a:t>Αρμονικό Μέσο</a:t>
            </a:r>
            <a:endParaRPr lang="en-US" i="1" dirty="0" smtClean="0">
              <a:ea typeface="ＭＳ Ｐゴシック" pitchFamily="-112" charset="-128"/>
            </a:endParaRPr>
          </a:p>
        </p:txBody>
      </p:sp>
      <p:sp>
        <p:nvSpPr>
          <p:cNvPr id="20484"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l-GR" sz="1600" dirty="0" smtClean="0">
                <a:solidFill>
                  <a:srgbClr val="FBFCFF"/>
                </a:solidFill>
              </a:rPr>
              <a:t>8.3</a:t>
            </a:r>
            <a:endParaRPr lang="en-US" sz="1600" dirty="0">
              <a:solidFill>
                <a:srgbClr val="FBFCFF"/>
              </a:solidFill>
            </a:endParaRPr>
          </a:p>
        </p:txBody>
      </p:sp>
      <p:sp>
        <p:nvSpPr>
          <p:cNvPr id="6" name="Slide Number Placeholder 5"/>
          <p:cNvSpPr>
            <a:spLocks noGrp="1"/>
          </p:cNvSpPr>
          <p:nvPr>
            <p:ph type="sldNum" sz="quarter" idx="12"/>
          </p:nvPr>
        </p:nvSpPr>
        <p:spPr/>
        <p:txBody>
          <a:bodyPr/>
          <a:lstStyle/>
          <a:p>
            <a:fld id="{0ED9190B-40F4-4D14-B8A7-A8F5BA31F2B1}" type="slidenum">
              <a:rPr lang="en-US" smtClean="0"/>
              <a:pPr/>
              <a:t>14</a:t>
            </a:fld>
            <a:endParaRPr lang="en-US"/>
          </a:p>
        </p:txBody>
      </p:sp>
      <p:graphicFrame>
        <p:nvGraphicFramePr>
          <p:cNvPr id="16385" name="Object 2"/>
          <p:cNvGraphicFramePr>
            <a:graphicFrameLocks noChangeAspect="1"/>
          </p:cNvGraphicFramePr>
          <p:nvPr/>
        </p:nvGraphicFramePr>
        <p:xfrm>
          <a:off x="1085850" y="1714500"/>
          <a:ext cx="5518243" cy="3848100"/>
        </p:xfrm>
        <a:graphic>
          <a:graphicData uri="http://schemas.openxmlformats.org/presentationml/2006/ole">
            <p:oleObj spid="_x0000_s16434" name="Chart" r:id="rId3" imgW="4019702" imgH="2800502" progId="Excel.Sheet.8">
              <p:embed/>
            </p:oleObj>
          </a:graphicData>
        </a:graphic>
      </p:graphicFrame>
      <p:sp>
        <p:nvSpPr>
          <p:cNvPr id="7" name="TextBox 6"/>
          <p:cNvSpPr txBox="1"/>
          <p:nvPr/>
        </p:nvSpPr>
        <p:spPr>
          <a:xfrm>
            <a:off x="2514600" y="5867401"/>
            <a:ext cx="5943600" cy="400110"/>
          </a:xfrm>
          <a:prstGeom prst="rect">
            <a:avLst/>
          </a:prstGeom>
          <a:noFill/>
        </p:spPr>
        <p:txBody>
          <a:bodyPr wrap="square" rtlCol="0">
            <a:spAutoFit/>
          </a:bodyPr>
          <a:lstStyle/>
          <a:p>
            <a:r>
              <a:rPr lang="el-GR" sz="2000" dirty="0" smtClean="0">
                <a:latin typeface="+mn-lt"/>
              </a:rPr>
              <a:t>Τιμές στο 0-1, αλλά συνήθως σε ποσοστά</a:t>
            </a:r>
            <a:endParaRPr lang="el-GR" sz="2000" dirty="0">
              <a:latin typeface="+mn-lt"/>
            </a:endParaRPr>
          </a:p>
        </p:txBody>
      </p:sp>
    </p:spTree>
    <p:extLst>
      <p:ext uri="{BB962C8B-B14F-4D97-AF65-F5344CB8AC3E}">
        <p14:creationId xmlns="" xmlns:p14="http://schemas.microsoft.com/office/powerpoint/2010/main" val="10397103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990600" y="4800600"/>
            <a:ext cx="7543800" cy="990600"/>
          </a:xfrm>
          <a:prstGeom prst="rect">
            <a:avLst/>
          </a:prstGeom>
          <a:solidFill>
            <a:srgbClr val="F0EEEB"/>
          </a:solidFill>
        </p:spPr>
        <p:style>
          <a:lnRef idx="2">
            <a:schemeClr val="dk1"/>
          </a:lnRef>
          <a:fillRef idx="1">
            <a:schemeClr val="lt1"/>
          </a:fillRef>
          <a:effectRef idx="0">
            <a:schemeClr val="dk1"/>
          </a:effectRef>
          <a:fontRef idx="minor">
            <a:schemeClr val="dk1"/>
          </a:fontRef>
        </p:style>
        <p:txBody>
          <a:bodyPr rtlCol="0" anchor="ctr"/>
          <a:lstStyle/>
          <a:p>
            <a:pPr algn="ctr"/>
            <a:endParaRPr lang="el-GR"/>
          </a:p>
        </p:txBody>
      </p:sp>
      <p:sp>
        <p:nvSpPr>
          <p:cNvPr id="20482" name="Rectangle 2"/>
          <p:cNvSpPr>
            <a:spLocks noGrp="1" noChangeArrowheads="1"/>
          </p:cNvSpPr>
          <p:nvPr>
            <p:ph type="title"/>
          </p:nvPr>
        </p:nvSpPr>
        <p:spPr/>
        <p:txBody>
          <a:bodyPr>
            <a:normAutofit/>
          </a:bodyPr>
          <a:lstStyle/>
          <a:p>
            <a:pPr eaLnBrk="1" hangingPunct="1"/>
            <a:r>
              <a:rPr lang="el-GR" dirty="0" smtClean="0">
                <a:ea typeface="ＭＳ Ｐゴシック" pitchFamily="-112" charset="-128"/>
              </a:rPr>
              <a:t>Ένα συνδυαστικό μέτρο </a:t>
            </a:r>
            <a:r>
              <a:rPr lang="en-US" i="1" dirty="0" smtClean="0">
                <a:ea typeface="ＭＳ Ｐゴシック" pitchFamily="-112" charset="-128"/>
              </a:rPr>
              <a:t>F</a:t>
            </a:r>
          </a:p>
        </p:txBody>
      </p:sp>
      <p:sp>
        <p:nvSpPr>
          <p:cNvPr id="20484"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l-GR" sz="1600" dirty="0" smtClean="0">
                <a:solidFill>
                  <a:srgbClr val="FBFCFF"/>
                </a:solidFill>
              </a:rPr>
              <a:t>8.3</a:t>
            </a:r>
            <a:endParaRPr lang="en-US" sz="1600" dirty="0">
              <a:solidFill>
                <a:srgbClr val="FBFCFF"/>
              </a:solidFill>
            </a:endParaRPr>
          </a:p>
        </p:txBody>
      </p:sp>
      <p:sp>
        <p:nvSpPr>
          <p:cNvPr id="6" name="Slide Number Placeholder 5"/>
          <p:cNvSpPr>
            <a:spLocks noGrp="1"/>
          </p:cNvSpPr>
          <p:nvPr>
            <p:ph type="sldNum" sz="quarter" idx="12"/>
          </p:nvPr>
        </p:nvSpPr>
        <p:spPr/>
        <p:txBody>
          <a:bodyPr/>
          <a:lstStyle/>
          <a:p>
            <a:fld id="{0ED9190B-40F4-4D14-B8A7-A8F5BA31F2B1}" type="slidenum">
              <a:rPr lang="en-US" smtClean="0"/>
              <a:pPr/>
              <a:t>15</a:t>
            </a:fld>
            <a:endParaRPr lang="en-US"/>
          </a:p>
        </p:txBody>
      </p:sp>
      <p:sp>
        <p:nvSpPr>
          <p:cNvPr id="7" name="Text Box 3"/>
          <p:cNvSpPr txBox="1">
            <a:spLocks noChangeArrowheads="1"/>
          </p:cNvSpPr>
          <p:nvPr/>
        </p:nvSpPr>
        <p:spPr bwMode="auto">
          <a:xfrm>
            <a:off x="214282" y="1752600"/>
            <a:ext cx="8472518" cy="3495660"/>
          </a:xfrm>
          <a:prstGeom prst="rect">
            <a:avLst/>
          </a:prstGeom>
          <a:noFill/>
          <a:ln w="9525">
            <a:noFill/>
            <a:round/>
            <a:headEnd/>
            <a:tailEnd/>
          </a:ln>
        </p:spPr>
        <p:txBody>
          <a:bodyPr/>
          <a:lstStyle/>
          <a:p>
            <a:pPr lvl="1">
              <a:spcBef>
                <a:spcPts val="700"/>
              </a:spcBef>
              <a:buClr>
                <a:schemeClr val="tx2">
                  <a:lumMod val="50000"/>
                </a:schemeClr>
              </a:buClr>
            </a:pPr>
            <a:r>
              <a:rPr lang="el-GR" dirty="0" smtClean="0">
                <a:solidFill>
                  <a:schemeClr val="tx2">
                    <a:lumMod val="50000"/>
                  </a:schemeClr>
                </a:solidFill>
                <a:latin typeface="+mn-lt"/>
              </a:rPr>
              <a:t>Το μέτρο </a:t>
            </a:r>
            <a:r>
              <a:rPr lang="en-US" b="1" i="1" dirty="0" smtClean="0">
                <a:solidFill>
                  <a:schemeClr val="accent6">
                    <a:lumMod val="75000"/>
                  </a:schemeClr>
                </a:solidFill>
                <a:latin typeface="+mn-lt"/>
              </a:rPr>
              <a:t>F</a:t>
            </a:r>
            <a:r>
              <a:rPr lang="en-US" dirty="0" smtClean="0">
                <a:solidFill>
                  <a:schemeClr val="tx2">
                    <a:lumMod val="50000"/>
                  </a:schemeClr>
                </a:solidFill>
                <a:latin typeface="+mn-lt"/>
              </a:rPr>
              <a:t> </a:t>
            </a:r>
            <a:r>
              <a:rPr lang="el-GR" dirty="0" smtClean="0">
                <a:solidFill>
                  <a:schemeClr val="tx2">
                    <a:lumMod val="50000"/>
                  </a:schemeClr>
                </a:solidFill>
                <a:latin typeface="+mn-lt"/>
              </a:rPr>
              <a:t>επιτρέπει μια αντιστάθμιση (</a:t>
            </a:r>
            <a:r>
              <a:rPr lang="en-US" dirty="0" smtClean="0">
                <a:solidFill>
                  <a:schemeClr val="tx2">
                    <a:lumMod val="50000"/>
                  </a:schemeClr>
                </a:solidFill>
                <a:latin typeface="+mn-lt"/>
              </a:rPr>
              <a:t>trade off</a:t>
            </a:r>
            <a:r>
              <a:rPr lang="el-GR" dirty="0" smtClean="0">
                <a:solidFill>
                  <a:schemeClr val="tx2">
                    <a:lumMod val="50000"/>
                  </a:schemeClr>
                </a:solidFill>
                <a:latin typeface="+mn-lt"/>
              </a:rPr>
              <a:t>)</a:t>
            </a:r>
            <a:r>
              <a:rPr lang="en-US" dirty="0" smtClean="0">
                <a:solidFill>
                  <a:schemeClr val="tx2">
                    <a:lumMod val="50000"/>
                  </a:schemeClr>
                </a:solidFill>
                <a:latin typeface="+mn-lt"/>
              </a:rPr>
              <a:t> </a:t>
            </a:r>
            <a:r>
              <a:rPr lang="el-GR" dirty="0" smtClean="0">
                <a:solidFill>
                  <a:schemeClr val="tx2">
                    <a:lumMod val="50000"/>
                  </a:schemeClr>
                </a:solidFill>
                <a:latin typeface="+mn-lt"/>
              </a:rPr>
              <a:t>της ακρίβεια</a:t>
            </a:r>
            <a:r>
              <a:rPr lang="en-US" dirty="0" smtClean="0">
                <a:solidFill>
                  <a:schemeClr val="tx2">
                    <a:lumMod val="50000"/>
                  </a:schemeClr>
                </a:solidFill>
                <a:latin typeface="+mn-lt"/>
              </a:rPr>
              <a:t> </a:t>
            </a:r>
            <a:r>
              <a:rPr lang="el-GR" dirty="0" smtClean="0">
                <a:solidFill>
                  <a:schemeClr val="tx2">
                    <a:lumMod val="50000"/>
                  </a:schemeClr>
                </a:solidFill>
                <a:latin typeface="+mn-lt"/>
              </a:rPr>
              <a:t>και της ανάκλησης</a:t>
            </a:r>
            <a:r>
              <a:rPr lang="en-US" dirty="0" smtClean="0">
                <a:solidFill>
                  <a:schemeClr val="tx2">
                    <a:lumMod val="50000"/>
                  </a:schemeClr>
                </a:solidFill>
                <a:latin typeface="+mn-lt"/>
              </a:rPr>
              <a:t>.                                                                                                                                                  </a:t>
            </a:r>
            <a:endParaRPr lang="en-US" dirty="0">
              <a:solidFill>
                <a:schemeClr val="tx2">
                  <a:lumMod val="50000"/>
                </a:schemeClr>
              </a:solidFill>
              <a:latin typeface="+mn-lt"/>
            </a:endParaRPr>
          </a:p>
          <a:p>
            <a:pPr lvl="1">
              <a:spcBef>
                <a:spcPts val="700"/>
              </a:spcBef>
              <a:buClr>
                <a:schemeClr val="tx2">
                  <a:lumMod val="50000"/>
                </a:schemeClr>
              </a:buClr>
            </a:pPr>
            <a:endParaRPr lang="el-GR" dirty="0" smtClean="0">
              <a:solidFill>
                <a:schemeClr val="tx2">
                  <a:lumMod val="50000"/>
                </a:schemeClr>
              </a:solidFill>
              <a:latin typeface="+mn-lt"/>
            </a:endParaRPr>
          </a:p>
          <a:p>
            <a:pPr lvl="1">
              <a:spcBef>
                <a:spcPts val="700"/>
              </a:spcBef>
              <a:buClr>
                <a:schemeClr val="tx2">
                  <a:lumMod val="50000"/>
                </a:schemeClr>
              </a:buClr>
            </a:pPr>
            <a:endParaRPr lang="el-GR" dirty="0" smtClean="0">
              <a:solidFill>
                <a:schemeClr val="tx2">
                  <a:lumMod val="50000"/>
                </a:schemeClr>
              </a:solidFill>
              <a:latin typeface="+mn-lt"/>
            </a:endParaRPr>
          </a:p>
          <a:p>
            <a:pPr lvl="1">
              <a:spcBef>
                <a:spcPts val="700"/>
              </a:spcBef>
              <a:buClr>
                <a:schemeClr val="tx2">
                  <a:lumMod val="50000"/>
                </a:schemeClr>
              </a:buClr>
            </a:pPr>
            <a:endParaRPr lang="el-GR" dirty="0" smtClean="0">
              <a:solidFill>
                <a:schemeClr val="tx2">
                  <a:lumMod val="50000"/>
                </a:schemeClr>
              </a:solidFill>
              <a:latin typeface="+mn-lt"/>
            </a:endParaRPr>
          </a:p>
          <a:p>
            <a:pPr lvl="1">
              <a:spcBef>
                <a:spcPts val="700"/>
              </a:spcBef>
              <a:buClr>
                <a:schemeClr val="tx2">
                  <a:lumMod val="50000"/>
                </a:schemeClr>
              </a:buClr>
            </a:pPr>
            <a:r>
              <a:rPr lang="el-GR" dirty="0" smtClean="0">
                <a:solidFill>
                  <a:schemeClr val="tx2">
                    <a:lumMod val="50000"/>
                  </a:schemeClr>
                </a:solidFill>
                <a:latin typeface="+mn-lt"/>
              </a:rPr>
              <a:t>όπου 				</a:t>
            </a:r>
            <a:r>
              <a:rPr lang="en-US" dirty="0" smtClean="0">
                <a:solidFill>
                  <a:schemeClr val="tx2">
                    <a:lumMod val="50000"/>
                  </a:schemeClr>
                </a:solidFill>
                <a:latin typeface="+mn-lt"/>
              </a:rPr>
              <a:t>α </a:t>
            </a:r>
            <a:r>
              <a:rPr lang="en-US" dirty="0">
                <a:solidFill>
                  <a:schemeClr val="tx2">
                    <a:lumMod val="50000"/>
                  </a:schemeClr>
                </a:solidFill>
                <a:latin typeface="+mn-lt"/>
              </a:rPr>
              <a:t>ϵ [0, 1] and thus </a:t>
            </a:r>
            <a:r>
              <a:rPr lang="en-US" dirty="0" smtClean="0">
                <a:solidFill>
                  <a:schemeClr val="tx2">
                    <a:lumMod val="50000"/>
                  </a:schemeClr>
                </a:solidFill>
                <a:latin typeface="+mn-lt"/>
              </a:rPr>
              <a:t>b</a:t>
            </a:r>
            <a:r>
              <a:rPr lang="en-US" baseline="30000" dirty="0" smtClean="0">
                <a:solidFill>
                  <a:schemeClr val="tx2">
                    <a:lumMod val="50000"/>
                  </a:schemeClr>
                </a:solidFill>
                <a:latin typeface="+mn-lt"/>
              </a:rPr>
              <a:t>2 </a:t>
            </a:r>
            <a:r>
              <a:rPr lang="el-GR" baseline="30000" dirty="0" smtClean="0">
                <a:solidFill>
                  <a:schemeClr val="tx2">
                    <a:lumMod val="50000"/>
                  </a:schemeClr>
                </a:solidFill>
                <a:latin typeface="+mn-lt"/>
              </a:rPr>
              <a:t> </a:t>
            </a:r>
            <a:r>
              <a:rPr lang="en-US" dirty="0" smtClean="0">
                <a:solidFill>
                  <a:schemeClr val="tx2">
                    <a:lumMod val="50000"/>
                  </a:schemeClr>
                </a:solidFill>
                <a:latin typeface="+mn-lt"/>
              </a:rPr>
              <a:t>ϵ </a:t>
            </a:r>
            <a:r>
              <a:rPr lang="en-US" dirty="0">
                <a:solidFill>
                  <a:schemeClr val="tx2">
                    <a:lumMod val="50000"/>
                  </a:schemeClr>
                </a:solidFill>
                <a:latin typeface="+mn-lt"/>
              </a:rPr>
              <a:t>[0,∞</a:t>
            </a:r>
            <a:r>
              <a:rPr lang="en-US" dirty="0" smtClean="0">
                <a:solidFill>
                  <a:schemeClr val="tx2">
                    <a:lumMod val="50000"/>
                  </a:schemeClr>
                </a:solidFill>
                <a:latin typeface="+mn-lt"/>
              </a:rPr>
              <a:t>]</a:t>
            </a:r>
            <a:endParaRPr lang="el-GR" dirty="0" smtClean="0">
              <a:solidFill>
                <a:schemeClr val="tx2">
                  <a:lumMod val="50000"/>
                </a:schemeClr>
              </a:solidFill>
              <a:latin typeface="+mn-lt"/>
            </a:endParaRPr>
          </a:p>
          <a:p>
            <a:pPr lvl="1">
              <a:spcBef>
                <a:spcPts val="700"/>
              </a:spcBef>
              <a:buClr>
                <a:schemeClr val="tx2">
                  <a:lumMod val="50000"/>
                </a:schemeClr>
              </a:buClr>
            </a:pPr>
            <a:endParaRPr lang="en-US" dirty="0">
              <a:solidFill>
                <a:schemeClr val="tx2">
                  <a:lumMod val="50000"/>
                </a:schemeClr>
              </a:solidFill>
              <a:latin typeface="+mn-lt"/>
            </a:endParaRPr>
          </a:p>
          <a:p>
            <a:pPr marL="800100" lvl="1" indent="-342900">
              <a:spcBef>
                <a:spcPts val="700"/>
              </a:spcBef>
              <a:buClr>
                <a:schemeClr val="tx2">
                  <a:lumMod val="50000"/>
                </a:schemeClr>
              </a:buClr>
            </a:pPr>
            <a:r>
              <a:rPr lang="en-US" dirty="0" smtClean="0">
                <a:solidFill>
                  <a:schemeClr val="tx2">
                    <a:lumMod val="50000"/>
                  </a:schemeClr>
                </a:solidFill>
                <a:latin typeface="+mn-lt"/>
              </a:rPr>
              <a:t>	</a:t>
            </a:r>
            <a:r>
              <a:rPr lang="el-GR" dirty="0" smtClean="0">
                <a:solidFill>
                  <a:schemeClr val="tx2">
                    <a:lumMod val="50000"/>
                  </a:schemeClr>
                </a:solidFill>
                <a:latin typeface="+mn-lt"/>
              </a:rPr>
              <a:t>Συνήθως ισορροπημένο </a:t>
            </a:r>
            <a:r>
              <a:rPr lang="en-US" dirty="0" smtClean="0">
                <a:solidFill>
                  <a:schemeClr val="tx2">
                    <a:lumMod val="50000"/>
                  </a:schemeClr>
                </a:solidFill>
                <a:latin typeface="+mn-lt"/>
              </a:rPr>
              <a:t>(balanced) F</a:t>
            </a:r>
            <a:r>
              <a:rPr lang="el-GR" baseline="-25000" dirty="0" smtClean="0">
                <a:solidFill>
                  <a:schemeClr val="tx2">
                    <a:lumMod val="50000"/>
                  </a:schemeClr>
                </a:solidFill>
                <a:latin typeface="+mn-lt"/>
              </a:rPr>
              <a:t>1</a:t>
            </a:r>
            <a:r>
              <a:rPr lang="en-US" dirty="0" smtClean="0">
                <a:solidFill>
                  <a:schemeClr val="tx2">
                    <a:lumMod val="50000"/>
                  </a:schemeClr>
                </a:solidFill>
                <a:latin typeface="+mn-lt"/>
              </a:rPr>
              <a:t> </a:t>
            </a:r>
            <a:r>
              <a:rPr lang="el-GR" dirty="0" smtClean="0">
                <a:solidFill>
                  <a:schemeClr val="tx2">
                    <a:lumMod val="50000"/>
                  </a:schemeClr>
                </a:solidFill>
                <a:latin typeface="+mn-lt"/>
              </a:rPr>
              <a:t>με α = 0.5 και </a:t>
            </a:r>
            <a:r>
              <a:rPr lang="en-US" dirty="0" smtClean="0">
                <a:solidFill>
                  <a:schemeClr val="tx2">
                    <a:lumMod val="50000"/>
                  </a:schemeClr>
                </a:solidFill>
                <a:latin typeface="+mn-lt"/>
              </a:rPr>
              <a:t>b  </a:t>
            </a:r>
            <a:r>
              <a:rPr lang="en-US" dirty="0">
                <a:solidFill>
                  <a:schemeClr val="tx2">
                    <a:lumMod val="50000"/>
                  </a:schemeClr>
                </a:solidFill>
                <a:latin typeface="+mn-lt"/>
              </a:rPr>
              <a:t>= 1 </a:t>
            </a:r>
          </a:p>
          <a:p>
            <a:pPr marL="1257300" lvl="2" indent="-342900">
              <a:spcBef>
                <a:spcPts val="700"/>
              </a:spcBef>
              <a:buClr>
                <a:schemeClr val="tx2">
                  <a:lumMod val="50000"/>
                </a:schemeClr>
              </a:buClr>
              <a:buFont typeface="Wingdings" pitchFamily="2" charset="2"/>
              <a:buChar char="§"/>
            </a:pPr>
            <a:r>
              <a:rPr lang="el-GR" dirty="0" smtClean="0">
                <a:solidFill>
                  <a:schemeClr val="tx2">
                    <a:lumMod val="50000"/>
                  </a:schemeClr>
                </a:solidFill>
                <a:latin typeface="+mn-lt"/>
              </a:rPr>
              <a:t>Αυτό είναι το </a:t>
            </a:r>
            <a:r>
              <a:rPr lang="el-GR" dirty="0" smtClean="0">
                <a:solidFill>
                  <a:schemeClr val="accent6">
                    <a:lumMod val="75000"/>
                  </a:schemeClr>
                </a:solidFill>
                <a:latin typeface="+mn-lt"/>
              </a:rPr>
              <a:t>αρμονικό μέσο </a:t>
            </a:r>
            <a:r>
              <a:rPr lang="el-GR" dirty="0" smtClean="0">
                <a:solidFill>
                  <a:schemeClr val="tx2">
                    <a:lumMod val="50000"/>
                  </a:schemeClr>
                </a:solidFill>
                <a:latin typeface="+mn-lt"/>
              </a:rPr>
              <a:t>των </a:t>
            </a:r>
            <a:r>
              <a:rPr lang="en-US" dirty="0" smtClean="0">
                <a:solidFill>
                  <a:schemeClr val="tx2">
                    <a:lumMod val="50000"/>
                  </a:schemeClr>
                </a:solidFill>
                <a:latin typeface="+mn-lt"/>
              </a:rPr>
              <a:t>P </a:t>
            </a:r>
            <a:r>
              <a:rPr lang="el-GR" dirty="0" smtClean="0">
                <a:solidFill>
                  <a:schemeClr val="tx2">
                    <a:lumMod val="50000"/>
                  </a:schemeClr>
                </a:solidFill>
                <a:latin typeface="+mn-lt"/>
              </a:rPr>
              <a:t>και </a:t>
            </a:r>
            <a:r>
              <a:rPr lang="en-US" dirty="0" smtClean="0">
                <a:solidFill>
                  <a:schemeClr val="tx2">
                    <a:lumMod val="50000"/>
                  </a:schemeClr>
                </a:solidFill>
                <a:latin typeface="+mn-lt"/>
              </a:rPr>
              <a:t>R</a:t>
            </a:r>
          </a:p>
          <a:p>
            <a:pPr marL="800100" lvl="1" indent="-342900">
              <a:spcBef>
                <a:spcPts val="700"/>
              </a:spcBef>
              <a:buClr>
                <a:schemeClr val="tx2">
                  <a:lumMod val="50000"/>
                </a:schemeClr>
              </a:buClr>
              <a:buFont typeface="Wingdings" pitchFamily="2" charset="2"/>
              <a:buChar char="§"/>
            </a:pPr>
            <a:r>
              <a:rPr lang="el-GR" dirty="0" smtClean="0">
                <a:solidFill>
                  <a:schemeClr val="tx2">
                    <a:lumMod val="50000"/>
                  </a:schemeClr>
                </a:solidFill>
                <a:latin typeface="+mn-lt"/>
              </a:rPr>
              <a:t>Για ποια περιοχή τιμών του </a:t>
            </a:r>
            <a:r>
              <a:rPr lang="en-US" dirty="0" smtClean="0">
                <a:solidFill>
                  <a:schemeClr val="tx2">
                    <a:lumMod val="50000"/>
                  </a:schemeClr>
                </a:solidFill>
                <a:latin typeface="+mn-lt"/>
              </a:rPr>
              <a:t>β </a:t>
            </a:r>
            <a:r>
              <a:rPr lang="el-GR" dirty="0" smtClean="0">
                <a:solidFill>
                  <a:schemeClr val="tx2">
                    <a:lumMod val="50000"/>
                  </a:schemeClr>
                </a:solidFill>
                <a:latin typeface="+mn-lt"/>
              </a:rPr>
              <a:t>η ανάκληση σταθμίζεται περισσότερο από την ακρίβεια;</a:t>
            </a:r>
            <a:endParaRPr lang="en-US" dirty="0">
              <a:solidFill>
                <a:schemeClr val="tx2">
                  <a:lumMod val="50000"/>
                </a:schemeClr>
              </a:solidFill>
              <a:latin typeface="+mn-lt"/>
            </a:endParaRPr>
          </a:p>
          <a:p>
            <a:pPr marL="800100" lvl="1" indent="-342900">
              <a:spcBef>
                <a:spcPts val="700"/>
              </a:spcBef>
              <a:buClr>
                <a:schemeClr val="tx2">
                  <a:lumMod val="50000"/>
                </a:schemeClr>
              </a:buClr>
              <a:buFont typeface="Wingdings" pitchFamily="2" charset="2"/>
              <a:buChar char="§"/>
            </a:pPr>
            <a:endParaRPr lang="en-US" dirty="0">
              <a:solidFill>
                <a:schemeClr val="tx2">
                  <a:lumMod val="50000"/>
                </a:schemeClr>
              </a:solidFill>
              <a:latin typeface="+mn-lt"/>
            </a:endParaRPr>
          </a:p>
        </p:txBody>
      </p:sp>
      <p:pic>
        <p:nvPicPr>
          <p:cNvPr id="8" name="Picture 7" descr="2108.png"/>
          <p:cNvPicPr>
            <a:picLocks noChangeAspect="1"/>
          </p:cNvPicPr>
          <p:nvPr/>
        </p:nvPicPr>
        <p:blipFill>
          <a:blip r:embed="rId2" cstate="print"/>
          <a:stretch>
            <a:fillRect/>
          </a:stretch>
        </p:blipFill>
        <p:spPr>
          <a:xfrm>
            <a:off x="714348" y="2604469"/>
            <a:ext cx="4572032" cy="895961"/>
          </a:xfrm>
          <a:prstGeom prst="rect">
            <a:avLst/>
          </a:prstGeom>
        </p:spPr>
      </p:pic>
      <p:pic>
        <p:nvPicPr>
          <p:cNvPr id="9" name="Picture 8" descr="21082.png"/>
          <p:cNvPicPr>
            <a:picLocks noChangeAspect="1"/>
          </p:cNvPicPr>
          <p:nvPr/>
        </p:nvPicPr>
        <p:blipFill>
          <a:blip r:embed="rId3" cstate="print"/>
          <a:stretch>
            <a:fillRect/>
          </a:stretch>
        </p:blipFill>
        <p:spPr>
          <a:xfrm>
            <a:off x="1828800" y="3733800"/>
            <a:ext cx="1668857" cy="792000"/>
          </a:xfrm>
          <a:prstGeom prst="rect">
            <a:avLst/>
          </a:prstGeom>
        </p:spPr>
      </p:pic>
      <p:pic>
        <p:nvPicPr>
          <p:cNvPr id="10" name="Picture 9" descr="21083.png"/>
          <p:cNvPicPr>
            <a:picLocks noChangeAspect="1"/>
          </p:cNvPicPr>
          <p:nvPr/>
        </p:nvPicPr>
        <p:blipFill>
          <a:blip r:embed="rId4" cstate="print"/>
          <a:stretch>
            <a:fillRect/>
          </a:stretch>
        </p:blipFill>
        <p:spPr>
          <a:xfrm>
            <a:off x="6672340" y="5248260"/>
            <a:ext cx="1782000" cy="432000"/>
          </a:xfrm>
          <a:prstGeom prst="rect">
            <a:avLst/>
          </a:prstGeom>
        </p:spPr>
      </p:pic>
    </p:spTree>
    <p:extLst>
      <p:ext uri="{BB962C8B-B14F-4D97-AF65-F5344CB8AC3E}">
        <p14:creationId xmlns="" xmlns:p14="http://schemas.microsoft.com/office/powerpoint/2010/main" val="6194381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a:bodyPr>
          <a:lstStyle/>
          <a:p>
            <a:pPr eaLnBrk="1" hangingPunct="1"/>
            <a:r>
              <a:rPr lang="el-GR" i="1" dirty="0" smtClean="0">
                <a:ea typeface="ＭＳ Ｐゴシック" pitchFamily="-112" charset="-128"/>
              </a:rPr>
              <a:t>Παράδειγμα</a:t>
            </a:r>
            <a:endParaRPr lang="en-US" i="1" dirty="0" smtClean="0">
              <a:ea typeface="ＭＳ Ｐゴシック" pitchFamily="-112" charset="-128"/>
            </a:endParaRPr>
          </a:p>
        </p:txBody>
      </p:sp>
      <p:sp>
        <p:nvSpPr>
          <p:cNvPr id="20484"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l-GR" sz="1600" dirty="0" smtClean="0">
                <a:solidFill>
                  <a:srgbClr val="FBFCFF"/>
                </a:solidFill>
              </a:rPr>
              <a:t>8.3</a:t>
            </a:r>
            <a:endParaRPr lang="en-US" sz="1600" dirty="0">
              <a:solidFill>
                <a:srgbClr val="FBFCFF"/>
              </a:solidFill>
            </a:endParaRPr>
          </a:p>
        </p:txBody>
      </p:sp>
      <p:sp>
        <p:nvSpPr>
          <p:cNvPr id="6" name="Slide Number Placeholder 5"/>
          <p:cNvSpPr>
            <a:spLocks noGrp="1"/>
          </p:cNvSpPr>
          <p:nvPr>
            <p:ph type="sldNum" sz="quarter" idx="12"/>
          </p:nvPr>
        </p:nvSpPr>
        <p:spPr/>
        <p:txBody>
          <a:bodyPr/>
          <a:lstStyle/>
          <a:p>
            <a:fld id="{0ED9190B-40F4-4D14-B8A7-A8F5BA31F2B1}" type="slidenum">
              <a:rPr lang="en-US" smtClean="0"/>
              <a:pPr/>
              <a:t>16</a:t>
            </a:fld>
            <a:endParaRPr lang="en-US"/>
          </a:p>
        </p:txBody>
      </p:sp>
      <p:graphicFrame>
        <p:nvGraphicFramePr>
          <p:cNvPr id="11" name="Table 10"/>
          <p:cNvGraphicFramePr>
            <a:graphicFrameLocks noGrp="1"/>
          </p:cNvGraphicFramePr>
          <p:nvPr/>
        </p:nvGraphicFramePr>
        <p:xfrm>
          <a:off x="809618" y="1744976"/>
          <a:ext cx="6691340" cy="1706880"/>
        </p:xfrm>
        <a:graphic>
          <a:graphicData uri="http://schemas.openxmlformats.org/drawingml/2006/table">
            <a:tbl>
              <a:tblPr firstRow="1" bandRow="1">
                <a:tableStyleId>{C083E6E3-FA7D-4D7B-A595-EF9225AFEA82}</a:tableStyleId>
              </a:tblPr>
              <a:tblGrid>
                <a:gridCol w="1672835"/>
                <a:gridCol w="1672835"/>
                <a:gridCol w="1672835"/>
                <a:gridCol w="1672835"/>
              </a:tblGrid>
              <a:tr h="370840">
                <a:tc>
                  <a:txBody>
                    <a:bodyPr/>
                    <a:lstStyle/>
                    <a:p>
                      <a:endParaRPr lang="de-DE" sz="2200" dirty="0"/>
                    </a:p>
                  </a:txBody>
                  <a:tcP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de-DE" sz="2200" kern="1200" dirty="0" smtClean="0"/>
                        <a:t>relevant</a:t>
                      </a:r>
                      <a:endParaRPr lang="de-DE" sz="2200" dirty="0"/>
                    </a:p>
                  </a:txBody>
                  <a:tcPr>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2200" kern="1200" dirty="0" smtClean="0"/>
                        <a:t>not relevant</a:t>
                      </a:r>
                      <a:endParaRPr lang="de-DE" sz="2200" b="1" kern="1200" dirty="0" smtClean="0">
                        <a:solidFill>
                          <a:schemeClr val="tx1"/>
                        </a:solidFill>
                        <a:latin typeface="+mn-lt"/>
                        <a:ea typeface="+mn-ea"/>
                        <a:cs typeface="+mn-cs"/>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e-DE" sz="2200"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r>
                        <a:rPr lang="de-DE" sz="2200" kern="1200" dirty="0" err="1" smtClean="0"/>
                        <a:t>retrieved</a:t>
                      </a:r>
                      <a:endParaRPr lang="de-DE" sz="2200" dirty="0"/>
                    </a:p>
                  </a:txBody>
                  <a:tcP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de-DE" sz="2200" kern="1200" dirty="0" smtClean="0"/>
                        <a:t>20</a:t>
                      </a:r>
                      <a:endParaRPr lang="de-DE" sz="2200" dirty="0"/>
                    </a:p>
                  </a:txBody>
                  <a:tcPr>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de-DE" sz="2200" kern="1200" dirty="0" smtClean="0"/>
                        <a:t>40</a:t>
                      </a:r>
                      <a:endParaRPr lang="de-DE" sz="2200"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2200" kern="1200" dirty="0" smtClean="0"/>
                        <a:t>60</a:t>
                      </a:r>
                      <a:endParaRPr lang="de-DE" sz="2200" kern="1200" dirty="0" smtClean="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r>
                        <a:rPr lang="en-US" sz="2200" kern="1200" dirty="0" smtClean="0"/>
                        <a:t>not retrieved </a:t>
                      </a:r>
                      <a:endParaRPr lang="de-DE" sz="2200" dirty="0"/>
                    </a:p>
                  </a:txBody>
                  <a:tcP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200" kern="1200" dirty="0" smtClean="0"/>
                        <a:t>60</a:t>
                      </a:r>
                      <a:endParaRPr lang="de-DE" sz="2200" dirty="0"/>
                    </a:p>
                  </a:txBody>
                  <a:tcPr>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200" kern="1200" dirty="0" smtClean="0"/>
                        <a:t>1,000,000</a:t>
                      </a:r>
                      <a:endParaRPr lang="de-DE" sz="2200"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kern="1200" dirty="0" smtClean="0"/>
                        <a:t>1,000,060</a:t>
                      </a:r>
                      <a:endParaRPr lang="en-US" sz="2200" kern="1200" dirty="0" smtClean="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endParaRPr lang="de-DE" sz="2200" dirty="0"/>
                    </a:p>
                  </a:txBody>
                  <a:tcP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de-DE" sz="2200" kern="1200" dirty="0" smtClean="0"/>
                        <a:t>80</a:t>
                      </a:r>
                      <a:endParaRPr lang="de-DE" sz="2200" dirty="0"/>
                    </a:p>
                  </a:txBody>
                  <a:tcPr>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de-DE" sz="2200" kern="1200" dirty="0" smtClean="0"/>
                        <a:t>1,000,040</a:t>
                      </a:r>
                      <a:endParaRPr lang="de-DE" sz="2200"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2200" kern="1200" dirty="0" smtClean="0"/>
                        <a:t>1,000,120</a:t>
                      </a:r>
                      <a:endParaRPr lang="de-DE" sz="2200" kern="1200" dirty="0" smtClean="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12" name="Text Box 3"/>
          <p:cNvSpPr txBox="1">
            <a:spLocks noChangeArrowheads="1"/>
          </p:cNvSpPr>
          <p:nvPr/>
        </p:nvSpPr>
        <p:spPr bwMode="auto">
          <a:xfrm>
            <a:off x="685800" y="3733800"/>
            <a:ext cx="7950994" cy="1295400"/>
          </a:xfrm>
          <a:prstGeom prst="rect">
            <a:avLst/>
          </a:prstGeom>
          <a:noFill/>
          <a:ln w="9525">
            <a:noFill/>
            <a:round/>
            <a:headEnd/>
            <a:tailEnd/>
          </a:ln>
        </p:spPr>
        <p:txBody>
          <a:bodyPr/>
          <a:lstStyle/>
          <a:p>
            <a:pPr lvl="1">
              <a:spcBef>
                <a:spcPts val="700"/>
              </a:spcBef>
              <a:buClr>
                <a:srgbClr val="336699"/>
              </a:buClr>
            </a:pPr>
            <a:r>
              <a:rPr lang="de-DE" i="1" dirty="0" smtClean="0">
                <a:solidFill>
                  <a:schemeClr val="tx1"/>
                </a:solidFill>
                <a:latin typeface="+mj-lt"/>
              </a:rPr>
              <a:t>P</a:t>
            </a:r>
            <a:r>
              <a:rPr lang="de-DE" dirty="0" smtClean="0">
                <a:solidFill>
                  <a:schemeClr val="tx1"/>
                </a:solidFill>
                <a:latin typeface="+mj-lt"/>
              </a:rPr>
              <a:t> = 20/(20 + 40) = 1/3</a:t>
            </a:r>
          </a:p>
          <a:p>
            <a:pPr lvl="1">
              <a:spcBef>
                <a:spcPts val="700"/>
              </a:spcBef>
              <a:buClr>
                <a:srgbClr val="336699"/>
              </a:buClr>
            </a:pPr>
            <a:r>
              <a:rPr lang="pt-BR" i="1" dirty="0" smtClean="0">
                <a:solidFill>
                  <a:schemeClr val="tx1"/>
                </a:solidFill>
                <a:latin typeface="+mj-lt"/>
              </a:rPr>
              <a:t>R </a:t>
            </a:r>
            <a:r>
              <a:rPr lang="pt-BR" dirty="0" smtClean="0">
                <a:solidFill>
                  <a:schemeClr val="tx1"/>
                </a:solidFill>
                <a:latin typeface="+mj-lt"/>
              </a:rPr>
              <a:t>= 20/(20 + 60) = 1/4</a:t>
            </a:r>
            <a:endParaRPr lang="de-DE" dirty="0" smtClean="0">
              <a:solidFill>
                <a:schemeClr val="tx1"/>
              </a:solidFill>
              <a:latin typeface="+mj-lt"/>
            </a:endParaRPr>
          </a:p>
        </p:txBody>
      </p:sp>
      <p:pic>
        <p:nvPicPr>
          <p:cNvPr id="13" name="Picture 12" descr="2208.png"/>
          <p:cNvPicPr>
            <a:picLocks noChangeAspect="1"/>
          </p:cNvPicPr>
          <p:nvPr/>
        </p:nvPicPr>
        <p:blipFill>
          <a:blip r:embed="rId2" cstate="print"/>
          <a:stretch>
            <a:fillRect/>
          </a:stretch>
        </p:blipFill>
        <p:spPr>
          <a:xfrm>
            <a:off x="2895599" y="4953000"/>
            <a:ext cx="3149597" cy="914400"/>
          </a:xfrm>
          <a:prstGeom prst="rect">
            <a:avLst/>
          </a:prstGeom>
        </p:spPr>
      </p:pic>
    </p:spTree>
    <p:extLst>
      <p:ext uri="{BB962C8B-B14F-4D97-AF65-F5344CB8AC3E}">
        <p14:creationId xmlns="" xmlns:p14="http://schemas.microsoft.com/office/powerpoint/2010/main" val="12714090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a:bodyPr>
          <a:lstStyle/>
          <a:p>
            <a:pPr eaLnBrk="1" hangingPunct="1"/>
            <a:r>
              <a:rPr lang="el-GR" dirty="0" smtClean="0">
                <a:ea typeface="ＭＳ Ｐゴシック" pitchFamily="-112" charset="-128"/>
              </a:rPr>
              <a:t>Ορθότητα (</a:t>
            </a:r>
            <a:r>
              <a:rPr lang="en-US" dirty="0" smtClean="0">
                <a:ea typeface="ＭＳ Ｐゴシック" pitchFamily="-112" charset="-128"/>
              </a:rPr>
              <a:t>Accuracy</a:t>
            </a:r>
            <a:r>
              <a:rPr lang="el-GR" dirty="0" smtClean="0">
                <a:ea typeface="ＭＳ Ｐゴシック" pitchFamily="-112" charset="-128"/>
              </a:rPr>
              <a:t>)</a:t>
            </a:r>
            <a:endParaRPr lang="en-US" i="1" dirty="0" smtClean="0">
              <a:ea typeface="ＭＳ Ｐゴシック" pitchFamily="-112" charset="-128"/>
            </a:endParaRPr>
          </a:p>
        </p:txBody>
      </p:sp>
      <p:sp>
        <p:nvSpPr>
          <p:cNvPr id="20484"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l-GR" sz="1600" dirty="0" smtClean="0">
                <a:solidFill>
                  <a:srgbClr val="FBFCFF"/>
                </a:solidFill>
              </a:rPr>
              <a:t>8.3</a:t>
            </a:r>
            <a:endParaRPr lang="en-US" sz="1600" dirty="0">
              <a:solidFill>
                <a:srgbClr val="FBFCFF"/>
              </a:solidFill>
            </a:endParaRPr>
          </a:p>
        </p:txBody>
      </p:sp>
      <p:sp>
        <p:nvSpPr>
          <p:cNvPr id="6" name="Slide Number Placeholder 5"/>
          <p:cNvSpPr>
            <a:spLocks noGrp="1"/>
          </p:cNvSpPr>
          <p:nvPr>
            <p:ph type="sldNum" sz="quarter" idx="12"/>
          </p:nvPr>
        </p:nvSpPr>
        <p:spPr/>
        <p:txBody>
          <a:bodyPr/>
          <a:lstStyle/>
          <a:p>
            <a:fld id="{0ED9190B-40F4-4D14-B8A7-A8F5BA31F2B1}" type="slidenum">
              <a:rPr lang="en-US" smtClean="0"/>
              <a:pPr/>
              <a:t>17</a:t>
            </a:fld>
            <a:endParaRPr lang="en-US"/>
          </a:p>
        </p:txBody>
      </p:sp>
      <p:sp>
        <p:nvSpPr>
          <p:cNvPr id="7" name="Text Box 3"/>
          <p:cNvSpPr txBox="1">
            <a:spLocks noChangeArrowheads="1"/>
          </p:cNvSpPr>
          <p:nvPr/>
        </p:nvSpPr>
        <p:spPr bwMode="auto">
          <a:xfrm>
            <a:off x="214282" y="1752600"/>
            <a:ext cx="8472518" cy="3495660"/>
          </a:xfrm>
          <a:prstGeom prst="rect">
            <a:avLst/>
          </a:prstGeom>
          <a:noFill/>
          <a:ln w="9525">
            <a:noFill/>
            <a:round/>
            <a:headEnd/>
            <a:tailEnd/>
          </a:ln>
        </p:spPr>
        <p:txBody>
          <a:bodyPr/>
          <a:lstStyle/>
          <a:p>
            <a:pPr lvl="1">
              <a:spcBef>
                <a:spcPts val="700"/>
              </a:spcBef>
              <a:buClr>
                <a:schemeClr val="tx2">
                  <a:lumMod val="50000"/>
                </a:schemeClr>
              </a:buClr>
              <a:buFont typeface="Wingdings" pitchFamily="2" charset="2"/>
              <a:buChar char="§"/>
            </a:pPr>
            <a:r>
              <a:rPr lang="el-GR" dirty="0" smtClean="0">
                <a:solidFill>
                  <a:schemeClr val="tx2">
                    <a:lumMod val="50000"/>
                  </a:schemeClr>
                </a:solidFill>
                <a:latin typeface="+mn-lt"/>
              </a:rPr>
              <a:t> Γιατί να χρησιμοποιούμε περίπλοκα μέτρα όπως ακρίβεια, ανάκληση και </a:t>
            </a:r>
            <a:r>
              <a:rPr lang="en-US" dirty="0" smtClean="0">
                <a:solidFill>
                  <a:schemeClr val="tx2">
                    <a:lumMod val="50000"/>
                  </a:schemeClr>
                </a:solidFill>
                <a:latin typeface="+mn-lt"/>
              </a:rPr>
              <a:t>F</a:t>
            </a:r>
            <a:r>
              <a:rPr lang="en-US" dirty="0">
                <a:solidFill>
                  <a:schemeClr val="tx2">
                    <a:lumMod val="50000"/>
                  </a:schemeClr>
                </a:solidFill>
                <a:latin typeface="+mn-lt"/>
              </a:rPr>
              <a:t>?</a:t>
            </a:r>
          </a:p>
          <a:p>
            <a:pPr lvl="1">
              <a:spcBef>
                <a:spcPts val="700"/>
              </a:spcBef>
              <a:buClr>
                <a:schemeClr val="tx2">
                  <a:lumMod val="50000"/>
                </a:schemeClr>
              </a:buClr>
              <a:buFont typeface="Wingdings" pitchFamily="2" charset="2"/>
              <a:buChar char="§"/>
            </a:pPr>
            <a:r>
              <a:rPr lang="el-GR" dirty="0" smtClean="0">
                <a:solidFill>
                  <a:schemeClr val="tx2">
                    <a:lumMod val="50000"/>
                  </a:schemeClr>
                </a:solidFill>
                <a:latin typeface="+mn-lt"/>
              </a:rPr>
              <a:t> Γιατί όχι κάτι πιο απλό; </a:t>
            </a:r>
            <a:endParaRPr lang="en-US" dirty="0">
              <a:solidFill>
                <a:schemeClr val="tx2">
                  <a:lumMod val="50000"/>
                </a:schemeClr>
              </a:solidFill>
              <a:latin typeface="+mn-lt"/>
            </a:endParaRPr>
          </a:p>
          <a:p>
            <a:pPr lvl="1">
              <a:spcBef>
                <a:spcPts val="700"/>
              </a:spcBef>
              <a:buClr>
                <a:schemeClr val="tx2">
                  <a:lumMod val="50000"/>
                </a:schemeClr>
              </a:buClr>
            </a:pPr>
            <a:r>
              <a:rPr lang="el-GR" b="1" dirty="0" smtClean="0">
                <a:solidFill>
                  <a:schemeClr val="accent6">
                    <a:lumMod val="75000"/>
                  </a:schemeClr>
                </a:solidFill>
                <a:latin typeface="+mn-lt"/>
              </a:rPr>
              <a:t>Ορθότητα (</a:t>
            </a:r>
            <a:r>
              <a:rPr lang="en-US" b="1" dirty="0" smtClean="0">
                <a:solidFill>
                  <a:schemeClr val="accent6">
                    <a:lumMod val="75000"/>
                  </a:schemeClr>
                </a:solidFill>
                <a:latin typeface="+mn-lt"/>
              </a:rPr>
              <a:t>Accuracy</a:t>
            </a:r>
            <a:r>
              <a:rPr lang="el-GR" b="1" dirty="0" smtClean="0">
                <a:solidFill>
                  <a:schemeClr val="accent6">
                    <a:lumMod val="75000"/>
                  </a:schemeClr>
                </a:solidFill>
                <a:latin typeface="+mn-lt"/>
              </a:rPr>
              <a:t>)</a:t>
            </a:r>
            <a:r>
              <a:rPr lang="en-US" b="1" dirty="0" smtClean="0">
                <a:solidFill>
                  <a:schemeClr val="accent6">
                    <a:lumMod val="75000"/>
                  </a:schemeClr>
                </a:solidFill>
                <a:latin typeface="+mn-lt"/>
              </a:rPr>
              <a:t> </a:t>
            </a:r>
            <a:r>
              <a:rPr lang="el-GR" dirty="0" smtClean="0">
                <a:solidFill>
                  <a:schemeClr val="tx2">
                    <a:lumMod val="50000"/>
                  </a:schemeClr>
                </a:solidFill>
                <a:latin typeface="+mn-lt"/>
              </a:rPr>
              <a:t>είναι το ποσοστό των αποφάσεων (συναφή/μη συναφή) που είναι σωστές</a:t>
            </a:r>
            <a:r>
              <a:rPr lang="en-US" dirty="0" smtClean="0">
                <a:solidFill>
                  <a:schemeClr val="tx2">
                    <a:lumMod val="50000"/>
                  </a:schemeClr>
                </a:solidFill>
                <a:latin typeface="+mn-lt"/>
              </a:rPr>
              <a:t>.</a:t>
            </a:r>
            <a:endParaRPr lang="en-US" dirty="0">
              <a:solidFill>
                <a:schemeClr val="tx2">
                  <a:lumMod val="50000"/>
                </a:schemeClr>
              </a:solidFill>
              <a:latin typeface="+mn-lt"/>
            </a:endParaRPr>
          </a:p>
          <a:p>
            <a:pPr lvl="1">
              <a:spcBef>
                <a:spcPts val="700"/>
              </a:spcBef>
              <a:buClr>
                <a:schemeClr val="tx2">
                  <a:lumMod val="50000"/>
                </a:schemeClr>
              </a:buClr>
            </a:pPr>
            <a:r>
              <a:rPr lang="el-GR" dirty="0" smtClean="0">
                <a:solidFill>
                  <a:schemeClr val="tx2">
                    <a:lumMod val="50000"/>
                  </a:schemeClr>
                </a:solidFill>
                <a:latin typeface="+mn-lt"/>
              </a:rPr>
              <a:t>Με βάση τον πίνακα ενδεχομένων:</a:t>
            </a:r>
            <a:endParaRPr lang="en-US" dirty="0">
              <a:solidFill>
                <a:schemeClr val="tx2">
                  <a:lumMod val="50000"/>
                </a:schemeClr>
              </a:solidFill>
              <a:latin typeface="+mn-lt"/>
            </a:endParaRPr>
          </a:p>
          <a:p>
            <a:pPr lvl="1">
              <a:spcBef>
                <a:spcPts val="700"/>
              </a:spcBef>
              <a:buClr>
                <a:schemeClr val="tx2">
                  <a:lumMod val="50000"/>
                </a:schemeClr>
              </a:buClr>
            </a:pPr>
            <a:r>
              <a:rPr lang="en-US" dirty="0">
                <a:solidFill>
                  <a:schemeClr val="tx2">
                    <a:lumMod val="50000"/>
                  </a:schemeClr>
                </a:solidFill>
                <a:latin typeface="+mn-lt"/>
              </a:rPr>
              <a:t>	accuracy = (TP + TN)/(TP + FP + FN + TN).</a:t>
            </a:r>
          </a:p>
          <a:p>
            <a:pPr lvl="1">
              <a:spcBef>
                <a:spcPts val="700"/>
              </a:spcBef>
              <a:buClr>
                <a:schemeClr val="tx2">
                  <a:lumMod val="50000"/>
                </a:schemeClr>
              </a:buClr>
            </a:pPr>
            <a:endParaRPr lang="el-GR" dirty="0" smtClean="0">
              <a:solidFill>
                <a:schemeClr val="tx2">
                  <a:lumMod val="50000"/>
                </a:schemeClr>
              </a:solidFill>
              <a:latin typeface="+mn-lt"/>
            </a:endParaRPr>
          </a:p>
          <a:p>
            <a:pPr lvl="1">
              <a:spcBef>
                <a:spcPts val="700"/>
              </a:spcBef>
              <a:buClr>
                <a:schemeClr val="tx2">
                  <a:lumMod val="50000"/>
                </a:schemeClr>
              </a:buClr>
            </a:pPr>
            <a:r>
              <a:rPr lang="el-GR" dirty="0" smtClean="0">
                <a:solidFill>
                  <a:schemeClr val="tx2">
                    <a:lumMod val="50000"/>
                  </a:schemeClr>
                </a:solidFill>
                <a:latin typeface="+mn-lt"/>
              </a:rPr>
              <a:t>Γιατί αυτό δεν είναι χρήσιμο στην ΑΠ;</a:t>
            </a:r>
          </a:p>
          <a:p>
            <a:pPr lvl="1">
              <a:spcBef>
                <a:spcPts val="700"/>
              </a:spcBef>
              <a:buClr>
                <a:schemeClr val="tx2">
                  <a:lumMod val="50000"/>
                </a:schemeClr>
              </a:buClr>
            </a:pPr>
            <a:r>
              <a:rPr lang="el-GR" dirty="0" smtClean="0">
                <a:solidFill>
                  <a:schemeClr val="tx2">
                    <a:lumMod val="50000"/>
                  </a:schemeClr>
                </a:solidFill>
                <a:latin typeface="+mn-lt"/>
              </a:rPr>
              <a:t>				</a:t>
            </a:r>
            <a:endParaRPr lang="en-US" dirty="0">
              <a:solidFill>
                <a:schemeClr val="tx2">
                  <a:lumMod val="50000"/>
                </a:schemeClr>
              </a:solidFill>
              <a:latin typeface="+mn-lt"/>
            </a:endParaRPr>
          </a:p>
        </p:txBody>
      </p:sp>
    </p:spTree>
    <p:extLst>
      <p:ext uri="{BB962C8B-B14F-4D97-AF65-F5344CB8AC3E}">
        <p14:creationId xmlns="" xmlns:p14="http://schemas.microsoft.com/office/powerpoint/2010/main" val="23684437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a:bodyPr>
          <a:lstStyle/>
          <a:p>
            <a:pPr eaLnBrk="1" hangingPunct="1"/>
            <a:r>
              <a:rPr lang="el-GR" dirty="0" smtClean="0">
                <a:ea typeface="ＭＳ Ｐゴシック" pitchFamily="-112" charset="-128"/>
              </a:rPr>
              <a:t>Ορθότητα</a:t>
            </a:r>
            <a:endParaRPr lang="en-US" i="1" dirty="0" smtClean="0">
              <a:ea typeface="ＭＳ Ｐゴシック" pitchFamily="-112" charset="-128"/>
            </a:endParaRPr>
          </a:p>
        </p:txBody>
      </p:sp>
      <p:sp>
        <p:nvSpPr>
          <p:cNvPr id="20484"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l-GR" sz="1600" dirty="0" smtClean="0">
                <a:solidFill>
                  <a:srgbClr val="FBFCFF"/>
                </a:solidFill>
              </a:rPr>
              <a:t>8.3</a:t>
            </a:r>
            <a:endParaRPr lang="en-US" sz="1600" dirty="0">
              <a:solidFill>
                <a:srgbClr val="FBFCFF"/>
              </a:solidFill>
            </a:endParaRPr>
          </a:p>
        </p:txBody>
      </p:sp>
      <p:sp>
        <p:nvSpPr>
          <p:cNvPr id="6" name="Slide Number Placeholder 5"/>
          <p:cNvSpPr>
            <a:spLocks noGrp="1"/>
          </p:cNvSpPr>
          <p:nvPr>
            <p:ph type="sldNum" sz="quarter" idx="12"/>
          </p:nvPr>
        </p:nvSpPr>
        <p:spPr/>
        <p:txBody>
          <a:bodyPr/>
          <a:lstStyle/>
          <a:p>
            <a:fld id="{0ED9190B-40F4-4D14-B8A7-A8F5BA31F2B1}" type="slidenum">
              <a:rPr lang="en-US" smtClean="0"/>
              <a:pPr/>
              <a:t>18</a:t>
            </a:fld>
            <a:endParaRPr lang="en-US"/>
          </a:p>
        </p:txBody>
      </p:sp>
      <p:sp>
        <p:nvSpPr>
          <p:cNvPr id="7" name="Text Box 3"/>
          <p:cNvSpPr txBox="1">
            <a:spLocks noChangeArrowheads="1"/>
          </p:cNvSpPr>
          <p:nvPr/>
        </p:nvSpPr>
        <p:spPr bwMode="auto">
          <a:xfrm>
            <a:off x="214282" y="1752600"/>
            <a:ext cx="8320118" cy="685800"/>
          </a:xfrm>
          <a:prstGeom prst="rect">
            <a:avLst/>
          </a:prstGeom>
          <a:noFill/>
          <a:ln w="9525">
            <a:noFill/>
            <a:round/>
            <a:headEnd/>
            <a:tailEnd/>
          </a:ln>
        </p:spPr>
        <p:txBody>
          <a:bodyPr/>
          <a:lstStyle/>
          <a:p>
            <a:pPr lvl="1">
              <a:spcBef>
                <a:spcPts val="700"/>
              </a:spcBef>
              <a:buClr>
                <a:schemeClr val="tx2">
                  <a:lumMod val="50000"/>
                </a:schemeClr>
              </a:buClr>
            </a:pPr>
            <a:r>
              <a:rPr lang="el-GR" sz="3200" dirty="0" smtClean="0">
                <a:solidFill>
                  <a:schemeClr val="tx2">
                    <a:lumMod val="50000"/>
                  </a:schemeClr>
                </a:solidFill>
                <a:latin typeface="+mn-lt"/>
              </a:rPr>
              <a:t>Παράδειγμα</a:t>
            </a:r>
            <a:endParaRPr lang="en-US" sz="3200" dirty="0">
              <a:solidFill>
                <a:schemeClr val="tx2">
                  <a:lumMod val="50000"/>
                </a:schemeClr>
              </a:solidFill>
              <a:latin typeface="+mn-lt"/>
            </a:endParaRPr>
          </a:p>
          <a:p>
            <a:pPr lvl="1">
              <a:spcBef>
                <a:spcPts val="700"/>
              </a:spcBef>
              <a:buClr>
                <a:schemeClr val="tx2">
                  <a:lumMod val="50000"/>
                </a:schemeClr>
              </a:buClr>
            </a:pPr>
            <a:r>
              <a:rPr lang="el-GR" sz="3200" dirty="0" smtClean="0">
                <a:solidFill>
                  <a:schemeClr val="tx2">
                    <a:lumMod val="50000"/>
                  </a:schemeClr>
                </a:solidFill>
                <a:latin typeface="+mn-lt"/>
              </a:rPr>
              <a:t>		</a:t>
            </a:r>
            <a:endParaRPr lang="en-US" sz="3200" dirty="0">
              <a:solidFill>
                <a:schemeClr val="tx2">
                  <a:lumMod val="50000"/>
                </a:schemeClr>
              </a:solidFill>
              <a:latin typeface="+mn-lt"/>
            </a:endParaRPr>
          </a:p>
        </p:txBody>
      </p:sp>
      <p:graphicFrame>
        <p:nvGraphicFramePr>
          <p:cNvPr id="9" name="Table 8"/>
          <p:cNvGraphicFramePr>
            <a:graphicFrameLocks noGrp="1"/>
          </p:cNvGraphicFramePr>
          <p:nvPr>
            <p:extLst>
              <p:ext uri="{D42A27DB-BD31-4B8C-83A1-F6EECF244321}">
                <p14:modId xmlns="" xmlns:p14="http://schemas.microsoft.com/office/powerpoint/2010/main" val="3521144977"/>
              </p:ext>
            </p:extLst>
          </p:nvPr>
        </p:nvGraphicFramePr>
        <p:xfrm>
          <a:off x="1143000" y="2814630"/>
          <a:ext cx="6096000" cy="1371600"/>
        </p:xfrm>
        <a:graphic>
          <a:graphicData uri="http://schemas.openxmlformats.org/drawingml/2006/table">
            <a:tbl>
              <a:tblPr firstRow="1" bandRow="1">
                <a:tableStyleId>{C083E6E3-FA7D-4D7B-A595-EF9225AFEA82}</a:tableStyleId>
              </a:tblPr>
              <a:tblGrid>
                <a:gridCol w="1928826"/>
                <a:gridCol w="1285884"/>
                <a:gridCol w="2881290"/>
              </a:tblGrid>
              <a:tr h="370840">
                <a:tc>
                  <a:txBody>
                    <a:bodyPr/>
                    <a:lstStyle/>
                    <a:p>
                      <a:endParaRPr lang="de-DE" sz="2400" b="0" dirty="0"/>
                    </a:p>
                  </a:txBody>
                  <a:tcPr/>
                </a:tc>
                <a:tc>
                  <a:txBody>
                    <a:bodyPr/>
                    <a:lstStyle/>
                    <a:p>
                      <a:r>
                        <a:rPr lang="de-DE" sz="2400" b="0" kern="1200" dirty="0" smtClean="0"/>
                        <a:t>relevant</a:t>
                      </a:r>
                      <a:endParaRPr lang="de-DE" sz="2400" b="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2400" b="0" kern="1200" dirty="0" smtClean="0"/>
                        <a:t>not relevant</a:t>
                      </a:r>
                      <a:endParaRPr lang="de-DE" sz="2400" b="0" kern="1200" dirty="0" smtClean="0">
                        <a:solidFill>
                          <a:schemeClr val="tx1"/>
                        </a:solidFill>
                        <a:latin typeface="+mn-lt"/>
                        <a:ea typeface="+mn-ea"/>
                        <a:cs typeface="+mn-cs"/>
                      </a:endParaRPr>
                    </a:p>
                  </a:txBody>
                  <a:tcPr/>
                </a:tc>
              </a:tr>
              <a:tr h="370840">
                <a:tc>
                  <a:txBody>
                    <a:bodyPr/>
                    <a:lstStyle/>
                    <a:p>
                      <a:r>
                        <a:rPr lang="de-DE" sz="2400" kern="1200" dirty="0" err="1" smtClean="0"/>
                        <a:t>retrieved</a:t>
                      </a:r>
                      <a:endParaRPr lang="de-DE" sz="2400" dirty="0"/>
                    </a:p>
                  </a:txBody>
                  <a:tcPr/>
                </a:tc>
                <a:tc>
                  <a:txBody>
                    <a:bodyPr/>
                    <a:lstStyle/>
                    <a:p>
                      <a:r>
                        <a:rPr lang="de-DE" sz="2400" dirty="0" smtClean="0"/>
                        <a:t>18</a:t>
                      </a:r>
                      <a:endParaRPr lang="de-DE" sz="2400" dirty="0"/>
                    </a:p>
                  </a:txBody>
                  <a:tcPr/>
                </a:tc>
                <a:tc>
                  <a:txBody>
                    <a:bodyPr/>
                    <a:lstStyle/>
                    <a:p>
                      <a:r>
                        <a:rPr lang="de-DE" sz="2400" dirty="0" smtClean="0"/>
                        <a:t>2</a:t>
                      </a:r>
                      <a:endParaRPr lang="de-DE" sz="2400" dirty="0"/>
                    </a:p>
                  </a:txBody>
                  <a:tcPr/>
                </a:tc>
              </a:tr>
              <a:tr h="370840">
                <a:tc>
                  <a:txBody>
                    <a:bodyPr/>
                    <a:lstStyle/>
                    <a:p>
                      <a:r>
                        <a:rPr lang="de-DE" sz="2400" kern="1200" dirty="0" smtClean="0"/>
                        <a:t>not </a:t>
                      </a:r>
                      <a:r>
                        <a:rPr lang="de-DE" sz="2400" kern="1200" dirty="0" err="1" smtClean="0"/>
                        <a:t>retrieved</a:t>
                      </a:r>
                      <a:r>
                        <a:rPr lang="de-DE" sz="2400" kern="1200" dirty="0" smtClean="0"/>
                        <a:t> </a:t>
                      </a:r>
                      <a:endParaRPr lang="de-DE" sz="2400" dirty="0"/>
                    </a:p>
                  </a:txBody>
                  <a:tcPr/>
                </a:tc>
                <a:tc>
                  <a:txBody>
                    <a:bodyPr/>
                    <a:lstStyle/>
                    <a:p>
                      <a:r>
                        <a:rPr lang="de-DE" sz="2400" dirty="0" smtClean="0"/>
                        <a:t>82</a:t>
                      </a:r>
                      <a:endParaRPr lang="de-DE" sz="2400" dirty="0"/>
                    </a:p>
                  </a:txBody>
                  <a:tcPr/>
                </a:tc>
                <a:tc>
                  <a:txBody>
                    <a:bodyPr/>
                    <a:lstStyle/>
                    <a:p>
                      <a:r>
                        <a:rPr lang="de-DE" sz="2400" kern="1200" dirty="0" smtClean="0"/>
                        <a:t>1,000,000,000</a:t>
                      </a:r>
                      <a:endParaRPr lang="de-DE" sz="2400" dirty="0"/>
                    </a:p>
                  </a:txBody>
                  <a:tcPr/>
                </a:tc>
              </a:tr>
            </a:tbl>
          </a:graphicData>
        </a:graphic>
      </p:graphicFrame>
    </p:spTree>
    <p:extLst>
      <p:ext uri="{BB962C8B-B14F-4D97-AF65-F5344CB8AC3E}">
        <p14:creationId xmlns="" xmlns:p14="http://schemas.microsoft.com/office/powerpoint/2010/main" val="29219522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a:bodyPr>
          <a:lstStyle/>
          <a:p>
            <a:pPr eaLnBrk="1" hangingPunct="1"/>
            <a:r>
              <a:rPr lang="el-GR" dirty="0" smtClean="0">
                <a:ea typeface="ＭＳ Ｐゴシック" pitchFamily="-112" charset="-128"/>
              </a:rPr>
              <a:t>Ορθότητα</a:t>
            </a:r>
            <a:endParaRPr lang="en-US" i="1" dirty="0" smtClean="0">
              <a:ea typeface="ＭＳ Ｐゴシック" pitchFamily="-112" charset="-128"/>
            </a:endParaRPr>
          </a:p>
        </p:txBody>
      </p:sp>
      <p:sp>
        <p:nvSpPr>
          <p:cNvPr id="20484"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l-GR" sz="1600" dirty="0" smtClean="0">
                <a:solidFill>
                  <a:srgbClr val="FBFCFF"/>
                </a:solidFill>
              </a:rPr>
              <a:t>8.3</a:t>
            </a:r>
            <a:endParaRPr lang="en-US" sz="1600" dirty="0">
              <a:solidFill>
                <a:srgbClr val="FBFCFF"/>
              </a:solidFill>
            </a:endParaRPr>
          </a:p>
        </p:txBody>
      </p:sp>
      <p:sp>
        <p:nvSpPr>
          <p:cNvPr id="6" name="Slide Number Placeholder 5"/>
          <p:cNvSpPr>
            <a:spLocks noGrp="1"/>
          </p:cNvSpPr>
          <p:nvPr>
            <p:ph type="sldNum" sz="quarter" idx="12"/>
          </p:nvPr>
        </p:nvSpPr>
        <p:spPr/>
        <p:txBody>
          <a:bodyPr/>
          <a:lstStyle/>
          <a:p>
            <a:fld id="{0ED9190B-40F4-4D14-B8A7-A8F5BA31F2B1}" type="slidenum">
              <a:rPr lang="en-US" smtClean="0"/>
              <a:pPr/>
              <a:t>19</a:t>
            </a:fld>
            <a:endParaRPr lang="en-US"/>
          </a:p>
        </p:txBody>
      </p:sp>
      <p:sp>
        <p:nvSpPr>
          <p:cNvPr id="7" name="Text Box 3"/>
          <p:cNvSpPr txBox="1">
            <a:spLocks noChangeArrowheads="1"/>
          </p:cNvSpPr>
          <p:nvPr/>
        </p:nvSpPr>
        <p:spPr bwMode="auto">
          <a:xfrm>
            <a:off x="0" y="1752600"/>
            <a:ext cx="8991600" cy="1747830"/>
          </a:xfrm>
          <a:prstGeom prst="rect">
            <a:avLst/>
          </a:prstGeom>
          <a:noFill/>
          <a:ln w="9525">
            <a:noFill/>
            <a:round/>
            <a:headEnd/>
            <a:tailEnd/>
          </a:ln>
        </p:spPr>
        <p:txBody>
          <a:bodyPr/>
          <a:lstStyle/>
          <a:p>
            <a:pPr lvl="1">
              <a:spcBef>
                <a:spcPts val="700"/>
              </a:spcBef>
              <a:buClr>
                <a:schemeClr val="tx2">
                  <a:lumMod val="50000"/>
                </a:schemeClr>
              </a:buClr>
            </a:pPr>
            <a:r>
              <a:rPr lang="el-GR" dirty="0" smtClean="0">
                <a:solidFill>
                  <a:schemeClr val="tx2">
                    <a:lumMod val="50000"/>
                  </a:schemeClr>
                </a:solidFill>
                <a:latin typeface="+mn-lt"/>
              </a:rPr>
              <a:t>Η μηχανή αναζήτησης </a:t>
            </a:r>
            <a:r>
              <a:rPr lang="en-US" dirty="0" err="1" smtClean="0">
                <a:solidFill>
                  <a:schemeClr val="tx2">
                    <a:lumMod val="50000"/>
                  </a:schemeClr>
                </a:solidFill>
                <a:latin typeface="+mn-lt"/>
              </a:rPr>
              <a:t>snoogle</a:t>
            </a:r>
            <a:r>
              <a:rPr lang="en-US" dirty="0" smtClean="0">
                <a:solidFill>
                  <a:schemeClr val="tx2">
                    <a:lumMod val="50000"/>
                  </a:schemeClr>
                </a:solidFill>
                <a:latin typeface="+mn-lt"/>
              </a:rPr>
              <a:t> </a:t>
            </a:r>
            <a:r>
              <a:rPr lang="el-GR" dirty="0" smtClean="0">
                <a:solidFill>
                  <a:schemeClr val="tx2">
                    <a:lumMod val="50000"/>
                  </a:schemeClr>
                </a:solidFill>
                <a:latin typeface="+mn-lt"/>
              </a:rPr>
              <a:t>επιστρέφει πάντα</a:t>
            </a:r>
            <a:r>
              <a:rPr lang="en-US" dirty="0" smtClean="0">
                <a:solidFill>
                  <a:schemeClr val="tx2">
                    <a:lumMod val="50000"/>
                  </a:schemeClr>
                </a:solidFill>
                <a:latin typeface="+mn-lt"/>
              </a:rPr>
              <a:t> 0</a:t>
            </a:r>
            <a:r>
              <a:rPr lang="el-GR" dirty="0" smtClean="0">
                <a:solidFill>
                  <a:schemeClr val="tx2">
                    <a:lumMod val="50000"/>
                  </a:schemeClr>
                </a:solidFill>
                <a:latin typeface="+mn-lt"/>
              </a:rPr>
              <a:t> αποτελέσματα</a:t>
            </a:r>
            <a:r>
              <a:rPr lang="en-US" dirty="0" smtClean="0">
                <a:solidFill>
                  <a:schemeClr val="tx2">
                    <a:lumMod val="50000"/>
                  </a:schemeClr>
                </a:solidFill>
                <a:latin typeface="+mn-lt"/>
              </a:rPr>
              <a:t> (“0 matching results found”), </a:t>
            </a:r>
            <a:r>
              <a:rPr lang="el-GR" dirty="0" smtClean="0">
                <a:solidFill>
                  <a:schemeClr val="tx2">
                    <a:lumMod val="50000"/>
                  </a:schemeClr>
                </a:solidFill>
                <a:latin typeface="+mn-lt"/>
              </a:rPr>
              <a:t>ανεξάρτητα από το ερώτημα. Τι μας λέει όπως το </a:t>
            </a:r>
            <a:r>
              <a:rPr lang="en-US" dirty="0" smtClean="0">
                <a:solidFill>
                  <a:schemeClr val="tx2">
                    <a:lumMod val="50000"/>
                  </a:schemeClr>
                </a:solidFill>
                <a:latin typeface="+mn-lt"/>
              </a:rPr>
              <a:t>accuracy</a:t>
            </a:r>
            <a:endParaRPr lang="el-GR" dirty="0" smtClean="0">
              <a:solidFill>
                <a:schemeClr val="tx2">
                  <a:lumMod val="50000"/>
                </a:schemeClr>
              </a:solidFill>
              <a:latin typeface="+mn-lt"/>
            </a:endParaRPr>
          </a:p>
          <a:p>
            <a:pPr lvl="1">
              <a:spcBef>
                <a:spcPts val="700"/>
              </a:spcBef>
              <a:buClr>
                <a:schemeClr val="tx2">
                  <a:lumMod val="50000"/>
                </a:schemeClr>
              </a:buClr>
            </a:pPr>
            <a:endParaRPr lang="el-GR" dirty="0">
              <a:solidFill>
                <a:schemeClr val="tx2">
                  <a:lumMod val="50000"/>
                </a:schemeClr>
              </a:solidFill>
              <a:latin typeface="+mn-lt"/>
            </a:endParaRPr>
          </a:p>
          <a:p>
            <a:pPr lvl="1">
              <a:spcBef>
                <a:spcPts val="700"/>
              </a:spcBef>
              <a:buClr>
                <a:schemeClr val="tx2">
                  <a:lumMod val="50000"/>
                </a:schemeClr>
              </a:buClr>
            </a:pPr>
            <a:endParaRPr lang="el-GR" dirty="0" smtClean="0">
              <a:solidFill>
                <a:schemeClr val="tx2">
                  <a:lumMod val="50000"/>
                </a:schemeClr>
              </a:solidFill>
              <a:latin typeface="+mn-lt"/>
            </a:endParaRPr>
          </a:p>
          <a:p>
            <a:pPr lvl="1">
              <a:spcBef>
                <a:spcPts val="700"/>
              </a:spcBef>
              <a:buClr>
                <a:schemeClr val="tx2">
                  <a:lumMod val="50000"/>
                </a:schemeClr>
              </a:buClr>
            </a:pPr>
            <a:endParaRPr lang="el-GR" dirty="0">
              <a:solidFill>
                <a:schemeClr val="tx2">
                  <a:lumMod val="50000"/>
                </a:schemeClr>
              </a:solidFill>
              <a:latin typeface="+mn-lt"/>
            </a:endParaRPr>
          </a:p>
          <a:p>
            <a:pPr lvl="1">
              <a:spcBef>
                <a:spcPts val="700"/>
              </a:spcBef>
              <a:buClr>
                <a:schemeClr val="tx2">
                  <a:lumMod val="50000"/>
                </a:schemeClr>
              </a:buClr>
            </a:pPr>
            <a:endParaRPr lang="el-GR" dirty="0" smtClean="0">
              <a:solidFill>
                <a:schemeClr val="tx2">
                  <a:lumMod val="50000"/>
                </a:schemeClr>
              </a:solidFill>
              <a:latin typeface="+mn-lt"/>
            </a:endParaRPr>
          </a:p>
          <a:p>
            <a:pPr lvl="1">
              <a:spcBef>
                <a:spcPts val="700"/>
              </a:spcBef>
              <a:buClr>
                <a:schemeClr val="tx2">
                  <a:lumMod val="50000"/>
                </a:schemeClr>
              </a:buClr>
            </a:pPr>
            <a:r>
              <a:rPr lang="el-GR" dirty="0" smtClean="0">
                <a:solidFill>
                  <a:schemeClr val="tx2">
                    <a:lumMod val="50000"/>
                  </a:schemeClr>
                </a:solidFill>
                <a:latin typeface="+mn-lt"/>
              </a:rPr>
              <a:t>	</a:t>
            </a:r>
            <a:endParaRPr lang="en-US" dirty="0">
              <a:solidFill>
                <a:schemeClr val="tx2">
                  <a:lumMod val="50000"/>
                </a:schemeClr>
              </a:solidFill>
              <a:latin typeface="+mn-lt"/>
            </a:endParaRPr>
          </a:p>
        </p:txBody>
      </p:sp>
      <p:pic>
        <p:nvPicPr>
          <p:cNvPr id="8" name="Picture 7" descr="2408.png"/>
          <p:cNvPicPr>
            <a:picLocks noChangeAspect="1"/>
          </p:cNvPicPr>
          <p:nvPr/>
        </p:nvPicPr>
        <p:blipFill>
          <a:blip r:embed="rId2" cstate="print"/>
          <a:stretch>
            <a:fillRect/>
          </a:stretch>
        </p:blipFill>
        <p:spPr>
          <a:xfrm>
            <a:off x="2596437" y="3647421"/>
            <a:ext cx="3798726" cy="1857388"/>
          </a:xfrm>
          <a:prstGeom prst="rect">
            <a:avLst/>
          </a:prstGeom>
        </p:spPr>
      </p:pic>
    </p:spTree>
    <p:extLst>
      <p:ext uri="{BB962C8B-B14F-4D97-AF65-F5344CB8AC3E}">
        <p14:creationId xmlns="" xmlns:p14="http://schemas.microsoft.com/office/powerpoint/2010/main" val="36757839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l-GR" smtClean="0">
                <a:ea typeface="ＭＳ Ｐゴシック" pitchFamily="-112" charset="-128"/>
              </a:rPr>
              <a:t>Τι θα </a:t>
            </a:r>
            <a:r>
              <a:rPr lang="el-GR" dirty="0" smtClean="0">
                <a:ea typeface="ＭＳ Ｐゴシック" pitchFamily="-112" charset="-128"/>
              </a:rPr>
              <a:t>δούμε σήμερα;</a:t>
            </a:r>
            <a:endParaRPr lang="en-US" dirty="0" smtClean="0">
              <a:ea typeface="ＭＳ Ｐゴシック" pitchFamily="-112" charset="-128"/>
            </a:endParaRPr>
          </a:p>
        </p:txBody>
      </p:sp>
      <p:sp>
        <p:nvSpPr>
          <p:cNvPr id="20483" name="Rectangle 3"/>
          <p:cNvSpPr>
            <a:spLocks noGrp="1" noChangeArrowheads="1"/>
          </p:cNvSpPr>
          <p:nvPr>
            <p:ph type="body" idx="1"/>
          </p:nvPr>
        </p:nvSpPr>
        <p:spPr>
          <a:xfrm>
            <a:off x="381000" y="2438400"/>
            <a:ext cx="7620000" cy="1828800"/>
          </a:xfrm>
        </p:spPr>
        <p:txBody>
          <a:bodyPr/>
          <a:lstStyle/>
          <a:p>
            <a:pPr eaLnBrk="1" hangingPunct="1"/>
            <a:r>
              <a:rPr lang="el-GR" sz="3000" dirty="0" smtClean="0">
                <a:ea typeface="ＭＳ Ｐゴシック" pitchFamily="-112" charset="-128"/>
              </a:rPr>
              <a:t>Πως ξέρουμε αν τα αποτελέσματα είναι καλά</a:t>
            </a:r>
          </a:p>
          <a:p>
            <a:pPr lvl="1" eaLnBrk="1" hangingPunct="1"/>
            <a:r>
              <a:rPr lang="el-GR" sz="2600" dirty="0" smtClean="0">
                <a:ea typeface="ＭＳ Ｐゴシック" pitchFamily="-112" charset="-128"/>
              </a:rPr>
              <a:t>Αξιολόγηση μηχανών αναζήτησης: μεθοδολογία και μέτρα</a:t>
            </a:r>
          </a:p>
        </p:txBody>
      </p:sp>
      <p:sp>
        <p:nvSpPr>
          <p:cNvPr id="20484" name="TextBox 4"/>
          <p:cNvSpPr txBox="1">
            <a:spLocks noChangeArrowheads="1"/>
          </p:cNvSpPr>
          <p:nvPr/>
        </p:nvSpPr>
        <p:spPr bwMode="auto">
          <a:xfrm>
            <a:off x="7620000" y="-33546"/>
            <a:ext cx="806631"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8</a:t>
            </a:r>
            <a:endParaRPr lang="en-US" sz="1600" dirty="0">
              <a:solidFill>
                <a:srgbClr val="FBFCFF"/>
              </a:solidFill>
            </a:endParaRPr>
          </a:p>
        </p:txBody>
      </p:sp>
      <p:sp>
        <p:nvSpPr>
          <p:cNvPr id="6" name="Slide Number Placeholder 5"/>
          <p:cNvSpPr>
            <a:spLocks noGrp="1"/>
          </p:cNvSpPr>
          <p:nvPr>
            <p:ph type="sldNum" sz="quarter" idx="12"/>
          </p:nvPr>
        </p:nvSpPr>
        <p:spPr/>
        <p:txBody>
          <a:bodyPr/>
          <a:lstStyle/>
          <a:p>
            <a:fld id="{0ED9190B-40F4-4D14-B8A7-A8F5BA31F2B1}"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a:bodyPr>
          <a:lstStyle/>
          <a:p>
            <a:pPr eaLnBrk="1" hangingPunct="1"/>
            <a:r>
              <a:rPr lang="el-GR" dirty="0" smtClean="0">
                <a:ea typeface="ＭＳ Ｐゴシック" pitchFamily="-112" charset="-128"/>
              </a:rPr>
              <a:t>Ορθότητα</a:t>
            </a:r>
            <a:endParaRPr lang="en-US" i="1" dirty="0" smtClean="0">
              <a:ea typeface="ＭＳ Ｐゴシック" pitchFamily="-112" charset="-128"/>
            </a:endParaRPr>
          </a:p>
        </p:txBody>
      </p:sp>
      <p:sp>
        <p:nvSpPr>
          <p:cNvPr id="20484"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l-GR" sz="1600" dirty="0" smtClean="0">
                <a:solidFill>
                  <a:srgbClr val="FBFCFF"/>
                </a:solidFill>
              </a:rPr>
              <a:t>8.3</a:t>
            </a:r>
            <a:endParaRPr lang="en-US" sz="1600" dirty="0">
              <a:solidFill>
                <a:srgbClr val="FBFCFF"/>
              </a:solidFill>
            </a:endParaRPr>
          </a:p>
        </p:txBody>
      </p:sp>
      <p:sp>
        <p:nvSpPr>
          <p:cNvPr id="6" name="Slide Number Placeholder 5"/>
          <p:cNvSpPr>
            <a:spLocks noGrp="1"/>
          </p:cNvSpPr>
          <p:nvPr>
            <p:ph type="sldNum" sz="quarter" idx="12"/>
          </p:nvPr>
        </p:nvSpPr>
        <p:spPr/>
        <p:txBody>
          <a:bodyPr/>
          <a:lstStyle/>
          <a:p>
            <a:fld id="{0ED9190B-40F4-4D14-B8A7-A8F5BA31F2B1}" type="slidenum">
              <a:rPr lang="en-US" smtClean="0"/>
              <a:pPr/>
              <a:t>20</a:t>
            </a:fld>
            <a:endParaRPr lang="en-US"/>
          </a:p>
        </p:txBody>
      </p:sp>
      <p:sp>
        <p:nvSpPr>
          <p:cNvPr id="7" name="Text Box 3"/>
          <p:cNvSpPr txBox="1">
            <a:spLocks noChangeArrowheads="1"/>
          </p:cNvSpPr>
          <p:nvPr/>
        </p:nvSpPr>
        <p:spPr bwMode="auto">
          <a:xfrm>
            <a:off x="0" y="1371600"/>
            <a:ext cx="8991600" cy="1747830"/>
          </a:xfrm>
          <a:prstGeom prst="rect">
            <a:avLst/>
          </a:prstGeom>
          <a:noFill/>
          <a:ln w="9525">
            <a:noFill/>
            <a:round/>
            <a:headEnd/>
            <a:tailEnd/>
          </a:ln>
        </p:spPr>
        <p:txBody>
          <a:bodyPr/>
          <a:lstStyle/>
          <a:p>
            <a:pPr lvl="1">
              <a:spcBef>
                <a:spcPts val="700"/>
              </a:spcBef>
              <a:buClr>
                <a:schemeClr val="tx2">
                  <a:lumMod val="50000"/>
                </a:schemeClr>
              </a:buClr>
            </a:pPr>
            <a:endParaRPr lang="el-GR" dirty="0">
              <a:solidFill>
                <a:schemeClr val="tx2">
                  <a:lumMod val="50000"/>
                </a:schemeClr>
              </a:solidFill>
              <a:latin typeface="+mn-lt"/>
            </a:endParaRPr>
          </a:p>
          <a:p>
            <a:pPr lvl="1">
              <a:spcBef>
                <a:spcPts val="700"/>
              </a:spcBef>
              <a:buClr>
                <a:schemeClr val="tx2">
                  <a:lumMod val="50000"/>
                </a:schemeClr>
              </a:buClr>
              <a:buFont typeface="Wingdings" pitchFamily="2" charset="2"/>
              <a:buChar char="§"/>
            </a:pPr>
            <a:r>
              <a:rPr lang="el-GR" dirty="0" smtClean="0">
                <a:solidFill>
                  <a:schemeClr val="tx2">
                    <a:lumMod val="50000"/>
                  </a:schemeClr>
                </a:solidFill>
                <a:latin typeface="+mn-lt"/>
              </a:rPr>
              <a:t> Απλό κόλπο για τη μεγιστοποίηση της ορθότητας στην ΑΠ</a:t>
            </a:r>
            <a:r>
              <a:rPr lang="en-US" dirty="0" smtClean="0">
                <a:solidFill>
                  <a:schemeClr val="tx2">
                    <a:lumMod val="50000"/>
                  </a:schemeClr>
                </a:solidFill>
                <a:latin typeface="+mn-lt"/>
              </a:rPr>
              <a:t>: </a:t>
            </a:r>
            <a:r>
              <a:rPr lang="el-GR" dirty="0" smtClean="0">
                <a:solidFill>
                  <a:schemeClr val="tx2">
                    <a:lumMod val="50000"/>
                  </a:schemeClr>
                </a:solidFill>
                <a:latin typeface="+mn-lt"/>
              </a:rPr>
              <a:t>πες πάντα όχι</a:t>
            </a:r>
            <a:r>
              <a:rPr lang="en-US" dirty="0" smtClean="0">
                <a:solidFill>
                  <a:schemeClr val="tx2">
                    <a:lumMod val="50000"/>
                  </a:schemeClr>
                </a:solidFill>
                <a:latin typeface="+mn-lt"/>
              </a:rPr>
              <a:t> </a:t>
            </a:r>
            <a:r>
              <a:rPr lang="el-GR" dirty="0" smtClean="0">
                <a:solidFill>
                  <a:schemeClr val="tx2">
                    <a:lumMod val="50000"/>
                  </a:schemeClr>
                </a:solidFill>
                <a:latin typeface="+mn-lt"/>
              </a:rPr>
              <a:t>και μην επιστρέφεις κανένα έγγραφο</a:t>
            </a:r>
          </a:p>
          <a:p>
            <a:pPr lvl="1">
              <a:spcBef>
                <a:spcPts val="700"/>
              </a:spcBef>
              <a:buClr>
                <a:schemeClr val="tx2">
                  <a:lumMod val="50000"/>
                </a:schemeClr>
              </a:buClr>
              <a:buFont typeface="Wingdings" pitchFamily="2" charset="2"/>
              <a:buChar char="§"/>
            </a:pPr>
            <a:r>
              <a:rPr lang="el-GR" dirty="0" smtClean="0">
                <a:solidFill>
                  <a:schemeClr val="tx2">
                    <a:lumMod val="50000"/>
                  </a:schemeClr>
                </a:solidFill>
                <a:latin typeface="+mn-lt"/>
              </a:rPr>
              <a:t> Αυτό έχει ως αποτέλεσμα </a:t>
            </a:r>
            <a:r>
              <a:rPr lang="en-US" dirty="0" smtClean="0">
                <a:solidFill>
                  <a:schemeClr val="tx2">
                    <a:lumMod val="50000"/>
                  </a:schemeClr>
                </a:solidFill>
                <a:latin typeface="+mn-lt"/>
              </a:rPr>
              <a:t>99.99</a:t>
            </a:r>
            <a:r>
              <a:rPr lang="en-US" dirty="0">
                <a:solidFill>
                  <a:schemeClr val="tx2">
                    <a:lumMod val="50000"/>
                  </a:schemeClr>
                </a:solidFill>
                <a:latin typeface="+mn-lt"/>
              </a:rPr>
              <a:t>% </a:t>
            </a:r>
            <a:r>
              <a:rPr lang="el-GR" dirty="0" smtClean="0">
                <a:solidFill>
                  <a:schemeClr val="tx2">
                    <a:lumMod val="50000"/>
                  </a:schemeClr>
                </a:solidFill>
                <a:latin typeface="+mn-lt"/>
              </a:rPr>
              <a:t>ορθότητα στα περισσότερα ερωτήματα </a:t>
            </a:r>
            <a:endParaRPr lang="en-US" dirty="0">
              <a:solidFill>
                <a:schemeClr val="tx2">
                  <a:lumMod val="50000"/>
                </a:schemeClr>
              </a:solidFill>
              <a:latin typeface="+mn-lt"/>
            </a:endParaRPr>
          </a:p>
          <a:p>
            <a:pPr lvl="1">
              <a:spcBef>
                <a:spcPts val="700"/>
              </a:spcBef>
              <a:buClr>
                <a:schemeClr val="tx2">
                  <a:lumMod val="50000"/>
                </a:schemeClr>
              </a:buClr>
            </a:pPr>
            <a:endParaRPr lang="el-GR" dirty="0" smtClean="0">
              <a:solidFill>
                <a:schemeClr val="tx2">
                  <a:lumMod val="50000"/>
                </a:schemeClr>
              </a:solidFill>
              <a:latin typeface="+mn-lt"/>
            </a:endParaRPr>
          </a:p>
          <a:p>
            <a:pPr lvl="1">
              <a:spcBef>
                <a:spcPts val="700"/>
              </a:spcBef>
              <a:buClr>
                <a:schemeClr val="tx2">
                  <a:lumMod val="50000"/>
                </a:schemeClr>
              </a:buClr>
            </a:pPr>
            <a:r>
              <a:rPr lang="en-US" dirty="0" smtClean="0">
                <a:solidFill>
                  <a:schemeClr val="tx2">
                    <a:lumMod val="50000"/>
                  </a:schemeClr>
                </a:solidFill>
                <a:latin typeface="+mn-lt"/>
              </a:rPr>
              <a:t>Searchers </a:t>
            </a:r>
            <a:r>
              <a:rPr lang="el-GR" dirty="0" smtClean="0">
                <a:solidFill>
                  <a:schemeClr val="tx2">
                    <a:lumMod val="50000"/>
                  </a:schemeClr>
                </a:solidFill>
                <a:latin typeface="+mn-lt"/>
              </a:rPr>
              <a:t>στο </a:t>
            </a:r>
            <a:r>
              <a:rPr lang="en-US" dirty="0" smtClean="0">
                <a:solidFill>
                  <a:schemeClr val="tx2">
                    <a:lumMod val="50000"/>
                  </a:schemeClr>
                </a:solidFill>
                <a:latin typeface="+mn-lt"/>
              </a:rPr>
              <a:t>web (</a:t>
            </a:r>
            <a:r>
              <a:rPr lang="el-GR" dirty="0" smtClean="0">
                <a:solidFill>
                  <a:schemeClr val="tx2">
                    <a:lumMod val="50000"/>
                  </a:schemeClr>
                </a:solidFill>
                <a:latin typeface="+mn-lt"/>
              </a:rPr>
              <a:t>και γενικά στην ΑΠ</a:t>
            </a:r>
            <a:r>
              <a:rPr lang="en-US" dirty="0" smtClean="0">
                <a:solidFill>
                  <a:schemeClr val="tx2">
                    <a:lumMod val="50000"/>
                  </a:schemeClr>
                </a:solidFill>
                <a:latin typeface="+mn-lt"/>
              </a:rPr>
              <a:t>) </a:t>
            </a:r>
            <a:r>
              <a:rPr lang="el-GR" dirty="0" smtClean="0">
                <a:solidFill>
                  <a:schemeClr val="tx2">
                    <a:lumMod val="50000"/>
                  </a:schemeClr>
                </a:solidFill>
                <a:latin typeface="+mn-lt"/>
              </a:rPr>
              <a:t>θέλουν να βρουν κάτι και έχουν κάποια ανεκτικότητα στα «σκουπίδια»</a:t>
            </a:r>
            <a:endParaRPr lang="en-US" dirty="0">
              <a:solidFill>
                <a:schemeClr val="tx2">
                  <a:lumMod val="50000"/>
                </a:schemeClr>
              </a:solidFill>
              <a:latin typeface="+mn-lt"/>
            </a:endParaRPr>
          </a:p>
          <a:p>
            <a:pPr lvl="1">
              <a:spcBef>
                <a:spcPts val="700"/>
              </a:spcBef>
              <a:buClr>
                <a:schemeClr val="tx2">
                  <a:lumMod val="50000"/>
                </a:schemeClr>
              </a:buClr>
            </a:pPr>
            <a:r>
              <a:rPr lang="el-GR" dirty="0" smtClean="0">
                <a:solidFill>
                  <a:schemeClr val="tx2">
                    <a:lumMod val="50000"/>
                  </a:schemeClr>
                </a:solidFill>
                <a:latin typeface="+mn-lt"/>
              </a:rPr>
              <a:t>Καλύτερα να επιστρέφεις κάποια κακά</a:t>
            </a:r>
            <a:r>
              <a:rPr lang="en-US" dirty="0" smtClean="0">
                <a:solidFill>
                  <a:schemeClr val="tx2">
                    <a:lumMod val="50000"/>
                  </a:schemeClr>
                </a:solidFill>
                <a:latin typeface="+mn-lt"/>
              </a:rPr>
              <a:t> </a:t>
            </a:r>
            <a:r>
              <a:rPr lang="en-US" dirty="0">
                <a:solidFill>
                  <a:schemeClr val="tx2">
                    <a:lumMod val="50000"/>
                  </a:schemeClr>
                </a:solidFill>
                <a:latin typeface="+mn-lt"/>
              </a:rPr>
              <a:t>hits </a:t>
            </a:r>
            <a:r>
              <a:rPr lang="el-GR" dirty="0" smtClean="0">
                <a:solidFill>
                  <a:schemeClr val="tx2">
                    <a:lumMod val="50000"/>
                  </a:schemeClr>
                </a:solidFill>
                <a:latin typeface="+mn-lt"/>
              </a:rPr>
              <a:t>αρκεί να επιστέφεις κάτι </a:t>
            </a:r>
          </a:p>
          <a:p>
            <a:pPr lvl="1">
              <a:spcBef>
                <a:spcPts val="700"/>
              </a:spcBef>
              <a:buClr>
                <a:schemeClr val="tx2">
                  <a:lumMod val="50000"/>
                </a:schemeClr>
              </a:buClr>
            </a:pPr>
            <a:r>
              <a:rPr lang="en-US" dirty="0" smtClean="0">
                <a:solidFill>
                  <a:schemeClr val="tx2">
                    <a:lumMod val="50000"/>
                  </a:schemeClr>
                </a:solidFill>
                <a:latin typeface="+mn-lt"/>
              </a:rPr>
              <a:t>→</a:t>
            </a:r>
            <a:r>
              <a:rPr lang="el-GR" dirty="0" smtClean="0">
                <a:solidFill>
                  <a:schemeClr val="tx2">
                    <a:lumMod val="50000"/>
                  </a:schemeClr>
                </a:solidFill>
                <a:latin typeface="+mn-lt"/>
              </a:rPr>
              <a:t> Για την αποτίμηση, χρησιμοποιούμε την ακρίβεια, ανάκληση και </a:t>
            </a:r>
            <a:r>
              <a:rPr lang="en-US" dirty="0" smtClean="0">
                <a:solidFill>
                  <a:schemeClr val="tx2">
                    <a:lumMod val="50000"/>
                  </a:schemeClr>
                </a:solidFill>
                <a:latin typeface="+mn-lt"/>
              </a:rPr>
              <a:t>F</a:t>
            </a:r>
          </a:p>
          <a:p>
            <a:pPr lvl="1">
              <a:spcBef>
                <a:spcPts val="700"/>
              </a:spcBef>
              <a:buClr>
                <a:schemeClr val="tx2">
                  <a:lumMod val="50000"/>
                </a:schemeClr>
              </a:buClr>
            </a:pPr>
            <a:r>
              <a:rPr lang="el-GR" dirty="0" smtClean="0">
                <a:solidFill>
                  <a:schemeClr val="tx2">
                    <a:lumMod val="50000"/>
                  </a:schemeClr>
                </a:solidFill>
                <a:latin typeface="+mn-lt"/>
              </a:rPr>
              <a:t>		</a:t>
            </a:r>
            <a:endParaRPr lang="en-US" dirty="0">
              <a:solidFill>
                <a:schemeClr val="tx2">
                  <a:lumMod val="50000"/>
                </a:schemeClr>
              </a:solidFill>
              <a:latin typeface="+mn-lt"/>
            </a:endParaRPr>
          </a:p>
        </p:txBody>
      </p:sp>
    </p:spTree>
    <p:extLst>
      <p:ext uri="{BB962C8B-B14F-4D97-AF65-F5344CB8AC3E}">
        <p14:creationId xmlns="" xmlns:p14="http://schemas.microsoft.com/office/powerpoint/2010/main" val="169184517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p:cNvSpPr>
            <a:spLocks noGrp="1"/>
          </p:cNvSpPr>
          <p:nvPr>
            <p:ph type="sldNum" sz="quarter" idx="12"/>
          </p:nvPr>
        </p:nvSpPr>
        <p:spPr bwMode="auto">
          <a:noFill/>
          <a:ln>
            <a:miter lim="800000"/>
            <a:headEnd/>
            <a:tailEnd/>
          </a:ln>
        </p:spPr>
        <p:txBody>
          <a:bodyPr/>
          <a:lstStyle/>
          <a:p>
            <a:fld id="{D731A224-AAB1-4F82-8A15-516BAD8A4B12}" type="slidenum">
              <a:rPr lang="en-US" smtClean="0"/>
              <a:pPr/>
              <a:t>21</a:t>
            </a:fld>
            <a:endParaRPr lang="en-US" smtClean="0"/>
          </a:p>
        </p:txBody>
      </p:sp>
      <p:sp>
        <p:nvSpPr>
          <p:cNvPr id="27651" name="Rectangle 2"/>
          <p:cNvSpPr>
            <a:spLocks noGrp="1" noChangeArrowheads="1"/>
          </p:cNvSpPr>
          <p:nvPr>
            <p:ph type="title"/>
          </p:nvPr>
        </p:nvSpPr>
        <p:spPr/>
        <p:txBody>
          <a:bodyPr/>
          <a:lstStyle/>
          <a:p>
            <a:pPr eaLnBrk="1" hangingPunct="1"/>
            <a:r>
              <a:rPr lang="el-GR" dirty="0" smtClean="0">
                <a:ea typeface="ＭＳ Ｐゴシック" charset="-128"/>
              </a:rPr>
              <a:t>Δυσκολίες στη χρήση </a:t>
            </a:r>
            <a:r>
              <a:rPr lang="en-US" dirty="0" smtClean="0">
                <a:ea typeface="ＭＳ Ｐゴシック" charset="-128"/>
              </a:rPr>
              <a:t>P/R</a:t>
            </a:r>
          </a:p>
        </p:txBody>
      </p:sp>
      <p:sp>
        <p:nvSpPr>
          <p:cNvPr id="27652" name="Rectangle 3"/>
          <p:cNvSpPr>
            <a:spLocks noGrp="1" noChangeArrowheads="1"/>
          </p:cNvSpPr>
          <p:nvPr>
            <p:ph type="body" idx="1"/>
          </p:nvPr>
        </p:nvSpPr>
        <p:spPr/>
        <p:txBody>
          <a:bodyPr/>
          <a:lstStyle/>
          <a:p>
            <a:pPr eaLnBrk="1" hangingPunct="1"/>
            <a:r>
              <a:rPr lang="el-GR" dirty="0" smtClean="0">
                <a:ea typeface="ＭＳ Ｐゴシック" charset="-128"/>
              </a:rPr>
              <a:t>Πρέπει να υπολογιστούν μέσοι όροι για μεγάλες ομάδες συλλογών εγγράφων/ερωτημάτων </a:t>
            </a:r>
            <a:endParaRPr lang="en-US" dirty="0" smtClean="0">
              <a:ea typeface="ＭＳ Ｐゴシック" charset="-128"/>
            </a:endParaRPr>
          </a:p>
          <a:p>
            <a:pPr eaLnBrk="1" hangingPunct="1"/>
            <a:r>
              <a:rPr lang="el-GR" dirty="0" smtClean="0">
                <a:ea typeface="ＭＳ Ｐゴシック" charset="-128"/>
              </a:rPr>
              <a:t>Χρειάζονται εκτιμήσεις συνάφειας από ανθρώπους</a:t>
            </a:r>
          </a:p>
          <a:p>
            <a:pPr lvl="1" eaLnBrk="1" hangingPunct="1"/>
            <a:r>
              <a:rPr lang="el-GR" dirty="0" smtClean="0">
                <a:ea typeface="ＭＳ Ｐゴシック" charset="-128"/>
              </a:rPr>
              <a:t>Οι χρήστες γενικά δεν είναι αξιόπιστοι αξιολογητές </a:t>
            </a:r>
            <a:endParaRPr lang="en-US" dirty="0" smtClean="0">
              <a:ea typeface="ＭＳ Ｐゴシック" charset="-128"/>
            </a:endParaRPr>
          </a:p>
          <a:p>
            <a:pPr eaLnBrk="1" hangingPunct="1"/>
            <a:r>
              <a:rPr lang="el-GR" dirty="0" smtClean="0">
                <a:ea typeface="ＭＳ Ｐゴシック" charset="-128"/>
              </a:rPr>
              <a:t>Οι εκτιμήσεις πρέπει να είναι δυαδικές </a:t>
            </a:r>
          </a:p>
          <a:p>
            <a:pPr lvl="1" eaLnBrk="1" hangingPunct="1"/>
            <a:r>
              <a:rPr lang="el-GR" dirty="0" smtClean="0">
                <a:ea typeface="ＭＳ Ｐゴシック" charset="-128"/>
              </a:rPr>
              <a:t>Ενδιάμεσες αξιολογήσεις; </a:t>
            </a:r>
            <a:endParaRPr lang="en-US" dirty="0" smtClean="0">
              <a:ea typeface="ＭＳ Ｐゴシック" charset="-128"/>
            </a:endParaRPr>
          </a:p>
          <a:p>
            <a:pPr eaLnBrk="1" hangingPunct="1"/>
            <a:r>
              <a:rPr lang="el-GR" dirty="0" smtClean="0">
                <a:ea typeface="ＭＳ Ｐゴシック" charset="-128"/>
              </a:rPr>
              <a:t>Εξαρτώνται από τη συλλογή/συγγραφή </a:t>
            </a:r>
            <a:endParaRPr lang="en-US" dirty="0" smtClean="0">
              <a:ea typeface="ＭＳ Ｐゴシック" charset="-128"/>
            </a:endParaRPr>
          </a:p>
          <a:p>
            <a:pPr lvl="1" eaLnBrk="1" hangingPunct="1"/>
            <a:r>
              <a:rPr lang="el-GR" dirty="0" smtClean="0">
                <a:ea typeface="ＭＳ Ｐゴシック" charset="-128"/>
              </a:rPr>
              <a:t>Τα αποτελέσματα μπορεί να διαφέρουν από το ένα πεδίο στο άλλο</a:t>
            </a:r>
            <a:endParaRPr lang="en-US" dirty="0" smtClean="0">
              <a:ea typeface="ＭＳ Ｐゴシック" charset="-128"/>
            </a:endParaRPr>
          </a:p>
        </p:txBody>
      </p:sp>
      <p:sp>
        <p:nvSpPr>
          <p:cNvPr id="27653"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n-US" sz="1600" dirty="0">
                <a:solidFill>
                  <a:srgbClr val="FBFCFF"/>
                </a:solidFill>
              </a:rPr>
              <a:t>8.3</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4" name="Rectangle 2"/>
          <p:cNvSpPr>
            <a:spLocks noGrp="1" noChangeArrowheads="1"/>
          </p:cNvSpPr>
          <p:nvPr>
            <p:ph type="title"/>
          </p:nvPr>
        </p:nvSpPr>
        <p:spPr>
          <a:xfrm>
            <a:off x="609600" y="533400"/>
            <a:ext cx="7793037" cy="685800"/>
          </a:xfrm>
        </p:spPr>
        <p:txBody>
          <a:bodyPr/>
          <a:lstStyle/>
          <a:p>
            <a:r>
              <a:rPr lang="el-GR" dirty="0" smtClean="0"/>
              <a:t>Μη γνωστή ανάκληση</a:t>
            </a:r>
            <a:endParaRPr lang="en-US" dirty="0"/>
          </a:p>
        </p:txBody>
      </p:sp>
      <p:sp>
        <p:nvSpPr>
          <p:cNvPr id="330755" name="Rectangle 3"/>
          <p:cNvSpPr>
            <a:spLocks noGrp="1" noChangeArrowheads="1"/>
          </p:cNvSpPr>
          <p:nvPr>
            <p:ph type="body" idx="1"/>
          </p:nvPr>
        </p:nvSpPr>
        <p:spPr/>
        <p:txBody>
          <a:bodyPr/>
          <a:lstStyle/>
          <a:p>
            <a:r>
              <a:rPr lang="el-GR" altLang="zh-TW" dirty="0" smtClean="0">
                <a:ea typeface="新細明體" pitchFamily="2" charset="-120"/>
              </a:rPr>
              <a:t>Ο συνολικός αριθμός των συναφών εγγράφων δεν είναι πάντα γνωστός</a:t>
            </a:r>
            <a:r>
              <a:rPr lang="en-US" altLang="zh-TW" dirty="0" smtClean="0">
                <a:ea typeface="新細明體" pitchFamily="2" charset="-120"/>
              </a:rPr>
              <a:t>:</a:t>
            </a:r>
            <a:endParaRPr lang="en-US" altLang="zh-TW" dirty="0">
              <a:ea typeface="新細明體" pitchFamily="2" charset="-120"/>
            </a:endParaRPr>
          </a:p>
          <a:p>
            <a:pPr lvl="1"/>
            <a:r>
              <a:rPr lang="el-GR" altLang="zh-TW" dirty="0" smtClean="0">
                <a:ea typeface="新細明體" pitchFamily="2" charset="-120"/>
              </a:rPr>
              <a:t>Δειγματοληψία – πάρε έγγραφα από τη συλλογή και αξιολόγησε τη συνάφεια τους</a:t>
            </a:r>
            <a:r>
              <a:rPr lang="en-US" altLang="zh-TW" dirty="0" smtClean="0">
                <a:ea typeface="新細明體" pitchFamily="2" charset="-120"/>
              </a:rPr>
              <a:t>.</a:t>
            </a:r>
            <a:endParaRPr lang="en-US" altLang="zh-TW" dirty="0">
              <a:ea typeface="新細明體" pitchFamily="2" charset="-120"/>
            </a:endParaRPr>
          </a:p>
          <a:p>
            <a:pPr lvl="1"/>
            <a:r>
              <a:rPr lang="el-GR" altLang="zh-TW" dirty="0" smtClean="0">
                <a:ea typeface="新細明體" pitchFamily="2" charset="-120"/>
              </a:rPr>
              <a:t>Εφάρμοσε διαφορετικούς αλγόριθμους για την ίδια συλλογή και την ίδια ερώτηση και χρησιμοποίησε το άθροισμα των συναφών εγγράφων</a:t>
            </a:r>
            <a:endParaRPr lang="en-US" altLang="zh-TW" dirty="0">
              <a:ea typeface="新細明體" pitchFamily="2" charset="-120"/>
            </a:endParaRPr>
          </a:p>
          <a:p>
            <a:endParaRPr lang="en-US" dirty="0"/>
          </a:p>
        </p:txBody>
      </p:sp>
    </p:spTree>
    <p:extLst>
      <p:ext uri="{BB962C8B-B14F-4D97-AF65-F5344CB8AC3E}">
        <p14:creationId xmlns="" xmlns:p14="http://schemas.microsoft.com/office/powerpoint/2010/main" val="25832914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2" name="Rectangle 2"/>
          <p:cNvSpPr>
            <a:spLocks noGrp="1" noChangeArrowheads="1"/>
          </p:cNvSpPr>
          <p:nvPr>
            <p:ph type="title"/>
          </p:nvPr>
        </p:nvSpPr>
        <p:spPr>
          <a:xfrm>
            <a:off x="49213" y="533400"/>
            <a:ext cx="8991600" cy="814388"/>
          </a:xfrm>
          <a:noFill/>
          <a:ln/>
        </p:spPr>
        <p:txBody>
          <a:bodyPr lIns="92075" tIns="46038" rIns="92075" bIns="46038" anchor="ctr"/>
          <a:lstStyle/>
          <a:p>
            <a:r>
              <a:rPr lang="el-GR" altLang="zh-TW" sz="4000" dirty="0" smtClean="0">
                <a:ea typeface="新細明體" pitchFamily="2" charset="-120"/>
              </a:rPr>
              <a:t>Ακρίβεια και Ανάκληση</a:t>
            </a:r>
            <a:endParaRPr lang="zh-TW" altLang="zh-TW" sz="4000" dirty="0">
              <a:ea typeface="新細明體" pitchFamily="2" charset="-120"/>
            </a:endParaRPr>
          </a:p>
        </p:txBody>
      </p:sp>
      <p:sp>
        <p:nvSpPr>
          <p:cNvPr id="332803" name="Text Box 3"/>
          <p:cNvSpPr txBox="1">
            <a:spLocks noChangeArrowheads="1"/>
          </p:cNvSpPr>
          <p:nvPr/>
        </p:nvSpPr>
        <p:spPr bwMode="auto">
          <a:xfrm>
            <a:off x="5334000" y="4267200"/>
            <a:ext cx="33655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r>
              <a:rPr kumimoji="1" lang="zh-TW" altLang="en-US">
                <a:latin typeface="Times New Roman" pitchFamily="18" charset="0"/>
                <a:ea typeface="新細明體" pitchFamily="2" charset="-120"/>
              </a:rPr>
              <a:t>1</a:t>
            </a:r>
          </a:p>
        </p:txBody>
      </p:sp>
      <p:sp>
        <p:nvSpPr>
          <p:cNvPr id="332806" name="Text Box 6"/>
          <p:cNvSpPr txBox="1">
            <a:spLocks noChangeArrowheads="1"/>
          </p:cNvSpPr>
          <p:nvPr/>
        </p:nvSpPr>
        <p:spPr bwMode="auto">
          <a:xfrm>
            <a:off x="2667000" y="4191000"/>
            <a:ext cx="33655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r>
              <a:rPr kumimoji="1" lang="zh-TW" altLang="en-US">
                <a:latin typeface="Times New Roman" pitchFamily="18" charset="0"/>
                <a:ea typeface="新細明體" pitchFamily="2" charset="-120"/>
              </a:rPr>
              <a:t>0</a:t>
            </a:r>
          </a:p>
        </p:txBody>
      </p:sp>
      <p:sp>
        <p:nvSpPr>
          <p:cNvPr id="332807" name="Text Box 7"/>
          <p:cNvSpPr txBox="1">
            <a:spLocks noChangeArrowheads="1"/>
          </p:cNvSpPr>
          <p:nvPr/>
        </p:nvSpPr>
        <p:spPr bwMode="auto">
          <a:xfrm>
            <a:off x="2667000" y="2438400"/>
            <a:ext cx="33655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r>
              <a:rPr kumimoji="1" lang="zh-TW" altLang="en-US">
                <a:latin typeface="Times New Roman" pitchFamily="18" charset="0"/>
                <a:ea typeface="新細明體" pitchFamily="2" charset="-120"/>
              </a:rPr>
              <a:t>1</a:t>
            </a:r>
          </a:p>
        </p:txBody>
      </p:sp>
      <p:sp>
        <p:nvSpPr>
          <p:cNvPr id="332808" name="Text Box 8"/>
          <p:cNvSpPr txBox="1">
            <a:spLocks noChangeArrowheads="1"/>
          </p:cNvSpPr>
          <p:nvPr/>
        </p:nvSpPr>
        <p:spPr bwMode="auto">
          <a:xfrm>
            <a:off x="3584575" y="4419600"/>
            <a:ext cx="960438"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r>
              <a:rPr kumimoji="1" lang="en-US" altLang="zh-TW">
                <a:latin typeface="Times New Roman" pitchFamily="18" charset="0"/>
                <a:ea typeface="新細明體" pitchFamily="2" charset="-120"/>
              </a:rPr>
              <a:t>Recall</a:t>
            </a:r>
          </a:p>
        </p:txBody>
      </p:sp>
      <p:sp>
        <p:nvSpPr>
          <p:cNvPr id="332809" name="Text Box 9"/>
          <p:cNvSpPr txBox="1">
            <a:spLocks noChangeArrowheads="1"/>
          </p:cNvSpPr>
          <p:nvPr/>
        </p:nvSpPr>
        <p:spPr bwMode="auto">
          <a:xfrm rot="-5400000">
            <a:off x="2008187" y="3249613"/>
            <a:ext cx="1317625"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r>
              <a:rPr kumimoji="1" lang="en-US" altLang="zh-TW">
                <a:latin typeface="Times New Roman" pitchFamily="18" charset="0"/>
                <a:ea typeface="新細明體" pitchFamily="2" charset="-120"/>
              </a:rPr>
              <a:t>Precision</a:t>
            </a:r>
          </a:p>
        </p:txBody>
      </p:sp>
      <p:grpSp>
        <p:nvGrpSpPr>
          <p:cNvPr id="332810" name="Group 10"/>
          <p:cNvGrpSpPr>
            <a:grpSpLocks/>
          </p:cNvGrpSpPr>
          <p:nvPr/>
        </p:nvGrpSpPr>
        <p:grpSpPr bwMode="auto">
          <a:xfrm>
            <a:off x="4953006" y="1981200"/>
            <a:ext cx="1962153" cy="1143000"/>
            <a:chOff x="3120" y="1248"/>
            <a:chExt cx="1236" cy="720"/>
          </a:xfrm>
        </p:grpSpPr>
        <p:sp>
          <p:nvSpPr>
            <p:cNvPr id="332811" name="Oval 11"/>
            <p:cNvSpPr>
              <a:spLocks noChangeArrowheads="1"/>
            </p:cNvSpPr>
            <p:nvPr/>
          </p:nvSpPr>
          <p:spPr bwMode="auto">
            <a:xfrm>
              <a:off x="3120" y="1584"/>
              <a:ext cx="432" cy="384"/>
            </a:xfrm>
            <a:prstGeom prst="ellipse">
              <a:avLst/>
            </a:prstGeom>
            <a:noFill/>
            <a:ln w="12700" cap="sq">
              <a:solidFill>
                <a:schemeClr val="tx1"/>
              </a:solidFill>
              <a:round/>
              <a:headEnd type="none" w="sm" len="sm"/>
              <a:tailEnd type="none" w="sm" len="sm"/>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2812" name="Text Box 12"/>
            <p:cNvSpPr txBox="1">
              <a:spLocks noChangeArrowheads="1"/>
            </p:cNvSpPr>
            <p:nvPr/>
          </p:nvSpPr>
          <p:spPr bwMode="auto">
            <a:xfrm>
              <a:off x="3552" y="1248"/>
              <a:ext cx="804" cy="25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r>
                <a:rPr kumimoji="1" lang="el-GR" altLang="zh-TW" sz="2000" dirty="0" smtClean="0">
                  <a:latin typeface="Times New Roman" pitchFamily="18" charset="0"/>
                  <a:ea typeface="新細明體" pitchFamily="2" charset="-120"/>
                </a:rPr>
                <a:t>Το ιδανικό</a:t>
              </a:r>
              <a:endParaRPr kumimoji="1" lang="en-US" altLang="zh-TW" dirty="0">
                <a:latin typeface="Times New Roman" pitchFamily="18" charset="0"/>
                <a:ea typeface="新細明體" pitchFamily="2" charset="-120"/>
              </a:endParaRPr>
            </a:p>
          </p:txBody>
        </p:sp>
        <p:sp>
          <p:nvSpPr>
            <p:cNvPr id="332813" name="Freeform 13"/>
            <p:cNvSpPr>
              <a:spLocks/>
            </p:cNvSpPr>
            <p:nvPr/>
          </p:nvSpPr>
          <p:spPr bwMode="auto">
            <a:xfrm>
              <a:off x="3408" y="1392"/>
              <a:ext cx="192" cy="192"/>
            </a:xfrm>
            <a:custGeom>
              <a:avLst/>
              <a:gdLst>
                <a:gd name="T0" fmla="*/ 192 w 192"/>
                <a:gd name="T1" fmla="*/ 0 h 192"/>
                <a:gd name="T2" fmla="*/ 96 w 192"/>
                <a:gd name="T3" fmla="*/ 48 h 192"/>
                <a:gd name="T4" fmla="*/ 0 w 192"/>
                <a:gd name="T5" fmla="*/ 192 h 192"/>
              </a:gdLst>
              <a:ahLst/>
              <a:cxnLst>
                <a:cxn ang="0">
                  <a:pos x="T0" y="T1"/>
                </a:cxn>
                <a:cxn ang="0">
                  <a:pos x="T2" y="T3"/>
                </a:cxn>
                <a:cxn ang="0">
                  <a:pos x="T4" y="T5"/>
                </a:cxn>
              </a:cxnLst>
              <a:rect l="0" t="0" r="r" b="b"/>
              <a:pathLst>
                <a:path w="192" h="192">
                  <a:moveTo>
                    <a:pt x="192" y="0"/>
                  </a:moveTo>
                  <a:cubicBezTo>
                    <a:pt x="160" y="8"/>
                    <a:pt x="128" y="16"/>
                    <a:pt x="96" y="48"/>
                  </a:cubicBezTo>
                  <a:cubicBezTo>
                    <a:pt x="64" y="80"/>
                    <a:pt x="32" y="136"/>
                    <a:pt x="0" y="192"/>
                  </a:cubicBezTo>
                </a:path>
              </a:pathLst>
            </a:custGeom>
            <a:noFill/>
            <a:ln w="12700" cap="sq" cmpd="sng">
              <a:solidFill>
                <a:schemeClr val="tx1"/>
              </a:solidFill>
              <a:prstDash val="solid"/>
              <a:round/>
              <a:headEnd type="none" w="sm" len="sm"/>
              <a:tailEnd type="triangle" w="med" len="me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332804" name="Rectangle 4"/>
          <p:cNvSpPr>
            <a:spLocks noChangeArrowheads="1"/>
          </p:cNvSpPr>
          <p:nvPr/>
        </p:nvSpPr>
        <p:spPr bwMode="auto">
          <a:xfrm>
            <a:off x="2974975" y="2667000"/>
            <a:ext cx="2438400" cy="1752600"/>
          </a:xfrm>
          <a:prstGeom prst="rect">
            <a:avLst/>
          </a:prstGeom>
          <a:solidFill>
            <a:srgbClr val="CCFFFF"/>
          </a:solidFill>
          <a:ln w="12700" cap="sq">
            <a:solidFill>
              <a:schemeClr val="tx1"/>
            </a:solidFill>
            <a:miter lim="800000"/>
            <a:headEnd type="none" w="sm" len="sm"/>
            <a:tailEnd type="none" w="sm" len="sm"/>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2805" name="Freeform 5"/>
          <p:cNvSpPr>
            <a:spLocks/>
          </p:cNvSpPr>
          <p:nvPr/>
        </p:nvSpPr>
        <p:spPr bwMode="auto">
          <a:xfrm>
            <a:off x="3127375" y="2895600"/>
            <a:ext cx="2057400" cy="1295400"/>
          </a:xfrm>
          <a:custGeom>
            <a:avLst/>
            <a:gdLst>
              <a:gd name="T0" fmla="*/ 0 w 1296"/>
              <a:gd name="T1" fmla="*/ 0 h 816"/>
              <a:gd name="T2" fmla="*/ 77 w 1296"/>
              <a:gd name="T3" fmla="*/ 386 h 816"/>
              <a:gd name="T4" fmla="*/ 366 w 1296"/>
              <a:gd name="T5" fmla="*/ 697 h 816"/>
              <a:gd name="T6" fmla="*/ 825 w 1296"/>
              <a:gd name="T7" fmla="*/ 794 h 816"/>
              <a:gd name="T8" fmla="*/ 1296 w 1296"/>
              <a:gd name="T9" fmla="*/ 816 h 816"/>
            </a:gdLst>
            <a:ahLst/>
            <a:cxnLst>
              <a:cxn ang="0">
                <a:pos x="T0" y="T1"/>
              </a:cxn>
              <a:cxn ang="0">
                <a:pos x="T2" y="T3"/>
              </a:cxn>
              <a:cxn ang="0">
                <a:pos x="T4" y="T5"/>
              </a:cxn>
              <a:cxn ang="0">
                <a:pos x="T6" y="T7"/>
              </a:cxn>
              <a:cxn ang="0">
                <a:pos x="T8" y="T9"/>
              </a:cxn>
            </a:cxnLst>
            <a:rect l="0" t="0" r="r" b="b"/>
            <a:pathLst>
              <a:path w="1296" h="816">
                <a:moveTo>
                  <a:pt x="0" y="0"/>
                </a:moveTo>
                <a:cubicBezTo>
                  <a:pt x="13" y="64"/>
                  <a:pt x="16" y="270"/>
                  <a:pt x="77" y="386"/>
                </a:cubicBezTo>
                <a:cubicBezTo>
                  <a:pt x="138" y="502"/>
                  <a:pt x="241" y="629"/>
                  <a:pt x="366" y="697"/>
                </a:cubicBezTo>
                <a:cubicBezTo>
                  <a:pt x="491" y="765"/>
                  <a:pt x="670" y="774"/>
                  <a:pt x="825" y="794"/>
                </a:cubicBezTo>
                <a:cubicBezTo>
                  <a:pt x="980" y="814"/>
                  <a:pt x="1198" y="812"/>
                  <a:pt x="1296" y="816"/>
                </a:cubicBezTo>
              </a:path>
            </a:pathLst>
          </a:custGeom>
          <a:noFill/>
          <a:ln w="12700" cap="sq" cmpd="sng">
            <a:solidFill>
              <a:schemeClr val="tx1"/>
            </a:solidFill>
            <a:prstDash val="solid"/>
            <a:round/>
            <a:headEnd type="none" w="sm" len="sm"/>
            <a:tailEnd type="none" w="sm" len="sm"/>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332826" name="Group 26"/>
          <p:cNvGrpSpPr>
            <a:grpSpLocks/>
          </p:cNvGrpSpPr>
          <p:nvPr/>
        </p:nvGrpSpPr>
        <p:grpSpPr bwMode="auto">
          <a:xfrm>
            <a:off x="2992438" y="2676525"/>
            <a:ext cx="4038600" cy="1752600"/>
            <a:chOff x="-768" y="2688"/>
            <a:chExt cx="2544" cy="1104"/>
          </a:xfrm>
        </p:grpSpPr>
        <p:sp>
          <p:nvSpPr>
            <p:cNvPr id="332823" name="AutoShape 23"/>
            <p:cNvSpPr>
              <a:spLocks noChangeArrowheads="1"/>
            </p:cNvSpPr>
            <p:nvPr/>
          </p:nvSpPr>
          <p:spPr bwMode="auto">
            <a:xfrm rot="-10800000">
              <a:off x="-768" y="2688"/>
              <a:ext cx="1536" cy="1104"/>
            </a:xfrm>
            <a:prstGeom prst="rtTriangle">
              <a:avLst/>
            </a:prstGeom>
            <a:solidFill>
              <a:schemeClr val="folHlink"/>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2824" name="Text Box 24"/>
            <p:cNvSpPr txBox="1">
              <a:spLocks noChangeArrowheads="1"/>
            </p:cNvSpPr>
            <p:nvPr/>
          </p:nvSpPr>
          <p:spPr bwMode="auto">
            <a:xfrm>
              <a:off x="720" y="3072"/>
              <a:ext cx="1056" cy="4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sz="2000" dirty="0" smtClean="0">
                  <a:latin typeface="Times New Roman" pitchFamily="18" charset="0"/>
                </a:rPr>
                <a:t>Επιθυμητή περιοχή</a:t>
              </a:r>
              <a:endParaRPr lang="en-US" sz="2000" dirty="0">
                <a:latin typeface="Times New Roman" pitchFamily="18" charset="0"/>
              </a:endParaRPr>
            </a:p>
          </p:txBody>
        </p:sp>
      </p:grpSp>
      <p:grpSp>
        <p:nvGrpSpPr>
          <p:cNvPr id="332814" name="Group 14"/>
          <p:cNvGrpSpPr>
            <a:grpSpLocks/>
          </p:cNvGrpSpPr>
          <p:nvPr/>
        </p:nvGrpSpPr>
        <p:grpSpPr bwMode="auto">
          <a:xfrm>
            <a:off x="457199" y="1676400"/>
            <a:ext cx="2819406" cy="1447800"/>
            <a:chOff x="288" y="1056"/>
            <a:chExt cx="1776" cy="912"/>
          </a:xfrm>
        </p:grpSpPr>
        <p:sp>
          <p:nvSpPr>
            <p:cNvPr id="332815" name="Text Box 15"/>
            <p:cNvSpPr txBox="1">
              <a:spLocks noChangeArrowheads="1"/>
            </p:cNvSpPr>
            <p:nvPr/>
          </p:nvSpPr>
          <p:spPr bwMode="auto">
            <a:xfrm>
              <a:off x="288" y="1056"/>
              <a:ext cx="1000" cy="67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r>
                <a:rPr kumimoji="1" lang="el-GR" altLang="zh-TW" sz="1600" dirty="0" smtClean="0">
                  <a:latin typeface="Times New Roman" pitchFamily="18" charset="0"/>
                  <a:ea typeface="新細明體" pitchFamily="2" charset="-120"/>
                </a:rPr>
                <a:t>Επιστρέφει συναφή έγγραφα αλλά χάνει και πολλά συναφή</a:t>
              </a:r>
              <a:endParaRPr kumimoji="1" lang="en-US" altLang="zh-TW" sz="1600" dirty="0">
                <a:latin typeface="Times New Roman" pitchFamily="18" charset="0"/>
                <a:ea typeface="新細明體" pitchFamily="2" charset="-120"/>
              </a:endParaRPr>
            </a:p>
          </p:txBody>
        </p:sp>
        <p:sp>
          <p:nvSpPr>
            <p:cNvPr id="332816" name="Oval 16"/>
            <p:cNvSpPr>
              <a:spLocks noChangeArrowheads="1"/>
            </p:cNvSpPr>
            <p:nvPr/>
          </p:nvSpPr>
          <p:spPr bwMode="auto">
            <a:xfrm>
              <a:off x="1632" y="1584"/>
              <a:ext cx="432" cy="384"/>
            </a:xfrm>
            <a:prstGeom prst="ellipse">
              <a:avLst/>
            </a:prstGeom>
            <a:noFill/>
            <a:ln w="12700" cap="sq">
              <a:solidFill>
                <a:schemeClr val="tx1"/>
              </a:solidFill>
              <a:round/>
              <a:headEnd type="none" w="sm" len="sm"/>
              <a:tailEnd type="none" w="sm" len="sm"/>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2817" name="Freeform 17"/>
            <p:cNvSpPr>
              <a:spLocks/>
            </p:cNvSpPr>
            <p:nvPr/>
          </p:nvSpPr>
          <p:spPr bwMode="auto">
            <a:xfrm>
              <a:off x="1288" y="1488"/>
              <a:ext cx="344" cy="240"/>
            </a:xfrm>
            <a:custGeom>
              <a:avLst/>
              <a:gdLst>
                <a:gd name="T0" fmla="*/ 8 w 344"/>
                <a:gd name="T1" fmla="*/ 0 h 240"/>
                <a:gd name="T2" fmla="*/ 56 w 344"/>
                <a:gd name="T3" fmla="*/ 96 h 240"/>
                <a:gd name="T4" fmla="*/ 344 w 344"/>
                <a:gd name="T5" fmla="*/ 240 h 240"/>
              </a:gdLst>
              <a:ahLst/>
              <a:cxnLst>
                <a:cxn ang="0">
                  <a:pos x="T0" y="T1"/>
                </a:cxn>
                <a:cxn ang="0">
                  <a:pos x="T2" y="T3"/>
                </a:cxn>
                <a:cxn ang="0">
                  <a:pos x="T4" y="T5"/>
                </a:cxn>
              </a:cxnLst>
              <a:rect l="0" t="0" r="r" b="b"/>
              <a:pathLst>
                <a:path w="344" h="240">
                  <a:moveTo>
                    <a:pt x="8" y="0"/>
                  </a:moveTo>
                  <a:cubicBezTo>
                    <a:pt x="4" y="28"/>
                    <a:pt x="0" y="56"/>
                    <a:pt x="56" y="96"/>
                  </a:cubicBezTo>
                  <a:cubicBezTo>
                    <a:pt x="112" y="136"/>
                    <a:pt x="228" y="188"/>
                    <a:pt x="344" y="240"/>
                  </a:cubicBezTo>
                </a:path>
              </a:pathLst>
            </a:custGeom>
            <a:noFill/>
            <a:ln w="12700" cap="sq" cmpd="sng">
              <a:solidFill>
                <a:schemeClr val="tx1"/>
              </a:solidFill>
              <a:prstDash val="solid"/>
              <a:round/>
              <a:headEnd type="none" w="sm" len="sm"/>
              <a:tailEnd type="triangle" w="med" len="me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32818" name="Group 18"/>
          <p:cNvGrpSpPr>
            <a:grpSpLocks/>
          </p:cNvGrpSpPr>
          <p:nvPr/>
        </p:nvGrpSpPr>
        <p:grpSpPr bwMode="auto">
          <a:xfrm>
            <a:off x="4953012" y="4114800"/>
            <a:ext cx="3505188" cy="1246909"/>
            <a:chOff x="3120" y="2592"/>
            <a:chExt cx="2012" cy="720"/>
          </a:xfrm>
        </p:grpSpPr>
        <p:sp>
          <p:nvSpPr>
            <p:cNvPr id="332819" name="Text Box 19"/>
            <p:cNvSpPr txBox="1">
              <a:spLocks noChangeArrowheads="1"/>
            </p:cNvSpPr>
            <p:nvPr/>
          </p:nvSpPr>
          <p:spPr bwMode="auto">
            <a:xfrm>
              <a:off x="3936" y="2832"/>
              <a:ext cx="1196" cy="48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sq">
                  <a:solidFill>
                    <a:schemeClr val="tx1"/>
                  </a:solidFill>
                  <a:miter lim="800000"/>
                  <a:headEnd type="none" w="sm" len="sm"/>
                  <a:tailEnd type="none" w="sm" len="sm"/>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r>
                <a:rPr kumimoji="1" lang="el-GR" altLang="zh-TW" sz="1600" dirty="0" smtClean="0">
                  <a:latin typeface="Times New Roman" pitchFamily="18" charset="0"/>
                  <a:ea typeface="新細明體" pitchFamily="2" charset="-120"/>
                </a:rPr>
                <a:t>Επιστρέφει κυρίως συναφή έγγραφα αλλά και κάποια σκουπίδια</a:t>
              </a:r>
              <a:endParaRPr kumimoji="1" lang="en-US" altLang="zh-TW" sz="1600" dirty="0">
                <a:latin typeface="Times New Roman" pitchFamily="18" charset="0"/>
                <a:ea typeface="新細明體" pitchFamily="2" charset="-120"/>
              </a:endParaRPr>
            </a:p>
          </p:txBody>
        </p:sp>
        <p:sp>
          <p:nvSpPr>
            <p:cNvPr id="332820" name="Oval 20"/>
            <p:cNvSpPr>
              <a:spLocks noChangeArrowheads="1"/>
            </p:cNvSpPr>
            <p:nvPr/>
          </p:nvSpPr>
          <p:spPr bwMode="auto">
            <a:xfrm>
              <a:off x="3120" y="2592"/>
              <a:ext cx="480" cy="384"/>
            </a:xfrm>
            <a:prstGeom prst="ellipse">
              <a:avLst/>
            </a:prstGeom>
            <a:noFill/>
            <a:ln w="12700" cap="sq">
              <a:solidFill>
                <a:schemeClr val="tx1"/>
              </a:solidFill>
              <a:round/>
              <a:headEnd type="none" w="sm" len="sm"/>
              <a:tailEnd type="none" w="sm" len="sm"/>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2821" name="Freeform 21"/>
            <p:cNvSpPr>
              <a:spLocks/>
            </p:cNvSpPr>
            <p:nvPr/>
          </p:nvSpPr>
          <p:spPr bwMode="auto">
            <a:xfrm>
              <a:off x="3600" y="2736"/>
              <a:ext cx="384" cy="144"/>
            </a:xfrm>
            <a:custGeom>
              <a:avLst/>
              <a:gdLst>
                <a:gd name="T0" fmla="*/ 384 w 384"/>
                <a:gd name="T1" fmla="*/ 144 h 144"/>
                <a:gd name="T2" fmla="*/ 288 w 384"/>
                <a:gd name="T3" fmla="*/ 48 h 144"/>
                <a:gd name="T4" fmla="*/ 0 w 384"/>
                <a:gd name="T5" fmla="*/ 0 h 144"/>
              </a:gdLst>
              <a:ahLst/>
              <a:cxnLst>
                <a:cxn ang="0">
                  <a:pos x="T0" y="T1"/>
                </a:cxn>
                <a:cxn ang="0">
                  <a:pos x="T2" y="T3"/>
                </a:cxn>
                <a:cxn ang="0">
                  <a:pos x="T4" y="T5"/>
                </a:cxn>
              </a:cxnLst>
              <a:rect l="0" t="0" r="r" b="b"/>
              <a:pathLst>
                <a:path w="384" h="144">
                  <a:moveTo>
                    <a:pt x="384" y="144"/>
                  </a:moveTo>
                  <a:cubicBezTo>
                    <a:pt x="368" y="108"/>
                    <a:pt x="352" y="72"/>
                    <a:pt x="288" y="48"/>
                  </a:cubicBezTo>
                  <a:cubicBezTo>
                    <a:pt x="224" y="24"/>
                    <a:pt x="112" y="12"/>
                    <a:pt x="0" y="0"/>
                  </a:cubicBezTo>
                </a:path>
              </a:pathLst>
            </a:custGeom>
            <a:noFill/>
            <a:ln w="12700" cap="sq" cmpd="sng">
              <a:solidFill>
                <a:schemeClr val="tx1"/>
              </a:solidFill>
              <a:prstDash val="solid"/>
              <a:round/>
              <a:headEnd type="none" w="sm" len="sm"/>
              <a:tailEnd type="triangle" w="med" len="me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extLst>
      <p:ext uri="{BB962C8B-B14F-4D97-AF65-F5344CB8AC3E}">
        <p14:creationId xmlns="" xmlns:p14="http://schemas.microsoft.com/office/powerpoint/2010/main" val="2256172982"/>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32814"/>
                                        </p:tgtEl>
                                        <p:attrNameLst>
                                          <p:attrName>style.visibility</p:attrName>
                                        </p:attrNameLst>
                                      </p:cBhvr>
                                      <p:to>
                                        <p:strVal val="visible"/>
                                      </p:to>
                                    </p:set>
                                    <p:animEffect transition="in" filter="box(in)">
                                      <p:cBhvr>
                                        <p:cTn id="7" dur="500"/>
                                        <p:tgtEl>
                                          <p:spTgt spid="3328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332818"/>
                                        </p:tgtEl>
                                        <p:attrNameLst>
                                          <p:attrName>style.visibility</p:attrName>
                                        </p:attrNameLst>
                                      </p:cBhvr>
                                      <p:to>
                                        <p:strVal val="visible"/>
                                      </p:to>
                                    </p:set>
                                    <p:animEffect transition="in" filter="box(out)">
                                      <p:cBhvr>
                                        <p:cTn id="12" dur="500"/>
                                        <p:tgtEl>
                                          <p:spTgt spid="33281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nodeType="clickEffect">
                                  <p:stCondLst>
                                    <p:cond delay="0"/>
                                  </p:stCondLst>
                                  <p:childTnLst>
                                    <p:set>
                                      <p:cBhvr>
                                        <p:cTn id="16" dur="1" fill="hold">
                                          <p:stCondLst>
                                            <p:cond delay="0"/>
                                          </p:stCondLst>
                                        </p:cTn>
                                        <p:tgtEl>
                                          <p:spTgt spid="332810"/>
                                        </p:tgtEl>
                                        <p:attrNameLst>
                                          <p:attrName>style.visibility</p:attrName>
                                        </p:attrNameLst>
                                      </p:cBhvr>
                                      <p:to>
                                        <p:strVal val="visible"/>
                                      </p:to>
                                    </p:set>
                                    <p:animEffect transition="in" filter="box(out)">
                                      <p:cBhvr>
                                        <p:cTn id="17" dur="500"/>
                                        <p:tgtEl>
                                          <p:spTgt spid="33281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nodeType="clickEffect">
                                  <p:stCondLst>
                                    <p:cond delay="0"/>
                                  </p:stCondLst>
                                  <p:childTnLst>
                                    <p:set>
                                      <p:cBhvr>
                                        <p:cTn id="21" dur="1" fill="hold">
                                          <p:stCondLst>
                                            <p:cond delay="499"/>
                                          </p:stCondLst>
                                        </p:cTn>
                                        <p:tgtEl>
                                          <p:spTgt spid="3328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Text Box 3"/>
          <p:cNvSpPr txBox="1">
            <a:spLocks noChangeArrowheads="1"/>
          </p:cNvSpPr>
          <p:nvPr/>
        </p:nvSpPr>
        <p:spPr bwMode="auto">
          <a:xfrm>
            <a:off x="304800" y="2438400"/>
            <a:ext cx="8243887" cy="1181112"/>
          </a:xfrm>
          <a:prstGeom prst="rect">
            <a:avLst/>
          </a:prstGeom>
          <a:noFill/>
          <a:ln w="9525">
            <a:noFill/>
            <a:round/>
            <a:headEnd/>
            <a:tailEnd/>
          </a:ln>
        </p:spPr>
        <p:txBody>
          <a:bodyPr/>
          <a:lstStyle/>
          <a:p>
            <a:pPr algn="r">
              <a:lnSpc>
                <a:spcPct val="150000"/>
              </a:lnSpc>
              <a:spcBef>
                <a:spcPts val="700"/>
              </a:spcBef>
              <a:buClr>
                <a:srgbClr val="BDD3E9"/>
              </a:buClr>
              <a:buSzPct val="70000"/>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r>
              <a:rPr lang="el-GR" sz="3200" dirty="0" smtClean="0">
                <a:solidFill>
                  <a:srgbClr val="336699"/>
                </a:solidFill>
                <a:latin typeface="Calibri" charset="0"/>
              </a:rPr>
              <a:t>Τι γίνεται όταν υπάρχει διάταξη των αποτελεσμάτων;</a:t>
            </a:r>
            <a:endParaRPr lang="en-US" sz="3200" dirty="0" smtClean="0">
              <a:solidFill>
                <a:srgbClr val="BDD3E9"/>
              </a:solidFill>
              <a:latin typeface="Calibri" charset="0"/>
            </a:endParaRPr>
          </a:p>
          <a:p>
            <a:pPr marL="514350" indent="-514350" algn="r">
              <a:lnSpc>
                <a:spcPct val="150000"/>
              </a:lnSpc>
              <a:spcBef>
                <a:spcPts val="700"/>
              </a:spcBef>
              <a:buClr>
                <a:srgbClr val="336699"/>
              </a:buClr>
              <a:buSzPct val="80000"/>
              <a:buFont typeface="Calibri" pitchFamily="34" charset="0"/>
              <a:buChar char="❺"/>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endParaRPr lang="en-US" sz="3200" dirty="0" smtClean="0">
              <a:solidFill>
                <a:srgbClr val="336699"/>
              </a:solidFill>
              <a:latin typeface="Calibri" charset="0"/>
            </a:endParaRPr>
          </a:p>
          <a:p>
            <a:pPr marL="514350" indent="-514350" algn="r">
              <a:lnSpc>
                <a:spcPct val="150000"/>
              </a:lnSpc>
              <a:spcBef>
                <a:spcPts val="700"/>
              </a:spcBef>
              <a:buClr>
                <a:srgbClr val="336699"/>
              </a:buClr>
              <a:buSzPct val="80000"/>
              <a:buFont typeface="Calibri" pitchFamily="34" charset="0"/>
              <a:buChar char="❺"/>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endParaRPr lang="en-US" sz="3200" dirty="0" smtClean="0">
              <a:solidFill>
                <a:srgbClr val="336699"/>
              </a:solidFill>
              <a:latin typeface="Calibri" charset="0"/>
            </a:endParaRPr>
          </a:p>
        </p:txBody>
      </p:sp>
    </p:spTree>
    <p:extLst>
      <p:ext uri="{BB962C8B-B14F-4D97-AF65-F5344CB8AC3E}">
        <p14:creationId xmlns="" xmlns:p14="http://schemas.microsoft.com/office/powerpoint/2010/main" val="310106483"/>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a:bodyPr>
          <a:lstStyle/>
          <a:p>
            <a:pPr eaLnBrk="1" hangingPunct="1"/>
            <a:r>
              <a:rPr lang="el-GR" dirty="0" smtClean="0">
                <a:ea typeface="ＭＳ Ｐゴシック" pitchFamily="-112" charset="-128"/>
              </a:rPr>
              <a:t>Αξιολόγηση Καταταγμένης Ανάκτησης</a:t>
            </a:r>
            <a:endParaRPr lang="en-US" i="1" dirty="0" smtClean="0">
              <a:ea typeface="ＭＳ Ｐゴシック" pitchFamily="-112" charset="-128"/>
            </a:endParaRPr>
          </a:p>
        </p:txBody>
      </p:sp>
      <p:sp>
        <p:nvSpPr>
          <p:cNvPr id="20484"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l-GR" sz="1600" dirty="0" smtClean="0">
                <a:solidFill>
                  <a:srgbClr val="FBFCFF"/>
                </a:solidFill>
              </a:rPr>
              <a:t>8.4</a:t>
            </a:r>
            <a:endParaRPr lang="en-US" sz="1600" dirty="0">
              <a:solidFill>
                <a:srgbClr val="FBFCFF"/>
              </a:solidFill>
            </a:endParaRPr>
          </a:p>
        </p:txBody>
      </p:sp>
      <p:sp>
        <p:nvSpPr>
          <p:cNvPr id="6" name="Slide Number Placeholder 5"/>
          <p:cNvSpPr>
            <a:spLocks noGrp="1"/>
          </p:cNvSpPr>
          <p:nvPr>
            <p:ph type="sldNum" sz="quarter" idx="12"/>
          </p:nvPr>
        </p:nvSpPr>
        <p:spPr/>
        <p:txBody>
          <a:bodyPr/>
          <a:lstStyle/>
          <a:p>
            <a:fld id="{0ED9190B-40F4-4D14-B8A7-A8F5BA31F2B1}" type="slidenum">
              <a:rPr lang="en-US" smtClean="0"/>
              <a:pPr/>
              <a:t>25</a:t>
            </a:fld>
            <a:endParaRPr lang="en-US"/>
          </a:p>
        </p:txBody>
      </p:sp>
      <p:sp>
        <p:nvSpPr>
          <p:cNvPr id="7" name="Text Box 3"/>
          <p:cNvSpPr txBox="1">
            <a:spLocks noChangeArrowheads="1"/>
          </p:cNvSpPr>
          <p:nvPr/>
        </p:nvSpPr>
        <p:spPr bwMode="auto">
          <a:xfrm>
            <a:off x="152400" y="4419600"/>
            <a:ext cx="8229600" cy="1595430"/>
          </a:xfrm>
          <a:prstGeom prst="rect">
            <a:avLst/>
          </a:prstGeom>
          <a:noFill/>
          <a:ln w="9525">
            <a:noFill/>
            <a:round/>
            <a:headEnd/>
            <a:tailEnd/>
          </a:ln>
        </p:spPr>
        <p:txBody>
          <a:bodyPr/>
          <a:lstStyle/>
          <a:p>
            <a:pPr lvl="1">
              <a:spcBef>
                <a:spcPts val="700"/>
              </a:spcBef>
              <a:buClr>
                <a:schemeClr val="tx2">
                  <a:lumMod val="60000"/>
                  <a:lumOff val="40000"/>
                </a:schemeClr>
              </a:buClr>
              <a:buFont typeface="Wingdings" pitchFamily="2" charset="2"/>
              <a:buChar char="ü"/>
            </a:pPr>
            <a:r>
              <a:rPr lang="el-GR" sz="2800" i="1" dirty="0" smtClean="0">
                <a:solidFill>
                  <a:schemeClr val="tx2">
                    <a:lumMod val="60000"/>
                    <a:lumOff val="40000"/>
                  </a:schemeClr>
                </a:solidFill>
                <a:latin typeface="+mn-lt"/>
              </a:rPr>
              <a:t> Η ακρίβεια, ανάκληση και το </a:t>
            </a:r>
            <a:r>
              <a:rPr lang="en-US" sz="2800" i="1" dirty="0" smtClean="0">
                <a:solidFill>
                  <a:schemeClr val="tx2">
                    <a:lumMod val="60000"/>
                    <a:lumOff val="40000"/>
                  </a:schemeClr>
                </a:solidFill>
                <a:latin typeface="+mn-lt"/>
              </a:rPr>
              <a:t>F </a:t>
            </a:r>
            <a:r>
              <a:rPr lang="el-GR" sz="2800" i="1" dirty="0" smtClean="0">
                <a:solidFill>
                  <a:schemeClr val="tx2">
                    <a:lumMod val="60000"/>
                    <a:lumOff val="40000"/>
                  </a:schemeClr>
                </a:solidFill>
                <a:latin typeface="+mn-lt"/>
              </a:rPr>
              <a:t>είναι μέτρα για μη καταταγμένα (</a:t>
            </a:r>
            <a:r>
              <a:rPr lang="en-US" sz="2800" i="1" dirty="0" smtClean="0">
                <a:solidFill>
                  <a:schemeClr val="tx2">
                    <a:lumMod val="60000"/>
                    <a:lumOff val="40000"/>
                  </a:schemeClr>
                </a:solidFill>
                <a:latin typeface="+mn-lt"/>
              </a:rPr>
              <a:t>unranked</a:t>
            </a:r>
            <a:r>
              <a:rPr lang="el-GR" sz="2800" i="1" dirty="0" smtClean="0">
                <a:solidFill>
                  <a:schemeClr val="tx2">
                    <a:lumMod val="60000"/>
                    <a:lumOff val="40000"/>
                  </a:schemeClr>
                </a:solidFill>
                <a:latin typeface="+mn-lt"/>
              </a:rPr>
              <a:t>) σύνολα </a:t>
            </a:r>
            <a:r>
              <a:rPr lang="en-US" sz="2800" i="1" dirty="0" smtClean="0">
                <a:solidFill>
                  <a:schemeClr val="tx2">
                    <a:lumMod val="60000"/>
                    <a:lumOff val="40000"/>
                  </a:schemeClr>
                </a:solidFill>
                <a:latin typeface="+mn-lt"/>
              </a:rPr>
              <a:t>.</a:t>
            </a:r>
            <a:endParaRPr lang="el-GR" dirty="0" smtClean="0">
              <a:solidFill>
                <a:schemeClr val="tx2">
                  <a:lumMod val="50000"/>
                </a:schemeClr>
              </a:solidFill>
              <a:latin typeface="+mn-lt"/>
            </a:endParaRPr>
          </a:p>
          <a:p>
            <a:pPr lvl="1">
              <a:spcBef>
                <a:spcPts val="700"/>
              </a:spcBef>
              <a:buClr>
                <a:schemeClr val="tx2">
                  <a:lumMod val="50000"/>
                </a:schemeClr>
              </a:buClr>
            </a:pPr>
            <a:r>
              <a:rPr lang="el-GR" sz="2800" i="1" u="sng" dirty="0" smtClean="0">
                <a:solidFill>
                  <a:schemeClr val="tx2">
                    <a:lumMod val="50000"/>
                  </a:schemeClr>
                </a:solidFill>
                <a:latin typeface="+mn-lt"/>
              </a:rPr>
              <a:t>Πως μπορούμε να τα τροποποιήσουμε τα μέτρα για λίστες με διάταξη</a:t>
            </a:r>
            <a:r>
              <a:rPr lang="en-US" sz="2800" i="1" u="sng" dirty="0" smtClean="0">
                <a:solidFill>
                  <a:schemeClr val="tx2">
                    <a:lumMod val="50000"/>
                  </a:schemeClr>
                </a:solidFill>
                <a:latin typeface="+mn-lt"/>
              </a:rPr>
              <a:t>;</a:t>
            </a:r>
            <a:endParaRPr lang="en-US" sz="2800" i="1" u="sng" dirty="0">
              <a:solidFill>
                <a:schemeClr val="tx2">
                  <a:lumMod val="50000"/>
                </a:schemeClr>
              </a:solidFill>
              <a:latin typeface="+mn-lt"/>
            </a:endParaRPr>
          </a:p>
          <a:p>
            <a:pPr lvl="2">
              <a:spcBef>
                <a:spcPts val="700"/>
              </a:spcBef>
              <a:buClr>
                <a:schemeClr val="tx2">
                  <a:lumMod val="50000"/>
                </a:schemeClr>
              </a:buClr>
              <a:buFont typeface="Wingdings" pitchFamily="2" charset="2"/>
              <a:buChar char="§"/>
            </a:pPr>
            <a:endParaRPr lang="en-US" dirty="0" smtClean="0">
              <a:solidFill>
                <a:schemeClr val="tx2">
                  <a:lumMod val="50000"/>
                </a:schemeClr>
              </a:solidFill>
              <a:latin typeface="+mn-lt"/>
            </a:endParaRPr>
          </a:p>
          <a:p>
            <a:pPr lvl="1">
              <a:spcBef>
                <a:spcPts val="700"/>
              </a:spcBef>
              <a:buClr>
                <a:schemeClr val="tx2">
                  <a:lumMod val="50000"/>
                </a:schemeClr>
              </a:buClr>
            </a:pPr>
            <a:r>
              <a:rPr lang="el-GR" dirty="0" smtClean="0">
                <a:solidFill>
                  <a:schemeClr val="tx2">
                    <a:lumMod val="50000"/>
                  </a:schemeClr>
                </a:solidFill>
                <a:latin typeface="+mn-lt"/>
              </a:rPr>
              <a:t>		</a:t>
            </a:r>
            <a:endParaRPr lang="en-US" dirty="0">
              <a:solidFill>
                <a:schemeClr val="tx2">
                  <a:lumMod val="50000"/>
                </a:schemeClr>
              </a:solidFill>
              <a:latin typeface="+mn-lt"/>
            </a:endParaRPr>
          </a:p>
        </p:txBody>
      </p:sp>
      <p:sp>
        <p:nvSpPr>
          <p:cNvPr id="8" name="Rectangle 3"/>
          <p:cNvSpPr txBox="1">
            <a:spLocks noChangeArrowheads="1"/>
          </p:cNvSpPr>
          <p:nvPr/>
        </p:nvSpPr>
        <p:spPr bwMode="auto">
          <a:xfrm>
            <a:off x="457200" y="1752600"/>
            <a:ext cx="8077200" cy="2362200"/>
          </a:xfrm>
          <a:prstGeom prst="rect">
            <a:avLst/>
          </a:prstGeom>
          <a:no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457200" rtl="0" eaLnBrk="0" fontAlgn="base" latinLnBrk="0" hangingPunct="0">
              <a:lnSpc>
                <a:spcPct val="100000"/>
              </a:lnSpc>
              <a:spcBef>
                <a:spcPct val="20000"/>
              </a:spcBef>
              <a:spcAft>
                <a:spcPct val="0"/>
              </a:spcAft>
              <a:buClr>
                <a:srgbClr val="437085"/>
              </a:buClr>
              <a:buSzTx/>
              <a:buFontTx/>
              <a:buNone/>
              <a:tabLst/>
              <a:defRPr/>
            </a:pPr>
            <a:r>
              <a:rPr kumimoji="0" lang="el-GR" b="1" i="0" u="none" strike="noStrike" kern="1200" cap="none" spc="0" normalizeH="0" baseline="0" noProof="0" dirty="0" smtClean="0">
                <a:ln>
                  <a:noFill/>
                </a:ln>
                <a:solidFill>
                  <a:schemeClr val="tx1"/>
                </a:solidFill>
                <a:effectLst/>
                <a:uLnTx/>
                <a:uFillTx/>
                <a:latin typeface="+mn-lt"/>
                <a:ea typeface="ＭＳ Ｐゴシック" pitchFamily="-65" charset="-128"/>
                <a:cs typeface="ＭＳ Ｐゴシック" pitchFamily="-65" charset="-128"/>
              </a:rPr>
              <a:t>	</a:t>
            </a:r>
            <a:r>
              <a:rPr kumimoji="0" lang="el-GR" b="0" i="0" u="none" strike="noStrike" kern="1200" cap="none" spc="0" normalizeH="0" baseline="0" noProof="0" dirty="0" smtClean="0">
                <a:ln>
                  <a:noFill/>
                </a:ln>
                <a:solidFill>
                  <a:schemeClr val="tx2">
                    <a:lumMod val="50000"/>
                  </a:schemeClr>
                </a:solidFill>
                <a:effectLst/>
                <a:uLnTx/>
                <a:uFillTx/>
                <a:latin typeface="+mn-lt"/>
                <a:ea typeface="ＭＳ Ｐゴシック" pitchFamily="-65" charset="-128"/>
                <a:cs typeface="ＭＳ Ｐゴシック" pitchFamily="-65" charset="-128"/>
              </a:rPr>
              <a:t>Ο χρήστης δε</a:t>
            </a:r>
            <a:r>
              <a:rPr kumimoji="0" lang="en-US" b="0" i="0" u="none" strike="noStrike" kern="1200" cap="none" spc="0" normalizeH="0" noProof="0" dirty="0" smtClean="0">
                <a:ln>
                  <a:noFill/>
                </a:ln>
                <a:solidFill>
                  <a:schemeClr val="tx2">
                    <a:lumMod val="50000"/>
                  </a:schemeClr>
                </a:solidFill>
                <a:effectLst/>
                <a:uLnTx/>
                <a:uFillTx/>
                <a:latin typeface="+mn-lt"/>
                <a:ea typeface="ＭＳ Ｐゴシック" pitchFamily="-65" charset="-128"/>
                <a:cs typeface="ＭＳ Ｐゴシック" pitchFamily="-65" charset="-128"/>
              </a:rPr>
              <a:t> </a:t>
            </a:r>
            <a:r>
              <a:rPr kumimoji="0" lang="el-GR" b="0" i="0" u="none" strike="noStrike" kern="1200" cap="none" spc="0" normalizeH="0" noProof="0" dirty="0" smtClean="0">
                <a:ln>
                  <a:noFill/>
                </a:ln>
                <a:solidFill>
                  <a:schemeClr val="tx2">
                    <a:lumMod val="50000"/>
                  </a:schemeClr>
                </a:solidFill>
                <a:effectLst/>
                <a:uLnTx/>
                <a:uFillTx/>
                <a:latin typeface="+mn-lt"/>
                <a:ea typeface="ＭＳ Ｐゴシック" pitchFamily="-65" charset="-128"/>
                <a:cs typeface="ＭＳ Ｐゴシック" pitchFamily="-65" charset="-128"/>
              </a:rPr>
              <a:t>βλέπει </a:t>
            </a:r>
            <a:r>
              <a:rPr kumimoji="0" lang="el-GR" b="0" i="0" u="none" strike="noStrike" kern="1200" cap="none" spc="0" normalizeH="0" baseline="0" noProof="0" dirty="0" smtClean="0">
                <a:ln>
                  <a:noFill/>
                </a:ln>
                <a:solidFill>
                  <a:schemeClr val="tx2">
                    <a:lumMod val="50000"/>
                  </a:schemeClr>
                </a:solidFill>
                <a:effectLst/>
                <a:uLnTx/>
                <a:uFillTx/>
                <a:latin typeface="+mn-lt"/>
                <a:ea typeface="ＭＳ Ｐゴシック" pitchFamily="-65" charset="-128"/>
                <a:cs typeface="ＭＳ Ｐゴシック" pitchFamily="-65" charset="-128"/>
              </a:rPr>
              <a:t>όλη την απάντηση,</a:t>
            </a:r>
            <a:r>
              <a:rPr kumimoji="0" lang="el-GR" b="0" i="0" u="none" strike="noStrike" kern="1200" cap="none" spc="0" normalizeH="0" noProof="0" dirty="0" smtClean="0">
                <a:ln>
                  <a:noFill/>
                </a:ln>
                <a:solidFill>
                  <a:schemeClr val="tx2">
                    <a:lumMod val="50000"/>
                  </a:schemeClr>
                </a:solidFill>
                <a:effectLst/>
                <a:uLnTx/>
                <a:uFillTx/>
                <a:latin typeface="+mn-lt"/>
                <a:ea typeface="ＭＳ Ｐゴシック" pitchFamily="-65" charset="-128"/>
                <a:cs typeface="ＭＳ Ｐゴシック" pitchFamily="-65" charset="-128"/>
              </a:rPr>
              <a:t> αντίθετα </a:t>
            </a:r>
            <a:r>
              <a:rPr kumimoji="0" lang="el-GR" b="0" i="0" u="none" strike="noStrike" kern="1200" cap="none" spc="0" normalizeH="0" baseline="0" noProof="0" dirty="0" smtClean="0">
                <a:ln>
                  <a:noFill/>
                </a:ln>
                <a:solidFill>
                  <a:schemeClr val="tx2">
                    <a:lumMod val="50000"/>
                  </a:schemeClr>
                </a:solidFill>
                <a:effectLst/>
                <a:uLnTx/>
                <a:uFillTx/>
                <a:latin typeface="+mn-lt"/>
                <a:ea typeface="ＭＳ Ｐゴシック" pitchFamily="-65" charset="-128"/>
                <a:cs typeface="ＭＳ Ｐゴシック" pitchFamily="-65" charset="-128"/>
              </a:rPr>
              <a:t>αρχίζει από την κορυφή της λίστας των αποτελεσμάτων</a:t>
            </a:r>
            <a:endParaRPr kumimoji="0" lang="en-US" b="0" i="0" u="none" strike="noStrike" kern="1200" cap="none" spc="0" normalizeH="0" baseline="0" noProof="0" dirty="0" smtClean="0">
              <a:ln>
                <a:noFill/>
              </a:ln>
              <a:solidFill>
                <a:schemeClr val="tx2">
                  <a:lumMod val="50000"/>
                </a:schemeClr>
              </a:solidFill>
              <a:effectLst/>
              <a:uLnTx/>
              <a:uFillTx/>
              <a:latin typeface="+mn-lt"/>
              <a:ea typeface="ＭＳ Ｐゴシック" pitchFamily="-65" charset="-128"/>
              <a:cs typeface="ＭＳ Ｐゴシック" pitchFamily="-65" charset="-128"/>
            </a:endParaRPr>
          </a:p>
          <a:p>
            <a:pPr marL="342900" marR="0" lvl="0" indent="-342900" algn="l" defTabSz="457200" rtl="0" eaLnBrk="0" fontAlgn="base" latinLnBrk="0" hangingPunct="0">
              <a:lnSpc>
                <a:spcPct val="100000"/>
              </a:lnSpc>
              <a:spcBef>
                <a:spcPct val="20000"/>
              </a:spcBef>
              <a:spcAft>
                <a:spcPct val="0"/>
              </a:spcAft>
              <a:buClr>
                <a:srgbClr val="437085"/>
              </a:buClr>
              <a:buSzTx/>
              <a:buFontTx/>
              <a:buNone/>
              <a:tabLst/>
              <a:defRPr/>
            </a:pPr>
            <a:r>
              <a:rPr kumimoji="0" lang="el-GR" b="0" i="0" u="none" strike="noStrike" kern="1200" cap="none" spc="0" normalizeH="0" baseline="0" noProof="0" dirty="0" smtClean="0">
                <a:ln>
                  <a:noFill/>
                </a:ln>
                <a:solidFill>
                  <a:schemeClr val="tx2">
                    <a:lumMod val="50000"/>
                  </a:schemeClr>
                </a:solidFill>
                <a:effectLst/>
                <a:uLnTx/>
                <a:uFillTx/>
                <a:latin typeface="+mn-lt"/>
                <a:ea typeface="ＭＳ Ｐゴシック" pitchFamily="-65" charset="-128"/>
                <a:cs typeface="ＭＳ Ｐゴシック" pitchFamily="-65" charset="-128"/>
              </a:rPr>
              <a:t>    Θεωρείστε την περίπτωση που:</a:t>
            </a:r>
            <a:endParaRPr kumimoji="0" lang="en-US" b="0" i="0" u="none" strike="noStrike" kern="1200" cap="none" spc="0" normalizeH="0" baseline="0" noProof="0" dirty="0" smtClean="0">
              <a:ln>
                <a:noFill/>
              </a:ln>
              <a:solidFill>
                <a:schemeClr val="tx2">
                  <a:lumMod val="50000"/>
                </a:schemeClr>
              </a:solidFill>
              <a:effectLst/>
              <a:uLnTx/>
              <a:uFillTx/>
              <a:latin typeface="+mn-lt"/>
              <a:ea typeface="ＭＳ Ｐゴシック" pitchFamily="-65" charset="-128"/>
              <a:cs typeface="ＭＳ Ｐゴシック" pitchFamily="-65" charset="-128"/>
            </a:endParaRPr>
          </a:p>
          <a:p>
            <a:pPr marL="342900" marR="0" lvl="0" indent="-342900" algn="l" defTabSz="457200" rtl="0" eaLnBrk="0" fontAlgn="base" latinLnBrk="0" hangingPunct="0">
              <a:lnSpc>
                <a:spcPct val="100000"/>
              </a:lnSpc>
              <a:spcBef>
                <a:spcPct val="20000"/>
              </a:spcBef>
              <a:spcAft>
                <a:spcPct val="0"/>
              </a:spcAft>
              <a:buClr>
                <a:srgbClr val="437085"/>
              </a:buClr>
              <a:buSzTx/>
              <a:buFontTx/>
              <a:buNone/>
              <a:tabLst/>
              <a:defRPr/>
            </a:pPr>
            <a:r>
              <a:rPr kumimoji="0" lang="en-US" b="0" i="0" u="none" strike="noStrike" kern="1200" cap="none" spc="0" normalizeH="0" baseline="0" noProof="0" dirty="0" smtClean="0">
                <a:ln>
                  <a:noFill/>
                </a:ln>
                <a:solidFill>
                  <a:schemeClr val="tx1"/>
                </a:solidFill>
                <a:effectLst/>
                <a:uLnTx/>
                <a:uFillTx/>
                <a:latin typeface="+mn-lt"/>
                <a:ea typeface="ＭＳ Ｐゴシック" pitchFamily="-65" charset="-128"/>
                <a:cs typeface="ＭＳ Ｐゴシック" pitchFamily="-65" charset="-128"/>
              </a:rPr>
              <a:t>   </a:t>
            </a:r>
            <a:r>
              <a:rPr kumimoji="0" lang="en-US" b="0" i="0" u="none" strike="noStrike" kern="1200" cap="none" spc="0" normalizeH="0" baseline="0" noProof="0" dirty="0" smtClean="0">
                <a:ln>
                  <a:noFill/>
                </a:ln>
                <a:solidFill>
                  <a:schemeClr val="tx2">
                    <a:lumMod val="50000"/>
                  </a:schemeClr>
                </a:solidFill>
                <a:effectLst/>
                <a:uLnTx/>
                <a:uFillTx/>
                <a:latin typeface="+mn-lt"/>
                <a:ea typeface="ＭＳ Ｐゴシック" pitchFamily="-65" charset="-128"/>
                <a:cs typeface="ＭＳ Ｐゴシック" pitchFamily="-65" charset="-128"/>
              </a:rPr>
              <a:t>Answer(System1,q)  =  </a:t>
            </a:r>
            <a:r>
              <a:rPr kumimoji="0" lang="en-US" b="0" i="0" u="none" strike="noStrike" kern="1200" cap="none" spc="0" normalizeH="0" baseline="0" noProof="0" dirty="0" smtClean="0">
                <a:ln>
                  <a:noFill/>
                </a:ln>
                <a:solidFill>
                  <a:schemeClr val="tx1"/>
                </a:solidFill>
                <a:effectLst/>
                <a:uLnTx/>
                <a:uFillTx/>
                <a:latin typeface="+mn-lt"/>
                <a:ea typeface="ＭＳ Ｐゴシック" pitchFamily="-65" charset="-128"/>
                <a:cs typeface="ＭＳ Ｐゴシック" pitchFamily="-65" charset="-128"/>
              </a:rPr>
              <a:t>&lt;</a:t>
            </a:r>
            <a:r>
              <a:rPr kumimoji="0" lang="en-US" b="0" i="0" u="none" strike="noStrike" kern="1200" cap="none" spc="0" normalizeH="0" baseline="0" noProof="0" dirty="0" smtClean="0">
                <a:ln>
                  <a:noFill/>
                </a:ln>
                <a:solidFill>
                  <a:srgbClr val="CC3300"/>
                </a:solidFill>
                <a:effectLst/>
                <a:uLnTx/>
                <a:uFillTx/>
                <a:latin typeface="+mn-lt"/>
                <a:ea typeface="ＭＳ Ｐゴシック" pitchFamily="-65" charset="-128"/>
                <a:cs typeface="ＭＳ Ｐゴシック" pitchFamily="-65" charset="-128"/>
              </a:rPr>
              <a:t>N </a:t>
            </a:r>
            <a:r>
              <a:rPr kumimoji="0" lang="en-US" b="0" i="0" u="none" strike="noStrike" kern="1200" cap="none" spc="0" normalizeH="0" baseline="0" noProof="0" dirty="0" err="1" smtClean="0">
                <a:ln>
                  <a:noFill/>
                </a:ln>
                <a:solidFill>
                  <a:srgbClr val="CC3300"/>
                </a:solidFill>
                <a:effectLst/>
                <a:uLnTx/>
                <a:uFillTx/>
                <a:latin typeface="+mn-lt"/>
                <a:ea typeface="ＭＳ Ｐゴシック" pitchFamily="-65" charset="-128"/>
                <a:cs typeface="ＭＳ Ｐゴシック" pitchFamily="-65" charset="-128"/>
              </a:rPr>
              <a:t>N</a:t>
            </a:r>
            <a:r>
              <a:rPr kumimoji="0" lang="en-US" b="0" i="0" u="none" strike="noStrike" kern="1200" cap="none" spc="0" normalizeH="0" baseline="0" noProof="0" dirty="0" smtClean="0">
                <a:ln>
                  <a:noFill/>
                </a:ln>
                <a:solidFill>
                  <a:srgbClr val="CC3300"/>
                </a:solidFill>
                <a:effectLst/>
                <a:uLnTx/>
                <a:uFillTx/>
                <a:latin typeface="+mn-lt"/>
                <a:ea typeface="ＭＳ Ｐゴシック" pitchFamily="-65" charset="-128"/>
                <a:cs typeface="ＭＳ Ｐゴシック" pitchFamily="-65" charset="-128"/>
              </a:rPr>
              <a:t> </a:t>
            </a:r>
            <a:r>
              <a:rPr kumimoji="0" lang="en-US" b="0" i="0" u="none" strike="noStrike" kern="1200" cap="none" spc="0" normalizeH="0" baseline="0" noProof="0" dirty="0" err="1" smtClean="0">
                <a:ln>
                  <a:noFill/>
                </a:ln>
                <a:solidFill>
                  <a:srgbClr val="CC3300"/>
                </a:solidFill>
                <a:effectLst/>
                <a:uLnTx/>
                <a:uFillTx/>
                <a:latin typeface="+mn-lt"/>
                <a:ea typeface="ＭＳ Ｐゴシック" pitchFamily="-65" charset="-128"/>
                <a:cs typeface="ＭＳ Ｐゴシック" pitchFamily="-65" charset="-128"/>
              </a:rPr>
              <a:t>N</a:t>
            </a:r>
            <a:r>
              <a:rPr kumimoji="0" lang="en-US" b="0" i="0" u="none" strike="noStrike" kern="1200" cap="none" spc="0" normalizeH="0" baseline="0" noProof="0" dirty="0" smtClean="0">
                <a:ln>
                  <a:noFill/>
                </a:ln>
                <a:solidFill>
                  <a:srgbClr val="CC3300"/>
                </a:solidFill>
                <a:effectLst/>
                <a:uLnTx/>
                <a:uFillTx/>
                <a:latin typeface="+mn-lt"/>
                <a:ea typeface="ＭＳ Ｐゴシック" pitchFamily="-65" charset="-128"/>
                <a:cs typeface="ＭＳ Ｐゴシック" pitchFamily="-65" charset="-128"/>
              </a:rPr>
              <a:t> </a:t>
            </a:r>
            <a:r>
              <a:rPr kumimoji="0" lang="en-US" b="0" i="0" u="none" strike="noStrike" kern="1200" cap="none" spc="0" normalizeH="0" baseline="0" noProof="0" dirty="0" err="1" smtClean="0">
                <a:ln>
                  <a:noFill/>
                </a:ln>
                <a:solidFill>
                  <a:srgbClr val="CC3300"/>
                </a:solidFill>
                <a:effectLst/>
                <a:uLnTx/>
                <a:uFillTx/>
                <a:latin typeface="+mn-lt"/>
                <a:ea typeface="ＭＳ Ｐゴシック" pitchFamily="-65" charset="-128"/>
                <a:cs typeface="ＭＳ Ｐゴシック" pitchFamily="-65" charset="-128"/>
              </a:rPr>
              <a:t>N</a:t>
            </a:r>
            <a:r>
              <a:rPr kumimoji="0" lang="en-US" b="0" i="0" u="none" strike="noStrike" kern="1200" cap="none" spc="0" normalizeH="0" baseline="0" noProof="0" dirty="0" smtClean="0">
                <a:ln>
                  <a:noFill/>
                </a:ln>
                <a:solidFill>
                  <a:srgbClr val="CC3300"/>
                </a:solidFill>
                <a:effectLst/>
                <a:uLnTx/>
                <a:uFillTx/>
                <a:latin typeface="+mn-lt"/>
                <a:ea typeface="ＭＳ Ｐゴシック" pitchFamily="-65" charset="-128"/>
                <a:cs typeface="ＭＳ Ｐゴシック" pitchFamily="-65" charset="-128"/>
              </a:rPr>
              <a:t> </a:t>
            </a:r>
            <a:r>
              <a:rPr kumimoji="0" lang="en-US" b="0" i="0" u="none" strike="noStrike" kern="1200" cap="none" spc="0" normalizeH="0" baseline="0" noProof="0" dirty="0" err="1" smtClean="0">
                <a:ln>
                  <a:noFill/>
                </a:ln>
                <a:solidFill>
                  <a:srgbClr val="CC3300"/>
                </a:solidFill>
                <a:effectLst/>
                <a:uLnTx/>
                <a:uFillTx/>
                <a:latin typeface="+mn-lt"/>
                <a:ea typeface="ＭＳ Ｐゴシック" pitchFamily="-65" charset="-128"/>
                <a:cs typeface="ＭＳ Ｐゴシック" pitchFamily="-65" charset="-128"/>
              </a:rPr>
              <a:t>N</a:t>
            </a:r>
            <a:r>
              <a:rPr kumimoji="0" lang="en-US" b="0" i="0" u="none" strike="noStrike" kern="1200" cap="none" spc="0" normalizeH="0" baseline="0" noProof="0" dirty="0" smtClean="0">
                <a:ln>
                  <a:noFill/>
                </a:ln>
                <a:solidFill>
                  <a:srgbClr val="CC3300"/>
                </a:solidFill>
                <a:effectLst/>
                <a:uLnTx/>
                <a:uFillTx/>
                <a:latin typeface="+mn-lt"/>
                <a:ea typeface="ＭＳ Ｐゴシック" pitchFamily="-65" charset="-128"/>
                <a:cs typeface="ＭＳ Ｐゴシック" pitchFamily="-65" charset="-128"/>
              </a:rPr>
              <a:t> </a:t>
            </a:r>
            <a:r>
              <a:rPr kumimoji="0" lang="en-US" b="0" i="0" u="none" strike="noStrike" kern="1200" cap="none" spc="0" normalizeH="0" baseline="0" noProof="0" dirty="0" err="1" smtClean="0">
                <a:ln>
                  <a:noFill/>
                </a:ln>
                <a:solidFill>
                  <a:srgbClr val="CC3300"/>
                </a:solidFill>
                <a:effectLst/>
                <a:uLnTx/>
                <a:uFillTx/>
                <a:latin typeface="+mn-lt"/>
                <a:ea typeface="ＭＳ Ｐゴシック" pitchFamily="-65" charset="-128"/>
                <a:cs typeface="ＭＳ Ｐゴシック" pitchFamily="-65" charset="-128"/>
              </a:rPr>
              <a:t>N</a:t>
            </a:r>
            <a:r>
              <a:rPr kumimoji="0" lang="en-US" b="0" i="0" u="none" strike="noStrike" kern="1200" cap="none" spc="0" normalizeH="0" baseline="0" noProof="0" dirty="0" smtClean="0">
                <a:ln>
                  <a:noFill/>
                </a:ln>
                <a:solidFill>
                  <a:srgbClr val="CC3300"/>
                </a:solidFill>
                <a:effectLst/>
                <a:uLnTx/>
                <a:uFillTx/>
                <a:latin typeface="+mn-lt"/>
                <a:ea typeface="ＭＳ Ｐゴシック" pitchFamily="-65" charset="-128"/>
                <a:cs typeface="ＭＳ Ｐゴシック" pitchFamily="-65" charset="-128"/>
              </a:rPr>
              <a:t> </a:t>
            </a:r>
            <a:r>
              <a:rPr kumimoji="0" lang="en-US" b="0" i="0" u="none" strike="noStrike" kern="1200" cap="none" spc="0" normalizeH="0" baseline="0" noProof="0" dirty="0" err="1" smtClean="0">
                <a:ln>
                  <a:noFill/>
                </a:ln>
                <a:solidFill>
                  <a:srgbClr val="CC3300"/>
                </a:solidFill>
                <a:effectLst/>
                <a:uLnTx/>
                <a:uFillTx/>
                <a:latin typeface="+mn-lt"/>
                <a:ea typeface="ＭＳ Ｐゴシック" pitchFamily="-65" charset="-128"/>
                <a:cs typeface="ＭＳ Ｐゴシック" pitchFamily="-65" charset="-128"/>
              </a:rPr>
              <a:t>N</a:t>
            </a:r>
            <a:r>
              <a:rPr kumimoji="0" lang="en-US" b="0" i="0" u="none" strike="noStrike" kern="1200" cap="none" spc="0" normalizeH="0" baseline="0" noProof="0" dirty="0" smtClean="0">
                <a:ln>
                  <a:noFill/>
                </a:ln>
                <a:solidFill>
                  <a:schemeClr val="tx1"/>
                </a:solidFill>
                <a:effectLst/>
                <a:uLnTx/>
                <a:uFillTx/>
                <a:latin typeface="+mn-lt"/>
                <a:ea typeface="ＭＳ Ｐゴシック" pitchFamily="-65" charset="-128"/>
                <a:cs typeface="ＭＳ Ｐゴシック" pitchFamily="-65" charset="-128"/>
              </a:rPr>
              <a:t> </a:t>
            </a:r>
            <a:r>
              <a:rPr kumimoji="0" lang="en-US" b="0" i="0" u="none" strike="noStrike" kern="1200" cap="none" spc="0" normalizeH="0" baseline="0" noProof="0" dirty="0" smtClean="0">
                <a:ln>
                  <a:noFill/>
                </a:ln>
                <a:solidFill>
                  <a:srgbClr val="006600"/>
                </a:solidFill>
                <a:effectLst/>
                <a:uLnTx/>
                <a:uFillTx/>
                <a:latin typeface="+mn-lt"/>
                <a:ea typeface="ＭＳ Ｐゴシック" pitchFamily="-65" charset="-128"/>
                <a:cs typeface="ＭＳ Ｐゴシック" pitchFamily="-65" charset="-128"/>
              </a:rPr>
              <a:t>R </a:t>
            </a:r>
            <a:r>
              <a:rPr kumimoji="0" lang="en-US" b="0" i="0" u="none" strike="noStrike" kern="1200" cap="none" spc="0" normalizeH="0" baseline="0" noProof="0" dirty="0" err="1" smtClean="0">
                <a:ln>
                  <a:noFill/>
                </a:ln>
                <a:solidFill>
                  <a:srgbClr val="006600"/>
                </a:solidFill>
                <a:effectLst/>
                <a:uLnTx/>
                <a:uFillTx/>
                <a:latin typeface="+mn-lt"/>
                <a:ea typeface="ＭＳ Ｐゴシック" pitchFamily="-65" charset="-128"/>
                <a:cs typeface="ＭＳ Ｐゴシック" pitchFamily="-65" charset="-128"/>
              </a:rPr>
              <a:t>R</a:t>
            </a:r>
            <a:r>
              <a:rPr kumimoji="0" lang="en-US" b="0" i="0" u="none" strike="noStrike" kern="1200" cap="none" spc="0" normalizeH="0" baseline="0" noProof="0" dirty="0" smtClean="0">
                <a:ln>
                  <a:noFill/>
                </a:ln>
                <a:solidFill>
                  <a:srgbClr val="006600"/>
                </a:solidFill>
                <a:effectLst/>
                <a:uLnTx/>
                <a:uFillTx/>
                <a:latin typeface="+mn-lt"/>
                <a:ea typeface="ＭＳ Ｐゴシック" pitchFamily="-65" charset="-128"/>
                <a:cs typeface="ＭＳ Ｐゴシック" pitchFamily="-65" charset="-128"/>
              </a:rPr>
              <a:t> </a:t>
            </a:r>
            <a:r>
              <a:rPr kumimoji="0" lang="en-US" b="0" i="0" u="none" strike="noStrike" kern="1200" cap="none" spc="0" normalizeH="0" baseline="0" noProof="0" dirty="0" err="1" smtClean="0">
                <a:ln>
                  <a:noFill/>
                </a:ln>
                <a:solidFill>
                  <a:srgbClr val="006600"/>
                </a:solidFill>
                <a:effectLst/>
                <a:uLnTx/>
                <a:uFillTx/>
                <a:latin typeface="+mn-lt"/>
                <a:ea typeface="ＭＳ Ｐゴシック" pitchFamily="-65" charset="-128"/>
                <a:cs typeface="ＭＳ Ｐゴシック" pitchFamily="-65" charset="-128"/>
              </a:rPr>
              <a:t>R</a:t>
            </a:r>
            <a:r>
              <a:rPr kumimoji="0" lang="en-US" b="0" i="0" u="none" strike="noStrike" kern="1200" cap="none" spc="0" normalizeH="0" baseline="0" noProof="0" dirty="0" smtClean="0">
                <a:ln>
                  <a:noFill/>
                </a:ln>
                <a:solidFill>
                  <a:schemeClr val="tx1"/>
                </a:solidFill>
                <a:effectLst/>
                <a:uLnTx/>
                <a:uFillTx/>
                <a:latin typeface="+mn-lt"/>
                <a:ea typeface="ＭＳ Ｐゴシック" pitchFamily="-65" charset="-128"/>
                <a:cs typeface="ＭＳ Ｐゴシック" pitchFamily="-65" charset="-128"/>
              </a:rPr>
              <a:t>&gt;</a:t>
            </a:r>
            <a:endParaRPr kumimoji="0" lang="en-US" b="0" i="0" u="none" strike="noStrike" kern="1200" cap="none" spc="0" normalizeH="0" baseline="0" noProof="0" dirty="0" smtClean="0">
              <a:ln>
                <a:noFill/>
              </a:ln>
              <a:solidFill>
                <a:srgbClr val="006600"/>
              </a:solidFill>
              <a:effectLst/>
              <a:uLnTx/>
              <a:uFillTx/>
              <a:latin typeface="+mn-lt"/>
              <a:ea typeface="ＭＳ Ｐゴシック" pitchFamily="-65" charset="-128"/>
              <a:cs typeface="ＭＳ Ｐゴシック" pitchFamily="-65" charset="-128"/>
            </a:endParaRPr>
          </a:p>
          <a:p>
            <a:pPr marL="342900" marR="0" lvl="0" indent="-342900" algn="l" defTabSz="457200" rtl="0" eaLnBrk="0" fontAlgn="base" latinLnBrk="0" hangingPunct="0">
              <a:lnSpc>
                <a:spcPct val="100000"/>
              </a:lnSpc>
              <a:spcBef>
                <a:spcPct val="20000"/>
              </a:spcBef>
              <a:spcAft>
                <a:spcPct val="0"/>
              </a:spcAft>
              <a:buClr>
                <a:srgbClr val="437085"/>
              </a:buClr>
              <a:buSzTx/>
              <a:buFontTx/>
              <a:buNone/>
              <a:tabLst/>
              <a:defRPr/>
            </a:pPr>
            <a:r>
              <a:rPr kumimoji="0" lang="en-US" b="0" i="0" u="none" strike="noStrike" kern="1200" cap="none" spc="0" normalizeH="0" baseline="0" noProof="0" dirty="0" smtClean="0">
                <a:ln>
                  <a:noFill/>
                </a:ln>
                <a:solidFill>
                  <a:schemeClr val="tx2">
                    <a:lumMod val="50000"/>
                  </a:schemeClr>
                </a:solidFill>
                <a:effectLst/>
                <a:uLnTx/>
                <a:uFillTx/>
                <a:latin typeface="+mn-lt"/>
                <a:ea typeface="ＭＳ Ｐゴシック" pitchFamily="-65" charset="-128"/>
                <a:cs typeface="ＭＳ Ｐゴシック" pitchFamily="-65" charset="-128"/>
              </a:rPr>
              <a:t>   Answer(System2,q)  =  </a:t>
            </a:r>
            <a:r>
              <a:rPr kumimoji="0" lang="en-US" b="0" i="0" u="none" strike="noStrike" kern="1200" cap="none" spc="0" normalizeH="0" baseline="0" noProof="0" dirty="0" smtClean="0">
                <a:ln>
                  <a:noFill/>
                </a:ln>
                <a:solidFill>
                  <a:schemeClr val="tx1"/>
                </a:solidFill>
                <a:effectLst/>
                <a:uLnTx/>
                <a:uFillTx/>
                <a:latin typeface="+mn-lt"/>
                <a:ea typeface="ＭＳ Ｐゴシック" pitchFamily="-65" charset="-128"/>
                <a:cs typeface="ＭＳ Ｐゴシック" pitchFamily="-65" charset="-128"/>
              </a:rPr>
              <a:t>&lt;</a:t>
            </a:r>
            <a:r>
              <a:rPr kumimoji="0" lang="en-US" b="0" i="0" u="none" strike="noStrike" kern="1200" cap="none" spc="0" normalizeH="0" baseline="0" noProof="0" dirty="0" smtClean="0">
                <a:ln>
                  <a:noFill/>
                </a:ln>
                <a:solidFill>
                  <a:srgbClr val="006600"/>
                </a:solidFill>
                <a:effectLst/>
                <a:uLnTx/>
                <a:uFillTx/>
                <a:latin typeface="+mn-lt"/>
                <a:ea typeface="ＭＳ Ｐゴシック" pitchFamily="-65" charset="-128"/>
                <a:cs typeface="ＭＳ Ｐゴシック" pitchFamily="-65" charset="-128"/>
              </a:rPr>
              <a:t>R </a:t>
            </a:r>
            <a:r>
              <a:rPr kumimoji="0" lang="en-US" b="0" i="0" u="none" strike="noStrike" kern="1200" cap="none" spc="0" normalizeH="0" baseline="0" noProof="0" dirty="0" err="1" smtClean="0">
                <a:ln>
                  <a:noFill/>
                </a:ln>
                <a:solidFill>
                  <a:srgbClr val="006600"/>
                </a:solidFill>
                <a:effectLst/>
                <a:uLnTx/>
                <a:uFillTx/>
                <a:latin typeface="+mn-lt"/>
                <a:ea typeface="ＭＳ Ｐゴシック" pitchFamily="-65" charset="-128"/>
                <a:cs typeface="ＭＳ Ｐゴシック" pitchFamily="-65" charset="-128"/>
              </a:rPr>
              <a:t>R</a:t>
            </a:r>
            <a:r>
              <a:rPr kumimoji="0" lang="en-US" b="0" i="0" u="none" strike="noStrike" kern="1200" cap="none" spc="0" normalizeH="0" baseline="0" noProof="0" dirty="0" smtClean="0">
                <a:ln>
                  <a:noFill/>
                </a:ln>
                <a:solidFill>
                  <a:srgbClr val="006600"/>
                </a:solidFill>
                <a:effectLst/>
                <a:uLnTx/>
                <a:uFillTx/>
                <a:latin typeface="+mn-lt"/>
                <a:ea typeface="ＭＳ Ｐゴシック" pitchFamily="-65" charset="-128"/>
                <a:cs typeface="ＭＳ Ｐゴシック" pitchFamily="-65" charset="-128"/>
              </a:rPr>
              <a:t> </a:t>
            </a:r>
            <a:r>
              <a:rPr kumimoji="0" lang="en-US" b="0" i="0" u="none" strike="noStrike" kern="1200" cap="none" spc="0" normalizeH="0" baseline="0" noProof="0" dirty="0" err="1" smtClean="0">
                <a:ln>
                  <a:noFill/>
                </a:ln>
                <a:solidFill>
                  <a:srgbClr val="006600"/>
                </a:solidFill>
                <a:effectLst/>
                <a:uLnTx/>
                <a:uFillTx/>
                <a:latin typeface="+mn-lt"/>
                <a:ea typeface="ＭＳ Ｐゴシック" pitchFamily="-65" charset="-128"/>
                <a:cs typeface="ＭＳ Ｐゴシック" pitchFamily="-65" charset="-128"/>
              </a:rPr>
              <a:t>R</a:t>
            </a:r>
            <a:r>
              <a:rPr kumimoji="0" lang="en-US" b="0" i="0" u="none" strike="noStrike" kern="1200" cap="none" spc="0" normalizeH="0" baseline="0" noProof="0" dirty="0" smtClean="0">
                <a:ln>
                  <a:noFill/>
                </a:ln>
                <a:solidFill>
                  <a:schemeClr val="tx1"/>
                </a:solidFill>
                <a:effectLst/>
                <a:uLnTx/>
                <a:uFillTx/>
                <a:latin typeface="+mn-lt"/>
                <a:ea typeface="ＭＳ Ｐゴシック" pitchFamily="-65" charset="-128"/>
                <a:cs typeface="ＭＳ Ｐゴシック" pitchFamily="-65" charset="-128"/>
              </a:rPr>
              <a:t> </a:t>
            </a:r>
            <a:r>
              <a:rPr kumimoji="0" lang="en-US" b="0" i="0" u="none" strike="noStrike" kern="1200" cap="none" spc="0" normalizeH="0" baseline="0" noProof="0" dirty="0" smtClean="0">
                <a:ln>
                  <a:noFill/>
                </a:ln>
                <a:solidFill>
                  <a:srgbClr val="CC3300"/>
                </a:solidFill>
                <a:effectLst/>
                <a:uLnTx/>
                <a:uFillTx/>
                <a:latin typeface="+mn-lt"/>
                <a:ea typeface="ＭＳ Ｐゴシック" pitchFamily="-65" charset="-128"/>
                <a:cs typeface="ＭＳ Ｐゴシック" pitchFamily="-65" charset="-128"/>
              </a:rPr>
              <a:t>N </a:t>
            </a:r>
            <a:r>
              <a:rPr kumimoji="0" lang="en-US" b="0" i="0" u="none" strike="noStrike" kern="1200" cap="none" spc="0" normalizeH="0" baseline="0" noProof="0" dirty="0" err="1" smtClean="0">
                <a:ln>
                  <a:noFill/>
                </a:ln>
                <a:solidFill>
                  <a:srgbClr val="CC3300"/>
                </a:solidFill>
                <a:effectLst/>
                <a:uLnTx/>
                <a:uFillTx/>
                <a:latin typeface="+mn-lt"/>
                <a:ea typeface="ＭＳ Ｐゴシック" pitchFamily="-65" charset="-128"/>
                <a:cs typeface="ＭＳ Ｐゴシック" pitchFamily="-65" charset="-128"/>
              </a:rPr>
              <a:t>N</a:t>
            </a:r>
            <a:r>
              <a:rPr kumimoji="0" lang="en-US" b="0" i="0" u="none" strike="noStrike" kern="1200" cap="none" spc="0" normalizeH="0" baseline="0" noProof="0" dirty="0" smtClean="0">
                <a:ln>
                  <a:noFill/>
                </a:ln>
                <a:solidFill>
                  <a:srgbClr val="CC3300"/>
                </a:solidFill>
                <a:effectLst/>
                <a:uLnTx/>
                <a:uFillTx/>
                <a:latin typeface="+mn-lt"/>
                <a:ea typeface="ＭＳ Ｐゴシック" pitchFamily="-65" charset="-128"/>
                <a:cs typeface="ＭＳ Ｐゴシック" pitchFamily="-65" charset="-128"/>
              </a:rPr>
              <a:t> </a:t>
            </a:r>
            <a:r>
              <a:rPr kumimoji="0" lang="en-US" b="0" i="0" u="none" strike="noStrike" kern="1200" cap="none" spc="0" normalizeH="0" baseline="0" noProof="0" dirty="0" err="1" smtClean="0">
                <a:ln>
                  <a:noFill/>
                </a:ln>
                <a:solidFill>
                  <a:srgbClr val="CC3300"/>
                </a:solidFill>
                <a:effectLst/>
                <a:uLnTx/>
                <a:uFillTx/>
                <a:latin typeface="+mn-lt"/>
                <a:ea typeface="ＭＳ Ｐゴシック" pitchFamily="-65" charset="-128"/>
                <a:cs typeface="ＭＳ Ｐゴシック" pitchFamily="-65" charset="-128"/>
              </a:rPr>
              <a:t>N</a:t>
            </a:r>
            <a:r>
              <a:rPr kumimoji="0" lang="en-US" b="0" i="0" u="none" strike="noStrike" kern="1200" cap="none" spc="0" normalizeH="0" baseline="0" noProof="0" dirty="0" smtClean="0">
                <a:ln>
                  <a:noFill/>
                </a:ln>
                <a:solidFill>
                  <a:srgbClr val="CC3300"/>
                </a:solidFill>
                <a:effectLst/>
                <a:uLnTx/>
                <a:uFillTx/>
                <a:latin typeface="+mn-lt"/>
                <a:ea typeface="ＭＳ Ｐゴシック" pitchFamily="-65" charset="-128"/>
                <a:cs typeface="ＭＳ Ｐゴシック" pitchFamily="-65" charset="-128"/>
              </a:rPr>
              <a:t> </a:t>
            </a:r>
            <a:r>
              <a:rPr kumimoji="0" lang="en-US" b="0" i="0" u="none" strike="noStrike" kern="1200" cap="none" spc="0" normalizeH="0" baseline="0" noProof="0" dirty="0" err="1" smtClean="0">
                <a:ln>
                  <a:noFill/>
                </a:ln>
                <a:solidFill>
                  <a:srgbClr val="CC3300"/>
                </a:solidFill>
                <a:effectLst/>
                <a:uLnTx/>
                <a:uFillTx/>
                <a:latin typeface="+mn-lt"/>
                <a:ea typeface="ＭＳ Ｐゴシック" pitchFamily="-65" charset="-128"/>
                <a:cs typeface="ＭＳ Ｐゴシック" pitchFamily="-65" charset="-128"/>
              </a:rPr>
              <a:t>N</a:t>
            </a:r>
            <a:r>
              <a:rPr kumimoji="0" lang="en-US" b="0" i="0" u="none" strike="noStrike" kern="1200" cap="none" spc="0" normalizeH="0" baseline="0" noProof="0" dirty="0" smtClean="0">
                <a:ln>
                  <a:noFill/>
                </a:ln>
                <a:solidFill>
                  <a:srgbClr val="CC3300"/>
                </a:solidFill>
                <a:effectLst/>
                <a:uLnTx/>
                <a:uFillTx/>
                <a:latin typeface="+mn-lt"/>
                <a:ea typeface="ＭＳ Ｐゴシック" pitchFamily="-65" charset="-128"/>
                <a:cs typeface="ＭＳ Ｐゴシック" pitchFamily="-65" charset="-128"/>
              </a:rPr>
              <a:t> </a:t>
            </a:r>
            <a:r>
              <a:rPr kumimoji="0" lang="en-US" b="0" i="0" u="none" strike="noStrike" kern="1200" cap="none" spc="0" normalizeH="0" baseline="0" noProof="0" dirty="0" err="1" smtClean="0">
                <a:ln>
                  <a:noFill/>
                </a:ln>
                <a:solidFill>
                  <a:srgbClr val="CC3300"/>
                </a:solidFill>
                <a:effectLst/>
                <a:uLnTx/>
                <a:uFillTx/>
                <a:latin typeface="+mn-lt"/>
                <a:ea typeface="ＭＳ Ｐゴシック" pitchFamily="-65" charset="-128"/>
                <a:cs typeface="ＭＳ Ｐゴシック" pitchFamily="-65" charset="-128"/>
              </a:rPr>
              <a:t>N</a:t>
            </a:r>
            <a:r>
              <a:rPr kumimoji="0" lang="en-US" b="0" i="0" u="none" strike="noStrike" kern="1200" cap="none" spc="0" normalizeH="0" baseline="0" noProof="0" dirty="0" smtClean="0">
                <a:ln>
                  <a:noFill/>
                </a:ln>
                <a:solidFill>
                  <a:srgbClr val="CC3300"/>
                </a:solidFill>
                <a:effectLst/>
                <a:uLnTx/>
                <a:uFillTx/>
                <a:latin typeface="+mn-lt"/>
                <a:ea typeface="ＭＳ Ｐゴシック" pitchFamily="-65" charset="-128"/>
                <a:cs typeface="ＭＳ Ｐゴシック" pitchFamily="-65" charset="-128"/>
              </a:rPr>
              <a:t> </a:t>
            </a:r>
            <a:r>
              <a:rPr kumimoji="0" lang="en-US" b="0" i="0" u="none" strike="noStrike" kern="1200" cap="none" spc="0" normalizeH="0" baseline="0" noProof="0" dirty="0" err="1" smtClean="0">
                <a:ln>
                  <a:noFill/>
                </a:ln>
                <a:solidFill>
                  <a:srgbClr val="CC3300"/>
                </a:solidFill>
                <a:effectLst/>
                <a:uLnTx/>
                <a:uFillTx/>
                <a:latin typeface="+mn-lt"/>
                <a:ea typeface="ＭＳ Ｐゴシック" pitchFamily="-65" charset="-128"/>
                <a:cs typeface="ＭＳ Ｐゴシック" pitchFamily="-65" charset="-128"/>
              </a:rPr>
              <a:t>N</a:t>
            </a:r>
            <a:r>
              <a:rPr kumimoji="0" lang="en-US" b="0" i="0" u="none" strike="noStrike" kern="1200" cap="none" spc="0" normalizeH="0" baseline="0" noProof="0" dirty="0" smtClean="0">
                <a:ln>
                  <a:noFill/>
                </a:ln>
                <a:solidFill>
                  <a:srgbClr val="CC3300"/>
                </a:solidFill>
                <a:effectLst/>
                <a:uLnTx/>
                <a:uFillTx/>
                <a:latin typeface="+mn-lt"/>
                <a:ea typeface="ＭＳ Ｐゴシック" pitchFamily="-65" charset="-128"/>
                <a:cs typeface="ＭＳ Ｐゴシック" pitchFamily="-65" charset="-128"/>
              </a:rPr>
              <a:t> </a:t>
            </a:r>
            <a:r>
              <a:rPr kumimoji="0" lang="en-US" b="0" i="0" u="none" strike="noStrike" kern="1200" cap="none" spc="0" normalizeH="0" baseline="0" noProof="0" dirty="0" err="1" smtClean="0">
                <a:ln>
                  <a:noFill/>
                </a:ln>
                <a:solidFill>
                  <a:srgbClr val="CC3300"/>
                </a:solidFill>
                <a:effectLst/>
                <a:uLnTx/>
                <a:uFillTx/>
                <a:latin typeface="+mn-lt"/>
                <a:ea typeface="ＭＳ Ｐゴシック" pitchFamily="-65" charset="-128"/>
                <a:cs typeface="ＭＳ Ｐゴシック" pitchFamily="-65" charset="-128"/>
              </a:rPr>
              <a:t>N</a:t>
            </a:r>
            <a:r>
              <a:rPr kumimoji="0" lang="en-US" b="0" i="0" u="none" strike="noStrike" kern="1200" cap="none" spc="0" normalizeH="0" baseline="0" noProof="0" dirty="0" smtClean="0">
                <a:ln>
                  <a:noFill/>
                </a:ln>
                <a:solidFill>
                  <a:schemeClr val="tx1"/>
                </a:solidFill>
                <a:effectLst/>
                <a:uLnTx/>
                <a:uFillTx/>
                <a:latin typeface="+mn-lt"/>
                <a:ea typeface="ＭＳ Ｐゴシック" pitchFamily="-65" charset="-128"/>
                <a:cs typeface="ＭＳ Ｐゴシック" pitchFamily="-65" charset="-128"/>
              </a:rPr>
              <a:t>&gt;    </a:t>
            </a:r>
            <a:endParaRPr kumimoji="0" lang="el-GR" b="0" i="0" u="none" strike="noStrike" kern="1200" cap="none" spc="0" normalizeH="0" baseline="0" noProof="0" dirty="0" smtClean="0">
              <a:ln>
                <a:noFill/>
              </a:ln>
              <a:solidFill>
                <a:schemeClr val="tx1"/>
              </a:solidFill>
              <a:effectLst/>
              <a:uLnTx/>
              <a:uFillTx/>
              <a:latin typeface="+mn-lt"/>
              <a:ea typeface="ＭＳ Ｐゴシック" pitchFamily="-65" charset="-128"/>
              <a:cs typeface="ＭＳ Ｐゴシック" pitchFamily="-65" charset="-128"/>
            </a:endParaRPr>
          </a:p>
        </p:txBody>
      </p:sp>
    </p:spTree>
    <p:extLst>
      <p:ext uri="{BB962C8B-B14F-4D97-AF65-F5344CB8AC3E}">
        <p14:creationId xmlns="" xmlns:p14="http://schemas.microsoft.com/office/powerpoint/2010/main" val="938965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up)">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wipe(up)">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wipe(up)">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wipe(up)">
                                      <p:cBhvr>
                                        <p:cTn id="22"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a:bodyPr>
          <a:lstStyle/>
          <a:p>
            <a:pPr eaLnBrk="1" hangingPunct="1"/>
            <a:r>
              <a:rPr lang="el-GR" dirty="0" smtClean="0">
                <a:ea typeface="ＭＳ Ｐゴシック" pitchFamily="-112" charset="-128"/>
              </a:rPr>
              <a:t>Καμπύλη Ακρίβειας/Ανάκλησης</a:t>
            </a:r>
            <a:endParaRPr lang="en-US" i="1" dirty="0" smtClean="0">
              <a:ea typeface="ＭＳ Ｐゴシック" pitchFamily="-112" charset="-128"/>
            </a:endParaRPr>
          </a:p>
        </p:txBody>
      </p:sp>
      <p:sp>
        <p:nvSpPr>
          <p:cNvPr id="20484"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l-GR" sz="1600" dirty="0" smtClean="0">
                <a:solidFill>
                  <a:srgbClr val="FBFCFF"/>
                </a:solidFill>
              </a:rPr>
              <a:t>8.4</a:t>
            </a:r>
            <a:endParaRPr lang="en-US" sz="1600" dirty="0">
              <a:solidFill>
                <a:srgbClr val="FBFCFF"/>
              </a:solidFill>
            </a:endParaRPr>
          </a:p>
        </p:txBody>
      </p:sp>
      <p:sp>
        <p:nvSpPr>
          <p:cNvPr id="6" name="Slide Number Placeholder 5"/>
          <p:cNvSpPr>
            <a:spLocks noGrp="1"/>
          </p:cNvSpPr>
          <p:nvPr>
            <p:ph type="sldNum" sz="quarter" idx="12"/>
          </p:nvPr>
        </p:nvSpPr>
        <p:spPr/>
        <p:txBody>
          <a:bodyPr/>
          <a:lstStyle/>
          <a:p>
            <a:fld id="{0ED9190B-40F4-4D14-B8A7-A8F5BA31F2B1}" type="slidenum">
              <a:rPr lang="en-US" smtClean="0"/>
              <a:pPr/>
              <a:t>26</a:t>
            </a:fld>
            <a:endParaRPr lang="en-US"/>
          </a:p>
        </p:txBody>
      </p:sp>
      <p:sp>
        <p:nvSpPr>
          <p:cNvPr id="7" name="Text Box 3"/>
          <p:cNvSpPr txBox="1">
            <a:spLocks noChangeArrowheads="1"/>
          </p:cNvSpPr>
          <p:nvPr/>
        </p:nvSpPr>
        <p:spPr bwMode="auto">
          <a:xfrm>
            <a:off x="0" y="1752600"/>
            <a:ext cx="8991600" cy="1747830"/>
          </a:xfrm>
          <a:prstGeom prst="rect">
            <a:avLst/>
          </a:prstGeom>
          <a:noFill/>
          <a:ln w="9525">
            <a:noFill/>
            <a:round/>
            <a:headEnd/>
            <a:tailEnd/>
          </a:ln>
        </p:spPr>
        <p:txBody>
          <a:bodyPr/>
          <a:lstStyle/>
          <a:p>
            <a:pPr lvl="1">
              <a:spcBef>
                <a:spcPts val="700"/>
              </a:spcBef>
              <a:buClr>
                <a:schemeClr val="tx2">
                  <a:lumMod val="50000"/>
                </a:schemeClr>
              </a:buClr>
            </a:pPr>
            <a:endParaRPr lang="el-GR" dirty="0" smtClean="0">
              <a:solidFill>
                <a:schemeClr val="tx2">
                  <a:lumMod val="50000"/>
                </a:schemeClr>
              </a:solidFill>
              <a:latin typeface="+mn-lt"/>
            </a:endParaRPr>
          </a:p>
          <a:p>
            <a:pPr lvl="1">
              <a:spcBef>
                <a:spcPts val="700"/>
              </a:spcBef>
              <a:buClr>
                <a:schemeClr val="tx2">
                  <a:lumMod val="50000"/>
                </a:schemeClr>
              </a:buClr>
            </a:pPr>
            <a:r>
              <a:rPr lang="el-GR" sz="2800" i="1" u="sng" dirty="0" smtClean="0">
                <a:solidFill>
                  <a:schemeClr val="tx2">
                    <a:lumMod val="50000"/>
                  </a:schemeClr>
                </a:solidFill>
                <a:latin typeface="+mn-lt"/>
              </a:rPr>
              <a:t>Πως μπορούμε να τα τροποποιήσουμε τα μέτρα για λίστες με διάταξη</a:t>
            </a:r>
            <a:r>
              <a:rPr lang="en-US" sz="2800" i="1" u="sng" dirty="0" smtClean="0">
                <a:solidFill>
                  <a:schemeClr val="tx2">
                    <a:lumMod val="50000"/>
                  </a:schemeClr>
                </a:solidFill>
                <a:latin typeface="+mn-lt"/>
              </a:rPr>
              <a:t>;</a:t>
            </a:r>
            <a:endParaRPr lang="en-US" sz="2800" i="1" u="sng" dirty="0">
              <a:solidFill>
                <a:schemeClr val="tx2">
                  <a:lumMod val="50000"/>
                </a:schemeClr>
              </a:solidFill>
              <a:latin typeface="+mn-lt"/>
            </a:endParaRPr>
          </a:p>
          <a:p>
            <a:pPr lvl="2">
              <a:spcBef>
                <a:spcPts val="700"/>
              </a:spcBef>
              <a:buClr>
                <a:schemeClr val="tx2">
                  <a:lumMod val="50000"/>
                </a:schemeClr>
              </a:buClr>
              <a:buFont typeface="Wingdings" pitchFamily="2" charset="2"/>
              <a:buChar char="§"/>
            </a:pPr>
            <a:r>
              <a:rPr lang="en-US" dirty="0" smtClean="0">
                <a:solidFill>
                  <a:schemeClr val="tx2">
                    <a:lumMod val="50000"/>
                  </a:schemeClr>
                </a:solidFill>
                <a:latin typeface="+mn-lt"/>
              </a:rPr>
              <a:t> </a:t>
            </a:r>
            <a:r>
              <a:rPr lang="el-GR" dirty="0" smtClean="0">
                <a:solidFill>
                  <a:schemeClr val="tx2">
                    <a:lumMod val="50000"/>
                  </a:schemeClr>
                </a:solidFill>
                <a:latin typeface="+mn-lt"/>
              </a:rPr>
              <a:t>Απλώς υπολόγισε το μέτρο συνόλου για κάθε πρόθεμα</a:t>
            </a:r>
            <a:r>
              <a:rPr lang="en-US" dirty="0" smtClean="0">
                <a:solidFill>
                  <a:schemeClr val="tx2">
                    <a:lumMod val="50000"/>
                  </a:schemeClr>
                </a:solidFill>
                <a:latin typeface="+mn-lt"/>
              </a:rPr>
              <a:t>: </a:t>
            </a:r>
            <a:r>
              <a:rPr lang="el-GR" dirty="0" smtClean="0">
                <a:solidFill>
                  <a:schemeClr val="tx2">
                    <a:lumMod val="50000"/>
                  </a:schemeClr>
                </a:solidFill>
                <a:latin typeface="+mn-lt"/>
              </a:rPr>
              <a:t>το κορυφαίο </a:t>
            </a:r>
            <a:r>
              <a:rPr lang="en-US" dirty="0" smtClean="0">
                <a:solidFill>
                  <a:schemeClr val="tx2">
                    <a:lumMod val="50000"/>
                  </a:schemeClr>
                </a:solidFill>
                <a:latin typeface="+mn-lt"/>
              </a:rPr>
              <a:t>1</a:t>
            </a:r>
            <a:r>
              <a:rPr lang="en-US" dirty="0">
                <a:solidFill>
                  <a:schemeClr val="tx2">
                    <a:lumMod val="50000"/>
                  </a:schemeClr>
                </a:solidFill>
                <a:latin typeface="+mn-lt"/>
              </a:rPr>
              <a:t>, </a:t>
            </a:r>
            <a:r>
              <a:rPr lang="el-GR" dirty="0" smtClean="0">
                <a:solidFill>
                  <a:schemeClr val="tx2">
                    <a:lumMod val="50000"/>
                  </a:schemeClr>
                </a:solidFill>
                <a:latin typeface="+mn-lt"/>
              </a:rPr>
              <a:t>κορυφαία</a:t>
            </a:r>
            <a:r>
              <a:rPr lang="en-US" dirty="0" smtClean="0">
                <a:solidFill>
                  <a:schemeClr val="tx2">
                    <a:lumMod val="50000"/>
                  </a:schemeClr>
                </a:solidFill>
                <a:latin typeface="+mn-lt"/>
              </a:rPr>
              <a:t> </a:t>
            </a:r>
            <a:r>
              <a:rPr lang="en-US" dirty="0">
                <a:solidFill>
                  <a:schemeClr val="tx2">
                    <a:lumMod val="50000"/>
                  </a:schemeClr>
                </a:solidFill>
                <a:latin typeface="+mn-lt"/>
              </a:rPr>
              <a:t>2, </a:t>
            </a:r>
            <a:r>
              <a:rPr lang="el-GR" dirty="0" smtClean="0">
                <a:solidFill>
                  <a:schemeClr val="tx2">
                    <a:lumMod val="50000"/>
                  </a:schemeClr>
                </a:solidFill>
                <a:latin typeface="+mn-lt"/>
              </a:rPr>
              <a:t>κορυφαία</a:t>
            </a:r>
            <a:r>
              <a:rPr lang="en-US" dirty="0" smtClean="0">
                <a:solidFill>
                  <a:schemeClr val="tx2">
                    <a:lumMod val="50000"/>
                  </a:schemeClr>
                </a:solidFill>
                <a:latin typeface="+mn-lt"/>
              </a:rPr>
              <a:t> </a:t>
            </a:r>
            <a:r>
              <a:rPr lang="en-US" dirty="0">
                <a:solidFill>
                  <a:schemeClr val="tx2">
                    <a:lumMod val="50000"/>
                  </a:schemeClr>
                </a:solidFill>
                <a:latin typeface="+mn-lt"/>
              </a:rPr>
              <a:t>3, </a:t>
            </a:r>
            <a:r>
              <a:rPr lang="el-GR" dirty="0" smtClean="0">
                <a:solidFill>
                  <a:schemeClr val="tx2">
                    <a:lumMod val="50000"/>
                  </a:schemeClr>
                </a:solidFill>
                <a:latin typeface="+mn-lt"/>
              </a:rPr>
              <a:t>κορυφαία </a:t>
            </a:r>
            <a:r>
              <a:rPr lang="en-US" dirty="0" smtClean="0">
                <a:solidFill>
                  <a:schemeClr val="tx2">
                    <a:lumMod val="50000"/>
                  </a:schemeClr>
                </a:solidFill>
                <a:latin typeface="+mn-lt"/>
              </a:rPr>
              <a:t> </a:t>
            </a:r>
            <a:r>
              <a:rPr lang="en-US" dirty="0">
                <a:solidFill>
                  <a:schemeClr val="tx2">
                    <a:lumMod val="50000"/>
                  </a:schemeClr>
                </a:solidFill>
                <a:latin typeface="+mn-lt"/>
              </a:rPr>
              <a:t>4 </a:t>
            </a:r>
            <a:r>
              <a:rPr lang="el-GR" dirty="0" smtClean="0">
                <a:solidFill>
                  <a:schemeClr val="tx2">
                    <a:lumMod val="50000"/>
                  </a:schemeClr>
                </a:solidFill>
                <a:latin typeface="+mn-lt"/>
              </a:rPr>
              <a:t>κλπ αποτελέσματα</a:t>
            </a:r>
            <a:endParaRPr lang="en-US" dirty="0">
              <a:solidFill>
                <a:schemeClr val="tx2">
                  <a:lumMod val="50000"/>
                </a:schemeClr>
              </a:solidFill>
              <a:latin typeface="+mn-lt"/>
            </a:endParaRPr>
          </a:p>
          <a:p>
            <a:pPr lvl="1">
              <a:spcBef>
                <a:spcPts val="700"/>
              </a:spcBef>
              <a:buClr>
                <a:schemeClr val="tx2">
                  <a:lumMod val="50000"/>
                </a:schemeClr>
              </a:buClr>
            </a:pPr>
            <a:r>
              <a:rPr lang="el-GR" dirty="0" smtClean="0">
                <a:solidFill>
                  <a:schemeClr val="tx2">
                    <a:lumMod val="50000"/>
                  </a:schemeClr>
                </a:solidFill>
                <a:latin typeface="+mn-lt"/>
              </a:rPr>
              <a:t>Με αυτόν τον τρόπο παίρνουμε μια </a:t>
            </a:r>
            <a:r>
              <a:rPr lang="el-GR" dirty="0" smtClean="0">
                <a:solidFill>
                  <a:schemeClr val="accent6">
                    <a:lumMod val="75000"/>
                  </a:schemeClr>
                </a:solidFill>
                <a:latin typeface="+mn-lt"/>
              </a:rPr>
              <a:t>καμπύλη ακρίβειας-ανάκλησης (</a:t>
            </a:r>
            <a:r>
              <a:rPr lang="en-US" dirty="0" smtClean="0">
                <a:solidFill>
                  <a:schemeClr val="accent6">
                    <a:lumMod val="75000"/>
                  </a:schemeClr>
                </a:solidFill>
                <a:latin typeface="+mn-lt"/>
              </a:rPr>
              <a:t>precision-recall curve</a:t>
            </a:r>
            <a:r>
              <a:rPr lang="el-GR" dirty="0" smtClean="0">
                <a:solidFill>
                  <a:schemeClr val="accent6">
                    <a:lumMod val="75000"/>
                  </a:schemeClr>
                </a:solidFill>
                <a:latin typeface="+mn-lt"/>
              </a:rPr>
              <a:t>)</a:t>
            </a:r>
            <a:r>
              <a:rPr lang="en-US" dirty="0" smtClean="0">
                <a:solidFill>
                  <a:schemeClr val="accent6">
                    <a:lumMod val="75000"/>
                  </a:schemeClr>
                </a:solidFill>
                <a:latin typeface="+mn-lt"/>
              </a:rPr>
              <a:t>.</a:t>
            </a:r>
            <a:endParaRPr lang="en-US" dirty="0">
              <a:solidFill>
                <a:schemeClr val="accent6">
                  <a:lumMod val="75000"/>
                </a:schemeClr>
              </a:solidFill>
              <a:latin typeface="+mn-lt"/>
            </a:endParaRPr>
          </a:p>
          <a:p>
            <a:pPr lvl="1">
              <a:spcBef>
                <a:spcPts val="700"/>
              </a:spcBef>
              <a:buClr>
                <a:schemeClr val="tx2">
                  <a:lumMod val="50000"/>
                </a:schemeClr>
              </a:buClr>
            </a:pPr>
            <a:endParaRPr lang="en-US" dirty="0" smtClean="0">
              <a:solidFill>
                <a:schemeClr val="tx2">
                  <a:lumMod val="50000"/>
                </a:schemeClr>
              </a:solidFill>
              <a:latin typeface="+mn-lt"/>
            </a:endParaRPr>
          </a:p>
          <a:p>
            <a:pPr lvl="1">
              <a:spcBef>
                <a:spcPts val="700"/>
              </a:spcBef>
              <a:buClr>
                <a:schemeClr val="tx2">
                  <a:lumMod val="50000"/>
                </a:schemeClr>
              </a:buClr>
            </a:pPr>
            <a:r>
              <a:rPr lang="el-GR" dirty="0" smtClean="0">
                <a:solidFill>
                  <a:schemeClr val="tx2">
                    <a:lumMod val="50000"/>
                  </a:schemeClr>
                </a:solidFill>
                <a:latin typeface="+mn-lt"/>
              </a:rPr>
              <a:t>		</a:t>
            </a:r>
            <a:endParaRPr lang="en-US" dirty="0">
              <a:solidFill>
                <a:schemeClr val="tx2">
                  <a:lumMod val="50000"/>
                </a:schemeClr>
              </a:solidFill>
              <a:latin typeface="+mn-lt"/>
            </a:endParaRPr>
          </a:p>
        </p:txBody>
      </p:sp>
    </p:spTree>
    <p:extLst>
      <p:ext uri="{BB962C8B-B14F-4D97-AF65-F5344CB8AC3E}">
        <p14:creationId xmlns="" xmlns:p14="http://schemas.microsoft.com/office/powerpoint/2010/main" val="93896543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a:bodyPr>
          <a:lstStyle/>
          <a:p>
            <a:pPr eaLnBrk="1" hangingPunct="1"/>
            <a:r>
              <a:rPr lang="el-GR" dirty="0" smtClean="0">
                <a:ea typeface="ＭＳ Ｐゴシック" pitchFamily="-112" charset="-128"/>
              </a:rPr>
              <a:t>Παράδειγμα Ι</a:t>
            </a:r>
            <a:endParaRPr lang="en-US" i="1" dirty="0" smtClean="0">
              <a:ea typeface="ＭＳ Ｐゴシック" pitchFamily="-112" charset="-128"/>
            </a:endParaRPr>
          </a:p>
        </p:txBody>
      </p:sp>
      <p:sp>
        <p:nvSpPr>
          <p:cNvPr id="20484"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l-GR" sz="1600" dirty="0" smtClean="0">
                <a:solidFill>
                  <a:srgbClr val="FBFCFF"/>
                </a:solidFill>
              </a:rPr>
              <a:t>8.4</a:t>
            </a:r>
            <a:endParaRPr lang="en-US" sz="1600" dirty="0">
              <a:solidFill>
                <a:srgbClr val="FBFCFF"/>
              </a:solidFill>
            </a:endParaRPr>
          </a:p>
        </p:txBody>
      </p:sp>
      <p:sp>
        <p:nvSpPr>
          <p:cNvPr id="6" name="Slide Number Placeholder 5"/>
          <p:cNvSpPr>
            <a:spLocks noGrp="1"/>
          </p:cNvSpPr>
          <p:nvPr>
            <p:ph type="sldNum" sz="quarter" idx="12"/>
          </p:nvPr>
        </p:nvSpPr>
        <p:spPr/>
        <p:txBody>
          <a:bodyPr/>
          <a:lstStyle/>
          <a:p>
            <a:fld id="{0ED9190B-40F4-4D14-B8A7-A8F5BA31F2B1}" type="slidenum">
              <a:rPr lang="en-US" smtClean="0"/>
              <a:pPr/>
              <a:t>27</a:t>
            </a:fld>
            <a:endParaRPr lang="en-US"/>
          </a:p>
        </p:txBody>
      </p:sp>
      <p:sp>
        <p:nvSpPr>
          <p:cNvPr id="8" name="Text Box 2"/>
          <p:cNvSpPr txBox="1">
            <a:spLocks noChangeArrowheads="1"/>
          </p:cNvSpPr>
          <p:nvPr/>
        </p:nvSpPr>
        <p:spPr bwMode="auto">
          <a:xfrm>
            <a:off x="3884613" y="3821113"/>
            <a:ext cx="2924175" cy="396875"/>
          </a:xfrm>
          <a:prstGeom prst="rect">
            <a:avLst/>
          </a:prstGeom>
          <a:solidFill>
            <a:srgbClr val="FFFF99"/>
          </a:solidFill>
          <a:ln w="12700">
            <a:noFill/>
            <a:miter lim="800000"/>
            <a:headEnd/>
            <a:tailEnd/>
          </a:ln>
          <a:effectLst/>
        </p:spPr>
        <p:txBody>
          <a:bodyPr lIns="90000" tIns="46800" rIns="90000" bIns="46800">
            <a:spAutoFit/>
          </a:bodyPr>
          <a:lstStyle/>
          <a:p>
            <a:pPr>
              <a:tabLst>
                <a:tab pos="1524000" algn="l"/>
              </a:tabLst>
            </a:pPr>
            <a:r>
              <a:rPr kumimoji="1" lang="en-US" altLang="zh-TW" sz="2000">
                <a:latin typeface="Times New Roman" pitchFamily="18" charset="0"/>
                <a:ea typeface="新細明體" pitchFamily="2" charset="-120"/>
              </a:rPr>
              <a:t>R=3/6=0.5;     P=3/4=0.75</a:t>
            </a:r>
          </a:p>
        </p:txBody>
      </p:sp>
      <p:sp>
        <p:nvSpPr>
          <p:cNvPr id="9" name="Line 3"/>
          <p:cNvSpPr>
            <a:spLocks noChangeShapeType="1"/>
          </p:cNvSpPr>
          <p:nvPr/>
        </p:nvSpPr>
        <p:spPr bwMode="auto">
          <a:xfrm>
            <a:off x="3276600" y="3032125"/>
            <a:ext cx="609600" cy="838200"/>
          </a:xfrm>
          <a:prstGeom prst="line">
            <a:avLst/>
          </a:prstGeom>
          <a:noFill/>
          <a:ln w="12700">
            <a:solidFill>
              <a:srgbClr val="000000"/>
            </a:solidFill>
            <a:round/>
            <a:headEnd/>
            <a:tailEnd type="triangle" w="med" len="med"/>
          </a:ln>
          <a:effectLst/>
        </p:spPr>
        <p:txBody>
          <a:bodyPr lIns="90000" tIns="46800" rIns="90000" bIns="46800">
            <a:spAutoFit/>
          </a:bodyPr>
          <a:lstStyle/>
          <a:p>
            <a:endParaRPr lang="el-GR"/>
          </a:p>
        </p:txBody>
      </p:sp>
      <p:graphicFrame>
        <p:nvGraphicFramePr>
          <p:cNvPr id="10" name="Object 5"/>
          <p:cNvGraphicFramePr>
            <a:graphicFrameLocks noChangeAspect="1"/>
          </p:cNvGraphicFramePr>
          <p:nvPr/>
        </p:nvGraphicFramePr>
        <p:xfrm>
          <a:off x="990600" y="1447800"/>
          <a:ext cx="2282825" cy="4975225"/>
        </p:xfrm>
        <a:graphic>
          <a:graphicData uri="http://schemas.openxmlformats.org/presentationml/2006/ole">
            <p:oleObj spid="_x0000_s77875" name="Worksheet" r:id="rId3" imgW="2241000" imgH="4872600" progId="Excel.Sheet.8">
              <p:embed/>
            </p:oleObj>
          </a:graphicData>
        </a:graphic>
      </p:graphicFrame>
      <p:sp>
        <p:nvSpPr>
          <p:cNvPr id="11" name="Text Box 6"/>
          <p:cNvSpPr txBox="1">
            <a:spLocks noChangeArrowheads="1"/>
          </p:cNvSpPr>
          <p:nvPr/>
        </p:nvSpPr>
        <p:spPr bwMode="auto">
          <a:xfrm>
            <a:off x="4572000" y="1524000"/>
            <a:ext cx="3733800" cy="710067"/>
          </a:xfrm>
          <a:prstGeom prst="rect">
            <a:avLst/>
          </a:prstGeom>
          <a:noFill/>
          <a:ln w="12700">
            <a:noFill/>
            <a:miter lim="800000"/>
            <a:headEnd/>
            <a:tailEnd/>
          </a:ln>
          <a:effectLst/>
        </p:spPr>
        <p:txBody>
          <a:bodyPr lIns="90000" tIns="46800" rIns="90000" bIns="46800">
            <a:spAutoFit/>
          </a:bodyPr>
          <a:lstStyle/>
          <a:p>
            <a:r>
              <a:rPr kumimoji="1" lang="en-US" altLang="zh-TW" sz="2000" dirty="0" smtClean="0">
                <a:solidFill>
                  <a:srgbClr val="FF5050"/>
                </a:solidFill>
                <a:latin typeface="Times New Roman" pitchFamily="18" charset="0"/>
                <a:ea typeface="新細明體" pitchFamily="2" charset="-120"/>
              </a:rPr>
              <a:t> </a:t>
            </a:r>
            <a:r>
              <a:rPr kumimoji="1" lang="en-US" altLang="zh-TW" sz="2000" dirty="0">
                <a:solidFill>
                  <a:srgbClr val="FF5050"/>
                </a:solidFill>
                <a:latin typeface="Times New Roman" pitchFamily="18" charset="0"/>
                <a:ea typeface="新細明體" pitchFamily="2" charset="-120"/>
              </a:rPr>
              <a:t>total # of relevant docs = 6</a:t>
            </a:r>
          </a:p>
          <a:p>
            <a:r>
              <a:rPr kumimoji="1" lang="en-US" altLang="zh-TW" sz="2000" dirty="0">
                <a:solidFill>
                  <a:srgbClr val="FF5050"/>
                </a:solidFill>
                <a:latin typeface="Times New Roman" pitchFamily="18" charset="0"/>
                <a:ea typeface="新細明體" pitchFamily="2" charset="-120"/>
              </a:rPr>
              <a:t>Check each new recall point:</a:t>
            </a:r>
          </a:p>
        </p:txBody>
      </p:sp>
      <p:sp>
        <p:nvSpPr>
          <p:cNvPr id="12" name="Text Box 7"/>
          <p:cNvSpPr txBox="1">
            <a:spLocks noChangeArrowheads="1"/>
          </p:cNvSpPr>
          <p:nvPr/>
        </p:nvSpPr>
        <p:spPr bwMode="auto">
          <a:xfrm>
            <a:off x="3884613" y="2589213"/>
            <a:ext cx="2771775" cy="396875"/>
          </a:xfrm>
          <a:prstGeom prst="rect">
            <a:avLst/>
          </a:prstGeom>
          <a:solidFill>
            <a:srgbClr val="FFFF99"/>
          </a:solidFill>
          <a:ln w="12700">
            <a:noFill/>
            <a:miter lim="800000"/>
            <a:headEnd/>
            <a:tailEnd/>
          </a:ln>
          <a:effectLst/>
        </p:spPr>
        <p:txBody>
          <a:bodyPr lIns="90000" tIns="46800" rIns="90000" bIns="46800">
            <a:spAutoFit/>
          </a:bodyPr>
          <a:lstStyle/>
          <a:p>
            <a:pPr>
              <a:tabLst>
                <a:tab pos="1524000" algn="l"/>
              </a:tabLst>
            </a:pPr>
            <a:r>
              <a:rPr kumimoji="1" lang="en-US" altLang="zh-TW" sz="2000">
                <a:latin typeface="Times New Roman" pitchFamily="18" charset="0"/>
                <a:ea typeface="新細明體" pitchFamily="2" charset="-120"/>
              </a:rPr>
              <a:t>R=1/6=0.167;	P=1/1=1</a:t>
            </a:r>
          </a:p>
        </p:txBody>
      </p:sp>
      <p:sp>
        <p:nvSpPr>
          <p:cNvPr id="13" name="Line 8"/>
          <p:cNvSpPr>
            <a:spLocks noChangeShapeType="1"/>
          </p:cNvSpPr>
          <p:nvPr/>
        </p:nvSpPr>
        <p:spPr bwMode="auto">
          <a:xfrm>
            <a:off x="3276600" y="1965325"/>
            <a:ext cx="622300" cy="723900"/>
          </a:xfrm>
          <a:prstGeom prst="line">
            <a:avLst/>
          </a:prstGeom>
          <a:noFill/>
          <a:ln w="12700">
            <a:solidFill>
              <a:srgbClr val="000000"/>
            </a:solidFill>
            <a:round/>
            <a:headEnd/>
            <a:tailEnd type="triangle" w="med" len="med"/>
          </a:ln>
          <a:effectLst/>
        </p:spPr>
        <p:txBody>
          <a:bodyPr wrap="none" lIns="90000" tIns="46800" rIns="90000" bIns="46800">
            <a:spAutoFit/>
          </a:bodyPr>
          <a:lstStyle/>
          <a:p>
            <a:endParaRPr lang="el-GR"/>
          </a:p>
        </p:txBody>
      </p:sp>
      <p:sp>
        <p:nvSpPr>
          <p:cNvPr id="14" name="Text Box 9"/>
          <p:cNvSpPr txBox="1">
            <a:spLocks noChangeArrowheads="1"/>
          </p:cNvSpPr>
          <p:nvPr/>
        </p:nvSpPr>
        <p:spPr bwMode="auto">
          <a:xfrm>
            <a:off x="3884613" y="3224213"/>
            <a:ext cx="2771775" cy="396875"/>
          </a:xfrm>
          <a:prstGeom prst="rect">
            <a:avLst/>
          </a:prstGeom>
          <a:solidFill>
            <a:srgbClr val="FFFF99"/>
          </a:solidFill>
          <a:ln w="12700">
            <a:noFill/>
            <a:miter lim="800000"/>
            <a:headEnd/>
            <a:tailEnd/>
          </a:ln>
          <a:effectLst/>
        </p:spPr>
        <p:txBody>
          <a:bodyPr lIns="90000" tIns="46800" rIns="90000" bIns="46800">
            <a:spAutoFit/>
          </a:bodyPr>
          <a:lstStyle/>
          <a:p>
            <a:pPr>
              <a:tabLst>
                <a:tab pos="1524000" algn="l"/>
              </a:tabLst>
            </a:pPr>
            <a:r>
              <a:rPr kumimoji="1" lang="en-US" altLang="zh-TW" sz="2000">
                <a:latin typeface="Times New Roman" pitchFamily="18" charset="0"/>
                <a:ea typeface="新細明體" pitchFamily="2" charset="-120"/>
              </a:rPr>
              <a:t>R=2/6=0.333;	P=2/2=1</a:t>
            </a:r>
          </a:p>
        </p:txBody>
      </p:sp>
      <p:sp>
        <p:nvSpPr>
          <p:cNvPr id="15" name="Line 10"/>
          <p:cNvSpPr>
            <a:spLocks noChangeShapeType="1"/>
          </p:cNvSpPr>
          <p:nvPr/>
        </p:nvSpPr>
        <p:spPr bwMode="auto">
          <a:xfrm>
            <a:off x="3276600" y="2346325"/>
            <a:ext cx="647700" cy="914400"/>
          </a:xfrm>
          <a:prstGeom prst="line">
            <a:avLst/>
          </a:prstGeom>
          <a:noFill/>
          <a:ln w="12700">
            <a:solidFill>
              <a:srgbClr val="000000"/>
            </a:solidFill>
            <a:round/>
            <a:headEnd/>
            <a:tailEnd type="triangle" w="med" len="med"/>
          </a:ln>
          <a:effectLst/>
        </p:spPr>
        <p:txBody>
          <a:bodyPr lIns="90000" tIns="46800" rIns="90000" bIns="46800">
            <a:spAutoFit/>
          </a:bodyPr>
          <a:lstStyle/>
          <a:p>
            <a:endParaRPr lang="el-GR"/>
          </a:p>
        </p:txBody>
      </p:sp>
      <p:sp>
        <p:nvSpPr>
          <p:cNvPr id="16" name="Text Box 11"/>
          <p:cNvSpPr txBox="1">
            <a:spLocks noChangeArrowheads="1"/>
          </p:cNvSpPr>
          <p:nvPr/>
        </p:nvSpPr>
        <p:spPr bwMode="auto">
          <a:xfrm>
            <a:off x="3886200" y="5775325"/>
            <a:ext cx="3063875" cy="402291"/>
          </a:xfrm>
          <a:prstGeom prst="rect">
            <a:avLst/>
          </a:prstGeom>
          <a:solidFill>
            <a:srgbClr val="FFFF99"/>
          </a:solidFill>
          <a:ln w="12700">
            <a:noFill/>
            <a:miter lim="800000"/>
            <a:headEnd/>
            <a:tailEnd/>
          </a:ln>
          <a:effectLst/>
        </p:spPr>
        <p:txBody>
          <a:bodyPr lIns="90000" tIns="46800" rIns="90000" bIns="46800">
            <a:spAutoFit/>
          </a:bodyPr>
          <a:lstStyle/>
          <a:p>
            <a:pPr>
              <a:tabLst>
                <a:tab pos="1524000" algn="l"/>
              </a:tabLst>
            </a:pPr>
            <a:r>
              <a:rPr kumimoji="1" lang="en-US" altLang="zh-TW" sz="2000" dirty="0">
                <a:latin typeface="Times New Roman" pitchFamily="18" charset="0"/>
                <a:ea typeface="新細明體" pitchFamily="2" charset="-120"/>
              </a:rPr>
              <a:t>R=5/6=0.833;	</a:t>
            </a:r>
            <a:r>
              <a:rPr kumimoji="1" lang="en-US" altLang="zh-TW" sz="2000" dirty="0" smtClean="0">
                <a:latin typeface="Times New Roman" pitchFamily="18" charset="0"/>
                <a:ea typeface="新細明體" pitchFamily="2" charset="-120"/>
              </a:rPr>
              <a:t>P=5/13=0.38</a:t>
            </a:r>
            <a:endParaRPr kumimoji="1" lang="en-US" altLang="zh-TW" sz="2000" dirty="0">
              <a:latin typeface="Times New Roman" pitchFamily="18" charset="0"/>
              <a:ea typeface="新細明體" pitchFamily="2" charset="-120"/>
            </a:endParaRPr>
          </a:p>
        </p:txBody>
      </p:sp>
      <p:sp>
        <p:nvSpPr>
          <p:cNvPr id="17" name="Line 12"/>
          <p:cNvSpPr>
            <a:spLocks noChangeShapeType="1"/>
          </p:cNvSpPr>
          <p:nvPr/>
        </p:nvSpPr>
        <p:spPr bwMode="auto">
          <a:xfrm>
            <a:off x="3276600" y="6003925"/>
            <a:ext cx="609600" cy="0"/>
          </a:xfrm>
          <a:prstGeom prst="line">
            <a:avLst/>
          </a:prstGeom>
          <a:noFill/>
          <a:ln w="12700">
            <a:solidFill>
              <a:srgbClr val="000000"/>
            </a:solidFill>
            <a:round/>
            <a:headEnd/>
            <a:tailEnd type="triangle" w="med" len="med"/>
          </a:ln>
          <a:effectLst/>
        </p:spPr>
        <p:txBody>
          <a:bodyPr lIns="90000" tIns="46800" rIns="90000" bIns="46800">
            <a:spAutoFit/>
          </a:bodyPr>
          <a:lstStyle/>
          <a:p>
            <a:endParaRPr lang="el-GR"/>
          </a:p>
        </p:txBody>
      </p:sp>
      <p:sp>
        <p:nvSpPr>
          <p:cNvPr id="18" name="Text Box 13"/>
          <p:cNvSpPr txBox="1">
            <a:spLocks noChangeArrowheads="1"/>
          </p:cNvSpPr>
          <p:nvPr/>
        </p:nvSpPr>
        <p:spPr bwMode="auto">
          <a:xfrm>
            <a:off x="3886200" y="4403725"/>
            <a:ext cx="3124200" cy="396875"/>
          </a:xfrm>
          <a:prstGeom prst="rect">
            <a:avLst/>
          </a:prstGeom>
          <a:solidFill>
            <a:srgbClr val="FFFF99"/>
          </a:solidFill>
          <a:ln w="12700">
            <a:noFill/>
            <a:miter lim="800000"/>
            <a:headEnd/>
            <a:tailEnd/>
          </a:ln>
          <a:effectLst/>
        </p:spPr>
        <p:txBody>
          <a:bodyPr lIns="90000" tIns="46800" rIns="90000" bIns="46800">
            <a:spAutoFit/>
          </a:bodyPr>
          <a:lstStyle/>
          <a:p>
            <a:pPr>
              <a:tabLst>
                <a:tab pos="1524000" algn="l"/>
              </a:tabLst>
            </a:pPr>
            <a:r>
              <a:rPr kumimoji="1" lang="en-US" altLang="zh-TW" sz="2000">
                <a:latin typeface="Times New Roman" pitchFamily="18" charset="0"/>
                <a:ea typeface="新細明體" pitchFamily="2" charset="-120"/>
              </a:rPr>
              <a:t>R=4/6=0.667; P=4/6=0.667</a:t>
            </a:r>
          </a:p>
        </p:txBody>
      </p:sp>
      <p:sp>
        <p:nvSpPr>
          <p:cNvPr id="19" name="Line 14"/>
          <p:cNvSpPr>
            <a:spLocks noChangeShapeType="1"/>
          </p:cNvSpPr>
          <p:nvPr/>
        </p:nvSpPr>
        <p:spPr bwMode="auto">
          <a:xfrm>
            <a:off x="3276600" y="3717925"/>
            <a:ext cx="609600" cy="685800"/>
          </a:xfrm>
          <a:prstGeom prst="line">
            <a:avLst/>
          </a:prstGeom>
          <a:noFill/>
          <a:ln w="12700">
            <a:solidFill>
              <a:srgbClr val="000000"/>
            </a:solidFill>
            <a:round/>
            <a:headEnd/>
            <a:tailEnd type="triangle" w="med" len="med"/>
          </a:ln>
          <a:effectLst/>
        </p:spPr>
        <p:txBody>
          <a:bodyPr lIns="90000" tIns="46800" rIns="90000" bIns="46800">
            <a:spAutoFit/>
          </a:bodyPr>
          <a:lstStyle/>
          <a:p>
            <a:endParaRPr lang="el-GR"/>
          </a:p>
        </p:txBody>
      </p:sp>
      <p:sp>
        <p:nvSpPr>
          <p:cNvPr id="20" name="Text Box 15"/>
          <p:cNvSpPr txBox="1">
            <a:spLocks noChangeArrowheads="1"/>
          </p:cNvSpPr>
          <p:nvPr/>
        </p:nvSpPr>
        <p:spPr bwMode="auto">
          <a:xfrm>
            <a:off x="6858000" y="4953000"/>
            <a:ext cx="2124075" cy="1311275"/>
          </a:xfrm>
          <a:prstGeom prst="rect">
            <a:avLst/>
          </a:prstGeom>
          <a:noFill/>
          <a:ln w="12700">
            <a:noFill/>
            <a:miter lim="800000"/>
            <a:headEnd/>
            <a:tailEnd/>
          </a:ln>
          <a:effectLst/>
        </p:spPr>
        <p:txBody>
          <a:bodyPr wrap="none" lIns="90000" tIns="46800" rIns="90000" bIns="46800">
            <a:spAutoFit/>
          </a:bodyPr>
          <a:lstStyle/>
          <a:p>
            <a:pPr algn="ctr"/>
            <a:r>
              <a:rPr lang="en-US" sz="2000" dirty="0">
                <a:solidFill>
                  <a:srgbClr val="FF5050"/>
                </a:solidFill>
                <a:latin typeface="Times New Roman" pitchFamily="18" charset="0"/>
              </a:rPr>
              <a:t>Missing one </a:t>
            </a:r>
          </a:p>
          <a:p>
            <a:pPr algn="ctr"/>
            <a:r>
              <a:rPr lang="en-US" sz="2000" dirty="0">
                <a:solidFill>
                  <a:srgbClr val="FF5050"/>
                </a:solidFill>
                <a:latin typeface="Times New Roman" pitchFamily="18" charset="0"/>
              </a:rPr>
              <a:t>relevant document.</a:t>
            </a:r>
          </a:p>
          <a:p>
            <a:pPr algn="ctr"/>
            <a:r>
              <a:rPr lang="en-US" sz="2000" dirty="0">
                <a:solidFill>
                  <a:srgbClr val="FF5050"/>
                </a:solidFill>
                <a:latin typeface="Times New Roman" pitchFamily="18" charset="0"/>
              </a:rPr>
              <a:t>Never reach </a:t>
            </a:r>
          </a:p>
          <a:p>
            <a:pPr algn="ctr"/>
            <a:r>
              <a:rPr lang="en-US" sz="2000" dirty="0">
                <a:solidFill>
                  <a:srgbClr val="FF5050"/>
                </a:solidFill>
                <a:latin typeface="Times New Roman" pitchFamily="18" charset="0"/>
              </a:rPr>
              <a:t>100% recall</a:t>
            </a:r>
          </a:p>
        </p:txBody>
      </p:sp>
    </p:spTree>
    <p:extLst>
      <p:ext uri="{BB962C8B-B14F-4D97-AF65-F5344CB8AC3E}">
        <p14:creationId xmlns="" xmlns:p14="http://schemas.microsoft.com/office/powerpoint/2010/main" val="93896543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a:bodyPr>
          <a:lstStyle/>
          <a:p>
            <a:pPr eaLnBrk="1" hangingPunct="1"/>
            <a:r>
              <a:rPr lang="el-GR" dirty="0" smtClean="0">
                <a:ea typeface="ＭＳ Ｐゴシック" pitchFamily="-112" charset="-128"/>
              </a:rPr>
              <a:t>Παράδειγμα Ι (συνέχεια)</a:t>
            </a:r>
            <a:endParaRPr lang="en-US" i="1" dirty="0" smtClean="0">
              <a:ea typeface="ＭＳ Ｐゴシック" pitchFamily="-112" charset="-128"/>
            </a:endParaRPr>
          </a:p>
        </p:txBody>
      </p:sp>
      <p:sp>
        <p:nvSpPr>
          <p:cNvPr id="20484"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l-GR" sz="1600" dirty="0" smtClean="0">
                <a:solidFill>
                  <a:srgbClr val="FBFCFF"/>
                </a:solidFill>
              </a:rPr>
              <a:t>8.4</a:t>
            </a:r>
            <a:endParaRPr lang="en-US" sz="1600" dirty="0">
              <a:solidFill>
                <a:srgbClr val="FBFCFF"/>
              </a:solidFill>
            </a:endParaRPr>
          </a:p>
        </p:txBody>
      </p:sp>
      <p:sp>
        <p:nvSpPr>
          <p:cNvPr id="6" name="Slide Number Placeholder 5"/>
          <p:cNvSpPr>
            <a:spLocks noGrp="1"/>
          </p:cNvSpPr>
          <p:nvPr>
            <p:ph type="sldNum" sz="quarter" idx="12"/>
          </p:nvPr>
        </p:nvSpPr>
        <p:spPr/>
        <p:txBody>
          <a:bodyPr/>
          <a:lstStyle/>
          <a:p>
            <a:fld id="{0ED9190B-40F4-4D14-B8A7-A8F5BA31F2B1}" type="slidenum">
              <a:rPr lang="en-US" smtClean="0"/>
              <a:pPr/>
              <a:t>28</a:t>
            </a:fld>
            <a:endParaRPr lang="en-US"/>
          </a:p>
        </p:txBody>
      </p:sp>
      <p:graphicFrame>
        <p:nvGraphicFramePr>
          <p:cNvPr id="78851" name="Object 3"/>
          <p:cNvGraphicFramePr>
            <a:graphicFrameLocks noChangeAspect="1"/>
          </p:cNvGraphicFramePr>
          <p:nvPr/>
        </p:nvGraphicFramePr>
        <p:xfrm>
          <a:off x="1524000" y="1600200"/>
          <a:ext cx="6096000" cy="4067175"/>
        </p:xfrm>
        <a:graphic>
          <a:graphicData uri="http://schemas.openxmlformats.org/presentationml/2006/ole">
            <p:oleObj spid="_x0000_s78900" name="Chart" r:id="rId3" imgW="6096000" imgH="4067062" progId="MSGraph.Chart.8">
              <p:embed followColorScheme="full"/>
            </p:oleObj>
          </a:graphicData>
        </a:graphic>
      </p:graphicFrame>
      <p:sp>
        <p:nvSpPr>
          <p:cNvPr id="21" name="TextBox 20"/>
          <p:cNvSpPr txBox="1"/>
          <p:nvPr/>
        </p:nvSpPr>
        <p:spPr>
          <a:xfrm>
            <a:off x="609600" y="5867401"/>
            <a:ext cx="7696200" cy="830997"/>
          </a:xfrm>
          <a:prstGeom prst="rect">
            <a:avLst/>
          </a:prstGeom>
          <a:noFill/>
        </p:spPr>
        <p:txBody>
          <a:bodyPr wrap="square" rtlCol="0">
            <a:spAutoFit/>
          </a:bodyPr>
          <a:lstStyle/>
          <a:p>
            <a:r>
              <a:rPr lang="el-GR" dirty="0" smtClean="0">
                <a:latin typeface="+mn-lt"/>
              </a:rPr>
              <a:t>Πριονωτή – το </a:t>
            </a:r>
            <a:r>
              <a:rPr lang="en-US" dirty="0" smtClean="0">
                <a:latin typeface="+mn-lt"/>
              </a:rPr>
              <a:t>precision </a:t>
            </a:r>
            <a:r>
              <a:rPr lang="el-GR" dirty="0" smtClean="0">
                <a:latin typeface="+mn-lt"/>
              </a:rPr>
              <a:t>ελαττώνεται για το ίδιο </a:t>
            </a:r>
            <a:r>
              <a:rPr lang="en-US" dirty="0" smtClean="0">
                <a:latin typeface="+mn-lt"/>
              </a:rPr>
              <a:t>recall</a:t>
            </a:r>
            <a:r>
              <a:rPr lang="el-GR" dirty="0" smtClean="0">
                <a:latin typeface="+mn-lt"/>
              </a:rPr>
              <a:t> μέχρι να βρεθεί το επόμενο συναφές έγγραφο</a:t>
            </a:r>
            <a:endParaRPr lang="el-GR" dirty="0">
              <a:latin typeface="+mn-lt"/>
            </a:endParaRPr>
          </a:p>
        </p:txBody>
      </p:sp>
    </p:spTree>
    <p:extLst>
      <p:ext uri="{BB962C8B-B14F-4D97-AF65-F5344CB8AC3E}">
        <p14:creationId xmlns="" xmlns:p14="http://schemas.microsoft.com/office/powerpoint/2010/main" val="93896543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5"/>
          <p:cNvSpPr>
            <a:spLocks noGrp="1"/>
          </p:cNvSpPr>
          <p:nvPr>
            <p:ph type="sldNum" sz="quarter" idx="12"/>
          </p:nvPr>
        </p:nvSpPr>
        <p:spPr bwMode="auto">
          <a:noFill/>
          <a:ln>
            <a:miter lim="800000"/>
            <a:headEnd/>
            <a:tailEnd/>
          </a:ln>
        </p:spPr>
        <p:txBody>
          <a:bodyPr/>
          <a:lstStyle/>
          <a:p>
            <a:fld id="{9A216292-ED49-44CA-93FE-97D8F9FFEF0F}" type="slidenum">
              <a:rPr lang="en-US" smtClean="0"/>
              <a:pPr/>
              <a:t>29</a:t>
            </a:fld>
            <a:endParaRPr lang="en-US" smtClean="0"/>
          </a:p>
        </p:txBody>
      </p:sp>
      <p:sp>
        <p:nvSpPr>
          <p:cNvPr id="30723" name="Rectangle 2"/>
          <p:cNvSpPr>
            <a:spLocks noGrp="1" noChangeArrowheads="1"/>
          </p:cNvSpPr>
          <p:nvPr>
            <p:ph type="title"/>
          </p:nvPr>
        </p:nvSpPr>
        <p:spPr/>
        <p:txBody>
          <a:bodyPr>
            <a:normAutofit fontScale="90000"/>
          </a:bodyPr>
          <a:lstStyle/>
          <a:p>
            <a:pPr eaLnBrk="1" hangingPunct="1"/>
            <a:r>
              <a:rPr lang="el-GR" dirty="0" smtClean="0">
                <a:ea typeface="ＭＳ Ｐゴシック" charset="-128"/>
              </a:rPr>
              <a:t>Ακρίβεια εκ παρεμβολής (</a:t>
            </a:r>
            <a:r>
              <a:rPr lang="en-US" dirty="0" smtClean="0">
                <a:ea typeface="ＭＳ Ｐゴシック" charset="-128"/>
              </a:rPr>
              <a:t>Interpolated precision</a:t>
            </a:r>
            <a:r>
              <a:rPr lang="el-GR" dirty="0" smtClean="0">
                <a:ea typeface="ＭＳ Ｐゴシック" charset="-128"/>
              </a:rPr>
              <a:t>)</a:t>
            </a:r>
            <a:endParaRPr lang="en-US" dirty="0" smtClean="0">
              <a:ea typeface="ＭＳ Ｐゴシック" charset="-128"/>
            </a:endParaRPr>
          </a:p>
        </p:txBody>
      </p:sp>
      <p:pic>
        <p:nvPicPr>
          <p:cNvPr id="30725" name="Picture 4"/>
          <p:cNvPicPr>
            <a:picLocks noChangeAspect="1" noChangeArrowheads="1"/>
          </p:cNvPicPr>
          <p:nvPr/>
        </p:nvPicPr>
        <p:blipFill>
          <a:blip r:embed="rId3" cstate="print"/>
          <a:srcRect l="6250" t="21051" r="8928" b="22232"/>
          <a:stretch>
            <a:fillRect/>
          </a:stretch>
        </p:blipFill>
        <p:spPr bwMode="auto">
          <a:xfrm>
            <a:off x="492579" y="3598408"/>
            <a:ext cx="8077200" cy="3230563"/>
          </a:xfrm>
          <a:prstGeom prst="rect">
            <a:avLst/>
          </a:prstGeom>
          <a:noFill/>
          <a:ln w="9525">
            <a:noFill/>
            <a:miter lim="800000"/>
            <a:headEnd/>
            <a:tailEnd/>
          </a:ln>
        </p:spPr>
      </p:pic>
      <p:sp>
        <p:nvSpPr>
          <p:cNvPr id="30726" name="TextBox 4"/>
          <p:cNvSpPr txBox="1">
            <a:spLocks noChangeArrowheads="1"/>
          </p:cNvSpPr>
          <p:nvPr/>
        </p:nvSpPr>
        <p:spPr bwMode="auto">
          <a:xfrm>
            <a:off x="7620000" y="-33338"/>
            <a:ext cx="971550" cy="338138"/>
          </a:xfrm>
          <a:prstGeom prst="rect">
            <a:avLst/>
          </a:prstGeom>
          <a:noFill/>
          <a:ln w="9525">
            <a:noFill/>
            <a:miter lim="800000"/>
            <a:headEnd/>
            <a:tailEnd/>
          </a:ln>
        </p:spPr>
        <p:txBody>
          <a:bodyPr wrap="none" anchor="ctr">
            <a:spAutoFit/>
          </a:bodyPr>
          <a:lstStyle/>
          <a:p>
            <a:r>
              <a:rPr lang="en-US" sz="1600">
                <a:solidFill>
                  <a:srgbClr val="FBFCFF"/>
                </a:solidFill>
              </a:rPr>
              <a:t>Sec. 8.4</a:t>
            </a:r>
          </a:p>
        </p:txBody>
      </p:sp>
      <p:sp>
        <p:nvSpPr>
          <p:cNvPr id="30724" name="Rectangle 3"/>
          <p:cNvSpPr>
            <a:spLocks noGrp="1" noChangeArrowheads="1"/>
          </p:cNvSpPr>
          <p:nvPr>
            <p:ph type="body" idx="1"/>
          </p:nvPr>
        </p:nvSpPr>
        <p:spPr>
          <a:xfrm>
            <a:off x="381000" y="1524000"/>
            <a:ext cx="8610600" cy="4953000"/>
          </a:xfrm>
        </p:spPr>
        <p:txBody>
          <a:bodyPr/>
          <a:lstStyle/>
          <a:p>
            <a:pPr eaLnBrk="1" hangingPunct="1"/>
            <a:r>
              <a:rPr lang="el-GR" sz="2400" dirty="0" smtClean="0">
                <a:ea typeface="ＭＳ Ｐゴシック" charset="-128"/>
              </a:rPr>
              <a:t>Αν η ακρίβεια αλλάζει τοπικά με την αύξηση της ανάκλησης, το λαμβάνουμε υπ’ όψιν – </a:t>
            </a:r>
            <a:r>
              <a:rPr lang="el-GR" sz="2400" i="1" dirty="0" smtClean="0">
                <a:solidFill>
                  <a:schemeClr val="accent2">
                    <a:lumMod val="75000"/>
                  </a:schemeClr>
                </a:solidFill>
                <a:ea typeface="ＭＳ Ｐゴシック" charset="-128"/>
              </a:rPr>
              <a:t>ο χρήστης θέλει να δει και άλλα έγγραφα αν αυξάνεται και η ακρίβεια και η ανάκληση</a:t>
            </a:r>
            <a:endParaRPr lang="en-US" sz="2400" i="1" dirty="0" smtClean="0">
              <a:solidFill>
                <a:schemeClr val="accent2">
                  <a:lumMod val="75000"/>
                </a:schemeClr>
              </a:solidFill>
              <a:ea typeface="ＭＳ Ｐゴシック" charset="-128"/>
            </a:endParaRPr>
          </a:p>
          <a:p>
            <a:pPr eaLnBrk="1" hangingPunct="1"/>
            <a:r>
              <a:rPr lang="el-GR" sz="2400" dirty="0" smtClean="0">
                <a:ea typeface="ＭＳ Ｐゴシック" charset="-128"/>
              </a:rPr>
              <a:t>Παίρνουμε τη μέγιστη τιμή της ακρίβειας στα δεξιά της τιμής</a:t>
            </a:r>
            <a:endParaRPr lang="en-US" sz="2400" dirty="0" smtClean="0">
              <a:ea typeface="ＭＳ Ｐゴシック" charset="-128"/>
            </a:endParaRPr>
          </a:p>
        </p:txBody>
      </p:sp>
      <p:graphicFrame>
        <p:nvGraphicFramePr>
          <p:cNvPr id="2" name="Object 1"/>
          <p:cNvGraphicFramePr>
            <a:graphicFrameLocks noChangeAspect="1"/>
          </p:cNvGraphicFramePr>
          <p:nvPr>
            <p:extLst>
              <p:ext uri="{D42A27DB-BD31-4B8C-83A1-F6EECF244321}">
                <p14:modId xmlns="" xmlns:p14="http://schemas.microsoft.com/office/powerpoint/2010/main" val="2736209758"/>
              </p:ext>
            </p:extLst>
          </p:nvPr>
        </p:nvGraphicFramePr>
        <p:xfrm>
          <a:off x="2552700" y="3124200"/>
          <a:ext cx="2781300" cy="748539"/>
        </p:xfrm>
        <a:graphic>
          <a:graphicData uri="http://schemas.openxmlformats.org/presentationml/2006/ole">
            <p:oleObj spid="_x0000_s102406" name="Equation" r:id="rId4" imgW="1180588" imgH="317362" progId="Equation.3">
              <p:embed/>
            </p:oleObj>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l-GR" dirty="0" smtClean="0">
                <a:ea typeface="ＭＳ Ｐゴシック" pitchFamily="-112" charset="-128"/>
              </a:rPr>
              <a:t>Αξιολόγηση συστήματος</a:t>
            </a:r>
            <a:endParaRPr lang="en-US" dirty="0" smtClean="0">
              <a:ea typeface="ＭＳ Ｐゴシック" pitchFamily="-112" charset="-128"/>
            </a:endParaRPr>
          </a:p>
        </p:txBody>
      </p:sp>
      <p:sp>
        <p:nvSpPr>
          <p:cNvPr id="20484" name="TextBox 4"/>
          <p:cNvSpPr txBox="1">
            <a:spLocks noChangeArrowheads="1"/>
          </p:cNvSpPr>
          <p:nvPr/>
        </p:nvSpPr>
        <p:spPr bwMode="auto">
          <a:xfrm>
            <a:off x="7620000" y="-33546"/>
            <a:ext cx="806631"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l-GR" sz="1600" dirty="0" smtClean="0">
                <a:solidFill>
                  <a:srgbClr val="FBFCFF"/>
                </a:solidFill>
              </a:rPr>
              <a:t>8</a:t>
            </a:r>
            <a:endParaRPr lang="en-US" sz="1600" dirty="0">
              <a:solidFill>
                <a:srgbClr val="FBFCFF"/>
              </a:solidFill>
            </a:endParaRPr>
          </a:p>
        </p:txBody>
      </p:sp>
      <p:sp>
        <p:nvSpPr>
          <p:cNvPr id="6" name="Slide Number Placeholder 5"/>
          <p:cNvSpPr>
            <a:spLocks noGrp="1"/>
          </p:cNvSpPr>
          <p:nvPr>
            <p:ph type="sldNum" sz="quarter" idx="12"/>
          </p:nvPr>
        </p:nvSpPr>
        <p:spPr/>
        <p:txBody>
          <a:bodyPr/>
          <a:lstStyle/>
          <a:p>
            <a:fld id="{0ED9190B-40F4-4D14-B8A7-A8F5BA31F2B1}" type="slidenum">
              <a:rPr lang="en-US" smtClean="0"/>
              <a:pPr/>
              <a:t>3</a:t>
            </a:fld>
            <a:endParaRPr lang="en-US"/>
          </a:p>
        </p:txBody>
      </p:sp>
      <p:sp>
        <p:nvSpPr>
          <p:cNvPr id="7" name="Text Box 3"/>
          <p:cNvSpPr txBox="1">
            <a:spLocks noChangeArrowheads="1"/>
          </p:cNvSpPr>
          <p:nvPr/>
        </p:nvSpPr>
        <p:spPr bwMode="auto">
          <a:xfrm>
            <a:off x="228600" y="1600200"/>
            <a:ext cx="8458200" cy="3505200"/>
          </a:xfrm>
          <a:prstGeom prst="rect">
            <a:avLst/>
          </a:prstGeom>
          <a:noFill/>
          <a:ln w="9525">
            <a:noFill/>
            <a:round/>
            <a:headEnd/>
            <a:tailEnd/>
          </a:ln>
        </p:spPr>
        <p:txBody>
          <a:bodyPr/>
          <a:lstStyle/>
          <a:p>
            <a:pPr marL="914400" lvl="1" indent="-457200">
              <a:spcBef>
                <a:spcPts val="700"/>
              </a:spcBef>
              <a:buClr>
                <a:srgbClr val="336699"/>
              </a:buClr>
            </a:pPr>
            <a:r>
              <a:rPr lang="el-GR" sz="3200" dirty="0" smtClean="0">
                <a:solidFill>
                  <a:schemeClr val="accent2">
                    <a:lumMod val="75000"/>
                  </a:schemeClr>
                </a:solidFill>
                <a:latin typeface="+mn-lt"/>
              </a:rPr>
              <a:t>Αποδοτικότητα (</a:t>
            </a:r>
            <a:r>
              <a:rPr lang="en-US" sz="3200" dirty="0" smtClean="0">
                <a:solidFill>
                  <a:schemeClr val="accent2">
                    <a:lumMod val="75000"/>
                  </a:schemeClr>
                </a:solidFill>
                <a:latin typeface="+mn-lt"/>
              </a:rPr>
              <a:t>Performance)</a:t>
            </a:r>
          </a:p>
          <a:p>
            <a:pPr marL="914400" lvl="1" indent="-457200">
              <a:spcBef>
                <a:spcPts val="700"/>
              </a:spcBef>
              <a:buClr>
                <a:srgbClr val="336699"/>
              </a:buClr>
              <a:buFont typeface="Wingdings" pitchFamily="2" charset="2"/>
              <a:buChar char="§"/>
            </a:pPr>
            <a:r>
              <a:rPr lang="el-GR" dirty="0" smtClean="0">
                <a:solidFill>
                  <a:schemeClr val="tx2">
                    <a:lumMod val="50000"/>
                  </a:schemeClr>
                </a:solidFill>
                <a:latin typeface="+mn-lt"/>
              </a:rPr>
              <a:t>Πόσο γρήγορη είναι η κατασκευή του ευρετηρίου;</a:t>
            </a:r>
          </a:p>
          <a:p>
            <a:pPr marL="1371600" lvl="2" indent="-457200">
              <a:spcBef>
                <a:spcPts val="700"/>
              </a:spcBef>
              <a:buClr>
                <a:srgbClr val="336699"/>
              </a:buClr>
              <a:buFont typeface="Wingdings" pitchFamily="2" charset="2"/>
              <a:buChar char="§"/>
            </a:pPr>
            <a:r>
              <a:rPr lang="el-GR" sz="2000" dirty="0" smtClean="0">
                <a:solidFill>
                  <a:schemeClr val="tx2">
                    <a:lumMod val="50000"/>
                  </a:schemeClr>
                </a:solidFill>
                <a:latin typeface="+mn-lt"/>
              </a:rPr>
              <a:t>αριθμός εγγράφων την ώρα</a:t>
            </a:r>
          </a:p>
          <a:p>
            <a:pPr marL="1371600" lvl="2" indent="-457200">
              <a:spcBef>
                <a:spcPts val="700"/>
              </a:spcBef>
              <a:buClr>
                <a:srgbClr val="336699"/>
              </a:buClr>
              <a:buFont typeface="Wingdings" pitchFamily="2" charset="2"/>
              <a:buChar char="§"/>
            </a:pPr>
            <a:r>
              <a:rPr lang="el-GR" sz="2000" dirty="0" smtClean="0">
                <a:solidFill>
                  <a:schemeClr val="tx2">
                    <a:lumMod val="50000"/>
                  </a:schemeClr>
                </a:solidFill>
                <a:latin typeface="+mn-lt"/>
              </a:rPr>
              <a:t>Μέγεθος ευρετηρίου</a:t>
            </a:r>
            <a:endParaRPr lang="en-US" sz="2000" dirty="0" smtClean="0">
              <a:solidFill>
                <a:schemeClr val="tx2">
                  <a:lumMod val="50000"/>
                </a:schemeClr>
              </a:solidFill>
              <a:latin typeface="+mn-lt"/>
            </a:endParaRPr>
          </a:p>
          <a:p>
            <a:pPr marL="914400" lvl="1" indent="-457200">
              <a:spcBef>
                <a:spcPts val="700"/>
              </a:spcBef>
              <a:buClr>
                <a:srgbClr val="336699"/>
              </a:buClr>
              <a:buFont typeface="Wingdings" pitchFamily="2" charset="2"/>
              <a:buChar char="§"/>
            </a:pPr>
            <a:r>
              <a:rPr lang="el-GR" dirty="0" smtClean="0">
                <a:solidFill>
                  <a:schemeClr val="tx2">
                    <a:lumMod val="50000"/>
                  </a:schemeClr>
                </a:solidFill>
                <a:latin typeface="+mn-lt"/>
              </a:rPr>
              <a:t>Πόσο γρήγορη είναι η αναζήτηση;</a:t>
            </a:r>
          </a:p>
          <a:p>
            <a:pPr marL="1371600" lvl="2" indent="-457200">
              <a:spcBef>
                <a:spcPts val="700"/>
              </a:spcBef>
              <a:buClr>
                <a:srgbClr val="336699"/>
              </a:buClr>
              <a:buFont typeface="Wingdings" pitchFamily="2" charset="2"/>
              <a:buChar char="§"/>
            </a:pPr>
            <a:r>
              <a:rPr lang="el-GR" sz="2000" dirty="0" smtClean="0">
                <a:solidFill>
                  <a:schemeClr val="tx2">
                    <a:lumMod val="50000"/>
                  </a:schemeClr>
                </a:solidFill>
                <a:latin typeface="+mn-lt"/>
              </a:rPr>
              <a:t>π</a:t>
            </a:r>
            <a:r>
              <a:rPr lang="en-US" sz="2000" dirty="0" smtClean="0">
                <a:solidFill>
                  <a:schemeClr val="tx2">
                    <a:lumMod val="50000"/>
                  </a:schemeClr>
                </a:solidFill>
                <a:latin typeface="+mn-lt"/>
              </a:rPr>
              <a:t>.</a:t>
            </a:r>
            <a:r>
              <a:rPr lang="el-GR" sz="2000" dirty="0" smtClean="0">
                <a:solidFill>
                  <a:schemeClr val="tx2">
                    <a:lumMod val="50000"/>
                  </a:schemeClr>
                </a:solidFill>
                <a:latin typeface="+mn-lt"/>
              </a:rPr>
              <a:t>χ</a:t>
            </a:r>
            <a:r>
              <a:rPr lang="en-US" sz="2000" dirty="0" smtClean="0">
                <a:solidFill>
                  <a:schemeClr val="tx2">
                    <a:lumMod val="50000"/>
                  </a:schemeClr>
                </a:solidFill>
                <a:latin typeface="+mn-lt"/>
              </a:rPr>
              <a:t>., latency </a:t>
            </a:r>
            <a:r>
              <a:rPr lang="el-GR" sz="2000" dirty="0" smtClean="0">
                <a:solidFill>
                  <a:schemeClr val="tx2">
                    <a:lumMod val="50000"/>
                  </a:schemeClr>
                </a:solidFill>
                <a:latin typeface="+mn-lt"/>
              </a:rPr>
              <a:t>ως συνάρτηση των ερωτημάτων ανά δευτερόλεπτο ή του μεγέθους του ευρετηρίου</a:t>
            </a:r>
            <a:endParaRPr lang="en-US" sz="2800" dirty="0" smtClean="0">
              <a:solidFill>
                <a:schemeClr val="tx2">
                  <a:lumMod val="50000"/>
                </a:schemeClr>
              </a:solidFill>
              <a:latin typeface="+mn-lt"/>
            </a:endParaRPr>
          </a:p>
          <a:p>
            <a:pPr marL="914400" lvl="1" indent="-457200">
              <a:spcBef>
                <a:spcPts val="700"/>
              </a:spcBef>
              <a:buClr>
                <a:srgbClr val="336699"/>
              </a:buClr>
            </a:pPr>
            <a:endParaRPr lang="en-US" sz="1050" dirty="0" smtClean="0">
              <a:solidFill>
                <a:schemeClr val="tx2">
                  <a:lumMod val="50000"/>
                </a:schemeClr>
              </a:solidFill>
              <a:latin typeface="+mn-lt"/>
            </a:endParaRPr>
          </a:p>
          <a:p>
            <a:pPr marL="914400" lvl="1" indent="-457200">
              <a:spcBef>
                <a:spcPts val="700"/>
              </a:spcBef>
              <a:buClr>
                <a:srgbClr val="336699"/>
              </a:buClr>
            </a:pPr>
            <a:r>
              <a:rPr lang="el-GR" dirty="0" smtClean="0">
                <a:solidFill>
                  <a:schemeClr val="tx2">
                    <a:lumMod val="50000"/>
                  </a:schemeClr>
                </a:solidFill>
                <a:latin typeface="+mn-lt"/>
              </a:rPr>
              <a:t>Εκφραστικότητα της γλώσσας ερωτημάτων</a:t>
            </a:r>
          </a:p>
          <a:p>
            <a:pPr marL="914400" lvl="1" indent="-457200">
              <a:spcBef>
                <a:spcPts val="700"/>
              </a:spcBef>
              <a:buClr>
                <a:srgbClr val="336699"/>
              </a:buClr>
            </a:pPr>
            <a:r>
              <a:rPr lang="el-GR" dirty="0" smtClean="0">
                <a:solidFill>
                  <a:schemeClr val="tx2">
                    <a:lumMod val="50000"/>
                  </a:schemeClr>
                </a:solidFill>
                <a:latin typeface="+mn-lt"/>
              </a:rPr>
              <a:t>	</a:t>
            </a:r>
            <a:r>
              <a:rPr lang="el-GR" sz="2000" dirty="0" smtClean="0">
                <a:solidFill>
                  <a:schemeClr val="tx2">
                    <a:lumMod val="50000"/>
                  </a:schemeClr>
                </a:solidFill>
                <a:latin typeface="+mn-lt"/>
              </a:rPr>
              <a:t>επιτρέπει τη διατύπωση περίπλοκων αναγκών πληροφόρησης;</a:t>
            </a:r>
          </a:p>
          <a:p>
            <a:pPr marL="914400" lvl="1" indent="-457200">
              <a:spcBef>
                <a:spcPts val="700"/>
              </a:spcBef>
              <a:buClr>
                <a:srgbClr val="336699"/>
              </a:buClr>
            </a:pPr>
            <a:r>
              <a:rPr lang="el-GR" dirty="0" smtClean="0">
                <a:solidFill>
                  <a:schemeClr val="tx2">
                    <a:lumMod val="50000"/>
                  </a:schemeClr>
                </a:solidFill>
                <a:latin typeface="+mn-lt"/>
              </a:rPr>
              <a:t>Ποιο είναι το κόστος ανά ερώτημα; </a:t>
            </a:r>
          </a:p>
          <a:p>
            <a:pPr marL="1371600" lvl="2" indent="-457200">
              <a:spcBef>
                <a:spcPts val="700"/>
              </a:spcBef>
              <a:buClr>
                <a:srgbClr val="336699"/>
              </a:buClr>
              <a:buFont typeface="Wingdings" pitchFamily="2" charset="2"/>
              <a:buChar char="§"/>
            </a:pPr>
            <a:r>
              <a:rPr lang="el-GR" sz="1800" dirty="0" smtClean="0">
                <a:solidFill>
                  <a:schemeClr val="tx2">
                    <a:lumMod val="50000"/>
                  </a:schemeClr>
                </a:solidFill>
                <a:latin typeface="+mn-lt"/>
              </a:rPr>
              <a:t>Π.χ., σε δολάρια</a:t>
            </a:r>
            <a:endParaRPr lang="de-DE" sz="1800" dirty="0" smtClean="0">
              <a:solidFill>
                <a:schemeClr val="tx2">
                  <a:lumMod val="50000"/>
                </a:schemeClr>
              </a:solidFill>
              <a:latin typeface="+mn-lt"/>
            </a:endParaRPr>
          </a:p>
          <a:p>
            <a:pPr marL="914400" lvl="1" indent="-457200">
              <a:spcBef>
                <a:spcPts val="700"/>
              </a:spcBef>
              <a:buClr>
                <a:srgbClr val="336699"/>
              </a:buClr>
              <a:buFont typeface="Wingdings" pitchFamily="2" charset="2"/>
              <a:buChar char="§"/>
            </a:pPr>
            <a:endParaRPr lang="en-US" sz="2800" dirty="0" smtClean="0">
              <a:solidFill>
                <a:schemeClr val="tx2">
                  <a:lumMod val="50000"/>
                </a:schemeClr>
              </a:solidFill>
              <a:latin typeface="+mn-lt"/>
            </a:endParaRPr>
          </a:p>
        </p:txBody>
      </p:sp>
      <p:cxnSp>
        <p:nvCxnSpPr>
          <p:cNvPr id="9" name="Straight Connector 8"/>
          <p:cNvCxnSpPr/>
          <p:nvPr/>
        </p:nvCxnSpPr>
        <p:spPr>
          <a:xfrm>
            <a:off x="304800" y="4572000"/>
            <a:ext cx="8534400" cy="0"/>
          </a:xfrm>
          <a:prstGeom prst="line">
            <a:avLst/>
          </a:prstGeom>
          <a:ln w="28575">
            <a:solidFill>
              <a:srgbClr val="A5002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 xmlns:p14="http://schemas.microsoft.com/office/powerpoint/2010/main" val="85712316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1377" name="Object 2"/>
          <p:cNvGraphicFramePr>
            <a:graphicFrameLocks noChangeAspect="1"/>
          </p:cNvGraphicFramePr>
          <p:nvPr/>
        </p:nvGraphicFramePr>
        <p:xfrm>
          <a:off x="1524000" y="1600200"/>
          <a:ext cx="5181600" cy="3578397"/>
        </p:xfrm>
        <a:graphic>
          <a:graphicData uri="http://schemas.openxmlformats.org/presentationml/2006/ole">
            <p:oleObj spid="_x0000_s101426" name="Chart" r:id="rId3" imgW="4219651" imgH="2914802" progId="Excel.Sheet.8">
              <p:embed/>
            </p:oleObj>
          </a:graphicData>
        </a:graphic>
      </p:graphicFrame>
      <p:sp>
        <p:nvSpPr>
          <p:cNvPr id="20482" name="Rectangle 2"/>
          <p:cNvSpPr>
            <a:spLocks noGrp="1" noChangeArrowheads="1"/>
          </p:cNvSpPr>
          <p:nvPr>
            <p:ph type="title"/>
          </p:nvPr>
        </p:nvSpPr>
        <p:spPr/>
        <p:txBody>
          <a:bodyPr>
            <a:normAutofit/>
          </a:bodyPr>
          <a:lstStyle/>
          <a:p>
            <a:pPr eaLnBrk="1" hangingPunct="1"/>
            <a:r>
              <a:rPr lang="el-GR" dirty="0" smtClean="0">
                <a:ea typeface="ＭＳ Ｐゴシック" pitchFamily="-112" charset="-128"/>
              </a:rPr>
              <a:t>Καμπύλη Ακρίβειας/Ανάκλησης</a:t>
            </a:r>
            <a:endParaRPr lang="en-US" i="1" dirty="0" smtClean="0">
              <a:ea typeface="ＭＳ Ｐゴシック" pitchFamily="-112" charset="-128"/>
            </a:endParaRPr>
          </a:p>
        </p:txBody>
      </p:sp>
      <p:sp>
        <p:nvSpPr>
          <p:cNvPr id="20484"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l-GR" sz="1600" dirty="0" smtClean="0">
                <a:solidFill>
                  <a:srgbClr val="FBFCFF"/>
                </a:solidFill>
              </a:rPr>
              <a:t>8.6</a:t>
            </a:r>
            <a:endParaRPr lang="en-US" sz="1600" dirty="0">
              <a:solidFill>
                <a:srgbClr val="FBFCFF"/>
              </a:solidFill>
            </a:endParaRPr>
          </a:p>
        </p:txBody>
      </p:sp>
      <p:sp>
        <p:nvSpPr>
          <p:cNvPr id="6" name="Slide Number Placeholder 5"/>
          <p:cNvSpPr>
            <a:spLocks noGrp="1"/>
          </p:cNvSpPr>
          <p:nvPr>
            <p:ph type="sldNum" sz="quarter" idx="12"/>
          </p:nvPr>
        </p:nvSpPr>
        <p:spPr/>
        <p:txBody>
          <a:bodyPr/>
          <a:lstStyle/>
          <a:p>
            <a:fld id="{0ED9190B-40F4-4D14-B8A7-A8F5BA31F2B1}" type="slidenum">
              <a:rPr lang="en-US" smtClean="0"/>
              <a:pPr/>
              <a:t>30</a:t>
            </a:fld>
            <a:endParaRPr lang="en-US"/>
          </a:p>
        </p:txBody>
      </p:sp>
      <p:sp>
        <p:nvSpPr>
          <p:cNvPr id="7" name="Text Box 3"/>
          <p:cNvSpPr txBox="1">
            <a:spLocks noChangeArrowheads="1"/>
          </p:cNvSpPr>
          <p:nvPr/>
        </p:nvSpPr>
        <p:spPr bwMode="auto">
          <a:xfrm>
            <a:off x="228600" y="4953000"/>
            <a:ext cx="8458200" cy="1671630"/>
          </a:xfrm>
          <a:prstGeom prst="rect">
            <a:avLst/>
          </a:prstGeom>
          <a:noFill/>
          <a:ln w="9525">
            <a:noFill/>
            <a:round/>
            <a:headEnd/>
            <a:tailEnd/>
          </a:ln>
        </p:spPr>
        <p:txBody>
          <a:bodyPr/>
          <a:lstStyle/>
          <a:p>
            <a:pPr lvl="1">
              <a:spcBef>
                <a:spcPts val="700"/>
              </a:spcBef>
              <a:buClr>
                <a:schemeClr val="tx2">
                  <a:lumMod val="50000"/>
                </a:schemeClr>
              </a:buClr>
            </a:pPr>
            <a:r>
              <a:rPr lang="el-GR" dirty="0" smtClean="0">
                <a:solidFill>
                  <a:schemeClr val="tx2">
                    <a:lumMod val="50000"/>
                  </a:schemeClr>
                </a:solidFill>
                <a:latin typeface="+mn-lt"/>
              </a:rPr>
              <a:t>Κάθε σημείο αντιστοιχεί σε ένα αποτέλεσμα για τα κορυφαία </a:t>
            </a:r>
            <a:r>
              <a:rPr lang="en-US" dirty="0" smtClean="0">
                <a:solidFill>
                  <a:schemeClr val="tx2">
                    <a:lumMod val="50000"/>
                  </a:schemeClr>
                </a:solidFill>
                <a:latin typeface="+mn-lt"/>
              </a:rPr>
              <a:t> </a:t>
            </a:r>
            <a:r>
              <a:rPr lang="en-US" i="1" dirty="0" smtClean="0">
                <a:solidFill>
                  <a:schemeClr val="tx2">
                    <a:lumMod val="50000"/>
                  </a:schemeClr>
                </a:solidFill>
                <a:latin typeface="+mn-lt"/>
              </a:rPr>
              <a:t>k</a:t>
            </a:r>
            <a:r>
              <a:rPr lang="en-US" dirty="0" smtClean="0">
                <a:solidFill>
                  <a:schemeClr val="tx2">
                    <a:lumMod val="50000"/>
                  </a:schemeClr>
                </a:solidFill>
                <a:latin typeface="+mn-lt"/>
              </a:rPr>
              <a:t> </a:t>
            </a:r>
            <a:r>
              <a:rPr lang="el-GR" dirty="0" smtClean="0">
                <a:solidFill>
                  <a:schemeClr val="tx2">
                    <a:lumMod val="50000"/>
                  </a:schemeClr>
                </a:solidFill>
                <a:latin typeface="+mn-lt"/>
              </a:rPr>
              <a:t>έγγραφα</a:t>
            </a:r>
            <a:r>
              <a:rPr lang="en-US" dirty="0" smtClean="0">
                <a:solidFill>
                  <a:schemeClr val="tx2">
                    <a:lumMod val="50000"/>
                  </a:schemeClr>
                </a:solidFill>
                <a:latin typeface="+mn-lt"/>
              </a:rPr>
              <a:t> (</a:t>
            </a:r>
            <a:r>
              <a:rPr lang="en-US" i="1" dirty="0">
                <a:solidFill>
                  <a:schemeClr val="tx2">
                    <a:lumMod val="50000"/>
                  </a:schemeClr>
                </a:solidFill>
                <a:latin typeface="+mn-lt"/>
              </a:rPr>
              <a:t>k</a:t>
            </a:r>
            <a:r>
              <a:rPr lang="en-US" dirty="0">
                <a:solidFill>
                  <a:schemeClr val="tx2">
                    <a:lumMod val="50000"/>
                  </a:schemeClr>
                </a:solidFill>
                <a:latin typeface="+mn-lt"/>
              </a:rPr>
              <a:t> = 1, 2, 3, 4, . . .).</a:t>
            </a:r>
          </a:p>
          <a:p>
            <a:pPr lvl="1">
              <a:spcBef>
                <a:spcPts val="700"/>
              </a:spcBef>
              <a:buClr>
                <a:schemeClr val="tx2">
                  <a:lumMod val="50000"/>
                </a:schemeClr>
              </a:buClr>
            </a:pPr>
            <a:r>
              <a:rPr lang="el-GR" dirty="0" smtClean="0">
                <a:solidFill>
                  <a:schemeClr val="tx2">
                    <a:lumMod val="50000"/>
                  </a:schemeClr>
                </a:solidFill>
                <a:latin typeface="+mn-lt"/>
              </a:rPr>
              <a:t>Παρεμβολή </a:t>
            </a:r>
            <a:r>
              <a:rPr lang="en-US" dirty="0" smtClean="0">
                <a:solidFill>
                  <a:schemeClr val="tx2">
                    <a:lumMod val="50000"/>
                  </a:schemeClr>
                </a:solidFill>
                <a:latin typeface="+mn-lt"/>
              </a:rPr>
              <a:t> (</a:t>
            </a:r>
            <a:r>
              <a:rPr lang="el-GR" dirty="0" smtClean="0">
                <a:solidFill>
                  <a:schemeClr val="tx2">
                    <a:lumMod val="50000"/>
                  </a:schemeClr>
                </a:solidFill>
                <a:latin typeface="+mn-lt"/>
              </a:rPr>
              <a:t>με κόκκινο</a:t>
            </a:r>
            <a:r>
              <a:rPr lang="en-US" dirty="0" smtClean="0">
                <a:solidFill>
                  <a:schemeClr val="tx2">
                    <a:lumMod val="50000"/>
                  </a:schemeClr>
                </a:solidFill>
                <a:latin typeface="+mn-lt"/>
              </a:rPr>
              <a:t>): </a:t>
            </a:r>
            <a:r>
              <a:rPr lang="el-GR" dirty="0" smtClean="0">
                <a:solidFill>
                  <a:schemeClr val="tx2">
                    <a:lumMod val="50000"/>
                  </a:schemeClr>
                </a:solidFill>
                <a:latin typeface="+mn-lt"/>
              </a:rPr>
              <a:t>μέγιστο των μελλοντικών σημείων</a:t>
            </a:r>
            <a:endParaRPr lang="en-US" dirty="0">
              <a:solidFill>
                <a:schemeClr val="tx2">
                  <a:lumMod val="50000"/>
                </a:schemeClr>
              </a:solidFill>
              <a:latin typeface="+mn-lt"/>
            </a:endParaRPr>
          </a:p>
          <a:p>
            <a:pPr lvl="1">
              <a:spcBef>
                <a:spcPts val="700"/>
              </a:spcBef>
              <a:buClr>
                <a:schemeClr val="tx2">
                  <a:lumMod val="50000"/>
                </a:schemeClr>
              </a:buClr>
            </a:pPr>
            <a:r>
              <a:rPr lang="el-GR" dirty="0" smtClean="0">
                <a:solidFill>
                  <a:schemeClr val="tx2">
                    <a:lumMod val="50000"/>
                  </a:schemeClr>
                </a:solidFill>
                <a:latin typeface="+mn-lt"/>
              </a:rPr>
              <a:t>		</a:t>
            </a:r>
            <a:endParaRPr lang="en-US" dirty="0">
              <a:solidFill>
                <a:schemeClr val="tx2">
                  <a:lumMod val="50000"/>
                </a:schemeClr>
              </a:solidFill>
              <a:latin typeface="+mn-lt"/>
            </a:endParaRPr>
          </a:p>
        </p:txBody>
      </p:sp>
    </p:spTree>
    <p:extLst>
      <p:ext uri="{BB962C8B-B14F-4D97-AF65-F5344CB8AC3E}">
        <p14:creationId xmlns="" xmlns:p14="http://schemas.microsoft.com/office/powerpoint/2010/main" val="367523345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p:cNvSpPr>
            <a:spLocks noGrp="1"/>
          </p:cNvSpPr>
          <p:nvPr>
            <p:ph type="sldNum" sz="quarter" idx="12"/>
          </p:nvPr>
        </p:nvSpPr>
        <p:spPr/>
        <p:txBody>
          <a:bodyPr/>
          <a:lstStyle/>
          <a:p>
            <a:fld id="{CD9A37C0-4007-4D02-912E-5032215B964B}" type="slidenum">
              <a:rPr lang="el-GR"/>
              <a:pPr/>
              <a:t>31</a:t>
            </a:fld>
            <a:endParaRPr lang="el-GR"/>
          </a:p>
        </p:txBody>
      </p:sp>
      <p:graphicFrame>
        <p:nvGraphicFramePr>
          <p:cNvPr id="295936" name="Object 1024"/>
          <p:cNvGraphicFramePr>
            <a:graphicFrameLocks noChangeAspect="1"/>
          </p:cNvGraphicFramePr>
          <p:nvPr/>
        </p:nvGraphicFramePr>
        <p:xfrm>
          <a:off x="4732338" y="1366838"/>
          <a:ext cx="4006850" cy="5067300"/>
        </p:xfrm>
        <a:graphic>
          <a:graphicData uri="http://schemas.openxmlformats.org/presentationml/2006/ole">
            <p:oleObj spid="_x0000_s74900" name="Worksheet" r:id="rId4" imgW="3993840" imgH="5051160" progId="Excel.Sheet.8">
              <p:embed/>
            </p:oleObj>
          </a:graphicData>
        </a:graphic>
      </p:graphicFrame>
      <p:graphicFrame>
        <p:nvGraphicFramePr>
          <p:cNvPr id="295938" name="Object 1026"/>
          <p:cNvGraphicFramePr>
            <a:graphicFrameLocks noChangeAspect="1"/>
          </p:cNvGraphicFramePr>
          <p:nvPr>
            <p:extLst>
              <p:ext uri="{D42A27DB-BD31-4B8C-83A1-F6EECF244321}">
                <p14:modId xmlns="" xmlns:p14="http://schemas.microsoft.com/office/powerpoint/2010/main" val="3207236471"/>
              </p:ext>
            </p:extLst>
          </p:nvPr>
        </p:nvGraphicFramePr>
        <p:xfrm>
          <a:off x="304800" y="3352800"/>
          <a:ext cx="4341813" cy="2901950"/>
        </p:xfrm>
        <a:graphic>
          <a:graphicData uri="http://schemas.openxmlformats.org/presentationml/2006/ole">
            <p:oleObj spid="_x0000_s74901" name="Chart" r:id="rId5" imgW="4342680" imgH="2902680" progId="Excel.Sheet.8">
              <p:embed/>
            </p:oleObj>
          </a:graphicData>
        </a:graphic>
      </p:graphicFrame>
      <p:sp>
        <p:nvSpPr>
          <p:cNvPr id="197640" name="Rectangle 8"/>
          <p:cNvSpPr>
            <a:spLocks noGrp="1" noChangeArrowheads="1"/>
          </p:cNvSpPr>
          <p:nvPr>
            <p:ph type="title"/>
          </p:nvPr>
        </p:nvSpPr>
        <p:spPr>
          <a:noFill/>
          <a:ln/>
        </p:spPr>
        <p:txBody>
          <a:bodyPr/>
          <a:lstStyle/>
          <a:p>
            <a:r>
              <a:rPr lang="el-GR" dirty="0" smtClean="0">
                <a:ea typeface="ＭＳ Ｐゴシック" pitchFamily="-112" charset="-128"/>
              </a:rPr>
              <a:t>Παράδειγμα ΙΙ</a:t>
            </a:r>
            <a:endParaRPr lang="en-GB" dirty="0" smtClean="0">
              <a:ea typeface="ＭＳ Ｐゴシック" pitchFamily="-112" charset="-128"/>
            </a:endParaRPr>
          </a:p>
        </p:txBody>
      </p:sp>
      <p:graphicFrame>
        <p:nvGraphicFramePr>
          <p:cNvPr id="2" name="Object 1"/>
          <p:cNvGraphicFramePr>
            <a:graphicFrameLocks noChangeAspect="1"/>
          </p:cNvGraphicFramePr>
          <p:nvPr>
            <p:extLst>
              <p:ext uri="{D42A27DB-BD31-4B8C-83A1-F6EECF244321}">
                <p14:modId xmlns="" xmlns:p14="http://schemas.microsoft.com/office/powerpoint/2010/main" val="1034678587"/>
              </p:ext>
            </p:extLst>
          </p:nvPr>
        </p:nvGraphicFramePr>
        <p:xfrm>
          <a:off x="381000" y="1905000"/>
          <a:ext cx="4006183" cy="914400"/>
        </p:xfrm>
        <a:graphic>
          <a:graphicData uri="http://schemas.openxmlformats.org/presentationml/2006/ole">
            <p:oleObj spid="_x0000_s74902" name="Εξίσωση" r:id="rId6" imgW="2082800" imgH="482600" progId="Equation.3">
              <p:embed/>
            </p:oleObj>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5"/>
          <p:cNvSpPr>
            <a:spLocks noGrp="1"/>
          </p:cNvSpPr>
          <p:nvPr>
            <p:ph type="sldNum" sz="quarter" idx="12"/>
          </p:nvPr>
        </p:nvSpPr>
        <p:spPr bwMode="auto">
          <a:noFill/>
          <a:ln>
            <a:miter lim="800000"/>
            <a:headEnd/>
            <a:tailEnd/>
          </a:ln>
        </p:spPr>
        <p:txBody>
          <a:bodyPr/>
          <a:lstStyle/>
          <a:p>
            <a:fld id="{2FD95EEF-AF8E-4204-823F-0A7EAACA9B68}" type="slidenum">
              <a:rPr lang="en-US" smtClean="0"/>
              <a:pPr/>
              <a:t>32</a:t>
            </a:fld>
            <a:endParaRPr lang="en-US" smtClean="0"/>
          </a:p>
        </p:txBody>
      </p:sp>
      <p:sp>
        <p:nvSpPr>
          <p:cNvPr id="29699" name="Rectangle 2"/>
          <p:cNvSpPr>
            <a:spLocks noGrp="1" noChangeArrowheads="1"/>
          </p:cNvSpPr>
          <p:nvPr>
            <p:ph type="title"/>
          </p:nvPr>
        </p:nvSpPr>
        <p:spPr/>
        <p:txBody>
          <a:bodyPr/>
          <a:lstStyle/>
          <a:p>
            <a:pPr eaLnBrk="1" hangingPunct="1"/>
            <a:r>
              <a:rPr lang="el-GR" dirty="0" smtClean="0">
                <a:ea typeface="ＭＳ Ｐゴシック" charset="-128"/>
              </a:rPr>
              <a:t>Μέσοι όροι από πολλά ερωτήματα</a:t>
            </a:r>
            <a:endParaRPr lang="en-US" dirty="0" smtClean="0">
              <a:ea typeface="ＭＳ Ｐゴシック" charset="-128"/>
            </a:endParaRPr>
          </a:p>
        </p:txBody>
      </p:sp>
      <p:sp>
        <p:nvSpPr>
          <p:cNvPr id="29700" name="Rectangle 3"/>
          <p:cNvSpPr>
            <a:spLocks noGrp="1" noChangeArrowheads="1"/>
          </p:cNvSpPr>
          <p:nvPr>
            <p:ph type="body" idx="1"/>
          </p:nvPr>
        </p:nvSpPr>
        <p:spPr>
          <a:xfrm>
            <a:off x="457200" y="2209800"/>
            <a:ext cx="8134350" cy="3581400"/>
          </a:xfrm>
        </p:spPr>
        <p:txBody>
          <a:bodyPr/>
          <a:lstStyle/>
          <a:p>
            <a:pPr eaLnBrk="1" hangingPunct="1"/>
            <a:r>
              <a:rPr lang="el-GR" dirty="0" smtClean="0">
                <a:ea typeface="ＭＳ Ｐゴシック" charset="-128"/>
              </a:rPr>
              <a:t>Το γράφημα για ένα ερώτημα δεν αρκεί </a:t>
            </a:r>
          </a:p>
          <a:p>
            <a:pPr eaLnBrk="1" hangingPunct="1"/>
            <a:r>
              <a:rPr lang="el-GR" dirty="0" smtClean="0">
                <a:ea typeface="ＭＳ Ｐゴシック" charset="-128"/>
              </a:rPr>
              <a:t>Χρειαζόμαστε τη μέση απόδοση σε αρκετά ερωτήματα</a:t>
            </a:r>
            <a:r>
              <a:rPr lang="en-US" dirty="0" smtClean="0">
                <a:ea typeface="ＭＳ Ｐゴシック" charset="-128"/>
              </a:rPr>
              <a:t>.</a:t>
            </a:r>
          </a:p>
          <a:p>
            <a:pPr eaLnBrk="1" hangingPunct="1"/>
            <a:r>
              <a:rPr lang="el-GR" dirty="0" smtClean="0">
                <a:ea typeface="ＭＳ Ｐゴシック" charset="-128"/>
              </a:rPr>
              <a:t>Αλλά:</a:t>
            </a:r>
          </a:p>
          <a:p>
            <a:pPr lvl="1" eaLnBrk="1" hangingPunct="1"/>
            <a:r>
              <a:rPr lang="el-GR" dirty="0" smtClean="0">
                <a:ea typeface="ＭＳ Ｐゴシック" charset="-128"/>
              </a:rPr>
              <a:t>Οι υπολογισμοί ακρίβειας-ανάκλησης τοποθετούν κάποια σημεία στο γράφημα</a:t>
            </a:r>
            <a:endParaRPr lang="en-US" dirty="0" smtClean="0">
              <a:ea typeface="ＭＳ Ｐゴシック" charset="-128"/>
            </a:endParaRPr>
          </a:p>
          <a:p>
            <a:pPr lvl="1" eaLnBrk="1" hangingPunct="1"/>
            <a:r>
              <a:rPr lang="el-GR" dirty="0" smtClean="0">
                <a:ea typeface="ＭＳ Ｐゴシック" charset="-128"/>
              </a:rPr>
              <a:t>Πως καθορίζουμε μια τιμή ανάμεσα στα σημεία; </a:t>
            </a:r>
            <a:endParaRPr lang="en-US" dirty="0" smtClean="0">
              <a:ea typeface="ＭＳ Ｐゴシック" charset="-128"/>
            </a:endParaRPr>
          </a:p>
        </p:txBody>
      </p:sp>
      <p:sp>
        <p:nvSpPr>
          <p:cNvPr id="29701" name="TextBox 4"/>
          <p:cNvSpPr txBox="1">
            <a:spLocks noChangeArrowheads="1"/>
          </p:cNvSpPr>
          <p:nvPr/>
        </p:nvSpPr>
        <p:spPr bwMode="auto">
          <a:xfrm>
            <a:off x="7620000" y="-33338"/>
            <a:ext cx="971550" cy="338138"/>
          </a:xfrm>
          <a:prstGeom prst="rect">
            <a:avLst/>
          </a:prstGeom>
          <a:noFill/>
          <a:ln w="9525">
            <a:noFill/>
            <a:miter lim="800000"/>
            <a:headEnd/>
            <a:tailEnd/>
          </a:ln>
        </p:spPr>
        <p:txBody>
          <a:bodyPr wrap="none" anchor="ctr">
            <a:spAutoFit/>
          </a:bodyPr>
          <a:lstStyle/>
          <a:p>
            <a:r>
              <a:rPr lang="en-US" sz="1600">
                <a:solidFill>
                  <a:srgbClr val="FBFCFF"/>
                </a:solidFill>
              </a:rPr>
              <a:t>Sec. 8.4</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a:bodyPr>
          <a:lstStyle/>
          <a:p>
            <a:pPr eaLnBrk="1" hangingPunct="1"/>
            <a:r>
              <a:rPr lang="el-GR" dirty="0" smtClean="0">
                <a:ea typeface="ＭＳ Ｐゴシック" pitchFamily="-112" charset="-128"/>
              </a:rPr>
              <a:t>Σύγκριση Συστημάτων</a:t>
            </a:r>
            <a:endParaRPr lang="en-US" i="1" dirty="0" smtClean="0">
              <a:ea typeface="ＭＳ Ｐゴシック" pitchFamily="-112" charset="-128"/>
            </a:endParaRPr>
          </a:p>
        </p:txBody>
      </p:sp>
      <p:sp>
        <p:nvSpPr>
          <p:cNvPr id="20484"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l-GR" sz="1600" dirty="0" smtClean="0">
                <a:solidFill>
                  <a:srgbClr val="FBFCFF"/>
                </a:solidFill>
              </a:rPr>
              <a:t>8.4</a:t>
            </a:r>
            <a:endParaRPr lang="en-US" sz="1600" dirty="0">
              <a:solidFill>
                <a:srgbClr val="FBFCFF"/>
              </a:solidFill>
            </a:endParaRPr>
          </a:p>
        </p:txBody>
      </p:sp>
      <p:sp>
        <p:nvSpPr>
          <p:cNvPr id="6" name="Slide Number Placeholder 5"/>
          <p:cNvSpPr>
            <a:spLocks noGrp="1"/>
          </p:cNvSpPr>
          <p:nvPr>
            <p:ph type="sldNum" sz="quarter" idx="12"/>
          </p:nvPr>
        </p:nvSpPr>
        <p:spPr/>
        <p:txBody>
          <a:bodyPr/>
          <a:lstStyle/>
          <a:p>
            <a:fld id="{0ED9190B-40F4-4D14-B8A7-A8F5BA31F2B1}" type="slidenum">
              <a:rPr lang="en-US" smtClean="0"/>
              <a:pPr/>
              <a:t>33</a:t>
            </a:fld>
            <a:endParaRPr lang="en-US"/>
          </a:p>
        </p:txBody>
      </p:sp>
      <p:grpSp>
        <p:nvGrpSpPr>
          <p:cNvPr id="8" name="Group 7"/>
          <p:cNvGrpSpPr/>
          <p:nvPr/>
        </p:nvGrpSpPr>
        <p:grpSpPr>
          <a:xfrm>
            <a:off x="1056481" y="1887777"/>
            <a:ext cx="7093707" cy="4360622"/>
            <a:chOff x="1981200" y="1124569"/>
            <a:chExt cx="6993452" cy="4666631"/>
          </a:xfrm>
        </p:grpSpPr>
        <p:sp>
          <p:nvSpPr>
            <p:cNvPr id="9" name="Text Box 19"/>
            <p:cNvSpPr txBox="1">
              <a:spLocks noChangeArrowheads="1"/>
            </p:cNvSpPr>
            <p:nvPr/>
          </p:nvSpPr>
          <p:spPr bwMode="auto">
            <a:xfrm>
              <a:off x="2882900" y="1124569"/>
              <a:ext cx="1489066" cy="4940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nchor="ctr">
              <a:spAutoFit/>
            </a:bodyPr>
            <a:lstStyle>
              <a:lvl1pPr>
                <a:defRPr sz="2000">
                  <a:solidFill>
                    <a:srgbClr val="000099"/>
                  </a:solidFill>
                  <a:latin typeface="Arial" charset="0"/>
                </a:defRPr>
              </a:lvl1pPr>
              <a:lvl2pPr marL="742950" indent="-285750">
                <a:defRPr sz="2000">
                  <a:solidFill>
                    <a:srgbClr val="000099"/>
                  </a:solidFill>
                  <a:latin typeface="Arial" charset="0"/>
                </a:defRPr>
              </a:lvl2pPr>
              <a:lvl3pPr marL="1143000" indent="-228600">
                <a:defRPr sz="2000">
                  <a:solidFill>
                    <a:srgbClr val="000099"/>
                  </a:solidFill>
                  <a:latin typeface="Arial" charset="0"/>
                </a:defRPr>
              </a:lvl3pPr>
              <a:lvl4pPr marL="1600200" indent="-228600">
                <a:defRPr sz="2000">
                  <a:solidFill>
                    <a:srgbClr val="000099"/>
                  </a:solidFill>
                  <a:latin typeface="Arial" charset="0"/>
                </a:defRPr>
              </a:lvl4pPr>
              <a:lvl5pPr marL="2057400" indent="-228600">
                <a:defRPr sz="2000">
                  <a:solidFill>
                    <a:srgbClr val="000099"/>
                  </a:solidFill>
                  <a:latin typeface="Arial" charset="0"/>
                </a:defRPr>
              </a:lvl5pPr>
              <a:lvl6pPr marL="2514600" indent="-228600" algn="ctr" eaLnBrk="0" fontAlgn="base" hangingPunct="0">
                <a:spcBef>
                  <a:spcPct val="20000"/>
                </a:spcBef>
                <a:spcAft>
                  <a:spcPct val="0"/>
                </a:spcAft>
                <a:defRPr sz="2000">
                  <a:solidFill>
                    <a:srgbClr val="000099"/>
                  </a:solidFill>
                  <a:latin typeface="Arial" charset="0"/>
                </a:defRPr>
              </a:lvl6pPr>
              <a:lvl7pPr marL="2971800" indent="-228600" algn="ctr" eaLnBrk="0" fontAlgn="base" hangingPunct="0">
                <a:spcBef>
                  <a:spcPct val="20000"/>
                </a:spcBef>
                <a:spcAft>
                  <a:spcPct val="0"/>
                </a:spcAft>
                <a:defRPr sz="2000">
                  <a:solidFill>
                    <a:srgbClr val="000099"/>
                  </a:solidFill>
                  <a:latin typeface="Arial" charset="0"/>
                </a:defRPr>
              </a:lvl7pPr>
              <a:lvl8pPr marL="3429000" indent="-228600" algn="ctr" eaLnBrk="0" fontAlgn="base" hangingPunct="0">
                <a:spcBef>
                  <a:spcPct val="20000"/>
                </a:spcBef>
                <a:spcAft>
                  <a:spcPct val="0"/>
                </a:spcAft>
                <a:defRPr sz="2000">
                  <a:solidFill>
                    <a:srgbClr val="000099"/>
                  </a:solidFill>
                  <a:latin typeface="Arial" charset="0"/>
                </a:defRPr>
              </a:lvl8pPr>
              <a:lvl9pPr marL="3886200" indent="-228600" algn="ctr" eaLnBrk="0" fontAlgn="base" hangingPunct="0">
                <a:spcBef>
                  <a:spcPct val="20000"/>
                </a:spcBef>
                <a:spcAft>
                  <a:spcPct val="0"/>
                </a:spcAft>
                <a:defRPr sz="2000">
                  <a:solidFill>
                    <a:srgbClr val="000099"/>
                  </a:solidFill>
                  <a:latin typeface="Arial" charset="0"/>
                </a:defRPr>
              </a:lvl9pPr>
            </a:lstStyle>
            <a:p>
              <a:r>
                <a:rPr lang="en-GB" sz="2400" dirty="0" err="1">
                  <a:latin typeface="+mn-lt"/>
                </a:rPr>
                <a:t>Σύστημ</a:t>
              </a:r>
              <a:r>
                <a:rPr lang="en-GB" sz="2400" dirty="0">
                  <a:latin typeface="+mn-lt"/>
                </a:rPr>
                <a:t>α 1</a:t>
              </a:r>
            </a:p>
          </p:txBody>
        </p:sp>
        <p:grpSp>
          <p:nvGrpSpPr>
            <p:cNvPr id="10" name="Group 9"/>
            <p:cNvGrpSpPr/>
            <p:nvPr/>
          </p:nvGrpSpPr>
          <p:grpSpPr>
            <a:xfrm>
              <a:off x="1981200" y="1295400"/>
              <a:ext cx="6993452" cy="4495800"/>
              <a:chOff x="1981200" y="1295400"/>
              <a:chExt cx="6993452" cy="4495800"/>
            </a:xfrm>
          </p:grpSpPr>
          <p:sp>
            <p:nvSpPr>
              <p:cNvPr id="11" name="Text Box 3"/>
              <p:cNvSpPr txBox="1">
                <a:spLocks noChangeArrowheads="1"/>
              </p:cNvSpPr>
              <p:nvPr/>
            </p:nvSpPr>
            <p:spPr bwMode="auto">
              <a:xfrm>
                <a:off x="4502150" y="5424488"/>
                <a:ext cx="790575"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wrap="none" lIns="90000" tIns="46800" rIns="90000" bIns="46800">
                <a:spAutoFit/>
              </a:bodyPr>
              <a:lstStyle>
                <a:lvl1pPr>
                  <a:defRPr sz="2000">
                    <a:solidFill>
                      <a:srgbClr val="000099"/>
                    </a:solidFill>
                    <a:latin typeface="Arial" charset="0"/>
                  </a:defRPr>
                </a:lvl1pPr>
                <a:lvl2pPr marL="742950" indent="-285750">
                  <a:defRPr sz="2000">
                    <a:solidFill>
                      <a:srgbClr val="000099"/>
                    </a:solidFill>
                    <a:latin typeface="Arial" charset="0"/>
                  </a:defRPr>
                </a:lvl2pPr>
                <a:lvl3pPr marL="1143000" indent="-228600">
                  <a:defRPr sz="2000">
                    <a:solidFill>
                      <a:srgbClr val="000099"/>
                    </a:solidFill>
                    <a:latin typeface="Arial" charset="0"/>
                  </a:defRPr>
                </a:lvl3pPr>
                <a:lvl4pPr marL="1600200" indent="-228600">
                  <a:defRPr sz="2000">
                    <a:solidFill>
                      <a:srgbClr val="000099"/>
                    </a:solidFill>
                    <a:latin typeface="Arial" charset="0"/>
                  </a:defRPr>
                </a:lvl4pPr>
                <a:lvl5pPr marL="2057400" indent="-228600">
                  <a:defRPr sz="2000">
                    <a:solidFill>
                      <a:srgbClr val="000099"/>
                    </a:solidFill>
                    <a:latin typeface="Arial" charset="0"/>
                  </a:defRPr>
                </a:lvl5pPr>
                <a:lvl6pPr marL="2514600" indent="-228600" algn="ctr" eaLnBrk="0" fontAlgn="base" hangingPunct="0">
                  <a:spcBef>
                    <a:spcPct val="20000"/>
                  </a:spcBef>
                  <a:spcAft>
                    <a:spcPct val="0"/>
                  </a:spcAft>
                  <a:defRPr sz="2000">
                    <a:solidFill>
                      <a:srgbClr val="000099"/>
                    </a:solidFill>
                    <a:latin typeface="Arial" charset="0"/>
                  </a:defRPr>
                </a:lvl6pPr>
                <a:lvl7pPr marL="2971800" indent="-228600" algn="ctr" eaLnBrk="0" fontAlgn="base" hangingPunct="0">
                  <a:spcBef>
                    <a:spcPct val="20000"/>
                  </a:spcBef>
                  <a:spcAft>
                    <a:spcPct val="0"/>
                  </a:spcAft>
                  <a:defRPr sz="2000">
                    <a:solidFill>
                      <a:srgbClr val="000099"/>
                    </a:solidFill>
                    <a:latin typeface="Arial" charset="0"/>
                  </a:defRPr>
                </a:lvl7pPr>
                <a:lvl8pPr marL="3429000" indent="-228600" algn="ctr" eaLnBrk="0" fontAlgn="base" hangingPunct="0">
                  <a:spcBef>
                    <a:spcPct val="20000"/>
                  </a:spcBef>
                  <a:spcAft>
                    <a:spcPct val="0"/>
                  </a:spcAft>
                  <a:defRPr sz="2000">
                    <a:solidFill>
                      <a:srgbClr val="000099"/>
                    </a:solidFill>
                    <a:latin typeface="Arial" charset="0"/>
                  </a:defRPr>
                </a:lvl8pPr>
                <a:lvl9pPr marL="3886200" indent="-228600" algn="ctr" eaLnBrk="0" fontAlgn="base" hangingPunct="0">
                  <a:spcBef>
                    <a:spcPct val="20000"/>
                  </a:spcBef>
                  <a:spcAft>
                    <a:spcPct val="0"/>
                  </a:spcAft>
                  <a:defRPr sz="2000">
                    <a:solidFill>
                      <a:srgbClr val="000099"/>
                    </a:solidFill>
                    <a:latin typeface="Arial" charset="0"/>
                  </a:defRPr>
                </a:lvl9pPr>
              </a:lstStyle>
              <a:p>
                <a:pPr algn="l">
                  <a:spcBef>
                    <a:spcPct val="0"/>
                  </a:spcBef>
                </a:pPr>
                <a:r>
                  <a:rPr kumimoji="1" lang="en-US" altLang="zh-TW" sz="1800" b="1">
                    <a:solidFill>
                      <a:srgbClr val="006600"/>
                    </a:solidFill>
                    <a:latin typeface="Times New Roman" pitchFamily="18" charset="0"/>
                    <a:ea typeface="新細明體" pitchFamily="2" charset="-120"/>
                  </a:rPr>
                  <a:t>Recall</a:t>
                </a:r>
                <a:endParaRPr kumimoji="1" lang="en-US" altLang="zh-TW" sz="1800">
                  <a:solidFill>
                    <a:srgbClr val="FF0000"/>
                  </a:solidFill>
                  <a:latin typeface="Times New Roman" pitchFamily="18" charset="0"/>
                  <a:ea typeface="新細明體" pitchFamily="2" charset="-120"/>
                </a:endParaRPr>
              </a:p>
            </p:txBody>
          </p:sp>
          <p:sp>
            <p:nvSpPr>
              <p:cNvPr id="12" name="Text Box 4"/>
              <p:cNvSpPr txBox="1">
                <a:spLocks noChangeArrowheads="1"/>
              </p:cNvSpPr>
              <p:nvPr/>
            </p:nvSpPr>
            <p:spPr bwMode="auto">
              <a:xfrm rot="16200000">
                <a:off x="1623219" y="3417094"/>
                <a:ext cx="1082675" cy="366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wrap="none" lIns="90000" tIns="46800" rIns="90000" bIns="46800">
                <a:spAutoFit/>
              </a:bodyPr>
              <a:lstStyle>
                <a:lvl1pPr>
                  <a:defRPr sz="2000">
                    <a:solidFill>
                      <a:srgbClr val="000099"/>
                    </a:solidFill>
                    <a:latin typeface="Arial" charset="0"/>
                  </a:defRPr>
                </a:lvl1pPr>
                <a:lvl2pPr marL="742950" indent="-285750">
                  <a:defRPr sz="2000">
                    <a:solidFill>
                      <a:srgbClr val="000099"/>
                    </a:solidFill>
                    <a:latin typeface="Arial" charset="0"/>
                  </a:defRPr>
                </a:lvl2pPr>
                <a:lvl3pPr marL="1143000" indent="-228600">
                  <a:defRPr sz="2000">
                    <a:solidFill>
                      <a:srgbClr val="000099"/>
                    </a:solidFill>
                    <a:latin typeface="Arial" charset="0"/>
                  </a:defRPr>
                </a:lvl3pPr>
                <a:lvl4pPr marL="1600200" indent="-228600">
                  <a:defRPr sz="2000">
                    <a:solidFill>
                      <a:srgbClr val="000099"/>
                    </a:solidFill>
                    <a:latin typeface="Arial" charset="0"/>
                  </a:defRPr>
                </a:lvl4pPr>
                <a:lvl5pPr marL="2057400" indent="-228600">
                  <a:defRPr sz="2000">
                    <a:solidFill>
                      <a:srgbClr val="000099"/>
                    </a:solidFill>
                    <a:latin typeface="Arial" charset="0"/>
                  </a:defRPr>
                </a:lvl5pPr>
                <a:lvl6pPr marL="2514600" indent="-228600" algn="ctr" eaLnBrk="0" fontAlgn="base" hangingPunct="0">
                  <a:spcBef>
                    <a:spcPct val="20000"/>
                  </a:spcBef>
                  <a:spcAft>
                    <a:spcPct val="0"/>
                  </a:spcAft>
                  <a:defRPr sz="2000">
                    <a:solidFill>
                      <a:srgbClr val="000099"/>
                    </a:solidFill>
                    <a:latin typeface="Arial" charset="0"/>
                  </a:defRPr>
                </a:lvl6pPr>
                <a:lvl7pPr marL="2971800" indent="-228600" algn="ctr" eaLnBrk="0" fontAlgn="base" hangingPunct="0">
                  <a:spcBef>
                    <a:spcPct val="20000"/>
                  </a:spcBef>
                  <a:spcAft>
                    <a:spcPct val="0"/>
                  </a:spcAft>
                  <a:defRPr sz="2000">
                    <a:solidFill>
                      <a:srgbClr val="000099"/>
                    </a:solidFill>
                    <a:latin typeface="Arial" charset="0"/>
                  </a:defRPr>
                </a:lvl7pPr>
                <a:lvl8pPr marL="3429000" indent="-228600" algn="ctr" eaLnBrk="0" fontAlgn="base" hangingPunct="0">
                  <a:spcBef>
                    <a:spcPct val="20000"/>
                  </a:spcBef>
                  <a:spcAft>
                    <a:spcPct val="0"/>
                  </a:spcAft>
                  <a:defRPr sz="2000">
                    <a:solidFill>
                      <a:srgbClr val="000099"/>
                    </a:solidFill>
                    <a:latin typeface="Arial" charset="0"/>
                  </a:defRPr>
                </a:lvl8pPr>
                <a:lvl9pPr marL="3886200" indent="-228600" algn="ctr" eaLnBrk="0" fontAlgn="base" hangingPunct="0">
                  <a:spcBef>
                    <a:spcPct val="20000"/>
                  </a:spcBef>
                  <a:spcAft>
                    <a:spcPct val="0"/>
                  </a:spcAft>
                  <a:defRPr sz="2000">
                    <a:solidFill>
                      <a:srgbClr val="000099"/>
                    </a:solidFill>
                    <a:latin typeface="Arial" charset="0"/>
                  </a:defRPr>
                </a:lvl9pPr>
              </a:lstStyle>
              <a:p>
                <a:pPr algn="l">
                  <a:spcBef>
                    <a:spcPct val="0"/>
                  </a:spcBef>
                </a:pPr>
                <a:r>
                  <a:rPr kumimoji="1" lang="en-US" altLang="zh-TW" sz="1800" b="1">
                    <a:solidFill>
                      <a:srgbClr val="006600"/>
                    </a:solidFill>
                    <a:latin typeface="Times New Roman" pitchFamily="18" charset="0"/>
                    <a:ea typeface="新細明體" pitchFamily="2" charset="-120"/>
                  </a:rPr>
                  <a:t>Precision</a:t>
                </a:r>
                <a:endParaRPr kumimoji="1" lang="en-US" altLang="zh-TW" sz="1800">
                  <a:solidFill>
                    <a:srgbClr val="FF0000"/>
                  </a:solidFill>
                  <a:latin typeface="Times New Roman" pitchFamily="18" charset="0"/>
                  <a:ea typeface="新細明體" pitchFamily="2" charset="-120"/>
                </a:endParaRPr>
              </a:p>
            </p:txBody>
          </p:sp>
          <p:sp>
            <p:nvSpPr>
              <p:cNvPr id="13" name="Line 5"/>
              <p:cNvSpPr>
                <a:spLocks noChangeShapeType="1"/>
              </p:cNvSpPr>
              <p:nvPr/>
            </p:nvSpPr>
            <p:spPr bwMode="auto">
              <a:xfrm flipV="1">
                <a:off x="2403475" y="2909888"/>
                <a:ext cx="0" cy="2514600"/>
              </a:xfrm>
              <a:prstGeom prst="line">
                <a:avLst/>
              </a:prstGeom>
              <a:noFill/>
              <a:ln w="9525">
                <a:solidFill>
                  <a:srgbClr val="006600"/>
                </a:solidFill>
                <a:round/>
                <a:headEnd/>
                <a:tailEnd type="triangle" w="med" len="med"/>
              </a:ln>
              <a:extLst>
                <a:ext uri="{909E8E84-426E-40DD-AFC4-6F175D3DCCD1}">
                  <a14:hiddenFill xmlns="" xmlns:a14="http://schemas.microsoft.com/office/drawing/2010/main">
                    <a:noFill/>
                  </a14:hiddenFill>
                </a:ext>
              </a:extLst>
            </p:spPr>
            <p:txBody>
              <a:bodyPr wrap="none" anchor="ctr">
                <a:spAutoFit/>
              </a:bodyPr>
              <a:lstStyle/>
              <a:p>
                <a:endParaRPr lang="en-US"/>
              </a:p>
            </p:txBody>
          </p:sp>
          <p:sp>
            <p:nvSpPr>
              <p:cNvPr id="14" name="Line 6"/>
              <p:cNvSpPr>
                <a:spLocks noChangeShapeType="1"/>
              </p:cNvSpPr>
              <p:nvPr/>
            </p:nvSpPr>
            <p:spPr bwMode="auto">
              <a:xfrm>
                <a:off x="2403475" y="5424488"/>
                <a:ext cx="3048000" cy="0"/>
              </a:xfrm>
              <a:prstGeom prst="line">
                <a:avLst/>
              </a:prstGeom>
              <a:noFill/>
              <a:ln w="9525">
                <a:solidFill>
                  <a:srgbClr val="006600"/>
                </a:solidFill>
                <a:round/>
                <a:headEnd/>
                <a:tailEnd type="triangle" w="med" len="med"/>
              </a:ln>
              <a:extLst>
                <a:ext uri="{909E8E84-426E-40DD-AFC4-6F175D3DCCD1}">
                  <a14:hiddenFill xmlns="" xmlns:a14="http://schemas.microsoft.com/office/drawing/2010/main">
                    <a:noFill/>
                  </a14:hiddenFill>
                </a:ext>
              </a:extLst>
            </p:spPr>
            <p:txBody>
              <a:bodyPr wrap="none" anchor="ctr">
                <a:spAutoFit/>
              </a:bodyPr>
              <a:lstStyle/>
              <a:p>
                <a:endParaRPr lang="en-US"/>
              </a:p>
            </p:txBody>
          </p:sp>
          <p:sp>
            <p:nvSpPr>
              <p:cNvPr id="15" name="Oval 7"/>
              <p:cNvSpPr>
                <a:spLocks noChangeArrowheads="1"/>
              </p:cNvSpPr>
              <p:nvPr/>
            </p:nvSpPr>
            <p:spPr bwMode="auto">
              <a:xfrm>
                <a:off x="2632075" y="3214688"/>
                <a:ext cx="152400" cy="152400"/>
              </a:xfrm>
              <a:prstGeom prst="ellipse">
                <a:avLst/>
              </a:prstGeom>
              <a:solidFill>
                <a:schemeClr val="accent2"/>
              </a:solidFill>
              <a:ln w="9525">
                <a:solidFill>
                  <a:srgbClr val="006600"/>
                </a:solidFill>
                <a:round/>
                <a:headEnd/>
                <a:tailEnd/>
              </a:ln>
            </p:spPr>
            <p:txBody>
              <a:bodyPr wrap="none" anchor="ctr">
                <a:spAutoFit/>
              </a:bodyPr>
              <a:lstStyle/>
              <a:p>
                <a:endParaRPr lang="el-GR"/>
              </a:p>
            </p:txBody>
          </p:sp>
          <p:sp>
            <p:nvSpPr>
              <p:cNvPr id="16" name="Oval 8"/>
              <p:cNvSpPr>
                <a:spLocks noChangeArrowheads="1"/>
              </p:cNvSpPr>
              <p:nvPr/>
            </p:nvSpPr>
            <p:spPr bwMode="auto">
              <a:xfrm>
                <a:off x="3089275" y="3214688"/>
                <a:ext cx="152400" cy="152400"/>
              </a:xfrm>
              <a:prstGeom prst="ellipse">
                <a:avLst/>
              </a:prstGeom>
              <a:solidFill>
                <a:schemeClr val="accent2"/>
              </a:solidFill>
              <a:ln w="9525">
                <a:solidFill>
                  <a:srgbClr val="006600"/>
                </a:solidFill>
                <a:round/>
                <a:headEnd/>
                <a:tailEnd/>
              </a:ln>
            </p:spPr>
            <p:txBody>
              <a:bodyPr wrap="none" anchor="ctr">
                <a:spAutoFit/>
              </a:bodyPr>
              <a:lstStyle/>
              <a:p>
                <a:endParaRPr lang="el-GR"/>
              </a:p>
            </p:txBody>
          </p:sp>
          <p:sp>
            <p:nvSpPr>
              <p:cNvPr id="17" name="Oval 9"/>
              <p:cNvSpPr>
                <a:spLocks noChangeArrowheads="1"/>
              </p:cNvSpPr>
              <p:nvPr/>
            </p:nvSpPr>
            <p:spPr bwMode="auto">
              <a:xfrm>
                <a:off x="3698875" y="3595688"/>
                <a:ext cx="152400" cy="152400"/>
              </a:xfrm>
              <a:prstGeom prst="ellipse">
                <a:avLst/>
              </a:prstGeom>
              <a:solidFill>
                <a:schemeClr val="accent2"/>
              </a:solidFill>
              <a:ln w="9525">
                <a:solidFill>
                  <a:srgbClr val="006600"/>
                </a:solidFill>
                <a:round/>
                <a:headEnd/>
                <a:tailEnd/>
              </a:ln>
            </p:spPr>
            <p:txBody>
              <a:bodyPr wrap="none" anchor="ctr">
                <a:spAutoFit/>
              </a:bodyPr>
              <a:lstStyle/>
              <a:p>
                <a:endParaRPr lang="el-GR"/>
              </a:p>
            </p:txBody>
          </p:sp>
          <p:sp>
            <p:nvSpPr>
              <p:cNvPr id="18" name="Oval 10"/>
              <p:cNvSpPr>
                <a:spLocks noChangeArrowheads="1"/>
              </p:cNvSpPr>
              <p:nvPr/>
            </p:nvSpPr>
            <p:spPr bwMode="auto">
              <a:xfrm>
                <a:off x="4003675" y="4052888"/>
                <a:ext cx="152400" cy="152400"/>
              </a:xfrm>
              <a:prstGeom prst="ellipse">
                <a:avLst/>
              </a:prstGeom>
              <a:solidFill>
                <a:schemeClr val="accent2"/>
              </a:solidFill>
              <a:ln w="9525">
                <a:solidFill>
                  <a:srgbClr val="006600"/>
                </a:solidFill>
                <a:round/>
                <a:headEnd/>
                <a:tailEnd/>
              </a:ln>
            </p:spPr>
            <p:txBody>
              <a:bodyPr wrap="none" anchor="ctr">
                <a:spAutoFit/>
              </a:bodyPr>
              <a:lstStyle/>
              <a:p>
                <a:endParaRPr lang="el-GR"/>
              </a:p>
            </p:txBody>
          </p:sp>
          <p:sp>
            <p:nvSpPr>
              <p:cNvPr id="19" name="Oval 11"/>
              <p:cNvSpPr>
                <a:spLocks noChangeArrowheads="1"/>
              </p:cNvSpPr>
              <p:nvPr/>
            </p:nvSpPr>
            <p:spPr bwMode="auto">
              <a:xfrm>
                <a:off x="4689475" y="4586288"/>
                <a:ext cx="152400" cy="152400"/>
              </a:xfrm>
              <a:prstGeom prst="ellipse">
                <a:avLst/>
              </a:prstGeom>
              <a:solidFill>
                <a:schemeClr val="accent2"/>
              </a:solidFill>
              <a:ln w="9525">
                <a:solidFill>
                  <a:srgbClr val="006600"/>
                </a:solidFill>
                <a:round/>
                <a:headEnd/>
                <a:tailEnd/>
              </a:ln>
            </p:spPr>
            <p:txBody>
              <a:bodyPr wrap="none" anchor="ctr">
                <a:spAutoFit/>
              </a:bodyPr>
              <a:lstStyle/>
              <a:p>
                <a:endParaRPr lang="el-GR"/>
              </a:p>
            </p:txBody>
          </p:sp>
          <p:sp>
            <p:nvSpPr>
              <p:cNvPr id="20" name="Oval 12"/>
              <p:cNvSpPr>
                <a:spLocks noChangeArrowheads="1"/>
              </p:cNvSpPr>
              <p:nvPr/>
            </p:nvSpPr>
            <p:spPr bwMode="auto">
              <a:xfrm>
                <a:off x="2514600" y="1295400"/>
                <a:ext cx="152400" cy="152400"/>
              </a:xfrm>
              <a:prstGeom prst="ellipse">
                <a:avLst/>
              </a:prstGeom>
              <a:solidFill>
                <a:schemeClr val="accent2"/>
              </a:solidFill>
              <a:ln w="9525">
                <a:solidFill>
                  <a:srgbClr val="006600"/>
                </a:solidFill>
                <a:round/>
                <a:headEnd/>
                <a:tailEnd/>
              </a:ln>
            </p:spPr>
            <p:txBody>
              <a:bodyPr wrap="none" anchor="ctr">
                <a:spAutoFit/>
              </a:bodyPr>
              <a:lstStyle/>
              <a:p>
                <a:endParaRPr lang="el-GR"/>
              </a:p>
            </p:txBody>
          </p:sp>
          <p:sp>
            <p:nvSpPr>
              <p:cNvPr id="21" name="Oval 13"/>
              <p:cNvSpPr>
                <a:spLocks noChangeArrowheads="1"/>
              </p:cNvSpPr>
              <p:nvPr/>
            </p:nvSpPr>
            <p:spPr bwMode="auto">
              <a:xfrm>
                <a:off x="2514600" y="1828800"/>
                <a:ext cx="152400" cy="152400"/>
              </a:xfrm>
              <a:prstGeom prst="ellipse">
                <a:avLst/>
              </a:prstGeom>
              <a:solidFill>
                <a:srgbClr val="FFCCCC"/>
              </a:solidFill>
              <a:ln w="9525">
                <a:solidFill>
                  <a:srgbClr val="006600"/>
                </a:solidFill>
                <a:round/>
                <a:headEnd/>
                <a:tailEnd/>
              </a:ln>
            </p:spPr>
            <p:txBody>
              <a:bodyPr wrap="none" anchor="ctr">
                <a:spAutoFit/>
              </a:bodyPr>
              <a:lstStyle/>
              <a:p>
                <a:endParaRPr lang="el-GR"/>
              </a:p>
            </p:txBody>
          </p:sp>
          <p:sp>
            <p:nvSpPr>
              <p:cNvPr id="22" name="Oval 14"/>
              <p:cNvSpPr>
                <a:spLocks noChangeArrowheads="1"/>
              </p:cNvSpPr>
              <p:nvPr/>
            </p:nvSpPr>
            <p:spPr bwMode="auto">
              <a:xfrm>
                <a:off x="2819400" y="2971800"/>
                <a:ext cx="152400" cy="152400"/>
              </a:xfrm>
              <a:prstGeom prst="ellipse">
                <a:avLst/>
              </a:prstGeom>
              <a:solidFill>
                <a:srgbClr val="FFCCCC"/>
              </a:solidFill>
              <a:ln w="9525">
                <a:solidFill>
                  <a:srgbClr val="006600"/>
                </a:solidFill>
                <a:round/>
                <a:headEnd/>
                <a:tailEnd/>
              </a:ln>
            </p:spPr>
            <p:txBody>
              <a:bodyPr wrap="none" anchor="ctr">
                <a:spAutoFit/>
              </a:bodyPr>
              <a:lstStyle/>
              <a:p>
                <a:endParaRPr lang="el-GR"/>
              </a:p>
            </p:txBody>
          </p:sp>
          <p:sp>
            <p:nvSpPr>
              <p:cNvPr id="23" name="Oval 15"/>
              <p:cNvSpPr>
                <a:spLocks noChangeArrowheads="1"/>
              </p:cNvSpPr>
              <p:nvPr/>
            </p:nvSpPr>
            <p:spPr bwMode="auto">
              <a:xfrm>
                <a:off x="3429000" y="3429000"/>
                <a:ext cx="152400" cy="152400"/>
              </a:xfrm>
              <a:prstGeom prst="ellipse">
                <a:avLst/>
              </a:prstGeom>
              <a:solidFill>
                <a:srgbClr val="FFCCCC"/>
              </a:solidFill>
              <a:ln w="9525">
                <a:solidFill>
                  <a:srgbClr val="006600"/>
                </a:solidFill>
                <a:round/>
                <a:headEnd/>
                <a:tailEnd/>
              </a:ln>
            </p:spPr>
            <p:txBody>
              <a:bodyPr wrap="none" anchor="ctr">
                <a:spAutoFit/>
              </a:bodyPr>
              <a:lstStyle/>
              <a:p>
                <a:endParaRPr lang="el-GR"/>
              </a:p>
            </p:txBody>
          </p:sp>
          <p:sp>
            <p:nvSpPr>
              <p:cNvPr id="24" name="Oval 16"/>
              <p:cNvSpPr>
                <a:spLocks noChangeArrowheads="1"/>
              </p:cNvSpPr>
              <p:nvPr/>
            </p:nvSpPr>
            <p:spPr bwMode="auto">
              <a:xfrm>
                <a:off x="4191000" y="3733800"/>
                <a:ext cx="152400" cy="152400"/>
              </a:xfrm>
              <a:prstGeom prst="ellipse">
                <a:avLst/>
              </a:prstGeom>
              <a:solidFill>
                <a:srgbClr val="FFCCCC"/>
              </a:solidFill>
              <a:ln w="9525">
                <a:solidFill>
                  <a:srgbClr val="006600"/>
                </a:solidFill>
                <a:round/>
                <a:headEnd/>
                <a:tailEnd/>
              </a:ln>
            </p:spPr>
            <p:txBody>
              <a:bodyPr wrap="none" anchor="ctr">
                <a:spAutoFit/>
              </a:bodyPr>
              <a:lstStyle/>
              <a:p>
                <a:endParaRPr lang="el-GR"/>
              </a:p>
            </p:txBody>
          </p:sp>
          <p:sp>
            <p:nvSpPr>
              <p:cNvPr id="25" name="Oval 17"/>
              <p:cNvSpPr>
                <a:spLocks noChangeArrowheads="1"/>
              </p:cNvSpPr>
              <p:nvPr/>
            </p:nvSpPr>
            <p:spPr bwMode="auto">
              <a:xfrm>
                <a:off x="4343400" y="4648200"/>
                <a:ext cx="152400" cy="152400"/>
              </a:xfrm>
              <a:prstGeom prst="ellipse">
                <a:avLst/>
              </a:prstGeom>
              <a:solidFill>
                <a:srgbClr val="FFCCCC"/>
              </a:solidFill>
              <a:ln w="9525">
                <a:solidFill>
                  <a:srgbClr val="006600"/>
                </a:solidFill>
                <a:round/>
                <a:headEnd/>
                <a:tailEnd/>
              </a:ln>
            </p:spPr>
            <p:txBody>
              <a:bodyPr wrap="none" anchor="ctr">
                <a:spAutoFit/>
              </a:bodyPr>
              <a:lstStyle/>
              <a:p>
                <a:endParaRPr lang="el-GR"/>
              </a:p>
            </p:txBody>
          </p:sp>
          <p:sp>
            <p:nvSpPr>
              <p:cNvPr id="26" name="Oval 18"/>
              <p:cNvSpPr>
                <a:spLocks noChangeArrowheads="1"/>
              </p:cNvSpPr>
              <p:nvPr/>
            </p:nvSpPr>
            <p:spPr bwMode="auto">
              <a:xfrm>
                <a:off x="4953000" y="4800600"/>
                <a:ext cx="152400" cy="152400"/>
              </a:xfrm>
              <a:prstGeom prst="ellipse">
                <a:avLst/>
              </a:prstGeom>
              <a:solidFill>
                <a:srgbClr val="FFCCCC"/>
              </a:solidFill>
              <a:ln w="9525">
                <a:solidFill>
                  <a:srgbClr val="006600"/>
                </a:solidFill>
                <a:round/>
                <a:headEnd/>
                <a:tailEnd/>
              </a:ln>
            </p:spPr>
            <p:txBody>
              <a:bodyPr wrap="none" anchor="ctr">
                <a:spAutoFit/>
              </a:bodyPr>
              <a:lstStyle/>
              <a:p>
                <a:endParaRPr lang="el-GR"/>
              </a:p>
            </p:txBody>
          </p:sp>
          <p:sp>
            <p:nvSpPr>
              <p:cNvPr id="27" name="Text Box 20"/>
              <p:cNvSpPr txBox="1">
                <a:spLocks noChangeArrowheads="1"/>
              </p:cNvSpPr>
              <p:nvPr/>
            </p:nvSpPr>
            <p:spPr bwMode="auto">
              <a:xfrm>
                <a:off x="2889250" y="1734170"/>
                <a:ext cx="1489066" cy="4940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nchor="ctr">
                <a:spAutoFit/>
              </a:bodyPr>
              <a:lstStyle>
                <a:lvl1pPr>
                  <a:defRPr sz="2000">
                    <a:solidFill>
                      <a:srgbClr val="000099"/>
                    </a:solidFill>
                    <a:latin typeface="Arial" charset="0"/>
                  </a:defRPr>
                </a:lvl1pPr>
                <a:lvl2pPr marL="742950" indent="-285750">
                  <a:defRPr sz="2000">
                    <a:solidFill>
                      <a:srgbClr val="000099"/>
                    </a:solidFill>
                    <a:latin typeface="Arial" charset="0"/>
                  </a:defRPr>
                </a:lvl2pPr>
                <a:lvl3pPr marL="1143000" indent="-228600">
                  <a:defRPr sz="2000">
                    <a:solidFill>
                      <a:srgbClr val="000099"/>
                    </a:solidFill>
                    <a:latin typeface="Arial" charset="0"/>
                  </a:defRPr>
                </a:lvl3pPr>
                <a:lvl4pPr marL="1600200" indent="-228600">
                  <a:defRPr sz="2000">
                    <a:solidFill>
                      <a:srgbClr val="000099"/>
                    </a:solidFill>
                    <a:latin typeface="Arial" charset="0"/>
                  </a:defRPr>
                </a:lvl4pPr>
                <a:lvl5pPr marL="2057400" indent="-228600">
                  <a:defRPr sz="2000">
                    <a:solidFill>
                      <a:srgbClr val="000099"/>
                    </a:solidFill>
                    <a:latin typeface="Arial" charset="0"/>
                  </a:defRPr>
                </a:lvl5pPr>
                <a:lvl6pPr marL="2514600" indent="-228600" algn="ctr" eaLnBrk="0" fontAlgn="base" hangingPunct="0">
                  <a:spcBef>
                    <a:spcPct val="20000"/>
                  </a:spcBef>
                  <a:spcAft>
                    <a:spcPct val="0"/>
                  </a:spcAft>
                  <a:defRPr sz="2000">
                    <a:solidFill>
                      <a:srgbClr val="000099"/>
                    </a:solidFill>
                    <a:latin typeface="Arial" charset="0"/>
                  </a:defRPr>
                </a:lvl6pPr>
                <a:lvl7pPr marL="2971800" indent="-228600" algn="ctr" eaLnBrk="0" fontAlgn="base" hangingPunct="0">
                  <a:spcBef>
                    <a:spcPct val="20000"/>
                  </a:spcBef>
                  <a:spcAft>
                    <a:spcPct val="0"/>
                  </a:spcAft>
                  <a:defRPr sz="2000">
                    <a:solidFill>
                      <a:srgbClr val="000099"/>
                    </a:solidFill>
                    <a:latin typeface="Arial" charset="0"/>
                  </a:defRPr>
                </a:lvl7pPr>
                <a:lvl8pPr marL="3429000" indent="-228600" algn="ctr" eaLnBrk="0" fontAlgn="base" hangingPunct="0">
                  <a:spcBef>
                    <a:spcPct val="20000"/>
                  </a:spcBef>
                  <a:spcAft>
                    <a:spcPct val="0"/>
                  </a:spcAft>
                  <a:defRPr sz="2000">
                    <a:solidFill>
                      <a:srgbClr val="000099"/>
                    </a:solidFill>
                    <a:latin typeface="Arial" charset="0"/>
                  </a:defRPr>
                </a:lvl8pPr>
                <a:lvl9pPr marL="3886200" indent="-228600" algn="ctr" eaLnBrk="0" fontAlgn="base" hangingPunct="0">
                  <a:spcBef>
                    <a:spcPct val="20000"/>
                  </a:spcBef>
                  <a:spcAft>
                    <a:spcPct val="0"/>
                  </a:spcAft>
                  <a:defRPr sz="2000">
                    <a:solidFill>
                      <a:srgbClr val="000099"/>
                    </a:solidFill>
                    <a:latin typeface="Arial" charset="0"/>
                  </a:defRPr>
                </a:lvl9pPr>
              </a:lstStyle>
              <a:p>
                <a:r>
                  <a:rPr lang="en-GB" sz="2400">
                    <a:latin typeface="+mn-lt"/>
                  </a:rPr>
                  <a:t>Σύστημα 2</a:t>
                </a:r>
              </a:p>
            </p:txBody>
          </p:sp>
          <p:sp>
            <p:nvSpPr>
              <p:cNvPr id="28" name="Line 21"/>
              <p:cNvSpPr>
                <a:spLocks noChangeShapeType="1"/>
              </p:cNvSpPr>
              <p:nvPr/>
            </p:nvSpPr>
            <p:spPr bwMode="auto">
              <a:xfrm flipH="1">
                <a:off x="4689475" y="2971800"/>
                <a:ext cx="1101725" cy="609600"/>
              </a:xfrm>
              <a:prstGeom prst="line">
                <a:avLst/>
              </a:prstGeom>
              <a:noFill/>
              <a:ln w="9525">
                <a:solidFill>
                  <a:srgbClr val="006600"/>
                </a:solidFill>
                <a:round/>
                <a:headEnd/>
                <a:tailEnd type="triangle" w="med" len="med"/>
              </a:ln>
              <a:extLst>
                <a:ext uri="{909E8E84-426E-40DD-AFC4-6F175D3DCCD1}">
                  <a14:hiddenFill xmlns="" xmlns:a14="http://schemas.microsoft.com/office/drawing/2010/main">
                    <a:noFill/>
                  </a14:hiddenFill>
                </a:ext>
              </a:extLst>
            </p:spPr>
            <p:txBody>
              <a:bodyPr wrap="none" anchor="ctr">
                <a:spAutoFit/>
              </a:bodyPr>
              <a:lstStyle/>
              <a:p>
                <a:endParaRPr lang="en-US"/>
              </a:p>
            </p:txBody>
          </p:sp>
          <p:sp>
            <p:nvSpPr>
              <p:cNvPr id="29" name="Text Box 22"/>
              <p:cNvSpPr txBox="1">
                <a:spLocks noChangeArrowheads="1"/>
              </p:cNvSpPr>
              <p:nvPr/>
            </p:nvSpPr>
            <p:spPr bwMode="auto">
              <a:xfrm>
                <a:off x="5791200" y="2648570"/>
                <a:ext cx="3183452" cy="4940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nchor="ctr">
                <a:spAutoFit/>
              </a:bodyPr>
              <a:lstStyle>
                <a:lvl1pPr>
                  <a:defRPr sz="2000">
                    <a:solidFill>
                      <a:srgbClr val="000099"/>
                    </a:solidFill>
                    <a:latin typeface="Arial" charset="0"/>
                  </a:defRPr>
                </a:lvl1pPr>
                <a:lvl2pPr marL="742950" indent="-285750">
                  <a:defRPr sz="2000">
                    <a:solidFill>
                      <a:srgbClr val="000099"/>
                    </a:solidFill>
                    <a:latin typeface="Arial" charset="0"/>
                  </a:defRPr>
                </a:lvl2pPr>
                <a:lvl3pPr marL="1143000" indent="-228600">
                  <a:defRPr sz="2000">
                    <a:solidFill>
                      <a:srgbClr val="000099"/>
                    </a:solidFill>
                    <a:latin typeface="Arial" charset="0"/>
                  </a:defRPr>
                </a:lvl3pPr>
                <a:lvl4pPr marL="1600200" indent="-228600">
                  <a:defRPr sz="2000">
                    <a:solidFill>
                      <a:srgbClr val="000099"/>
                    </a:solidFill>
                    <a:latin typeface="Arial" charset="0"/>
                  </a:defRPr>
                </a:lvl4pPr>
                <a:lvl5pPr marL="2057400" indent="-228600">
                  <a:defRPr sz="2000">
                    <a:solidFill>
                      <a:srgbClr val="000099"/>
                    </a:solidFill>
                    <a:latin typeface="Arial" charset="0"/>
                  </a:defRPr>
                </a:lvl5pPr>
                <a:lvl6pPr marL="2514600" indent="-228600" algn="ctr" eaLnBrk="0" fontAlgn="base" hangingPunct="0">
                  <a:spcBef>
                    <a:spcPct val="20000"/>
                  </a:spcBef>
                  <a:spcAft>
                    <a:spcPct val="0"/>
                  </a:spcAft>
                  <a:defRPr sz="2000">
                    <a:solidFill>
                      <a:srgbClr val="000099"/>
                    </a:solidFill>
                    <a:latin typeface="Arial" charset="0"/>
                  </a:defRPr>
                </a:lvl6pPr>
                <a:lvl7pPr marL="2971800" indent="-228600" algn="ctr" eaLnBrk="0" fontAlgn="base" hangingPunct="0">
                  <a:spcBef>
                    <a:spcPct val="20000"/>
                  </a:spcBef>
                  <a:spcAft>
                    <a:spcPct val="0"/>
                  </a:spcAft>
                  <a:defRPr sz="2000">
                    <a:solidFill>
                      <a:srgbClr val="000099"/>
                    </a:solidFill>
                    <a:latin typeface="Arial" charset="0"/>
                  </a:defRPr>
                </a:lvl7pPr>
                <a:lvl8pPr marL="3429000" indent="-228600" algn="ctr" eaLnBrk="0" fontAlgn="base" hangingPunct="0">
                  <a:spcBef>
                    <a:spcPct val="20000"/>
                  </a:spcBef>
                  <a:spcAft>
                    <a:spcPct val="0"/>
                  </a:spcAft>
                  <a:defRPr sz="2000">
                    <a:solidFill>
                      <a:srgbClr val="000099"/>
                    </a:solidFill>
                    <a:latin typeface="Arial" charset="0"/>
                  </a:defRPr>
                </a:lvl8pPr>
                <a:lvl9pPr marL="3886200" indent="-228600" algn="ctr" eaLnBrk="0" fontAlgn="base" hangingPunct="0">
                  <a:spcBef>
                    <a:spcPct val="20000"/>
                  </a:spcBef>
                  <a:spcAft>
                    <a:spcPct val="0"/>
                  </a:spcAft>
                  <a:defRPr sz="2000">
                    <a:solidFill>
                      <a:srgbClr val="000099"/>
                    </a:solidFill>
                    <a:latin typeface="Arial" charset="0"/>
                  </a:defRPr>
                </a:lvl9pPr>
              </a:lstStyle>
              <a:p>
                <a:r>
                  <a:rPr lang="el-GR" sz="2400">
                    <a:latin typeface="+mn-lt"/>
                  </a:rPr>
                  <a:t>Πώς να τα συγκρίνουμε;</a:t>
                </a:r>
                <a:endParaRPr lang="en-GB" sz="2400">
                  <a:latin typeface="+mn-lt"/>
                </a:endParaRPr>
              </a:p>
            </p:txBody>
          </p:sp>
        </p:grpSp>
      </p:grpSp>
    </p:spTree>
    <p:extLst>
      <p:ext uri="{BB962C8B-B14F-4D97-AF65-F5344CB8AC3E}">
        <p14:creationId xmlns="" xmlns:p14="http://schemas.microsoft.com/office/powerpoint/2010/main" val="128576251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a:bodyPr>
          <a:lstStyle/>
          <a:p>
            <a:pPr eaLnBrk="1" hangingPunct="1"/>
            <a:r>
              <a:rPr lang="el-GR" dirty="0" smtClean="0">
                <a:ea typeface="ＭＳ Ｐゴシック" pitchFamily="-112" charset="-128"/>
              </a:rPr>
              <a:t>Σύγκριση Συστημάτων</a:t>
            </a:r>
            <a:endParaRPr lang="en-US" i="1" dirty="0" smtClean="0">
              <a:ea typeface="ＭＳ Ｐゴシック" pitchFamily="-112" charset="-128"/>
            </a:endParaRPr>
          </a:p>
        </p:txBody>
      </p:sp>
      <p:sp>
        <p:nvSpPr>
          <p:cNvPr id="20484" name="TextBox 4"/>
          <p:cNvSpPr txBox="1">
            <a:spLocks noChangeArrowheads="1"/>
          </p:cNvSpPr>
          <p:nvPr/>
        </p:nvSpPr>
        <p:spPr bwMode="auto">
          <a:xfrm>
            <a:off x="7620000" y="-33546"/>
            <a:ext cx="806631"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n-US" sz="1600" dirty="0" smtClean="0">
                <a:solidFill>
                  <a:srgbClr val="FBFCFF"/>
                </a:solidFill>
              </a:rPr>
              <a:t>8</a:t>
            </a:r>
            <a:endParaRPr lang="en-US" sz="1600" dirty="0">
              <a:solidFill>
                <a:srgbClr val="FBFCFF"/>
              </a:solidFill>
            </a:endParaRPr>
          </a:p>
        </p:txBody>
      </p:sp>
      <p:sp>
        <p:nvSpPr>
          <p:cNvPr id="6" name="Slide Number Placeholder 5"/>
          <p:cNvSpPr>
            <a:spLocks noGrp="1"/>
          </p:cNvSpPr>
          <p:nvPr>
            <p:ph type="sldNum" sz="quarter" idx="12"/>
          </p:nvPr>
        </p:nvSpPr>
        <p:spPr/>
        <p:txBody>
          <a:bodyPr/>
          <a:lstStyle/>
          <a:p>
            <a:fld id="{0ED9190B-40F4-4D14-B8A7-A8F5BA31F2B1}" type="slidenum">
              <a:rPr lang="en-US" smtClean="0"/>
              <a:pPr/>
              <a:t>34</a:t>
            </a:fld>
            <a:endParaRPr lang="en-US"/>
          </a:p>
        </p:txBody>
      </p:sp>
      <p:sp>
        <p:nvSpPr>
          <p:cNvPr id="30" name="Rectangle 3"/>
          <p:cNvSpPr txBox="1">
            <a:spLocks noChangeArrowheads="1"/>
          </p:cNvSpPr>
          <p:nvPr/>
        </p:nvSpPr>
        <p:spPr bwMode="auto">
          <a:xfrm>
            <a:off x="228600" y="1700213"/>
            <a:ext cx="8389938" cy="3009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defTabSz="457200" rtl="0" eaLnBrk="0" fontAlgn="base" hangingPunct="0">
              <a:spcBef>
                <a:spcPct val="20000"/>
              </a:spcBef>
              <a:spcAft>
                <a:spcPct val="0"/>
              </a:spcAft>
              <a:buClr>
                <a:srgbClr val="437085"/>
              </a:buClr>
              <a:buFont typeface="Wingdings" pitchFamily="-112" charset="2"/>
              <a:buChar char="§"/>
              <a:defRPr sz="2800" kern="1200">
                <a:solidFill>
                  <a:schemeClr val="tx1"/>
                </a:solidFill>
                <a:latin typeface="+mn-lt"/>
                <a:ea typeface="ＭＳ Ｐゴシック" pitchFamily="-65" charset="-128"/>
                <a:cs typeface="ＭＳ Ｐゴシック" pitchFamily="-65" charset="-128"/>
              </a:defRPr>
            </a:lvl1pPr>
            <a:lvl2pPr marL="742950" indent="-285750" algn="l" defTabSz="457200" rtl="0" eaLnBrk="0" fontAlgn="base" hangingPunct="0">
              <a:spcBef>
                <a:spcPct val="20000"/>
              </a:spcBef>
              <a:spcAft>
                <a:spcPct val="0"/>
              </a:spcAft>
              <a:buClr>
                <a:srgbClr val="357E69"/>
              </a:buClr>
              <a:buFont typeface="Wingdings" pitchFamily="-112" charset="2"/>
              <a:buChar char="§"/>
              <a:defRPr sz="2400" kern="1200">
                <a:solidFill>
                  <a:schemeClr val="tx1"/>
                </a:solidFill>
                <a:latin typeface="+mn-lt"/>
                <a:ea typeface="ＭＳ Ｐゴシック" pitchFamily="-65" charset="-128"/>
                <a:cs typeface="+mn-cs"/>
              </a:defRPr>
            </a:lvl2pPr>
            <a:lvl3pPr marL="1143000" indent="-228600" algn="l" defTabSz="457200" rtl="0" eaLnBrk="0" fontAlgn="base" hangingPunct="0">
              <a:spcBef>
                <a:spcPct val="20000"/>
              </a:spcBef>
              <a:spcAft>
                <a:spcPct val="0"/>
              </a:spcAft>
              <a:buClr>
                <a:srgbClr val="918BA3"/>
              </a:buClr>
              <a:buFont typeface="Wingdings" pitchFamily="-112" charset="2"/>
              <a:buChar char="§"/>
              <a:defRPr sz="2000" kern="1200">
                <a:solidFill>
                  <a:schemeClr val="tx1"/>
                </a:solidFill>
                <a:latin typeface="+mn-lt"/>
                <a:ea typeface="ＭＳ Ｐゴシック" pitchFamily="-65" charset="-128"/>
                <a:cs typeface="+mn-cs"/>
              </a:defRPr>
            </a:lvl3pPr>
            <a:lvl4pPr marL="1600200" indent="-228600" algn="l" defTabSz="457200" rtl="0" eaLnBrk="0" fontAlgn="base" hangingPunct="0">
              <a:spcBef>
                <a:spcPct val="20000"/>
              </a:spcBef>
              <a:spcAft>
                <a:spcPct val="0"/>
              </a:spcAft>
              <a:buClr>
                <a:srgbClr val="2F6E7E"/>
              </a:buClr>
              <a:buFont typeface="Wingdings" pitchFamily="-112" charset="2"/>
              <a:buChar char="§"/>
              <a:defRPr sz="2000" kern="1200">
                <a:solidFill>
                  <a:schemeClr val="tx1"/>
                </a:solidFill>
                <a:latin typeface="+mn-lt"/>
                <a:ea typeface="ＭＳ Ｐゴシック" pitchFamily="-65" charset="-128"/>
                <a:cs typeface="+mn-cs"/>
              </a:defRPr>
            </a:lvl4pPr>
            <a:lvl5pPr marL="2057400" indent="-228600" algn="l" defTabSz="457200" rtl="0" eaLnBrk="0" fontAlgn="base" hangingPunct="0">
              <a:spcBef>
                <a:spcPct val="20000"/>
              </a:spcBef>
              <a:spcAft>
                <a:spcPct val="0"/>
              </a:spcAft>
              <a:buClr>
                <a:srgbClr val="233337"/>
              </a:buClr>
              <a:buFont typeface="Wingdings" pitchFamily="-112" charset="2"/>
              <a:buChar char="§"/>
              <a:defRPr sz="2000" kern="1200">
                <a:solidFill>
                  <a:schemeClr val="tx1"/>
                </a:solidFill>
                <a:latin typeface="+mn-lt"/>
                <a:ea typeface="ＭＳ Ｐゴシック" pitchFamily="-65"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Tx/>
              <a:buNone/>
            </a:pPr>
            <a:r>
              <a:rPr lang="el-GR" sz="2400" dirty="0" smtClean="0"/>
              <a:t>Σκοπός:  Δυνατότητα σύγκρισης διαφορετικών συστημάτων	</a:t>
            </a:r>
          </a:p>
          <a:p>
            <a:pPr>
              <a:buFontTx/>
              <a:buNone/>
            </a:pPr>
            <a:r>
              <a:rPr lang="el-GR" sz="2400" dirty="0" smtClean="0"/>
              <a:t>Πως;</a:t>
            </a:r>
            <a:r>
              <a:rPr lang="el-GR" sz="2400" dirty="0"/>
              <a:t> </a:t>
            </a:r>
            <a:r>
              <a:rPr lang="el-GR" sz="2400" dirty="0" smtClean="0"/>
              <a:t>Χρήση </a:t>
            </a:r>
            <a:r>
              <a:rPr lang="el-GR" sz="2400" i="1" dirty="0" err="1" smtClean="0">
                <a:solidFill>
                  <a:schemeClr val="accent6">
                    <a:lumMod val="75000"/>
                  </a:schemeClr>
                </a:solidFill>
              </a:rPr>
              <a:t>κανονικοποιημένων</a:t>
            </a:r>
            <a:r>
              <a:rPr lang="el-GR" sz="2400" i="1" dirty="0" smtClean="0">
                <a:solidFill>
                  <a:schemeClr val="accent6">
                    <a:lumMod val="75000"/>
                  </a:schemeClr>
                </a:solidFill>
              </a:rPr>
              <a:t> επιπέδων ανάκλησης</a:t>
            </a:r>
            <a:r>
              <a:rPr lang="el-GR" sz="2400" dirty="0" smtClean="0">
                <a:solidFill>
                  <a:schemeClr val="accent6">
                    <a:lumMod val="75000"/>
                  </a:schemeClr>
                </a:solidFill>
              </a:rPr>
              <a:t> (</a:t>
            </a:r>
            <a:r>
              <a:rPr lang="en-US" sz="2400" dirty="0" smtClean="0">
                <a:solidFill>
                  <a:schemeClr val="accent6">
                    <a:lumMod val="75000"/>
                  </a:schemeClr>
                </a:solidFill>
              </a:rPr>
              <a:t>standard recall levels)</a:t>
            </a:r>
            <a:endParaRPr lang="el-GR" sz="2400" dirty="0" smtClean="0">
              <a:solidFill>
                <a:schemeClr val="accent6">
                  <a:lumMod val="75000"/>
                </a:schemeClr>
              </a:solidFill>
            </a:endParaRPr>
          </a:p>
          <a:p>
            <a:pPr>
              <a:buFontTx/>
              <a:buNone/>
            </a:pPr>
            <a:endParaRPr lang="el-GR" sz="2400" dirty="0" smtClean="0"/>
          </a:p>
          <a:p>
            <a:pPr>
              <a:buFontTx/>
              <a:buNone/>
            </a:pPr>
            <a:r>
              <a:rPr lang="el-GR" sz="2400" dirty="0" smtClean="0"/>
              <a:t>Παράδειγμα καθιερωμένων  επιπέδων ανάκλησης (πλήθος επιπέδων: 11):</a:t>
            </a:r>
            <a:endParaRPr lang="en-US" sz="2400" dirty="0" smtClean="0"/>
          </a:p>
          <a:p>
            <a:pPr>
              <a:buFontTx/>
              <a:buNone/>
            </a:pPr>
            <a:r>
              <a:rPr lang="en-US" sz="2400" dirty="0" smtClean="0"/>
              <a:t>Standard Recall levels at 0%, 10%, 20%, …, 100%</a:t>
            </a:r>
          </a:p>
          <a:p>
            <a:pPr>
              <a:buFontTx/>
              <a:buNone/>
            </a:pPr>
            <a:endParaRPr lang="el-GR" sz="2400" dirty="0" smtClean="0"/>
          </a:p>
          <a:p>
            <a:pPr lvl="1">
              <a:buFontTx/>
              <a:buNone/>
            </a:pPr>
            <a:r>
              <a:rPr lang="el-GR" dirty="0" err="1" smtClean="0">
                <a:sym typeface="Symbol" pitchFamily="18" charset="2"/>
              </a:rPr>
              <a:t>r</a:t>
            </a:r>
            <a:r>
              <a:rPr lang="el-GR" baseline="-25000" dirty="0" err="1" smtClean="0">
                <a:sym typeface="Symbol" pitchFamily="18" charset="2"/>
              </a:rPr>
              <a:t>j</a:t>
            </a:r>
            <a:r>
              <a:rPr lang="el-GR" dirty="0" smtClean="0">
                <a:sym typeface="Symbol" pitchFamily="18" charset="2"/>
              </a:rPr>
              <a:t> {0.0, 0.1, 0.2, 0.3, 0.4, 0.5, 0.6, 0.7, 0.8, 0.9, 1.0}</a:t>
            </a:r>
          </a:p>
          <a:p>
            <a:pPr lvl="1">
              <a:buFontTx/>
              <a:buNone/>
            </a:pPr>
            <a:r>
              <a:rPr lang="el-GR" dirty="0" smtClean="0">
                <a:sym typeface="Symbol" pitchFamily="18" charset="2"/>
              </a:rPr>
              <a:t>r</a:t>
            </a:r>
            <a:r>
              <a:rPr lang="el-GR" baseline="-25000" dirty="0" smtClean="0">
                <a:sym typeface="Symbol" pitchFamily="18" charset="2"/>
              </a:rPr>
              <a:t>0</a:t>
            </a:r>
            <a:r>
              <a:rPr lang="el-GR" dirty="0" smtClean="0">
                <a:sym typeface="Symbol" pitchFamily="18" charset="2"/>
              </a:rPr>
              <a:t> = 0.0, r</a:t>
            </a:r>
            <a:r>
              <a:rPr lang="el-GR" baseline="-25000" dirty="0" smtClean="0">
                <a:sym typeface="Symbol" pitchFamily="18" charset="2"/>
              </a:rPr>
              <a:t>1</a:t>
            </a:r>
            <a:r>
              <a:rPr lang="el-GR" dirty="0" smtClean="0">
                <a:sym typeface="Symbol" pitchFamily="18" charset="2"/>
              </a:rPr>
              <a:t> = 0.1, …, r</a:t>
            </a:r>
            <a:r>
              <a:rPr lang="el-GR" baseline="-25000" dirty="0" smtClean="0">
                <a:sym typeface="Symbol" pitchFamily="18" charset="2"/>
              </a:rPr>
              <a:t>10</a:t>
            </a:r>
            <a:r>
              <a:rPr lang="el-GR" dirty="0" smtClean="0">
                <a:sym typeface="Symbol" pitchFamily="18" charset="2"/>
              </a:rPr>
              <a:t>=1.0</a:t>
            </a:r>
          </a:p>
          <a:p>
            <a:pPr lvl="1">
              <a:buFontTx/>
              <a:buNone/>
            </a:pPr>
            <a:endParaRPr lang="el-GR" dirty="0" smtClean="0">
              <a:sym typeface="Symbol" pitchFamily="18" charset="2"/>
            </a:endParaRPr>
          </a:p>
        </p:txBody>
      </p:sp>
    </p:spTree>
    <p:extLst>
      <p:ext uri="{BB962C8B-B14F-4D97-AF65-F5344CB8AC3E}">
        <p14:creationId xmlns="" xmlns:p14="http://schemas.microsoft.com/office/powerpoint/2010/main" val="1137426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0">
                                            <p:txEl>
                                              <p:pRg st="0" end="0"/>
                                            </p:txEl>
                                          </p:spTgt>
                                        </p:tgtEl>
                                        <p:attrNameLst>
                                          <p:attrName>style.visibility</p:attrName>
                                        </p:attrNameLst>
                                      </p:cBhvr>
                                      <p:to>
                                        <p:strVal val="visible"/>
                                      </p:to>
                                    </p:set>
                                    <p:animEffect transition="in" filter="wipe(up)">
                                      <p:cBhvr>
                                        <p:cTn id="7" dur="500"/>
                                        <p:tgtEl>
                                          <p:spTgt spid="3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0">
                                            <p:txEl>
                                              <p:pRg st="1" end="1"/>
                                            </p:txEl>
                                          </p:spTgt>
                                        </p:tgtEl>
                                        <p:attrNameLst>
                                          <p:attrName>style.visibility</p:attrName>
                                        </p:attrNameLst>
                                      </p:cBhvr>
                                      <p:to>
                                        <p:strVal val="visible"/>
                                      </p:to>
                                    </p:set>
                                    <p:animEffect transition="in" filter="wipe(up)">
                                      <p:cBhvr>
                                        <p:cTn id="12" dur="500"/>
                                        <p:tgtEl>
                                          <p:spTgt spid="3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0">
                                            <p:txEl>
                                              <p:pRg st="3" end="3"/>
                                            </p:txEl>
                                          </p:spTgt>
                                        </p:tgtEl>
                                        <p:attrNameLst>
                                          <p:attrName>style.visibility</p:attrName>
                                        </p:attrNameLst>
                                      </p:cBhvr>
                                      <p:to>
                                        <p:strVal val="visible"/>
                                      </p:to>
                                    </p:set>
                                    <p:animEffect transition="in" filter="wipe(up)">
                                      <p:cBhvr>
                                        <p:cTn id="17" dur="500"/>
                                        <p:tgtEl>
                                          <p:spTgt spid="30">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30">
                                            <p:txEl>
                                              <p:pRg st="4" end="4"/>
                                            </p:txEl>
                                          </p:spTgt>
                                        </p:tgtEl>
                                        <p:attrNameLst>
                                          <p:attrName>style.visibility</p:attrName>
                                        </p:attrNameLst>
                                      </p:cBhvr>
                                      <p:to>
                                        <p:strVal val="visible"/>
                                      </p:to>
                                    </p:set>
                                    <p:animEffect transition="in" filter="wipe(up)">
                                      <p:cBhvr>
                                        <p:cTn id="22" dur="500"/>
                                        <p:tgtEl>
                                          <p:spTgt spid="30">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30">
                                            <p:txEl>
                                              <p:pRg st="6" end="6"/>
                                            </p:txEl>
                                          </p:spTgt>
                                        </p:tgtEl>
                                        <p:attrNameLst>
                                          <p:attrName>style.visibility</p:attrName>
                                        </p:attrNameLst>
                                      </p:cBhvr>
                                      <p:to>
                                        <p:strVal val="visible"/>
                                      </p:to>
                                    </p:set>
                                    <p:animEffect transition="in" filter="wipe(up)">
                                      <p:cBhvr>
                                        <p:cTn id="27" dur="500"/>
                                        <p:tgtEl>
                                          <p:spTgt spid="30">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30">
                                            <p:txEl>
                                              <p:pRg st="7" end="7"/>
                                            </p:txEl>
                                          </p:spTgt>
                                        </p:tgtEl>
                                        <p:attrNameLst>
                                          <p:attrName>style.visibility</p:attrName>
                                        </p:attrNameLst>
                                      </p:cBhvr>
                                      <p:to>
                                        <p:strVal val="visible"/>
                                      </p:to>
                                    </p:set>
                                    <p:animEffect transition="in" filter="wipe(up)">
                                      <p:cBhvr>
                                        <p:cTn id="32" dur="500"/>
                                        <p:tgtEl>
                                          <p:spTgt spid="30">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build="p" bldLvl="3"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fontScale="90000"/>
          </a:bodyPr>
          <a:lstStyle/>
          <a:p>
            <a:pPr eaLnBrk="1" hangingPunct="1"/>
            <a:r>
              <a:rPr lang="el-GR" dirty="0" smtClean="0">
                <a:ea typeface="ＭＳ Ｐゴシック" pitchFamily="-112" charset="-128"/>
              </a:rPr>
              <a:t>Μέση ακρίβεια </a:t>
            </a:r>
            <a:r>
              <a:rPr lang="en-US" dirty="0" smtClean="0">
                <a:ea typeface="ＭＳ Ｐゴシック" pitchFamily="-112" charset="-128"/>
              </a:rPr>
              <a:t>11-</a:t>
            </a:r>
            <a:r>
              <a:rPr lang="el-GR" dirty="0" smtClean="0">
                <a:ea typeface="ＭＳ Ｐゴシック" pitchFamily="-112" charset="-128"/>
              </a:rPr>
              <a:t>σημείων με παρεμβολή (11-</a:t>
            </a:r>
            <a:r>
              <a:rPr lang="en-US" dirty="0" smtClean="0">
                <a:ea typeface="ＭＳ Ｐゴシック" pitchFamily="-112" charset="-128"/>
              </a:rPr>
              <a:t>point interpolated average precision)</a:t>
            </a:r>
            <a:endParaRPr lang="en-US" i="1" dirty="0" smtClean="0">
              <a:ea typeface="ＭＳ Ｐゴシック" pitchFamily="-112" charset="-128"/>
            </a:endParaRPr>
          </a:p>
        </p:txBody>
      </p:sp>
      <p:sp>
        <p:nvSpPr>
          <p:cNvPr id="20484" name="TextBox 4"/>
          <p:cNvSpPr txBox="1">
            <a:spLocks noChangeArrowheads="1"/>
          </p:cNvSpPr>
          <p:nvPr/>
        </p:nvSpPr>
        <p:spPr bwMode="auto">
          <a:xfrm>
            <a:off x="7620000" y="-33546"/>
            <a:ext cx="806631"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n-US" sz="1600" dirty="0" smtClean="0">
                <a:solidFill>
                  <a:srgbClr val="FBFCFF"/>
                </a:solidFill>
              </a:rPr>
              <a:t>8</a:t>
            </a:r>
            <a:endParaRPr lang="en-US" sz="1600" dirty="0">
              <a:solidFill>
                <a:srgbClr val="FBFCFF"/>
              </a:solidFill>
            </a:endParaRPr>
          </a:p>
        </p:txBody>
      </p:sp>
      <p:sp>
        <p:nvSpPr>
          <p:cNvPr id="6" name="Slide Number Placeholder 5"/>
          <p:cNvSpPr>
            <a:spLocks noGrp="1"/>
          </p:cNvSpPr>
          <p:nvPr>
            <p:ph type="sldNum" sz="quarter" idx="12"/>
          </p:nvPr>
        </p:nvSpPr>
        <p:spPr/>
        <p:txBody>
          <a:bodyPr/>
          <a:lstStyle/>
          <a:p>
            <a:fld id="{0ED9190B-40F4-4D14-B8A7-A8F5BA31F2B1}" type="slidenum">
              <a:rPr lang="en-US" smtClean="0"/>
              <a:pPr/>
              <a:t>35</a:t>
            </a:fld>
            <a:endParaRPr lang="en-US"/>
          </a:p>
        </p:txBody>
      </p:sp>
      <p:sp>
        <p:nvSpPr>
          <p:cNvPr id="7" name="Text Box 3"/>
          <p:cNvSpPr txBox="1">
            <a:spLocks noChangeArrowheads="1"/>
          </p:cNvSpPr>
          <p:nvPr/>
        </p:nvSpPr>
        <p:spPr bwMode="auto">
          <a:xfrm>
            <a:off x="381129" y="2438400"/>
            <a:ext cx="8045502" cy="3352800"/>
          </a:xfrm>
          <a:prstGeom prst="rect">
            <a:avLst/>
          </a:prstGeom>
          <a:noFill/>
          <a:ln w="9525">
            <a:noFill/>
            <a:round/>
            <a:headEnd/>
            <a:tailEnd/>
          </a:ln>
        </p:spPr>
        <p:txBody>
          <a:bodyPr/>
          <a:lstStyle/>
          <a:p>
            <a:pPr marL="914400" lvl="1" indent="-457200">
              <a:spcBef>
                <a:spcPts val="0"/>
              </a:spcBef>
              <a:buClr>
                <a:srgbClr val="336699"/>
              </a:buClr>
              <a:buFont typeface="Wingdings" pitchFamily="2" charset="2"/>
              <a:buChar char="§"/>
            </a:pPr>
            <a:r>
              <a:rPr lang="el-GR" sz="2800" dirty="0" smtClean="0">
                <a:latin typeface="+mn-lt"/>
              </a:rPr>
              <a:t>Υπολόγισε την ακρίβεια με παρεμβολή στα επίπεδα ανάκτησης </a:t>
            </a:r>
            <a:r>
              <a:rPr lang="en-US" sz="2800" dirty="0" smtClean="0">
                <a:solidFill>
                  <a:schemeClr val="tx1"/>
                </a:solidFill>
                <a:latin typeface="+mn-lt"/>
              </a:rPr>
              <a:t>0.0, 0.1, 0.2, </a:t>
            </a:r>
            <a:r>
              <a:rPr lang="de-DE" sz="2800" dirty="0" smtClean="0">
                <a:solidFill>
                  <a:schemeClr val="tx1"/>
                </a:solidFill>
                <a:latin typeface="+mn-lt"/>
              </a:rPr>
              <a:t>. . .</a:t>
            </a:r>
          </a:p>
          <a:p>
            <a:pPr marL="914400" lvl="1" indent="-457200">
              <a:spcBef>
                <a:spcPts val="0"/>
              </a:spcBef>
              <a:buClr>
                <a:srgbClr val="336699"/>
              </a:buClr>
              <a:buFont typeface="Wingdings" pitchFamily="2" charset="2"/>
              <a:buChar char="§"/>
            </a:pPr>
            <a:r>
              <a:rPr lang="el-GR" sz="2800" dirty="0" smtClean="0">
                <a:solidFill>
                  <a:schemeClr val="tx1"/>
                </a:solidFill>
                <a:latin typeface="+mn-lt"/>
              </a:rPr>
              <a:t>Επανέλαβε το για όλα τα ερωτήματα στο </a:t>
            </a:r>
            <a:r>
              <a:rPr lang="en-US" sz="2800" dirty="0" smtClean="0">
                <a:solidFill>
                  <a:schemeClr val="tx1"/>
                </a:solidFill>
                <a:latin typeface="+mn-lt"/>
              </a:rPr>
              <a:t>evaluation benchmark</a:t>
            </a:r>
            <a:r>
              <a:rPr lang="el-GR" sz="2800" dirty="0" smtClean="0">
                <a:solidFill>
                  <a:schemeClr val="tx1"/>
                </a:solidFill>
                <a:latin typeface="+mn-lt"/>
              </a:rPr>
              <a:t> και πάρε το μέσο όρο </a:t>
            </a:r>
          </a:p>
          <a:p>
            <a:pPr marL="914400" lvl="1" indent="-457200">
              <a:spcBef>
                <a:spcPts val="0"/>
              </a:spcBef>
              <a:buClr>
                <a:srgbClr val="336699"/>
              </a:buClr>
              <a:buFont typeface="Wingdings" pitchFamily="2" charset="2"/>
              <a:buChar char="§"/>
            </a:pPr>
            <a:r>
              <a:rPr lang="el-GR" sz="2800" dirty="0">
                <a:latin typeface="+mn-lt"/>
              </a:rPr>
              <a:t> </a:t>
            </a:r>
            <a:r>
              <a:rPr lang="el-GR" sz="2800" dirty="0" smtClean="0">
                <a:latin typeface="+mn-lt"/>
              </a:rPr>
              <a:t>Αυτό το μέτρο μετρά την απόδοση σε όλα τα επίπεδα ανάκλησης (</a:t>
            </a:r>
            <a:r>
              <a:rPr lang="en-US" sz="2800" dirty="0" smtClean="0">
                <a:solidFill>
                  <a:srgbClr val="0070C0"/>
                </a:solidFill>
                <a:latin typeface="+mn-lt"/>
              </a:rPr>
              <a:t>at all recall levels</a:t>
            </a:r>
            <a:r>
              <a:rPr lang="el-GR" sz="2800" dirty="0" smtClean="0">
                <a:solidFill>
                  <a:srgbClr val="0070C0"/>
                </a:solidFill>
                <a:latin typeface="+mn-lt"/>
              </a:rPr>
              <a:t>)</a:t>
            </a:r>
            <a:r>
              <a:rPr lang="en-US" sz="2800" dirty="0" smtClean="0">
                <a:solidFill>
                  <a:srgbClr val="0070C0"/>
                </a:solidFill>
                <a:latin typeface="+mn-lt"/>
              </a:rPr>
              <a:t>.</a:t>
            </a:r>
          </a:p>
        </p:txBody>
      </p:sp>
    </p:spTree>
    <p:extLst>
      <p:ext uri="{BB962C8B-B14F-4D97-AF65-F5344CB8AC3E}">
        <p14:creationId xmlns="" xmlns:p14="http://schemas.microsoft.com/office/powerpoint/2010/main" val="188906016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fontScale="90000"/>
          </a:bodyPr>
          <a:lstStyle/>
          <a:p>
            <a:pPr eaLnBrk="1" hangingPunct="1"/>
            <a:r>
              <a:rPr lang="el-GR" dirty="0" smtClean="0">
                <a:ea typeface="ＭＳ Ｐゴシック" pitchFamily="-112" charset="-128"/>
              </a:rPr>
              <a:t>Μέση ακρίβεια </a:t>
            </a:r>
            <a:r>
              <a:rPr lang="en-US" dirty="0" smtClean="0">
                <a:ea typeface="ＭＳ Ｐゴシック" pitchFamily="-112" charset="-128"/>
              </a:rPr>
              <a:t>11-</a:t>
            </a:r>
            <a:r>
              <a:rPr lang="el-GR" dirty="0" smtClean="0">
                <a:ea typeface="ＭＳ Ｐゴシック" pitchFamily="-112" charset="-128"/>
              </a:rPr>
              <a:t>σημείων με παρεμβολή (11-</a:t>
            </a:r>
            <a:r>
              <a:rPr lang="en-US" dirty="0" smtClean="0">
                <a:ea typeface="ＭＳ Ｐゴシック" pitchFamily="-112" charset="-128"/>
              </a:rPr>
              <a:t>point interpolated average precision)</a:t>
            </a:r>
            <a:endParaRPr lang="en-US" i="1" dirty="0" smtClean="0">
              <a:ea typeface="ＭＳ Ｐゴシック" pitchFamily="-112" charset="-128"/>
            </a:endParaRPr>
          </a:p>
        </p:txBody>
      </p:sp>
      <p:sp>
        <p:nvSpPr>
          <p:cNvPr id="20484" name="TextBox 4"/>
          <p:cNvSpPr txBox="1">
            <a:spLocks noChangeArrowheads="1"/>
          </p:cNvSpPr>
          <p:nvPr/>
        </p:nvSpPr>
        <p:spPr bwMode="auto">
          <a:xfrm>
            <a:off x="7620000" y="-33546"/>
            <a:ext cx="806631"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n-US" sz="1600" dirty="0" smtClean="0">
                <a:solidFill>
                  <a:srgbClr val="FBFCFF"/>
                </a:solidFill>
              </a:rPr>
              <a:t>8</a:t>
            </a:r>
            <a:endParaRPr lang="en-US" sz="1600" dirty="0">
              <a:solidFill>
                <a:srgbClr val="FBFCFF"/>
              </a:solidFill>
            </a:endParaRPr>
          </a:p>
        </p:txBody>
      </p:sp>
      <p:sp>
        <p:nvSpPr>
          <p:cNvPr id="6" name="Slide Number Placeholder 5"/>
          <p:cNvSpPr>
            <a:spLocks noGrp="1"/>
          </p:cNvSpPr>
          <p:nvPr>
            <p:ph type="sldNum" sz="quarter" idx="12"/>
          </p:nvPr>
        </p:nvSpPr>
        <p:spPr/>
        <p:txBody>
          <a:bodyPr/>
          <a:lstStyle/>
          <a:p>
            <a:fld id="{0ED9190B-40F4-4D14-B8A7-A8F5BA31F2B1}" type="slidenum">
              <a:rPr lang="en-US" smtClean="0"/>
              <a:pPr/>
              <a:t>36</a:t>
            </a:fld>
            <a:endParaRPr lang="en-US"/>
          </a:p>
        </p:txBody>
      </p:sp>
      <p:sp>
        <p:nvSpPr>
          <p:cNvPr id="9" name="Text Box 3"/>
          <p:cNvSpPr txBox="1">
            <a:spLocks noChangeArrowheads="1"/>
          </p:cNvSpPr>
          <p:nvPr/>
        </p:nvSpPr>
        <p:spPr bwMode="auto">
          <a:xfrm>
            <a:off x="4000494" y="2133600"/>
            <a:ext cx="4426135" cy="423866"/>
          </a:xfrm>
          <a:prstGeom prst="rect">
            <a:avLst/>
          </a:prstGeom>
          <a:noFill/>
          <a:ln w="9525">
            <a:noFill/>
            <a:round/>
            <a:headEnd/>
            <a:tailEnd/>
          </a:ln>
        </p:spPr>
        <p:txBody>
          <a:bodyPr/>
          <a:lstStyle/>
          <a:p>
            <a:r>
              <a:rPr lang="de-DE" dirty="0" smtClean="0">
                <a:solidFill>
                  <a:schemeClr val="tx1"/>
                </a:solidFill>
                <a:latin typeface="+mj-lt"/>
              </a:rPr>
              <a:t>11-point </a:t>
            </a:r>
            <a:r>
              <a:rPr lang="de-DE" dirty="0" err="1" smtClean="0">
                <a:solidFill>
                  <a:schemeClr val="tx1"/>
                </a:solidFill>
                <a:latin typeface="+mj-lt"/>
              </a:rPr>
              <a:t>average</a:t>
            </a:r>
            <a:r>
              <a:rPr lang="de-DE" dirty="0" smtClean="0">
                <a:solidFill>
                  <a:schemeClr val="tx1"/>
                </a:solidFill>
                <a:latin typeface="+mj-lt"/>
              </a:rPr>
              <a:t>: </a:t>
            </a:r>
            <a:r>
              <a:rPr lang="de-DE" dirty="0" smtClean="0">
                <a:solidFill>
                  <a:schemeClr val="tx1"/>
                </a:solidFill>
                <a:latin typeface="Calibri"/>
                <a:cs typeface="Calibri"/>
              </a:rPr>
              <a:t>≈</a:t>
            </a:r>
            <a:r>
              <a:rPr lang="de-DE" dirty="0" smtClean="0">
                <a:solidFill>
                  <a:schemeClr val="tx1"/>
                </a:solidFill>
                <a:latin typeface="+mj-lt"/>
              </a:rPr>
              <a:t> </a:t>
            </a:r>
          </a:p>
          <a:p>
            <a:r>
              <a:rPr lang="de-DE" dirty="0" smtClean="0">
                <a:solidFill>
                  <a:schemeClr val="tx1"/>
                </a:solidFill>
                <a:latin typeface="+mj-lt"/>
              </a:rPr>
              <a:t>0.425</a:t>
            </a:r>
          </a:p>
          <a:p>
            <a:endParaRPr lang="en-US" dirty="0" smtClean="0">
              <a:solidFill>
                <a:schemeClr val="tx1"/>
              </a:solidFill>
              <a:latin typeface="+mj-lt"/>
            </a:endParaRPr>
          </a:p>
        </p:txBody>
      </p:sp>
      <p:graphicFrame>
        <p:nvGraphicFramePr>
          <p:cNvPr id="10" name="Table 9"/>
          <p:cNvGraphicFramePr>
            <a:graphicFrameLocks noGrp="1"/>
          </p:cNvGraphicFramePr>
          <p:nvPr>
            <p:extLst>
              <p:ext uri="{D42A27DB-BD31-4B8C-83A1-F6EECF244321}">
                <p14:modId xmlns="" xmlns:p14="http://schemas.microsoft.com/office/powerpoint/2010/main" val="2418070376"/>
              </p:ext>
            </p:extLst>
          </p:nvPr>
        </p:nvGraphicFramePr>
        <p:xfrm>
          <a:off x="881058" y="1643050"/>
          <a:ext cx="2905124" cy="4937760"/>
        </p:xfrm>
        <a:graphic>
          <a:graphicData uri="http://schemas.openxmlformats.org/drawingml/2006/table">
            <a:tbl>
              <a:tblPr firstRow="1" bandRow="1">
                <a:tableStyleId>{C083E6E3-FA7D-4D7B-A595-EF9225AFEA82}</a:tableStyleId>
              </a:tblPr>
              <a:tblGrid>
                <a:gridCol w="976298"/>
                <a:gridCol w="1928826"/>
              </a:tblGrid>
              <a:tr h="370840">
                <a:tc>
                  <a:txBody>
                    <a:bodyPr/>
                    <a:lstStyle/>
                    <a:p>
                      <a:r>
                        <a:rPr lang="de-DE" sz="2400" b="0" kern="1200" dirty="0" smtClean="0"/>
                        <a:t>Recall</a:t>
                      </a:r>
                      <a:endParaRPr lang="de-DE" sz="2400" b="0" dirty="0"/>
                    </a:p>
                  </a:txBody>
                  <a:tcPr/>
                </a:tc>
                <a:tc>
                  <a:txBody>
                    <a:bodyPr/>
                    <a:lstStyle/>
                    <a:p>
                      <a:r>
                        <a:rPr lang="de-DE" sz="2400" b="0" kern="1200" dirty="0" err="1" smtClean="0"/>
                        <a:t>Interpolated</a:t>
                      </a:r>
                      <a:endParaRPr lang="de-DE" sz="2400" b="0" kern="1200" dirty="0" smtClean="0"/>
                    </a:p>
                    <a:p>
                      <a:r>
                        <a:rPr lang="de-DE" sz="2400" b="0" kern="1200" dirty="0" smtClean="0"/>
                        <a:t>Precision</a:t>
                      </a:r>
                      <a:endParaRPr lang="de-DE" sz="2400" b="0" kern="1200" dirty="0" smtClean="0">
                        <a:solidFill>
                          <a:schemeClr val="tx1"/>
                        </a:solidFill>
                        <a:latin typeface="+mn-lt"/>
                        <a:ea typeface="+mn-ea"/>
                        <a:cs typeface="+mn-cs"/>
                      </a:endParaRPr>
                    </a:p>
                  </a:txBody>
                  <a:tcPr/>
                </a:tc>
              </a:tr>
              <a:tr h="370840">
                <a:tc>
                  <a:txBody>
                    <a:bodyPr/>
                    <a:lstStyle/>
                    <a:p>
                      <a:r>
                        <a:rPr lang="de-DE" sz="2400" kern="1200" dirty="0" smtClean="0"/>
                        <a:t>0.0</a:t>
                      </a:r>
                    </a:p>
                    <a:p>
                      <a:r>
                        <a:rPr lang="de-DE" sz="2400" kern="1200" dirty="0" smtClean="0"/>
                        <a:t>0.1</a:t>
                      </a:r>
                    </a:p>
                    <a:p>
                      <a:r>
                        <a:rPr lang="de-DE" sz="2400" kern="1200" dirty="0" smtClean="0"/>
                        <a:t>0.2</a:t>
                      </a:r>
                    </a:p>
                    <a:p>
                      <a:r>
                        <a:rPr lang="de-DE" sz="2400" kern="1200" dirty="0" smtClean="0"/>
                        <a:t>0.3</a:t>
                      </a:r>
                    </a:p>
                    <a:p>
                      <a:r>
                        <a:rPr lang="de-DE" sz="2400" kern="1200" dirty="0" smtClean="0"/>
                        <a:t>0.4</a:t>
                      </a:r>
                    </a:p>
                    <a:p>
                      <a:r>
                        <a:rPr lang="de-DE" sz="2400" kern="1200" dirty="0" smtClean="0"/>
                        <a:t>0.5</a:t>
                      </a:r>
                    </a:p>
                    <a:p>
                      <a:r>
                        <a:rPr lang="de-DE" sz="2400" kern="1200" dirty="0" smtClean="0"/>
                        <a:t>0.6</a:t>
                      </a:r>
                    </a:p>
                    <a:p>
                      <a:r>
                        <a:rPr lang="de-DE" sz="2400" kern="1200" dirty="0" smtClean="0"/>
                        <a:t>0.7</a:t>
                      </a:r>
                    </a:p>
                    <a:p>
                      <a:r>
                        <a:rPr lang="de-DE" sz="2400" kern="1200" dirty="0" smtClean="0"/>
                        <a:t>0.8</a:t>
                      </a:r>
                    </a:p>
                    <a:p>
                      <a:r>
                        <a:rPr lang="de-DE" sz="2400" kern="1200" dirty="0" smtClean="0"/>
                        <a:t>0.9 </a:t>
                      </a:r>
                    </a:p>
                    <a:p>
                      <a:r>
                        <a:rPr lang="de-DE" sz="2400" kern="1200" dirty="0" smtClean="0"/>
                        <a:t>1.0</a:t>
                      </a:r>
                      <a:endParaRPr lang="de-DE" sz="2400" dirty="0"/>
                    </a:p>
                  </a:txBody>
                  <a:tcPr/>
                </a:tc>
                <a:tc>
                  <a:txBody>
                    <a:bodyPr/>
                    <a:lstStyle/>
                    <a:p>
                      <a:r>
                        <a:rPr lang="de-DE" sz="2400" kern="1200" dirty="0" smtClean="0"/>
                        <a:t> 1.00</a:t>
                      </a:r>
                    </a:p>
                    <a:p>
                      <a:r>
                        <a:rPr lang="de-DE" sz="2400" kern="1200" dirty="0" smtClean="0"/>
                        <a:t> 0.67</a:t>
                      </a:r>
                    </a:p>
                    <a:p>
                      <a:r>
                        <a:rPr lang="de-DE" sz="2400" kern="1200" dirty="0" smtClean="0"/>
                        <a:t> 0.63</a:t>
                      </a:r>
                    </a:p>
                    <a:p>
                      <a:r>
                        <a:rPr lang="de-DE" sz="2400" kern="1200" dirty="0" smtClean="0"/>
                        <a:t> 0.55</a:t>
                      </a:r>
                    </a:p>
                    <a:p>
                      <a:r>
                        <a:rPr lang="de-DE" sz="2400" kern="1200" dirty="0" smtClean="0"/>
                        <a:t> 0.45</a:t>
                      </a:r>
                    </a:p>
                    <a:p>
                      <a:r>
                        <a:rPr lang="de-DE" sz="2400" kern="1200" dirty="0" smtClean="0"/>
                        <a:t> 0.41</a:t>
                      </a:r>
                    </a:p>
                    <a:p>
                      <a:r>
                        <a:rPr lang="de-DE" sz="2400" kern="1200" dirty="0" smtClean="0"/>
                        <a:t> 0.36</a:t>
                      </a:r>
                    </a:p>
                    <a:p>
                      <a:r>
                        <a:rPr lang="de-DE" sz="2400" kern="1200" dirty="0" smtClean="0"/>
                        <a:t> 0.29</a:t>
                      </a:r>
                    </a:p>
                    <a:p>
                      <a:r>
                        <a:rPr lang="de-DE" sz="2400" kern="1200" dirty="0" smtClean="0"/>
                        <a:t> 0.13</a:t>
                      </a:r>
                    </a:p>
                    <a:p>
                      <a:r>
                        <a:rPr lang="el-GR" sz="2400" kern="1200" dirty="0" smtClean="0"/>
                        <a:t> </a:t>
                      </a:r>
                      <a:r>
                        <a:rPr lang="de-DE" sz="2400" kern="1200" dirty="0" smtClean="0"/>
                        <a:t>0.10</a:t>
                      </a:r>
                    </a:p>
                    <a:p>
                      <a:r>
                        <a:rPr lang="de-DE" sz="2400" kern="1200" dirty="0" smtClean="0"/>
                        <a:t> 0.08</a:t>
                      </a:r>
                      <a:endParaRPr lang="de-DE" sz="2400" kern="1200" dirty="0" smtClean="0">
                        <a:solidFill>
                          <a:schemeClr val="tx1"/>
                        </a:solidFill>
                        <a:latin typeface="+mn-lt"/>
                        <a:ea typeface="+mn-ea"/>
                        <a:cs typeface="+mn-cs"/>
                      </a:endParaRPr>
                    </a:p>
                  </a:txBody>
                  <a:tcPr/>
                </a:tc>
              </a:tr>
            </a:tbl>
          </a:graphicData>
        </a:graphic>
      </p:graphicFrame>
      <p:graphicFrame>
        <p:nvGraphicFramePr>
          <p:cNvPr id="2" name="Object 1"/>
          <p:cNvGraphicFramePr>
            <a:graphicFrameLocks noChangeAspect="1"/>
          </p:cNvGraphicFramePr>
          <p:nvPr>
            <p:extLst>
              <p:ext uri="{D42A27DB-BD31-4B8C-83A1-F6EECF244321}">
                <p14:modId xmlns="" xmlns:p14="http://schemas.microsoft.com/office/powerpoint/2010/main" val="1027905312"/>
              </p:ext>
            </p:extLst>
          </p:nvPr>
        </p:nvGraphicFramePr>
        <p:xfrm>
          <a:off x="5486400" y="4800600"/>
          <a:ext cx="2133600" cy="1054100"/>
        </p:xfrm>
        <a:graphic>
          <a:graphicData uri="http://schemas.openxmlformats.org/presentationml/2006/ole">
            <p:oleObj spid="_x0000_s103429" name="Equation" r:id="rId3" imgW="977476" imgH="482391" progId="">
              <p:embed/>
            </p:oleObj>
          </a:graphicData>
        </a:graphic>
      </p:graphicFrame>
      <p:sp>
        <p:nvSpPr>
          <p:cNvPr id="3" name="Rectangle 2"/>
          <p:cNvSpPr/>
          <p:nvPr/>
        </p:nvSpPr>
        <p:spPr>
          <a:xfrm>
            <a:off x="4191000" y="3352800"/>
            <a:ext cx="4572000" cy="1323439"/>
          </a:xfrm>
          <a:prstGeom prst="rect">
            <a:avLst/>
          </a:prstGeom>
        </p:spPr>
        <p:txBody>
          <a:bodyPr>
            <a:spAutoFit/>
          </a:bodyPr>
          <a:lstStyle/>
          <a:p>
            <a:r>
              <a:rPr lang="el-GR" sz="2000" dirty="0" smtClean="0">
                <a:latin typeface="+mn-lt"/>
              </a:rPr>
              <a:t>Γενικά υπολόγισε το μέσο </a:t>
            </a:r>
            <a:r>
              <a:rPr lang="en-US" sz="2000" dirty="0" smtClean="0">
                <a:latin typeface="+mn-lt"/>
              </a:rPr>
              <a:t>precision </a:t>
            </a:r>
            <a:r>
              <a:rPr lang="en-US" sz="2000" dirty="0">
                <a:latin typeface="+mn-lt"/>
              </a:rPr>
              <a:t>recall </a:t>
            </a:r>
            <a:r>
              <a:rPr lang="el-GR" sz="2000" dirty="0" smtClean="0">
                <a:latin typeface="+mn-lt"/>
              </a:rPr>
              <a:t>για ένα σύνολο από ερωτήματα</a:t>
            </a:r>
            <a:endParaRPr lang="en-US" sz="2000" dirty="0">
              <a:latin typeface="+mn-lt"/>
            </a:endParaRPr>
          </a:p>
          <a:p>
            <a:r>
              <a:rPr lang="en-US" sz="2000" dirty="0" err="1">
                <a:latin typeface="+mn-lt"/>
              </a:rPr>
              <a:t>N</a:t>
            </a:r>
            <a:r>
              <a:rPr lang="en-US" sz="2000" baseline="-25000" dirty="0" err="1">
                <a:latin typeface="+mn-lt"/>
              </a:rPr>
              <a:t>q</a:t>
            </a:r>
            <a:r>
              <a:rPr lang="en-US" sz="2000" dirty="0">
                <a:latin typeface="+mn-lt"/>
              </a:rPr>
              <a:t> – </a:t>
            </a:r>
            <a:r>
              <a:rPr lang="el-GR" sz="2000" dirty="0" smtClean="0">
                <a:latin typeface="+mn-lt"/>
              </a:rPr>
              <a:t>πλήθος ερωτημάτων</a:t>
            </a:r>
            <a:endParaRPr lang="en-US" sz="2000" dirty="0">
              <a:latin typeface="+mn-lt"/>
            </a:endParaRPr>
          </a:p>
          <a:p>
            <a:r>
              <a:rPr lang="en-US" sz="2000" dirty="0">
                <a:latin typeface="+mn-lt"/>
              </a:rPr>
              <a:t>P</a:t>
            </a:r>
            <a:r>
              <a:rPr lang="en-US" sz="2000" baseline="-25000" dirty="0">
                <a:latin typeface="+mn-lt"/>
              </a:rPr>
              <a:t>i</a:t>
            </a:r>
            <a:r>
              <a:rPr lang="en-US" sz="2000" dirty="0">
                <a:latin typeface="+mn-lt"/>
              </a:rPr>
              <a:t>(r) - precision at recall level r for </a:t>
            </a:r>
            <a:r>
              <a:rPr lang="en-US" sz="2000" dirty="0" err="1">
                <a:latin typeface="+mn-lt"/>
              </a:rPr>
              <a:t>i</a:t>
            </a:r>
            <a:r>
              <a:rPr lang="en-US" sz="2000" baseline="30000" dirty="0" err="1">
                <a:latin typeface="+mn-lt"/>
              </a:rPr>
              <a:t>th</a:t>
            </a:r>
            <a:r>
              <a:rPr lang="en-US" sz="2000" baseline="30000" dirty="0">
                <a:latin typeface="+mn-lt"/>
              </a:rPr>
              <a:t> </a:t>
            </a:r>
            <a:r>
              <a:rPr lang="en-US" sz="2000" dirty="0">
                <a:latin typeface="+mn-lt"/>
              </a:rPr>
              <a:t>query</a:t>
            </a:r>
          </a:p>
        </p:txBody>
      </p:sp>
    </p:spTree>
    <p:extLst>
      <p:ext uri="{BB962C8B-B14F-4D97-AF65-F5344CB8AC3E}">
        <p14:creationId xmlns="" xmlns:p14="http://schemas.microsoft.com/office/powerpoint/2010/main" val="16355911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Slide Number Placeholder 5"/>
          <p:cNvSpPr>
            <a:spLocks noGrp="1"/>
          </p:cNvSpPr>
          <p:nvPr>
            <p:ph type="sldNum" sz="quarter" idx="12"/>
          </p:nvPr>
        </p:nvSpPr>
        <p:spPr bwMode="auto">
          <a:noFill/>
          <a:ln>
            <a:miter lim="800000"/>
            <a:headEnd/>
            <a:tailEnd/>
          </a:ln>
        </p:spPr>
        <p:txBody>
          <a:bodyPr/>
          <a:lstStyle/>
          <a:p>
            <a:fld id="{B5E06A3C-48EB-479A-8DB4-C407801F510D}" type="slidenum">
              <a:rPr lang="en-US" smtClean="0"/>
              <a:pPr/>
              <a:t>37</a:t>
            </a:fld>
            <a:endParaRPr lang="en-US" smtClean="0"/>
          </a:p>
        </p:txBody>
      </p:sp>
      <p:sp>
        <p:nvSpPr>
          <p:cNvPr id="4100" name="Rectangle 22"/>
          <p:cNvSpPr>
            <a:spLocks noGrp="1" noChangeArrowheads="1"/>
          </p:cNvSpPr>
          <p:nvPr>
            <p:ph type="title"/>
          </p:nvPr>
        </p:nvSpPr>
        <p:spPr/>
        <p:txBody>
          <a:bodyPr/>
          <a:lstStyle/>
          <a:p>
            <a:pPr eaLnBrk="1" hangingPunct="1"/>
            <a:r>
              <a:rPr lang="el-GR" dirty="0" smtClean="0">
                <a:ea typeface="ＭＳ Ｐゴシック" charset="-128"/>
              </a:rPr>
              <a:t>Τυπική</a:t>
            </a:r>
            <a:r>
              <a:rPr lang="en-US" dirty="0" smtClean="0">
                <a:ea typeface="ＭＳ Ｐゴシック" charset="-128"/>
              </a:rPr>
              <a:t> (</a:t>
            </a:r>
            <a:r>
              <a:rPr lang="el-GR" dirty="0" smtClean="0">
                <a:ea typeface="ＭＳ Ｐゴシック" charset="-128"/>
              </a:rPr>
              <a:t>καλή;</a:t>
            </a:r>
            <a:r>
              <a:rPr lang="en-US" dirty="0" smtClean="0">
                <a:ea typeface="ＭＳ Ｐゴシック" charset="-128"/>
              </a:rPr>
              <a:t>) </a:t>
            </a:r>
            <a:r>
              <a:rPr lang="el-GR" dirty="0" smtClean="0">
                <a:ea typeface="ＭＳ Ｐゴシック" charset="-128"/>
              </a:rPr>
              <a:t>ακρίβεια </a:t>
            </a:r>
            <a:r>
              <a:rPr lang="en-US" dirty="0" smtClean="0">
                <a:ea typeface="ＭＳ Ｐゴシック" charset="-128"/>
              </a:rPr>
              <a:t>11</a:t>
            </a:r>
            <a:r>
              <a:rPr lang="el-GR" dirty="0" smtClean="0">
                <a:ea typeface="ＭＳ Ｐゴシック" charset="-128"/>
              </a:rPr>
              <a:t>-σημείων</a:t>
            </a:r>
            <a:endParaRPr lang="en-US" dirty="0" smtClean="0">
              <a:ea typeface="ＭＳ Ｐゴシック" charset="-128"/>
            </a:endParaRPr>
          </a:p>
        </p:txBody>
      </p:sp>
      <p:sp>
        <p:nvSpPr>
          <p:cNvPr id="4101" name="Rectangle 23"/>
          <p:cNvSpPr>
            <a:spLocks noGrp="1" noChangeArrowheads="1"/>
          </p:cNvSpPr>
          <p:nvPr>
            <p:ph type="body" idx="1"/>
          </p:nvPr>
        </p:nvSpPr>
        <p:spPr>
          <a:xfrm>
            <a:off x="685800" y="1752600"/>
            <a:ext cx="8153400" cy="4876800"/>
          </a:xfrm>
        </p:spPr>
        <p:txBody>
          <a:bodyPr/>
          <a:lstStyle/>
          <a:p>
            <a:pPr eaLnBrk="1" hangingPunct="1"/>
            <a:r>
              <a:rPr lang="en-US" sz="2400" smtClean="0">
                <a:ea typeface="ＭＳ Ｐゴシック" charset="-128"/>
              </a:rPr>
              <a:t>SabIR/Cornell 8A1 11pt precision from TREC 8 (1999) </a:t>
            </a:r>
          </a:p>
        </p:txBody>
      </p:sp>
      <p:graphicFrame>
        <p:nvGraphicFramePr>
          <p:cNvPr id="4098" name="Object 2"/>
          <p:cNvGraphicFramePr>
            <a:graphicFrameLocks noGrp="1" noChangeAspect="1"/>
          </p:cNvGraphicFramePr>
          <p:nvPr>
            <p:ph idx="4294967295"/>
          </p:nvPr>
        </p:nvGraphicFramePr>
        <p:xfrm>
          <a:off x="2057400" y="2220913"/>
          <a:ext cx="5257800" cy="4440237"/>
        </p:xfrm>
        <a:graphic>
          <a:graphicData uri="http://schemas.openxmlformats.org/presentationml/2006/ole">
            <p:oleObj spid="_x0000_s52276" name="Chart" r:id="rId3" imgW="3857549" imgH="3257702" progId="Excel.Sheet.8">
              <p:embed/>
            </p:oleObj>
          </a:graphicData>
        </a:graphic>
      </p:graphicFrame>
      <p:sp>
        <p:nvSpPr>
          <p:cNvPr id="4102" name="TextBox 4"/>
          <p:cNvSpPr txBox="1">
            <a:spLocks noChangeArrowheads="1"/>
          </p:cNvSpPr>
          <p:nvPr/>
        </p:nvSpPr>
        <p:spPr bwMode="auto">
          <a:xfrm>
            <a:off x="7620000" y="-33338"/>
            <a:ext cx="971550" cy="338138"/>
          </a:xfrm>
          <a:prstGeom prst="rect">
            <a:avLst/>
          </a:prstGeom>
          <a:noFill/>
          <a:ln w="9525">
            <a:noFill/>
            <a:miter lim="800000"/>
            <a:headEnd/>
            <a:tailEnd/>
          </a:ln>
        </p:spPr>
        <p:txBody>
          <a:bodyPr wrap="none" anchor="ctr">
            <a:spAutoFit/>
          </a:bodyPr>
          <a:lstStyle/>
          <a:p>
            <a:r>
              <a:rPr lang="en-US" sz="1600">
                <a:solidFill>
                  <a:srgbClr val="FBFCFF"/>
                </a:solidFill>
              </a:rPr>
              <a:t>Sec. 8.4</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091" name="Rectangle 3"/>
          <p:cNvSpPr>
            <a:spLocks noGrp="1" noChangeArrowheads="1"/>
          </p:cNvSpPr>
          <p:nvPr>
            <p:ph type="body" idx="1"/>
          </p:nvPr>
        </p:nvSpPr>
        <p:spPr>
          <a:xfrm>
            <a:off x="228600" y="1676400"/>
            <a:ext cx="8686800" cy="1371600"/>
          </a:xfrm>
        </p:spPr>
        <p:txBody>
          <a:bodyPr/>
          <a:lstStyle/>
          <a:p>
            <a:pPr>
              <a:lnSpc>
                <a:spcPct val="90000"/>
              </a:lnSpc>
            </a:pPr>
            <a:r>
              <a:rPr lang="el-GR" altLang="zh-TW" dirty="0" smtClean="0">
                <a:ea typeface="新細明體" pitchFamily="2" charset="-120"/>
              </a:rPr>
              <a:t>Η καμπύλη που είναι πιο κοντά στη πάνω δεξιά γωνία του γραφήματος υποδηλώνει και καλύτερη απόδοση</a:t>
            </a:r>
            <a:endParaRPr lang="en-US" altLang="zh-TW" dirty="0">
              <a:ea typeface="新細明體" pitchFamily="2" charset="-120"/>
            </a:endParaRPr>
          </a:p>
        </p:txBody>
      </p:sp>
      <p:graphicFrame>
        <p:nvGraphicFramePr>
          <p:cNvPr id="345092" name="Object 4"/>
          <p:cNvGraphicFramePr>
            <a:graphicFrameLocks noChangeAspect="1"/>
          </p:cNvGraphicFramePr>
          <p:nvPr/>
        </p:nvGraphicFramePr>
        <p:xfrm>
          <a:off x="1498600" y="2486025"/>
          <a:ext cx="5851525" cy="3900488"/>
        </p:xfrm>
        <a:graphic>
          <a:graphicData uri="http://schemas.openxmlformats.org/presentationml/2006/ole">
            <p:oleObj spid="_x0000_s104451" name="Chart" r:id="rId4" imgW="6096075" imgH="4057642" progId="MSGraph.Chart.8">
              <p:embed followColorScheme="full"/>
            </p:oleObj>
          </a:graphicData>
        </a:graphic>
      </p:graphicFrame>
      <p:sp>
        <p:nvSpPr>
          <p:cNvPr id="6" name="Rectangle 2"/>
          <p:cNvSpPr>
            <a:spLocks noGrp="1" noChangeArrowheads="1"/>
          </p:cNvSpPr>
          <p:nvPr>
            <p:ph type="title"/>
          </p:nvPr>
        </p:nvSpPr>
        <p:spPr>
          <a:xfrm>
            <a:off x="457200" y="274638"/>
            <a:ext cx="8229600" cy="1143000"/>
          </a:xfrm>
        </p:spPr>
        <p:txBody>
          <a:bodyPr>
            <a:normAutofit/>
          </a:bodyPr>
          <a:lstStyle/>
          <a:p>
            <a:pPr eaLnBrk="1" hangingPunct="1"/>
            <a:r>
              <a:rPr lang="el-GR" dirty="0" smtClean="0">
                <a:ea typeface="ＭＳ Ｐゴシック" pitchFamily="-112" charset="-128"/>
              </a:rPr>
              <a:t>Σύγκριση Συστημάτων</a:t>
            </a:r>
            <a:endParaRPr lang="en-US" i="1" dirty="0" smtClean="0">
              <a:ea typeface="ＭＳ Ｐゴシック" pitchFamily="-112" charset="-128"/>
            </a:endParaRPr>
          </a:p>
        </p:txBody>
      </p:sp>
    </p:spTree>
    <p:extLst>
      <p:ext uri="{BB962C8B-B14F-4D97-AF65-F5344CB8AC3E}">
        <p14:creationId xmlns="" xmlns:p14="http://schemas.microsoft.com/office/powerpoint/2010/main" val="22555950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5"/>
          <p:cNvSpPr>
            <a:spLocks noGrp="1"/>
          </p:cNvSpPr>
          <p:nvPr>
            <p:ph type="sldNum" sz="quarter" idx="12"/>
          </p:nvPr>
        </p:nvSpPr>
        <p:spPr bwMode="auto">
          <a:noFill/>
          <a:ln>
            <a:miter lim="800000"/>
            <a:headEnd/>
            <a:tailEnd/>
          </a:ln>
        </p:spPr>
        <p:txBody>
          <a:bodyPr/>
          <a:lstStyle/>
          <a:p>
            <a:fld id="{94A42148-D784-42FE-8D80-80A316AFAA67}" type="slidenum">
              <a:rPr lang="en-US" smtClean="0"/>
              <a:pPr/>
              <a:t>39</a:t>
            </a:fld>
            <a:endParaRPr lang="en-US" smtClean="0"/>
          </a:p>
        </p:txBody>
      </p:sp>
      <p:sp>
        <p:nvSpPr>
          <p:cNvPr id="31747" name="Rectangle 2"/>
          <p:cNvSpPr>
            <a:spLocks noGrp="1" noChangeArrowheads="1"/>
          </p:cNvSpPr>
          <p:nvPr>
            <p:ph type="title"/>
          </p:nvPr>
        </p:nvSpPr>
        <p:spPr/>
        <p:txBody>
          <a:bodyPr/>
          <a:lstStyle/>
          <a:p>
            <a:pPr eaLnBrk="1" hangingPunct="1"/>
            <a:r>
              <a:rPr lang="el-GR" dirty="0" smtClean="0">
                <a:ea typeface="ＭＳ Ｐゴシック" charset="-128"/>
              </a:rPr>
              <a:t>Και άλλα μέτρα</a:t>
            </a:r>
            <a:endParaRPr lang="en-US" dirty="0" smtClean="0">
              <a:ea typeface="ＭＳ Ｐゴシック" charset="-128"/>
            </a:endParaRPr>
          </a:p>
        </p:txBody>
      </p:sp>
      <p:sp>
        <p:nvSpPr>
          <p:cNvPr id="31748" name="Rectangle 3"/>
          <p:cNvSpPr>
            <a:spLocks noGrp="1" noChangeArrowheads="1"/>
          </p:cNvSpPr>
          <p:nvPr>
            <p:ph type="body" idx="1"/>
          </p:nvPr>
        </p:nvSpPr>
        <p:spPr>
          <a:xfrm>
            <a:off x="685800" y="1752600"/>
            <a:ext cx="7936397" cy="4343400"/>
          </a:xfrm>
        </p:spPr>
        <p:txBody>
          <a:bodyPr/>
          <a:lstStyle/>
          <a:p>
            <a:pPr eaLnBrk="1" hangingPunct="1"/>
            <a:r>
              <a:rPr lang="el-GR" sz="2400" dirty="0" smtClean="0">
                <a:ea typeface="ＭＳ Ｐゴシック" charset="-128"/>
              </a:rPr>
              <a:t>Τα γραφήματα είναι καλά, αλλά οι χρήστες θέλουν περιληπτικά μέτρα </a:t>
            </a:r>
          </a:p>
          <a:p>
            <a:pPr eaLnBrk="1" hangingPunct="1"/>
            <a:endParaRPr lang="el-GR" sz="2400" dirty="0" smtClean="0">
              <a:ea typeface="ＭＳ Ｐゴシック" charset="-128"/>
            </a:endParaRPr>
          </a:p>
          <a:p>
            <a:pPr eaLnBrk="1" hangingPunct="1"/>
            <a:r>
              <a:rPr lang="el-GR" sz="2400" dirty="0" smtClean="0">
                <a:ea typeface="ＭＳ Ｐゴシック" charset="-128"/>
              </a:rPr>
              <a:t>Ακρίβεια σε προκαθορισμένα επίπεδα ανάκτησης</a:t>
            </a:r>
          </a:p>
          <a:p>
            <a:pPr eaLnBrk="1" hangingPunct="1"/>
            <a:r>
              <a:rPr lang="el-GR" sz="2400" dirty="0">
                <a:ea typeface="ＭＳ Ｐゴシック" charset="-128"/>
              </a:rPr>
              <a:t>Είδαμε το μέσο με τα 11-σημεία επίσης </a:t>
            </a:r>
            <a:r>
              <a:rPr lang="el-GR" sz="2400" dirty="0" smtClean="0">
                <a:ea typeface="ＭＳ Ｐゴシック" charset="-128"/>
              </a:rPr>
              <a:t>-&gt;</a:t>
            </a:r>
          </a:p>
          <a:p>
            <a:pPr lvl="1" eaLnBrk="1" hangingPunct="1"/>
            <a:r>
              <a:rPr lang="el-GR" b="1" i="1" dirty="0" smtClean="0">
                <a:solidFill>
                  <a:schemeClr val="accent6">
                    <a:lumMod val="75000"/>
                  </a:schemeClr>
                </a:solidFill>
                <a:ea typeface="ＭＳ Ｐゴシック" charset="-128"/>
              </a:rPr>
              <a:t>Και άλλα μέτρα …</a:t>
            </a:r>
            <a:endParaRPr lang="en-US" dirty="0" smtClean="0">
              <a:ea typeface="ＭＳ Ｐゴシック" charset="-128"/>
            </a:endParaRPr>
          </a:p>
        </p:txBody>
      </p:sp>
      <p:sp>
        <p:nvSpPr>
          <p:cNvPr id="31749"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n-US" sz="1600" dirty="0">
                <a:solidFill>
                  <a:srgbClr val="FBFCFF"/>
                </a:solidFill>
              </a:rPr>
              <a:t>8.4</a:t>
            </a:r>
          </a:p>
        </p:txBody>
      </p:sp>
    </p:spTree>
    <p:extLst>
      <p:ext uri="{BB962C8B-B14F-4D97-AF65-F5344CB8AC3E}">
        <p14:creationId xmlns="" xmlns:p14="http://schemas.microsoft.com/office/powerpoint/2010/main" val="2088802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l-GR" dirty="0" smtClean="0">
                <a:ea typeface="ＭＳ Ｐゴシック" pitchFamily="-112" charset="-128"/>
              </a:rPr>
              <a:t>Μέτρα για μηχανές αναζήτησης</a:t>
            </a:r>
            <a:endParaRPr lang="en-US" dirty="0" smtClean="0">
              <a:ea typeface="ＭＳ Ｐゴシック" pitchFamily="-112" charset="-128"/>
            </a:endParaRPr>
          </a:p>
        </p:txBody>
      </p:sp>
      <p:sp>
        <p:nvSpPr>
          <p:cNvPr id="20483" name="Rectangle 3"/>
          <p:cNvSpPr>
            <a:spLocks noGrp="1" noChangeArrowheads="1"/>
          </p:cNvSpPr>
          <p:nvPr>
            <p:ph type="body" idx="1"/>
          </p:nvPr>
        </p:nvSpPr>
        <p:spPr>
          <a:xfrm>
            <a:off x="381000" y="1600200"/>
            <a:ext cx="8610600" cy="1905000"/>
          </a:xfrm>
        </p:spPr>
        <p:txBody>
          <a:bodyPr/>
          <a:lstStyle/>
          <a:p>
            <a:pPr eaLnBrk="1" hangingPunct="1">
              <a:buFont typeface="Wingdings" pitchFamily="2" charset="2"/>
              <a:buChar char="§"/>
            </a:pPr>
            <a:r>
              <a:rPr lang="el-GR" sz="2400" dirty="0" smtClean="0">
                <a:solidFill>
                  <a:schemeClr val="accent1">
                    <a:lumMod val="50000"/>
                  </a:schemeClr>
                </a:solidFill>
                <a:ea typeface="ＭＳ Ｐゴシック" pitchFamily="-112" charset="-128"/>
              </a:rPr>
              <a:t>Όλα αυτά τα κριτήρια είναι μετρήσιμα (</a:t>
            </a:r>
            <a:r>
              <a:rPr lang="en-US" sz="2400" dirty="0" smtClean="0">
                <a:solidFill>
                  <a:schemeClr val="accent1">
                    <a:lumMod val="50000"/>
                  </a:schemeClr>
                </a:solidFill>
                <a:ea typeface="ＭＳ Ｐゴシック" pitchFamily="-112" charset="-128"/>
              </a:rPr>
              <a:t>measurable): </a:t>
            </a:r>
            <a:r>
              <a:rPr lang="el-GR" sz="2000" dirty="0" smtClean="0">
                <a:solidFill>
                  <a:schemeClr val="accent1">
                    <a:lumMod val="50000"/>
                  </a:schemeClr>
                </a:solidFill>
                <a:ea typeface="ＭＳ Ｐゴシック" pitchFamily="-112" charset="-128"/>
              </a:rPr>
              <a:t>μπορούμε να </a:t>
            </a:r>
            <a:r>
              <a:rPr lang="el-GR" sz="2000" dirty="0" err="1" smtClean="0">
                <a:solidFill>
                  <a:schemeClr val="accent1">
                    <a:lumMod val="50000"/>
                  </a:schemeClr>
                </a:solidFill>
                <a:ea typeface="ＭＳ Ｐゴシック" pitchFamily="-112" charset="-128"/>
              </a:rPr>
              <a:t>ποσοτικοποιήσουμε</a:t>
            </a:r>
            <a:r>
              <a:rPr lang="el-GR" sz="2000" dirty="0" smtClean="0">
                <a:solidFill>
                  <a:schemeClr val="accent1">
                    <a:lumMod val="50000"/>
                  </a:schemeClr>
                </a:solidFill>
                <a:ea typeface="ＭＳ Ｐゴシック" pitchFamily="-112" charset="-128"/>
              </a:rPr>
              <a:t> την ταχύτητα/μέγεθος/χρήματα και να κάνουμε την εκφραστικότητα συγκεκριμένη</a:t>
            </a:r>
          </a:p>
          <a:p>
            <a:pPr eaLnBrk="1" hangingPunct="1">
              <a:buFont typeface="Wingdings" pitchFamily="2" charset="2"/>
              <a:buChar char="§"/>
            </a:pPr>
            <a:r>
              <a:rPr lang="el-GR" sz="2400" dirty="0" smtClean="0">
                <a:solidFill>
                  <a:schemeClr val="accent1">
                    <a:lumMod val="50000"/>
                  </a:schemeClr>
                </a:solidFill>
                <a:ea typeface="ＭＳ Ｐゴシック" pitchFamily="-112" charset="-128"/>
              </a:rPr>
              <a:t>Ωστόσο μια βασική μέτρηση για μια μηχανή αναζήτησης είναι η </a:t>
            </a:r>
            <a:r>
              <a:rPr lang="el-GR" sz="2400" b="1" dirty="0" smtClean="0">
                <a:solidFill>
                  <a:schemeClr val="accent6">
                    <a:lumMod val="75000"/>
                  </a:schemeClr>
                </a:solidFill>
                <a:ea typeface="ＭＳ Ｐゴシック" pitchFamily="-112" charset="-128"/>
              </a:rPr>
              <a:t>ικανοποίηση των χρηστών </a:t>
            </a:r>
            <a:r>
              <a:rPr lang="en-US" sz="2400" b="1" dirty="0" smtClean="0">
                <a:solidFill>
                  <a:schemeClr val="accent6">
                    <a:lumMod val="75000"/>
                  </a:schemeClr>
                </a:solidFill>
                <a:ea typeface="ＭＳ Ｐゴシック" pitchFamily="-112" charset="-128"/>
              </a:rPr>
              <a:t>(user happiness) </a:t>
            </a:r>
            <a:endParaRPr lang="el-GR" sz="2400" b="1" dirty="0">
              <a:solidFill>
                <a:schemeClr val="accent6">
                  <a:lumMod val="75000"/>
                </a:schemeClr>
              </a:solidFill>
              <a:ea typeface="ＭＳ Ｐゴシック" pitchFamily="-112" charset="-128"/>
            </a:endParaRPr>
          </a:p>
          <a:p>
            <a:pPr eaLnBrk="1" hangingPunct="1">
              <a:buFont typeface="Wingdings" pitchFamily="2" charset="2"/>
              <a:buChar char="§"/>
            </a:pPr>
            <a:r>
              <a:rPr lang="el-GR" sz="2400" i="1" dirty="0" smtClean="0">
                <a:solidFill>
                  <a:schemeClr val="accent1">
                    <a:lumMod val="50000"/>
                  </a:schemeClr>
                </a:solidFill>
              </a:rPr>
              <a:t>Τι κάνει ένα χρήστη χαρούμενο; </a:t>
            </a:r>
            <a:r>
              <a:rPr lang="el-GR" sz="2400" dirty="0" smtClean="0">
                <a:solidFill>
                  <a:schemeClr val="accent1">
                    <a:lumMod val="50000"/>
                  </a:schemeClr>
                </a:solidFill>
              </a:rPr>
              <a:t>Οι παράγοντες περιλαμβάνουν: </a:t>
            </a:r>
            <a:endParaRPr lang="de-DE" sz="2400" dirty="0">
              <a:solidFill>
                <a:schemeClr val="accent1">
                  <a:lumMod val="50000"/>
                </a:schemeClr>
              </a:solidFill>
            </a:endParaRPr>
          </a:p>
          <a:p>
            <a:pPr lvl="2">
              <a:spcBef>
                <a:spcPts val="0"/>
              </a:spcBef>
              <a:buClr>
                <a:srgbClr val="336699"/>
              </a:buClr>
              <a:buFont typeface="Wingdings" pitchFamily="2" charset="2"/>
              <a:buChar char="§"/>
            </a:pPr>
            <a:r>
              <a:rPr lang="el-GR" dirty="0" smtClean="0">
                <a:solidFill>
                  <a:schemeClr val="accent1">
                    <a:lumMod val="50000"/>
                  </a:schemeClr>
                </a:solidFill>
              </a:rPr>
              <a:t>Ταχύτητα  απόκρισης (</a:t>
            </a:r>
            <a:r>
              <a:rPr lang="de-DE" dirty="0" smtClean="0">
                <a:solidFill>
                  <a:schemeClr val="accent1">
                    <a:lumMod val="50000"/>
                  </a:schemeClr>
                </a:solidFill>
              </a:rPr>
              <a:t>Speed </a:t>
            </a:r>
            <a:r>
              <a:rPr lang="de-DE" dirty="0" err="1">
                <a:solidFill>
                  <a:schemeClr val="accent1">
                    <a:lumMod val="50000"/>
                  </a:schemeClr>
                </a:solidFill>
              </a:rPr>
              <a:t>of</a:t>
            </a:r>
            <a:r>
              <a:rPr lang="de-DE" dirty="0">
                <a:solidFill>
                  <a:schemeClr val="accent1">
                    <a:lumMod val="50000"/>
                  </a:schemeClr>
                </a:solidFill>
              </a:rPr>
              <a:t> </a:t>
            </a:r>
            <a:r>
              <a:rPr lang="de-DE" dirty="0" err="1" smtClean="0">
                <a:solidFill>
                  <a:schemeClr val="accent1">
                    <a:lumMod val="50000"/>
                  </a:schemeClr>
                </a:solidFill>
              </a:rPr>
              <a:t>response</a:t>
            </a:r>
            <a:r>
              <a:rPr lang="el-GR" dirty="0" smtClean="0">
                <a:solidFill>
                  <a:schemeClr val="accent1">
                    <a:lumMod val="50000"/>
                  </a:schemeClr>
                </a:solidFill>
              </a:rPr>
              <a:t>)</a:t>
            </a:r>
            <a:endParaRPr lang="de-DE" dirty="0">
              <a:solidFill>
                <a:schemeClr val="accent1">
                  <a:lumMod val="50000"/>
                </a:schemeClr>
              </a:solidFill>
            </a:endParaRPr>
          </a:p>
          <a:p>
            <a:pPr lvl="2">
              <a:spcBef>
                <a:spcPts val="0"/>
              </a:spcBef>
              <a:buClr>
                <a:srgbClr val="336699"/>
              </a:buClr>
              <a:buFont typeface="Wingdings" pitchFamily="2" charset="2"/>
              <a:buChar char="§"/>
            </a:pPr>
            <a:r>
              <a:rPr lang="el-GR" dirty="0" smtClean="0">
                <a:solidFill>
                  <a:schemeClr val="accent1">
                    <a:lumMod val="50000"/>
                  </a:schemeClr>
                </a:solidFill>
              </a:rPr>
              <a:t>Μέγεθος/κάλυψη ευρετηρίου</a:t>
            </a:r>
            <a:endParaRPr lang="de-DE" dirty="0">
              <a:solidFill>
                <a:schemeClr val="accent1">
                  <a:lumMod val="50000"/>
                </a:schemeClr>
              </a:solidFill>
            </a:endParaRPr>
          </a:p>
          <a:p>
            <a:pPr lvl="2">
              <a:spcBef>
                <a:spcPts val="0"/>
              </a:spcBef>
              <a:buClr>
                <a:srgbClr val="336699"/>
              </a:buClr>
              <a:buFont typeface="Wingdings" pitchFamily="2" charset="2"/>
              <a:buChar char="§"/>
            </a:pPr>
            <a:r>
              <a:rPr lang="el-GR" dirty="0" smtClean="0">
                <a:solidFill>
                  <a:schemeClr val="accent1">
                    <a:lumMod val="50000"/>
                  </a:schemeClr>
                </a:solidFill>
              </a:rPr>
              <a:t>Εύχρηστη </a:t>
            </a:r>
            <a:r>
              <a:rPr lang="el-GR" dirty="0" err="1" smtClean="0">
                <a:solidFill>
                  <a:schemeClr val="accent1">
                    <a:lumMod val="50000"/>
                  </a:schemeClr>
                </a:solidFill>
              </a:rPr>
              <a:t>διεπαφή</a:t>
            </a:r>
            <a:r>
              <a:rPr lang="el-GR" dirty="0" smtClean="0">
                <a:solidFill>
                  <a:schemeClr val="accent1">
                    <a:lumMod val="50000"/>
                  </a:schemeClr>
                </a:solidFill>
              </a:rPr>
              <a:t> (</a:t>
            </a:r>
            <a:r>
              <a:rPr lang="de-DE" dirty="0" err="1" smtClean="0">
                <a:solidFill>
                  <a:schemeClr val="accent1">
                    <a:lumMod val="50000"/>
                  </a:schemeClr>
                </a:solidFill>
              </a:rPr>
              <a:t>Uncluttered</a:t>
            </a:r>
            <a:r>
              <a:rPr lang="de-DE" dirty="0" smtClean="0">
                <a:solidFill>
                  <a:schemeClr val="accent1">
                    <a:lumMod val="50000"/>
                  </a:schemeClr>
                </a:solidFill>
              </a:rPr>
              <a:t> UI</a:t>
            </a:r>
            <a:r>
              <a:rPr lang="el-GR" dirty="0" smtClean="0">
                <a:solidFill>
                  <a:schemeClr val="accent1">
                    <a:lumMod val="50000"/>
                  </a:schemeClr>
                </a:solidFill>
              </a:rPr>
              <a:t>)</a:t>
            </a:r>
          </a:p>
          <a:p>
            <a:pPr lvl="2">
              <a:spcBef>
                <a:spcPts val="0"/>
              </a:spcBef>
              <a:buClr>
                <a:srgbClr val="336699"/>
              </a:buClr>
              <a:buFont typeface="Wingdings" pitchFamily="2" charset="2"/>
              <a:buChar char="§"/>
            </a:pPr>
            <a:r>
              <a:rPr lang="el-GR" dirty="0" smtClean="0">
                <a:solidFill>
                  <a:schemeClr val="accent1">
                    <a:lumMod val="50000"/>
                  </a:schemeClr>
                </a:solidFill>
              </a:rPr>
              <a:t>Χωρίς κόστος </a:t>
            </a:r>
            <a:r>
              <a:rPr lang="en-US" dirty="0" smtClean="0">
                <a:solidFill>
                  <a:schemeClr val="accent1">
                    <a:lumMod val="50000"/>
                  </a:schemeClr>
                </a:solidFill>
              </a:rPr>
              <a:t>(free)</a:t>
            </a:r>
            <a:endParaRPr lang="de-DE" dirty="0">
              <a:solidFill>
                <a:schemeClr val="accent1">
                  <a:lumMod val="50000"/>
                </a:schemeClr>
              </a:solidFill>
            </a:endParaRPr>
          </a:p>
          <a:p>
            <a:pPr marL="342900" lvl="3" indent="-342900" eaLnBrk="1" hangingPunct="1">
              <a:buClr>
                <a:srgbClr val="437085"/>
              </a:buClr>
              <a:buFont typeface="Wingdings" pitchFamily="2" charset="2"/>
              <a:buChar char="§"/>
            </a:pPr>
            <a:r>
              <a:rPr lang="el-GR" sz="2400" i="1" dirty="0" smtClean="0">
                <a:solidFill>
                  <a:schemeClr val="accent1">
                    <a:lumMod val="50000"/>
                  </a:schemeClr>
                </a:solidFill>
                <a:ea typeface="ＭＳ Ｐゴシック" pitchFamily="-112" charset="-128"/>
                <a:cs typeface="ＭＳ Ｐゴシック" pitchFamily="-65" charset="-128"/>
              </a:rPr>
              <a:t>Κανένα </a:t>
            </a:r>
            <a:r>
              <a:rPr lang="el-GR" sz="2400" i="1" dirty="0">
                <a:solidFill>
                  <a:schemeClr val="accent1">
                    <a:lumMod val="50000"/>
                  </a:schemeClr>
                </a:solidFill>
                <a:ea typeface="ＭＳ Ｐゴシック" pitchFamily="-112" charset="-128"/>
                <a:cs typeface="ＭＳ Ｐゴシック" pitchFamily="-65" charset="-128"/>
              </a:rPr>
              <a:t>από αυτά δεν αρκεί</a:t>
            </a:r>
            <a:r>
              <a:rPr lang="el-GR" sz="2400" dirty="0">
                <a:solidFill>
                  <a:schemeClr val="accent1">
                    <a:lumMod val="50000"/>
                  </a:schemeClr>
                </a:solidFill>
                <a:ea typeface="ＭＳ Ｐゴシック" pitchFamily="-112" charset="-128"/>
                <a:cs typeface="ＭＳ Ｐゴシック" pitchFamily="-65" charset="-128"/>
              </a:rPr>
              <a:t>: εξαιρετικά γρήγορες αλλά άχρηστες απαντήσεις δεν ικανοποιούν ένα </a:t>
            </a:r>
            <a:r>
              <a:rPr lang="el-GR" sz="2400" dirty="0" smtClean="0">
                <a:solidFill>
                  <a:schemeClr val="accent1">
                    <a:lumMod val="50000"/>
                  </a:schemeClr>
                </a:solidFill>
                <a:ea typeface="ＭＳ Ｐゴシック" pitchFamily="-112" charset="-128"/>
                <a:cs typeface="ＭＳ Ｐゴシック" pitchFamily="-65" charset="-128"/>
              </a:rPr>
              <a:t>χρήστη</a:t>
            </a:r>
            <a:r>
              <a:rPr lang="en-US" sz="2400" dirty="0" smtClean="0">
                <a:solidFill>
                  <a:schemeClr val="accent1">
                    <a:lumMod val="50000"/>
                  </a:schemeClr>
                </a:solidFill>
                <a:ea typeface="ＭＳ Ｐゴシック" pitchFamily="-112" charset="-128"/>
                <a:cs typeface="ＭＳ Ｐゴシック" pitchFamily="-65" charset="-128"/>
              </a:rPr>
              <a:t> </a:t>
            </a:r>
            <a:r>
              <a:rPr lang="en-US" sz="2400" b="1" dirty="0" smtClean="0">
                <a:solidFill>
                  <a:schemeClr val="tx2">
                    <a:lumMod val="60000"/>
                    <a:lumOff val="40000"/>
                  </a:schemeClr>
                </a:solidFill>
                <a:ea typeface="ＭＳ Ｐゴシック" pitchFamily="-112" charset="-128"/>
                <a:cs typeface="ＭＳ Ｐゴシック" pitchFamily="-65" charset="-128"/>
              </a:rPr>
              <a:t>(</a:t>
            </a:r>
            <a:r>
              <a:rPr lang="el-GR" sz="2400" b="1" dirty="0" smtClean="0">
                <a:solidFill>
                  <a:schemeClr val="tx2">
                    <a:lumMod val="60000"/>
                    <a:lumOff val="40000"/>
                  </a:schemeClr>
                </a:solidFill>
                <a:ea typeface="ＭＳ Ｐゴシック" pitchFamily="-112" charset="-128"/>
                <a:cs typeface="ＭＳ Ｐゴシック" pitchFamily="-65" charset="-128"/>
              </a:rPr>
              <a:t>συνάφεια-</a:t>
            </a:r>
            <a:r>
              <a:rPr lang="en-US" sz="2400" b="1" dirty="0" smtClean="0">
                <a:solidFill>
                  <a:schemeClr val="tx2">
                    <a:lumMod val="60000"/>
                    <a:lumOff val="40000"/>
                  </a:schemeClr>
                </a:solidFill>
                <a:ea typeface="ＭＳ Ｐゴシック" pitchFamily="-112" charset="-128"/>
                <a:cs typeface="ＭＳ Ｐゴシック" pitchFamily="-65" charset="-128"/>
              </a:rPr>
              <a:t>relevance</a:t>
            </a:r>
            <a:r>
              <a:rPr lang="el-GR" sz="2400" b="1" dirty="0" smtClean="0">
                <a:solidFill>
                  <a:schemeClr val="tx2">
                    <a:lumMod val="60000"/>
                    <a:lumOff val="40000"/>
                  </a:schemeClr>
                </a:solidFill>
                <a:ea typeface="ＭＳ Ｐゴシック" pitchFamily="-112" charset="-128"/>
                <a:cs typeface="ＭＳ Ｐゴシック" pitchFamily="-65" charset="-128"/>
              </a:rPr>
              <a:t>)</a:t>
            </a:r>
            <a:endParaRPr lang="en-US" sz="2400" b="1" dirty="0">
              <a:solidFill>
                <a:schemeClr val="tx2">
                  <a:lumMod val="60000"/>
                  <a:lumOff val="40000"/>
                </a:schemeClr>
              </a:solidFill>
              <a:ea typeface="ＭＳ Ｐゴシック" pitchFamily="-112" charset="-128"/>
              <a:cs typeface="ＭＳ Ｐゴシック" pitchFamily="-65" charset="-128"/>
            </a:endParaRPr>
          </a:p>
          <a:p>
            <a:pPr marL="342900" lvl="1" indent="-342900" eaLnBrk="1" hangingPunct="1">
              <a:buClr>
                <a:srgbClr val="437085"/>
              </a:buClr>
              <a:buFont typeface="Wingdings" pitchFamily="2" charset="2"/>
              <a:buChar char="§"/>
            </a:pPr>
            <a:r>
              <a:rPr lang="el-GR" i="1" u="sng" dirty="0">
                <a:solidFill>
                  <a:schemeClr val="accent1">
                    <a:lumMod val="50000"/>
                  </a:schemeClr>
                </a:solidFill>
                <a:ea typeface="ＭＳ Ｐゴシック" pitchFamily="-112" charset="-128"/>
                <a:cs typeface="ＭＳ Ｐゴシック" pitchFamily="-65" charset="-128"/>
              </a:rPr>
              <a:t>Πως μπορούμε να το μετρήσουμε; </a:t>
            </a:r>
          </a:p>
        </p:txBody>
      </p:sp>
      <p:sp>
        <p:nvSpPr>
          <p:cNvPr id="20484" name="TextBox 4"/>
          <p:cNvSpPr txBox="1">
            <a:spLocks noChangeArrowheads="1"/>
          </p:cNvSpPr>
          <p:nvPr/>
        </p:nvSpPr>
        <p:spPr bwMode="auto">
          <a:xfrm>
            <a:off x="7620000" y="-33546"/>
            <a:ext cx="806631"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l-GR" sz="1600" dirty="0" smtClean="0">
                <a:solidFill>
                  <a:srgbClr val="FBFCFF"/>
                </a:solidFill>
              </a:rPr>
              <a:t>8</a:t>
            </a:r>
            <a:endParaRPr lang="en-US" sz="1600" dirty="0">
              <a:solidFill>
                <a:srgbClr val="FBFCFF"/>
              </a:solidFill>
            </a:endParaRPr>
          </a:p>
        </p:txBody>
      </p:sp>
      <p:sp>
        <p:nvSpPr>
          <p:cNvPr id="6" name="Slide Number Placeholder 5"/>
          <p:cNvSpPr>
            <a:spLocks noGrp="1"/>
          </p:cNvSpPr>
          <p:nvPr>
            <p:ph type="sldNum" sz="quarter" idx="12"/>
          </p:nvPr>
        </p:nvSpPr>
        <p:spPr/>
        <p:txBody>
          <a:bodyPr/>
          <a:lstStyle/>
          <a:p>
            <a:fld id="{0ED9190B-40F4-4D14-B8A7-A8F5BA31F2B1}" type="slidenum">
              <a:rPr lang="en-US" smtClean="0"/>
              <a:pPr/>
              <a:t>4</a:t>
            </a:fld>
            <a:endParaRPr lang="en-US"/>
          </a:p>
        </p:txBody>
      </p:sp>
    </p:spTree>
    <p:extLst>
      <p:ext uri="{BB962C8B-B14F-4D97-AF65-F5344CB8AC3E}">
        <p14:creationId xmlns="" xmlns:p14="http://schemas.microsoft.com/office/powerpoint/2010/main" val="223951333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5"/>
          <p:cNvSpPr>
            <a:spLocks noGrp="1"/>
          </p:cNvSpPr>
          <p:nvPr>
            <p:ph type="sldNum" sz="quarter" idx="12"/>
          </p:nvPr>
        </p:nvSpPr>
        <p:spPr bwMode="auto">
          <a:noFill/>
          <a:ln>
            <a:miter lim="800000"/>
            <a:headEnd/>
            <a:tailEnd/>
          </a:ln>
        </p:spPr>
        <p:txBody>
          <a:bodyPr/>
          <a:lstStyle/>
          <a:p>
            <a:fld id="{7D6A22B6-1C5C-4655-A389-239CFCFDEEB9}" type="slidenum">
              <a:rPr lang="en-US" smtClean="0"/>
              <a:pPr/>
              <a:t>40</a:t>
            </a:fld>
            <a:endParaRPr lang="en-US" smtClean="0"/>
          </a:p>
        </p:txBody>
      </p:sp>
      <p:sp>
        <p:nvSpPr>
          <p:cNvPr id="32771" name="Rectangle 2"/>
          <p:cNvSpPr>
            <a:spLocks noGrp="1" noChangeArrowheads="1"/>
          </p:cNvSpPr>
          <p:nvPr>
            <p:ph type="title"/>
          </p:nvPr>
        </p:nvSpPr>
        <p:spPr/>
        <p:txBody>
          <a:bodyPr/>
          <a:lstStyle/>
          <a:p>
            <a:pPr eaLnBrk="1" hangingPunct="1"/>
            <a:r>
              <a:rPr lang="el-GR" dirty="0" smtClean="0">
                <a:ea typeface="ＭＳ Ｐゴシック" charset="-128"/>
              </a:rPr>
              <a:t> ΜΑΠ</a:t>
            </a:r>
            <a:endParaRPr lang="en-US" dirty="0" smtClean="0">
              <a:ea typeface="ＭＳ Ｐゴシック" charset="-128"/>
            </a:endParaRPr>
          </a:p>
        </p:txBody>
      </p:sp>
      <p:sp>
        <p:nvSpPr>
          <p:cNvPr id="32772" name="Rectangle 3"/>
          <p:cNvSpPr>
            <a:spLocks noGrp="1" noChangeArrowheads="1"/>
          </p:cNvSpPr>
          <p:nvPr>
            <p:ph type="body" idx="1"/>
          </p:nvPr>
        </p:nvSpPr>
        <p:spPr>
          <a:xfrm>
            <a:off x="228600" y="1371600"/>
            <a:ext cx="8763000" cy="3657600"/>
          </a:xfrm>
        </p:spPr>
        <p:txBody>
          <a:bodyPr/>
          <a:lstStyle/>
          <a:p>
            <a:pPr marL="0" indent="0" eaLnBrk="1" hangingPunct="1">
              <a:buNone/>
            </a:pPr>
            <a:r>
              <a:rPr lang="el-GR" b="1" dirty="0" smtClean="0">
                <a:solidFill>
                  <a:schemeClr val="accent6">
                    <a:lumMod val="75000"/>
                  </a:schemeClr>
                </a:solidFill>
                <a:ea typeface="ＭＳ Ｐゴシック" charset="-128"/>
              </a:rPr>
              <a:t>Μέση αντιπροσωπευτική ακρίβεια - </a:t>
            </a:r>
            <a:r>
              <a:rPr lang="en-US" b="1" dirty="0" smtClean="0">
                <a:solidFill>
                  <a:schemeClr val="accent6">
                    <a:lumMod val="75000"/>
                  </a:schemeClr>
                </a:solidFill>
                <a:ea typeface="ＭＳ Ｐゴシック" charset="-128"/>
              </a:rPr>
              <a:t>Mean average precision (MAP)</a:t>
            </a:r>
          </a:p>
          <a:p>
            <a:pPr lvl="1" eaLnBrk="1" hangingPunct="1"/>
            <a:r>
              <a:rPr lang="el-GR" dirty="0" smtClean="0">
                <a:ea typeface="ＭＳ Ｐゴシック" charset="-128"/>
              </a:rPr>
              <a:t>Μέσος όρος της τιμής της ακρίβειας των κορυφαίων </a:t>
            </a:r>
            <a:r>
              <a:rPr lang="en-US" i="1" dirty="0" smtClean="0">
                <a:ea typeface="ＭＳ Ｐゴシック" charset="-128"/>
              </a:rPr>
              <a:t>k</a:t>
            </a:r>
            <a:r>
              <a:rPr lang="en-US" dirty="0" smtClean="0">
                <a:ea typeface="ＭＳ Ｐゴシック" charset="-128"/>
              </a:rPr>
              <a:t> </a:t>
            </a:r>
            <a:r>
              <a:rPr lang="el-GR" dirty="0" smtClean="0">
                <a:ea typeface="ＭＳ Ｐゴシック" charset="-128"/>
              </a:rPr>
              <a:t>εγγράφων</a:t>
            </a:r>
            <a:r>
              <a:rPr lang="en-US" dirty="0" smtClean="0">
                <a:ea typeface="ＭＳ Ｐゴシック" charset="-128"/>
              </a:rPr>
              <a:t>, </a:t>
            </a:r>
            <a:r>
              <a:rPr lang="el-GR" dirty="0" smtClean="0">
                <a:ea typeface="ＭＳ Ｐゴシック" charset="-128"/>
              </a:rPr>
              <a:t>κάθε φορά που επιστρέφεται ένα σχετικό έγγραφο </a:t>
            </a:r>
          </a:p>
          <a:p>
            <a:pPr lvl="1" eaLnBrk="1" hangingPunct="1"/>
            <a:r>
              <a:rPr lang="el-GR" dirty="0" smtClean="0">
                <a:ea typeface="ＭＳ Ｐゴシック" charset="-128"/>
              </a:rPr>
              <a:t>Αποφεύγει την παρεμβολή και τη χρήση προκαθορισμένων επιπέδων ανάκλησης </a:t>
            </a:r>
          </a:p>
          <a:p>
            <a:pPr lvl="1" eaLnBrk="1" hangingPunct="1"/>
            <a:r>
              <a:rPr lang="en-US" dirty="0" smtClean="0">
                <a:ea typeface="ＭＳ Ｐゴシック" charset="-128"/>
              </a:rPr>
              <a:t>MAP </a:t>
            </a:r>
            <a:r>
              <a:rPr lang="el-GR" dirty="0" smtClean="0">
                <a:ea typeface="ＭＳ Ｐゴシック" charset="-128"/>
              </a:rPr>
              <a:t>για μια </a:t>
            </a:r>
            <a:r>
              <a:rPr lang="el-GR" i="1" dirty="0" smtClean="0">
                <a:solidFill>
                  <a:schemeClr val="tx2">
                    <a:lumMod val="60000"/>
                    <a:lumOff val="40000"/>
                  </a:schemeClr>
                </a:solidFill>
                <a:ea typeface="ＭＳ Ｐゴシック" charset="-128"/>
              </a:rPr>
              <a:t>συλλογή ερωτημάτων </a:t>
            </a:r>
            <a:r>
              <a:rPr lang="el-GR" dirty="0" smtClean="0">
                <a:ea typeface="ＭＳ Ｐゴシック" charset="-128"/>
              </a:rPr>
              <a:t>είναι το αριθμητικό μέσο</a:t>
            </a:r>
            <a:r>
              <a:rPr lang="en-US" dirty="0" smtClean="0">
                <a:ea typeface="ＭＳ Ｐゴシック" charset="-128"/>
              </a:rPr>
              <a:t>.</a:t>
            </a:r>
          </a:p>
          <a:p>
            <a:pPr lvl="2" eaLnBrk="1" hangingPunct="1"/>
            <a:r>
              <a:rPr lang="en-US" dirty="0" smtClean="0">
                <a:ea typeface="ＭＳ Ｐゴシック" charset="-128"/>
              </a:rPr>
              <a:t>Macro-averaging: </a:t>
            </a:r>
            <a:r>
              <a:rPr lang="el-GR" dirty="0" smtClean="0">
                <a:ea typeface="ＭＳ Ｐゴシック" charset="-128"/>
              </a:rPr>
              <a:t>κάθε ερώτημα μετράει το ίδιο</a:t>
            </a:r>
            <a:endParaRPr lang="en-US" dirty="0" smtClean="0">
              <a:ea typeface="ＭＳ Ｐゴシック" charset="-128"/>
            </a:endParaRPr>
          </a:p>
        </p:txBody>
      </p:sp>
      <p:sp>
        <p:nvSpPr>
          <p:cNvPr id="32773" name="TextBox 4"/>
          <p:cNvSpPr txBox="1">
            <a:spLocks noChangeArrowheads="1"/>
          </p:cNvSpPr>
          <p:nvPr/>
        </p:nvSpPr>
        <p:spPr bwMode="auto">
          <a:xfrm>
            <a:off x="7620000" y="-33338"/>
            <a:ext cx="971550" cy="338138"/>
          </a:xfrm>
          <a:prstGeom prst="rect">
            <a:avLst/>
          </a:prstGeom>
          <a:noFill/>
          <a:ln w="9525">
            <a:noFill/>
            <a:miter lim="800000"/>
            <a:headEnd/>
            <a:tailEnd/>
          </a:ln>
        </p:spPr>
        <p:txBody>
          <a:bodyPr wrap="none" anchor="ctr">
            <a:spAutoFit/>
          </a:bodyPr>
          <a:lstStyle/>
          <a:p>
            <a:r>
              <a:rPr lang="en-US" sz="1600">
                <a:solidFill>
                  <a:srgbClr val="FBFCFF"/>
                </a:solidFill>
              </a:rPr>
              <a:t>Sec. 8.4</a:t>
            </a:r>
          </a:p>
        </p:txBody>
      </p:sp>
      <p:pic>
        <p:nvPicPr>
          <p:cNvPr id="269314" name="Picture 2" descr="\begin{displaymath}&#10;\mbox{MAP}(Q) = \frac{1}{\vert Q\vert} \sum_{j=1}^{\vert Q\vert} \frac{1}{m_j}&#10;\sum_{k=1}^{m_j} \mbox{Precision}(R_{jk})&#10;\end{displaymath}"/>
          <p:cNvPicPr>
            <a:picLocks noChangeAspect="1" noChangeArrowheads="1"/>
          </p:cNvPicPr>
          <p:nvPr/>
        </p:nvPicPr>
        <p:blipFill>
          <a:blip r:embed="rId2" cstate="print"/>
          <a:srcRect/>
          <a:stretch>
            <a:fillRect/>
          </a:stretch>
        </p:blipFill>
        <p:spPr bwMode="auto">
          <a:xfrm>
            <a:off x="457200" y="4953000"/>
            <a:ext cx="3886200" cy="804512"/>
          </a:xfrm>
          <a:prstGeom prst="rect">
            <a:avLst/>
          </a:prstGeom>
          <a:noFill/>
        </p:spPr>
      </p:pic>
      <p:sp>
        <p:nvSpPr>
          <p:cNvPr id="7" name="TextBox 6"/>
          <p:cNvSpPr txBox="1"/>
          <p:nvPr/>
        </p:nvSpPr>
        <p:spPr>
          <a:xfrm>
            <a:off x="4495800" y="4800600"/>
            <a:ext cx="4495800" cy="1323439"/>
          </a:xfrm>
          <a:prstGeom prst="rect">
            <a:avLst/>
          </a:prstGeom>
          <a:noFill/>
        </p:spPr>
        <p:txBody>
          <a:bodyPr wrap="square" rtlCol="0">
            <a:spAutoFit/>
          </a:bodyPr>
          <a:lstStyle/>
          <a:p>
            <a:r>
              <a:rPr lang="en-US" sz="1600" b="1" dirty="0" smtClean="0">
                <a:latin typeface="+mn-lt"/>
              </a:rPr>
              <a:t>Q</a:t>
            </a:r>
            <a:r>
              <a:rPr lang="en-US" sz="1600" dirty="0" smtClean="0">
                <a:latin typeface="+mn-lt"/>
              </a:rPr>
              <a:t> </a:t>
            </a:r>
            <a:r>
              <a:rPr lang="el-GR" sz="1600" dirty="0" smtClean="0">
                <a:latin typeface="+mn-lt"/>
              </a:rPr>
              <a:t>σύνολο ερωτημάτων, </a:t>
            </a:r>
            <a:r>
              <a:rPr lang="en-US" sz="1600" b="1" dirty="0" err="1" smtClean="0">
                <a:latin typeface="+mn-lt"/>
              </a:rPr>
              <a:t>q</a:t>
            </a:r>
            <a:r>
              <a:rPr lang="en-US" sz="1600" b="1" baseline="-25000" dirty="0" err="1" smtClean="0">
                <a:latin typeface="+mn-lt"/>
              </a:rPr>
              <a:t>j</a:t>
            </a:r>
            <a:r>
              <a:rPr lang="en-US" sz="1600" baseline="-25000" dirty="0" smtClean="0">
                <a:latin typeface="+mn-lt"/>
              </a:rPr>
              <a:t> </a:t>
            </a:r>
            <a:r>
              <a:rPr lang="el-GR" sz="1600" dirty="0" smtClean="0">
                <a:latin typeface="+mn-lt"/>
              </a:rPr>
              <a:t>ένα από τα ερωτήματα, </a:t>
            </a:r>
            <a:r>
              <a:rPr lang="el-GR" sz="1600" b="1" dirty="0" smtClean="0">
                <a:latin typeface="+mn-lt"/>
              </a:rPr>
              <a:t>{</a:t>
            </a:r>
            <a:r>
              <a:rPr lang="en-US" sz="1600" b="1" dirty="0" smtClean="0">
                <a:latin typeface="+mn-lt"/>
              </a:rPr>
              <a:t>d</a:t>
            </a:r>
            <a:r>
              <a:rPr lang="en-US" sz="1600" b="1" baseline="-25000" dirty="0" smtClean="0">
                <a:latin typeface="+mn-lt"/>
              </a:rPr>
              <a:t>1</a:t>
            </a:r>
            <a:r>
              <a:rPr lang="en-US" sz="1600" b="1" dirty="0" smtClean="0">
                <a:latin typeface="+mn-lt"/>
              </a:rPr>
              <a:t>, d</a:t>
            </a:r>
            <a:r>
              <a:rPr lang="en-US" sz="1600" b="1" baseline="-25000" dirty="0" smtClean="0">
                <a:latin typeface="+mn-lt"/>
              </a:rPr>
              <a:t>2</a:t>
            </a:r>
            <a:r>
              <a:rPr lang="en-US" sz="1600" b="1" dirty="0" smtClean="0">
                <a:latin typeface="+mn-lt"/>
              </a:rPr>
              <a:t>, …, </a:t>
            </a:r>
            <a:r>
              <a:rPr lang="en-US" sz="1600" b="1" dirty="0" err="1" smtClean="0">
                <a:latin typeface="+mn-lt"/>
              </a:rPr>
              <a:t>d</a:t>
            </a:r>
            <a:r>
              <a:rPr lang="en-US" sz="1600" b="1" baseline="-25000" dirty="0" err="1" smtClean="0">
                <a:latin typeface="+mn-lt"/>
              </a:rPr>
              <a:t>mj</a:t>
            </a:r>
            <a:r>
              <a:rPr lang="en-US" sz="1600" b="1" dirty="0" smtClean="0">
                <a:latin typeface="+mn-lt"/>
              </a:rPr>
              <a:t>}  </a:t>
            </a:r>
            <a:r>
              <a:rPr lang="el-GR" sz="1600" dirty="0" smtClean="0">
                <a:latin typeface="+mn-lt"/>
              </a:rPr>
              <a:t>είναι τα συναφή έγγραφα και </a:t>
            </a:r>
            <a:r>
              <a:rPr lang="en-US" sz="1600" b="1" dirty="0" err="1" smtClean="0">
                <a:latin typeface="+mn-lt"/>
              </a:rPr>
              <a:t>R</a:t>
            </a:r>
            <a:r>
              <a:rPr lang="en-US" sz="1600" b="1" baseline="-25000" dirty="0" err="1" smtClean="0">
                <a:latin typeface="+mn-lt"/>
              </a:rPr>
              <a:t>jk</a:t>
            </a:r>
            <a:r>
              <a:rPr lang="en-US" sz="1600" b="1" dirty="0" smtClean="0">
                <a:latin typeface="+mn-lt"/>
              </a:rPr>
              <a:t> </a:t>
            </a:r>
            <a:r>
              <a:rPr lang="el-GR" sz="1600" dirty="0" smtClean="0">
                <a:latin typeface="+mn-lt"/>
              </a:rPr>
              <a:t>είναι ο αριθμός των εγγράφων στο αποτέλεσμα μέχρι να φτάσουμε στο </a:t>
            </a:r>
            <a:r>
              <a:rPr lang="en-US" sz="1600" dirty="0" err="1" smtClean="0">
                <a:latin typeface="+mn-lt"/>
              </a:rPr>
              <a:t>d</a:t>
            </a:r>
            <a:r>
              <a:rPr lang="en-US" sz="1600" b="1" baseline="-25000" dirty="0" err="1" smtClean="0">
                <a:latin typeface="+mn-lt"/>
              </a:rPr>
              <a:t>jk</a:t>
            </a:r>
            <a:r>
              <a:rPr lang="en-US" sz="1600" dirty="0" smtClean="0">
                <a:latin typeface="+mn-lt"/>
              </a:rPr>
              <a:t> (</a:t>
            </a:r>
            <a:r>
              <a:rPr lang="el-GR" sz="1600" dirty="0" smtClean="0">
                <a:latin typeface="+mn-lt"/>
              </a:rPr>
              <a:t>0 αν το </a:t>
            </a:r>
            <a:r>
              <a:rPr lang="en-US" sz="1600" dirty="0" err="1" smtClean="0">
                <a:latin typeface="+mn-lt"/>
              </a:rPr>
              <a:t>d</a:t>
            </a:r>
            <a:r>
              <a:rPr lang="en-US" sz="1600" baseline="-25000" dirty="0" err="1" smtClean="0">
                <a:latin typeface="+mn-lt"/>
              </a:rPr>
              <a:t>jk</a:t>
            </a:r>
            <a:r>
              <a:rPr lang="en-US" sz="1600" dirty="0" smtClean="0">
                <a:latin typeface="+mn-lt"/>
              </a:rPr>
              <a:t> </a:t>
            </a:r>
            <a:r>
              <a:rPr lang="el-GR" sz="1600" dirty="0" smtClean="0">
                <a:latin typeface="+mn-lt"/>
              </a:rPr>
              <a:t>δεν ανήκει στο αποτέλεσμα)</a:t>
            </a:r>
            <a:endParaRPr lang="el-GR" sz="1600" dirty="0">
              <a:latin typeface="+mn-lt"/>
            </a:endParaRPr>
          </a:p>
        </p:txBody>
      </p:sp>
    </p:spTree>
    <p:extLst>
      <p:ext uri="{BB962C8B-B14F-4D97-AF65-F5344CB8AC3E}">
        <p14:creationId xmlns="" xmlns:p14="http://schemas.microsoft.com/office/powerpoint/2010/main" val="12300462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5"/>
          <p:cNvSpPr>
            <a:spLocks noGrp="1"/>
          </p:cNvSpPr>
          <p:nvPr>
            <p:ph type="sldNum" sz="quarter" idx="12"/>
          </p:nvPr>
        </p:nvSpPr>
        <p:spPr bwMode="auto">
          <a:noFill/>
          <a:ln>
            <a:miter lim="800000"/>
            <a:headEnd/>
            <a:tailEnd/>
          </a:ln>
        </p:spPr>
        <p:txBody>
          <a:bodyPr/>
          <a:lstStyle/>
          <a:p>
            <a:fld id="{BFC0D6B1-AF92-4329-BF17-97C1F17E67F0}" type="slidenum">
              <a:rPr lang="en-US" smtClean="0"/>
              <a:pPr/>
              <a:t>41</a:t>
            </a:fld>
            <a:endParaRPr lang="en-US" smtClean="0"/>
          </a:p>
        </p:txBody>
      </p:sp>
      <p:sp>
        <p:nvSpPr>
          <p:cNvPr id="33795" name="Rectangle 2"/>
          <p:cNvSpPr>
            <a:spLocks noGrp="1" noChangeArrowheads="1"/>
          </p:cNvSpPr>
          <p:nvPr>
            <p:ph type="title"/>
          </p:nvPr>
        </p:nvSpPr>
        <p:spPr/>
        <p:txBody>
          <a:bodyPr/>
          <a:lstStyle/>
          <a:p>
            <a:pPr eaLnBrk="1" hangingPunct="1"/>
            <a:r>
              <a:rPr lang="el-GR" dirty="0" smtClean="0">
                <a:ea typeface="ＭＳ Ｐゴシック" charset="-128"/>
              </a:rPr>
              <a:t>Διασπορά (</a:t>
            </a:r>
            <a:r>
              <a:rPr lang="en-US" dirty="0" smtClean="0">
                <a:ea typeface="ＭＳ Ｐゴシック" charset="-128"/>
              </a:rPr>
              <a:t>Variance</a:t>
            </a:r>
            <a:r>
              <a:rPr lang="el-GR" dirty="0" smtClean="0">
                <a:ea typeface="ＭＳ Ｐゴシック" charset="-128"/>
              </a:rPr>
              <a:t>)</a:t>
            </a:r>
            <a:endParaRPr lang="en-US" dirty="0" smtClean="0">
              <a:ea typeface="ＭＳ Ｐゴシック" charset="-128"/>
            </a:endParaRPr>
          </a:p>
        </p:txBody>
      </p:sp>
      <p:sp>
        <p:nvSpPr>
          <p:cNvPr id="33796" name="Rectangle 3"/>
          <p:cNvSpPr>
            <a:spLocks noGrp="1" noChangeArrowheads="1"/>
          </p:cNvSpPr>
          <p:nvPr>
            <p:ph type="body" idx="1"/>
          </p:nvPr>
        </p:nvSpPr>
        <p:spPr/>
        <p:txBody>
          <a:bodyPr/>
          <a:lstStyle/>
          <a:p>
            <a:pPr eaLnBrk="1" hangingPunct="1"/>
            <a:r>
              <a:rPr lang="el-GR" dirty="0" smtClean="0">
                <a:ea typeface="ＭＳ Ｐゴシック" charset="-128"/>
              </a:rPr>
              <a:t>Για μια συλλογή ελέγχου, συχνά ένα σύστημα έχει κακή απόδοση σε κάποιες πληροφοριακές ανάγκες </a:t>
            </a:r>
            <a:r>
              <a:rPr lang="en-US" dirty="0" smtClean="0">
                <a:ea typeface="ＭＳ Ｐゴシック" charset="-128"/>
              </a:rPr>
              <a:t>(</a:t>
            </a:r>
            <a:r>
              <a:rPr lang="el-GR" dirty="0">
                <a:ea typeface="ＭＳ Ｐゴシック" charset="-128"/>
              </a:rPr>
              <a:t>π</a:t>
            </a:r>
            <a:r>
              <a:rPr lang="en-US" dirty="0" smtClean="0">
                <a:ea typeface="ＭＳ Ｐゴシック" charset="-128"/>
              </a:rPr>
              <a:t>.</a:t>
            </a:r>
            <a:r>
              <a:rPr lang="el-GR" dirty="0" smtClean="0">
                <a:ea typeface="ＭＳ Ｐゴシック" charset="-128"/>
              </a:rPr>
              <a:t>χ</a:t>
            </a:r>
            <a:r>
              <a:rPr lang="en-US" dirty="0" smtClean="0">
                <a:ea typeface="ＭＳ Ｐゴシック" charset="-128"/>
              </a:rPr>
              <a:t>., MAP = 0.1) </a:t>
            </a:r>
            <a:r>
              <a:rPr lang="el-GR" dirty="0" smtClean="0">
                <a:ea typeface="ＭＳ Ｐゴシック" charset="-128"/>
              </a:rPr>
              <a:t>και άριστη σε άλλες </a:t>
            </a:r>
            <a:r>
              <a:rPr lang="en-US" dirty="0" smtClean="0">
                <a:ea typeface="ＭＳ Ｐゴシック" charset="-128"/>
              </a:rPr>
              <a:t> (</a:t>
            </a:r>
            <a:r>
              <a:rPr lang="el-GR" dirty="0" smtClean="0">
                <a:ea typeface="ＭＳ Ｐゴシック" charset="-128"/>
              </a:rPr>
              <a:t>π</a:t>
            </a:r>
            <a:r>
              <a:rPr lang="en-US" dirty="0" smtClean="0">
                <a:ea typeface="ＭＳ Ｐゴシック" charset="-128"/>
              </a:rPr>
              <a:t>.</a:t>
            </a:r>
            <a:r>
              <a:rPr lang="el-GR" dirty="0" smtClean="0">
                <a:ea typeface="ＭＳ Ｐゴシック" charset="-128"/>
              </a:rPr>
              <a:t>χ</a:t>
            </a:r>
            <a:r>
              <a:rPr lang="en-US" dirty="0" smtClean="0">
                <a:ea typeface="ＭＳ Ｐゴシック" charset="-128"/>
              </a:rPr>
              <a:t>., MAP = 0.7)</a:t>
            </a:r>
          </a:p>
          <a:p>
            <a:pPr eaLnBrk="1" hangingPunct="1"/>
            <a:r>
              <a:rPr lang="el-GR" dirty="0" smtClean="0">
                <a:ea typeface="ＭＳ Ｐゴシック" charset="-128"/>
              </a:rPr>
              <a:t>Συχνά, η διασπορά</a:t>
            </a:r>
            <a:r>
              <a:rPr lang="en-US" dirty="0" smtClean="0">
                <a:ea typeface="ＭＳ Ｐゴシック" charset="-128"/>
              </a:rPr>
              <a:t> </a:t>
            </a:r>
            <a:r>
              <a:rPr lang="el-GR" dirty="0" smtClean="0">
                <a:ea typeface="ＭＳ Ｐゴシック" charset="-128"/>
              </a:rPr>
              <a:t>στην απόδοση είναι πιο μεγάλη για διαφορετικά ερωτήματα του ίδιου συστήματος παρά η διασπορά στην απόδοση διαφορετικών συστημάτων στην ίδια ερώτηση</a:t>
            </a:r>
          </a:p>
          <a:p>
            <a:pPr eaLnBrk="1" hangingPunct="1"/>
            <a:endParaRPr lang="en-US" sz="800" dirty="0" smtClean="0">
              <a:ea typeface="ＭＳ Ｐゴシック" charset="-128"/>
            </a:endParaRPr>
          </a:p>
          <a:p>
            <a:pPr eaLnBrk="1" hangingPunct="1"/>
            <a:r>
              <a:rPr lang="el-GR" dirty="0" smtClean="0">
                <a:ea typeface="ＭＳ Ｐゴシック" charset="-128"/>
              </a:rPr>
              <a:t>Δηλαδή, υπάρχουν εύκολες ανάγκες πληροφόρηση και δύσκολες ανάγκες πληροφόρησης! </a:t>
            </a:r>
            <a:endParaRPr lang="en-US" dirty="0" smtClean="0">
              <a:ea typeface="ＭＳ Ｐゴシック" charset="-128"/>
            </a:endParaRPr>
          </a:p>
        </p:txBody>
      </p:sp>
      <p:sp>
        <p:nvSpPr>
          <p:cNvPr id="33797" name="TextBox 4"/>
          <p:cNvSpPr txBox="1">
            <a:spLocks noChangeArrowheads="1"/>
          </p:cNvSpPr>
          <p:nvPr/>
        </p:nvSpPr>
        <p:spPr bwMode="auto">
          <a:xfrm>
            <a:off x="7620000" y="-33338"/>
            <a:ext cx="971550" cy="338138"/>
          </a:xfrm>
          <a:prstGeom prst="rect">
            <a:avLst/>
          </a:prstGeom>
          <a:noFill/>
          <a:ln w="9525">
            <a:noFill/>
            <a:miter lim="800000"/>
            <a:headEnd/>
            <a:tailEnd/>
          </a:ln>
        </p:spPr>
        <p:txBody>
          <a:bodyPr wrap="none" anchor="ctr">
            <a:spAutoFit/>
          </a:bodyPr>
          <a:lstStyle/>
          <a:p>
            <a:r>
              <a:rPr lang="en-US" sz="1600">
                <a:solidFill>
                  <a:srgbClr val="FBFCFF"/>
                </a:solidFill>
              </a:rPr>
              <a:t>Sec. 8.4</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5"/>
          <p:cNvSpPr>
            <a:spLocks noGrp="1"/>
          </p:cNvSpPr>
          <p:nvPr>
            <p:ph type="sldNum" sz="quarter" idx="12"/>
          </p:nvPr>
        </p:nvSpPr>
        <p:spPr bwMode="auto">
          <a:noFill/>
          <a:ln>
            <a:miter lim="800000"/>
            <a:headEnd/>
            <a:tailEnd/>
          </a:ln>
        </p:spPr>
        <p:txBody>
          <a:bodyPr/>
          <a:lstStyle/>
          <a:p>
            <a:fld id="{94A42148-D784-42FE-8D80-80A316AFAA67}" type="slidenum">
              <a:rPr lang="en-US" smtClean="0"/>
              <a:pPr/>
              <a:t>42</a:t>
            </a:fld>
            <a:endParaRPr lang="en-US" smtClean="0"/>
          </a:p>
        </p:txBody>
      </p:sp>
      <p:sp>
        <p:nvSpPr>
          <p:cNvPr id="31747" name="Rectangle 2"/>
          <p:cNvSpPr>
            <a:spLocks noGrp="1" noChangeArrowheads="1"/>
          </p:cNvSpPr>
          <p:nvPr>
            <p:ph type="title"/>
          </p:nvPr>
        </p:nvSpPr>
        <p:spPr/>
        <p:txBody>
          <a:bodyPr/>
          <a:lstStyle/>
          <a:p>
            <a:pPr eaLnBrk="1" hangingPunct="1"/>
            <a:r>
              <a:rPr lang="el-GR" dirty="0" smtClean="0">
                <a:ea typeface="ＭＳ Ｐゴシック" charset="-128"/>
              </a:rPr>
              <a:t>Ακρίβεια στα </a:t>
            </a:r>
            <a:r>
              <a:rPr lang="en-US" i="1" dirty="0" smtClean="0">
                <a:ea typeface="ＭＳ Ｐゴシック" charset="-128"/>
              </a:rPr>
              <a:t>k</a:t>
            </a:r>
          </a:p>
        </p:txBody>
      </p:sp>
      <p:sp>
        <p:nvSpPr>
          <p:cNvPr id="31748" name="Rectangle 3"/>
          <p:cNvSpPr>
            <a:spLocks noGrp="1" noChangeArrowheads="1"/>
          </p:cNvSpPr>
          <p:nvPr>
            <p:ph type="body" idx="1"/>
          </p:nvPr>
        </p:nvSpPr>
        <p:spPr>
          <a:xfrm>
            <a:off x="685800" y="1752600"/>
            <a:ext cx="7936397" cy="4343400"/>
          </a:xfrm>
        </p:spPr>
        <p:txBody>
          <a:bodyPr/>
          <a:lstStyle/>
          <a:p>
            <a:pPr eaLnBrk="1" hangingPunct="1"/>
            <a:endParaRPr lang="el-GR" sz="2400" dirty="0" smtClean="0">
              <a:ea typeface="ＭＳ Ｐゴシック" charset="-128"/>
            </a:endParaRPr>
          </a:p>
          <a:p>
            <a:pPr lvl="1" eaLnBrk="1" hangingPunct="1"/>
            <a:r>
              <a:rPr lang="el-GR" b="1" i="1" dirty="0" smtClean="0">
                <a:solidFill>
                  <a:schemeClr val="accent6">
                    <a:lumMod val="75000"/>
                  </a:schemeClr>
                </a:solidFill>
                <a:ea typeface="ＭＳ Ｐゴシック" charset="-128"/>
              </a:rPr>
              <a:t>Ακρίβεια-στα-</a:t>
            </a:r>
            <a:r>
              <a:rPr lang="en-US" b="1" i="1" dirty="0" smtClean="0">
                <a:solidFill>
                  <a:schemeClr val="accent6">
                    <a:lumMod val="75000"/>
                  </a:schemeClr>
                </a:solidFill>
                <a:ea typeface="ＭＳ Ｐゴシック" charset="-128"/>
              </a:rPr>
              <a:t>k (Precision-at-k): </a:t>
            </a:r>
            <a:r>
              <a:rPr lang="en-US" i="1" dirty="0" smtClean="0">
                <a:ea typeface="ＭＳ Ｐゴシック" charset="-128"/>
              </a:rPr>
              <a:t>H </a:t>
            </a:r>
            <a:r>
              <a:rPr lang="el-GR" i="1" dirty="0" smtClean="0">
                <a:ea typeface="ＭＳ Ｐゴシック" charset="-128"/>
              </a:rPr>
              <a:t>ακρίβεια των κορυφαίων </a:t>
            </a:r>
            <a:r>
              <a:rPr lang="en-US" i="1" dirty="0" smtClean="0">
                <a:ea typeface="ＭＳ Ｐゴシック" charset="-128"/>
              </a:rPr>
              <a:t>k</a:t>
            </a:r>
            <a:r>
              <a:rPr lang="en-US" dirty="0" smtClean="0">
                <a:ea typeface="ＭＳ Ｐゴシック" charset="-128"/>
              </a:rPr>
              <a:t> </a:t>
            </a:r>
            <a:r>
              <a:rPr lang="el-GR" dirty="0" smtClean="0">
                <a:ea typeface="ＭＳ Ｐゴシック" charset="-128"/>
              </a:rPr>
              <a:t>αποτελεσμάτων</a:t>
            </a:r>
            <a:endParaRPr lang="en-US" dirty="0" smtClean="0">
              <a:ea typeface="ＭＳ Ｐゴシック" charset="-128"/>
            </a:endParaRPr>
          </a:p>
          <a:p>
            <a:pPr lvl="1" eaLnBrk="1" hangingPunct="1">
              <a:buNone/>
            </a:pPr>
            <a:r>
              <a:rPr lang="el-GR" dirty="0" smtClean="0">
                <a:ea typeface="ＭＳ Ｐゴシック" charset="-128"/>
              </a:rPr>
              <a:t>Πχ ακρίβεια-στα-10</a:t>
            </a:r>
          </a:p>
          <a:p>
            <a:pPr lvl="1" eaLnBrk="1" hangingPunct="1">
              <a:buNone/>
            </a:pPr>
            <a:endParaRPr lang="en-US" dirty="0" smtClean="0">
              <a:ea typeface="ＭＳ Ｐゴシック" charset="-128"/>
            </a:endParaRPr>
          </a:p>
          <a:p>
            <a:pPr lvl="2" eaLnBrk="1" hangingPunct="1"/>
            <a:r>
              <a:rPr lang="el-GR" dirty="0" smtClean="0">
                <a:ea typeface="ＭＳ Ｐゴシック" charset="-128"/>
              </a:rPr>
              <a:t>Πιθανόν κατάλληλο για τις περισσότερες αναζητήσεις στο </a:t>
            </a:r>
            <a:r>
              <a:rPr lang="en-US" dirty="0" smtClean="0">
                <a:ea typeface="ＭＳ Ｐゴシック" charset="-128"/>
              </a:rPr>
              <a:t>web: </a:t>
            </a:r>
            <a:r>
              <a:rPr lang="el-GR" dirty="0" smtClean="0">
                <a:ea typeface="ＭＳ Ｐゴシック" charset="-128"/>
              </a:rPr>
              <a:t>όλοι οι χρήστες θέλουν καλά αποτελέσματα στις πρώτες μία ή</a:t>
            </a:r>
            <a:r>
              <a:rPr lang="el-GR" dirty="0">
                <a:ea typeface="ＭＳ Ｐゴシック" charset="-128"/>
              </a:rPr>
              <a:t> </a:t>
            </a:r>
            <a:r>
              <a:rPr lang="el-GR" dirty="0" smtClean="0">
                <a:ea typeface="ＭＳ Ｐゴシック" charset="-128"/>
              </a:rPr>
              <a:t>δύο σελίδες</a:t>
            </a:r>
            <a:endParaRPr lang="en-US" dirty="0" smtClean="0">
              <a:ea typeface="ＭＳ Ｐゴシック" charset="-128"/>
            </a:endParaRPr>
          </a:p>
          <a:p>
            <a:pPr lvl="2" eaLnBrk="1" hangingPunct="1"/>
            <a:r>
              <a:rPr lang="el-GR" dirty="0" smtClean="0">
                <a:ea typeface="ＭＳ Ｐゴシック" charset="-128"/>
              </a:rPr>
              <a:t>Αλλά: μη αντιπροσωπευτικό μέσο όρο</a:t>
            </a:r>
            <a:endParaRPr lang="en-US" dirty="0" smtClean="0">
              <a:ea typeface="ＭＳ Ｐゴシック" charset="-128"/>
            </a:endParaRPr>
          </a:p>
        </p:txBody>
      </p:sp>
      <p:sp>
        <p:nvSpPr>
          <p:cNvPr id="31749"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n-US" sz="1600" dirty="0">
                <a:solidFill>
                  <a:srgbClr val="FBFCFF"/>
                </a:solidFill>
              </a:rPr>
              <a:t>8.4</a:t>
            </a:r>
          </a:p>
        </p:txBody>
      </p:sp>
    </p:spTree>
    <p:extLst>
      <p:ext uri="{BB962C8B-B14F-4D97-AF65-F5344CB8AC3E}">
        <p14:creationId xmlns="" xmlns:p14="http://schemas.microsoft.com/office/powerpoint/2010/main" val="208880285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5"/>
          <p:cNvSpPr>
            <a:spLocks noGrp="1"/>
          </p:cNvSpPr>
          <p:nvPr>
            <p:ph type="sldNum" sz="quarter" idx="12"/>
          </p:nvPr>
        </p:nvSpPr>
        <p:spPr bwMode="auto">
          <a:noFill/>
          <a:ln>
            <a:miter lim="800000"/>
            <a:headEnd/>
            <a:tailEnd/>
          </a:ln>
        </p:spPr>
        <p:txBody>
          <a:bodyPr/>
          <a:lstStyle/>
          <a:p>
            <a:fld id="{7D6A22B6-1C5C-4655-A389-239CFCFDEEB9}" type="slidenum">
              <a:rPr lang="en-US" smtClean="0"/>
              <a:pPr/>
              <a:t>43</a:t>
            </a:fld>
            <a:endParaRPr lang="en-US" smtClean="0"/>
          </a:p>
        </p:txBody>
      </p:sp>
      <p:sp>
        <p:nvSpPr>
          <p:cNvPr id="32771" name="Rectangle 2"/>
          <p:cNvSpPr>
            <a:spLocks noGrp="1" noChangeArrowheads="1"/>
          </p:cNvSpPr>
          <p:nvPr>
            <p:ph type="title"/>
          </p:nvPr>
        </p:nvSpPr>
        <p:spPr/>
        <p:txBody>
          <a:bodyPr/>
          <a:lstStyle/>
          <a:p>
            <a:pPr algn="just" eaLnBrk="1" hangingPunct="1"/>
            <a:r>
              <a:rPr lang="en-US" dirty="0" smtClean="0">
                <a:ea typeface="ＭＳ Ｐゴシック" charset="-128"/>
              </a:rPr>
              <a:t>R-</a:t>
            </a:r>
            <a:r>
              <a:rPr lang="el-GR" dirty="0" smtClean="0">
                <a:ea typeface="ＭＳ Ｐゴシック" charset="-128"/>
              </a:rPr>
              <a:t>ακρίβεια</a:t>
            </a:r>
            <a:endParaRPr lang="en-US" dirty="0" smtClean="0">
              <a:ea typeface="ＭＳ Ｐゴシック" charset="-128"/>
            </a:endParaRPr>
          </a:p>
        </p:txBody>
      </p:sp>
      <p:sp>
        <p:nvSpPr>
          <p:cNvPr id="32772" name="Rectangle 3"/>
          <p:cNvSpPr>
            <a:spLocks noGrp="1" noChangeArrowheads="1"/>
          </p:cNvSpPr>
          <p:nvPr>
            <p:ph type="body" idx="1"/>
          </p:nvPr>
        </p:nvSpPr>
        <p:spPr>
          <a:xfrm>
            <a:off x="457200" y="1828800"/>
            <a:ext cx="8134350" cy="3352800"/>
          </a:xfrm>
        </p:spPr>
        <p:txBody>
          <a:bodyPr/>
          <a:lstStyle/>
          <a:p>
            <a:pPr marL="0" indent="0" eaLnBrk="1" hangingPunct="1">
              <a:buNone/>
            </a:pPr>
            <a:r>
              <a:rPr lang="en-US" dirty="0" smtClean="0">
                <a:solidFill>
                  <a:schemeClr val="accent6">
                    <a:lumMod val="75000"/>
                  </a:schemeClr>
                </a:solidFill>
                <a:ea typeface="ＭＳ Ｐゴシック" charset="-128"/>
              </a:rPr>
              <a:t>R-</a:t>
            </a:r>
            <a:r>
              <a:rPr lang="el-GR" dirty="0" smtClean="0">
                <a:solidFill>
                  <a:schemeClr val="accent6">
                    <a:lumMod val="75000"/>
                  </a:schemeClr>
                </a:solidFill>
                <a:ea typeface="ＭＳ Ｐゴシック" charset="-128"/>
              </a:rPr>
              <a:t>ακρίβεια</a:t>
            </a:r>
            <a:endParaRPr lang="en-US" dirty="0" smtClean="0">
              <a:solidFill>
                <a:schemeClr val="accent6">
                  <a:lumMod val="75000"/>
                </a:schemeClr>
              </a:solidFill>
              <a:ea typeface="ＭＳ Ｐゴシック" charset="-128"/>
            </a:endParaRPr>
          </a:p>
          <a:p>
            <a:pPr lvl="1" eaLnBrk="1" hangingPunct="1"/>
            <a:r>
              <a:rPr lang="el-GR" dirty="0" smtClean="0">
                <a:ea typeface="ＭＳ Ｐゴシック" charset="-128"/>
              </a:rPr>
              <a:t>Αν έχουμε ένα γνωστό (πιθανών μη πλήρες) σύνολο από συναφή έγγραφα μεγέθους </a:t>
            </a:r>
            <a:r>
              <a:rPr lang="en-US" dirty="0" smtClean="0">
                <a:ea typeface="ＭＳ Ｐゴシック" charset="-128"/>
              </a:rPr>
              <a:t> </a:t>
            </a:r>
            <a:r>
              <a:rPr lang="en-US" i="1" dirty="0" err="1" smtClean="0">
                <a:ea typeface="ＭＳ Ｐゴシック" charset="-128"/>
              </a:rPr>
              <a:t>Rel</a:t>
            </a:r>
            <a:r>
              <a:rPr lang="en-US" i="1" dirty="0" smtClean="0">
                <a:ea typeface="ＭＳ Ｐゴシック" charset="-128"/>
              </a:rPr>
              <a:t>, </a:t>
            </a:r>
            <a:r>
              <a:rPr lang="el-GR" dirty="0" smtClean="0">
                <a:ea typeface="ＭＳ Ｐゴシック" charset="-128"/>
              </a:rPr>
              <a:t>τότε υπολογίζουμε την ακρίβεια των κορυφαίων</a:t>
            </a:r>
            <a:r>
              <a:rPr lang="el-GR" i="1" dirty="0" smtClean="0">
                <a:ea typeface="ＭＳ Ｐゴシック" charset="-128"/>
              </a:rPr>
              <a:t> </a:t>
            </a:r>
            <a:r>
              <a:rPr lang="en-US" i="1" dirty="0" err="1" smtClean="0">
                <a:ea typeface="ＭＳ Ｐゴシック" charset="-128"/>
              </a:rPr>
              <a:t>Rel</a:t>
            </a:r>
            <a:r>
              <a:rPr lang="en-US" i="1" dirty="0" smtClean="0">
                <a:ea typeface="ＭＳ Ｐゴシック" charset="-128"/>
              </a:rPr>
              <a:t> </a:t>
            </a:r>
            <a:r>
              <a:rPr lang="el-GR" dirty="0" smtClean="0">
                <a:ea typeface="ＭＳ Ｐゴシック" charset="-128"/>
              </a:rPr>
              <a:t>εγγράφων που επιστρέφει το σύστημα</a:t>
            </a:r>
            <a:endParaRPr lang="en-US" dirty="0" smtClean="0">
              <a:ea typeface="ＭＳ Ｐゴシック" charset="-128"/>
            </a:endParaRPr>
          </a:p>
          <a:p>
            <a:pPr lvl="1" eaLnBrk="1" hangingPunct="1"/>
            <a:r>
              <a:rPr lang="el-GR" dirty="0" smtClean="0">
                <a:ea typeface="ＭＳ Ｐゴシック" charset="-128"/>
              </a:rPr>
              <a:t>Το τέλειο σύστημα μπορεί να πετύχει βαθμό 1.0</a:t>
            </a:r>
            <a:endParaRPr lang="en-US" dirty="0" smtClean="0">
              <a:ea typeface="ＭＳ Ｐゴシック" charset="-128"/>
            </a:endParaRPr>
          </a:p>
        </p:txBody>
      </p:sp>
      <p:sp>
        <p:nvSpPr>
          <p:cNvPr id="32773"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n-US" sz="1600" dirty="0">
                <a:solidFill>
                  <a:srgbClr val="FBFCFF"/>
                </a:solidFill>
              </a:rPr>
              <a:t>8.4</a:t>
            </a:r>
          </a:p>
        </p:txBody>
      </p:sp>
      <p:sp>
        <p:nvSpPr>
          <p:cNvPr id="6" name="TextBox 5"/>
          <p:cNvSpPr txBox="1"/>
          <p:nvPr/>
        </p:nvSpPr>
        <p:spPr>
          <a:xfrm>
            <a:off x="762000" y="5181600"/>
            <a:ext cx="5562600" cy="461665"/>
          </a:xfrm>
          <a:prstGeom prst="rect">
            <a:avLst/>
          </a:prstGeom>
          <a:noFill/>
        </p:spPr>
        <p:txBody>
          <a:bodyPr wrap="square" rtlCol="0">
            <a:spAutoFit/>
          </a:bodyPr>
          <a:lstStyle/>
          <a:p>
            <a:r>
              <a:rPr lang="el-GR" dirty="0" smtClean="0">
                <a:latin typeface="+mn-lt"/>
              </a:rPr>
              <a:t>Αν υπάρχουν </a:t>
            </a:r>
            <a:r>
              <a:rPr lang="en-US" dirty="0" smtClean="0">
                <a:latin typeface="+mn-lt"/>
              </a:rPr>
              <a:t>r,  </a:t>
            </a:r>
            <a:r>
              <a:rPr lang="el-GR" dirty="0" smtClean="0">
                <a:latin typeface="+mn-lt"/>
              </a:rPr>
              <a:t>τότε </a:t>
            </a:r>
            <a:r>
              <a:rPr lang="en-US" dirty="0" smtClean="0">
                <a:latin typeface="+mn-lt"/>
              </a:rPr>
              <a:t>r/</a:t>
            </a:r>
            <a:r>
              <a:rPr lang="en-US" dirty="0" err="1" smtClean="0">
                <a:latin typeface="+mn-lt"/>
              </a:rPr>
              <a:t>Rel</a:t>
            </a:r>
            <a:endParaRPr lang="el-GR" dirty="0">
              <a:latin typeface="+mn-lt"/>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62" name="Rectangle 2"/>
          <p:cNvSpPr>
            <a:spLocks noGrp="1" noChangeArrowheads="1"/>
          </p:cNvSpPr>
          <p:nvPr>
            <p:ph type="title"/>
          </p:nvPr>
        </p:nvSpPr>
        <p:spPr>
          <a:xfrm>
            <a:off x="533400" y="685800"/>
            <a:ext cx="7793037" cy="762000"/>
          </a:xfrm>
        </p:spPr>
        <p:txBody>
          <a:bodyPr/>
          <a:lstStyle/>
          <a:p>
            <a:r>
              <a:rPr lang="en-US" dirty="0" smtClean="0"/>
              <a:t>R-</a:t>
            </a:r>
            <a:r>
              <a:rPr lang="el-GR" dirty="0" smtClean="0"/>
              <a:t>Ακρίβεια</a:t>
            </a:r>
            <a:endParaRPr lang="en-US" dirty="0"/>
          </a:p>
        </p:txBody>
      </p:sp>
      <p:sp>
        <p:nvSpPr>
          <p:cNvPr id="348163" name="Rectangle 3"/>
          <p:cNvSpPr>
            <a:spLocks noGrp="1" noChangeArrowheads="1"/>
          </p:cNvSpPr>
          <p:nvPr>
            <p:ph type="body" idx="1"/>
          </p:nvPr>
        </p:nvSpPr>
        <p:spPr>
          <a:xfrm>
            <a:off x="152400" y="1752600"/>
            <a:ext cx="8458200" cy="990600"/>
          </a:xfrm>
        </p:spPr>
        <p:txBody>
          <a:bodyPr/>
          <a:lstStyle/>
          <a:p>
            <a:r>
              <a:rPr lang="el-GR" sz="2400" dirty="0" smtClean="0"/>
              <a:t>Ακρίβεια στην </a:t>
            </a:r>
            <a:r>
              <a:rPr lang="en-US" sz="2400" dirty="0" smtClean="0"/>
              <a:t>R-</a:t>
            </a:r>
            <a:r>
              <a:rPr lang="el-GR" sz="2400" dirty="0" err="1" smtClean="0"/>
              <a:t>οστή</a:t>
            </a:r>
            <a:r>
              <a:rPr lang="el-GR" sz="2400" dirty="0" smtClean="0"/>
              <a:t> θέση στη κατάταξη των αποτελεσμάτων για ένα ερώτημα που έχει </a:t>
            </a:r>
            <a:r>
              <a:rPr lang="en-US" sz="2400" dirty="0" smtClean="0"/>
              <a:t>R </a:t>
            </a:r>
            <a:r>
              <a:rPr lang="el-GR" sz="2400" dirty="0" smtClean="0"/>
              <a:t>συναφή αποτελέσματα</a:t>
            </a:r>
            <a:r>
              <a:rPr lang="en-US" sz="2400" dirty="0" smtClean="0"/>
              <a:t>.</a:t>
            </a:r>
            <a:endParaRPr lang="en-US" sz="2400" dirty="0"/>
          </a:p>
        </p:txBody>
      </p:sp>
      <p:graphicFrame>
        <p:nvGraphicFramePr>
          <p:cNvPr id="348164" name="Object 4"/>
          <p:cNvGraphicFramePr>
            <a:graphicFrameLocks noChangeAspect="1"/>
          </p:cNvGraphicFramePr>
          <p:nvPr/>
        </p:nvGraphicFramePr>
        <p:xfrm>
          <a:off x="1295400" y="2971800"/>
          <a:ext cx="1619250" cy="3527425"/>
        </p:xfrm>
        <a:graphic>
          <a:graphicData uri="http://schemas.openxmlformats.org/presentationml/2006/ole">
            <p:oleObj spid="_x0000_s105475" name="Worksheet" r:id="rId3" imgW="2241000" imgH="4872600" progId="Excel.Sheet.8">
              <p:embed/>
            </p:oleObj>
          </a:graphicData>
        </a:graphic>
      </p:graphicFrame>
      <p:sp>
        <p:nvSpPr>
          <p:cNvPr id="348165" name="Rectangle 5"/>
          <p:cNvSpPr>
            <a:spLocks noChangeArrowheads="1"/>
          </p:cNvSpPr>
          <p:nvPr/>
        </p:nvSpPr>
        <p:spPr bwMode="auto">
          <a:xfrm>
            <a:off x="3543300" y="2971800"/>
            <a:ext cx="3357563"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kumimoji="1" lang="en-US" altLang="zh-TW">
                <a:solidFill>
                  <a:srgbClr val="FF5050"/>
                </a:solidFill>
                <a:latin typeface="Times New Roman" pitchFamily="18" charset="0"/>
                <a:ea typeface="新細明體" pitchFamily="2" charset="-120"/>
              </a:rPr>
              <a:t>R = # of relevant docs = 6</a:t>
            </a:r>
          </a:p>
        </p:txBody>
      </p:sp>
      <p:sp>
        <p:nvSpPr>
          <p:cNvPr id="348166" name="Line 6"/>
          <p:cNvSpPr>
            <a:spLocks noChangeShapeType="1"/>
          </p:cNvSpPr>
          <p:nvPr/>
        </p:nvSpPr>
        <p:spPr bwMode="auto">
          <a:xfrm>
            <a:off x="1066800" y="4648200"/>
            <a:ext cx="2286000" cy="0"/>
          </a:xfrm>
          <a:prstGeom prst="line">
            <a:avLst/>
          </a:prstGeom>
          <a:noFill/>
          <a:ln w="57150">
            <a:solidFill>
              <a:srgbClr val="FF505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endParaRPr lang="en-US"/>
          </a:p>
        </p:txBody>
      </p:sp>
      <p:sp>
        <p:nvSpPr>
          <p:cNvPr id="348167" name="Text Box 7"/>
          <p:cNvSpPr txBox="1">
            <a:spLocks noChangeArrowheads="1"/>
          </p:cNvSpPr>
          <p:nvPr/>
        </p:nvSpPr>
        <p:spPr bwMode="auto">
          <a:xfrm>
            <a:off x="3581400" y="4267200"/>
            <a:ext cx="3189288"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solidFill>
                  <a:srgbClr val="0000CC"/>
                </a:solidFill>
                <a:latin typeface="Times New Roman" pitchFamily="18" charset="0"/>
              </a:rPr>
              <a:t>R-Precision = 4/6 = 0.67</a:t>
            </a:r>
          </a:p>
        </p:txBody>
      </p:sp>
    </p:spTree>
    <p:extLst>
      <p:ext uri="{BB962C8B-B14F-4D97-AF65-F5344CB8AC3E}">
        <p14:creationId xmlns="" xmlns:p14="http://schemas.microsoft.com/office/powerpoint/2010/main" val="252130504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62" name="Rectangle 2"/>
          <p:cNvSpPr>
            <a:spLocks noGrp="1" noChangeArrowheads="1"/>
          </p:cNvSpPr>
          <p:nvPr>
            <p:ph type="title"/>
          </p:nvPr>
        </p:nvSpPr>
        <p:spPr>
          <a:xfrm>
            <a:off x="533400" y="685800"/>
            <a:ext cx="7793037" cy="762000"/>
          </a:xfrm>
        </p:spPr>
        <p:txBody>
          <a:bodyPr/>
          <a:lstStyle/>
          <a:p>
            <a:r>
              <a:rPr lang="el-GR" dirty="0" smtClean="0"/>
              <a:t>Μη δυαδικές εκτιμήσεις συνάφειας</a:t>
            </a:r>
            <a:endParaRPr lang="en-US" dirty="0"/>
          </a:p>
        </p:txBody>
      </p:sp>
      <p:sp>
        <p:nvSpPr>
          <p:cNvPr id="9" name="TextBox 8"/>
          <p:cNvSpPr txBox="1"/>
          <p:nvPr/>
        </p:nvSpPr>
        <p:spPr>
          <a:xfrm>
            <a:off x="457200" y="4495800"/>
            <a:ext cx="8382000" cy="1200329"/>
          </a:xfrm>
          <a:prstGeom prst="rect">
            <a:avLst/>
          </a:prstGeom>
          <a:noFill/>
        </p:spPr>
        <p:txBody>
          <a:bodyPr wrap="square" rtlCol="0">
            <a:spAutoFit/>
          </a:bodyPr>
          <a:lstStyle/>
          <a:p>
            <a:r>
              <a:rPr lang="el-GR" sz="1800" dirty="0" smtClean="0">
                <a:latin typeface="+mn-lt"/>
              </a:rPr>
              <a:t>Υπολογίζεται για τα </a:t>
            </a:r>
            <a:r>
              <a:rPr lang="en-US" sz="1800" i="1" dirty="0" smtClean="0">
                <a:latin typeface="+mn-lt"/>
              </a:rPr>
              <a:t>k</a:t>
            </a:r>
            <a:r>
              <a:rPr lang="en-US" sz="1800" dirty="0" smtClean="0">
                <a:latin typeface="+mn-lt"/>
              </a:rPr>
              <a:t> </a:t>
            </a:r>
            <a:r>
              <a:rPr lang="el-GR" sz="1800" dirty="0" smtClean="0">
                <a:latin typeface="+mn-lt"/>
              </a:rPr>
              <a:t>πρώτα έγγραφα</a:t>
            </a:r>
          </a:p>
          <a:p>
            <a:r>
              <a:rPr lang="en-US" sz="1800" i="1" dirty="0" smtClean="0">
                <a:latin typeface="+mn-lt"/>
              </a:rPr>
              <a:t>Q</a:t>
            </a:r>
            <a:r>
              <a:rPr lang="en-US" sz="1800" dirty="0" smtClean="0">
                <a:latin typeface="+mn-lt"/>
              </a:rPr>
              <a:t> </a:t>
            </a:r>
            <a:r>
              <a:rPr lang="el-GR" sz="1800" dirty="0" smtClean="0">
                <a:latin typeface="+mn-lt"/>
              </a:rPr>
              <a:t>σύνολο ερωτημάτων, </a:t>
            </a:r>
            <a:r>
              <a:rPr lang="en-US" sz="1800" i="1" dirty="0" err="1" smtClean="0">
                <a:latin typeface="+mn-lt"/>
              </a:rPr>
              <a:t>q</a:t>
            </a:r>
            <a:r>
              <a:rPr lang="en-US" sz="1800" i="1" baseline="-25000" dirty="0" err="1" smtClean="0">
                <a:latin typeface="+mn-lt"/>
              </a:rPr>
              <a:t>j</a:t>
            </a:r>
            <a:r>
              <a:rPr lang="en-US" sz="1800" baseline="-25000" dirty="0" smtClean="0">
                <a:latin typeface="+mn-lt"/>
              </a:rPr>
              <a:t> </a:t>
            </a:r>
            <a:r>
              <a:rPr lang="el-GR" sz="1800" dirty="0" smtClean="0">
                <a:latin typeface="+mn-lt"/>
              </a:rPr>
              <a:t>ένα από τα ερωτήματα, </a:t>
            </a:r>
            <a:endParaRPr lang="en-US" sz="1800" dirty="0" smtClean="0">
              <a:latin typeface="+mn-lt"/>
            </a:endParaRPr>
          </a:p>
          <a:p>
            <a:r>
              <a:rPr lang="en-US" sz="1800" i="1" dirty="0" smtClean="0">
                <a:latin typeface="+mn-lt"/>
              </a:rPr>
              <a:t>R(j, d) </a:t>
            </a:r>
            <a:r>
              <a:rPr lang="el-GR" sz="1800" dirty="0" smtClean="0">
                <a:latin typeface="+mn-lt"/>
              </a:rPr>
              <a:t>είναι ο βαθμός που έδωσαν οι κριτές στο έγγραφο </a:t>
            </a:r>
            <a:r>
              <a:rPr lang="en-US" sz="1800" i="1" dirty="0" smtClean="0">
                <a:latin typeface="+mn-lt"/>
              </a:rPr>
              <a:t>d</a:t>
            </a:r>
            <a:r>
              <a:rPr lang="en-US" sz="1800" dirty="0" smtClean="0">
                <a:latin typeface="+mn-lt"/>
              </a:rPr>
              <a:t>  </a:t>
            </a:r>
            <a:r>
              <a:rPr lang="el-GR" sz="1800" dirty="0" smtClean="0">
                <a:latin typeface="+mn-lt"/>
              </a:rPr>
              <a:t>του  </a:t>
            </a:r>
            <a:r>
              <a:rPr lang="en-US" sz="1800" i="1" dirty="0" err="1" smtClean="0">
                <a:latin typeface="+mn-lt"/>
              </a:rPr>
              <a:t>q</a:t>
            </a:r>
            <a:r>
              <a:rPr lang="en-US" sz="1800" i="1" baseline="-25000" dirty="0" err="1" smtClean="0">
                <a:latin typeface="+mn-lt"/>
              </a:rPr>
              <a:t>j</a:t>
            </a:r>
            <a:endParaRPr lang="el-GR" sz="1800" i="1" baseline="-25000" dirty="0" smtClean="0">
              <a:latin typeface="+mn-lt"/>
            </a:endParaRPr>
          </a:p>
          <a:p>
            <a:r>
              <a:rPr lang="en-US" sz="1800" i="1" dirty="0" smtClean="0">
                <a:latin typeface="+mn-lt"/>
              </a:rPr>
              <a:t> </a:t>
            </a:r>
            <a:r>
              <a:rPr lang="el-GR" sz="1800" i="1" dirty="0" smtClean="0">
                <a:latin typeface="+mn-lt"/>
              </a:rPr>
              <a:t>Ζ </a:t>
            </a:r>
            <a:r>
              <a:rPr lang="el-GR" sz="1800" dirty="0" smtClean="0">
                <a:latin typeface="+mn-lt"/>
              </a:rPr>
              <a:t>συντελεστής </a:t>
            </a:r>
            <a:r>
              <a:rPr lang="el-GR" sz="1800" dirty="0" err="1" smtClean="0">
                <a:latin typeface="+mn-lt"/>
              </a:rPr>
              <a:t>κανονικοποίησης</a:t>
            </a:r>
            <a:r>
              <a:rPr lang="el-GR" sz="1800" dirty="0" smtClean="0">
                <a:latin typeface="+mn-lt"/>
              </a:rPr>
              <a:t> ώστε για μια τέλεια βαθμολογία το </a:t>
            </a:r>
            <a:r>
              <a:rPr lang="en-US" sz="1800" dirty="0" smtClean="0">
                <a:latin typeface="+mn-lt"/>
              </a:rPr>
              <a:t>NDCG </a:t>
            </a:r>
            <a:r>
              <a:rPr lang="el-GR" sz="1800" dirty="0" smtClean="0">
                <a:latin typeface="+mn-lt"/>
              </a:rPr>
              <a:t>να είναι 1</a:t>
            </a:r>
            <a:endParaRPr lang="el-GR" sz="1800" dirty="0">
              <a:latin typeface="+mn-lt"/>
            </a:endParaRPr>
          </a:p>
        </p:txBody>
      </p:sp>
      <p:pic>
        <p:nvPicPr>
          <p:cNvPr id="278531" name="Picture 3" descr="\begin{displaymath}&#10;\mbox{NDCG}(Q, k) = \frac{1}{\vert Q\vert} \sum_{j=1}^{\vert Q\vert} Z_{kj} \sum_{m=1}^{k}&#10;\frac{2^{R(j,m)}-1}{\log_2(1+m)},&#10;\end{displaymath}"/>
          <p:cNvPicPr>
            <a:picLocks noChangeAspect="1" noChangeArrowheads="1"/>
          </p:cNvPicPr>
          <p:nvPr/>
        </p:nvPicPr>
        <p:blipFill>
          <a:blip r:embed="rId2" cstate="print"/>
          <a:srcRect/>
          <a:stretch>
            <a:fillRect/>
          </a:stretch>
        </p:blipFill>
        <p:spPr bwMode="auto">
          <a:xfrm>
            <a:off x="1371600" y="2895600"/>
            <a:ext cx="5966847" cy="1143000"/>
          </a:xfrm>
          <a:prstGeom prst="rect">
            <a:avLst/>
          </a:prstGeom>
          <a:noFill/>
        </p:spPr>
      </p:pic>
      <p:sp>
        <p:nvSpPr>
          <p:cNvPr id="11" name="TextBox 10"/>
          <p:cNvSpPr txBox="1"/>
          <p:nvPr/>
        </p:nvSpPr>
        <p:spPr>
          <a:xfrm>
            <a:off x="533400" y="1752600"/>
            <a:ext cx="6858000" cy="461665"/>
          </a:xfrm>
          <a:prstGeom prst="rect">
            <a:avLst/>
          </a:prstGeom>
          <a:noFill/>
        </p:spPr>
        <p:txBody>
          <a:bodyPr wrap="square" rtlCol="0">
            <a:spAutoFit/>
          </a:bodyPr>
          <a:lstStyle/>
          <a:p>
            <a:r>
              <a:rPr lang="en-US" dirty="0" smtClean="0">
                <a:solidFill>
                  <a:schemeClr val="accent6">
                    <a:lumMod val="75000"/>
                  </a:schemeClr>
                </a:solidFill>
                <a:latin typeface="+mn-lt"/>
              </a:rPr>
              <a:t>Normalized discounted cumulative gain</a:t>
            </a:r>
            <a:endParaRPr lang="el-GR" dirty="0">
              <a:solidFill>
                <a:schemeClr val="accent6">
                  <a:lumMod val="75000"/>
                </a:schemeClr>
              </a:solidFill>
              <a:latin typeface="+mn-lt"/>
            </a:endParaRPr>
          </a:p>
        </p:txBody>
      </p:sp>
    </p:spTree>
    <p:extLst>
      <p:ext uri="{BB962C8B-B14F-4D97-AF65-F5344CB8AC3E}">
        <p14:creationId xmlns="" xmlns:p14="http://schemas.microsoft.com/office/powerpoint/2010/main" val="252130504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Text Box 3"/>
          <p:cNvSpPr txBox="1">
            <a:spLocks noChangeArrowheads="1"/>
          </p:cNvSpPr>
          <p:nvPr/>
        </p:nvSpPr>
        <p:spPr bwMode="auto">
          <a:xfrm>
            <a:off x="304800" y="2438400"/>
            <a:ext cx="8243887" cy="1181112"/>
          </a:xfrm>
          <a:prstGeom prst="rect">
            <a:avLst/>
          </a:prstGeom>
          <a:noFill/>
          <a:ln w="9525">
            <a:noFill/>
            <a:round/>
            <a:headEnd/>
            <a:tailEnd/>
          </a:ln>
        </p:spPr>
        <p:txBody>
          <a:bodyPr/>
          <a:lstStyle/>
          <a:p>
            <a:pPr algn="r">
              <a:lnSpc>
                <a:spcPct val="150000"/>
              </a:lnSpc>
              <a:spcBef>
                <a:spcPts val="700"/>
              </a:spcBef>
              <a:buClr>
                <a:srgbClr val="BDD3E9"/>
              </a:buClr>
              <a:buSzPct val="70000"/>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r>
              <a:rPr lang="el-GR" sz="3200" dirty="0" smtClean="0">
                <a:solidFill>
                  <a:srgbClr val="336699"/>
                </a:solidFill>
                <a:latin typeface="Calibri" charset="0"/>
              </a:rPr>
              <a:t>Μεθοδολογία – πρότυπες συλλογές (</a:t>
            </a:r>
            <a:r>
              <a:rPr lang="en-US" sz="3200" dirty="0" smtClean="0">
                <a:solidFill>
                  <a:srgbClr val="336699"/>
                </a:solidFill>
                <a:latin typeface="Calibri" charset="0"/>
              </a:rPr>
              <a:t>benchmarks)</a:t>
            </a:r>
            <a:endParaRPr lang="en-US" sz="3200" dirty="0" smtClean="0">
              <a:solidFill>
                <a:srgbClr val="BDD3E9"/>
              </a:solidFill>
              <a:latin typeface="Calibri" charset="0"/>
            </a:endParaRPr>
          </a:p>
          <a:p>
            <a:pPr marL="514350" indent="-514350" algn="r">
              <a:lnSpc>
                <a:spcPct val="150000"/>
              </a:lnSpc>
              <a:spcBef>
                <a:spcPts val="700"/>
              </a:spcBef>
              <a:buClr>
                <a:srgbClr val="336699"/>
              </a:buClr>
              <a:buSzPct val="80000"/>
              <a:buFont typeface="Calibri" pitchFamily="34" charset="0"/>
              <a:buChar char="❺"/>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endParaRPr lang="en-US" sz="3200" dirty="0" smtClean="0">
              <a:solidFill>
                <a:srgbClr val="336699"/>
              </a:solidFill>
              <a:latin typeface="Calibri" charset="0"/>
            </a:endParaRPr>
          </a:p>
          <a:p>
            <a:pPr marL="514350" indent="-514350" algn="r">
              <a:lnSpc>
                <a:spcPct val="150000"/>
              </a:lnSpc>
              <a:spcBef>
                <a:spcPts val="700"/>
              </a:spcBef>
              <a:buClr>
                <a:srgbClr val="336699"/>
              </a:buClr>
              <a:buSzPct val="80000"/>
              <a:buFont typeface="Calibri" pitchFamily="34" charset="0"/>
              <a:buChar char="❺"/>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endParaRPr lang="en-US" sz="3200" dirty="0" smtClean="0">
              <a:solidFill>
                <a:srgbClr val="336699"/>
              </a:solidFill>
              <a:latin typeface="Calibri" charset="0"/>
            </a:endParaRPr>
          </a:p>
        </p:txBody>
      </p:sp>
      <p:sp>
        <p:nvSpPr>
          <p:cNvPr id="4" name="Slide Number Placeholder 3"/>
          <p:cNvSpPr>
            <a:spLocks noGrp="1"/>
          </p:cNvSpPr>
          <p:nvPr>
            <p:ph type="sldNum" idx="10"/>
          </p:nvPr>
        </p:nvSpPr>
        <p:spPr/>
        <p:txBody>
          <a:bodyPr/>
          <a:lstStyle/>
          <a:p>
            <a:pPr>
              <a:defRPr/>
            </a:pPr>
            <a:fld id="{6231DFBC-2454-451B-9C42-04D7F724382E}" type="slidenum">
              <a:rPr lang="en-US" smtClean="0"/>
              <a:pPr>
                <a:defRPr/>
              </a:pPr>
              <a:t>46</a:t>
            </a:fld>
            <a:endParaRPr lang="en-US"/>
          </a:p>
        </p:txBody>
      </p:sp>
    </p:spTree>
    <p:extLst>
      <p:ext uri="{BB962C8B-B14F-4D97-AF65-F5344CB8AC3E}">
        <p14:creationId xmlns="" xmlns:p14="http://schemas.microsoft.com/office/powerpoint/2010/main" val="1209042669"/>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5"/>
          <p:cNvSpPr>
            <a:spLocks noGrp="1"/>
          </p:cNvSpPr>
          <p:nvPr>
            <p:ph type="sldNum" sz="quarter" idx="12"/>
          </p:nvPr>
        </p:nvSpPr>
        <p:spPr bwMode="auto">
          <a:noFill/>
          <a:ln>
            <a:miter lim="800000"/>
            <a:headEnd/>
            <a:tailEnd/>
          </a:ln>
        </p:spPr>
        <p:txBody>
          <a:bodyPr/>
          <a:lstStyle/>
          <a:p>
            <a:fld id="{7D6A22B6-1C5C-4655-A389-239CFCFDEEB9}" type="slidenum">
              <a:rPr lang="en-US" smtClean="0"/>
              <a:pPr/>
              <a:t>47</a:t>
            </a:fld>
            <a:endParaRPr lang="en-US" smtClean="0"/>
          </a:p>
        </p:txBody>
      </p:sp>
      <p:sp>
        <p:nvSpPr>
          <p:cNvPr id="32771" name="Rectangle 2"/>
          <p:cNvSpPr>
            <a:spLocks noGrp="1" noChangeArrowheads="1"/>
          </p:cNvSpPr>
          <p:nvPr>
            <p:ph type="title"/>
          </p:nvPr>
        </p:nvSpPr>
        <p:spPr/>
        <p:txBody>
          <a:bodyPr/>
          <a:lstStyle/>
          <a:p>
            <a:pPr eaLnBrk="1" hangingPunct="1"/>
            <a:r>
              <a:rPr lang="el-GR" dirty="0" smtClean="0">
                <a:ea typeface="ＭＳ Ｐゴシック" charset="-128"/>
              </a:rPr>
              <a:t>Απαιτήσεις από ένα πρότυπο (</a:t>
            </a:r>
            <a:r>
              <a:rPr lang="en-US" dirty="0" smtClean="0">
                <a:ea typeface="ＭＳ Ｐゴシック" charset="-128"/>
              </a:rPr>
              <a:t>benchmark</a:t>
            </a:r>
            <a:r>
              <a:rPr lang="el-GR" dirty="0" smtClean="0">
                <a:ea typeface="ＭＳ Ｐゴシック" charset="-128"/>
              </a:rPr>
              <a:t>)</a:t>
            </a:r>
            <a:endParaRPr lang="en-US" dirty="0" smtClean="0">
              <a:ea typeface="ＭＳ Ｐゴシック" charset="-128"/>
            </a:endParaRPr>
          </a:p>
        </p:txBody>
      </p:sp>
      <p:sp>
        <p:nvSpPr>
          <p:cNvPr id="32772" name="Rectangle 3"/>
          <p:cNvSpPr>
            <a:spLocks noGrp="1" noChangeArrowheads="1"/>
          </p:cNvSpPr>
          <p:nvPr>
            <p:ph type="body" idx="1"/>
          </p:nvPr>
        </p:nvSpPr>
        <p:spPr>
          <a:xfrm>
            <a:off x="368877" y="1371600"/>
            <a:ext cx="8229600" cy="4953000"/>
          </a:xfrm>
        </p:spPr>
        <p:txBody>
          <a:bodyPr/>
          <a:lstStyle/>
          <a:p>
            <a:pPr marL="514350" indent="-514350" eaLnBrk="1" hangingPunct="1">
              <a:buFont typeface="+mj-lt"/>
              <a:buAutoNum type="arabicPeriod"/>
            </a:pPr>
            <a:r>
              <a:rPr lang="el-GR" dirty="0" smtClean="0">
                <a:ea typeface="ＭＳ Ｐゴシック" charset="-128"/>
              </a:rPr>
              <a:t>Ένα σύνολο από έγγραφα </a:t>
            </a:r>
          </a:p>
          <a:p>
            <a:pPr marL="914400" lvl="1" indent="-514350" eaLnBrk="1" hangingPunct="1">
              <a:buFont typeface="Wingdings" pitchFamily="2" charset="2"/>
              <a:buChar char="§"/>
            </a:pPr>
            <a:r>
              <a:rPr lang="el-GR" sz="1800" dirty="0" smtClean="0">
                <a:ea typeface="ＭＳ Ｐゴシック" charset="-128"/>
              </a:rPr>
              <a:t>Τα έγγραφα πρέπει να είναι αντιπροσωπευτικά των πραγματικών εγγράφων </a:t>
            </a:r>
          </a:p>
          <a:p>
            <a:pPr marL="514350" indent="-514350" eaLnBrk="1" hangingPunct="1">
              <a:buFont typeface="+mj-lt"/>
              <a:buAutoNum type="arabicPeriod"/>
            </a:pPr>
            <a:r>
              <a:rPr lang="el-GR" dirty="0" smtClean="0">
                <a:ea typeface="ＭＳ Ｐゴシック" charset="-128"/>
              </a:rPr>
              <a:t>Μια συλλογή από ανάγκες πληροφόρησης </a:t>
            </a:r>
          </a:p>
          <a:p>
            <a:pPr marL="914400" lvl="1" indent="-514350" eaLnBrk="1" hangingPunct="1">
              <a:buFont typeface="Wingdings" pitchFamily="2" charset="2"/>
              <a:buChar char="§"/>
            </a:pPr>
            <a:r>
              <a:rPr lang="el-GR" sz="1800" dirty="0">
                <a:ea typeface="ＭＳ Ｐゴシック" charset="-128"/>
              </a:rPr>
              <a:t>(ή, καταχρηστικά ερωτημάτων) </a:t>
            </a:r>
            <a:endParaRPr lang="el-GR" sz="1800" dirty="0" smtClean="0">
              <a:ea typeface="ＭＳ Ｐゴシック" charset="-128"/>
            </a:endParaRPr>
          </a:p>
          <a:p>
            <a:pPr marL="914400" lvl="1" indent="-514350" eaLnBrk="1" hangingPunct="1">
              <a:buFont typeface="Wingdings" pitchFamily="2" charset="2"/>
              <a:buChar char="§"/>
            </a:pPr>
            <a:r>
              <a:rPr lang="el-GR" sz="1800" dirty="0" smtClean="0">
                <a:ea typeface="ＭＳ Ｐゴシック" charset="-128"/>
              </a:rPr>
              <a:t>Να σχετίζονται με τα διαθέσιμα έγγραφα</a:t>
            </a:r>
            <a:endParaRPr lang="en-US" sz="1800" dirty="0">
              <a:ea typeface="ＭＳ Ｐゴシック" charset="-128"/>
            </a:endParaRPr>
          </a:p>
          <a:p>
            <a:pPr marL="914400" lvl="1" indent="-514350" eaLnBrk="1" hangingPunct="1">
              <a:buFont typeface="Wingdings" pitchFamily="2" charset="2"/>
              <a:buChar char="§"/>
            </a:pPr>
            <a:r>
              <a:rPr lang="el-GR" sz="1800" dirty="0">
                <a:ea typeface="ＭＳ Ｐゴシック" charset="-128"/>
              </a:rPr>
              <a:t>Οι ανάγκες πληροφόρησης πρέπει να είναι αντιπροσωπευτικές των πραγματικών </a:t>
            </a:r>
            <a:r>
              <a:rPr lang="el-GR" sz="1800" dirty="0" smtClean="0">
                <a:ea typeface="ＭＳ Ｐゴシック" charset="-128"/>
              </a:rPr>
              <a:t> - τυχαίοι όροι δεν είναι καλή ιδέα</a:t>
            </a:r>
          </a:p>
          <a:p>
            <a:pPr marL="914400" lvl="1" indent="-514350" eaLnBrk="1" hangingPunct="1">
              <a:buFont typeface="Wingdings" pitchFamily="2" charset="2"/>
              <a:buChar char="§"/>
            </a:pPr>
            <a:r>
              <a:rPr lang="el-GR" sz="1800" dirty="0" smtClean="0">
                <a:ea typeface="ＭＳ Ｐゴシック" charset="-128"/>
              </a:rPr>
              <a:t>Συχνά από ειδικούς της περιοχής</a:t>
            </a:r>
            <a:endParaRPr lang="en-US" sz="1800" dirty="0">
              <a:ea typeface="ＭＳ Ｐゴシック" charset="-128"/>
            </a:endParaRPr>
          </a:p>
          <a:p>
            <a:pPr marL="514350" indent="-514350" eaLnBrk="1" hangingPunct="1">
              <a:buFont typeface="+mj-lt"/>
              <a:buAutoNum type="arabicPeriod"/>
            </a:pPr>
            <a:r>
              <a:rPr lang="el-GR" dirty="0" smtClean="0">
                <a:ea typeface="ＭＳ Ｐゴシック" charset="-128"/>
              </a:rPr>
              <a:t>Εκτιμήσεις συνάφειας από χρήστες (</a:t>
            </a:r>
            <a:r>
              <a:rPr lang="en-US" dirty="0" smtClean="0">
                <a:ea typeface="ＭＳ Ｐゴシック" charset="-128"/>
              </a:rPr>
              <a:t>Human </a:t>
            </a:r>
            <a:r>
              <a:rPr lang="en-US" dirty="0">
                <a:ea typeface="ＭＳ Ｐゴシック" charset="-128"/>
              </a:rPr>
              <a:t>relevance </a:t>
            </a:r>
            <a:r>
              <a:rPr lang="en-US" dirty="0" smtClean="0">
                <a:ea typeface="ＭＳ Ｐゴシック" charset="-128"/>
              </a:rPr>
              <a:t>assessments</a:t>
            </a:r>
            <a:r>
              <a:rPr lang="el-GR" dirty="0" smtClean="0">
                <a:ea typeface="ＭＳ Ｐゴシック" charset="-128"/>
              </a:rPr>
              <a:t>)</a:t>
            </a:r>
            <a:endParaRPr lang="en-US" dirty="0">
              <a:ea typeface="ＭＳ Ｐゴシック" charset="-128"/>
            </a:endParaRPr>
          </a:p>
          <a:p>
            <a:pPr marL="914400" lvl="1" indent="-514350" eaLnBrk="1" hangingPunct="1">
              <a:buFont typeface="Wingdings" pitchFamily="2" charset="2"/>
              <a:buChar char="§"/>
            </a:pPr>
            <a:r>
              <a:rPr lang="el-GR" sz="1800" dirty="0">
                <a:ea typeface="ＭＳ Ｐゴシック" charset="-128"/>
              </a:rPr>
              <a:t>Χρειάζεται να προσλάβουμε/πληρώσουμε κριτές ή αξιολογητές</a:t>
            </a:r>
            <a:r>
              <a:rPr lang="en-US" sz="1800" dirty="0">
                <a:ea typeface="ＭＳ Ｐゴシック" charset="-128"/>
              </a:rPr>
              <a:t>.</a:t>
            </a:r>
          </a:p>
          <a:p>
            <a:pPr marL="914400" lvl="1" indent="-514350" eaLnBrk="1" hangingPunct="1">
              <a:buFont typeface="Wingdings" pitchFamily="2" charset="2"/>
              <a:buChar char="§"/>
            </a:pPr>
            <a:r>
              <a:rPr lang="el-GR" sz="1800" dirty="0">
                <a:ea typeface="ＭＳ Ｐゴシック" charset="-128"/>
              </a:rPr>
              <a:t>Ακριβό χρονοβόρο </a:t>
            </a:r>
          </a:p>
          <a:p>
            <a:pPr marL="914400" lvl="1" indent="-514350" eaLnBrk="1" hangingPunct="1">
              <a:buFont typeface="Wingdings" pitchFamily="2" charset="2"/>
              <a:buChar char="§"/>
            </a:pPr>
            <a:r>
              <a:rPr lang="el-GR" sz="1800" dirty="0">
                <a:ea typeface="ＭＳ Ｐゴシック" charset="-128"/>
              </a:rPr>
              <a:t>Οι κριτές πρέπει να είναι αντιπροσωπευτικοί των πραγματικών χρηστών</a:t>
            </a:r>
          </a:p>
          <a:p>
            <a:pPr marL="914400" lvl="1" indent="-514350" eaLnBrk="1" hangingPunct="1">
              <a:buFont typeface="Wingdings" pitchFamily="2" charset="2"/>
              <a:buChar char="§"/>
            </a:pPr>
            <a:r>
              <a:rPr lang="en-US" sz="1800" dirty="0">
                <a:ea typeface="ＭＳ Ｐゴシック" charset="-128"/>
              </a:rPr>
              <a:t>Mechanical truck</a:t>
            </a:r>
          </a:p>
        </p:txBody>
      </p:sp>
      <p:sp>
        <p:nvSpPr>
          <p:cNvPr id="32773"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n-US" sz="1600" dirty="0">
                <a:solidFill>
                  <a:srgbClr val="FBFCFF"/>
                </a:solidFill>
              </a:rPr>
              <a:t>8.4</a:t>
            </a:r>
          </a:p>
        </p:txBody>
      </p:sp>
    </p:spTree>
    <p:extLst>
      <p:ext uri="{BB962C8B-B14F-4D97-AF65-F5344CB8AC3E}">
        <p14:creationId xmlns="" xmlns:p14="http://schemas.microsoft.com/office/powerpoint/2010/main" val="164150334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1474" name="Rectangle 2"/>
          <p:cNvSpPr>
            <a:spLocks noGrp="1" noChangeArrowheads="1"/>
          </p:cNvSpPr>
          <p:nvPr>
            <p:ph type="title"/>
          </p:nvPr>
        </p:nvSpPr>
        <p:spPr>
          <a:xfrm>
            <a:off x="457200" y="533400"/>
            <a:ext cx="8078787" cy="785813"/>
          </a:xfrm>
          <a:noFill/>
          <a:ln/>
        </p:spPr>
        <p:txBody>
          <a:bodyPr lIns="92075" tIns="46038" rIns="92075" bIns="46038" anchor="ctr"/>
          <a:lstStyle/>
          <a:p>
            <a:r>
              <a:rPr lang="en-US" altLang="zh-TW" dirty="0">
                <a:ea typeface="新細明體" pitchFamily="2" charset="-120"/>
              </a:rPr>
              <a:t>Benchmarks</a:t>
            </a:r>
            <a:endParaRPr lang="en-GB" altLang="zh-TW" dirty="0">
              <a:ea typeface="新細明體" pitchFamily="2" charset="-120"/>
            </a:endParaRPr>
          </a:p>
        </p:txBody>
      </p:sp>
      <p:sp>
        <p:nvSpPr>
          <p:cNvPr id="361476" name="Text Box 4"/>
          <p:cNvSpPr txBox="1">
            <a:spLocks noChangeArrowheads="1"/>
          </p:cNvSpPr>
          <p:nvPr/>
        </p:nvSpPr>
        <p:spPr bwMode="auto">
          <a:xfrm>
            <a:off x="1143000" y="3389313"/>
            <a:ext cx="1371600" cy="725487"/>
          </a:xfrm>
          <a:prstGeom prst="rect">
            <a:avLst/>
          </a:prstGeom>
          <a:solidFill>
            <a:srgbClr val="CCFFFF"/>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2075" tIns="46038" rIns="92075" bIns="46038" anchor="b">
            <a:spAutoFit/>
          </a:bodyPr>
          <a:lstStyle/>
          <a:p>
            <a:pPr algn="ctr">
              <a:lnSpc>
                <a:spcPct val="85000"/>
              </a:lnSpc>
              <a:spcBef>
                <a:spcPct val="50000"/>
              </a:spcBef>
            </a:pPr>
            <a:r>
              <a:rPr kumimoji="1" lang="en-US" altLang="zh-TW" sz="1600" b="1">
                <a:solidFill>
                  <a:schemeClr val="tx2"/>
                </a:solidFill>
                <a:latin typeface="Times New Roman" pitchFamily="18" charset="0"/>
                <a:ea typeface="標楷體" pitchFamily="49" charset="-120"/>
              </a:rPr>
              <a:t>Standard document collection</a:t>
            </a:r>
          </a:p>
        </p:txBody>
      </p:sp>
      <p:sp>
        <p:nvSpPr>
          <p:cNvPr id="361477" name="Text Box 5"/>
          <p:cNvSpPr txBox="1">
            <a:spLocks noChangeArrowheads="1"/>
          </p:cNvSpPr>
          <p:nvPr/>
        </p:nvSpPr>
        <p:spPr bwMode="auto">
          <a:xfrm>
            <a:off x="1143000" y="4410075"/>
            <a:ext cx="1371600" cy="517525"/>
          </a:xfrm>
          <a:prstGeom prst="rect">
            <a:avLst/>
          </a:prstGeom>
          <a:solidFill>
            <a:srgbClr val="CCFFFF"/>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2075" tIns="46038" rIns="92075" bIns="46038" anchor="b">
            <a:spAutoFit/>
          </a:bodyPr>
          <a:lstStyle/>
          <a:p>
            <a:pPr algn="ctr">
              <a:lnSpc>
                <a:spcPct val="85000"/>
              </a:lnSpc>
              <a:spcBef>
                <a:spcPct val="50000"/>
              </a:spcBef>
            </a:pPr>
            <a:r>
              <a:rPr kumimoji="1" lang="en-US" altLang="zh-TW" sz="1600" b="1">
                <a:solidFill>
                  <a:schemeClr val="tx2"/>
                </a:solidFill>
                <a:latin typeface="Times New Roman" pitchFamily="18" charset="0"/>
                <a:ea typeface="標楷體" pitchFamily="49" charset="-120"/>
              </a:rPr>
              <a:t>Standard queries</a:t>
            </a:r>
          </a:p>
        </p:txBody>
      </p:sp>
      <p:grpSp>
        <p:nvGrpSpPr>
          <p:cNvPr id="361478" name="Group 6"/>
          <p:cNvGrpSpPr>
            <a:grpSpLocks/>
          </p:cNvGrpSpPr>
          <p:nvPr/>
        </p:nvGrpSpPr>
        <p:grpSpPr bwMode="auto">
          <a:xfrm>
            <a:off x="3505200" y="3352800"/>
            <a:ext cx="1447800" cy="990600"/>
            <a:chOff x="2112" y="2352"/>
            <a:chExt cx="912" cy="624"/>
          </a:xfrm>
        </p:grpSpPr>
        <p:sp>
          <p:nvSpPr>
            <p:cNvPr id="361479" name="Oval 7"/>
            <p:cNvSpPr>
              <a:spLocks noChangeArrowheads="1"/>
            </p:cNvSpPr>
            <p:nvPr/>
          </p:nvSpPr>
          <p:spPr bwMode="auto">
            <a:xfrm>
              <a:off x="2112" y="2352"/>
              <a:ext cx="912" cy="624"/>
            </a:xfrm>
            <a:prstGeom prst="ellipse">
              <a:avLst/>
            </a:prstGeom>
            <a:solidFill>
              <a:srgbClr val="FFCC99"/>
            </a:solidFill>
            <a:ln w="9525">
              <a:solidFill>
                <a:schemeClr val="bg2"/>
              </a:solidFill>
              <a:round/>
              <a:headEnd/>
              <a:tailEnd/>
            </a:ln>
            <a:effectLst/>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361480" name="Text Box 8"/>
            <p:cNvSpPr txBox="1">
              <a:spLocks noChangeArrowheads="1"/>
            </p:cNvSpPr>
            <p:nvPr/>
          </p:nvSpPr>
          <p:spPr bwMode="auto">
            <a:xfrm>
              <a:off x="2208" y="2496"/>
              <a:ext cx="720" cy="3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2075" tIns="46038" rIns="92075" bIns="46038" anchor="b">
              <a:spAutoFit/>
            </a:bodyPr>
            <a:lstStyle/>
            <a:p>
              <a:pPr algn="ctr">
                <a:lnSpc>
                  <a:spcPct val="85000"/>
                </a:lnSpc>
                <a:spcBef>
                  <a:spcPct val="50000"/>
                </a:spcBef>
              </a:pPr>
              <a:r>
                <a:rPr kumimoji="1" lang="en-US" altLang="zh-TW" sz="1600" b="1">
                  <a:solidFill>
                    <a:schemeClr val="tx2"/>
                  </a:solidFill>
                  <a:latin typeface="Times New Roman" pitchFamily="18" charset="0"/>
                  <a:ea typeface="標楷體" pitchFamily="49" charset="-120"/>
                </a:rPr>
                <a:t>Algorithm under test</a:t>
              </a:r>
            </a:p>
          </p:txBody>
        </p:sp>
      </p:grpSp>
      <p:grpSp>
        <p:nvGrpSpPr>
          <p:cNvPr id="361481" name="Group 9"/>
          <p:cNvGrpSpPr>
            <a:grpSpLocks/>
          </p:cNvGrpSpPr>
          <p:nvPr/>
        </p:nvGrpSpPr>
        <p:grpSpPr bwMode="auto">
          <a:xfrm>
            <a:off x="5715000" y="3352800"/>
            <a:ext cx="1447800" cy="990600"/>
            <a:chOff x="3936" y="2208"/>
            <a:chExt cx="912" cy="624"/>
          </a:xfrm>
        </p:grpSpPr>
        <p:sp>
          <p:nvSpPr>
            <p:cNvPr id="361482" name="Oval 10"/>
            <p:cNvSpPr>
              <a:spLocks noChangeArrowheads="1"/>
            </p:cNvSpPr>
            <p:nvPr/>
          </p:nvSpPr>
          <p:spPr bwMode="auto">
            <a:xfrm>
              <a:off x="3936" y="2208"/>
              <a:ext cx="912" cy="624"/>
            </a:xfrm>
            <a:prstGeom prst="ellipse">
              <a:avLst/>
            </a:prstGeom>
            <a:solidFill>
              <a:srgbClr val="FFCC99"/>
            </a:solidFill>
            <a:ln w="9525">
              <a:solidFill>
                <a:schemeClr val="bg2"/>
              </a:solidFill>
              <a:round/>
              <a:headEnd/>
              <a:tailEnd/>
            </a:ln>
            <a:effectLst/>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361483" name="Text Box 11"/>
            <p:cNvSpPr txBox="1">
              <a:spLocks noChangeArrowheads="1"/>
            </p:cNvSpPr>
            <p:nvPr/>
          </p:nvSpPr>
          <p:spPr bwMode="auto">
            <a:xfrm>
              <a:off x="4032" y="2448"/>
              <a:ext cx="720" cy="18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2075" tIns="46038" rIns="92075" bIns="46038" anchor="b">
              <a:spAutoFit/>
            </a:bodyPr>
            <a:lstStyle/>
            <a:p>
              <a:pPr algn="ctr">
                <a:lnSpc>
                  <a:spcPct val="85000"/>
                </a:lnSpc>
                <a:spcBef>
                  <a:spcPct val="50000"/>
                </a:spcBef>
              </a:pPr>
              <a:r>
                <a:rPr kumimoji="1" lang="en-US" altLang="zh-TW" sz="1600" b="1">
                  <a:solidFill>
                    <a:schemeClr val="tx2"/>
                  </a:solidFill>
                  <a:latin typeface="Times New Roman" pitchFamily="18" charset="0"/>
                  <a:ea typeface="標楷體" pitchFamily="49" charset="-120"/>
                </a:rPr>
                <a:t>Evaluation</a:t>
              </a:r>
            </a:p>
          </p:txBody>
        </p:sp>
      </p:grpSp>
      <p:sp>
        <p:nvSpPr>
          <p:cNvPr id="361484" name="Text Box 12"/>
          <p:cNvSpPr txBox="1">
            <a:spLocks noChangeArrowheads="1"/>
          </p:cNvSpPr>
          <p:nvPr/>
        </p:nvSpPr>
        <p:spPr bwMode="auto">
          <a:xfrm>
            <a:off x="5791200" y="4562475"/>
            <a:ext cx="1371600" cy="517525"/>
          </a:xfrm>
          <a:prstGeom prst="rect">
            <a:avLst/>
          </a:prstGeom>
          <a:solidFill>
            <a:srgbClr val="CCFFFF"/>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2075" tIns="46038" rIns="92075" bIns="46038" anchor="b">
            <a:spAutoFit/>
          </a:bodyPr>
          <a:lstStyle/>
          <a:p>
            <a:pPr algn="ctr">
              <a:lnSpc>
                <a:spcPct val="85000"/>
              </a:lnSpc>
              <a:spcBef>
                <a:spcPct val="50000"/>
              </a:spcBef>
            </a:pPr>
            <a:r>
              <a:rPr kumimoji="1" lang="en-US" altLang="zh-TW" sz="1600" b="1">
                <a:solidFill>
                  <a:schemeClr val="tx2"/>
                </a:solidFill>
                <a:latin typeface="Times New Roman" pitchFamily="18" charset="0"/>
                <a:ea typeface="標楷體" pitchFamily="49" charset="-120"/>
              </a:rPr>
              <a:t>Standard result</a:t>
            </a:r>
          </a:p>
        </p:txBody>
      </p:sp>
      <p:sp>
        <p:nvSpPr>
          <p:cNvPr id="361485" name="Freeform 13"/>
          <p:cNvSpPr>
            <a:spLocks/>
          </p:cNvSpPr>
          <p:nvPr/>
        </p:nvSpPr>
        <p:spPr bwMode="auto">
          <a:xfrm>
            <a:off x="2516188" y="3748088"/>
            <a:ext cx="989012" cy="61912"/>
          </a:xfrm>
          <a:custGeom>
            <a:avLst/>
            <a:gdLst>
              <a:gd name="T0" fmla="*/ 0 w 623"/>
              <a:gd name="T1" fmla="*/ 0 h 39"/>
              <a:gd name="T2" fmla="*/ 623 w 623"/>
              <a:gd name="T3" fmla="*/ 39 h 39"/>
            </a:gdLst>
            <a:ahLst/>
            <a:cxnLst>
              <a:cxn ang="0">
                <a:pos x="T0" y="T1"/>
              </a:cxn>
              <a:cxn ang="0">
                <a:pos x="T2" y="T3"/>
              </a:cxn>
            </a:cxnLst>
            <a:rect l="0" t="0" r="r" b="b"/>
            <a:pathLst>
              <a:path w="623" h="39">
                <a:moveTo>
                  <a:pt x="0" y="0"/>
                </a:moveTo>
                <a:lnTo>
                  <a:pt x="623" y="39"/>
                </a:lnTo>
              </a:path>
            </a:pathLst>
          </a:custGeom>
          <a:noFill/>
          <a:ln w="9525">
            <a:solidFill>
              <a:schemeClr val="tx1"/>
            </a:solidFill>
            <a:round/>
            <a:headEnd/>
            <a:tailEnd type="triangle" w="med" len="med"/>
          </a:ln>
          <a:effectLst/>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361486" name="Freeform 14"/>
          <p:cNvSpPr>
            <a:spLocks/>
          </p:cNvSpPr>
          <p:nvPr/>
        </p:nvSpPr>
        <p:spPr bwMode="auto">
          <a:xfrm>
            <a:off x="2516188" y="4100513"/>
            <a:ext cx="1058862" cy="541337"/>
          </a:xfrm>
          <a:custGeom>
            <a:avLst/>
            <a:gdLst>
              <a:gd name="T0" fmla="*/ 0 w 667"/>
              <a:gd name="T1" fmla="*/ 341 h 341"/>
              <a:gd name="T2" fmla="*/ 667 w 667"/>
              <a:gd name="T3" fmla="*/ 0 h 341"/>
            </a:gdLst>
            <a:ahLst/>
            <a:cxnLst>
              <a:cxn ang="0">
                <a:pos x="T0" y="T1"/>
              </a:cxn>
              <a:cxn ang="0">
                <a:pos x="T2" y="T3"/>
              </a:cxn>
            </a:cxnLst>
            <a:rect l="0" t="0" r="r" b="b"/>
            <a:pathLst>
              <a:path w="667" h="341">
                <a:moveTo>
                  <a:pt x="0" y="341"/>
                </a:moveTo>
                <a:lnTo>
                  <a:pt x="667" y="0"/>
                </a:lnTo>
              </a:path>
            </a:pathLst>
          </a:custGeom>
          <a:noFill/>
          <a:ln w="9525">
            <a:solidFill>
              <a:schemeClr val="tx1"/>
            </a:solidFill>
            <a:round/>
            <a:headEnd/>
            <a:tailEnd type="triangle" w="med" len="med"/>
          </a:ln>
          <a:effectLst/>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361487" name="Line 15"/>
          <p:cNvSpPr>
            <a:spLocks noChangeShapeType="1"/>
          </p:cNvSpPr>
          <p:nvPr/>
        </p:nvSpPr>
        <p:spPr bwMode="auto">
          <a:xfrm>
            <a:off x="4953000" y="3810000"/>
            <a:ext cx="762000" cy="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361488" name="Line 16"/>
          <p:cNvSpPr>
            <a:spLocks noChangeShapeType="1"/>
          </p:cNvSpPr>
          <p:nvPr/>
        </p:nvSpPr>
        <p:spPr bwMode="auto">
          <a:xfrm flipV="1">
            <a:off x="7162800" y="3810000"/>
            <a:ext cx="533400" cy="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361489" name="Line 17"/>
          <p:cNvSpPr>
            <a:spLocks noChangeShapeType="1"/>
          </p:cNvSpPr>
          <p:nvPr/>
        </p:nvSpPr>
        <p:spPr bwMode="auto">
          <a:xfrm flipV="1">
            <a:off x="6477000" y="4343400"/>
            <a:ext cx="0" cy="22860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361490" name="Text Box 18"/>
          <p:cNvSpPr txBox="1">
            <a:spLocks noChangeArrowheads="1"/>
          </p:cNvSpPr>
          <p:nvPr/>
        </p:nvSpPr>
        <p:spPr bwMode="auto">
          <a:xfrm>
            <a:off x="4876800" y="3276600"/>
            <a:ext cx="1066800" cy="508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2075" tIns="46038" rIns="92075" bIns="46038" anchor="b">
            <a:spAutoFit/>
          </a:bodyPr>
          <a:lstStyle/>
          <a:p>
            <a:pPr>
              <a:lnSpc>
                <a:spcPct val="85000"/>
              </a:lnSpc>
              <a:spcBef>
                <a:spcPct val="50000"/>
              </a:spcBef>
            </a:pPr>
            <a:r>
              <a:rPr kumimoji="1" lang="en-US" altLang="zh-TW" sz="1600" b="1">
                <a:solidFill>
                  <a:schemeClr val="tx2"/>
                </a:solidFill>
                <a:latin typeface="Times New Roman" pitchFamily="18" charset="0"/>
                <a:ea typeface="標楷體" pitchFamily="49" charset="-120"/>
              </a:rPr>
              <a:t>Retrieved result</a:t>
            </a:r>
          </a:p>
        </p:txBody>
      </p:sp>
      <p:sp>
        <p:nvSpPr>
          <p:cNvPr id="361491" name="Text Box 19"/>
          <p:cNvSpPr txBox="1">
            <a:spLocks noChangeArrowheads="1"/>
          </p:cNvSpPr>
          <p:nvPr/>
        </p:nvSpPr>
        <p:spPr bwMode="auto">
          <a:xfrm>
            <a:off x="7086600" y="3200400"/>
            <a:ext cx="1066800" cy="508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2075" tIns="46038" rIns="92075" bIns="46038" anchor="b">
            <a:spAutoFit/>
          </a:bodyPr>
          <a:lstStyle/>
          <a:p>
            <a:pPr>
              <a:lnSpc>
                <a:spcPct val="85000"/>
              </a:lnSpc>
              <a:spcBef>
                <a:spcPct val="50000"/>
              </a:spcBef>
            </a:pPr>
            <a:r>
              <a:rPr kumimoji="1" lang="en-US" altLang="zh-TW" sz="1600" b="1">
                <a:solidFill>
                  <a:schemeClr val="tx2"/>
                </a:solidFill>
                <a:latin typeface="Times New Roman" pitchFamily="18" charset="0"/>
                <a:ea typeface="標楷體" pitchFamily="49" charset="-120"/>
              </a:rPr>
              <a:t>Precision and recall</a:t>
            </a:r>
          </a:p>
        </p:txBody>
      </p:sp>
    </p:spTree>
    <p:extLst>
      <p:ext uri="{BB962C8B-B14F-4D97-AF65-F5344CB8AC3E}">
        <p14:creationId xmlns="" xmlns:p14="http://schemas.microsoft.com/office/powerpoint/2010/main" val="4083570577"/>
      </p:ext>
    </p:extLst>
  </p:cSld>
  <p:clrMapOvr>
    <a:masterClrMapping/>
  </p:clrMapOvr>
  <p:transition spd="med"/>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5"/>
          <p:cNvSpPr>
            <a:spLocks noGrp="1"/>
          </p:cNvSpPr>
          <p:nvPr>
            <p:ph type="sldNum" sz="quarter" idx="12"/>
          </p:nvPr>
        </p:nvSpPr>
        <p:spPr bwMode="auto">
          <a:noFill/>
          <a:ln>
            <a:miter lim="800000"/>
            <a:headEnd/>
            <a:tailEnd/>
          </a:ln>
        </p:spPr>
        <p:txBody>
          <a:bodyPr/>
          <a:lstStyle/>
          <a:p>
            <a:fld id="{3962FF95-C537-4EBD-ABB7-FBED374CDE88}" type="slidenum">
              <a:rPr lang="en-US" smtClean="0"/>
              <a:pPr/>
              <a:t>49</a:t>
            </a:fld>
            <a:endParaRPr lang="en-US" smtClean="0"/>
          </a:p>
        </p:txBody>
      </p:sp>
      <p:sp>
        <p:nvSpPr>
          <p:cNvPr id="22531" name="Rectangle 2"/>
          <p:cNvSpPr>
            <a:spLocks noGrp="1" noChangeArrowheads="1"/>
          </p:cNvSpPr>
          <p:nvPr>
            <p:ph type="title"/>
          </p:nvPr>
        </p:nvSpPr>
        <p:spPr/>
        <p:txBody>
          <a:bodyPr/>
          <a:lstStyle/>
          <a:p>
            <a:pPr eaLnBrk="1" hangingPunct="1"/>
            <a:r>
              <a:rPr lang="en-US" dirty="0" smtClean="0">
                <a:ea typeface="ＭＳ Ｐゴシック" charset="-128"/>
              </a:rPr>
              <a:t>Standard benchmarks </a:t>
            </a:r>
            <a:r>
              <a:rPr lang="el-GR" dirty="0" smtClean="0">
                <a:ea typeface="ＭＳ Ｐゴシック" charset="-128"/>
              </a:rPr>
              <a:t>συνάφειας</a:t>
            </a:r>
            <a:endParaRPr lang="en-US" dirty="0" smtClean="0">
              <a:ea typeface="ＭＳ Ｐゴシック" charset="-128"/>
            </a:endParaRPr>
          </a:p>
        </p:txBody>
      </p:sp>
      <p:sp>
        <p:nvSpPr>
          <p:cNvPr id="22532" name="Rectangle 3"/>
          <p:cNvSpPr>
            <a:spLocks noGrp="1" noChangeArrowheads="1"/>
          </p:cNvSpPr>
          <p:nvPr>
            <p:ph type="body" idx="1"/>
          </p:nvPr>
        </p:nvSpPr>
        <p:spPr/>
        <p:txBody>
          <a:bodyPr/>
          <a:lstStyle/>
          <a:p>
            <a:pPr marL="0" indent="0" eaLnBrk="1" hangingPunct="1">
              <a:buNone/>
            </a:pPr>
            <a:r>
              <a:rPr lang="en-US" sz="3200" b="1" dirty="0" smtClean="0">
                <a:solidFill>
                  <a:schemeClr val="accent6">
                    <a:lumMod val="75000"/>
                  </a:schemeClr>
                </a:solidFill>
                <a:ea typeface="ＭＳ Ｐゴシック" charset="-128"/>
              </a:rPr>
              <a:t>TREC</a:t>
            </a:r>
            <a:r>
              <a:rPr lang="en-US" dirty="0" smtClean="0">
                <a:ea typeface="ＭＳ Ｐゴシック" charset="-128"/>
              </a:rPr>
              <a:t> - National Institute of Standards and Technology (NIST) </a:t>
            </a:r>
            <a:r>
              <a:rPr lang="el-GR" dirty="0" smtClean="0">
                <a:ea typeface="ＭＳ Ｐゴシック" charset="-128"/>
              </a:rPr>
              <a:t>τρέχει ένα μεγάλο </a:t>
            </a:r>
            <a:r>
              <a:rPr lang="en-US" dirty="0" smtClean="0">
                <a:ea typeface="ＭＳ Ｐゴシック" charset="-128"/>
              </a:rPr>
              <a:t>IR test bed </a:t>
            </a:r>
            <a:r>
              <a:rPr lang="el-GR" dirty="0" smtClean="0">
                <a:ea typeface="ＭＳ Ｐゴシック" charset="-128"/>
              </a:rPr>
              <a:t>εδώ και πολλά χρόνια</a:t>
            </a:r>
            <a:endParaRPr lang="en-US" dirty="0" smtClean="0">
              <a:ea typeface="ＭＳ Ｐゴシック" charset="-128"/>
            </a:endParaRPr>
          </a:p>
          <a:p>
            <a:pPr eaLnBrk="1" hangingPunct="1"/>
            <a:r>
              <a:rPr lang="el-GR" sz="2400" dirty="0" smtClean="0">
                <a:ea typeface="ＭＳ Ｐゴシック" charset="-128"/>
              </a:rPr>
              <a:t>Χρησιμοποιεί το </a:t>
            </a:r>
            <a:r>
              <a:rPr lang="en-US" sz="2400" dirty="0" smtClean="0">
                <a:ea typeface="ＭＳ Ｐゴシック" charset="-128"/>
              </a:rPr>
              <a:t>Reuters </a:t>
            </a:r>
            <a:r>
              <a:rPr lang="el-GR" sz="2400" dirty="0" smtClean="0">
                <a:ea typeface="ＭＳ Ｐゴシック" charset="-128"/>
              </a:rPr>
              <a:t>και άλλες πρότυπες συλλογές εγγράφων </a:t>
            </a:r>
          </a:p>
          <a:p>
            <a:pPr eaLnBrk="1" hangingPunct="1"/>
            <a:r>
              <a:rPr lang="el-GR" sz="2400" dirty="0" smtClean="0">
                <a:ea typeface="ＭＳ Ｐゴシック" charset="-128"/>
              </a:rPr>
              <a:t>Καθορισμένα </a:t>
            </a:r>
            <a:r>
              <a:rPr lang="en-US" sz="2400" dirty="0" smtClean="0">
                <a:ea typeface="ＭＳ Ｐゴシック" charset="-128"/>
              </a:rPr>
              <a:t>“Retrieval tasks” </a:t>
            </a:r>
            <a:endParaRPr lang="el-GR" sz="2400" dirty="0" smtClean="0">
              <a:ea typeface="ＭＳ Ｐゴシック" charset="-128"/>
            </a:endParaRPr>
          </a:p>
          <a:p>
            <a:pPr lvl="1" eaLnBrk="1" hangingPunct="1"/>
            <a:r>
              <a:rPr lang="el-GR" sz="2000" dirty="0" smtClean="0">
                <a:ea typeface="ＭＳ Ｐゴシック" charset="-128"/>
              </a:rPr>
              <a:t>Μερικές φορές ως ερωτήματα </a:t>
            </a:r>
            <a:endParaRPr lang="en-US" sz="2000" dirty="0" smtClean="0">
              <a:ea typeface="ＭＳ Ｐゴシック" charset="-128"/>
            </a:endParaRPr>
          </a:p>
          <a:p>
            <a:pPr eaLnBrk="1" hangingPunct="1"/>
            <a:r>
              <a:rPr lang="el-GR" sz="2400" dirty="0" smtClean="0">
                <a:ea typeface="ＭＳ Ｐゴシック" charset="-128"/>
              </a:rPr>
              <a:t>Ειδικοί (</a:t>
            </a:r>
            <a:r>
              <a:rPr lang="en-US" sz="2400" dirty="0" smtClean="0">
                <a:ea typeface="ＭＳ Ｐゴシック" charset="-128"/>
              </a:rPr>
              <a:t>Human experts</a:t>
            </a:r>
            <a:r>
              <a:rPr lang="el-GR" sz="2400" dirty="0" smtClean="0">
                <a:ea typeface="ＭＳ Ｐゴシック" charset="-128"/>
              </a:rPr>
              <a:t>) βαθμολογούν κάθε ζεύγος ερωτήματος, εγγράφου ως Συναφές </a:t>
            </a:r>
            <a:r>
              <a:rPr lang="en-US" sz="2400" u="sng" dirty="0" smtClean="0">
                <a:ea typeface="ＭＳ Ｐゴシック" charset="-128"/>
              </a:rPr>
              <a:t>Relevant</a:t>
            </a:r>
            <a:r>
              <a:rPr lang="en-US" sz="2400" dirty="0" smtClean="0">
                <a:ea typeface="ＭＳ Ｐゴシック" charset="-128"/>
              </a:rPr>
              <a:t> </a:t>
            </a:r>
            <a:r>
              <a:rPr lang="el-GR" sz="2400" dirty="0" smtClean="0">
                <a:ea typeface="ＭＳ Ｐゴシック" charset="-128"/>
              </a:rPr>
              <a:t>ή μη Συναφές</a:t>
            </a:r>
            <a:r>
              <a:rPr lang="en-US" sz="2400" dirty="0" smtClean="0">
                <a:ea typeface="ＭＳ Ｐゴシック" charset="-128"/>
              </a:rPr>
              <a:t> </a:t>
            </a:r>
            <a:r>
              <a:rPr lang="en-US" sz="2400" u="sng" dirty="0" err="1" smtClean="0">
                <a:ea typeface="ＭＳ Ｐゴシック" charset="-128"/>
              </a:rPr>
              <a:t>Nonrelevant</a:t>
            </a:r>
            <a:endParaRPr lang="en-US" sz="2400" u="sng" dirty="0" smtClean="0">
              <a:ea typeface="ＭＳ Ｐゴシック" charset="-128"/>
            </a:endParaRPr>
          </a:p>
          <a:p>
            <a:pPr lvl="1" eaLnBrk="1" hangingPunct="1"/>
            <a:r>
              <a:rPr lang="el-GR" dirty="0" smtClean="0">
                <a:ea typeface="ＭＳ Ｐゴシック" charset="-128"/>
              </a:rPr>
              <a:t>Ή τουλάχιστον ένα υποσύνολο των εγγράφων που επιστρέφονται για κάθε ερώτημα</a:t>
            </a:r>
            <a:endParaRPr lang="en-US" dirty="0" smtClean="0">
              <a:ea typeface="ＭＳ Ｐゴシック" charset="-128"/>
            </a:endParaRPr>
          </a:p>
        </p:txBody>
      </p:sp>
      <p:sp>
        <p:nvSpPr>
          <p:cNvPr id="22533"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n-US" sz="1600" dirty="0">
                <a:solidFill>
                  <a:srgbClr val="FBFCFF"/>
                </a:solidFill>
              </a:rPr>
              <a:t>8.2</a:t>
            </a:r>
          </a:p>
        </p:txBody>
      </p:sp>
    </p:spTree>
    <p:extLst>
      <p:ext uri="{BB962C8B-B14F-4D97-AF65-F5344CB8AC3E}">
        <p14:creationId xmlns="" xmlns:p14="http://schemas.microsoft.com/office/powerpoint/2010/main" val="6412475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l-GR" dirty="0" smtClean="0">
                <a:ea typeface="ＭＳ Ｐゴシック" pitchFamily="-112" charset="-128"/>
              </a:rPr>
              <a:t>Ποιοι είναι οι χρήστες</a:t>
            </a:r>
            <a:endParaRPr lang="en-US" dirty="0" smtClean="0">
              <a:ea typeface="ＭＳ Ｐゴシック" pitchFamily="-112" charset="-128"/>
            </a:endParaRPr>
          </a:p>
        </p:txBody>
      </p:sp>
      <p:sp>
        <p:nvSpPr>
          <p:cNvPr id="20483" name="Rectangle 3"/>
          <p:cNvSpPr>
            <a:spLocks noGrp="1" noChangeArrowheads="1"/>
          </p:cNvSpPr>
          <p:nvPr>
            <p:ph type="body" idx="1"/>
          </p:nvPr>
        </p:nvSpPr>
        <p:spPr>
          <a:xfrm>
            <a:off x="304800" y="1752600"/>
            <a:ext cx="8610600" cy="1905000"/>
          </a:xfrm>
        </p:spPr>
        <p:txBody>
          <a:bodyPr/>
          <a:lstStyle/>
          <a:p>
            <a:pPr marL="0" indent="0" eaLnBrk="1" hangingPunct="1">
              <a:buNone/>
            </a:pPr>
            <a:r>
              <a:rPr lang="el-GR" sz="2400" b="1" i="1" dirty="0" smtClean="0">
                <a:solidFill>
                  <a:schemeClr val="accent1">
                    <a:lumMod val="50000"/>
                  </a:schemeClr>
                </a:solidFill>
                <a:ea typeface="ＭＳ Ｐゴシック" pitchFamily="-112" charset="-128"/>
              </a:rPr>
              <a:t>Ποιος είναι ο χρήστης που προσπαθούμε να ικανοποιήσουμε; </a:t>
            </a:r>
            <a:endParaRPr lang="en-US" sz="2400" b="1" i="1" dirty="0" smtClean="0">
              <a:solidFill>
                <a:schemeClr val="accent1">
                  <a:lumMod val="50000"/>
                </a:schemeClr>
              </a:solidFill>
              <a:ea typeface="ＭＳ Ｐゴシック" pitchFamily="-112" charset="-128"/>
            </a:endParaRPr>
          </a:p>
          <a:p>
            <a:pPr marL="0" indent="0" eaLnBrk="1" hangingPunct="1">
              <a:buNone/>
            </a:pPr>
            <a:r>
              <a:rPr lang="el-GR" sz="2400" i="1" dirty="0" smtClean="0">
                <a:solidFill>
                  <a:schemeClr val="accent1">
                    <a:lumMod val="50000"/>
                  </a:schemeClr>
                </a:solidFill>
                <a:ea typeface="ＭＳ Ｐゴシック" pitchFamily="-112" charset="-128"/>
              </a:rPr>
              <a:t>Εξαρτάται από την εφαρμογή</a:t>
            </a:r>
          </a:p>
          <a:p>
            <a:pPr marL="0" indent="0" eaLnBrk="1" hangingPunct="1">
              <a:buNone/>
            </a:pPr>
            <a:endParaRPr lang="en-US" sz="800" b="1" i="1" dirty="0">
              <a:solidFill>
                <a:schemeClr val="accent1">
                  <a:lumMod val="50000"/>
                </a:schemeClr>
              </a:solidFill>
              <a:ea typeface="ＭＳ Ｐゴシック" pitchFamily="-112" charset="-128"/>
            </a:endParaRPr>
          </a:p>
          <a:p>
            <a:pPr eaLnBrk="1" hangingPunct="1">
              <a:buFont typeface="Wingdings" pitchFamily="2" charset="2"/>
              <a:buChar char="§"/>
            </a:pPr>
            <a:r>
              <a:rPr lang="el-GR" sz="2000" i="1" dirty="0" smtClean="0">
                <a:solidFill>
                  <a:schemeClr val="tx2">
                    <a:lumMod val="60000"/>
                    <a:lumOff val="40000"/>
                  </a:schemeClr>
                </a:solidFill>
                <a:ea typeface="ＭＳ Ｐゴシック" pitchFamily="-112" charset="-128"/>
              </a:rPr>
              <a:t>Μηχανές αναζήτησης στο </a:t>
            </a:r>
            <a:r>
              <a:rPr lang="en-US" sz="2000" i="1" dirty="0" smtClean="0">
                <a:solidFill>
                  <a:schemeClr val="tx2">
                    <a:lumMod val="60000"/>
                    <a:lumOff val="40000"/>
                  </a:schemeClr>
                </a:solidFill>
                <a:ea typeface="ＭＳ Ｐゴシック" pitchFamily="-112" charset="-128"/>
              </a:rPr>
              <a:t>Web: searcher</a:t>
            </a:r>
            <a:r>
              <a:rPr lang="en-US" sz="2000" i="1" dirty="0">
                <a:solidFill>
                  <a:schemeClr val="tx2">
                    <a:lumMod val="60000"/>
                    <a:lumOff val="40000"/>
                  </a:schemeClr>
                </a:solidFill>
                <a:ea typeface="ＭＳ Ｐゴシック" pitchFamily="-112" charset="-128"/>
              </a:rPr>
              <a:t>. </a:t>
            </a:r>
            <a:r>
              <a:rPr lang="el-GR" sz="2000" dirty="0" smtClean="0">
                <a:solidFill>
                  <a:schemeClr val="accent1">
                    <a:lumMod val="50000"/>
                  </a:schemeClr>
                </a:solidFill>
                <a:ea typeface="ＭＳ Ｐゴシック" pitchFamily="-112" charset="-128"/>
              </a:rPr>
              <a:t>Επιτυχία</a:t>
            </a:r>
            <a:r>
              <a:rPr lang="en-US" sz="2000" dirty="0" smtClean="0">
                <a:solidFill>
                  <a:schemeClr val="accent1">
                    <a:lumMod val="50000"/>
                  </a:schemeClr>
                </a:solidFill>
                <a:ea typeface="ＭＳ Ｐゴシック" pitchFamily="-112" charset="-128"/>
              </a:rPr>
              <a:t>: </a:t>
            </a:r>
            <a:r>
              <a:rPr lang="el-GR" sz="2000" dirty="0" smtClean="0">
                <a:solidFill>
                  <a:schemeClr val="accent1">
                    <a:lumMod val="50000"/>
                  </a:schemeClr>
                </a:solidFill>
                <a:ea typeface="ＭＳ Ｐゴシック" pitchFamily="-112" charset="-128"/>
              </a:rPr>
              <a:t>Ο χρήστης βρίσκει αυτό που ψάχνει. Μέτρο</a:t>
            </a:r>
            <a:r>
              <a:rPr lang="en-US" sz="2000" dirty="0" smtClean="0">
                <a:solidFill>
                  <a:schemeClr val="accent1">
                    <a:lumMod val="50000"/>
                  </a:schemeClr>
                </a:solidFill>
                <a:ea typeface="ＭＳ Ｐゴシック" pitchFamily="-112" charset="-128"/>
              </a:rPr>
              <a:t>: </a:t>
            </a:r>
            <a:r>
              <a:rPr lang="el-GR" sz="2000" dirty="0" smtClean="0">
                <a:solidFill>
                  <a:schemeClr val="accent1">
                    <a:lumMod val="50000"/>
                  </a:schemeClr>
                </a:solidFill>
                <a:ea typeface="ＭＳ Ｐゴシック" pitchFamily="-112" charset="-128"/>
              </a:rPr>
              <a:t>ρυθμός επιστροφής στη συγκεκριμένη μηχανή αναζήτησης</a:t>
            </a:r>
            <a:endParaRPr lang="en-US" sz="2000" dirty="0">
              <a:solidFill>
                <a:schemeClr val="accent1">
                  <a:lumMod val="50000"/>
                </a:schemeClr>
              </a:solidFill>
              <a:ea typeface="ＭＳ Ｐゴシック" pitchFamily="-112" charset="-128"/>
            </a:endParaRPr>
          </a:p>
          <a:p>
            <a:pPr eaLnBrk="1" hangingPunct="1">
              <a:buFont typeface="Wingdings" pitchFamily="2" charset="2"/>
              <a:buChar char="§"/>
            </a:pPr>
            <a:r>
              <a:rPr lang="el-GR" sz="2000" i="1" dirty="0">
                <a:solidFill>
                  <a:schemeClr val="tx2">
                    <a:lumMod val="60000"/>
                    <a:lumOff val="40000"/>
                  </a:schemeClr>
                </a:solidFill>
                <a:ea typeface="ＭＳ Ｐゴシック" pitchFamily="-112" charset="-128"/>
              </a:rPr>
              <a:t>Μηχανές αναζήτησης στο </a:t>
            </a:r>
            <a:r>
              <a:rPr lang="en-US" sz="2000" i="1" dirty="0">
                <a:solidFill>
                  <a:schemeClr val="tx2">
                    <a:lumMod val="60000"/>
                    <a:lumOff val="40000"/>
                  </a:schemeClr>
                </a:solidFill>
                <a:ea typeface="ＭＳ Ｐゴシック" pitchFamily="-112" charset="-128"/>
              </a:rPr>
              <a:t>Web: </a:t>
            </a:r>
            <a:r>
              <a:rPr lang="el-GR" sz="2000" i="1" dirty="0" smtClean="0">
                <a:solidFill>
                  <a:schemeClr val="tx2">
                    <a:lumMod val="60000"/>
                    <a:lumOff val="40000"/>
                  </a:schemeClr>
                </a:solidFill>
                <a:ea typeface="ＭＳ Ｐゴシック" pitchFamily="-112" charset="-128"/>
              </a:rPr>
              <a:t>διαφημιστής</a:t>
            </a:r>
            <a:r>
              <a:rPr lang="en-US" sz="2000" dirty="0" smtClean="0">
                <a:solidFill>
                  <a:schemeClr val="accent1">
                    <a:lumMod val="50000"/>
                  </a:schemeClr>
                </a:solidFill>
                <a:ea typeface="ＭＳ Ｐゴシック" pitchFamily="-112" charset="-128"/>
              </a:rPr>
              <a:t>. </a:t>
            </a:r>
            <a:r>
              <a:rPr lang="el-GR" sz="2000" dirty="0" smtClean="0">
                <a:solidFill>
                  <a:schemeClr val="accent1">
                    <a:lumMod val="50000"/>
                  </a:schemeClr>
                </a:solidFill>
                <a:ea typeface="ＭＳ Ｐゴシック" pitchFamily="-112" charset="-128"/>
              </a:rPr>
              <a:t>Επιτυχία</a:t>
            </a:r>
            <a:r>
              <a:rPr lang="en-US" sz="2000" dirty="0" smtClean="0">
                <a:solidFill>
                  <a:schemeClr val="accent1">
                    <a:lumMod val="50000"/>
                  </a:schemeClr>
                </a:solidFill>
                <a:ea typeface="ＭＳ Ｐゴシック" pitchFamily="-112" charset="-128"/>
              </a:rPr>
              <a:t>: </a:t>
            </a:r>
            <a:r>
              <a:rPr lang="en-US" sz="2000" dirty="0">
                <a:solidFill>
                  <a:schemeClr val="accent1">
                    <a:lumMod val="50000"/>
                  </a:schemeClr>
                </a:solidFill>
                <a:ea typeface="ＭＳ Ｐゴシック" pitchFamily="-112" charset="-128"/>
              </a:rPr>
              <a:t>Searcher </a:t>
            </a:r>
            <a:r>
              <a:rPr lang="el-GR" sz="2000" dirty="0" smtClean="0">
                <a:solidFill>
                  <a:schemeClr val="accent1">
                    <a:lumMod val="50000"/>
                  </a:schemeClr>
                </a:solidFill>
                <a:ea typeface="ＭＳ Ｐゴシック" pitchFamily="-112" charset="-128"/>
              </a:rPr>
              <a:t>«</a:t>
            </a:r>
            <a:r>
              <a:rPr lang="el-GR" sz="2000" dirty="0" err="1" smtClean="0">
                <a:solidFill>
                  <a:schemeClr val="accent1">
                    <a:lumMod val="50000"/>
                  </a:schemeClr>
                </a:solidFill>
                <a:ea typeface="ＭＳ Ｐゴシック" pitchFamily="-112" charset="-128"/>
              </a:rPr>
              <a:t>κλικάρει</a:t>
            </a:r>
            <a:r>
              <a:rPr lang="el-GR" sz="2000" dirty="0" smtClean="0">
                <a:solidFill>
                  <a:schemeClr val="accent1">
                    <a:lumMod val="50000"/>
                  </a:schemeClr>
                </a:solidFill>
                <a:ea typeface="ＭＳ Ｐゴシック" pitchFamily="-112" charset="-128"/>
              </a:rPr>
              <a:t>» στη διαφήμιση</a:t>
            </a:r>
            <a:r>
              <a:rPr lang="en-US" sz="2000" dirty="0" smtClean="0">
                <a:solidFill>
                  <a:schemeClr val="accent1">
                    <a:lumMod val="50000"/>
                  </a:schemeClr>
                </a:solidFill>
                <a:ea typeface="ＭＳ Ｐゴシック" pitchFamily="-112" charset="-128"/>
              </a:rPr>
              <a:t>. </a:t>
            </a:r>
            <a:r>
              <a:rPr lang="el-GR" sz="2000" dirty="0" smtClean="0">
                <a:solidFill>
                  <a:schemeClr val="accent1">
                    <a:lumMod val="50000"/>
                  </a:schemeClr>
                </a:solidFill>
                <a:ea typeface="ＭＳ Ｐゴシック" pitchFamily="-112" charset="-128"/>
              </a:rPr>
              <a:t>Μέτρο</a:t>
            </a:r>
            <a:r>
              <a:rPr lang="en-US" sz="2000" dirty="0" smtClean="0">
                <a:solidFill>
                  <a:schemeClr val="accent1">
                    <a:lumMod val="50000"/>
                  </a:schemeClr>
                </a:solidFill>
                <a:ea typeface="ＭＳ Ｐゴシック" pitchFamily="-112" charset="-128"/>
              </a:rPr>
              <a:t>: </a:t>
            </a:r>
            <a:r>
              <a:rPr lang="en-US" sz="2000" dirty="0" err="1">
                <a:solidFill>
                  <a:schemeClr val="accent1">
                    <a:lumMod val="50000"/>
                  </a:schemeClr>
                </a:solidFill>
                <a:ea typeface="ＭＳ Ｐゴシック" pitchFamily="-112" charset="-128"/>
              </a:rPr>
              <a:t>clickthrough</a:t>
            </a:r>
            <a:r>
              <a:rPr lang="en-US" sz="2000" dirty="0">
                <a:solidFill>
                  <a:schemeClr val="accent1">
                    <a:lumMod val="50000"/>
                  </a:schemeClr>
                </a:solidFill>
                <a:ea typeface="ＭＳ Ｐゴシック" pitchFamily="-112" charset="-128"/>
              </a:rPr>
              <a:t> rate</a:t>
            </a:r>
          </a:p>
          <a:p>
            <a:pPr eaLnBrk="1" hangingPunct="1">
              <a:buFont typeface="Wingdings" pitchFamily="2" charset="2"/>
              <a:buChar char="§"/>
            </a:pPr>
            <a:r>
              <a:rPr lang="en-US" sz="2000" i="1" dirty="0">
                <a:solidFill>
                  <a:schemeClr val="tx2">
                    <a:lumMod val="60000"/>
                    <a:lumOff val="40000"/>
                  </a:schemeClr>
                </a:solidFill>
                <a:ea typeface="ＭＳ Ｐゴシック" pitchFamily="-112" charset="-128"/>
              </a:rPr>
              <a:t>Ecommerce: </a:t>
            </a:r>
            <a:r>
              <a:rPr lang="el-GR" sz="2000" i="1" dirty="0" smtClean="0">
                <a:solidFill>
                  <a:schemeClr val="tx2">
                    <a:lumMod val="60000"/>
                    <a:lumOff val="40000"/>
                  </a:schemeClr>
                </a:solidFill>
                <a:ea typeface="ＭＳ Ｐゴシック" pitchFamily="-112" charset="-128"/>
              </a:rPr>
              <a:t>Αγοραστής</a:t>
            </a:r>
            <a:r>
              <a:rPr lang="en-US" sz="2000" i="1" dirty="0" smtClean="0">
                <a:solidFill>
                  <a:schemeClr val="tx2">
                    <a:lumMod val="60000"/>
                    <a:lumOff val="40000"/>
                  </a:schemeClr>
                </a:solidFill>
                <a:ea typeface="ＭＳ Ｐゴシック" pitchFamily="-112" charset="-128"/>
              </a:rPr>
              <a:t>. </a:t>
            </a:r>
            <a:r>
              <a:rPr lang="el-GR" sz="2000" dirty="0" smtClean="0">
                <a:solidFill>
                  <a:schemeClr val="accent1">
                    <a:lumMod val="50000"/>
                  </a:schemeClr>
                </a:solidFill>
                <a:ea typeface="ＭＳ Ｐゴシック" pitchFamily="-112" charset="-128"/>
              </a:rPr>
              <a:t>Επιτυχία: Ο αγοραστής αγοράζει κάτι. Μέτρο</a:t>
            </a:r>
            <a:r>
              <a:rPr lang="en-US" sz="2000" dirty="0" smtClean="0">
                <a:solidFill>
                  <a:schemeClr val="accent1">
                    <a:lumMod val="50000"/>
                  </a:schemeClr>
                </a:solidFill>
                <a:ea typeface="ＭＳ Ｐゴシック" pitchFamily="-112" charset="-128"/>
              </a:rPr>
              <a:t>: </a:t>
            </a:r>
            <a:r>
              <a:rPr lang="el-GR" sz="2000" dirty="0" smtClean="0">
                <a:solidFill>
                  <a:schemeClr val="accent1">
                    <a:lumMod val="50000"/>
                  </a:schemeClr>
                </a:solidFill>
                <a:ea typeface="ＭＳ Ｐゴシック" pitchFamily="-112" charset="-128"/>
              </a:rPr>
              <a:t>χρόνος για την αγορά, ποσοστό των </a:t>
            </a:r>
            <a:r>
              <a:rPr lang="en-US" sz="2000" dirty="0" smtClean="0">
                <a:solidFill>
                  <a:schemeClr val="accent1">
                    <a:lumMod val="50000"/>
                  </a:schemeClr>
                </a:solidFill>
                <a:ea typeface="ＭＳ Ｐゴシック" pitchFamily="-112" charset="-128"/>
              </a:rPr>
              <a:t>searchers </a:t>
            </a:r>
            <a:r>
              <a:rPr lang="el-GR" sz="2000" dirty="0" smtClean="0">
                <a:solidFill>
                  <a:schemeClr val="accent1">
                    <a:lumMod val="50000"/>
                  </a:schemeClr>
                </a:solidFill>
                <a:ea typeface="ＭＳ Ｐゴシック" pitchFamily="-112" charset="-128"/>
              </a:rPr>
              <a:t>που γίνονται αγοραστές</a:t>
            </a:r>
            <a:endParaRPr lang="en-US" sz="2000" dirty="0">
              <a:solidFill>
                <a:schemeClr val="accent1">
                  <a:lumMod val="50000"/>
                </a:schemeClr>
              </a:solidFill>
              <a:ea typeface="ＭＳ Ｐゴシック" pitchFamily="-112" charset="-128"/>
            </a:endParaRPr>
          </a:p>
          <a:p>
            <a:pPr eaLnBrk="1" hangingPunct="1">
              <a:buFont typeface="Wingdings" pitchFamily="2" charset="2"/>
              <a:buChar char="§"/>
            </a:pPr>
            <a:r>
              <a:rPr lang="en-US" sz="2000" i="1" dirty="0">
                <a:solidFill>
                  <a:schemeClr val="tx2">
                    <a:lumMod val="60000"/>
                    <a:lumOff val="40000"/>
                  </a:schemeClr>
                </a:solidFill>
                <a:ea typeface="ＭＳ Ｐゴシック" pitchFamily="-112" charset="-128"/>
              </a:rPr>
              <a:t>Ecommerce: </a:t>
            </a:r>
            <a:r>
              <a:rPr lang="el-GR" sz="2000" i="1" dirty="0" smtClean="0">
                <a:solidFill>
                  <a:schemeClr val="tx2">
                    <a:lumMod val="60000"/>
                    <a:lumOff val="40000"/>
                  </a:schemeClr>
                </a:solidFill>
                <a:ea typeface="ＭＳ Ｐゴシック" pitchFamily="-112" charset="-128"/>
              </a:rPr>
              <a:t>Πωλητής</a:t>
            </a:r>
            <a:r>
              <a:rPr lang="en-US" sz="2000" i="1" dirty="0" smtClean="0">
                <a:solidFill>
                  <a:schemeClr val="tx2">
                    <a:lumMod val="60000"/>
                    <a:lumOff val="40000"/>
                  </a:schemeClr>
                </a:solidFill>
                <a:ea typeface="ＭＳ Ｐゴシック" pitchFamily="-112" charset="-128"/>
              </a:rPr>
              <a:t>.</a:t>
            </a:r>
            <a:r>
              <a:rPr lang="en-US" sz="2000" dirty="0" smtClean="0">
                <a:solidFill>
                  <a:schemeClr val="accent1">
                    <a:lumMod val="50000"/>
                  </a:schemeClr>
                </a:solidFill>
                <a:ea typeface="ＭＳ Ｐゴシック" pitchFamily="-112" charset="-128"/>
              </a:rPr>
              <a:t> </a:t>
            </a:r>
            <a:r>
              <a:rPr lang="el-GR" sz="2000" dirty="0" smtClean="0">
                <a:solidFill>
                  <a:schemeClr val="accent1">
                    <a:lumMod val="50000"/>
                  </a:schemeClr>
                </a:solidFill>
                <a:ea typeface="ＭＳ Ｐゴシック" pitchFamily="-112" charset="-128"/>
              </a:rPr>
              <a:t>Επιτυχία: Ο πωλητής πουλάει κάτι. Μέτρο: κέρδος ανά πώληση</a:t>
            </a:r>
            <a:r>
              <a:rPr lang="en-US" sz="2000" dirty="0" smtClean="0">
                <a:solidFill>
                  <a:schemeClr val="accent1">
                    <a:lumMod val="50000"/>
                  </a:schemeClr>
                </a:solidFill>
                <a:ea typeface="ＭＳ Ｐゴシック" pitchFamily="-112" charset="-128"/>
              </a:rPr>
              <a:t>. </a:t>
            </a:r>
            <a:endParaRPr lang="en-US" sz="2000" dirty="0">
              <a:solidFill>
                <a:schemeClr val="accent1">
                  <a:lumMod val="50000"/>
                </a:schemeClr>
              </a:solidFill>
              <a:ea typeface="ＭＳ Ｐゴシック" pitchFamily="-112" charset="-128"/>
            </a:endParaRPr>
          </a:p>
          <a:p>
            <a:pPr eaLnBrk="1" hangingPunct="1">
              <a:buFont typeface="Wingdings" pitchFamily="2" charset="2"/>
              <a:buChar char="§"/>
            </a:pPr>
            <a:r>
              <a:rPr lang="el-GR" sz="2000" i="1" dirty="0" smtClean="0">
                <a:solidFill>
                  <a:schemeClr val="tx2">
                    <a:lumMod val="60000"/>
                    <a:lumOff val="40000"/>
                  </a:schemeClr>
                </a:solidFill>
                <a:ea typeface="ＭＳ Ｐゴシック" pitchFamily="-112" charset="-128"/>
              </a:rPr>
              <a:t>Επιχείρηση</a:t>
            </a:r>
            <a:r>
              <a:rPr lang="en-US" sz="2000" i="1" dirty="0" smtClean="0">
                <a:solidFill>
                  <a:schemeClr val="tx2">
                    <a:lumMod val="60000"/>
                    <a:lumOff val="40000"/>
                  </a:schemeClr>
                </a:solidFill>
                <a:ea typeface="ＭＳ Ｐゴシック" pitchFamily="-112" charset="-128"/>
              </a:rPr>
              <a:t>: </a:t>
            </a:r>
            <a:r>
              <a:rPr lang="en-US" sz="2000" i="1" dirty="0">
                <a:solidFill>
                  <a:schemeClr val="tx2">
                    <a:lumMod val="60000"/>
                    <a:lumOff val="40000"/>
                  </a:schemeClr>
                </a:solidFill>
                <a:ea typeface="ＭＳ Ｐゴシック" pitchFamily="-112" charset="-128"/>
              </a:rPr>
              <a:t>CEO. </a:t>
            </a:r>
            <a:r>
              <a:rPr lang="el-GR" sz="2000" dirty="0" smtClean="0">
                <a:solidFill>
                  <a:schemeClr val="accent1">
                    <a:lumMod val="50000"/>
                  </a:schemeClr>
                </a:solidFill>
                <a:ea typeface="ＭＳ Ｐゴシック" pitchFamily="-112" charset="-128"/>
              </a:rPr>
              <a:t>Επιτυχία: Οι εργαζόμενοι γίνονται πιο αποδοτικοί (λόγω αποτελεσματικής αναζήτησης). Μέτρο: κέρδος της εταιρείας. </a:t>
            </a:r>
            <a:endParaRPr lang="en-US" sz="2000" dirty="0">
              <a:solidFill>
                <a:schemeClr val="accent1">
                  <a:lumMod val="50000"/>
                </a:schemeClr>
              </a:solidFill>
              <a:ea typeface="ＭＳ Ｐゴシック" pitchFamily="-112" charset="-128"/>
            </a:endParaRPr>
          </a:p>
        </p:txBody>
      </p:sp>
      <p:sp>
        <p:nvSpPr>
          <p:cNvPr id="20484" name="TextBox 4"/>
          <p:cNvSpPr txBox="1">
            <a:spLocks noChangeArrowheads="1"/>
          </p:cNvSpPr>
          <p:nvPr/>
        </p:nvSpPr>
        <p:spPr bwMode="auto">
          <a:xfrm>
            <a:off x="7620000" y="-33546"/>
            <a:ext cx="1197764"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l-GR" sz="1600" dirty="0" smtClean="0">
                <a:solidFill>
                  <a:srgbClr val="FBFCFF"/>
                </a:solidFill>
              </a:rPr>
              <a:t>8.6.2</a:t>
            </a:r>
            <a:endParaRPr lang="en-US" sz="1600" dirty="0">
              <a:solidFill>
                <a:srgbClr val="FBFCFF"/>
              </a:solidFill>
            </a:endParaRPr>
          </a:p>
        </p:txBody>
      </p:sp>
      <p:sp>
        <p:nvSpPr>
          <p:cNvPr id="6" name="Slide Number Placeholder 5"/>
          <p:cNvSpPr>
            <a:spLocks noGrp="1"/>
          </p:cNvSpPr>
          <p:nvPr>
            <p:ph type="sldNum" sz="quarter" idx="12"/>
          </p:nvPr>
        </p:nvSpPr>
        <p:spPr/>
        <p:txBody>
          <a:bodyPr/>
          <a:lstStyle/>
          <a:p>
            <a:fld id="{0ED9190B-40F4-4D14-B8A7-A8F5BA31F2B1}" type="slidenum">
              <a:rPr lang="en-US" smtClean="0"/>
              <a:pPr/>
              <a:t>5</a:t>
            </a:fld>
            <a:endParaRPr lang="en-US"/>
          </a:p>
        </p:txBody>
      </p:sp>
    </p:spTree>
    <p:extLst>
      <p:ext uri="{BB962C8B-B14F-4D97-AF65-F5344CB8AC3E}">
        <p14:creationId xmlns="" xmlns:p14="http://schemas.microsoft.com/office/powerpoint/2010/main" val="170760462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5"/>
          <p:cNvSpPr>
            <a:spLocks noGrp="1"/>
          </p:cNvSpPr>
          <p:nvPr>
            <p:ph type="sldNum" sz="quarter" idx="12"/>
          </p:nvPr>
        </p:nvSpPr>
        <p:spPr bwMode="auto">
          <a:noFill/>
          <a:ln>
            <a:miter lim="800000"/>
            <a:headEnd/>
            <a:tailEnd/>
          </a:ln>
        </p:spPr>
        <p:txBody>
          <a:bodyPr/>
          <a:lstStyle/>
          <a:p>
            <a:fld id="{3962FF95-C537-4EBD-ABB7-FBED374CDE88}" type="slidenum">
              <a:rPr lang="en-US" smtClean="0"/>
              <a:pPr/>
              <a:t>50</a:t>
            </a:fld>
            <a:endParaRPr lang="en-US" smtClean="0"/>
          </a:p>
        </p:txBody>
      </p:sp>
      <p:sp>
        <p:nvSpPr>
          <p:cNvPr id="22531" name="Rectangle 2"/>
          <p:cNvSpPr>
            <a:spLocks noGrp="1" noChangeArrowheads="1"/>
          </p:cNvSpPr>
          <p:nvPr>
            <p:ph type="title"/>
          </p:nvPr>
        </p:nvSpPr>
        <p:spPr/>
        <p:txBody>
          <a:bodyPr/>
          <a:lstStyle/>
          <a:p>
            <a:pPr eaLnBrk="1" hangingPunct="1"/>
            <a:r>
              <a:rPr lang="en-US" dirty="0" smtClean="0">
                <a:ea typeface="ＭＳ Ｐゴシック" charset="-128"/>
              </a:rPr>
              <a:t>Standard benchmarks </a:t>
            </a:r>
            <a:r>
              <a:rPr lang="el-GR" dirty="0" smtClean="0">
                <a:ea typeface="ＭＳ Ｐゴシック" charset="-128"/>
              </a:rPr>
              <a:t>συνάφειας</a:t>
            </a:r>
            <a:endParaRPr lang="en-US" dirty="0" smtClean="0">
              <a:ea typeface="ＭＳ Ｐゴシック" charset="-128"/>
            </a:endParaRPr>
          </a:p>
        </p:txBody>
      </p:sp>
      <p:sp>
        <p:nvSpPr>
          <p:cNvPr id="22532" name="Rectangle 3"/>
          <p:cNvSpPr>
            <a:spLocks noGrp="1" noChangeArrowheads="1"/>
          </p:cNvSpPr>
          <p:nvPr>
            <p:ph type="body" idx="1"/>
          </p:nvPr>
        </p:nvSpPr>
        <p:spPr>
          <a:xfrm>
            <a:off x="457200" y="1600200"/>
            <a:ext cx="8134350" cy="4114800"/>
          </a:xfrm>
        </p:spPr>
        <p:txBody>
          <a:bodyPr/>
          <a:lstStyle/>
          <a:p>
            <a:pPr marL="0" indent="0">
              <a:buNone/>
            </a:pPr>
            <a:r>
              <a:rPr lang="de-DE" sz="3600" dirty="0" err="1">
                <a:solidFill>
                  <a:schemeClr val="accent6">
                    <a:lumMod val="75000"/>
                  </a:schemeClr>
                </a:solidFill>
              </a:rPr>
              <a:t>Cranfield</a:t>
            </a:r>
            <a:endParaRPr lang="de-DE" sz="3600" dirty="0">
              <a:solidFill>
                <a:schemeClr val="accent6">
                  <a:lumMod val="75000"/>
                </a:schemeClr>
              </a:solidFill>
            </a:endParaRPr>
          </a:p>
          <a:p>
            <a:pPr marL="457200" lvl="1" indent="0">
              <a:spcBef>
                <a:spcPts val="700"/>
              </a:spcBef>
              <a:buClr>
                <a:srgbClr val="336699"/>
              </a:buClr>
              <a:buNone/>
            </a:pPr>
            <a:r>
              <a:rPr lang="el-GR" dirty="0" smtClean="0"/>
              <a:t>Πρωτοπόρο: το πρώτο </a:t>
            </a:r>
            <a:r>
              <a:rPr lang="en-US" dirty="0" err="1" smtClean="0"/>
              <a:t>testbed</a:t>
            </a:r>
            <a:r>
              <a:rPr lang="en-US" dirty="0" smtClean="0"/>
              <a:t> </a:t>
            </a:r>
            <a:r>
              <a:rPr lang="el-GR" dirty="0" smtClean="0"/>
              <a:t>που επέτρεπε ακριβή </a:t>
            </a:r>
            <a:r>
              <a:rPr lang="el-GR" dirty="0" err="1" smtClean="0"/>
              <a:t>ποσοτικοποιημένα</a:t>
            </a:r>
            <a:r>
              <a:rPr lang="el-GR" dirty="0" smtClean="0"/>
              <a:t> μέτρα της αποτελεσματικότητας της ανάκτησης</a:t>
            </a:r>
            <a:endParaRPr lang="en-US" dirty="0"/>
          </a:p>
          <a:p>
            <a:pPr marL="457200" lvl="1" indent="0">
              <a:spcBef>
                <a:spcPts val="700"/>
              </a:spcBef>
              <a:buClr>
                <a:srgbClr val="336699"/>
              </a:buClr>
              <a:buNone/>
            </a:pPr>
            <a:r>
              <a:rPr lang="el-GR" dirty="0" smtClean="0"/>
              <a:t>Στα τέλη του 1950</a:t>
            </a:r>
            <a:r>
              <a:rPr lang="de-DE" dirty="0" smtClean="0"/>
              <a:t>, UK</a:t>
            </a:r>
            <a:endParaRPr lang="de-DE" dirty="0"/>
          </a:p>
          <a:p>
            <a:pPr lvl="1">
              <a:spcBef>
                <a:spcPts val="700"/>
              </a:spcBef>
              <a:buClr>
                <a:srgbClr val="336699"/>
              </a:buClr>
              <a:buFont typeface="Wingdings" pitchFamily="2" charset="2"/>
              <a:buChar char="§"/>
            </a:pPr>
            <a:r>
              <a:rPr lang="en-US" dirty="0"/>
              <a:t>1398 abstracts </a:t>
            </a:r>
            <a:r>
              <a:rPr lang="el-GR" dirty="0" smtClean="0"/>
              <a:t>από άρθρα περιοδικών  αεροδυναμικής, ένα σύνολο από 225 ερωτήματα, εξαντλητική κρίση συνάφειας όλων των ζευγών </a:t>
            </a:r>
          </a:p>
          <a:p>
            <a:pPr lvl="1">
              <a:spcBef>
                <a:spcPts val="700"/>
              </a:spcBef>
              <a:buClr>
                <a:srgbClr val="336699"/>
              </a:buClr>
              <a:buFont typeface="Wingdings" pitchFamily="2" charset="2"/>
              <a:buChar char="§"/>
            </a:pPr>
            <a:r>
              <a:rPr lang="el-GR" dirty="0" smtClean="0"/>
              <a:t>Πολύ μικρό, μη τυπικό για τα σημερινά δεδομένα της ΑΠ</a:t>
            </a:r>
            <a:endParaRPr lang="en-US" dirty="0"/>
          </a:p>
        </p:txBody>
      </p:sp>
      <p:sp>
        <p:nvSpPr>
          <p:cNvPr id="22533"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n-US" sz="1600" dirty="0">
                <a:solidFill>
                  <a:srgbClr val="FBFCFF"/>
                </a:solidFill>
              </a:rPr>
              <a:t>8.2</a:t>
            </a:r>
          </a:p>
        </p:txBody>
      </p:sp>
    </p:spTree>
    <p:extLst>
      <p:ext uri="{BB962C8B-B14F-4D97-AF65-F5344CB8AC3E}">
        <p14:creationId xmlns="" xmlns:p14="http://schemas.microsoft.com/office/powerpoint/2010/main" val="375065637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5"/>
          <p:cNvSpPr>
            <a:spLocks noGrp="1"/>
          </p:cNvSpPr>
          <p:nvPr>
            <p:ph type="sldNum" sz="quarter" idx="12"/>
          </p:nvPr>
        </p:nvSpPr>
        <p:spPr bwMode="auto">
          <a:noFill/>
          <a:ln>
            <a:miter lim="800000"/>
            <a:headEnd/>
            <a:tailEnd/>
          </a:ln>
        </p:spPr>
        <p:txBody>
          <a:bodyPr/>
          <a:lstStyle/>
          <a:p>
            <a:fld id="{003723F4-E805-4645-B56C-EE7246EE58DF}" type="slidenum">
              <a:rPr lang="en-US" smtClean="0"/>
              <a:pPr/>
              <a:t>51</a:t>
            </a:fld>
            <a:endParaRPr lang="en-US" smtClean="0"/>
          </a:p>
        </p:txBody>
      </p:sp>
      <p:sp>
        <p:nvSpPr>
          <p:cNvPr id="40963" name="Rectangle 2"/>
          <p:cNvSpPr>
            <a:spLocks noGrp="1" noChangeArrowheads="1"/>
          </p:cNvSpPr>
          <p:nvPr>
            <p:ph type="title"/>
          </p:nvPr>
        </p:nvSpPr>
        <p:spPr/>
        <p:txBody>
          <a:bodyPr/>
          <a:lstStyle/>
          <a:p>
            <a:pPr eaLnBrk="1" hangingPunct="1"/>
            <a:r>
              <a:rPr lang="en-US" smtClean="0">
                <a:ea typeface="ＭＳ Ｐゴシック" charset="-128"/>
              </a:rPr>
              <a:t>TREC</a:t>
            </a:r>
          </a:p>
        </p:txBody>
      </p:sp>
      <p:sp>
        <p:nvSpPr>
          <p:cNvPr id="40964" name="Rectangle 3"/>
          <p:cNvSpPr>
            <a:spLocks noGrp="1" noChangeArrowheads="1"/>
          </p:cNvSpPr>
          <p:nvPr>
            <p:ph type="body" idx="1"/>
          </p:nvPr>
        </p:nvSpPr>
        <p:spPr>
          <a:xfrm>
            <a:off x="152400" y="1524000"/>
            <a:ext cx="8686800" cy="5029200"/>
          </a:xfrm>
        </p:spPr>
        <p:txBody>
          <a:bodyPr/>
          <a:lstStyle/>
          <a:p>
            <a:pPr marL="0" indent="0" eaLnBrk="1" hangingPunct="1">
              <a:buNone/>
            </a:pPr>
            <a:r>
              <a:rPr lang="en-US" sz="2200" i="1" dirty="0" smtClean="0">
                <a:solidFill>
                  <a:schemeClr val="accent6">
                    <a:lumMod val="75000"/>
                  </a:schemeClr>
                </a:solidFill>
                <a:ea typeface="ＭＳ Ｐゴシック" charset="-128"/>
              </a:rPr>
              <a:t>TREC Ad Hoc task </a:t>
            </a:r>
            <a:r>
              <a:rPr lang="el-GR" sz="2200" dirty="0" smtClean="0">
                <a:ea typeface="ＭＳ Ｐゴシック" charset="-128"/>
              </a:rPr>
              <a:t>από τα πρώτα </a:t>
            </a:r>
            <a:r>
              <a:rPr lang="en-US" sz="2200" dirty="0" smtClean="0">
                <a:ea typeface="ＭＳ Ｐゴシック" charset="-128"/>
              </a:rPr>
              <a:t>8 TRECs </a:t>
            </a:r>
            <a:r>
              <a:rPr lang="el-GR" sz="2200" dirty="0" smtClean="0">
                <a:ea typeface="ＭＳ Ｐゴシック" charset="-128"/>
              </a:rPr>
              <a:t>είναι ένα </a:t>
            </a:r>
            <a:r>
              <a:rPr lang="en-US" sz="2200" dirty="0" smtClean="0">
                <a:ea typeface="ＭＳ Ｐゴシック" charset="-128"/>
              </a:rPr>
              <a:t> standard task</a:t>
            </a:r>
            <a:r>
              <a:rPr lang="el-GR" sz="2200" dirty="0" smtClean="0">
                <a:ea typeface="ＭＳ Ｐゴシック" charset="-128"/>
              </a:rPr>
              <a:t>, μεταξύ του 1992-1999</a:t>
            </a:r>
            <a:endParaRPr lang="en-US" sz="2200" dirty="0" smtClean="0">
              <a:ea typeface="ＭＳ Ｐゴシック" charset="-128"/>
            </a:endParaRPr>
          </a:p>
          <a:p>
            <a:pPr lvl="1" eaLnBrk="1" hangingPunct="1"/>
            <a:r>
              <a:rPr lang="de-DE" sz="1800" dirty="0"/>
              <a:t>1.89 </a:t>
            </a:r>
            <a:r>
              <a:rPr lang="el-GR" sz="1800" dirty="0" smtClean="0"/>
              <a:t>εκατομμύρια έγγραφα, κυρίως </a:t>
            </a:r>
            <a:r>
              <a:rPr lang="de-DE" sz="1800" dirty="0" err="1" smtClean="0"/>
              <a:t>newswire</a:t>
            </a:r>
            <a:r>
              <a:rPr lang="de-DE" sz="1800" dirty="0" smtClean="0"/>
              <a:t> </a:t>
            </a:r>
            <a:r>
              <a:rPr lang="el-GR" sz="1800" dirty="0" smtClean="0"/>
              <a:t>άρθρα</a:t>
            </a:r>
          </a:p>
          <a:p>
            <a:pPr lvl="1" eaLnBrk="1" hangingPunct="1"/>
            <a:r>
              <a:rPr lang="de-DE" sz="1800" dirty="0" smtClean="0"/>
              <a:t> </a:t>
            </a:r>
            <a:r>
              <a:rPr lang="en-US" sz="1800" dirty="0" smtClean="0">
                <a:ea typeface="ＭＳ Ｐゴシック" charset="-128"/>
              </a:rPr>
              <a:t>50 </a:t>
            </a:r>
            <a:r>
              <a:rPr lang="el-GR" sz="1800" dirty="0" smtClean="0">
                <a:ea typeface="ＭＳ Ｐゴシック" charset="-128"/>
              </a:rPr>
              <a:t>λεπτομερείς ανάγκες πληροφόρησης το χρόνο  (σύνολο 450)</a:t>
            </a:r>
          </a:p>
          <a:p>
            <a:pPr lvl="1" eaLnBrk="1" hangingPunct="1"/>
            <a:r>
              <a:rPr lang="el-GR" sz="1800" dirty="0" smtClean="0">
                <a:ea typeface="ＭＳ Ｐゴシック" charset="-128"/>
              </a:rPr>
              <a:t>Επιστρέφετε η αξιολόγηση χρηστών σε </a:t>
            </a:r>
            <a:r>
              <a:rPr lang="en-US" sz="1800" dirty="0" smtClean="0">
                <a:ea typeface="ＭＳ Ｐゴシック" charset="-128"/>
              </a:rPr>
              <a:t>pooled </a:t>
            </a:r>
            <a:r>
              <a:rPr lang="el-GR" sz="1800" dirty="0" smtClean="0">
                <a:ea typeface="ＭＳ Ｐゴシック" charset="-128"/>
              </a:rPr>
              <a:t>αποτελέσματα (δηλαδή όχι εξαντλητική αξιολόγηση όλων των ζευγών)</a:t>
            </a:r>
            <a:endParaRPr lang="en-US" sz="1800" dirty="0" smtClean="0">
              <a:ea typeface="ＭＳ Ｐゴシック" charset="-128"/>
            </a:endParaRPr>
          </a:p>
          <a:p>
            <a:pPr lvl="1" eaLnBrk="1" hangingPunct="1"/>
            <a:r>
              <a:rPr lang="el-GR" sz="1800" dirty="0" smtClean="0">
                <a:ea typeface="ＭＳ Ｐゴシック" charset="-128"/>
              </a:rPr>
              <a:t>Πρόσφατα και </a:t>
            </a:r>
            <a:r>
              <a:rPr lang="en-US" sz="1800" dirty="0" smtClean="0">
                <a:ea typeface="ＭＳ Ｐゴシック" charset="-128"/>
              </a:rPr>
              <a:t>Web track</a:t>
            </a:r>
            <a:endParaRPr lang="el-GR" sz="1800" dirty="0" smtClean="0">
              <a:ea typeface="ＭＳ Ｐゴシック" charset="-128"/>
            </a:endParaRPr>
          </a:p>
          <a:p>
            <a:pPr lvl="1" eaLnBrk="1" hangingPunct="1"/>
            <a:endParaRPr lang="en-US" sz="800" dirty="0" smtClean="0">
              <a:ea typeface="ＭＳ Ｐゴシック" charset="-128"/>
            </a:endParaRPr>
          </a:p>
          <a:p>
            <a:pPr marL="0" indent="0" eaLnBrk="1" hangingPunct="1">
              <a:buNone/>
            </a:pPr>
            <a:r>
              <a:rPr lang="en-US" sz="2200" b="1" dirty="0" smtClean="0">
                <a:ea typeface="ＭＳ Ｐゴシック" charset="-128"/>
              </a:rPr>
              <a:t>A TREC query (TREC 5)</a:t>
            </a:r>
          </a:p>
          <a:p>
            <a:pPr lvl="1" eaLnBrk="1" hangingPunct="1">
              <a:buFont typeface="Wingdings" charset="2"/>
              <a:buNone/>
            </a:pPr>
            <a:r>
              <a:rPr lang="en-US" sz="2000" dirty="0" smtClean="0">
                <a:ea typeface="ＭＳ Ｐゴシック" charset="-128"/>
              </a:rPr>
              <a:t>&lt;top&gt;</a:t>
            </a:r>
          </a:p>
          <a:p>
            <a:pPr lvl="1" eaLnBrk="1" hangingPunct="1">
              <a:buFont typeface="Wingdings" charset="2"/>
              <a:buNone/>
            </a:pPr>
            <a:r>
              <a:rPr lang="en-US" sz="2000" dirty="0" smtClean="0">
                <a:ea typeface="ＭＳ Ｐゴシック" charset="-128"/>
              </a:rPr>
              <a:t>&lt;</a:t>
            </a:r>
            <a:r>
              <a:rPr lang="en-US" sz="2000" dirty="0" err="1" smtClean="0">
                <a:ea typeface="ＭＳ Ｐゴシック" charset="-128"/>
              </a:rPr>
              <a:t>num</a:t>
            </a:r>
            <a:r>
              <a:rPr lang="en-US" sz="2000" dirty="0" smtClean="0">
                <a:ea typeface="ＭＳ Ｐゴシック" charset="-128"/>
              </a:rPr>
              <a:t>&gt; Number:  225</a:t>
            </a:r>
          </a:p>
          <a:p>
            <a:pPr lvl="1" eaLnBrk="1" hangingPunct="1">
              <a:buFont typeface="Wingdings" charset="2"/>
              <a:buNone/>
            </a:pPr>
            <a:r>
              <a:rPr lang="en-US" sz="2000" dirty="0" smtClean="0">
                <a:ea typeface="ＭＳ Ｐゴシック" charset="-128"/>
              </a:rPr>
              <a:t>&lt;</a:t>
            </a:r>
            <a:r>
              <a:rPr lang="en-US" sz="2000" dirty="0" err="1" smtClean="0">
                <a:ea typeface="ＭＳ Ｐゴシック" charset="-128"/>
              </a:rPr>
              <a:t>desc</a:t>
            </a:r>
            <a:r>
              <a:rPr lang="en-US" sz="2000" dirty="0" smtClean="0">
                <a:ea typeface="ＭＳ Ｐゴシック" charset="-128"/>
              </a:rPr>
              <a:t>&gt; Description:</a:t>
            </a:r>
          </a:p>
          <a:p>
            <a:pPr lvl="1" eaLnBrk="1" hangingPunct="1">
              <a:buFont typeface="Wingdings" charset="2"/>
              <a:buNone/>
            </a:pPr>
            <a:r>
              <a:rPr lang="en-US" sz="2000" dirty="0" smtClean="0">
                <a:ea typeface="ＭＳ Ｐゴシック" charset="-128"/>
              </a:rPr>
              <a:t>What is the main function of the Federal Emergency Management Agency (FEMA) and the funding level provided to meet emergencies?  Also, what resources are available to FEMA such as people, equipment, facilities?</a:t>
            </a:r>
          </a:p>
          <a:p>
            <a:pPr lvl="1" eaLnBrk="1" hangingPunct="1">
              <a:buFont typeface="Wingdings" charset="2"/>
              <a:buNone/>
            </a:pPr>
            <a:r>
              <a:rPr lang="en-US" sz="2000" dirty="0" smtClean="0">
                <a:ea typeface="ＭＳ Ｐゴシック" charset="-128"/>
              </a:rPr>
              <a:t>&lt;/top&gt;</a:t>
            </a:r>
          </a:p>
        </p:txBody>
      </p:sp>
      <p:sp>
        <p:nvSpPr>
          <p:cNvPr id="40965"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n-US" sz="1600" dirty="0">
                <a:solidFill>
                  <a:srgbClr val="FBFCFF"/>
                </a:solidFill>
              </a:rPr>
              <a:t>8.2</a:t>
            </a:r>
          </a:p>
        </p:txBody>
      </p:sp>
    </p:spTree>
    <p:extLst>
      <p:ext uri="{BB962C8B-B14F-4D97-AF65-F5344CB8AC3E}">
        <p14:creationId xmlns="" xmlns:p14="http://schemas.microsoft.com/office/powerpoint/2010/main" val="265433961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pPr eaLnBrk="1" hangingPunct="1"/>
            <a:r>
              <a:rPr lang="el-GR" dirty="0" smtClean="0">
                <a:ea typeface="ＭＳ Ｐゴシック" charset="-128"/>
              </a:rPr>
              <a:t>Άλλα </a:t>
            </a:r>
            <a:r>
              <a:rPr lang="en-US" dirty="0" smtClean="0">
                <a:ea typeface="ＭＳ Ｐゴシック" charset="-128"/>
              </a:rPr>
              <a:t>benchmarks</a:t>
            </a:r>
          </a:p>
        </p:txBody>
      </p:sp>
      <p:sp>
        <p:nvSpPr>
          <p:cNvPr id="41987" name="Content Placeholder 2"/>
          <p:cNvSpPr>
            <a:spLocks noGrp="1"/>
          </p:cNvSpPr>
          <p:nvPr>
            <p:ph idx="1"/>
          </p:nvPr>
        </p:nvSpPr>
        <p:spPr>
          <a:xfrm>
            <a:off x="457200" y="1600200"/>
            <a:ext cx="8305800" cy="3810000"/>
          </a:xfrm>
        </p:spPr>
        <p:txBody>
          <a:bodyPr/>
          <a:lstStyle/>
          <a:p>
            <a:pPr eaLnBrk="1" hangingPunct="1">
              <a:lnSpc>
                <a:spcPct val="90000"/>
              </a:lnSpc>
            </a:pPr>
            <a:r>
              <a:rPr lang="en-US" sz="2400" dirty="0" smtClean="0">
                <a:ea typeface="ＭＳ Ｐゴシック" charset="-128"/>
              </a:rPr>
              <a:t>GOV2</a:t>
            </a:r>
          </a:p>
          <a:p>
            <a:pPr lvl="1" eaLnBrk="1" hangingPunct="1">
              <a:lnSpc>
                <a:spcPct val="90000"/>
              </a:lnSpc>
            </a:pPr>
            <a:r>
              <a:rPr lang="el-GR" sz="2200" dirty="0" smtClean="0">
                <a:ea typeface="ＭＳ Ｐゴシック" charset="-128"/>
              </a:rPr>
              <a:t>Ακόμα μια </a:t>
            </a:r>
            <a:r>
              <a:rPr lang="en-US" sz="2200" dirty="0" smtClean="0">
                <a:ea typeface="ＭＳ Ｐゴシック" charset="-128"/>
              </a:rPr>
              <a:t>TREC/NIST </a:t>
            </a:r>
            <a:r>
              <a:rPr lang="el-GR" sz="2200" dirty="0" smtClean="0">
                <a:ea typeface="ＭＳ Ｐゴシック" charset="-128"/>
              </a:rPr>
              <a:t>συλλογή</a:t>
            </a:r>
            <a:endParaRPr lang="en-US" sz="2200" dirty="0" smtClean="0">
              <a:ea typeface="ＭＳ Ｐゴシック" charset="-128"/>
            </a:endParaRPr>
          </a:p>
          <a:p>
            <a:pPr lvl="1" eaLnBrk="1" hangingPunct="1">
              <a:lnSpc>
                <a:spcPct val="90000"/>
              </a:lnSpc>
            </a:pPr>
            <a:r>
              <a:rPr lang="en-US" sz="2200" dirty="0" smtClean="0">
                <a:ea typeface="ＭＳ Ｐゴシック" charset="-128"/>
              </a:rPr>
              <a:t>25 </a:t>
            </a:r>
            <a:r>
              <a:rPr lang="el-GR" sz="2200" dirty="0" smtClean="0">
                <a:ea typeface="ＭＳ Ｐゴシック" charset="-128"/>
              </a:rPr>
              <a:t>εκατομμύρια </a:t>
            </a:r>
            <a:r>
              <a:rPr lang="en-US" sz="2200" dirty="0" smtClean="0">
                <a:ea typeface="ＭＳ Ｐゴシック" charset="-128"/>
              </a:rPr>
              <a:t> web </a:t>
            </a:r>
            <a:r>
              <a:rPr lang="el-GR" sz="2200" dirty="0" smtClean="0">
                <a:ea typeface="ＭＳ Ｐゴシック" charset="-128"/>
              </a:rPr>
              <a:t>σελίδες</a:t>
            </a:r>
            <a:endParaRPr lang="en-US" sz="2200" dirty="0" smtClean="0">
              <a:ea typeface="ＭＳ Ｐゴシック" charset="-128"/>
            </a:endParaRPr>
          </a:p>
          <a:p>
            <a:pPr lvl="1" eaLnBrk="1" hangingPunct="1">
              <a:lnSpc>
                <a:spcPct val="90000"/>
              </a:lnSpc>
            </a:pPr>
            <a:r>
              <a:rPr lang="el-GR" sz="2200" dirty="0" smtClean="0">
                <a:ea typeface="ＭＳ Ｐゴシック" charset="-128"/>
              </a:rPr>
              <a:t>Αλλά ακόμα τουλάχιστον </a:t>
            </a:r>
            <a:r>
              <a:rPr lang="en-US" sz="2200" dirty="0" smtClean="0">
                <a:ea typeface="ＭＳ Ｐゴシック" charset="-128"/>
              </a:rPr>
              <a:t>3 </a:t>
            </a:r>
            <a:r>
              <a:rPr lang="el-GR" sz="2200" dirty="0" smtClean="0">
                <a:ea typeface="ＭＳ Ｐゴシック" charset="-128"/>
              </a:rPr>
              <a:t>τάξης μεγέθους μικρότερη από το ευρετήριο της </a:t>
            </a:r>
            <a:r>
              <a:rPr lang="en-US" sz="2200" dirty="0" smtClean="0">
                <a:ea typeface="ＭＳ Ｐゴシック" charset="-128"/>
              </a:rPr>
              <a:t> Google/Yahoo/MSN </a:t>
            </a:r>
            <a:endParaRPr lang="el-GR" sz="2200" dirty="0" smtClean="0">
              <a:ea typeface="ＭＳ Ｐゴシック" charset="-128"/>
            </a:endParaRPr>
          </a:p>
          <a:p>
            <a:pPr lvl="1" eaLnBrk="1" hangingPunct="1">
              <a:lnSpc>
                <a:spcPct val="90000"/>
              </a:lnSpc>
            </a:pPr>
            <a:endParaRPr lang="en-US" sz="2200" dirty="0" smtClean="0">
              <a:ea typeface="ＭＳ Ｐゴシック" charset="-128"/>
            </a:endParaRPr>
          </a:p>
          <a:p>
            <a:pPr eaLnBrk="1" hangingPunct="1">
              <a:lnSpc>
                <a:spcPct val="90000"/>
              </a:lnSpc>
            </a:pPr>
            <a:r>
              <a:rPr lang="en-US" sz="2400" dirty="0" smtClean="0">
                <a:ea typeface="ＭＳ Ｐゴシック" charset="-128"/>
              </a:rPr>
              <a:t>NTCIR</a:t>
            </a:r>
          </a:p>
          <a:p>
            <a:pPr lvl="1" eaLnBrk="1" hangingPunct="1">
              <a:lnSpc>
                <a:spcPct val="90000"/>
              </a:lnSpc>
            </a:pPr>
            <a:r>
              <a:rPr lang="el-GR" sz="2200" dirty="0" smtClean="0">
                <a:ea typeface="ＭＳ Ｐゴシック" charset="-128"/>
              </a:rPr>
              <a:t>Ανάκτηση πληροφορίας για τις γλώσσες της Ανατολικής Ασίας και </a:t>
            </a:r>
            <a:r>
              <a:rPr lang="en-US" sz="2200" dirty="0" smtClean="0">
                <a:ea typeface="ＭＳ Ｐゴシック" charset="-128"/>
              </a:rPr>
              <a:t>cross-language </a:t>
            </a:r>
            <a:r>
              <a:rPr lang="el-GR" sz="2200" dirty="0" smtClean="0">
                <a:ea typeface="ＭＳ Ｐゴシック" charset="-128"/>
              </a:rPr>
              <a:t>ανάκτηση</a:t>
            </a:r>
          </a:p>
          <a:p>
            <a:pPr lvl="1" eaLnBrk="1" hangingPunct="1">
              <a:lnSpc>
                <a:spcPct val="90000"/>
              </a:lnSpc>
            </a:pPr>
            <a:endParaRPr lang="en-US" sz="2200" dirty="0" smtClean="0">
              <a:ea typeface="ＭＳ Ｐゴシック" charset="-128"/>
            </a:endParaRPr>
          </a:p>
          <a:p>
            <a:pPr eaLnBrk="1" hangingPunct="1">
              <a:lnSpc>
                <a:spcPct val="90000"/>
              </a:lnSpc>
            </a:pPr>
            <a:r>
              <a:rPr lang="en-US" sz="2400" dirty="0" smtClean="0">
                <a:ea typeface="ＭＳ Ｐゴシック" charset="-128"/>
              </a:rPr>
              <a:t>Cross Language Evaluation Forum (CLEF)</a:t>
            </a:r>
          </a:p>
          <a:p>
            <a:pPr lvl="1" eaLnBrk="1" hangingPunct="1">
              <a:lnSpc>
                <a:spcPct val="90000"/>
              </a:lnSpc>
            </a:pPr>
            <a:r>
              <a:rPr lang="el-GR" sz="2200" dirty="0" smtClean="0">
                <a:ea typeface="ＭＳ Ｐゴシック" charset="-128"/>
              </a:rPr>
              <a:t>Το ίδιο για Ευρωπαϊκές γλώσσες</a:t>
            </a:r>
            <a:endParaRPr lang="en-US" sz="2400" dirty="0" smtClean="0">
              <a:ea typeface="ＭＳ Ｐゴシック" charset="-128"/>
            </a:endParaRPr>
          </a:p>
        </p:txBody>
      </p:sp>
      <p:sp>
        <p:nvSpPr>
          <p:cNvPr id="41988" name="Slide Number Placeholder 3"/>
          <p:cNvSpPr>
            <a:spLocks noGrp="1"/>
          </p:cNvSpPr>
          <p:nvPr>
            <p:ph type="sldNum" sz="quarter" idx="12"/>
          </p:nvPr>
        </p:nvSpPr>
        <p:spPr bwMode="auto">
          <a:noFill/>
          <a:ln>
            <a:miter lim="800000"/>
            <a:headEnd/>
            <a:tailEnd/>
          </a:ln>
        </p:spPr>
        <p:txBody>
          <a:bodyPr/>
          <a:lstStyle/>
          <a:p>
            <a:fld id="{A283EC4F-673F-4B65-8381-2D286A2FE12C}" type="slidenum">
              <a:rPr lang="en-US" smtClean="0"/>
              <a:pPr/>
              <a:t>52</a:t>
            </a:fld>
            <a:endParaRPr lang="en-US" smtClean="0"/>
          </a:p>
        </p:txBody>
      </p:sp>
      <p:sp>
        <p:nvSpPr>
          <p:cNvPr id="41989"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n-US" sz="1600" dirty="0">
                <a:solidFill>
                  <a:srgbClr val="FBFCFF"/>
                </a:solidFill>
              </a:rPr>
              <a:t>8.2</a:t>
            </a:r>
          </a:p>
        </p:txBody>
      </p:sp>
    </p:spTree>
    <p:extLst>
      <p:ext uri="{BB962C8B-B14F-4D97-AF65-F5344CB8AC3E}">
        <p14:creationId xmlns="" xmlns:p14="http://schemas.microsoft.com/office/powerpoint/2010/main" val="200978083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5"/>
          <p:cNvSpPr>
            <a:spLocks noGrp="1"/>
          </p:cNvSpPr>
          <p:nvPr>
            <p:ph type="sldNum" sz="quarter" idx="12"/>
          </p:nvPr>
        </p:nvSpPr>
        <p:spPr bwMode="auto">
          <a:noFill/>
          <a:ln>
            <a:miter lim="800000"/>
            <a:headEnd/>
            <a:tailEnd/>
          </a:ln>
        </p:spPr>
        <p:txBody>
          <a:bodyPr/>
          <a:lstStyle/>
          <a:p>
            <a:fld id="{C960FC53-2834-4B27-A394-8353C0A26174}" type="slidenum">
              <a:rPr lang="en-US" smtClean="0"/>
              <a:pPr/>
              <a:t>53</a:t>
            </a:fld>
            <a:endParaRPr lang="en-US" smtClean="0"/>
          </a:p>
        </p:txBody>
      </p:sp>
      <p:sp>
        <p:nvSpPr>
          <p:cNvPr id="35843" name="Rectangle 2"/>
          <p:cNvSpPr>
            <a:spLocks noGrp="1" noChangeArrowheads="1"/>
          </p:cNvSpPr>
          <p:nvPr>
            <p:ph type="title"/>
          </p:nvPr>
        </p:nvSpPr>
        <p:spPr/>
        <p:txBody>
          <a:bodyPr/>
          <a:lstStyle/>
          <a:p>
            <a:pPr eaLnBrk="1" hangingPunct="1"/>
            <a:r>
              <a:rPr lang="el-GR" dirty="0" smtClean="0">
                <a:ea typeface="ＭＳ Ｐゴシック" charset="-128"/>
              </a:rPr>
              <a:t>Συλλογές ελέγχου</a:t>
            </a:r>
            <a:endParaRPr lang="en-US" dirty="0" smtClean="0">
              <a:ea typeface="ＭＳ Ｐゴシック" charset="-128"/>
            </a:endParaRPr>
          </a:p>
        </p:txBody>
      </p:sp>
      <p:pic>
        <p:nvPicPr>
          <p:cNvPr id="35844" name="Picture 3" descr="testcorpora"/>
          <p:cNvPicPr>
            <a:picLocks noGrp="1" noChangeAspect="1" noChangeArrowheads="1"/>
          </p:cNvPicPr>
          <p:nvPr>
            <p:ph idx="1"/>
          </p:nvPr>
        </p:nvPicPr>
        <p:blipFill>
          <a:blip r:embed="rId3" cstate="print"/>
          <a:srcRect/>
          <a:stretch>
            <a:fillRect/>
          </a:stretch>
        </p:blipFill>
        <p:spPr>
          <a:xfrm>
            <a:off x="1600200" y="1738313"/>
            <a:ext cx="6096000" cy="5030787"/>
          </a:xfrm>
          <a:noFill/>
        </p:spPr>
      </p:pic>
      <p:sp>
        <p:nvSpPr>
          <p:cNvPr id="35845"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n-US" sz="1600" dirty="0">
                <a:solidFill>
                  <a:srgbClr val="FBFCFF"/>
                </a:solidFill>
              </a:rPr>
              <a:t>8.5</a:t>
            </a:r>
          </a:p>
        </p:txBody>
      </p:sp>
    </p:spTree>
    <p:extLst>
      <p:ext uri="{BB962C8B-B14F-4D97-AF65-F5344CB8AC3E}">
        <p14:creationId xmlns="" xmlns:p14="http://schemas.microsoft.com/office/powerpoint/2010/main" val="236298366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5"/>
          <p:cNvSpPr>
            <a:spLocks noGrp="1"/>
          </p:cNvSpPr>
          <p:nvPr>
            <p:ph type="sldNum" sz="quarter" idx="12"/>
          </p:nvPr>
        </p:nvSpPr>
        <p:spPr bwMode="auto">
          <a:noFill/>
          <a:ln>
            <a:miter lim="800000"/>
            <a:headEnd/>
            <a:tailEnd/>
          </a:ln>
        </p:spPr>
        <p:txBody>
          <a:bodyPr/>
          <a:lstStyle/>
          <a:p>
            <a:fld id="{C960FC53-2834-4B27-A394-8353C0A26174}" type="slidenum">
              <a:rPr lang="en-US" smtClean="0"/>
              <a:pPr/>
              <a:t>54</a:t>
            </a:fld>
            <a:endParaRPr lang="en-US" smtClean="0"/>
          </a:p>
        </p:txBody>
      </p:sp>
      <p:sp>
        <p:nvSpPr>
          <p:cNvPr id="35843" name="Rectangle 2"/>
          <p:cNvSpPr>
            <a:spLocks noGrp="1" noChangeArrowheads="1"/>
          </p:cNvSpPr>
          <p:nvPr>
            <p:ph type="title"/>
          </p:nvPr>
        </p:nvSpPr>
        <p:spPr/>
        <p:txBody>
          <a:bodyPr>
            <a:normAutofit fontScale="90000"/>
          </a:bodyPr>
          <a:lstStyle/>
          <a:p>
            <a:pPr eaLnBrk="1" hangingPunct="1"/>
            <a:r>
              <a:rPr lang="el-GR" dirty="0" smtClean="0">
                <a:ea typeface="ＭＳ Ｐゴシック" charset="-128"/>
              </a:rPr>
              <a:t>Αξιοπιστία των αξιολογήσεων των κριτών</a:t>
            </a:r>
            <a:endParaRPr lang="en-US" dirty="0" smtClean="0">
              <a:ea typeface="ＭＳ Ｐゴシック" charset="-128"/>
            </a:endParaRPr>
          </a:p>
        </p:txBody>
      </p:sp>
      <p:sp>
        <p:nvSpPr>
          <p:cNvPr id="35845"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n-US" sz="1600" dirty="0">
                <a:solidFill>
                  <a:srgbClr val="FBFCFF"/>
                </a:solidFill>
              </a:rPr>
              <a:t>8.5</a:t>
            </a:r>
          </a:p>
        </p:txBody>
      </p:sp>
      <p:sp>
        <p:nvSpPr>
          <p:cNvPr id="7" name="Text Box 3"/>
          <p:cNvSpPr txBox="1">
            <a:spLocks noChangeArrowheads="1"/>
          </p:cNvSpPr>
          <p:nvPr/>
        </p:nvSpPr>
        <p:spPr bwMode="auto">
          <a:xfrm>
            <a:off x="214282" y="2214554"/>
            <a:ext cx="8643998" cy="2052646"/>
          </a:xfrm>
          <a:prstGeom prst="rect">
            <a:avLst/>
          </a:prstGeom>
          <a:noFill/>
          <a:ln w="9525">
            <a:noFill/>
            <a:round/>
            <a:headEnd/>
            <a:tailEnd/>
          </a:ln>
        </p:spPr>
        <p:txBody>
          <a:bodyPr/>
          <a:lstStyle/>
          <a:p>
            <a:pPr marL="914400" lvl="1" indent="-457200">
              <a:spcBef>
                <a:spcPts val="700"/>
              </a:spcBef>
              <a:buClr>
                <a:srgbClr val="336699"/>
              </a:buClr>
              <a:buFont typeface="Wingdings" pitchFamily="2" charset="2"/>
              <a:buChar char="§"/>
            </a:pPr>
            <a:r>
              <a:rPr lang="el-GR" sz="2800" dirty="0" smtClean="0">
                <a:latin typeface="+mn-lt"/>
              </a:rPr>
              <a:t>Οι αξιολογήσεις συνάφειας είναι χρήσιμες αν είναι συνεπής </a:t>
            </a:r>
            <a:r>
              <a:rPr lang="en-US" sz="2800" dirty="0" smtClean="0">
                <a:solidFill>
                  <a:srgbClr val="0070C0"/>
                </a:solidFill>
                <a:latin typeface="+mn-lt"/>
              </a:rPr>
              <a:t>consistent.</a:t>
            </a:r>
          </a:p>
          <a:p>
            <a:pPr marL="914400" lvl="1" indent="-457200">
              <a:spcBef>
                <a:spcPts val="700"/>
              </a:spcBef>
              <a:buClr>
                <a:srgbClr val="336699"/>
              </a:buClr>
              <a:buFont typeface="Wingdings" pitchFamily="2" charset="2"/>
              <a:buChar char="§"/>
            </a:pPr>
            <a:r>
              <a:rPr lang="el-GR" sz="2800" dirty="0" smtClean="0">
                <a:latin typeface="+mn-lt"/>
              </a:rPr>
              <a:t>Πως μπορούμε να μετρήσουμε τη συνέπεια ή τη συμφωνία ανάμεσα στους κριτές</a:t>
            </a:r>
            <a:endParaRPr lang="de-DE" sz="2800" dirty="0" smtClean="0">
              <a:solidFill>
                <a:schemeClr val="tx1"/>
              </a:solidFill>
              <a:latin typeface="+mn-lt"/>
            </a:endParaRPr>
          </a:p>
        </p:txBody>
      </p:sp>
    </p:spTree>
    <p:extLst>
      <p:ext uri="{BB962C8B-B14F-4D97-AF65-F5344CB8AC3E}">
        <p14:creationId xmlns="" xmlns:p14="http://schemas.microsoft.com/office/powerpoint/2010/main" val="124065398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5"/>
          <p:cNvSpPr>
            <a:spLocks noGrp="1"/>
          </p:cNvSpPr>
          <p:nvPr>
            <p:ph type="sldNum" sz="quarter" idx="12"/>
          </p:nvPr>
        </p:nvSpPr>
        <p:spPr bwMode="auto">
          <a:noFill/>
          <a:ln>
            <a:miter lim="800000"/>
            <a:headEnd/>
            <a:tailEnd/>
          </a:ln>
        </p:spPr>
        <p:txBody>
          <a:bodyPr/>
          <a:lstStyle/>
          <a:p>
            <a:fld id="{424F1C77-E2A7-4B52-AE43-4D0B6190C96D}" type="slidenum">
              <a:rPr lang="en-US" smtClean="0"/>
              <a:pPr/>
              <a:t>55</a:t>
            </a:fld>
            <a:endParaRPr lang="en-US" smtClean="0"/>
          </a:p>
        </p:txBody>
      </p:sp>
      <p:sp>
        <p:nvSpPr>
          <p:cNvPr id="37891" name="Rectangle 2"/>
          <p:cNvSpPr>
            <a:spLocks noGrp="1" noChangeArrowheads="1"/>
          </p:cNvSpPr>
          <p:nvPr>
            <p:ph type="title"/>
          </p:nvPr>
        </p:nvSpPr>
        <p:spPr/>
        <p:txBody>
          <a:bodyPr>
            <a:normAutofit fontScale="90000"/>
          </a:bodyPr>
          <a:lstStyle/>
          <a:p>
            <a:pPr eaLnBrk="1" hangingPunct="1"/>
            <a:r>
              <a:rPr lang="el-GR" dirty="0" smtClean="0">
                <a:ea typeface="ＭＳ Ｐゴシック" charset="-128"/>
              </a:rPr>
              <a:t>Μέτρο </a:t>
            </a:r>
            <a:r>
              <a:rPr lang="en-US" dirty="0" smtClean="0">
                <a:ea typeface="ＭＳ Ｐゴシック" charset="-128"/>
              </a:rPr>
              <a:t>Kappa </a:t>
            </a:r>
            <a:r>
              <a:rPr lang="el-GR" dirty="0" smtClean="0">
                <a:ea typeface="ＭＳ Ｐゴシック" charset="-128"/>
              </a:rPr>
              <a:t>της διαφωνίας (συμφωνίας) (</a:t>
            </a:r>
            <a:r>
              <a:rPr lang="en-US" dirty="0" smtClean="0">
                <a:ea typeface="ＭＳ Ｐゴシック" charset="-128"/>
              </a:rPr>
              <a:t>dis-agreement) </a:t>
            </a:r>
            <a:r>
              <a:rPr lang="el-GR" dirty="0" smtClean="0">
                <a:ea typeface="ＭＳ Ｐゴシック" charset="-128"/>
              </a:rPr>
              <a:t>μεταξύ των κριτών</a:t>
            </a:r>
            <a:endParaRPr lang="en-US" dirty="0" smtClean="0">
              <a:ea typeface="ＭＳ Ｐゴシック" charset="-128"/>
            </a:endParaRPr>
          </a:p>
        </p:txBody>
      </p:sp>
      <p:sp>
        <p:nvSpPr>
          <p:cNvPr id="37892" name="Rectangle 3"/>
          <p:cNvSpPr>
            <a:spLocks noGrp="1" noChangeArrowheads="1"/>
          </p:cNvSpPr>
          <p:nvPr>
            <p:ph type="body" idx="1"/>
          </p:nvPr>
        </p:nvSpPr>
        <p:spPr>
          <a:xfrm>
            <a:off x="304800" y="1679575"/>
            <a:ext cx="8077200" cy="4718050"/>
          </a:xfrm>
        </p:spPr>
        <p:txBody>
          <a:bodyPr/>
          <a:lstStyle/>
          <a:p>
            <a:pPr marL="0" indent="0" eaLnBrk="1" hangingPunct="1">
              <a:buNone/>
            </a:pPr>
            <a:r>
              <a:rPr lang="el-GR" dirty="0" smtClean="0">
                <a:solidFill>
                  <a:schemeClr val="accent6">
                    <a:lumMod val="75000"/>
                  </a:schemeClr>
                </a:solidFill>
                <a:ea typeface="ＭＳ Ｐゴシック" charset="-128"/>
              </a:rPr>
              <a:t>Μέτρο </a:t>
            </a:r>
            <a:r>
              <a:rPr lang="en-US" dirty="0" smtClean="0">
                <a:solidFill>
                  <a:schemeClr val="accent6">
                    <a:lumMod val="75000"/>
                  </a:schemeClr>
                </a:solidFill>
                <a:ea typeface="ＭＳ Ｐゴシック" charset="-128"/>
              </a:rPr>
              <a:t>Kappa </a:t>
            </a:r>
            <a:endParaRPr lang="el-GR" dirty="0" smtClean="0">
              <a:solidFill>
                <a:schemeClr val="accent6">
                  <a:lumMod val="75000"/>
                </a:schemeClr>
              </a:solidFill>
              <a:ea typeface="ＭＳ Ｐゴシック" charset="-128"/>
            </a:endParaRPr>
          </a:p>
          <a:p>
            <a:pPr marL="0" indent="0" eaLnBrk="1" hangingPunct="1">
              <a:buNone/>
            </a:pPr>
            <a:endParaRPr lang="el-GR" sz="1100" dirty="0" smtClean="0">
              <a:solidFill>
                <a:schemeClr val="accent6">
                  <a:lumMod val="75000"/>
                </a:schemeClr>
              </a:solidFill>
              <a:ea typeface="ＭＳ Ｐゴシック" charset="-128"/>
            </a:endParaRPr>
          </a:p>
          <a:p>
            <a:pPr eaLnBrk="1" hangingPunct="1">
              <a:buFont typeface="Wingdings" pitchFamily="2" charset="2"/>
              <a:buChar char="§"/>
            </a:pPr>
            <a:r>
              <a:rPr lang="el-GR" sz="2200" dirty="0" smtClean="0">
                <a:ea typeface="ＭＳ Ｐゴシック" charset="-128"/>
              </a:rPr>
              <a:t>Συμφωνία μεταξύ των κριτών</a:t>
            </a:r>
          </a:p>
          <a:p>
            <a:pPr eaLnBrk="1" hangingPunct="1">
              <a:buFont typeface="Wingdings" pitchFamily="2" charset="2"/>
              <a:buChar char="§"/>
            </a:pPr>
            <a:r>
              <a:rPr lang="el-GR" sz="2200" dirty="0" smtClean="0">
                <a:ea typeface="ＭＳ Ｐゴシック" charset="-128"/>
              </a:rPr>
              <a:t>Αφορά κατηγορική κρίση </a:t>
            </a:r>
          </a:p>
          <a:p>
            <a:pPr eaLnBrk="1" hangingPunct="1">
              <a:buFont typeface="Wingdings" pitchFamily="2" charset="2"/>
              <a:buChar char="§"/>
            </a:pPr>
            <a:r>
              <a:rPr lang="el-GR" sz="2200" dirty="0" smtClean="0">
                <a:ea typeface="ＭＳ Ｐゴシック" charset="-128"/>
              </a:rPr>
              <a:t>Λαμβάνει υπό όψιν την συμφωνία από τύχη </a:t>
            </a:r>
          </a:p>
          <a:p>
            <a:pPr eaLnBrk="1" hangingPunct="1">
              <a:buFont typeface="Wingdings" pitchFamily="2" charset="2"/>
              <a:buChar char="§"/>
            </a:pPr>
            <a:endParaRPr lang="el-GR" sz="2200" dirty="0" smtClean="0">
              <a:ea typeface="ＭＳ Ｐゴシック" charset="-128"/>
            </a:endParaRPr>
          </a:p>
          <a:p>
            <a:pPr marL="0" indent="0" eaLnBrk="1" hangingPunct="1">
              <a:buNone/>
            </a:pPr>
            <a:endParaRPr lang="el-GR" sz="2400" dirty="0" smtClean="0">
              <a:ea typeface="ＭＳ Ｐゴシック" charset="-128"/>
            </a:endParaRPr>
          </a:p>
          <a:p>
            <a:pPr marL="0" indent="0" eaLnBrk="1" hangingPunct="1">
              <a:buNone/>
            </a:pPr>
            <a:endParaRPr lang="el-GR" sz="2400" dirty="0">
              <a:ea typeface="ＭＳ Ｐゴシック" charset="-128"/>
            </a:endParaRPr>
          </a:p>
          <a:p>
            <a:pPr marL="0" indent="0" eaLnBrk="1" hangingPunct="1">
              <a:buNone/>
            </a:pPr>
            <a:r>
              <a:rPr lang="en-US" sz="2400" dirty="0" smtClean="0">
                <a:ea typeface="ＭＳ Ｐゴシック" charset="-128"/>
              </a:rPr>
              <a:t>P(A): </a:t>
            </a:r>
            <a:r>
              <a:rPr lang="el-GR" sz="2400" dirty="0" smtClean="0">
                <a:ea typeface="ＭＳ Ｐゴシック" charset="-128"/>
              </a:rPr>
              <a:t>ποσο</a:t>
            </a:r>
            <a:r>
              <a:rPr lang="el-GR" sz="2400" dirty="0">
                <a:ea typeface="ＭＳ Ｐゴシック" charset="-128"/>
              </a:rPr>
              <a:t>σ</a:t>
            </a:r>
            <a:r>
              <a:rPr lang="el-GR" sz="2400" dirty="0" smtClean="0">
                <a:ea typeface="ＭＳ Ｐゴシック" charset="-128"/>
              </a:rPr>
              <a:t>τό των περιπτώσεων που οι κριτές συμφωνούν </a:t>
            </a:r>
          </a:p>
          <a:p>
            <a:pPr marL="0" indent="0" eaLnBrk="1" hangingPunct="1">
              <a:buNone/>
            </a:pPr>
            <a:r>
              <a:rPr lang="en-US" sz="2400" dirty="0" smtClean="0">
                <a:ea typeface="ＭＳ Ｐゴシック" charset="-128"/>
              </a:rPr>
              <a:t>P(E)</a:t>
            </a:r>
            <a:r>
              <a:rPr lang="el-GR" sz="2400" dirty="0" smtClean="0">
                <a:ea typeface="ＭＳ Ｐゴシック" charset="-128"/>
              </a:rPr>
              <a:t>: τ</a:t>
            </a:r>
            <a:r>
              <a:rPr lang="el-GR" sz="2400" dirty="0">
                <a:ea typeface="ＭＳ Ｐゴシック" charset="-128"/>
              </a:rPr>
              <a:t>ι</a:t>
            </a:r>
            <a:r>
              <a:rPr lang="el-GR" sz="2400" dirty="0" smtClean="0">
                <a:ea typeface="ＭＳ Ｐゴシック" charset="-128"/>
              </a:rPr>
              <a:t> συμφωνία </a:t>
            </a:r>
            <a:r>
              <a:rPr lang="en-US" sz="2400" dirty="0" smtClean="0">
                <a:ea typeface="ＭＳ Ｐゴシック" charset="-128"/>
              </a:rPr>
              <a:t> </a:t>
            </a:r>
            <a:r>
              <a:rPr lang="el-GR" sz="2400" dirty="0" smtClean="0">
                <a:ea typeface="ＭＳ Ｐゴシック" charset="-128"/>
              </a:rPr>
              <a:t>θα είχαμε από τύχη </a:t>
            </a:r>
          </a:p>
          <a:p>
            <a:pPr marL="0" indent="0" eaLnBrk="1" hangingPunct="1">
              <a:buNone/>
            </a:pPr>
            <a:endParaRPr lang="el-GR" sz="1200" dirty="0" smtClean="0">
              <a:ea typeface="ＭＳ Ｐゴシック" charset="-128"/>
            </a:endParaRPr>
          </a:p>
          <a:p>
            <a:pPr marL="0" indent="0" eaLnBrk="1" hangingPunct="1">
              <a:buNone/>
            </a:pPr>
            <a:r>
              <a:rPr lang="el-GR" sz="2400" i="1" dirty="0" smtClean="0">
                <a:solidFill>
                  <a:schemeClr val="tx2">
                    <a:lumMod val="60000"/>
                    <a:lumOff val="40000"/>
                  </a:schemeClr>
                </a:solidFill>
                <a:ea typeface="ＭＳ Ｐゴシック" charset="-128"/>
              </a:rPr>
              <a:t>κ = 1 Για πλήρη συμφωνία, 0 για τυχαία συμφωνία, αρνητική για μικρότερη της τυχαίας</a:t>
            </a:r>
            <a:endParaRPr lang="en-US" sz="2400" i="1" dirty="0" smtClean="0">
              <a:solidFill>
                <a:schemeClr val="tx2">
                  <a:lumMod val="60000"/>
                  <a:lumOff val="40000"/>
                </a:schemeClr>
              </a:solidFill>
              <a:ea typeface="ＭＳ Ｐゴシック" charset="-128"/>
            </a:endParaRPr>
          </a:p>
          <a:p>
            <a:pPr eaLnBrk="1" hangingPunct="1"/>
            <a:endParaRPr lang="en-US" sz="2400" dirty="0" smtClean="0">
              <a:ea typeface="ＭＳ Ｐゴシック" charset="-128"/>
            </a:endParaRPr>
          </a:p>
        </p:txBody>
      </p:sp>
      <p:sp>
        <p:nvSpPr>
          <p:cNvPr id="37893"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n-US" sz="1600" dirty="0">
                <a:solidFill>
                  <a:srgbClr val="FBFCFF"/>
                </a:solidFill>
              </a:rPr>
              <a:t>8.5</a:t>
            </a:r>
          </a:p>
        </p:txBody>
      </p:sp>
      <p:pic>
        <p:nvPicPr>
          <p:cNvPr id="6" name="Picture 5" descr="4208.png"/>
          <p:cNvPicPr>
            <a:picLocks noChangeAspect="1"/>
          </p:cNvPicPr>
          <p:nvPr/>
        </p:nvPicPr>
        <p:blipFill>
          <a:blip r:embed="rId3" cstate="print"/>
          <a:stretch>
            <a:fillRect/>
          </a:stretch>
        </p:blipFill>
        <p:spPr>
          <a:xfrm>
            <a:off x="2503725" y="4038600"/>
            <a:ext cx="2496903" cy="915532"/>
          </a:xfrm>
          <a:prstGeom prst="rect">
            <a:avLst/>
          </a:prstGeom>
        </p:spPr>
      </p:pic>
    </p:spTree>
    <p:extLst>
      <p:ext uri="{BB962C8B-B14F-4D97-AF65-F5344CB8AC3E}">
        <p14:creationId xmlns="" xmlns:p14="http://schemas.microsoft.com/office/powerpoint/2010/main" val="193302624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5"/>
          <p:cNvSpPr>
            <a:spLocks noGrp="1"/>
          </p:cNvSpPr>
          <p:nvPr>
            <p:ph type="sldNum" sz="quarter" idx="12"/>
          </p:nvPr>
        </p:nvSpPr>
        <p:spPr bwMode="auto">
          <a:noFill/>
          <a:ln>
            <a:miter lim="800000"/>
            <a:headEnd/>
            <a:tailEnd/>
          </a:ln>
        </p:spPr>
        <p:txBody>
          <a:bodyPr/>
          <a:lstStyle/>
          <a:p>
            <a:fld id="{D058CC51-3E32-4DF9-A685-1580969A72B9}" type="slidenum">
              <a:rPr lang="en-US" smtClean="0"/>
              <a:pPr/>
              <a:t>56</a:t>
            </a:fld>
            <a:endParaRPr lang="en-US" smtClean="0"/>
          </a:p>
        </p:txBody>
      </p:sp>
      <p:sp>
        <p:nvSpPr>
          <p:cNvPr id="39939" name="Rectangle 2"/>
          <p:cNvSpPr>
            <a:spLocks noGrp="1" noChangeArrowheads="1"/>
          </p:cNvSpPr>
          <p:nvPr>
            <p:ph type="title"/>
          </p:nvPr>
        </p:nvSpPr>
        <p:spPr/>
        <p:txBody>
          <a:bodyPr/>
          <a:lstStyle/>
          <a:p>
            <a:pPr eaLnBrk="1" hangingPunct="1"/>
            <a:r>
              <a:rPr lang="en-US" dirty="0" smtClean="0">
                <a:ea typeface="ＭＳ Ｐゴシック" charset="-128"/>
              </a:rPr>
              <a:t>Kappa</a:t>
            </a:r>
            <a:r>
              <a:rPr lang="el-GR" dirty="0" smtClean="0">
                <a:ea typeface="ＭＳ Ｐゴシック" charset="-128"/>
              </a:rPr>
              <a:t>: παράδειγμα</a:t>
            </a:r>
            <a:endParaRPr lang="en-US" dirty="0" smtClean="0">
              <a:ea typeface="ＭＳ Ｐゴシック" charset="-128"/>
            </a:endParaRPr>
          </a:p>
        </p:txBody>
      </p:sp>
      <p:sp>
        <p:nvSpPr>
          <p:cNvPr id="39940" name="Rectangle 3"/>
          <p:cNvSpPr>
            <a:spLocks noGrp="1" noChangeArrowheads="1"/>
          </p:cNvSpPr>
          <p:nvPr>
            <p:ph type="body" idx="1"/>
          </p:nvPr>
        </p:nvSpPr>
        <p:spPr>
          <a:xfrm>
            <a:off x="609600" y="4343400"/>
            <a:ext cx="7981950" cy="2209800"/>
          </a:xfrm>
        </p:spPr>
        <p:txBody>
          <a:bodyPr/>
          <a:lstStyle/>
          <a:p>
            <a:pPr marL="0" indent="0" eaLnBrk="1" hangingPunct="1">
              <a:buNone/>
            </a:pPr>
            <a:r>
              <a:rPr lang="en-US" sz="2400" dirty="0" smtClean="0">
                <a:ea typeface="ＭＳ Ｐゴシック" charset="-128"/>
              </a:rPr>
              <a:t>P(A) = 370/400 = 0.925</a:t>
            </a:r>
          </a:p>
          <a:p>
            <a:pPr marL="0" indent="0" eaLnBrk="1" hangingPunct="1">
              <a:buNone/>
            </a:pPr>
            <a:r>
              <a:rPr lang="en-US" sz="2400" dirty="0" smtClean="0">
                <a:ea typeface="ＭＳ Ｐゴシック" charset="-128"/>
              </a:rPr>
              <a:t>P(</a:t>
            </a:r>
            <a:r>
              <a:rPr lang="en-US" sz="2400" dirty="0" err="1" smtClean="0">
                <a:ea typeface="ＭＳ Ｐゴシック" charset="-128"/>
              </a:rPr>
              <a:t>nonrelevant</a:t>
            </a:r>
            <a:r>
              <a:rPr lang="en-US" sz="2400" dirty="0" smtClean="0">
                <a:ea typeface="ＭＳ Ｐゴシック" charset="-128"/>
              </a:rPr>
              <a:t>) = (</a:t>
            </a:r>
            <a:r>
              <a:rPr lang="el-GR" sz="2400" dirty="0" smtClean="0">
                <a:ea typeface="ＭＳ Ｐゴシック" charset="-128"/>
              </a:rPr>
              <a:t>70</a:t>
            </a:r>
            <a:r>
              <a:rPr lang="en-US" sz="2400" dirty="0" smtClean="0">
                <a:ea typeface="ＭＳ Ｐゴシック" charset="-128"/>
              </a:rPr>
              <a:t>+10+</a:t>
            </a:r>
            <a:r>
              <a:rPr lang="el-GR" sz="2400" dirty="0" smtClean="0">
                <a:ea typeface="ＭＳ Ｐゴシック" charset="-128"/>
              </a:rPr>
              <a:t>7</a:t>
            </a:r>
            <a:r>
              <a:rPr lang="en-US" sz="2400" dirty="0" smtClean="0">
                <a:ea typeface="ＭＳ Ｐゴシック" charset="-128"/>
              </a:rPr>
              <a:t>0+</a:t>
            </a:r>
            <a:r>
              <a:rPr lang="el-GR" sz="2400" dirty="0" smtClean="0">
                <a:ea typeface="ＭＳ Ｐゴシック" charset="-128"/>
              </a:rPr>
              <a:t>2</a:t>
            </a:r>
            <a:r>
              <a:rPr lang="en-US" sz="2400" dirty="0" smtClean="0">
                <a:ea typeface="ＭＳ Ｐゴシック" charset="-128"/>
              </a:rPr>
              <a:t>0)/800 = 0.2125</a:t>
            </a:r>
          </a:p>
          <a:p>
            <a:pPr marL="0" indent="0" eaLnBrk="1" hangingPunct="1">
              <a:buNone/>
            </a:pPr>
            <a:r>
              <a:rPr lang="en-US" sz="2400" dirty="0" smtClean="0">
                <a:ea typeface="ＭＳ Ｐゴシック" charset="-128"/>
              </a:rPr>
              <a:t>P(relevant) = (</a:t>
            </a:r>
            <a:r>
              <a:rPr lang="el-GR" sz="2400" dirty="0" smtClean="0">
                <a:ea typeface="ＭＳ Ｐゴシック" charset="-128"/>
              </a:rPr>
              <a:t>300+</a:t>
            </a:r>
            <a:r>
              <a:rPr lang="el-GR" sz="2400" dirty="0">
                <a:ea typeface="ＭＳ Ｐゴシック" charset="-128"/>
              </a:rPr>
              <a:t>2</a:t>
            </a:r>
            <a:r>
              <a:rPr lang="en-US" sz="2400" dirty="0" smtClean="0">
                <a:ea typeface="ＭＳ Ｐゴシック" charset="-128"/>
              </a:rPr>
              <a:t>0+</a:t>
            </a:r>
            <a:r>
              <a:rPr lang="el-GR" sz="2400" dirty="0" smtClean="0">
                <a:ea typeface="ＭＳ Ｐゴシック" charset="-128"/>
              </a:rPr>
              <a:t>30</a:t>
            </a:r>
            <a:r>
              <a:rPr lang="en-US" sz="2400" dirty="0" smtClean="0">
                <a:ea typeface="ＭＳ Ｐゴシック" charset="-128"/>
              </a:rPr>
              <a:t>0+</a:t>
            </a:r>
            <a:r>
              <a:rPr lang="el-GR" sz="2400" dirty="0" smtClean="0">
                <a:ea typeface="ＭＳ Ｐゴシック" charset="-128"/>
              </a:rPr>
              <a:t>1</a:t>
            </a:r>
            <a:r>
              <a:rPr lang="en-US" sz="2400" dirty="0" smtClean="0">
                <a:ea typeface="ＭＳ Ｐゴシック" charset="-128"/>
              </a:rPr>
              <a:t>0)/800 = 0.7878</a:t>
            </a:r>
          </a:p>
          <a:p>
            <a:pPr marL="0" indent="0" eaLnBrk="1" hangingPunct="1">
              <a:buNone/>
            </a:pPr>
            <a:r>
              <a:rPr lang="en-US" sz="2400" dirty="0" smtClean="0">
                <a:ea typeface="ＭＳ Ｐゴシック" charset="-128"/>
              </a:rPr>
              <a:t>P(E) = 0.2125^2 + 0.7878^2 = 0.665</a:t>
            </a:r>
          </a:p>
          <a:p>
            <a:pPr marL="0" indent="0" eaLnBrk="1" hangingPunct="1">
              <a:buNone/>
            </a:pPr>
            <a:r>
              <a:rPr lang="en-US" sz="2400" dirty="0" smtClean="0">
                <a:ea typeface="ＭＳ Ｐゴシック" charset="-128"/>
              </a:rPr>
              <a:t>Kappa = (0.925 – 0.665)/(1-0.665) = 0.776</a:t>
            </a:r>
            <a:endParaRPr lang="en-US" sz="2000" dirty="0" smtClean="0">
              <a:ea typeface="ＭＳ Ｐゴシック" charset="-128"/>
            </a:endParaRPr>
          </a:p>
        </p:txBody>
      </p:sp>
      <p:sp>
        <p:nvSpPr>
          <p:cNvPr id="39941"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n-US" sz="1600" dirty="0">
                <a:solidFill>
                  <a:srgbClr val="FBFCFF"/>
                </a:solidFill>
              </a:rPr>
              <a:t>8.5</a:t>
            </a:r>
          </a:p>
        </p:txBody>
      </p:sp>
      <p:graphicFrame>
        <p:nvGraphicFramePr>
          <p:cNvPr id="6" name="Group 3"/>
          <p:cNvGraphicFramePr>
            <a:graphicFrameLocks/>
          </p:cNvGraphicFramePr>
          <p:nvPr>
            <p:extLst>
              <p:ext uri="{D42A27DB-BD31-4B8C-83A1-F6EECF244321}">
                <p14:modId xmlns="" xmlns:p14="http://schemas.microsoft.com/office/powerpoint/2010/main" val="1658906934"/>
              </p:ext>
            </p:extLst>
          </p:nvPr>
        </p:nvGraphicFramePr>
        <p:xfrm>
          <a:off x="533400" y="1600200"/>
          <a:ext cx="5257800" cy="2572188"/>
        </p:xfrm>
        <a:graphic>
          <a:graphicData uri="http://schemas.openxmlformats.org/drawingml/2006/table">
            <a:tbl>
              <a:tblPr/>
              <a:tblGrid>
                <a:gridCol w="1752600"/>
                <a:gridCol w="1752600"/>
                <a:gridCol w="1752600"/>
              </a:tblGrid>
              <a:tr h="729137">
                <a:tc>
                  <a:txBody>
                    <a:bodyPr/>
                    <a:lstStyle/>
                    <a:p>
                      <a:pPr marL="0" marR="0" lvl="0" indent="0" algn="l" defTabSz="914400" rtl="0" eaLnBrk="1" fontAlgn="base" latinLnBrk="0" hangingPunct="1">
                        <a:lnSpc>
                          <a:spcPct val="100000"/>
                        </a:lnSpc>
                        <a:spcBef>
                          <a:spcPct val="20000"/>
                        </a:spcBef>
                        <a:spcAft>
                          <a:spcPct val="0"/>
                        </a:spcAft>
                        <a:buClr>
                          <a:srgbClr val="A50021"/>
                        </a:buClr>
                        <a:buSzPct val="60000"/>
                        <a:buFont typeface="Wingdings" charset="2"/>
                        <a:buNone/>
                        <a:tabLst/>
                      </a:pPr>
                      <a:r>
                        <a:rPr kumimoji="0" lang="en-US" sz="2200" b="0" i="0" u="none" strike="noStrike" cap="none" normalizeH="0" baseline="0" dirty="0" smtClean="0">
                          <a:ln>
                            <a:noFill/>
                          </a:ln>
                          <a:solidFill>
                            <a:schemeClr val="tx1"/>
                          </a:solidFill>
                          <a:effectLst/>
                          <a:latin typeface="Arial" charset="0"/>
                          <a:ea typeface="ＭＳ Ｐゴシック" charset="-128"/>
                        </a:rPr>
                        <a:t>Number of docs</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A50021"/>
                        </a:buClr>
                        <a:buSzPct val="60000"/>
                        <a:buFont typeface="Wingdings" charset="2"/>
                        <a:buNone/>
                        <a:tabLst/>
                      </a:pPr>
                      <a:r>
                        <a:rPr kumimoji="0" lang="el-GR" sz="2200" b="0" i="0" u="none" strike="noStrike" cap="none" normalizeH="0" baseline="0" dirty="0" smtClean="0">
                          <a:ln>
                            <a:noFill/>
                          </a:ln>
                          <a:solidFill>
                            <a:schemeClr val="accent6">
                              <a:lumMod val="75000"/>
                            </a:schemeClr>
                          </a:solidFill>
                          <a:effectLst/>
                          <a:latin typeface="Arial" charset="0"/>
                          <a:ea typeface="ＭＳ Ｐゴシック" charset="-128"/>
                        </a:rPr>
                        <a:t>ΚΡΙΤΗΣ 1</a:t>
                      </a:r>
                      <a:endParaRPr kumimoji="0" lang="en-US" sz="2200" b="0" i="0" u="none" strike="noStrike" cap="none" normalizeH="0" baseline="0" dirty="0" smtClean="0">
                        <a:ln>
                          <a:noFill/>
                        </a:ln>
                        <a:solidFill>
                          <a:schemeClr val="accent6">
                            <a:lumMod val="75000"/>
                          </a:schemeClr>
                        </a:solidFill>
                        <a:effectLst/>
                        <a:latin typeface="Arial" charset="0"/>
                        <a:ea typeface="ＭＳ Ｐゴシック" charset="-12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A50021"/>
                        </a:buClr>
                        <a:buSzPct val="60000"/>
                        <a:buFont typeface="Wingdings" charset="2"/>
                        <a:buNone/>
                        <a:tabLst/>
                      </a:pPr>
                      <a:r>
                        <a:rPr kumimoji="0" lang="el-GR" sz="2200" b="0" i="0" u="none" strike="noStrike" cap="none" normalizeH="0" baseline="0" dirty="0" smtClean="0">
                          <a:ln>
                            <a:noFill/>
                          </a:ln>
                          <a:solidFill>
                            <a:schemeClr val="accent2">
                              <a:lumMod val="75000"/>
                            </a:schemeClr>
                          </a:solidFill>
                          <a:effectLst/>
                          <a:latin typeface="Arial" charset="0"/>
                          <a:ea typeface="ＭＳ Ｐゴシック" charset="-128"/>
                        </a:rPr>
                        <a:t>ΚΡΙΤΗΣ 2</a:t>
                      </a:r>
                      <a:endParaRPr kumimoji="0" lang="en-US" sz="2200" b="0" i="0" u="none" strike="noStrike" cap="none" normalizeH="0" baseline="0" dirty="0" smtClean="0">
                        <a:ln>
                          <a:noFill/>
                        </a:ln>
                        <a:solidFill>
                          <a:schemeClr val="accent2">
                            <a:lumMod val="75000"/>
                          </a:schemeClr>
                        </a:solidFill>
                        <a:effectLst/>
                        <a:latin typeface="Arial" charset="0"/>
                        <a:ea typeface="ＭＳ Ｐゴシック" charset="-128"/>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72086">
                <a:tc>
                  <a:txBody>
                    <a:bodyPr/>
                    <a:lstStyle/>
                    <a:p>
                      <a:pPr marL="0" marR="0" lvl="0" indent="0" algn="l" defTabSz="914400" rtl="0" eaLnBrk="1" fontAlgn="base" latinLnBrk="0" hangingPunct="1">
                        <a:lnSpc>
                          <a:spcPct val="100000"/>
                        </a:lnSpc>
                        <a:spcBef>
                          <a:spcPct val="20000"/>
                        </a:spcBef>
                        <a:spcAft>
                          <a:spcPct val="0"/>
                        </a:spcAft>
                        <a:buClr>
                          <a:srgbClr val="A50021"/>
                        </a:buClr>
                        <a:buSzPct val="60000"/>
                        <a:buFont typeface="Wingdings" charset="2"/>
                        <a:buNone/>
                        <a:tabLst/>
                      </a:pPr>
                      <a:r>
                        <a:rPr kumimoji="0" lang="en-US" sz="2200" b="0" i="0" u="none" strike="noStrike" cap="none" normalizeH="0" baseline="0" smtClean="0">
                          <a:ln>
                            <a:noFill/>
                          </a:ln>
                          <a:solidFill>
                            <a:schemeClr val="tx1"/>
                          </a:solidFill>
                          <a:effectLst/>
                          <a:latin typeface="Arial" charset="0"/>
                          <a:ea typeface="ＭＳ Ｐゴシック" charset="-128"/>
                        </a:rPr>
                        <a:t>300</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A50021"/>
                        </a:buClr>
                        <a:buSzPct val="60000"/>
                        <a:buFont typeface="Wingdings" charset="2"/>
                        <a:buNone/>
                        <a:tabLst/>
                      </a:pPr>
                      <a:r>
                        <a:rPr kumimoji="0" lang="en-US" sz="2200" b="0" i="0" u="none" strike="noStrike" cap="none" normalizeH="0" baseline="0" dirty="0" smtClean="0">
                          <a:ln>
                            <a:noFill/>
                          </a:ln>
                          <a:solidFill>
                            <a:schemeClr val="accent6">
                              <a:lumMod val="75000"/>
                            </a:schemeClr>
                          </a:solidFill>
                          <a:effectLst/>
                          <a:latin typeface="Arial" charset="0"/>
                          <a:ea typeface="ＭＳ Ｐゴシック" charset="-128"/>
                        </a:rPr>
                        <a:t>Relevant</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A50021"/>
                        </a:buClr>
                        <a:buSzPct val="60000"/>
                        <a:buFont typeface="Wingdings" charset="2"/>
                        <a:buNone/>
                        <a:tabLst/>
                      </a:pPr>
                      <a:r>
                        <a:rPr kumimoji="0" lang="en-US" sz="2200" b="0" i="0" u="none" strike="noStrike" cap="none" normalizeH="0" baseline="0" dirty="0" smtClean="0">
                          <a:ln>
                            <a:noFill/>
                          </a:ln>
                          <a:solidFill>
                            <a:schemeClr val="accent2">
                              <a:lumMod val="75000"/>
                            </a:schemeClr>
                          </a:solidFill>
                          <a:effectLst/>
                          <a:latin typeface="Arial" charset="0"/>
                          <a:ea typeface="ＭＳ Ｐゴシック" charset="-128"/>
                        </a:rPr>
                        <a:t>Relevant</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530028">
                <a:tc>
                  <a:txBody>
                    <a:bodyPr/>
                    <a:lstStyle/>
                    <a:p>
                      <a:pPr marL="0" marR="0" lvl="0" indent="0" algn="l" defTabSz="914400" rtl="0" eaLnBrk="1" fontAlgn="base" latinLnBrk="0" hangingPunct="1">
                        <a:lnSpc>
                          <a:spcPct val="100000"/>
                        </a:lnSpc>
                        <a:spcBef>
                          <a:spcPct val="20000"/>
                        </a:spcBef>
                        <a:spcAft>
                          <a:spcPct val="0"/>
                        </a:spcAft>
                        <a:buClr>
                          <a:srgbClr val="A50021"/>
                        </a:buClr>
                        <a:buSzPct val="60000"/>
                        <a:buFont typeface="Wingdings" charset="2"/>
                        <a:buNone/>
                        <a:tabLst/>
                      </a:pPr>
                      <a:r>
                        <a:rPr kumimoji="0" lang="en-US" sz="2200" b="0" i="0" u="none" strike="noStrike" cap="none" normalizeH="0" baseline="0" smtClean="0">
                          <a:ln>
                            <a:noFill/>
                          </a:ln>
                          <a:solidFill>
                            <a:schemeClr val="tx1"/>
                          </a:solidFill>
                          <a:effectLst/>
                          <a:latin typeface="Arial" charset="0"/>
                          <a:ea typeface="ＭＳ Ｐゴシック" charset="-128"/>
                        </a:rPr>
                        <a:t>70</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A50021"/>
                        </a:buClr>
                        <a:buSzPct val="60000"/>
                        <a:buFont typeface="Wingdings" charset="2"/>
                        <a:buNone/>
                        <a:tabLst/>
                      </a:pPr>
                      <a:r>
                        <a:rPr kumimoji="0" lang="en-US" sz="2200" b="0" i="0" u="none" strike="noStrike" cap="none" normalizeH="0" baseline="0" dirty="0" err="1" smtClean="0">
                          <a:ln>
                            <a:noFill/>
                          </a:ln>
                          <a:solidFill>
                            <a:schemeClr val="accent6">
                              <a:lumMod val="75000"/>
                            </a:schemeClr>
                          </a:solidFill>
                          <a:effectLst/>
                          <a:latin typeface="Arial" charset="0"/>
                          <a:ea typeface="ＭＳ Ｐゴシック" charset="-128"/>
                        </a:rPr>
                        <a:t>Nonrelevant</a:t>
                      </a:r>
                      <a:endParaRPr kumimoji="0" lang="en-US" sz="2200" b="0" i="0" u="none" strike="noStrike" cap="none" normalizeH="0" baseline="0" dirty="0" smtClean="0">
                        <a:ln>
                          <a:noFill/>
                        </a:ln>
                        <a:solidFill>
                          <a:schemeClr val="accent6">
                            <a:lumMod val="75000"/>
                          </a:schemeClr>
                        </a:solidFill>
                        <a:effectLst/>
                        <a:latin typeface="Arial" charset="0"/>
                        <a:ea typeface="ＭＳ Ｐゴシック" charset="-12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A50021"/>
                        </a:buClr>
                        <a:buSzPct val="60000"/>
                        <a:buFont typeface="Wingdings" charset="2"/>
                        <a:buNone/>
                        <a:tabLst/>
                      </a:pPr>
                      <a:r>
                        <a:rPr kumimoji="0" lang="en-US" sz="2200" b="0" i="0" u="none" strike="noStrike" cap="none" normalizeH="0" baseline="0" dirty="0" err="1" smtClean="0">
                          <a:ln>
                            <a:noFill/>
                          </a:ln>
                          <a:solidFill>
                            <a:schemeClr val="accent2">
                              <a:lumMod val="75000"/>
                            </a:schemeClr>
                          </a:solidFill>
                          <a:effectLst/>
                          <a:latin typeface="Arial" charset="0"/>
                          <a:ea typeface="ＭＳ Ｐゴシック" charset="-128"/>
                        </a:rPr>
                        <a:t>Nonrelevant</a:t>
                      </a:r>
                      <a:endParaRPr kumimoji="0" lang="en-US" sz="2200" b="0" i="0" u="none" strike="noStrike" cap="none" normalizeH="0" baseline="0" dirty="0" smtClean="0">
                        <a:ln>
                          <a:noFill/>
                        </a:ln>
                        <a:solidFill>
                          <a:schemeClr val="accent2">
                            <a:lumMod val="75000"/>
                          </a:schemeClr>
                        </a:solidFill>
                        <a:effectLst/>
                        <a:latin typeface="Arial" charset="0"/>
                        <a:ea typeface="ＭＳ Ｐゴシック" charset="-128"/>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72086">
                <a:tc>
                  <a:txBody>
                    <a:bodyPr/>
                    <a:lstStyle/>
                    <a:p>
                      <a:pPr marL="0" marR="0" lvl="0" indent="0" algn="l" defTabSz="914400" rtl="0" eaLnBrk="1" fontAlgn="base" latinLnBrk="0" hangingPunct="1">
                        <a:lnSpc>
                          <a:spcPct val="100000"/>
                        </a:lnSpc>
                        <a:spcBef>
                          <a:spcPct val="20000"/>
                        </a:spcBef>
                        <a:spcAft>
                          <a:spcPct val="0"/>
                        </a:spcAft>
                        <a:buClr>
                          <a:srgbClr val="A50021"/>
                        </a:buClr>
                        <a:buSzPct val="60000"/>
                        <a:buFont typeface="Wingdings" charset="2"/>
                        <a:buNone/>
                        <a:tabLst/>
                      </a:pPr>
                      <a:r>
                        <a:rPr kumimoji="0" lang="en-US" sz="2200" b="0" i="0" u="none" strike="noStrike" cap="none" normalizeH="0" baseline="0" smtClean="0">
                          <a:ln>
                            <a:noFill/>
                          </a:ln>
                          <a:solidFill>
                            <a:schemeClr val="tx1"/>
                          </a:solidFill>
                          <a:effectLst/>
                          <a:latin typeface="Arial" charset="0"/>
                          <a:ea typeface="ＭＳ Ｐゴシック" charset="-128"/>
                        </a:rPr>
                        <a:t>20</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A50021"/>
                        </a:buClr>
                        <a:buSzPct val="60000"/>
                        <a:buFont typeface="Wingdings" charset="2"/>
                        <a:buNone/>
                        <a:tabLst/>
                      </a:pPr>
                      <a:r>
                        <a:rPr kumimoji="0" lang="en-US" sz="2200" b="0" i="0" u="none" strike="noStrike" cap="none" normalizeH="0" baseline="0" dirty="0" smtClean="0">
                          <a:ln>
                            <a:noFill/>
                          </a:ln>
                          <a:solidFill>
                            <a:schemeClr val="accent6">
                              <a:lumMod val="75000"/>
                            </a:schemeClr>
                          </a:solidFill>
                          <a:effectLst/>
                          <a:latin typeface="Arial" charset="0"/>
                          <a:ea typeface="ＭＳ Ｐゴシック" charset="-128"/>
                        </a:rPr>
                        <a:t>Relevant</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A50021"/>
                        </a:buClr>
                        <a:buSzPct val="60000"/>
                        <a:buFont typeface="Wingdings" charset="2"/>
                        <a:buNone/>
                        <a:tabLst/>
                      </a:pPr>
                      <a:r>
                        <a:rPr kumimoji="0" lang="en-US" sz="2200" b="0" i="0" u="none" strike="noStrike" cap="none" normalizeH="0" baseline="0" dirty="0" err="1" smtClean="0">
                          <a:ln>
                            <a:noFill/>
                          </a:ln>
                          <a:solidFill>
                            <a:schemeClr val="accent2">
                              <a:lumMod val="75000"/>
                            </a:schemeClr>
                          </a:solidFill>
                          <a:effectLst/>
                          <a:latin typeface="Arial" charset="0"/>
                          <a:ea typeface="ＭＳ Ｐゴシック" charset="-128"/>
                        </a:rPr>
                        <a:t>Nonrelevant</a:t>
                      </a:r>
                      <a:endParaRPr kumimoji="0" lang="en-US" sz="2200" b="0" i="0" u="none" strike="noStrike" cap="none" normalizeH="0" baseline="0" dirty="0" smtClean="0">
                        <a:ln>
                          <a:noFill/>
                        </a:ln>
                        <a:solidFill>
                          <a:schemeClr val="accent2">
                            <a:lumMod val="75000"/>
                          </a:schemeClr>
                        </a:solidFill>
                        <a:effectLst/>
                        <a:latin typeface="Arial" charset="0"/>
                        <a:ea typeface="ＭＳ Ｐゴシック" charset="-128"/>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72086">
                <a:tc>
                  <a:txBody>
                    <a:bodyPr/>
                    <a:lstStyle/>
                    <a:p>
                      <a:pPr marL="0" marR="0" lvl="0" indent="0" algn="l" defTabSz="914400" rtl="0" eaLnBrk="1" fontAlgn="base" latinLnBrk="0" hangingPunct="1">
                        <a:lnSpc>
                          <a:spcPct val="100000"/>
                        </a:lnSpc>
                        <a:spcBef>
                          <a:spcPct val="20000"/>
                        </a:spcBef>
                        <a:spcAft>
                          <a:spcPct val="0"/>
                        </a:spcAft>
                        <a:buClr>
                          <a:srgbClr val="A50021"/>
                        </a:buClr>
                        <a:buSzPct val="60000"/>
                        <a:buFont typeface="Wingdings" charset="2"/>
                        <a:buNone/>
                        <a:tabLst/>
                      </a:pPr>
                      <a:r>
                        <a:rPr kumimoji="0" lang="en-US" sz="2200" b="0" i="0" u="none" strike="noStrike" cap="none" normalizeH="0" baseline="0" smtClean="0">
                          <a:ln>
                            <a:noFill/>
                          </a:ln>
                          <a:solidFill>
                            <a:schemeClr val="tx1"/>
                          </a:solidFill>
                          <a:effectLst/>
                          <a:latin typeface="Arial" charset="0"/>
                          <a:ea typeface="ＭＳ Ｐゴシック" charset="-128"/>
                        </a:rPr>
                        <a:t>10</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A50021"/>
                        </a:buClr>
                        <a:buSzPct val="60000"/>
                        <a:buFont typeface="Wingdings" charset="2"/>
                        <a:buNone/>
                        <a:tabLst/>
                      </a:pPr>
                      <a:r>
                        <a:rPr kumimoji="0" lang="en-US" sz="2200" b="0" i="0" u="none" strike="noStrike" cap="none" normalizeH="0" baseline="0" dirty="0" err="1" smtClean="0">
                          <a:ln>
                            <a:noFill/>
                          </a:ln>
                          <a:solidFill>
                            <a:schemeClr val="accent6">
                              <a:lumMod val="75000"/>
                            </a:schemeClr>
                          </a:solidFill>
                          <a:effectLst/>
                          <a:latin typeface="Arial" charset="0"/>
                          <a:ea typeface="ＭＳ Ｐゴシック" charset="-128"/>
                        </a:rPr>
                        <a:t>Nonrelevant</a:t>
                      </a:r>
                      <a:endParaRPr kumimoji="0" lang="en-US" sz="2200" b="0" i="0" u="none" strike="noStrike" cap="none" normalizeH="0" baseline="0" dirty="0" smtClean="0">
                        <a:ln>
                          <a:noFill/>
                        </a:ln>
                        <a:solidFill>
                          <a:schemeClr val="accent6">
                            <a:lumMod val="75000"/>
                          </a:schemeClr>
                        </a:solidFill>
                        <a:effectLst/>
                        <a:latin typeface="Arial" charset="0"/>
                        <a:ea typeface="ＭＳ Ｐゴシック" charset="-128"/>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A50021"/>
                        </a:buClr>
                        <a:buSzPct val="60000"/>
                        <a:buFont typeface="Wingdings" charset="2"/>
                        <a:buNone/>
                        <a:tabLst/>
                      </a:pPr>
                      <a:r>
                        <a:rPr kumimoji="0" lang="en-US" sz="2200" b="0" i="0" u="none" strike="noStrike" cap="none" normalizeH="0" baseline="0" dirty="0" smtClean="0">
                          <a:ln>
                            <a:noFill/>
                          </a:ln>
                          <a:solidFill>
                            <a:schemeClr val="accent2">
                              <a:lumMod val="75000"/>
                            </a:schemeClr>
                          </a:solidFill>
                          <a:effectLst/>
                          <a:latin typeface="Arial" charset="0"/>
                          <a:ea typeface="ＭＳ Ｐゴシック" charset="-128"/>
                        </a:rPr>
                        <a:t>Relevant</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Tree>
    <p:extLst>
      <p:ext uri="{BB962C8B-B14F-4D97-AF65-F5344CB8AC3E}">
        <p14:creationId xmlns="" xmlns:p14="http://schemas.microsoft.com/office/powerpoint/2010/main" val="3580777915"/>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5"/>
          <p:cNvSpPr>
            <a:spLocks noGrp="1"/>
          </p:cNvSpPr>
          <p:nvPr>
            <p:ph type="sldNum" sz="quarter" idx="12"/>
          </p:nvPr>
        </p:nvSpPr>
        <p:spPr bwMode="auto">
          <a:noFill/>
          <a:ln>
            <a:miter lim="800000"/>
            <a:headEnd/>
            <a:tailEnd/>
          </a:ln>
        </p:spPr>
        <p:txBody>
          <a:bodyPr/>
          <a:lstStyle/>
          <a:p>
            <a:fld id="{D058CC51-3E32-4DF9-A685-1580969A72B9}" type="slidenum">
              <a:rPr lang="en-US" smtClean="0"/>
              <a:pPr/>
              <a:t>57</a:t>
            </a:fld>
            <a:endParaRPr lang="en-US" smtClean="0"/>
          </a:p>
        </p:txBody>
      </p:sp>
      <p:sp>
        <p:nvSpPr>
          <p:cNvPr id="39939" name="Rectangle 2"/>
          <p:cNvSpPr>
            <a:spLocks noGrp="1" noChangeArrowheads="1"/>
          </p:cNvSpPr>
          <p:nvPr>
            <p:ph type="title"/>
          </p:nvPr>
        </p:nvSpPr>
        <p:spPr/>
        <p:txBody>
          <a:bodyPr/>
          <a:lstStyle/>
          <a:p>
            <a:pPr eaLnBrk="1" hangingPunct="1"/>
            <a:r>
              <a:rPr lang="en-US" dirty="0" smtClean="0">
                <a:ea typeface="ＭＳ Ｐゴシック" charset="-128"/>
              </a:rPr>
              <a:t>Kappa</a:t>
            </a:r>
          </a:p>
        </p:txBody>
      </p:sp>
      <p:sp>
        <p:nvSpPr>
          <p:cNvPr id="39940" name="Rectangle 3"/>
          <p:cNvSpPr>
            <a:spLocks noGrp="1" noChangeArrowheads="1"/>
          </p:cNvSpPr>
          <p:nvPr>
            <p:ph type="body" idx="1"/>
          </p:nvPr>
        </p:nvSpPr>
        <p:spPr>
          <a:xfrm>
            <a:off x="685800" y="2286000"/>
            <a:ext cx="7419975" cy="3505200"/>
          </a:xfrm>
        </p:spPr>
        <p:txBody>
          <a:bodyPr/>
          <a:lstStyle/>
          <a:p>
            <a:pPr eaLnBrk="1" hangingPunct="1">
              <a:buFont typeface="Wingdings" pitchFamily="2" charset="2"/>
              <a:buChar char="§"/>
            </a:pPr>
            <a:r>
              <a:rPr lang="en-US" dirty="0" smtClean="0">
                <a:ea typeface="ＭＳ Ｐゴシック" charset="-128"/>
              </a:rPr>
              <a:t>Kappa &gt; 0.8 =</a:t>
            </a:r>
            <a:r>
              <a:rPr lang="el-GR" dirty="0" smtClean="0">
                <a:ea typeface="ＭＳ Ｐゴシック" charset="-128"/>
              </a:rPr>
              <a:t> καλή συμφωνία </a:t>
            </a:r>
            <a:endParaRPr lang="en-US" dirty="0" smtClean="0">
              <a:ea typeface="ＭＳ Ｐゴシック" charset="-128"/>
            </a:endParaRPr>
          </a:p>
          <a:p>
            <a:pPr marL="0" indent="0" eaLnBrk="1" hangingPunct="1">
              <a:buNone/>
            </a:pPr>
            <a:r>
              <a:rPr lang="en-US" dirty="0" smtClean="0">
                <a:ea typeface="ＭＳ Ｐゴシック" charset="-128"/>
              </a:rPr>
              <a:t>0.67 &lt; Kappa &lt; 0.8 -&gt; “tentative conclusions” (</a:t>
            </a:r>
            <a:r>
              <a:rPr lang="en-US" dirty="0" err="1" smtClean="0">
                <a:ea typeface="ＭＳ Ｐゴシック" charset="-128"/>
              </a:rPr>
              <a:t>Carletta</a:t>
            </a:r>
            <a:r>
              <a:rPr lang="en-US" dirty="0" smtClean="0">
                <a:ea typeface="ＭＳ Ｐゴシック" charset="-128"/>
              </a:rPr>
              <a:t>   ’96)</a:t>
            </a:r>
          </a:p>
          <a:p>
            <a:pPr eaLnBrk="1" hangingPunct="1">
              <a:buFont typeface="Wingdings" pitchFamily="2" charset="2"/>
              <a:buChar char="§"/>
            </a:pPr>
            <a:endParaRPr lang="el-GR" dirty="0" smtClean="0">
              <a:ea typeface="ＭＳ Ｐゴシック" charset="-128"/>
            </a:endParaRPr>
          </a:p>
          <a:p>
            <a:pPr eaLnBrk="1" hangingPunct="1">
              <a:buFont typeface="Wingdings" pitchFamily="2" charset="2"/>
              <a:buChar char="§"/>
            </a:pPr>
            <a:r>
              <a:rPr lang="el-GR" dirty="0" smtClean="0">
                <a:ea typeface="ＭＳ Ｐゴシック" charset="-128"/>
              </a:rPr>
              <a:t>Εξαρτάται από το στόχο της μελέτης </a:t>
            </a:r>
          </a:p>
          <a:p>
            <a:pPr eaLnBrk="1" hangingPunct="1">
              <a:buFont typeface="Wingdings" pitchFamily="2" charset="2"/>
              <a:buChar char="§"/>
            </a:pPr>
            <a:endParaRPr lang="el-GR" dirty="0">
              <a:ea typeface="ＭＳ Ｐゴシック" charset="-128"/>
            </a:endParaRPr>
          </a:p>
          <a:p>
            <a:pPr eaLnBrk="1" hangingPunct="1">
              <a:buFont typeface="Wingdings" pitchFamily="2" charset="2"/>
              <a:buChar char="§"/>
            </a:pPr>
            <a:r>
              <a:rPr lang="el-GR" dirty="0" smtClean="0">
                <a:ea typeface="ＭＳ Ｐゴシック" charset="-128"/>
              </a:rPr>
              <a:t>Για </a:t>
            </a:r>
            <a:r>
              <a:rPr lang="en-US" dirty="0" smtClean="0">
                <a:ea typeface="ＭＳ Ｐゴシック" charset="-128"/>
              </a:rPr>
              <a:t> &gt;2 </a:t>
            </a:r>
            <a:r>
              <a:rPr lang="el-GR" dirty="0" smtClean="0">
                <a:ea typeface="ＭＳ Ｐゴシック" charset="-128"/>
              </a:rPr>
              <a:t>κριτές</a:t>
            </a:r>
            <a:r>
              <a:rPr lang="en-US" dirty="0" smtClean="0">
                <a:ea typeface="ＭＳ Ｐゴシック" charset="-128"/>
              </a:rPr>
              <a:t>: </a:t>
            </a:r>
            <a:r>
              <a:rPr lang="el-GR" dirty="0" smtClean="0">
                <a:ea typeface="ＭＳ Ｐゴシック" charset="-128"/>
              </a:rPr>
              <a:t>μέσοι όροι ανά-δύο κ</a:t>
            </a:r>
            <a:r>
              <a:rPr lang="en-US" dirty="0" smtClean="0">
                <a:ea typeface="ＭＳ Ｐゴシック" charset="-128"/>
              </a:rPr>
              <a:t> </a:t>
            </a:r>
          </a:p>
        </p:txBody>
      </p:sp>
      <p:sp>
        <p:nvSpPr>
          <p:cNvPr id="39941"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n-US" sz="1600" dirty="0">
                <a:solidFill>
                  <a:srgbClr val="FBFCFF"/>
                </a:solidFill>
              </a:rPr>
              <a:t>8.5</a:t>
            </a:r>
          </a:p>
        </p:txBody>
      </p:sp>
    </p:spTree>
    <p:extLst>
      <p:ext uri="{BB962C8B-B14F-4D97-AF65-F5344CB8AC3E}">
        <p14:creationId xmlns="" xmlns:p14="http://schemas.microsoft.com/office/powerpoint/2010/main" val="71457336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5"/>
          <p:cNvSpPr>
            <a:spLocks noGrp="1"/>
          </p:cNvSpPr>
          <p:nvPr>
            <p:ph type="sldNum" sz="quarter" idx="12"/>
          </p:nvPr>
        </p:nvSpPr>
        <p:spPr bwMode="auto">
          <a:noFill/>
          <a:ln>
            <a:miter lim="800000"/>
            <a:headEnd/>
            <a:tailEnd/>
          </a:ln>
        </p:spPr>
        <p:txBody>
          <a:bodyPr/>
          <a:lstStyle/>
          <a:p>
            <a:fld id="{D058CC51-3E32-4DF9-A685-1580969A72B9}" type="slidenum">
              <a:rPr lang="en-US" smtClean="0"/>
              <a:pPr/>
              <a:t>58</a:t>
            </a:fld>
            <a:endParaRPr lang="en-US" smtClean="0"/>
          </a:p>
        </p:txBody>
      </p:sp>
      <p:sp>
        <p:nvSpPr>
          <p:cNvPr id="39939" name="Rectangle 2"/>
          <p:cNvSpPr>
            <a:spLocks noGrp="1" noChangeArrowheads="1"/>
          </p:cNvSpPr>
          <p:nvPr>
            <p:ph type="title"/>
          </p:nvPr>
        </p:nvSpPr>
        <p:spPr/>
        <p:txBody>
          <a:bodyPr/>
          <a:lstStyle/>
          <a:p>
            <a:pPr eaLnBrk="1" hangingPunct="1"/>
            <a:r>
              <a:rPr lang="en-US" dirty="0" smtClean="0">
                <a:ea typeface="ＭＳ Ｐゴシック" charset="-128"/>
              </a:rPr>
              <a:t>Kappa</a:t>
            </a:r>
            <a:r>
              <a:rPr lang="el-GR" dirty="0" smtClean="0">
                <a:ea typeface="ＭＳ Ｐゴシック" charset="-128"/>
              </a:rPr>
              <a:t>: παράδειγμα</a:t>
            </a:r>
            <a:endParaRPr lang="en-US" dirty="0" smtClean="0">
              <a:ea typeface="ＭＳ Ｐゴシック" charset="-128"/>
            </a:endParaRPr>
          </a:p>
        </p:txBody>
      </p:sp>
      <p:sp>
        <p:nvSpPr>
          <p:cNvPr id="39941"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n-US" sz="1600" dirty="0">
                <a:solidFill>
                  <a:srgbClr val="FBFCFF"/>
                </a:solidFill>
              </a:rPr>
              <a:t>8.5</a:t>
            </a:r>
          </a:p>
        </p:txBody>
      </p:sp>
      <p:graphicFrame>
        <p:nvGraphicFramePr>
          <p:cNvPr id="9" name="Table 8"/>
          <p:cNvGraphicFramePr>
            <a:graphicFrameLocks noGrp="1"/>
          </p:cNvGraphicFramePr>
          <p:nvPr/>
        </p:nvGraphicFramePr>
        <p:xfrm>
          <a:off x="857224" y="2285992"/>
          <a:ext cx="6096000" cy="2743200"/>
        </p:xfrm>
        <a:graphic>
          <a:graphicData uri="http://schemas.openxmlformats.org/drawingml/2006/table">
            <a:tbl>
              <a:tblPr firstRow="1" bandRow="1">
                <a:tableStyleId>{C083E6E3-FA7D-4D7B-A595-EF9225AFEA82}</a:tableStyleId>
              </a:tblPr>
              <a:tblGrid>
                <a:gridCol w="2032000"/>
                <a:gridCol w="2032000"/>
                <a:gridCol w="2032000"/>
              </a:tblGrid>
              <a:tr h="370840">
                <a:tc>
                  <a:txBody>
                    <a:bodyPr/>
                    <a:lstStyle/>
                    <a:p>
                      <a:r>
                        <a:rPr lang="de-DE" sz="2400" b="0" kern="1200" dirty="0" smtClean="0"/>
                        <a:t>Information  </a:t>
                      </a:r>
                      <a:r>
                        <a:rPr lang="de-DE" sz="2400" b="0" kern="1200" dirty="0" err="1" smtClean="0"/>
                        <a:t>need</a:t>
                      </a:r>
                      <a:endParaRPr lang="de-DE" sz="2400" b="0" dirty="0"/>
                    </a:p>
                  </a:txBody>
                  <a:tcPr>
                    <a:lnR w="1905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tcPr>
                </a:tc>
                <a:tc>
                  <a:txBody>
                    <a:bodyPr/>
                    <a:lstStyle/>
                    <a:p>
                      <a:r>
                        <a:rPr lang="de-DE" sz="2400" b="0" kern="1200" dirty="0" err="1" smtClean="0"/>
                        <a:t>number</a:t>
                      </a:r>
                      <a:r>
                        <a:rPr lang="de-DE" sz="2400" b="0" kern="1200" dirty="0" smtClean="0"/>
                        <a:t> </a:t>
                      </a:r>
                      <a:r>
                        <a:rPr lang="de-DE" sz="2400" b="0" kern="1200" dirty="0" err="1" smtClean="0"/>
                        <a:t>of</a:t>
                      </a:r>
                      <a:r>
                        <a:rPr lang="de-DE" sz="2400" b="0" kern="1200" dirty="0" smtClean="0"/>
                        <a:t> </a:t>
                      </a:r>
                    </a:p>
                    <a:p>
                      <a:r>
                        <a:rPr lang="de-DE" sz="2400" b="0" kern="1200" dirty="0" err="1" smtClean="0"/>
                        <a:t>docs</a:t>
                      </a:r>
                      <a:r>
                        <a:rPr lang="de-DE" sz="2400" b="0" kern="1200" dirty="0" smtClean="0"/>
                        <a:t> </a:t>
                      </a:r>
                      <a:r>
                        <a:rPr lang="de-DE" sz="2400" b="0" kern="1200" dirty="0" err="1" smtClean="0"/>
                        <a:t>judged</a:t>
                      </a:r>
                      <a:endParaRPr lang="de-DE" sz="2400" b="0" kern="1200" dirty="0" smtClean="0">
                        <a:solidFill>
                          <a:schemeClr val="tx1"/>
                        </a:solidFill>
                        <a:latin typeface="+mn-lt"/>
                        <a:ea typeface="+mn-ea"/>
                        <a:cs typeface="+mn-cs"/>
                      </a:endParaRPr>
                    </a:p>
                  </a:txBody>
                  <a:tcPr>
                    <a:lnL w="19050" cap="flat" cmpd="sng" algn="ctr">
                      <a:solidFill>
                        <a:schemeClr val="tx1"/>
                      </a:solidFill>
                      <a:prstDash val="solid"/>
                      <a:round/>
                      <a:headEnd type="none" w="med" len="med"/>
                      <a:tailEnd type="none" w="med" len="med"/>
                    </a:lnL>
                    <a:lnB w="1905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2400" b="0" kern="1200" dirty="0" err="1" smtClean="0"/>
                        <a:t>disagreements</a:t>
                      </a:r>
                      <a:endParaRPr lang="de-DE" sz="2400" b="0" kern="1200" dirty="0" smtClean="0">
                        <a:solidFill>
                          <a:schemeClr val="tx1"/>
                        </a:solidFill>
                        <a:latin typeface="+mn-lt"/>
                        <a:ea typeface="+mn-ea"/>
                        <a:cs typeface="+mn-cs"/>
                      </a:endParaRPr>
                    </a:p>
                  </a:txBody>
                  <a:tcPr>
                    <a:lnB w="19050" cap="flat" cmpd="sng" algn="ctr">
                      <a:solidFill>
                        <a:schemeClr val="tx1"/>
                      </a:solidFill>
                      <a:prstDash val="solid"/>
                      <a:round/>
                      <a:headEnd type="none" w="med" len="med"/>
                      <a:tailEnd type="none" w="med" len="med"/>
                    </a:lnB>
                  </a:tcPr>
                </a:tc>
              </a:tr>
              <a:tr h="370840">
                <a:tc>
                  <a:txBody>
                    <a:bodyPr/>
                    <a:lstStyle/>
                    <a:p>
                      <a:r>
                        <a:rPr lang="de-DE" sz="2400" kern="1200" dirty="0" smtClean="0"/>
                        <a:t>  51</a:t>
                      </a:r>
                    </a:p>
                    <a:p>
                      <a:r>
                        <a:rPr lang="de-DE" sz="2400" kern="1200" dirty="0" smtClean="0"/>
                        <a:t>  62</a:t>
                      </a:r>
                    </a:p>
                    <a:p>
                      <a:r>
                        <a:rPr lang="de-DE" sz="2400" kern="1200" dirty="0" smtClean="0"/>
                        <a:t>  67</a:t>
                      </a:r>
                    </a:p>
                    <a:p>
                      <a:r>
                        <a:rPr lang="de-DE" sz="2400" kern="1200" dirty="0" smtClean="0"/>
                        <a:t>  95</a:t>
                      </a:r>
                    </a:p>
                    <a:p>
                      <a:r>
                        <a:rPr lang="de-DE" sz="2400" kern="1200" dirty="0" smtClean="0"/>
                        <a:t>127</a:t>
                      </a:r>
                      <a:endParaRPr lang="de-DE" sz="2400" dirty="0"/>
                    </a:p>
                  </a:txBody>
                  <a:tcPr>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tcPr>
                </a:tc>
                <a:tc>
                  <a:txBody>
                    <a:bodyPr/>
                    <a:lstStyle/>
                    <a:p>
                      <a:r>
                        <a:rPr lang="de-DE" sz="2400" kern="1200" dirty="0" smtClean="0"/>
                        <a:t>211</a:t>
                      </a:r>
                    </a:p>
                    <a:p>
                      <a:r>
                        <a:rPr lang="de-DE" sz="2400" kern="1200" dirty="0" smtClean="0"/>
                        <a:t>400</a:t>
                      </a:r>
                    </a:p>
                    <a:p>
                      <a:r>
                        <a:rPr lang="de-DE" sz="2400" kern="1200" dirty="0" smtClean="0"/>
                        <a:t>400</a:t>
                      </a:r>
                    </a:p>
                    <a:p>
                      <a:r>
                        <a:rPr lang="de-DE" sz="2400" kern="1200" dirty="0" smtClean="0"/>
                        <a:t>400</a:t>
                      </a:r>
                    </a:p>
                    <a:p>
                      <a:r>
                        <a:rPr lang="de-DE" sz="2400" kern="1200" dirty="0" smtClean="0"/>
                        <a:t>400</a:t>
                      </a:r>
                      <a:endParaRPr lang="de-DE" sz="2400" dirty="0"/>
                    </a:p>
                  </a:txBody>
                  <a:tcPr>
                    <a:lnL w="19050" cap="flat" cmpd="sng" algn="ctr">
                      <a:solidFill>
                        <a:schemeClr val="tx1"/>
                      </a:solidFill>
                      <a:prstDash val="solid"/>
                      <a:round/>
                      <a:headEnd type="none" w="med" len="med"/>
                      <a:tailEnd type="none" w="med" len="med"/>
                    </a:lnL>
                    <a:lnT w="19050" cap="flat" cmpd="sng" algn="ctr">
                      <a:solidFill>
                        <a:schemeClr val="tx1"/>
                      </a:solidFill>
                      <a:prstDash val="solid"/>
                      <a:round/>
                      <a:headEnd type="none" w="med" len="med"/>
                      <a:tailEnd type="none" w="med" len="med"/>
                    </a:lnT>
                  </a:tcPr>
                </a:tc>
                <a:tc>
                  <a:txBody>
                    <a:bodyPr/>
                    <a:lstStyle/>
                    <a:p>
                      <a:pPr algn="l"/>
                      <a:r>
                        <a:rPr lang="de-DE" sz="2400" kern="1200" dirty="0" smtClean="0"/>
                        <a:t>       6</a:t>
                      </a:r>
                    </a:p>
                    <a:p>
                      <a:pPr algn="l"/>
                      <a:r>
                        <a:rPr lang="de-DE" sz="2400" kern="1200" dirty="0" smtClean="0"/>
                        <a:t> </a:t>
                      </a:r>
                      <a:r>
                        <a:rPr lang="de-DE" sz="2400" kern="1200" baseline="0" dirty="0" smtClean="0"/>
                        <a:t>  </a:t>
                      </a:r>
                      <a:r>
                        <a:rPr lang="de-DE" sz="2400" kern="1200" dirty="0" smtClean="0"/>
                        <a:t>157</a:t>
                      </a:r>
                    </a:p>
                    <a:p>
                      <a:pPr algn="l"/>
                      <a:r>
                        <a:rPr lang="de-DE" sz="2400" kern="1200" dirty="0" smtClean="0"/>
                        <a:t>     68</a:t>
                      </a:r>
                    </a:p>
                    <a:p>
                      <a:pPr algn="l"/>
                      <a:r>
                        <a:rPr lang="de-DE" sz="2400" kern="1200" dirty="0" smtClean="0"/>
                        <a:t>   110</a:t>
                      </a:r>
                    </a:p>
                    <a:p>
                      <a:pPr algn="l"/>
                      <a:r>
                        <a:rPr lang="de-DE" sz="2400" kern="1200" dirty="0" smtClean="0"/>
                        <a:t>   106</a:t>
                      </a:r>
                      <a:endParaRPr lang="de-DE" sz="2400" kern="1200" dirty="0" smtClean="0">
                        <a:solidFill>
                          <a:schemeClr val="tx1"/>
                        </a:solidFill>
                        <a:latin typeface="+mn-lt"/>
                        <a:ea typeface="+mn-ea"/>
                        <a:cs typeface="+mn-cs"/>
                      </a:endParaRPr>
                    </a:p>
                  </a:txBody>
                  <a:tcPr>
                    <a:lnT w="19050" cap="flat" cmpd="sng" algn="ctr">
                      <a:solidFill>
                        <a:schemeClr val="tx1"/>
                      </a:solidFill>
                      <a:prstDash val="solid"/>
                      <a:round/>
                      <a:headEnd type="none" w="med" len="med"/>
                      <a:tailEnd type="none" w="med" len="med"/>
                    </a:lnT>
                  </a:tcPr>
                </a:tc>
              </a:tr>
            </a:tbl>
          </a:graphicData>
        </a:graphic>
      </p:graphicFrame>
      <p:sp>
        <p:nvSpPr>
          <p:cNvPr id="4" name="TextBox 3"/>
          <p:cNvSpPr txBox="1"/>
          <p:nvPr/>
        </p:nvSpPr>
        <p:spPr>
          <a:xfrm>
            <a:off x="1066800" y="5486400"/>
            <a:ext cx="6019800" cy="461665"/>
          </a:xfrm>
          <a:prstGeom prst="rect">
            <a:avLst/>
          </a:prstGeom>
          <a:noFill/>
        </p:spPr>
        <p:txBody>
          <a:bodyPr wrap="square" rtlCol="0">
            <a:spAutoFit/>
          </a:bodyPr>
          <a:lstStyle/>
          <a:p>
            <a:r>
              <a:rPr lang="el-GR" dirty="0" smtClean="0">
                <a:latin typeface="+mn-lt"/>
              </a:rPr>
              <a:t>Συμφωνία κριτών στο </a:t>
            </a:r>
            <a:r>
              <a:rPr lang="en-US" dirty="0" smtClean="0">
                <a:latin typeface="+mn-lt"/>
              </a:rPr>
              <a:t>TREC</a:t>
            </a:r>
            <a:endParaRPr lang="en-US" dirty="0">
              <a:latin typeface="+mn-lt"/>
            </a:endParaRPr>
          </a:p>
        </p:txBody>
      </p:sp>
    </p:spTree>
    <p:extLst>
      <p:ext uri="{BB962C8B-B14F-4D97-AF65-F5344CB8AC3E}">
        <p14:creationId xmlns="" xmlns:p14="http://schemas.microsoft.com/office/powerpoint/2010/main" val="2990898530"/>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5"/>
          <p:cNvSpPr>
            <a:spLocks noGrp="1"/>
          </p:cNvSpPr>
          <p:nvPr>
            <p:ph type="sldNum" sz="quarter" idx="12"/>
          </p:nvPr>
        </p:nvSpPr>
        <p:spPr bwMode="auto">
          <a:noFill/>
          <a:ln>
            <a:miter lim="800000"/>
            <a:headEnd/>
            <a:tailEnd/>
          </a:ln>
        </p:spPr>
        <p:txBody>
          <a:bodyPr/>
          <a:lstStyle/>
          <a:p>
            <a:fld id="{404DF62B-E321-4A14-BB5E-B3808D410A82}" type="slidenum">
              <a:rPr lang="en-US" smtClean="0"/>
              <a:pPr/>
              <a:t>59</a:t>
            </a:fld>
            <a:endParaRPr lang="en-US" smtClean="0"/>
          </a:p>
        </p:txBody>
      </p:sp>
      <p:sp>
        <p:nvSpPr>
          <p:cNvPr id="43011" name="Rectangle 2"/>
          <p:cNvSpPr>
            <a:spLocks noGrp="1" noChangeArrowheads="1"/>
          </p:cNvSpPr>
          <p:nvPr>
            <p:ph type="title"/>
          </p:nvPr>
        </p:nvSpPr>
        <p:spPr/>
        <p:txBody>
          <a:bodyPr/>
          <a:lstStyle/>
          <a:p>
            <a:pPr eaLnBrk="1" hangingPunct="1"/>
            <a:r>
              <a:rPr lang="el-GR" dirty="0" smtClean="0">
                <a:ea typeface="ＭＳ Ｐゴシック" charset="-128"/>
              </a:rPr>
              <a:t>Επίπτωση της Διαφωνίας</a:t>
            </a:r>
            <a:endParaRPr lang="en-US" dirty="0" smtClean="0">
              <a:ea typeface="ＭＳ Ｐゴシック" charset="-128"/>
            </a:endParaRPr>
          </a:p>
        </p:txBody>
      </p:sp>
      <p:sp>
        <p:nvSpPr>
          <p:cNvPr id="43012" name="Rectangle 3"/>
          <p:cNvSpPr>
            <a:spLocks noGrp="1" noChangeArrowheads="1"/>
          </p:cNvSpPr>
          <p:nvPr>
            <p:ph type="body" idx="1"/>
          </p:nvPr>
        </p:nvSpPr>
        <p:spPr>
          <a:xfrm>
            <a:off x="685800" y="1911350"/>
            <a:ext cx="7696200" cy="2127250"/>
          </a:xfrm>
        </p:spPr>
        <p:txBody>
          <a:bodyPr/>
          <a:lstStyle/>
          <a:p>
            <a:pPr eaLnBrk="1" hangingPunct="1"/>
            <a:r>
              <a:rPr lang="el-GR" dirty="0" smtClean="0">
                <a:ea typeface="ＭＳ Ｐゴシック" charset="-128"/>
              </a:rPr>
              <a:t>Επηρεάζει την απόλυτη (</a:t>
            </a:r>
            <a:r>
              <a:rPr lang="en-US" dirty="0" smtClean="0">
                <a:ea typeface="ＭＳ Ｐゴシック" charset="-128"/>
              </a:rPr>
              <a:t>absolute</a:t>
            </a:r>
            <a:r>
              <a:rPr lang="el-GR" dirty="0" smtClean="0">
                <a:ea typeface="ＭＳ Ｐゴシック" charset="-128"/>
              </a:rPr>
              <a:t>) μέτρηση απόδοσης αλλά όχι τη σχετική απόδοση ανάμεσα σε συστήματα </a:t>
            </a:r>
            <a:r>
              <a:rPr lang="en-US" dirty="0" smtClean="0">
                <a:ea typeface="ＭＳ Ｐゴシック" charset="-128"/>
              </a:rPr>
              <a:t> </a:t>
            </a:r>
            <a:endParaRPr lang="el-GR" dirty="0" smtClean="0">
              <a:ea typeface="ＭＳ Ｐゴシック" charset="-128"/>
            </a:endParaRPr>
          </a:p>
          <a:p>
            <a:pPr eaLnBrk="1" hangingPunct="1"/>
            <a:endParaRPr lang="el-GR" dirty="0">
              <a:ea typeface="ＭＳ Ｐゴシック" charset="-128"/>
            </a:endParaRPr>
          </a:p>
        </p:txBody>
      </p:sp>
      <p:sp>
        <p:nvSpPr>
          <p:cNvPr id="43013"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n-US" sz="1600" dirty="0">
                <a:solidFill>
                  <a:srgbClr val="FBFCFF"/>
                </a:solidFill>
              </a:rPr>
              <a:t>8.5</a:t>
            </a:r>
          </a:p>
        </p:txBody>
      </p:sp>
    </p:spTree>
    <p:extLst>
      <p:ext uri="{BB962C8B-B14F-4D97-AF65-F5344CB8AC3E}">
        <p14:creationId xmlns="" xmlns:p14="http://schemas.microsoft.com/office/powerpoint/2010/main" val="974674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l-GR" dirty="0" smtClean="0">
                <a:ea typeface="ＭＳ Ｐゴシック" pitchFamily="-112" charset="-128"/>
              </a:rPr>
              <a:t>Συνήθης ορισμός: Συνάφεια</a:t>
            </a:r>
            <a:endParaRPr lang="en-US" dirty="0" smtClean="0">
              <a:ea typeface="ＭＳ Ｐゴシック" pitchFamily="-112" charset="-128"/>
            </a:endParaRPr>
          </a:p>
        </p:txBody>
      </p:sp>
      <p:sp>
        <p:nvSpPr>
          <p:cNvPr id="20483" name="Rectangle 3"/>
          <p:cNvSpPr>
            <a:spLocks noGrp="1" noChangeArrowheads="1"/>
          </p:cNvSpPr>
          <p:nvPr>
            <p:ph type="body" idx="1"/>
          </p:nvPr>
        </p:nvSpPr>
        <p:spPr>
          <a:xfrm>
            <a:off x="381000" y="1600200"/>
            <a:ext cx="8610600" cy="1905000"/>
          </a:xfrm>
        </p:spPr>
        <p:txBody>
          <a:bodyPr/>
          <a:lstStyle/>
          <a:p>
            <a:pPr marL="0" indent="0" eaLnBrk="1" hangingPunct="1">
              <a:buNone/>
            </a:pPr>
            <a:r>
              <a:rPr lang="el-GR" sz="2400" dirty="0" smtClean="0">
                <a:solidFill>
                  <a:schemeClr val="accent1">
                    <a:lumMod val="50000"/>
                  </a:schemeClr>
                </a:solidFill>
                <a:ea typeface="ＭＳ Ｐゴシック" pitchFamily="-112" charset="-128"/>
              </a:rPr>
              <a:t>Η ικανοποίηση του χρήστη συνήθως εξισώνεται με τη </a:t>
            </a:r>
            <a:r>
              <a:rPr lang="el-GR" sz="2400" b="1" dirty="0" smtClean="0">
                <a:solidFill>
                  <a:schemeClr val="accent6">
                    <a:lumMod val="75000"/>
                  </a:schemeClr>
                </a:solidFill>
                <a:ea typeface="ＭＳ Ｐゴシック" pitchFamily="-112" charset="-128"/>
              </a:rPr>
              <a:t>συνάφεια</a:t>
            </a:r>
            <a:r>
              <a:rPr lang="el-GR" sz="2400" dirty="0" smtClean="0">
                <a:solidFill>
                  <a:schemeClr val="accent1">
                    <a:lumMod val="50000"/>
                  </a:schemeClr>
                </a:solidFill>
                <a:ea typeface="ＭＳ Ｐゴシック" pitchFamily="-112" charset="-128"/>
              </a:rPr>
              <a:t> </a:t>
            </a:r>
            <a:r>
              <a:rPr lang="el-GR" sz="2400" b="1" dirty="0">
                <a:solidFill>
                  <a:schemeClr val="accent6">
                    <a:lumMod val="75000"/>
                  </a:schemeClr>
                </a:solidFill>
                <a:ea typeface="ＭＳ Ｐゴシック" pitchFamily="-112" charset="-128"/>
              </a:rPr>
              <a:t>(</a:t>
            </a:r>
            <a:r>
              <a:rPr lang="en-US" sz="2400" b="1" dirty="0">
                <a:solidFill>
                  <a:schemeClr val="accent6">
                    <a:lumMod val="75000"/>
                  </a:schemeClr>
                </a:solidFill>
                <a:ea typeface="ＭＳ Ｐゴシック" pitchFamily="-112" charset="-128"/>
              </a:rPr>
              <a:t>relevance) </a:t>
            </a:r>
            <a:r>
              <a:rPr lang="el-GR" sz="2400" dirty="0" smtClean="0">
                <a:solidFill>
                  <a:schemeClr val="accent1">
                    <a:lumMod val="50000"/>
                  </a:schemeClr>
                </a:solidFill>
                <a:ea typeface="ＭＳ Ｐゴシック" pitchFamily="-112" charset="-128"/>
              </a:rPr>
              <a:t>των αποτελεσμάτων της αναζήτησης με το ερώτημα </a:t>
            </a:r>
            <a:endParaRPr lang="el-GR" sz="2400" dirty="0">
              <a:solidFill>
                <a:schemeClr val="accent1">
                  <a:lumMod val="50000"/>
                </a:schemeClr>
              </a:solidFill>
              <a:ea typeface="ＭＳ Ｐゴシック" pitchFamily="-112" charset="-128"/>
            </a:endParaRPr>
          </a:p>
          <a:p>
            <a:pPr marL="0" indent="0" eaLnBrk="1" hangingPunct="1">
              <a:buNone/>
            </a:pPr>
            <a:endParaRPr lang="en-US" sz="900" dirty="0">
              <a:solidFill>
                <a:schemeClr val="accent1">
                  <a:lumMod val="50000"/>
                </a:schemeClr>
              </a:solidFill>
              <a:ea typeface="ＭＳ Ｐゴシック" pitchFamily="-112" charset="-128"/>
            </a:endParaRPr>
          </a:p>
          <a:p>
            <a:pPr marL="0" indent="0" eaLnBrk="1" hangingPunct="1">
              <a:buNone/>
            </a:pPr>
            <a:r>
              <a:rPr lang="el-GR" sz="2400" b="1" i="1" dirty="0" smtClean="0">
                <a:solidFill>
                  <a:schemeClr val="accent1">
                    <a:lumMod val="50000"/>
                  </a:schemeClr>
                </a:solidFill>
                <a:ea typeface="ＭＳ Ｐゴシック" pitchFamily="-112" charset="-128"/>
              </a:rPr>
              <a:t>Μα πως θα μετρήσουμε τη συνάφεια</a:t>
            </a:r>
            <a:r>
              <a:rPr lang="el-GR" sz="2400" dirty="0" smtClean="0">
                <a:solidFill>
                  <a:schemeClr val="accent1">
                    <a:lumMod val="50000"/>
                  </a:schemeClr>
                </a:solidFill>
                <a:ea typeface="ＭＳ Ｐゴシック" pitchFamily="-112" charset="-128"/>
              </a:rPr>
              <a:t>; </a:t>
            </a:r>
            <a:endParaRPr lang="en-US" sz="2400" dirty="0">
              <a:solidFill>
                <a:schemeClr val="accent1">
                  <a:lumMod val="50000"/>
                </a:schemeClr>
              </a:solidFill>
              <a:ea typeface="ＭＳ Ｐゴシック" pitchFamily="-112" charset="-128"/>
            </a:endParaRPr>
          </a:p>
          <a:p>
            <a:pPr marL="0" indent="0" eaLnBrk="1" hangingPunct="1">
              <a:buNone/>
            </a:pPr>
            <a:r>
              <a:rPr lang="el-GR" sz="2400" dirty="0" smtClean="0">
                <a:solidFill>
                  <a:schemeClr val="accent1">
                    <a:lumMod val="50000"/>
                  </a:schemeClr>
                </a:solidFill>
                <a:ea typeface="ＭＳ Ｐゴシック" pitchFamily="-112" charset="-128"/>
              </a:rPr>
              <a:t> Η καθιερωμένη μεθοδολογία στην Ανάκτηση Πληροφορίας αποτελείται από τρία στοιχεία:</a:t>
            </a:r>
            <a:endParaRPr lang="en-US" sz="2400" dirty="0">
              <a:solidFill>
                <a:schemeClr val="accent1">
                  <a:lumMod val="50000"/>
                </a:schemeClr>
              </a:solidFill>
              <a:ea typeface="ＭＳ Ｐゴシック" pitchFamily="-112" charset="-128"/>
            </a:endParaRPr>
          </a:p>
          <a:p>
            <a:pPr marL="457200" indent="-457200" eaLnBrk="1" hangingPunct="1">
              <a:buFont typeface="+mj-lt"/>
              <a:buAutoNum type="arabicPeriod"/>
            </a:pPr>
            <a:r>
              <a:rPr lang="el-GR" sz="2400" dirty="0" smtClean="0">
                <a:solidFill>
                  <a:schemeClr val="accent1">
                    <a:lumMod val="50000"/>
                  </a:schemeClr>
                </a:solidFill>
                <a:ea typeface="ＭＳ Ｐゴシック" pitchFamily="-112" charset="-128"/>
              </a:rPr>
              <a:t>Μία πρότυπη συλλογή εγγράφων (</a:t>
            </a:r>
            <a:r>
              <a:rPr lang="en-US" sz="2400" dirty="0" smtClean="0">
                <a:solidFill>
                  <a:schemeClr val="accent1">
                    <a:lumMod val="50000"/>
                  </a:schemeClr>
                </a:solidFill>
                <a:ea typeface="ＭＳ Ｐゴシック" pitchFamily="-112" charset="-128"/>
              </a:rPr>
              <a:t>benchmark </a:t>
            </a:r>
            <a:r>
              <a:rPr lang="en-US" sz="2400" dirty="0">
                <a:solidFill>
                  <a:schemeClr val="accent1">
                    <a:lumMod val="50000"/>
                  </a:schemeClr>
                </a:solidFill>
                <a:ea typeface="ＭＳ Ｐゴシック" pitchFamily="-112" charset="-128"/>
              </a:rPr>
              <a:t>document </a:t>
            </a:r>
            <a:r>
              <a:rPr lang="en-US" sz="2400" dirty="0" smtClean="0">
                <a:solidFill>
                  <a:schemeClr val="accent1">
                    <a:lumMod val="50000"/>
                  </a:schemeClr>
                </a:solidFill>
                <a:ea typeface="ＭＳ Ｐゴシック" pitchFamily="-112" charset="-128"/>
              </a:rPr>
              <a:t>collection)</a:t>
            </a:r>
            <a:endParaRPr lang="en-US" sz="2400" dirty="0">
              <a:solidFill>
                <a:schemeClr val="accent1">
                  <a:lumMod val="50000"/>
                </a:schemeClr>
              </a:solidFill>
              <a:ea typeface="ＭＳ Ｐゴシック" pitchFamily="-112" charset="-128"/>
            </a:endParaRPr>
          </a:p>
          <a:p>
            <a:pPr marL="457200" indent="-457200" eaLnBrk="1" hangingPunct="1">
              <a:buFont typeface="+mj-lt"/>
              <a:buAutoNum type="arabicPeriod"/>
            </a:pPr>
            <a:r>
              <a:rPr lang="el-GR" sz="2400" dirty="0" smtClean="0">
                <a:solidFill>
                  <a:schemeClr val="accent1">
                    <a:lumMod val="50000"/>
                  </a:schemeClr>
                </a:solidFill>
                <a:ea typeface="ＭＳ Ｐゴシック" pitchFamily="-112" charset="-128"/>
              </a:rPr>
              <a:t>Μια πρότυπη ομάδα ερωτημάτων (</a:t>
            </a:r>
            <a:r>
              <a:rPr lang="en-US" sz="2400" dirty="0" smtClean="0">
                <a:solidFill>
                  <a:schemeClr val="accent1">
                    <a:lumMod val="50000"/>
                  </a:schemeClr>
                </a:solidFill>
                <a:ea typeface="ＭＳ Ｐゴシック" pitchFamily="-112" charset="-128"/>
              </a:rPr>
              <a:t>benchmark </a:t>
            </a:r>
            <a:r>
              <a:rPr lang="en-US" sz="2400" dirty="0">
                <a:solidFill>
                  <a:schemeClr val="accent1">
                    <a:lumMod val="50000"/>
                  </a:schemeClr>
                </a:solidFill>
                <a:ea typeface="ＭＳ Ｐゴシック" pitchFamily="-112" charset="-128"/>
              </a:rPr>
              <a:t>suite of </a:t>
            </a:r>
            <a:r>
              <a:rPr lang="en-US" sz="2400" dirty="0" smtClean="0">
                <a:solidFill>
                  <a:schemeClr val="accent1">
                    <a:lumMod val="50000"/>
                  </a:schemeClr>
                </a:solidFill>
                <a:ea typeface="ＭＳ Ｐゴシック" pitchFamily="-112" charset="-128"/>
              </a:rPr>
              <a:t>queries</a:t>
            </a:r>
            <a:r>
              <a:rPr lang="el-GR" sz="2400" dirty="0" smtClean="0">
                <a:solidFill>
                  <a:schemeClr val="accent1">
                    <a:lumMod val="50000"/>
                  </a:schemeClr>
                </a:solidFill>
                <a:ea typeface="ＭＳ Ｐゴシック" pitchFamily="-112" charset="-128"/>
              </a:rPr>
              <a:t>)</a:t>
            </a:r>
            <a:endParaRPr lang="en-US" sz="2400" dirty="0">
              <a:solidFill>
                <a:schemeClr val="accent1">
                  <a:lumMod val="50000"/>
                </a:schemeClr>
              </a:solidFill>
              <a:ea typeface="ＭＳ Ｐゴシック" pitchFamily="-112" charset="-128"/>
            </a:endParaRPr>
          </a:p>
          <a:p>
            <a:pPr marL="457200" indent="-457200" eaLnBrk="1" hangingPunct="1">
              <a:buFont typeface="+mj-lt"/>
              <a:buAutoNum type="arabicPeriod"/>
            </a:pPr>
            <a:r>
              <a:rPr lang="el-GR" sz="2400" dirty="0" smtClean="0">
                <a:solidFill>
                  <a:schemeClr val="accent1">
                    <a:lumMod val="50000"/>
                  </a:schemeClr>
                </a:solidFill>
                <a:ea typeface="ＭＳ Ｐゴシック" pitchFamily="-112" charset="-128"/>
              </a:rPr>
              <a:t>Ένα σύνολο αποτίμησης της συνάφειας κάθε ζεύγους ερωτήματος-εγγράφου (συνήθως δυαδικές: συναφής-μη συναφής) </a:t>
            </a:r>
            <a:r>
              <a:rPr lang="en-US" sz="2400" dirty="0" smtClean="0">
                <a:solidFill>
                  <a:schemeClr val="accent1">
                    <a:lumMod val="50000"/>
                  </a:schemeClr>
                </a:solidFill>
                <a:ea typeface="ＭＳ Ｐゴシック" pitchFamily="-112" charset="-128"/>
              </a:rPr>
              <a:t>- gold standard/ground truth</a:t>
            </a:r>
            <a:endParaRPr lang="en-US" sz="2400" dirty="0">
              <a:solidFill>
                <a:schemeClr val="accent1">
                  <a:lumMod val="50000"/>
                </a:schemeClr>
              </a:solidFill>
              <a:ea typeface="ＭＳ Ｐゴシック" pitchFamily="-112" charset="-128"/>
            </a:endParaRPr>
          </a:p>
        </p:txBody>
      </p:sp>
      <p:sp>
        <p:nvSpPr>
          <p:cNvPr id="20484" name="TextBox 4"/>
          <p:cNvSpPr txBox="1">
            <a:spLocks noChangeArrowheads="1"/>
          </p:cNvSpPr>
          <p:nvPr/>
        </p:nvSpPr>
        <p:spPr bwMode="auto">
          <a:xfrm>
            <a:off x="7620000" y="-33546"/>
            <a:ext cx="1197764"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8.6.2</a:t>
            </a:r>
            <a:endParaRPr lang="en-US" sz="1600" dirty="0">
              <a:solidFill>
                <a:srgbClr val="FBFCFF"/>
              </a:solidFill>
            </a:endParaRPr>
          </a:p>
        </p:txBody>
      </p:sp>
      <p:sp>
        <p:nvSpPr>
          <p:cNvPr id="6" name="Slide Number Placeholder 5"/>
          <p:cNvSpPr>
            <a:spLocks noGrp="1"/>
          </p:cNvSpPr>
          <p:nvPr>
            <p:ph type="sldNum" sz="quarter" idx="12"/>
          </p:nvPr>
        </p:nvSpPr>
        <p:spPr/>
        <p:txBody>
          <a:bodyPr/>
          <a:lstStyle/>
          <a:p>
            <a:fld id="{0ED9190B-40F4-4D14-B8A7-A8F5BA31F2B1}" type="slidenum">
              <a:rPr lang="en-US" smtClean="0"/>
              <a:pPr/>
              <a:t>6</a:t>
            </a:fld>
            <a:endParaRPr lang="en-US"/>
          </a:p>
        </p:txBody>
      </p:sp>
    </p:spTree>
    <p:extLst>
      <p:ext uri="{BB962C8B-B14F-4D97-AF65-F5344CB8AC3E}">
        <p14:creationId xmlns="" xmlns:p14="http://schemas.microsoft.com/office/powerpoint/2010/main" val="204637568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5"/>
          <p:cNvSpPr>
            <a:spLocks noGrp="1"/>
          </p:cNvSpPr>
          <p:nvPr>
            <p:ph type="sldNum" sz="quarter" idx="12"/>
          </p:nvPr>
        </p:nvSpPr>
        <p:spPr bwMode="auto">
          <a:noFill/>
          <a:ln>
            <a:miter lim="800000"/>
            <a:headEnd/>
            <a:tailEnd/>
          </a:ln>
        </p:spPr>
        <p:txBody>
          <a:bodyPr/>
          <a:lstStyle/>
          <a:p>
            <a:fld id="{404DF62B-E321-4A14-BB5E-B3808D410A82}" type="slidenum">
              <a:rPr lang="en-US" smtClean="0"/>
              <a:pPr/>
              <a:t>60</a:t>
            </a:fld>
            <a:endParaRPr lang="en-US" smtClean="0"/>
          </a:p>
        </p:txBody>
      </p:sp>
      <p:sp>
        <p:nvSpPr>
          <p:cNvPr id="43011" name="Rectangle 2"/>
          <p:cNvSpPr>
            <a:spLocks noGrp="1" noChangeArrowheads="1"/>
          </p:cNvSpPr>
          <p:nvPr>
            <p:ph type="title"/>
          </p:nvPr>
        </p:nvSpPr>
        <p:spPr/>
        <p:txBody>
          <a:bodyPr/>
          <a:lstStyle/>
          <a:p>
            <a:pPr eaLnBrk="1" hangingPunct="1"/>
            <a:r>
              <a:rPr lang="el-GR" dirty="0" smtClean="0">
                <a:ea typeface="ＭＳ Ｐゴシック" charset="-128"/>
              </a:rPr>
              <a:t>Επίπτωση της Διαφωνίας</a:t>
            </a:r>
            <a:endParaRPr lang="en-US" dirty="0" smtClean="0">
              <a:ea typeface="ＭＳ Ｐゴシック" charset="-128"/>
            </a:endParaRPr>
          </a:p>
        </p:txBody>
      </p:sp>
      <p:sp>
        <p:nvSpPr>
          <p:cNvPr id="43012" name="Rectangle 3"/>
          <p:cNvSpPr>
            <a:spLocks noGrp="1" noChangeArrowheads="1"/>
          </p:cNvSpPr>
          <p:nvPr>
            <p:ph type="body" idx="1"/>
          </p:nvPr>
        </p:nvSpPr>
        <p:spPr>
          <a:xfrm>
            <a:off x="685800" y="1911350"/>
            <a:ext cx="7696200" cy="2127250"/>
          </a:xfrm>
        </p:spPr>
        <p:txBody>
          <a:bodyPr/>
          <a:lstStyle/>
          <a:p>
            <a:pPr eaLnBrk="1" hangingPunct="1"/>
            <a:r>
              <a:rPr lang="el-GR" dirty="0" smtClean="0">
                <a:ea typeface="ＭＳ Ｐゴシック" charset="-128"/>
              </a:rPr>
              <a:t>Μπορούμε να αποφύγουμε τις κρίσεις από χρήστες </a:t>
            </a:r>
          </a:p>
          <a:p>
            <a:pPr lvl="1" eaLnBrk="1" hangingPunct="1"/>
            <a:r>
              <a:rPr lang="el-GR" dirty="0" smtClean="0">
                <a:ea typeface="ＭＳ Ｐゴシック" charset="-128"/>
              </a:rPr>
              <a:t>Όχι</a:t>
            </a:r>
          </a:p>
          <a:p>
            <a:pPr eaLnBrk="1" hangingPunct="1"/>
            <a:r>
              <a:rPr lang="el-GR" dirty="0" smtClean="0">
                <a:ea typeface="ＭＳ Ｐゴシック" charset="-128"/>
              </a:rPr>
              <a:t>Αλλά μπορούμε να τα επαναχρησιμοποιήσουμε</a:t>
            </a:r>
          </a:p>
          <a:p>
            <a:pPr eaLnBrk="1" hangingPunct="1"/>
            <a:endParaRPr lang="el-GR" dirty="0">
              <a:ea typeface="ＭＳ Ｐゴシック" charset="-128"/>
            </a:endParaRPr>
          </a:p>
        </p:txBody>
      </p:sp>
      <p:sp>
        <p:nvSpPr>
          <p:cNvPr id="43013"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n-US" sz="1600" dirty="0">
                <a:solidFill>
                  <a:srgbClr val="FBFCFF"/>
                </a:solidFill>
              </a:rPr>
              <a:t>8.5</a:t>
            </a:r>
          </a:p>
        </p:txBody>
      </p:sp>
    </p:spTree>
    <p:extLst>
      <p:ext uri="{BB962C8B-B14F-4D97-AF65-F5344CB8AC3E}">
        <p14:creationId xmlns="" xmlns:p14="http://schemas.microsoft.com/office/powerpoint/2010/main" val="365355478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5"/>
          <p:cNvSpPr>
            <a:spLocks noGrp="1"/>
          </p:cNvSpPr>
          <p:nvPr>
            <p:ph type="sldNum" sz="quarter" idx="12"/>
          </p:nvPr>
        </p:nvSpPr>
        <p:spPr bwMode="auto">
          <a:noFill/>
          <a:ln>
            <a:miter lim="800000"/>
            <a:headEnd/>
            <a:tailEnd/>
          </a:ln>
        </p:spPr>
        <p:txBody>
          <a:bodyPr/>
          <a:lstStyle/>
          <a:p>
            <a:fld id="{404DF62B-E321-4A14-BB5E-B3808D410A82}" type="slidenum">
              <a:rPr lang="en-US" smtClean="0"/>
              <a:pPr/>
              <a:t>61</a:t>
            </a:fld>
            <a:endParaRPr lang="en-US" smtClean="0"/>
          </a:p>
        </p:txBody>
      </p:sp>
      <p:sp>
        <p:nvSpPr>
          <p:cNvPr id="43011" name="Rectangle 2"/>
          <p:cNvSpPr>
            <a:spLocks noGrp="1" noChangeArrowheads="1"/>
          </p:cNvSpPr>
          <p:nvPr>
            <p:ph type="title"/>
          </p:nvPr>
        </p:nvSpPr>
        <p:spPr/>
        <p:txBody>
          <a:bodyPr/>
          <a:lstStyle/>
          <a:p>
            <a:pPr eaLnBrk="1" hangingPunct="1"/>
            <a:r>
              <a:rPr lang="en-US" dirty="0" err="1" smtClean="0">
                <a:ea typeface="ＭＳ Ｐゴシック" charset="-128"/>
              </a:rPr>
              <a:t>Crowdsourcing</a:t>
            </a:r>
            <a:endParaRPr lang="en-US" dirty="0" smtClean="0">
              <a:ea typeface="ＭＳ Ｐゴシック" charset="-128"/>
            </a:endParaRPr>
          </a:p>
        </p:txBody>
      </p:sp>
      <p:sp>
        <p:nvSpPr>
          <p:cNvPr id="43012" name="Rectangle 3"/>
          <p:cNvSpPr>
            <a:spLocks noGrp="1" noChangeArrowheads="1"/>
          </p:cNvSpPr>
          <p:nvPr>
            <p:ph type="body" idx="1"/>
          </p:nvPr>
        </p:nvSpPr>
        <p:spPr>
          <a:xfrm>
            <a:off x="685800" y="1911350"/>
            <a:ext cx="7696200" cy="2127250"/>
          </a:xfrm>
        </p:spPr>
        <p:txBody>
          <a:bodyPr/>
          <a:lstStyle/>
          <a:p>
            <a:pPr eaLnBrk="1" hangingPunct="1"/>
            <a:r>
              <a:rPr lang="en-US" dirty="0" smtClean="0">
                <a:ea typeface="ＭＳ Ｐゴシック" charset="-128"/>
              </a:rPr>
              <a:t>To Mechanical Truck </a:t>
            </a:r>
            <a:r>
              <a:rPr lang="el-GR" dirty="0" smtClean="0">
                <a:ea typeface="ＭＳ Ｐゴシック" charset="-128"/>
              </a:rPr>
              <a:t>της </a:t>
            </a:r>
            <a:r>
              <a:rPr lang="en-US" dirty="0" smtClean="0">
                <a:ea typeface="ＭＳ Ｐゴシック" charset="-128"/>
              </a:rPr>
              <a:t>Amazon</a:t>
            </a:r>
            <a:endParaRPr lang="el-GR" dirty="0" smtClean="0">
              <a:ea typeface="ＭＳ Ｐゴシック" charset="-128"/>
            </a:endParaRPr>
          </a:p>
          <a:p>
            <a:pPr eaLnBrk="1" hangingPunct="1"/>
            <a:endParaRPr lang="el-GR" dirty="0">
              <a:ea typeface="ＭＳ Ｐゴシック" charset="-128"/>
            </a:endParaRPr>
          </a:p>
        </p:txBody>
      </p:sp>
      <p:sp>
        <p:nvSpPr>
          <p:cNvPr id="43013"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n-US" sz="1600" dirty="0">
                <a:solidFill>
                  <a:srgbClr val="FBFCFF"/>
                </a:solidFill>
              </a:rPr>
              <a:t>8.5</a:t>
            </a:r>
          </a:p>
        </p:txBody>
      </p:sp>
    </p:spTree>
    <p:extLst>
      <p:ext uri="{BB962C8B-B14F-4D97-AF65-F5344CB8AC3E}">
        <p14:creationId xmlns="" xmlns:p14="http://schemas.microsoft.com/office/powerpoint/2010/main" val="365355478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pPr eaLnBrk="1" hangingPunct="1"/>
            <a:r>
              <a:rPr lang="el-GR" dirty="0" smtClean="0">
                <a:ea typeface="ＭＳ Ｐゴシック" charset="-128"/>
              </a:rPr>
              <a:t>Αξιολόγηση σε μεγάλες μηχανές αναζήτησης</a:t>
            </a:r>
            <a:endParaRPr lang="en-US" dirty="0" smtClean="0">
              <a:ea typeface="ＭＳ Ｐゴシック" charset="-128"/>
            </a:endParaRPr>
          </a:p>
        </p:txBody>
      </p:sp>
      <p:sp>
        <p:nvSpPr>
          <p:cNvPr id="46083" name="Content Placeholder 2"/>
          <p:cNvSpPr>
            <a:spLocks noGrp="1"/>
          </p:cNvSpPr>
          <p:nvPr>
            <p:ph idx="1"/>
          </p:nvPr>
        </p:nvSpPr>
        <p:spPr>
          <a:xfrm>
            <a:off x="457200" y="1600200"/>
            <a:ext cx="8077200" cy="3200400"/>
          </a:xfrm>
        </p:spPr>
        <p:txBody>
          <a:bodyPr/>
          <a:lstStyle/>
          <a:p>
            <a:pPr eaLnBrk="1" hangingPunct="1">
              <a:buFont typeface="Wingdings" pitchFamily="2" charset="2"/>
              <a:buChar char="§"/>
            </a:pPr>
            <a:r>
              <a:rPr lang="el-GR" sz="2400" dirty="0" smtClean="0">
                <a:ea typeface="ＭＳ Ｐゴシック" charset="-128"/>
              </a:rPr>
              <a:t>Οι μηχανές αναζήτησης διαθέτουν συλλογές ελέγχου ερωτημάτων και αποτελέσματα καταταγμένα με το χέρι </a:t>
            </a:r>
            <a:r>
              <a:rPr lang="en-US" sz="2400" dirty="0" smtClean="0">
                <a:ea typeface="ＭＳ Ｐゴシック" charset="-128"/>
              </a:rPr>
              <a:t>(hand-ranked)</a:t>
            </a:r>
            <a:endParaRPr lang="el-GR" sz="2400" dirty="0" smtClean="0">
              <a:ea typeface="ＭＳ Ｐゴシック" charset="-128"/>
            </a:endParaRPr>
          </a:p>
          <a:p>
            <a:pPr eaLnBrk="1" hangingPunct="1">
              <a:buFont typeface="Wingdings" pitchFamily="2" charset="2"/>
              <a:buChar char="§"/>
            </a:pPr>
            <a:endParaRPr lang="en-US" sz="2000" dirty="0" smtClean="0">
              <a:ea typeface="ＭＳ Ｐゴシック" charset="-128"/>
            </a:endParaRPr>
          </a:p>
          <a:p>
            <a:pPr eaLnBrk="1" hangingPunct="1">
              <a:buFont typeface="Wingdings" pitchFamily="2" charset="2"/>
              <a:buChar char="§"/>
            </a:pPr>
            <a:r>
              <a:rPr lang="el-GR" sz="2400" dirty="0" smtClean="0">
                <a:ea typeface="ＭＳ Ｐゴシック" charset="-128"/>
              </a:rPr>
              <a:t>Στο </a:t>
            </a:r>
            <a:r>
              <a:rPr lang="en-US" sz="2400" dirty="0" smtClean="0">
                <a:ea typeface="ＭＳ Ｐゴシック" charset="-128"/>
              </a:rPr>
              <a:t>web </a:t>
            </a:r>
            <a:r>
              <a:rPr lang="el-GR" sz="2400" dirty="0" smtClean="0">
                <a:ea typeface="ＭＳ Ｐゴシック" charset="-128"/>
              </a:rPr>
              <a:t>είναι δύσκολο να υπολογίσουμε την ανάκληση</a:t>
            </a:r>
          </a:p>
          <a:p>
            <a:pPr marL="0" indent="0" eaLnBrk="1" hangingPunct="1">
              <a:buNone/>
            </a:pPr>
            <a:r>
              <a:rPr lang="el-GR" sz="2400" dirty="0" smtClean="0">
                <a:ea typeface="ＭＳ Ｐゴシック" charset="-128"/>
              </a:rPr>
              <a:t>	Συνήθως οι μηχανές αναζήτησης χρησιμοποιούν την 	ακρίβεια στα κορυφαί</a:t>
            </a:r>
            <a:r>
              <a:rPr lang="el-GR" sz="2400" dirty="0">
                <a:ea typeface="ＭＳ Ｐゴシック" charset="-128"/>
              </a:rPr>
              <a:t>α</a:t>
            </a:r>
            <a:r>
              <a:rPr lang="el-GR" sz="2400" dirty="0" smtClean="0">
                <a:ea typeface="ＭＳ Ｐゴシック" charset="-128"/>
              </a:rPr>
              <a:t> </a:t>
            </a:r>
            <a:r>
              <a:rPr lang="en-US" sz="2400" i="1" dirty="0" smtClean="0">
                <a:ea typeface="ＭＳ Ｐゴシック" charset="-128"/>
              </a:rPr>
              <a:t>k</a:t>
            </a:r>
            <a:r>
              <a:rPr lang="en-US" sz="2400" dirty="0" smtClean="0">
                <a:ea typeface="ＭＳ Ｐゴシック" charset="-128"/>
              </a:rPr>
              <a:t> </a:t>
            </a:r>
            <a:r>
              <a:rPr lang="el-GR" sz="2400" dirty="0" smtClean="0">
                <a:ea typeface="ＭＳ Ｐゴシック" charset="-128"/>
              </a:rPr>
              <a:t>π.χ., </a:t>
            </a:r>
            <a:r>
              <a:rPr lang="en-US" sz="2400" i="1" dirty="0" smtClean="0">
                <a:ea typeface="ＭＳ Ｐゴシック" charset="-128"/>
              </a:rPr>
              <a:t>k</a:t>
            </a:r>
            <a:r>
              <a:rPr lang="en-US" sz="2400" dirty="0" smtClean="0">
                <a:ea typeface="ＭＳ Ｐゴシック" charset="-128"/>
              </a:rPr>
              <a:t> = 10</a:t>
            </a:r>
            <a:endParaRPr lang="el-GR" sz="2400" dirty="0" smtClean="0">
              <a:ea typeface="ＭＳ Ｐゴシック" charset="-128"/>
            </a:endParaRPr>
          </a:p>
          <a:p>
            <a:pPr eaLnBrk="1" hangingPunct="1">
              <a:buFont typeface="Wingdings" pitchFamily="2" charset="2"/>
              <a:buChar char="§"/>
            </a:pPr>
            <a:endParaRPr lang="el-GR" sz="2000" dirty="0" smtClean="0">
              <a:ea typeface="ＭＳ Ｐゴシック" charset="-128"/>
            </a:endParaRPr>
          </a:p>
          <a:p>
            <a:pPr eaLnBrk="1" hangingPunct="1">
              <a:buFont typeface="Wingdings" pitchFamily="2" charset="2"/>
              <a:buChar char="§"/>
            </a:pPr>
            <a:r>
              <a:rPr lang="el-GR" sz="2400" dirty="0">
                <a:ea typeface="ＭＳ Ｐゴシック" charset="-128"/>
              </a:rPr>
              <a:t>Υ</a:t>
            </a:r>
            <a:r>
              <a:rPr lang="el-GR" sz="2400" dirty="0" smtClean="0">
                <a:ea typeface="ＭＳ Ｐゴシック" charset="-128"/>
              </a:rPr>
              <a:t>πάρχουν επίσης μέτρα που σταθμίζουν περισσότερο την επιτυχία στην ανάκτηση του 1</a:t>
            </a:r>
            <a:r>
              <a:rPr lang="el-GR" sz="2400" baseline="30000" dirty="0" smtClean="0">
                <a:ea typeface="ＭＳ Ｐゴシック" charset="-128"/>
              </a:rPr>
              <a:t>ου</a:t>
            </a:r>
            <a:r>
              <a:rPr lang="el-GR" sz="2400" dirty="0" smtClean="0">
                <a:ea typeface="ＭＳ Ｐゴシック" charset="-128"/>
              </a:rPr>
              <a:t> </a:t>
            </a:r>
            <a:r>
              <a:rPr lang="el-GR" sz="2400" dirty="0" err="1" smtClean="0">
                <a:ea typeface="ＭＳ Ｐゴシック" charset="-128"/>
              </a:rPr>
              <a:t>π.χ</a:t>
            </a:r>
            <a:r>
              <a:rPr lang="el-GR" sz="2400" dirty="0" smtClean="0">
                <a:ea typeface="ＭＳ Ｐゴシック" charset="-128"/>
              </a:rPr>
              <a:t>, από το 10</a:t>
            </a:r>
            <a:r>
              <a:rPr lang="el-GR" sz="2400" baseline="30000" dirty="0" smtClean="0">
                <a:ea typeface="ＭＳ Ｐゴシック" charset="-128"/>
              </a:rPr>
              <a:t>ο</a:t>
            </a:r>
            <a:r>
              <a:rPr lang="el-GR" sz="2400" dirty="0" smtClean="0">
                <a:ea typeface="ＭＳ Ｐゴシック" charset="-128"/>
              </a:rPr>
              <a:t> αποτέλεσμα</a:t>
            </a:r>
            <a:r>
              <a:rPr lang="en-US" sz="2400" dirty="0" smtClean="0">
                <a:ea typeface="ＭＳ Ｐゴシック" charset="-128"/>
              </a:rPr>
              <a:t>.</a:t>
            </a:r>
          </a:p>
          <a:p>
            <a:pPr lvl="1" eaLnBrk="1" hangingPunct="1">
              <a:buFont typeface="Wingdings" pitchFamily="2" charset="2"/>
              <a:buChar char="§"/>
            </a:pPr>
            <a:r>
              <a:rPr lang="en-US" dirty="0" smtClean="0">
                <a:ea typeface="ＭＳ Ｐゴシック" charset="-128"/>
              </a:rPr>
              <a:t>NDCG (Normalized Cumulative Discounted Gain)</a:t>
            </a:r>
          </a:p>
        </p:txBody>
      </p:sp>
      <p:sp>
        <p:nvSpPr>
          <p:cNvPr id="46084" name="Slide Number Placeholder 3"/>
          <p:cNvSpPr>
            <a:spLocks noGrp="1"/>
          </p:cNvSpPr>
          <p:nvPr>
            <p:ph type="sldNum" sz="quarter" idx="12"/>
          </p:nvPr>
        </p:nvSpPr>
        <p:spPr bwMode="auto">
          <a:noFill/>
          <a:ln>
            <a:miter lim="800000"/>
            <a:headEnd/>
            <a:tailEnd/>
          </a:ln>
        </p:spPr>
        <p:txBody>
          <a:bodyPr/>
          <a:lstStyle/>
          <a:p>
            <a:fld id="{6A48AB54-C6A7-4A6B-A899-FCE0E6A8AE74}" type="slidenum">
              <a:rPr lang="en-US" smtClean="0"/>
              <a:pPr/>
              <a:t>62</a:t>
            </a:fld>
            <a:endParaRPr lang="en-US" smtClean="0"/>
          </a:p>
        </p:txBody>
      </p:sp>
      <p:sp>
        <p:nvSpPr>
          <p:cNvPr id="46085" name="TextBox 4"/>
          <p:cNvSpPr txBox="1">
            <a:spLocks noChangeArrowheads="1"/>
          </p:cNvSpPr>
          <p:nvPr/>
        </p:nvSpPr>
        <p:spPr bwMode="auto">
          <a:xfrm>
            <a:off x="7620000" y="-33546"/>
            <a:ext cx="1197764"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n-US" sz="1600" dirty="0">
                <a:solidFill>
                  <a:srgbClr val="FBFCFF"/>
                </a:solidFill>
              </a:rPr>
              <a:t>8.6.3</a:t>
            </a:r>
          </a:p>
        </p:txBody>
      </p:sp>
    </p:spTree>
    <p:extLst>
      <p:ext uri="{BB962C8B-B14F-4D97-AF65-F5344CB8AC3E}">
        <p14:creationId xmlns="" xmlns:p14="http://schemas.microsoft.com/office/powerpoint/2010/main" val="423358427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pPr eaLnBrk="1" hangingPunct="1"/>
            <a:r>
              <a:rPr lang="el-GR" dirty="0" smtClean="0">
                <a:ea typeface="ＭＳ Ｐゴシック" charset="-128"/>
              </a:rPr>
              <a:t>Αξιολόγηση σε μεγάλες μηχανές αναζήτησης</a:t>
            </a:r>
            <a:endParaRPr lang="en-US" dirty="0" smtClean="0">
              <a:ea typeface="ＭＳ Ｐゴシック" charset="-128"/>
            </a:endParaRPr>
          </a:p>
        </p:txBody>
      </p:sp>
      <p:sp>
        <p:nvSpPr>
          <p:cNvPr id="46083" name="Content Placeholder 2"/>
          <p:cNvSpPr>
            <a:spLocks noGrp="1"/>
          </p:cNvSpPr>
          <p:nvPr>
            <p:ph idx="1"/>
          </p:nvPr>
        </p:nvSpPr>
        <p:spPr>
          <a:xfrm>
            <a:off x="547120" y="2057400"/>
            <a:ext cx="7620000" cy="2895600"/>
          </a:xfrm>
        </p:spPr>
        <p:txBody>
          <a:bodyPr/>
          <a:lstStyle/>
          <a:p>
            <a:pPr marL="0" indent="0" eaLnBrk="1" hangingPunct="1">
              <a:buNone/>
            </a:pPr>
            <a:r>
              <a:rPr lang="el-GR" sz="2400" dirty="0" smtClean="0">
                <a:ea typeface="ＭＳ Ｐゴシック" charset="-128"/>
              </a:rPr>
              <a:t>Οι μηχανές αναζήτησης χρησιμοποιούν επίσης και άλλα μέτρα εκτός της συνάφειας</a:t>
            </a:r>
          </a:p>
          <a:p>
            <a:pPr lvl="1" eaLnBrk="1" hangingPunct="1"/>
            <a:r>
              <a:rPr lang="en-US" dirty="0" err="1" smtClean="0">
                <a:ea typeface="ＭＳ Ｐゴシック" charset="-128"/>
              </a:rPr>
              <a:t>Clickthrough</a:t>
            </a:r>
            <a:r>
              <a:rPr lang="en-US" dirty="0" smtClean="0">
                <a:ea typeface="ＭＳ Ｐゴシック" charset="-128"/>
              </a:rPr>
              <a:t> on first result</a:t>
            </a:r>
          </a:p>
          <a:p>
            <a:pPr lvl="2" eaLnBrk="1" hangingPunct="1"/>
            <a:r>
              <a:rPr lang="el-GR" sz="2400" dirty="0" smtClean="0">
                <a:ea typeface="ＭＳ Ｐゴシック" charset="-128"/>
              </a:rPr>
              <a:t>Όχι πολύ αξιόπιστο όταν ένα </a:t>
            </a:r>
            <a:r>
              <a:rPr lang="en-US" sz="2400" dirty="0" err="1" smtClean="0">
                <a:ea typeface="ＭＳ Ｐゴシック" charset="-128"/>
              </a:rPr>
              <a:t>clickthrough</a:t>
            </a:r>
            <a:r>
              <a:rPr lang="en-US" sz="2400" dirty="0" smtClean="0">
                <a:ea typeface="ＭＳ Ｐゴシック" charset="-128"/>
              </a:rPr>
              <a:t> </a:t>
            </a:r>
            <a:r>
              <a:rPr lang="el-GR" sz="2400" dirty="0" smtClean="0">
                <a:ea typeface="ＭＳ Ｐゴシック" charset="-128"/>
              </a:rPr>
              <a:t>(μπορεί απλώς η περίληψη να φάνηκε χρήσιμη αλλά όχι το ίδιο το έγγραφο) αλλά αρκετά αξιόπιστα </a:t>
            </a:r>
            <a:r>
              <a:rPr lang="el-GR" sz="2400" dirty="0" err="1" smtClean="0">
                <a:ea typeface="ＭＳ Ｐゴシック" charset="-128"/>
              </a:rPr>
              <a:t>συναθροιστικά</a:t>
            </a:r>
            <a:endParaRPr lang="en-US" sz="2400" dirty="0" smtClean="0">
              <a:ea typeface="ＭＳ Ｐゴシック" charset="-128"/>
            </a:endParaRPr>
          </a:p>
          <a:p>
            <a:pPr lvl="1" eaLnBrk="1" hangingPunct="1"/>
            <a:r>
              <a:rPr lang="el-GR" dirty="0" smtClean="0">
                <a:ea typeface="ＭＳ Ｐゴシック" charset="-128"/>
              </a:rPr>
              <a:t>Μετρήσεις σε εργαστήριο </a:t>
            </a:r>
          </a:p>
          <a:p>
            <a:pPr lvl="1" eaLnBrk="1" hangingPunct="1"/>
            <a:r>
              <a:rPr lang="el-GR" dirty="0" smtClean="0">
                <a:ea typeface="ＭＳ Ｐゴシック" charset="-128"/>
              </a:rPr>
              <a:t>Έλεγχος </a:t>
            </a:r>
            <a:r>
              <a:rPr lang="en-US" dirty="0" smtClean="0">
                <a:ea typeface="ＭＳ Ｐゴシック" charset="-128"/>
              </a:rPr>
              <a:t>A/B </a:t>
            </a:r>
          </a:p>
        </p:txBody>
      </p:sp>
      <p:sp>
        <p:nvSpPr>
          <p:cNvPr id="46084" name="Slide Number Placeholder 3"/>
          <p:cNvSpPr>
            <a:spLocks noGrp="1"/>
          </p:cNvSpPr>
          <p:nvPr>
            <p:ph type="sldNum" sz="quarter" idx="12"/>
          </p:nvPr>
        </p:nvSpPr>
        <p:spPr bwMode="auto">
          <a:noFill/>
          <a:ln>
            <a:miter lim="800000"/>
            <a:headEnd/>
            <a:tailEnd/>
          </a:ln>
        </p:spPr>
        <p:txBody>
          <a:bodyPr/>
          <a:lstStyle/>
          <a:p>
            <a:fld id="{6A48AB54-C6A7-4A6B-A899-FCE0E6A8AE74}" type="slidenum">
              <a:rPr lang="en-US" smtClean="0"/>
              <a:pPr/>
              <a:t>63</a:t>
            </a:fld>
            <a:endParaRPr lang="en-US" smtClean="0"/>
          </a:p>
        </p:txBody>
      </p:sp>
      <p:sp>
        <p:nvSpPr>
          <p:cNvPr id="46085" name="TextBox 4"/>
          <p:cNvSpPr txBox="1">
            <a:spLocks noChangeArrowheads="1"/>
          </p:cNvSpPr>
          <p:nvPr/>
        </p:nvSpPr>
        <p:spPr bwMode="auto">
          <a:xfrm>
            <a:off x="7620000" y="-33546"/>
            <a:ext cx="1197764"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n-US" sz="1600" dirty="0">
                <a:solidFill>
                  <a:srgbClr val="FBFCFF"/>
                </a:solidFill>
              </a:rPr>
              <a:t>8.6.3</a:t>
            </a:r>
          </a:p>
        </p:txBody>
      </p:sp>
    </p:spTree>
    <p:extLst>
      <p:ext uri="{BB962C8B-B14F-4D97-AF65-F5344CB8AC3E}">
        <p14:creationId xmlns="" xmlns:p14="http://schemas.microsoft.com/office/powerpoint/2010/main" val="345210247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lstStyle/>
          <a:p>
            <a:pPr eaLnBrk="1" hangingPunct="1"/>
            <a:r>
              <a:rPr lang="en-US" smtClean="0">
                <a:ea typeface="ＭＳ Ｐゴシック" charset="-128"/>
              </a:rPr>
              <a:t>A/B testing</a:t>
            </a:r>
          </a:p>
        </p:txBody>
      </p:sp>
      <p:sp>
        <p:nvSpPr>
          <p:cNvPr id="47107" name="Content Placeholder 2"/>
          <p:cNvSpPr>
            <a:spLocks noGrp="1"/>
          </p:cNvSpPr>
          <p:nvPr>
            <p:ph idx="1"/>
          </p:nvPr>
        </p:nvSpPr>
        <p:spPr>
          <a:xfrm>
            <a:off x="304800" y="1828800"/>
            <a:ext cx="8305800" cy="3352800"/>
          </a:xfrm>
        </p:spPr>
        <p:txBody>
          <a:bodyPr/>
          <a:lstStyle/>
          <a:p>
            <a:pPr marL="0" indent="0" eaLnBrk="1" hangingPunct="1">
              <a:lnSpc>
                <a:spcPct val="80000"/>
              </a:lnSpc>
              <a:buNone/>
            </a:pPr>
            <a:r>
              <a:rPr lang="el-GR" i="1" dirty="0" smtClean="0">
                <a:solidFill>
                  <a:schemeClr val="tx2">
                    <a:lumMod val="60000"/>
                    <a:lumOff val="40000"/>
                  </a:schemeClr>
                </a:solidFill>
                <a:ea typeface="ＭＳ Ｐゴシック" charset="-128"/>
              </a:rPr>
              <a:t>Στόχος</a:t>
            </a:r>
            <a:r>
              <a:rPr lang="el-GR" dirty="0" smtClean="0">
                <a:ea typeface="ＭＳ Ｐゴシック" charset="-128"/>
              </a:rPr>
              <a:t>: έλεγχος μιας νέας ιδέας </a:t>
            </a:r>
            <a:r>
              <a:rPr lang="en-US" dirty="0" smtClean="0">
                <a:ea typeface="ＭＳ Ｐゴシック" charset="-128"/>
              </a:rPr>
              <a:t> </a:t>
            </a:r>
            <a:r>
              <a:rPr lang="el-GR" dirty="0" smtClean="0">
                <a:ea typeface="ＭＳ Ｐゴシック" charset="-128"/>
              </a:rPr>
              <a:t>(</a:t>
            </a:r>
            <a:r>
              <a:rPr lang="en-US" dirty="0" smtClean="0">
                <a:ea typeface="ＭＳ Ｐゴシック" charset="-128"/>
              </a:rPr>
              <a:t>a single innovation</a:t>
            </a:r>
            <a:r>
              <a:rPr lang="el-GR" dirty="0" smtClean="0">
                <a:ea typeface="ＭＳ Ｐゴシック" charset="-128"/>
              </a:rPr>
              <a:t>)</a:t>
            </a:r>
            <a:endParaRPr lang="el-GR" dirty="0">
              <a:ea typeface="ＭＳ Ｐゴシック" charset="-128"/>
            </a:endParaRPr>
          </a:p>
          <a:p>
            <a:pPr marL="0" indent="0" eaLnBrk="1" hangingPunct="1">
              <a:lnSpc>
                <a:spcPct val="80000"/>
              </a:lnSpc>
              <a:buNone/>
            </a:pPr>
            <a:r>
              <a:rPr lang="el-GR" i="1" dirty="0">
                <a:solidFill>
                  <a:schemeClr val="tx2">
                    <a:lumMod val="60000"/>
                    <a:lumOff val="40000"/>
                  </a:schemeClr>
                </a:solidFill>
                <a:ea typeface="ＭＳ Ｐゴシック" charset="-128"/>
              </a:rPr>
              <a:t>Προϋπόθεση</a:t>
            </a:r>
            <a:r>
              <a:rPr lang="en-US" dirty="0" smtClean="0">
                <a:ea typeface="ＭＳ Ｐゴシック" charset="-128"/>
              </a:rPr>
              <a:t>: </a:t>
            </a:r>
            <a:r>
              <a:rPr lang="el-GR" dirty="0" smtClean="0">
                <a:ea typeface="ＭＳ Ｐゴシック" charset="-128"/>
              </a:rPr>
              <a:t>Υπάρχει μια μεγάλη μηχανή αναζήτησης σε λειτουργία</a:t>
            </a:r>
          </a:p>
          <a:p>
            <a:pPr marL="0" indent="0" eaLnBrk="1" hangingPunct="1">
              <a:lnSpc>
                <a:spcPct val="80000"/>
              </a:lnSpc>
              <a:buNone/>
            </a:pPr>
            <a:endParaRPr lang="en-US" dirty="0" smtClean="0">
              <a:ea typeface="ＭＳ Ｐゴシック" charset="-128"/>
            </a:endParaRPr>
          </a:p>
          <a:p>
            <a:pPr eaLnBrk="1" hangingPunct="1">
              <a:lnSpc>
                <a:spcPct val="80000"/>
              </a:lnSpc>
            </a:pPr>
            <a:r>
              <a:rPr lang="el-GR" dirty="0" smtClean="0">
                <a:ea typeface="ＭＳ Ｐゴシック" charset="-128"/>
              </a:rPr>
              <a:t>Οι πιο πολλοί χρήστες χρησιμοποιούν τα παλιό σύστημα </a:t>
            </a:r>
            <a:endParaRPr lang="en-US" dirty="0" smtClean="0">
              <a:ea typeface="ＭＳ Ｐゴシック" charset="-128"/>
            </a:endParaRPr>
          </a:p>
          <a:p>
            <a:pPr eaLnBrk="1" hangingPunct="1">
              <a:lnSpc>
                <a:spcPct val="80000"/>
              </a:lnSpc>
            </a:pPr>
            <a:r>
              <a:rPr lang="el-GR" dirty="0" smtClean="0">
                <a:ea typeface="ＭＳ Ｐゴシック" charset="-128"/>
              </a:rPr>
              <a:t>Παράκαμψε ένα μικρό ποσοστό της κυκλοφορίας (π.χ., 1%) στο νέο σύστημα που χρησιμοποιεί την καινούργια </a:t>
            </a:r>
          </a:p>
          <a:p>
            <a:pPr eaLnBrk="1" hangingPunct="1">
              <a:lnSpc>
                <a:spcPct val="80000"/>
              </a:lnSpc>
            </a:pPr>
            <a:r>
              <a:rPr lang="el-GR" dirty="0" smtClean="0">
                <a:ea typeface="ＭＳ Ｐゴシック" charset="-128"/>
              </a:rPr>
              <a:t>Αξιολόγησε με ένα αυτόματο μέτρο όπως το</a:t>
            </a:r>
            <a:r>
              <a:rPr lang="en-US" dirty="0" smtClean="0">
                <a:ea typeface="ＭＳ Ｐゴシック" charset="-128"/>
              </a:rPr>
              <a:t> </a:t>
            </a:r>
            <a:r>
              <a:rPr lang="en-US" dirty="0" err="1" smtClean="0">
                <a:ea typeface="ＭＳ Ｐゴシック" charset="-128"/>
              </a:rPr>
              <a:t>clickthrough</a:t>
            </a:r>
            <a:r>
              <a:rPr lang="en-US" dirty="0" smtClean="0">
                <a:ea typeface="ＭＳ Ｐゴシック" charset="-128"/>
              </a:rPr>
              <a:t> </a:t>
            </a:r>
            <a:r>
              <a:rPr lang="el-GR" dirty="0" smtClean="0">
                <a:ea typeface="ＭＳ Ｐゴシック" charset="-128"/>
              </a:rPr>
              <a:t>τα πρώτα αποτελέσματα</a:t>
            </a:r>
          </a:p>
          <a:p>
            <a:pPr marL="0" indent="0" eaLnBrk="1" hangingPunct="1">
              <a:lnSpc>
                <a:spcPct val="80000"/>
              </a:lnSpc>
              <a:buNone/>
            </a:pPr>
            <a:endParaRPr lang="en-US" dirty="0" smtClean="0">
              <a:ea typeface="ＭＳ Ｐゴシック" charset="-128"/>
            </a:endParaRPr>
          </a:p>
        </p:txBody>
      </p:sp>
      <p:sp>
        <p:nvSpPr>
          <p:cNvPr id="47108" name="Slide Number Placeholder 3"/>
          <p:cNvSpPr>
            <a:spLocks noGrp="1"/>
          </p:cNvSpPr>
          <p:nvPr>
            <p:ph type="sldNum" sz="quarter" idx="12"/>
          </p:nvPr>
        </p:nvSpPr>
        <p:spPr bwMode="auto">
          <a:noFill/>
          <a:ln>
            <a:miter lim="800000"/>
            <a:headEnd/>
            <a:tailEnd/>
          </a:ln>
        </p:spPr>
        <p:txBody>
          <a:bodyPr/>
          <a:lstStyle/>
          <a:p>
            <a:fld id="{0F4B1B41-C9CE-4BF9-9426-0025C1641360}" type="slidenum">
              <a:rPr lang="en-US" smtClean="0"/>
              <a:pPr/>
              <a:t>64</a:t>
            </a:fld>
            <a:endParaRPr lang="en-US" smtClean="0"/>
          </a:p>
        </p:txBody>
      </p:sp>
      <p:sp>
        <p:nvSpPr>
          <p:cNvPr id="47109" name="TextBox 4"/>
          <p:cNvSpPr txBox="1">
            <a:spLocks noChangeArrowheads="1"/>
          </p:cNvSpPr>
          <p:nvPr/>
        </p:nvSpPr>
        <p:spPr bwMode="auto">
          <a:xfrm>
            <a:off x="7620000" y="-33546"/>
            <a:ext cx="1197764"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n-US" sz="1600" dirty="0">
                <a:solidFill>
                  <a:srgbClr val="FBFCFF"/>
                </a:solidFill>
              </a:rPr>
              <a:t>8.6.3</a:t>
            </a:r>
          </a:p>
        </p:txBody>
      </p:sp>
    </p:spTree>
    <p:extLst>
      <p:ext uri="{BB962C8B-B14F-4D97-AF65-F5344CB8AC3E}">
        <p14:creationId xmlns="" xmlns:p14="http://schemas.microsoft.com/office/powerpoint/2010/main" val="410084348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5"/>
          <p:cNvSpPr>
            <a:spLocks noGrp="1"/>
          </p:cNvSpPr>
          <p:nvPr>
            <p:ph type="sldNum" sz="quarter" idx="12"/>
          </p:nvPr>
        </p:nvSpPr>
        <p:spPr bwMode="auto">
          <a:noFill/>
          <a:ln>
            <a:miter lim="800000"/>
            <a:headEnd/>
            <a:tailEnd/>
          </a:ln>
        </p:spPr>
        <p:txBody>
          <a:bodyPr/>
          <a:lstStyle/>
          <a:p>
            <a:fld id="{6D759E5B-1490-466C-BB59-2FEF1BE860EB}" type="slidenum">
              <a:rPr lang="en-US" smtClean="0"/>
              <a:pPr/>
              <a:t>65</a:t>
            </a:fld>
            <a:endParaRPr lang="en-US" smtClean="0"/>
          </a:p>
        </p:txBody>
      </p:sp>
      <p:sp>
        <p:nvSpPr>
          <p:cNvPr id="44035" name="Rectangle 2"/>
          <p:cNvSpPr>
            <a:spLocks noGrp="1" noChangeArrowheads="1"/>
          </p:cNvSpPr>
          <p:nvPr>
            <p:ph type="title"/>
          </p:nvPr>
        </p:nvSpPr>
        <p:spPr/>
        <p:txBody>
          <a:bodyPr/>
          <a:lstStyle/>
          <a:p>
            <a:pPr eaLnBrk="1" hangingPunct="1"/>
            <a:r>
              <a:rPr lang="el-GR" dirty="0" smtClean="0">
                <a:ea typeface="ＭＳ Ｐゴシック" charset="-128"/>
              </a:rPr>
              <a:t>Κριτική της Συνάφειας</a:t>
            </a:r>
            <a:endParaRPr lang="en-US" dirty="0" smtClean="0">
              <a:ea typeface="ＭＳ Ｐゴシック" charset="-128"/>
            </a:endParaRPr>
          </a:p>
        </p:txBody>
      </p:sp>
      <p:sp>
        <p:nvSpPr>
          <p:cNvPr id="44036" name="Rectangle 3"/>
          <p:cNvSpPr>
            <a:spLocks noGrp="1" noChangeArrowheads="1"/>
          </p:cNvSpPr>
          <p:nvPr>
            <p:ph type="body" idx="1"/>
          </p:nvPr>
        </p:nvSpPr>
        <p:spPr/>
        <p:txBody>
          <a:bodyPr/>
          <a:lstStyle/>
          <a:p>
            <a:pPr eaLnBrk="1" hangingPunct="1"/>
            <a:r>
              <a:rPr lang="el-GR" dirty="0" smtClean="0">
                <a:ea typeface="ＭＳ Ｐゴシック" charset="-128"/>
              </a:rPr>
              <a:t>Οριακή Συνάφεια (</a:t>
            </a:r>
            <a:r>
              <a:rPr lang="en-US" dirty="0" smtClean="0">
                <a:solidFill>
                  <a:schemeClr val="folHlink"/>
                </a:solidFill>
                <a:ea typeface="ＭＳ Ｐゴシック" charset="-128"/>
              </a:rPr>
              <a:t>Marginal Relevance</a:t>
            </a:r>
            <a:r>
              <a:rPr lang="el-GR" dirty="0" smtClean="0">
                <a:solidFill>
                  <a:schemeClr val="folHlink"/>
                </a:solidFill>
                <a:ea typeface="ＭＳ Ｐゴシック" charset="-128"/>
              </a:rPr>
              <a:t>)</a:t>
            </a:r>
          </a:p>
          <a:p>
            <a:pPr eaLnBrk="1" hangingPunct="1"/>
            <a:r>
              <a:rPr lang="el-GR" dirty="0" smtClean="0">
                <a:solidFill>
                  <a:schemeClr val="folHlink"/>
                </a:solidFill>
                <a:ea typeface="ＭＳ Ｐゴシック" charset="-128"/>
              </a:rPr>
              <a:t>Και άλλα κριτήρια όπως</a:t>
            </a:r>
          </a:p>
          <a:p>
            <a:pPr lvl="1" eaLnBrk="1" hangingPunct="1"/>
            <a:r>
              <a:rPr lang="en-US" dirty="0" smtClean="0">
                <a:solidFill>
                  <a:schemeClr val="folHlink"/>
                </a:solidFill>
                <a:ea typeface="ＭＳ Ｐゴシック" charset="-128"/>
              </a:rPr>
              <a:t>Novelty</a:t>
            </a:r>
          </a:p>
          <a:p>
            <a:pPr lvl="1" eaLnBrk="1" hangingPunct="1"/>
            <a:r>
              <a:rPr lang="en-US" dirty="0" smtClean="0">
                <a:solidFill>
                  <a:schemeClr val="folHlink"/>
                </a:solidFill>
                <a:ea typeface="ＭＳ Ｐゴシック" charset="-128"/>
              </a:rPr>
              <a:t>Coverage</a:t>
            </a:r>
          </a:p>
        </p:txBody>
      </p:sp>
      <p:sp>
        <p:nvSpPr>
          <p:cNvPr id="44037" name="TextBox 4"/>
          <p:cNvSpPr txBox="1">
            <a:spLocks noChangeArrowheads="1"/>
          </p:cNvSpPr>
          <p:nvPr/>
        </p:nvSpPr>
        <p:spPr bwMode="auto">
          <a:xfrm>
            <a:off x="7620000" y="-33546"/>
            <a:ext cx="1197764"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n-US" sz="1600" dirty="0">
                <a:solidFill>
                  <a:srgbClr val="FBFCFF"/>
                </a:solidFill>
              </a:rPr>
              <a:t>8.5.1</a:t>
            </a:r>
          </a:p>
        </p:txBody>
      </p:sp>
    </p:spTree>
    <p:extLst>
      <p:ext uri="{BB962C8B-B14F-4D97-AF65-F5344CB8AC3E}">
        <p14:creationId xmlns="" xmlns:p14="http://schemas.microsoft.com/office/powerpoint/2010/main" val="295655082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3"/>
          <p:cNvSpPr>
            <a:spLocks noGrp="1" noChangeArrowheads="1"/>
          </p:cNvSpPr>
          <p:nvPr>
            <p:ph idx="1"/>
          </p:nvPr>
        </p:nvSpPr>
        <p:spPr/>
        <p:txBody>
          <a:bodyPr/>
          <a:lstStyle/>
          <a:p>
            <a:pPr eaLnBrk="1" hangingPunct="1"/>
            <a:endParaRPr lang="el-GR" dirty="0" smtClean="0">
              <a:ea typeface="ＭＳ Ｐゴシック" pitchFamily="-112" charset="-128"/>
            </a:endParaRPr>
          </a:p>
          <a:p>
            <a:pPr algn="ctr" eaLnBrk="1" hangingPunct="1">
              <a:buNone/>
            </a:pPr>
            <a:r>
              <a:rPr lang="el-GR" dirty="0" smtClean="0">
                <a:ea typeface="ＭＳ Ｐゴシック" pitchFamily="-112" charset="-128"/>
              </a:rPr>
              <a:t>ΤΕΛΟΣ α’ μέρους 8</a:t>
            </a:r>
            <a:r>
              <a:rPr lang="el-GR" baseline="30000" dirty="0" smtClean="0">
                <a:ea typeface="ＭＳ Ｐゴシック" pitchFamily="-112" charset="-128"/>
              </a:rPr>
              <a:t>ου</a:t>
            </a:r>
            <a:r>
              <a:rPr lang="el-GR" dirty="0" smtClean="0">
                <a:ea typeface="ＭＳ Ｐゴシック" pitchFamily="-112" charset="-128"/>
              </a:rPr>
              <a:t> Μαθήματος</a:t>
            </a:r>
          </a:p>
          <a:p>
            <a:pPr algn="ctr" eaLnBrk="1" hangingPunct="1">
              <a:buNone/>
            </a:pPr>
            <a:endParaRPr lang="el-GR" dirty="0" smtClean="0">
              <a:ea typeface="ＭＳ Ｐゴシック" pitchFamily="-112" charset="-128"/>
            </a:endParaRPr>
          </a:p>
          <a:p>
            <a:pPr algn="ctr" eaLnBrk="1" hangingPunct="1">
              <a:buNone/>
            </a:pPr>
            <a:r>
              <a:rPr lang="el-GR" dirty="0" smtClean="0">
                <a:ea typeface="ＭＳ Ｐゴシック" pitchFamily="-112" charset="-128"/>
              </a:rPr>
              <a:t>Ερωτήσεις?</a:t>
            </a:r>
            <a:endParaRPr lang="en-US" dirty="0" smtClean="0">
              <a:ea typeface="ＭＳ Ｐゴシック" pitchFamily="-112" charset="-128"/>
            </a:endParaRPr>
          </a:p>
        </p:txBody>
      </p:sp>
      <p:sp>
        <p:nvSpPr>
          <p:cNvPr id="67589" name="Rectangle 4"/>
          <p:cNvSpPr>
            <a:spLocks noChangeArrowheads="1"/>
          </p:cNvSpPr>
          <p:nvPr/>
        </p:nvSpPr>
        <p:spPr bwMode="auto">
          <a:xfrm>
            <a:off x="0" y="0"/>
            <a:ext cx="222250" cy="274638"/>
          </a:xfrm>
          <a:prstGeom prst="rect">
            <a:avLst/>
          </a:prstGeom>
          <a:noFill/>
          <a:ln w="9525">
            <a:noFill/>
            <a:miter lim="800000"/>
            <a:headEnd/>
            <a:tailEnd/>
          </a:ln>
        </p:spPr>
        <p:txBody>
          <a:bodyPr wrap="none" anchor="ctr">
            <a:spAutoFit/>
          </a:bodyPr>
          <a:lstStyle/>
          <a:p>
            <a:pPr defTabSz="914400"/>
            <a:r>
              <a:rPr lang="en-US" sz="1200" smtClean="0">
                <a:solidFill>
                  <a:prstClr val="black"/>
                </a:solidFill>
                <a:latin typeface="Times New Roman" pitchFamily="-112" charset="0"/>
                <a:ea typeface="MS Mincho" pitchFamily="49" charset="-128"/>
                <a:cs typeface="Arial Unicode MS" pitchFamily="-112" charset="0"/>
              </a:rPr>
              <a:t> </a:t>
            </a:r>
            <a:endParaRPr lang="en-US" smtClean="0">
              <a:solidFill>
                <a:prstClr val="black"/>
              </a:solidFill>
              <a:latin typeface="Arial" charset="0"/>
              <a:ea typeface="MS Mincho" pitchFamily="49" charset="-128"/>
              <a:cs typeface="Arial Unicode MS" pitchFamily="-112" charset="0"/>
            </a:endParaRPr>
          </a:p>
        </p:txBody>
      </p:sp>
      <p:sp>
        <p:nvSpPr>
          <p:cNvPr id="67590" name="Rectangle 5"/>
          <p:cNvSpPr>
            <a:spLocks noChangeArrowheads="1"/>
          </p:cNvSpPr>
          <p:nvPr/>
        </p:nvSpPr>
        <p:spPr bwMode="auto">
          <a:xfrm>
            <a:off x="0" y="0"/>
            <a:ext cx="266700" cy="274638"/>
          </a:xfrm>
          <a:prstGeom prst="rect">
            <a:avLst/>
          </a:prstGeom>
          <a:noFill/>
          <a:ln w="9525">
            <a:noFill/>
            <a:miter lim="800000"/>
            <a:headEnd/>
            <a:tailEnd/>
          </a:ln>
        </p:spPr>
        <p:txBody>
          <a:bodyPr wrap="none" anchor="ctr">
            <a:spAutoFit/>
          </a:bodyPr>
          <a:lstStyle/>
          <a:p>
            <a:pPr defTabSz="914400"/>
            <a:r>
              <a:rPr lang="en-US" altLang="ja-JP" sz="1200" smtClean="0">
                <a:solidFill>
                  <a:prstClr val="black"/>
                </a:solidFill>
                <a:latin typeface="Times New Roman" pitchFamily="-112" charset="0"/>
                <a:ea typeface="ＭＳ Ｐゴシック"/>
                <a:cs typeface="Times New Roman" pitchFamily="-112" charset="0"/>
              </a:rPr>
              <a:t> </a:t>
            </a:r>
            <a:r>
              <a:rPr lang="en-US" altLang="ja-JP" sz="1100" smtClean="0">
                <a:solidFill>
                  <a:prstClr val="black"/>
                </a:solidFill>
                <a:latin typeface="Lucida Sans" pitchFamily="-112" charset="0"/>
                <a:ea typeface="ＭＳ Ｐゴシック"/>
                <a:cs typeface="Times New Roman" pitchFamily="-112" charset="0"/>
              </a:rPr>
              <a:t> </a:t>
            </a:r>
            <a:endParaRPr lang="en-US" altLang="ja-JP" smtClean="0">
              <a:solidFill>
                <a:prstClr val="black"/>
              </a:solidFill>
              <a:latin typeface="Arial" charset="0"/>
              <a:ea typeface="ＭＳ Ｐゴシック"/>
              <a:cs typeface="Times New Roman" pitchFamily="-112" charset="0"/>
            </a:endParaRPr>
          </a:p>
        </p:txBody>
      </p:sp>
      <p:sp>
        <p:nvSpPr>
          <p:cNvPr id="67591" name="Rectangle 6"/>
          <p:cNvSpPr>
            <a:spLocks noChangeArrowheads="1"/>
          </p:cNvSpPr>
          <p:nvPr/>
        </p:nvSpPr>
        <p:spPr bwMode="auto">
          <a:xfrm>
            <a:off x="0" y="0"/>
            <a:ext cx="266700" cy="274638"/>
          </a:xfrm>
          <a:prstGeom prst="rect">
            <a:avLst/>
          </a:prstGeom>
          <a:noFill/>
          <a:ln w="9525">
            <a:noFill/>
            <a:miter lim="800000"/>
            <a:headEnd/>
            <a:tailEnd/>
          </a:ln>
        </p:spPr>
        <p:txBody>
          <a:bodyPr wrap="none" anchor="ctr">
            <a:spAutoFit/>
          </a:bodyPr>
          <a:lstStyle/>
          <a:p>
            <a:pPr defTabSz="914400"/>
            <a:r>
              <a:rPr lang="en-US" altLang="ja-JP" sz="1200" smtClean="0">
                <a:solidFill>
                  <a:prstClr val="black"/>
                </a:solidFill>
                <a:latin typeface="Times New Roman" pitchFamily="-112" charset="0"/>
                <a:ea typeface="ＭＳ Ｐゴシック"/>
                <a:cs typeface="Times New Roman" pitchFamily="-112" charset="0"/>
              </a:rPr>
              <a:t> </a:t>
            </a:r>
            <a:r>
              <a:rPr lang="en-US" altLang="ja-JP" sz="1100" smtClean="0">
                <a:solidFill>
                  <a:prstClr val="black"/>
                </a:solidFill>
                <a:latin typeface="Lucida Sans" pitchFamily="-112" charset="0"/>
                <a:ea typeface="ＭＳ Ｐゴシック"/>
                <a:cs typeface="Times New Roman" pitchFamily="-112" charset="0"/>
              </a:rPr>
              <a:t> </a:t>
            </a:r>
            <a:endParaRPr lang="en-US" altLang="ja-JP" smtClean="0">
              <a:solidFill>
                <a:prstClr val="black"/>
              </a:solidFill>
              <a:latin typeface="Arial" charset="0"/>
              <a:ea typeface="ＭＳ Ｐゴシック"/>
              <a:cs typeface="Times New Roman" pitchFamily="-112" charset="0"/>
            </a:endParaRPr>
          </a:p>
        </p:txBody>
      </p:sp>
      <p:sp>
        <p:nvSpPr>
          <p:cNvPr id="7" name="TextBox 6"/>
          <p:cNvSpPr txBox="1"/>
          <p:nvPr/>
        </p:nvSpPr>
        <p:spPr>
          <a:xfrm>
            <a:off x="539552" y="5373216"/>
            <a:ext cx="7488832" cy="830997"/>
          </a:xfrm>
          <a:prstGeom prst="rect">
            <a:avLst/>
          </a:prstGeom>
          <a:noFill/>
        </p:spPr>
        <p:txBody>
          <a:bodyPr wrap="square" rtlCol="0">
            <a:spAutoFit/>
          </a:bodyPr>
          <a:lstStyle/>
          <a:p>
            <a:pPr eaLnBrk="1" hangingPunct="1"/>
            <a:r>
              <a:rPr lang="el-GR" sz="1200" i="1" dirty="0" smtClean="0">
                <a:solidFill>
                  <a:schemeClr val="accent5">
                    <a:lumMod val="75000"/>
                  </a:schemeClr>
                </a:solidFill>
                <a:latin typeface="+mn-lt"/>
                <a:ea typeface="ＭＳ Ｐゴシック" pitchFamily="-112" charset="-128"/>
              </a:rPr>
              <a:t>Χρησιμοποιήθηκε κάποιο υλικό </a:t>
            </a:r>
            <a:r>
              <a:rPr lang="el-GR" sz="1200" i="1" dirty="0" smtClean="0">
                <a:solidFill>
                  <a:schemeClr val="accent5">
                    <a:lumMod val="75000"/>
                  </a:schemeClr>
                </a:solidFill>
                <a:latin typeface="+mn-lt"/>
                <a:ea typeface="ＭＳ Ｐゴシック" pitchFamily="-112" charset="-128"/>
              </a:rPr>
              <a:t>από</a:t>
            </a:r>
            <a:r>
              <a:rPr lang="el-GR" sz="1200" i="1" dirty="0" smtClean="0">
                <a:solidFill>
                  <a:schemeClr val="accent5">
                    <a:lumMod val="75000"/>
                  </a:schemeClr>
                </a:solidFill>
                <a:latin typeface="+mn-lt"/>
                <a:ea typeface="ＭＳ Ｐゴシック" pitchFamily="-112" charset="-128"/>
              </a:rPr>
              <a:t>:</a:t>
            </a:r>
            <a:endParaRPr lang="el-GR" sz="1200" i="1" dirty="0" smtClean="0">
              <a:solidFill>
                <a:schemeClr val="accent5">
                  <a:lumMod val="75000"/>
                </a:schemeClr>
              </a:solidFill>
              <a:latin typeface="+mn-lt"/>
              <a:ea typeface="ＭＳ Ｐゴシック" pitchFamily="-112" charset="-128"/>
            </a:endParaRPr>
          </a:p>
          <a:p>
            <a:pPr eaLnBrk="1" hangingPunct="1">
              <a:buFont typeface="Wingdings" pitchFamily="2" charset="2"/>
              <a:buChar char="ü"/>
            </a:pPr>
            <a:r>
              <a:rPr lang="en-US" sz="1200" i="1" dirty="0" err="1" smtClean="0">
                <a:solidFill>
                  <a:schemeClr val="accent5">
                    <a:lumMod val="75000"/>
                  </a:schemeClr>
                </a:solidFill>
                <a:latin typeface="+mn-lt"/>
                <a:ea typeface="ＭＳ Ｐゴシック" pitchFamily="-112" charset="-128"/>
              </a:rPr>
              <a:t>Pandu</a:t>
            </a:r>
            <a:r>
              <a:rPr lang="en-US" sz="1200" i="1" dirty="0" smtClean="0">
                <a:solidFill>
                  <a:schemeClr val="accent5">
                    <a:lumMod val="75000"/>
                  </a:schemeClr>
                </a:solidFill>
                <a:latin typeface="+mn-lt"/>
                <a:ea typeface="ＭＳ Ｐゴシック" pitchFamily="-112" charset="-128"/>
              </a:rPr>
              <a:t> </a:t>
            </a:r>
            <a:r>
              <a:rPr lang="en-US" sz="1200" i="1" dirty="0" err="1" smtClean="0">
                <a:solidFill>
                  <a:schemeClr val="accent5">
                    <a:lumMod val="75000"/>
                  </a:schemeClr>
                </a:solidFill>
                <a:latin typeface="+mn-lt"/>
                <a:ea typeface="ＭＳ Ｐゴシック" pitchFamily="-112" charset="-128"/>
              </a:rPr>
              <a:t>Nayak</a:t>
            </a:r>
            <a:r>
              <a:rPr lang="en-US" sz="1200" i="1" dirty="0" smtClean="0">
                <a:solidFill>
                  <a:schemeClr val="accent5">
                    <a:lumMod val="75000"/>
                  </a:schemeClr>
                </a:solidFill>
                <a:latin typeface="+mn-lt"/>
                <a:ea typeface="ＭＳ Ｐゴシック" pitchFamily="-112" charset="-128"/>
              </a:rPr>
              <a:t> and </a:t>
            </a:r>
            <a:r>
              <a:rPr lang="en-US" sz="1200" i="1" dirty="0" err="1" smtClean="0">
                <a:solidFill>
                  <a:schemeClr val="accent5">
                    <a:lumMod val="75000"/>
                  </a:schemeClr>
                </a:solidFill>
                <a:latin typeface="+mn-lt"/>
                <a:ea typeface="ＭＳ Ｐゴシック" pitchFamily="-112" charset="-128"/>
              </a:rPr>
              <a:t>Prabhakar</a:t>
            </a:r>
            <a:r>
              <a:rPr lang="en-US" sz="1200" i="1" dirty="0" smtClean="0">
                <a:solidFill>
                  <a:schemeClr val="accent5">
                    <a:lumMod val="75000"/>
                  </a:schemeClr>
                </a:solidFill>
                <a:latin typeface="+mn-lt"/>
                <a:ea typeface="ＭＳ Ｐゴシック" pitchFamily="-112" charset="-128"/>
              </a:rPr>
              <a:t> </a:t>
            </a:r>
            <a:r>
              <a:rPr lang="en-US" sz="1200" i="1" dirty="0" err="1" smtClean="0">
                <a:solidFill>
                  <a:schemeClr val="accent5">
                    <a:lumMod val="75000"/>
                  </a:schemeClr>
                </a:solidFill>
                <a:latin typeface="+mn-lt"/>
                <a:ea typeface="ＭＳ Ｐゴシック" pitchFamily="-112" charset="-128"/>
              </a:rPr>
              <a:t>Raghavan</a:t>
            </a:r>
            <a:r>
              <a:rPr lang="el-GR" sz="1200" i="1" dirty="0" smtClean="0">
                <a:solidFill>
                  <a:schemeClr val="accent5">
                    <a:lumMod val="75000"/>
                  </a:schemeClr>
                </a:solidFill>
                <a:latin typeface="+mn-lt"/>
                <a:ea typeface="ＭＳ Ｐゴシック" pitchFamily="-112" charset="-128"/>
              </a:rPr>
              <a:t>, </a:t>
            </a:r>
            <a:r>
              <a:rPr lang="en-US" sz="1200" i="1" dirty="0" smtClean="0">
                <a:solidFill>
                  <a:schemeClr val="accent5">
                    <a:lumMod val="75000"/>
                  </a:schemeClr>
                </a:solidFill>
                <a:latin typeface="+mn-lt"/>
                <a:ea typeface="ＭＳ Ｐゴシック" pitchFamily="-112" charset="-128"/>
              </a:rPr>
              <a:t>CS276</a:t>
            </a:r>
            <a:r>
              <a:rPr lang="el-GR" sz="1200" i="1" dirty="0" smtClean="0">
                <a:solidFill>
                  <a:schemeClr val="accent5">
                    <a:lumMod val="75000"/>
                  </a:schemeClr>
                </a:solidFill>
                <a:latin typeface="+mn-lt"/>
                <a:ea typeface="ＭＳ Ｐゴシック" pitchFamily="-112" charset="-128"/>
              </a:rPr>
              <a:t>:</a:t>
            </a:r>
            <a:r>
              <a:rPr lang="en-US" sz="1200" i="1" dirty="0" smtClean="0">
                <a:solidFill>
                  <a:schemeClr val="accent5">
                    <a:lumMod val="75000"/>
                  </a:schemeClr>
                </a:solidFill>
                <a:latin typeface="+mn-lt"/>
                <a:ea typeface="ＭＳ Ｐゴシック" pitchFamily="-112" charset="-128"/>
              </a:rPr>
              <a:t>Information Retrieval and Web Search</a:t>
            </a:r>
            <a:r>
              <a:rPr lang="el-GR" sz="1200" i="1" dirty="0" smtClean="0">
                <a:solidFill>
                  <a:schemeClr val="accent5">
                    <a:lumMod val="75000"/>
                  </a:schemeClr>
                </a:solidFill>
                <a:latin typeface="+mn-lt"/>
                <a:ea typeface="ＭＳ Ｐゴシック" pitchFamily="-112" charset="-128"/>
              </a:rPr>
              <a:t> (</a:t>
            </a:r>
            <a:r>
              <a:rPr lang="en-US" sz="1200" i="1" dirty="0" smtClean="0">
                <a:solidFill>
                  <a:schemeClr val="accent5">
                    <a:lumMod val="75000"/>
                  </a:schemeClr>
                </a:solidFill>
                <a:latin typeface="+mn-lt"/>
                <a:ea typeface="ＭＳ Ｐゴシック" pitchFamily="-112" charset="-128"/>
              </a:rPr>
              <a:t>Stanford)</a:t>
            </a:r>
          </a:p>
          <a:p>
            <a:pPr>
              <a:buFont typeface="Wingdings" pitchFamily="2" charset="2"/>
              <a:buChar char="ü"/>
            </a:pPr>
            <a:r>
              <a:rPr lang="en-US" sz="1200" i="1" dirty="0" err="1" smtClean="0">
                <a:solidFill>
                  <a:schemeClr val="accent5">
                    <a:lumMod val="75000"/>
                  </a:schemeClr>
                </a:solidFill>
                <a:latin typeface="+mn-lt"/>
                <a:ea typeface="ＭＳ Ｐゴシック" pitchFamily="-112" charset="-128"/>
              </a:rPr>
              <a:t>Hinrich</a:t>
            </a:r>
            <a:r>
              <a:rPr lang="en-US" sz="1200" i="1" dirty="0" smtClean="0">
                <a:solidFill>
                  <a:schemeClr val="accent5">
                    <a:lumMod val="75000"/>
                  </a:schemeClr>
                </a:solidFill>
                <a:latin typeface="+mn-lt"/>
                <a:ea typeface="ＭＳ Ｐゴシック" pitchFamily="-112" charset="-128"/>
              </a:rPr>
              <a:t> </a:t>
            </a:r>
            <a:r>
              <a:rPr lang="en-US" sz="1200" i="1" dirty="0" err="1" smtClean="0">
                <a:solidFill>
                  <a:schemeClr val="accent5">
                    <a:lumMod val="75000"/>
                  </a:schemeClr>
                </a:solidFill>
                <a:latin typeface="+mn-lt"/>
                <a:ea typeface="ＭＳ Ｐゴシック" pitchFamily="-112" charset="-128"/>
              </a:rPr>
              <a:t>Schütze</a:t>
            </a:r>
            <a:r>
              <a:rPr lang="en-US" sz="1200" i="1" dirty="0" smtClean="0">
                <a:solidFill>
                  <a:schemeClr val="accent5">
                    <a:lumMod val="75000"/>
                  </a:schemeClr>
                </a:solidFill>
                <a:latin typeface="+mn-lt"/>
                <a:ea typeface="ＭＳ Ｐゴシック" pitchFamily="-112" charset="-128"/>
              </a:rPr>
              <a:t> and Christina </a:t>
            </a:r>
            <a:r>
              <a:rPr lang="en-US" sz="1200" i="1" dirty="0" err="1" smtClean="0">
                <a:solidFill>
                  <a:schemeClr val="accent5">
                    <a:lumMod val="75000"/>
                  </a:schemeClr>
                </a:solidFill>
                <a:latin typeface="+mn-lt"/>
                <a:ea typeface="ＭＳ Ｐゴシック" pitchFamily="-112" charset="-128"/>
              </a:rPr>
              <a:t>Lioma</a:t>
            </a:r>
            <a:r>
              <a:rPr lang="en-US" sz="1200" i="1" dirty="0" smtClean="0">
                <a:solidFill>
                  <a:schemeClr val="accent5">
                    <a:lumMod val="75000"/>
                  </a:schemeClr>
                </a:solidFill>
                <a:latin typeface="+mn-lt"/>
                <a:ea typeface="ＭＳ Ｐゴシック" pitchFamily="-112" charset="-128"/>
              </a:rPr>
              <a:t>, Stuttgart IIR </a:t>
            </a:r>
            <a:r>
              <a:rPr lang="en-US" sz="1200" i="1" dirty="0" smtClean="0">
                <a:solidFill>
                  <a:schemeClr val="accent5">
                    <a:lumMod val="75000"/>
                  </a:schemeClr>
                </a:solidFill>
                <a:latin typeface="+mn-lt"/>
                <a:ea typeface="ＭＳ Ｐゴシック" pitchFamily="-112" charset="-128"/>
              </a:rPr>
              <a:t>class</a:t>
            </a:r>
            <a:endParaRPr lang="el-GR" sz="1200" i="1" dirty="0" smtClean="0">
              <a:solidFill>
                <a:schemeClr val="accent5">
                  <a:lumMod val="75000"/>
                </a:schemeClr>
              </a:solidFill>
              <a:latin typeface="+mn-lt"/>
              <a:ea typeface="ＭＳ Ｐゴシック" pitchFamily="-112" charset="-128"/>
            </a:endParaRPr>
          </a:p>
          <a:p>
            <a:pPr>
              <a:buFont typeface="Wingdings" pitchFamily="2" charset="2"/>
              <a:buChar char="ü"/>
            </a:pPr>
            <a:r>
              <a:rPr lang="el-GR" sz="1200" i="1" dirty="0" smtClean="0">
                <a:solidFill>
                  <a:schemeClr val="accent5">
                    <a:lumMod val="75000"/>
                  </a:schemeClr>
                </a:solidFill>
                <a:latin typeface="+mn-lt"/>
                <a:ea typeface="ＭＳ Ｐゴシック" pitchFamily="-112" charset="-128"/>
              </a:rPr>
              <a:t> </a:t>
            </a:r>
            <a:r>
              <a:rPr lang="el-GR" sz="1200" i="1" dirty="0" smtClean="0">
                <a:solidFill>
                  <a:schemeClr val="accent5">
                    <a:lumMod val="75000"/>
                  </a:schemeClr>
                </a:solidFill>
                <a:latin typeface="+mn-lt"/>
                <a:ea typeface="ＭＳ Ｐゴシック" pitchFamily="-112" charset="-128"/>
              </a:rPr>
              <a:t>διαφάνειες του καθ. Γιάννη </a:t>
            </a:r>
            <a:r>
              <a:rPr lang="el-GR" sz="1200" i="1" dirty="0" smtClean="0">
                <a:solidFill>
                  <a:schemeClr val="accent5">
                    <a:lumMod val="75000"/>
                  </a:schemeClr>
                </a:solidFill>
                <a:latin typeface="+mn-lt"/>
                <a:ea typeface="ＭＳ Ｐゴシック" pitchFamily="-112" charset="-128"/>
              </a:rPr>
              <a:t>Τζίτζικα (Παν. Κρήτης</a:t>
            </a:r>
            <a:r>
              <a:rPr lang="el-GR" sz="1200" i="1" dirty="0" smtClean="0">
                <a:solidFill>
                  <a:schemeClr val="accent5">
                    <a:lumMod val="75000"/>
                  </a:schemeClr>
                </a:solidFill>
                <a:latin typeface="+mn-lt"/>
                <a:ea typeface="ＭＳ Ｐゴシック" pitchFamily="-112" charset="-128"/>
              </a:rPr>
              <a:t>)</a:t>
            </a:r>
          </a:p>
        </p:txBody>
      </p:sp>
      <p:sp>
        <p:nvSpPr>
          <p:cNvPr id="8" name="Slide Number Placeholder 7"/>
          <p:cNvSpPr>
            <a:spLocks noGrp="1"/>
          </p:cNvSpPr>
          <p:nvPr>
            <p:ph type="sldNum" sz="quarter" idx="12"/>
          </p:nvPr>
        </p:nvSpPr>
        <p:spPr/>
        <p:txBody>
          <a:bodyPr/>
          <a:lstStyle/>
          <a:p>
            <a:fld id="{0ED9190B-40F4-4D14-B8A7-A8F5BA31F2B1}" type="slidenum">
              <a:rPr lang="en-US" smtClean="0"/>
              <a:pPr/>
              <a:t>66</a:t>
            </a:fld>
            <a:endParaRPr lang="en-US"/>
          </a:p>
        </p:txBody>
      </p:sp>
    </p:spTree>
    <p:extLst>
      <p:ext uri="{BB962C8B-B14F-4D97-AF65-F5344CB8AC3E}">
        <p14:creationId xmlns="" xmlns:p14="http://schemas.microsoft.com/office/powerpoint/2010/main" val="14190375"/>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a:bodyPr>
          <a:lstStyle/>
          <a:p>
            <a:pPr eaLnBrk="1" hangingPunct="1"/>
            <a:r>
              <a:rPr lang="el-GR" dirty="0" smtClean="0">
                <a:ea typeface="ＭＳ Ｐゴシック" pitchFamily="-112" charset="-128"/>
              </a:rPr>
              <a:t>Συνάφεια και Ανάγκη Πληροφόρησης</a:t>
            </a:r>
            <a:endParaRPr lang="en-US" dirty="0" smtClean="0">
              <a:ea typeface="ＭＳ Ｐゴシック" pitchFamily="-112" charset="-128"/>
            </a:endParaRPr>
          </a:p>
        </p:txBody>
      </p:sp>
      <p:sp>
        <p:nvSpPr>
          <p:cNvPr id="20483" name="Rectangle 3"/>
          <p:cNvSpPr>
            <a:spLocks noGrp="1" noChangeArrowheads="1"/>
          </p:cNvSpPr>
          <p:nvPr>
            <p:ph type="body" idx="1"/>
          </p:nvPr>
        </p:nvSpPr>
        <p:spPr>
          <a:xfrm>
            <a:off x="228600" y="1600200"/>
            <a:ext cx="8610600" cy="1905000"/>
          </a:xfrm>
        </p:spPr>
        <p:txBody>
          <a:bodyPr/>
          <a:lstStyle/>
          <a:p>
            <a:pPr lvl="1">
              <a:buClr>
                <a:srgbClr val="336699"/>
              </a:buClr>
              <a:buFont typeface="Wingdings" pitchFamily="2" charset="2"/>
              <a:buChar char="§"/>
            </a:pPr>
            <a:r>
              <a:rPr lang="el-GR" sz="2800" dirty="0" smtClean="0">
                <a:solidFill>
                  <a:schemeClr val="tx2">
                    <a:lumMod val="50000"/>
                  </a:schemeClr>
                </a:solidFill>
              </a:rPr>
              <a:t>Συνάφεια ως προς τι;</a:t>
            </a:r>
          </a:p>
          <a:p>
            <a:pPr marL="457200" lvl="1" indent="0">
              <a:buClr>
                <a:srgbClr val="336699"/>
              </a:buClr>
              <a:buNone/>
            </a:pPr>
            <a:r>
              <a:rPr lang="el-GR" i="1" dirty="0" smtClean="0">
                <a:solidFill>
                  <a:schemeClr val="tx2">
                    <a:lumMod val="50000"/>
                  </a:schemeClr>
                </a:solidFill>
              </a:rPr>
              <a:t>Συνάφεια ως προς την ερώτησ</a:t>
            </a:r>
            <a:r>
              <a:rPr lang="el-GR" i="1" dirty="0">
                <a:solidFill>
                  <a:schemeClr val="tx2">
                    <a:lumMod val="50000"/>
                  </a:schemeClr>
                </a:solidFill>
              </a:rPr>
              <a:t>η</a:t>
            </a:r>
            <a:endParaRPr lang="en-US" i="1" dirty="0">
              <a:solidFill>
                <a:schemeClr val="tx2">
                  <a:lumMod val="50000"/>
                </a:schemeClr>
              </a:solidFill>
            </a:endParaRPr>
          </a:p>
          <a:p>
            <a:pPr lvl="1">
              <a:buClr>
                <a:srgbClr val="336699"/>
              </a:buClr>
              <a:buFont typeface="Wingdings" pitchFamily="2" charset="2"/>
              <a:buChar char="§"/>
            </a:pPr>
            <a:r>
              <a:rPr lang="el-GR" u="sng" dirty="0" smtClean="0">
                <a:solidFill>
                  <a:schemeClr val="tx2">
                    <a:lumMod val="50000"/>
                  </a:schemeClr>
                </a:solidFill>
              </a:rPr>
              <a:t>Ανάγκη Πληροφόρησης </a:t>
            </a:r>
            <a:r>
              <a:rPr lang="el-GR" dirty="0" smtClean="0">
                <a:solidFill>
                  <a:schemeClr val="tx2">
                    <a:lumMod val="50000"/>
                  </a:schemeClr>
                </a:solidFill>
              </a:rPr>
              <a:t>(</a:t>
            </a:r>
            <a:r>
              <a:rPr lang="en-US" dirty="0" smtClean="0">
                <a:solidFill>
                  <a:schemeClr val="tx2">
                    <a:lumMod val="50000"/>
                  </a:schemeClr>
                </a:solidFill>
              </a:rPr>
              <a:t>Information </a:t>
            </a:r>
            <a:r>
              <a:rPr lang="en-US" dirty="0">
                <a:solidFill>
                  <a:schemeClr val="tx2">
                    <a:lumMod val="50000"/>
                  </a:schemeClr>
                </a:solidFill>
              </a:rPr>
              <a:t>need </a:t>
            </a:r>
            <a:r>
              <a:rPr lang="en-US" i="1" dirty="0" err="1" smtClean="0">
                <a:solidFill>
                  <a:schemeClr val="tx2">
                    <a:lumMod val="50000"/>
                  </a:schemeClr>
                </a:solidFill>
              </a:rPr>
              <a:t>i</a:t>
            </a:r>
            <a:r>
              <a:rPr lang="el-GR" dirty="0" smtClean="0">
                <a:solidFill>
                  <a:schemeClr val="tx2">
                    <a:lumMod val="50000"/>
                  </a:schemeClr>
                </a:solidFill>
              </a:rPr>
              <a:t>)</a:t>
            </a:r>
            <a:r>
              <a:rPr lang="en-US" dirty="0" smtClean="0">
                <a:solidFill>
                  <a:schemeClr val="tx2">
                    <a:lumMod val="50000"/>
                  </a:schemeClr>
                </a:solidFill>
              </a:rPr>
              <a:t> </a:t>
            </a:r>
            <a:r>
              <a:rPr lang="en-US" dirty="0">
                <a:solidFill>
                  <a:schemeClr val="tx2">
                    <a:lumMod val="50000"/>
                  </a:schemeClr>
                </a:solidFill>
              </a:rPr>
              <a:t>: </a:t>
            </a:r>
            <a:r>
              <a:rPr lang="el-GR" sz="2000" dirty="0" smtClean="0">
                <a:solidFill>
                  <a:schemeClr val="tx2">
                    <a:lumMod val="50000"/>
                  </a:schemeClr>
                </a:solidFill>
              </a:rPr>
              <a:t>«Ψάχνω για πληροφορία σχετικά με το αν το κόκκινο κρασί είναι πιο αποτελεσματικό από το λευκό κρασί για τη μείωση του ρίσκου για καρδιακή προσβολή»</a:t>
            </a:r>
          </a:p>
          <a:p>
            <a:pPr lvl="1">
              <a:buClr>
                <a:srgbClr val="336699"/>
              </a:buClr>
              <a:buNone/>
            </a:pPr>
            <a:r>
              <a:rPr lang="el-GR" dirty="0" smtClean="0">
                <a:solidFill>
                  <a:schemeClr val="tx2">
                    <a:lumMod val="50000"/>
                  </a:schemeClr>
                </a:solidFill>
              </a:rPr>
              <a:t>Μεταφράζεται σε ερώτημα:</a:t>
            </a:r>
          </a:p>
          <a:p>
            <a:pPr lvl="1">
              <a:buClr>
                <a:srgbClr val="336699"/>
              </a:buClr>
              <a:buFont typeface="Wingdings" pitchFamily="2" charset="2"/>
              <a:buChar char="§"/>
            </a:pPr>
            <a:r>
              <a:rPr lang="el-GR" u="sng" dirty="0" smtClean="0">
                <a:solidFill>
                  <a:schemeClr val="tx2">
                    <a:lumMod val="50000"/>
                  </a:schemeClr>
                </a:solidFill>
              </a:rPr>
              <a:t>Ερώτημα</a:t>
            </a:r>
            <a:r>
              <a:rPr lang="en-US" dirty="0" smtClean="0">
                <a:solidFill>
                  <a:schemeClr val="tx2">
                    <a:lumMod val="50000"/>
                  </a:schemeClr>
                </a:solidFill>
              </a:rPr>
              <a:t> </a:t>
            </a:r>
            <a:r>
              <a:rPr lang="en-US" i="1" dirty="0">
                <a:solidFill>
                  <a:schemeClr val="tx2">
                    <a:lumMod val="50000"/>
                  </a:schemeClr>
                </a:solidFill>
              </a:rPr>
              <a:t>q</a:t>
            </a:r>
            <a:r>
              <a:rPr lang="en-US" dirty="0">
                <a:solidFill>
                  <a:schemeClr val="tx2">
                    <a:lumMod val="50000"/>
                  </a:schemeClr>
                </a:solidFill>
              </a:rPr>
              <a:t>: [red wine white wine heart attack]</a:t>
            </a:r>
          </a:p>
          <a:p>
            <a:pPr marL="457200" lvl="1" indent="0">
              <a:buClr>
                <a:srgbClr val="336699"/>
              </a:buClr>
              <a:buNone/>
            </a:pPr>
            <a:r>
              <a:rPr lang="el-GR" dirty="0" smtClean="0">
                <a:solidFill>
                  <a:schemeClr val="tx2">
                    <a:lumMod val="50000"/>
                  </a:schemeClr>
                </a:solidFill>
              </a:rPr>
              <a:t>Έστω το </a:t>
            </a:r>
            <a:r>
              <a:rPr lang="el-GR" u="sng" dirty="0" smtClean="0">
                <a:solidFill>
                  <a:schemeClr val="tx2">
                    <a:lumMod val="50000"/>
                  </a:schemeClr>
                </a:solidFill>
              </a:rPr>
              <a:t>έγγραφο</a:t>
            </a:r>
            <a:r>
              <a:rPr lang="el-GR" dirty="0" smtClean="0">
                <a:solidFill>
                  <a:schemeClr val="tx2">
                    <a:lumMod val="50000"/>
                  </a:schemeClr>
                </a:solidFill>
              </a:rPr>
              <a:t> </a:t>
            </a:r>
            <a:r>
              <a:rPr lang="en-US" i="1" dirty="0" smtClean="0">
                <a:solidFill>
                  <a:schemeClr val="tx2">
                    <a:lumMod val="50000"/>
                  </a:schemeClr>
                </a:solidFill>
              </a:rPr>
              <a:t>d</a:t>
            </a:r>
            <a:r>
              <a:rPr lang="en-US" i="1" dirty="0">
                <a:solidFill>
                  <a:schemeClr val="tx2">
                    <a:lumMod val="50000"/>
                  </a:schemeClr>
                </a:solidFill>
              </a:rPr>
              <a:t>′</a:t>
            </a:r>
            <a:r>
              <a:rPr lang="en-US" dirty="0">
                <a:solidFill>
                  <a:schemeClr val="tx2">
                    <a:lumMod val="50000"/>
                  </a:schemeClr>
                </a:solidFill>
              </a:rPr>
              <a:t>: </a:t>
            </a:r>
            <a:r>
              <a:rPr lang="en-US" sz="2000" dirty="0" smtClean="0">
                <a:solidFill>
                  <a:schemeClr val="tx2">
                    <a:lumMod val="50000"/>
                  </a:schemeClr>
                </a:solidFill>
              </a:rPr>
              <a:t>At </a:t>
            </a:r>
            <a:r>
              <a:rPr lang="en-US" sz="2000" dirty="0">
                <a:solidFill>
                  <a:schemeClr val="tx2">
                    <a:lumMod val="60000"/>
                    <a:lumOff val="40000"/>
                  </a:schemeClr>
                </a:solidFill>
              </a:rPr>
              <a:t>heart </a:t>
            </a:r>
            <a:r>
              <a:rPr lang="en-US" sz="2000" dirty="0">
                <a:solidFill>
                  <a:schemeClr val="tx2">
                    <a:lumMod val="50000"/>
                  </a:schemeClr>
                </a:solidFill>
              </a:rPr>
              <a:t>of his speech was an </a:t>
            </a:r>
            <a:r>
              <a:rPr lang="en-US" sz="2000" dirty="0">
                <a:solidFill>
                  <a:schemeClr val="tx2">
                    <a:lumMod val="60000"/>
                    <a:lumOff val="40000"/>
                  </a:schemeClr>
                </a:solidFill>
              </a:rPr>
              <a:t>attack</a:t>
            </a:r>
            <a:r>
              <a:rPr lang="en-US" sz="2000" dirty="0">
                <a:solidFill>
                  <a:schemeClr val="tx2">
                    <a:lumMod val="50000"/>
                  </a:schemeClr>
                </a:solidFill>
              </a:rPr>
              <a:t> on the </a:t>
            </a:r>
            <a:r>
              <a:rPr lang="en-US" sz="2000" dirty="0">
                <a:solidFill>
                  <a:schemeClr val="tx2">
                    <a:lumMod val="60000"/>
                    <a:lumOff val="40000"/>
                  </a:schemeClr>
                </a:solidFill>
              </a:rPr>
              <a:t>wine </a:t>
            </a:r>
            <a:r>
              <a:rPr lang="en-US" sz="2000" dirty="0">
                <a:solidFill>
                  <a:schemeClr val="tx2">
                    <a:lumMod val="50000"/>
                  </a:schemeClr>
                </a:solidFill>
              </a:rPr>
              <a:t>industry lobby for downplaying the role of </a:t>
            </a:r>
            <a:r>
              <a:rPr lang="en-US" sz="2000" dirty="0">
                <a:solidFill>
                  <a:schemeClr val="tx2">
                    <a:lumMod val="60000"/>
                    <a:lumOff val="40000"/>
                  </a:schemeClr>
                </a:solidFill>
              </a:rPr>
              <a:t>red </a:t>
            </a:r>
            <a:r>
              <a:rPr lang="en-US" sz="2000" dirty="0">
                <a:solidFill>
                  <a:schemeClr val="tx2">
                    <a:lumMod val="50000"/>
                  </a:schemeClr>
                </a:solidFill>
              </a:rPr>
              <a:t>and </a:t>
            </a:r>
            <a:r>
              <a:rPr lang="en-US" sz="2000" dirty="0">
                <a:solidFill>
                  <a:schemeClr val="tx2">
                    <a:lumMod val="60000"/>
                    <a:lumOff val="40000"/>
                  </a:schemeClr>
                </a:solidFill>
              </a:rPr>
              <a:t>white wine</a:t>
            </a:r>
            <a:r>
              <a:rPr lang="en-US" sz="2000" dirty="0">
                <a:solidFill>
                  <a:schemeClr val="tx2">
                    <a:lumMod val="50000"/>
                  </a:schemeClr>
                </a:solidFill>
              </a:rPr>
              <a:t> in drunk driving.</a:t>
            </a:r>
          </a:p>
          <a:p>
            <a:pPr lvl="2">
              <a:buClr>
                <a:srgbClr val="336699"/>
              </a:buClr>
              <a:buFont typeface="Wingdings" pitchFamily="2" charset="2"/>
              <a:buChar char="§"/>
            </a:pPr>
            <a:r>
              <a:rPr lang="en-US" sz="2400" i="1" dirty="0">
                <a:solidFill>
                  <a:schemeClr val="tx2">
                    <a:lumMod val="50000"/>
                  </a:schemeClr>
                </a:solidFill>
              </a:rPr>
              <a:t>d′</a:t>
            </a:r>
            <a:r>
              <a:rPr lang="en-US" sz="2400" dirty="0">
                <a:solidFill>
                  <a:schemeClr val="tx2">
                    <a:lumMod val="50000"/>
                  </a:schemeClr>
                </a:solidFill>
              </a:rPr>
              <a:t> </a:t>
            </a:r>
            <a:r>
              <a:rPr lang="el-GR" sz="2400" dirty="0" smtClean="0">
                <a:solidFill>
                  <a:schemeClr val="tx2">
                    <a:lumMod val="50000"/>
                  </a:schemeClr>
                </a:solidFill>
              </a:rPr>
              <a:t>άριστο ταίριασμα στο ερώτημα </a:t>
            </a:r>
            <a:r>
              <a:rPr lang="en-US" sz="2400" i="1" dirty="0" smtClean="0">
                <a:solidFill>
                  <a:schemeClr val="tx2">
                    <a:lumMod val="50000"/>
                  </a:schemeClr>
                </a:solidFill>
              </a:rPr>
              <a:t>q</a:t>
            </a:r>
            <a:r>
              <a:rPr lang="en-US" sz="2400" dirty="0" smtClean="0">
                <a:solidFill>
                  <a:schemeClr val="tx2">
                    <a:lumMod val="50000"/>
                  </a:schemeClr>
                </a:solidFill>
              </a:rPr>
              <a:t> </a:t>
            </a:r>
            <a:endParaRPr lang="en-US" sz="2400" dirty="0">
              <a:solidFill>
                <a:schemeClr val="tx2">
                  <a:lumMod val="50000"/>
                </a:schemeClr>
              </a:solidFill>
            </a:endParaRPr>
          </a:p>
          <a:p>
            <a:pPr lvl="2">
              <a:buClr>
                <a:srgbClr val="336699"/>
              </a:buClr>
              <a:buFont typeface="Wingdings" pitchFamily="2" charset="2"/>
              <a:buChar char="§"/>
            </a:pPr>
            <a:r>
              <a:rPr lang="en-US" sz="2400" i="1" dirty="0">
                <a:solidFill>
                  <a:schemeClr val="tx2">
                    <a:lumMod val="50000"/>
                  </a:schemeClr>
                </a:solidFill>
              </a:rPr>
              <a:t>d′</a:t>
            </a:r>
            <a:r>
              <a:rPr lang="en-US" sz="2400" dirty="0">
                <a:solidFill>
                  <a:schemeClr val="tx2">
                    <a:lumMod val="50000"/>
                  </a:schemeClr>
                </a:solidFill>
              </a:rPr>
              <a:t> </a:t>
            </a:r>
            <a:r>
              <a:rPr lang="el-GR" sz="2400" dirty="0" smtClean="0">
                <a:solidFill>
                  <a:schemeClr val="tx2">
                    <a:lumMod val="50000"/>
                  </a:schemeClr>
                </a:solidFill>
              </a:rPr>
              <a:t>δεν είναι συναφές με την ανάγκη πληροφόρησης </a:t>
            </a:r>
            <a:r>
              <a:rPr lang="en-US" sz="2400" i="1" dirty="0" err="1" smtClean="0">
                <a:solidFill>
                  <a:schemeClr val="tx2">
                    <a:lumMod val="50000"/>
                  </a:schemeClr>
                </a:solidFill>
              </a:rPr>
              <a:t>i</a:t>
            </a:r>
            <a:endParaRPr lang="en-US" sz="2400" i="1" dirty="0">
              <a:solidFill>
                <a:schemeClr val="tx2">
                  <a:lumMod val="50000"/>
                </a:schemeClr>
              </a:solidFill>
            </a:endParaRPr>
          </a:p>
          <a:p>
            <a:pPr marL="457200" lvl="1" indent="0">
              <a:buClr>
                <a:srgbClr val="336699"/>
              </a:buClr>
              <a:buNone/>
            </a:pPr>
            <a:endParaRPr lang="en-US" dirty="0">
              <a:solidFill>
                <a:schemeClr val="tx2">
                  <a:lumMod val="50000"/>
                </a:schemeClr>
              </a:solidFill>
            </a:endParaRPr>
          </a:p>
        </p:txBody>
      </p:sp>
      <p:sp>
        <p:nvSpPr>
          <p:cNvPr id="20484"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l-GR" sz="1600" dirty="0" smtClean="0">
                <a:solidFill>
                  <a:srgbClr val="FBFCFF"/>
                </a:solidFill>
              </a:rPr>
              <a:t>8.2</a:t>
            </a:r>
            <a:endParaRPr lang="en-US" sz="1600" dirty="0">
              <a:solidFill>
                <a:srgbClr val="FBFCFF"/>
              </a:solidFill>
            </a:endParaRPr>
          </a:p>
        </p:txBody>
      </p:sp>
      <p:sp>
        <p:nvSpPr>
          <p:cNvPr id="6" name="Slide Number Placeholder 5"/>
          <p:cNvSpPr>
            <a:spLocks noGrp="1"/>
          </p:cNvSpPr>
          <p:nvPr>
            <p:ph type="sldNum" sz="quarter" idx="12"/>
          </p:nvPr>
        </p:nvSpPr>
        <p:spPr/>
        <p:txBody>
          <a:bodyPr/>
          <a:lstStyle/>
          <a:p>
            <a:fld id="{0ED9190B-40F4-4D14-B8A7-A8F5BA31F2B1}" type="slidenum">
              <a:rPr lang="en-US" smtClean="0"/>
              <a:pPr/>
              <a:t>7</a:t>
            </a:fld>
            <a:endParaRPr lang="en-US"/>
          </a:p>
        </p:txBody>
      </p:sp>
    </p:spTree>
    <p:extLst>
      <p:ext uri="{BB962C8B-B14F-4D97-AF65-F5344CB8AC3E}">
        <p14:creationId xmlns="" xmlns:p14="http://schemas.microsoft.com/office/powerpoint/2010/main" val="16503799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a:bodyPr>
          <a:lstStyle/>
          <a:p>
            <a:pPr eaLnBrk="1" hangingPunct="1"/>
            <a:r>
              <a:rPr lang="el-GR" dirty="0" smtClean="0">
                <a:ea typeface="ＭＳ Ｐゴシック" pitchFamily="-112" charset="-128"/>
              </a:rPr>
              <a:t>Συνάφεια και Ανάγκη Πληροφόρησης</a:t>
            </a:r>
            <a:endParaRPr lang="en-US" dirty="0" smtClean="0">
              <a:ea typeface="ＭＳ Ｐゴシック" pitchFamily="-112" charset="-128"/>
            </a:endParaRPr>
          </a:p>
        </p:txBody>
      </p:sp>
      <p:sp>
        <p:nvSpPr>
          <p:cNvPr id="20483" name="Rectangle 3"/>
          <p:cNvSpPr>
            <a:spLocks noGrp="1" noChangeArrowheads="1"/>
          </p:cNvSpPr>
          <p:nvPr>
            <p:ph type="body" idx="1"/>
          </p:nvPr>
        </p:nvSpPr>
        <p:spPr>
          <a:xfrm>
            <a:off x="381000" y="1905000"/>
            <a:ext cx="8610600" cy="1905000"/>
          </a:xfrm>
        </p:spPr>
        <p:txBody>
          <a:bodyPr/>
          <a:lstStyle/>
          <a:p>
            <a:pPr lvl="1">
              <a:buClr>
                <a:srgbClr val="336699"/>
              </a:buClr>
              <a:buFont typeface="Wingdings" pitchFamily="2" charset="2"/>
              <a:buChar char="§"/>
            </a:pPr>
            <a:r>
              <a:rPr lang="el-GR" sz="2800" dirty="0" smtClean="0">
                <a:solidFill>
                  <a:schemeClr val="tx2">
                    <a:lumMod val="50000"/>
                  </a:schemeClr>
                </a:solidFill>
              </a:rPr>
              <a:t>Η ικανοποίηση του χρήστη μπορεί να μετρηθεί μόνο με τη συνάφεια ως </a:t>
            </a:r>
            <a:r>
              <a:rPr lang="el-GR" sz="2800" i="1" dirty="0" smtClean="0">
                <a:solidFill>
                  <a:schemeClr val="tx2">
                    <a:lumMod val="50000"/>
                  </a:schemeClr>
                </a:solidFill>
              </a:rPr>
              <a:t>προς την ανάγκη πληροφόρησης </a:t>
            </a:r>
            <a:r>
              <a:rPr lang="el-GR" sz="2800" dirty="0" smtClean="0">
                <a:solidFill>
                  <a:schemeClr val="tx2">
                    <a:lumMod val="50000"/>
                  </a:schemeClr>
                </a:solidFill>
              </a:rPr>
              <a:t>και όχι ως προς το ερώτημα </a:t>
            </a:r>
          </a:p>
          <a:p>
            <a:pPr lvl="1">
              <a:buClr>
                <a:srgbClr val="336699"/>
              </a:buClr>
              <a:buFont typeface="Wingdings" pitchFamily="2" charset="2"/>
              <a:buChar char="§"/>
            </a:pPr>
            <a:endParaRPr lang="el-GR" sz="2800" dirty="0" smtClean="0">
              <a:solidFill>
                <a:schemeClr val="tx2">
                  <a:lumMod val="50000"/>
                </a:schemeClr>
              </a:solidFill>
            </a:endParaRPr>
          </a:p>
          <a:p>
            <a:pPr lvl="1">
              <a:buClr>
                <a:srgbClr val="336699"/>
              </a:buClr>
              <a:buFont typeface="Wingdings" pitchFamily="2" charset="2"/>
              <a:buChar char="§"/>
            </a:pPr>
            <a:r>
              <a:rPr lang="el-GR" sz="2800" dirty="0" smtClean="0">
                <a:solidFill>
                  <a:schemeClr val="tx2">
                    <a:lumMod val="50000"/>
                  </a:schemeClr>
                </a:solidFill>
              </a:rPr>
              <a:t>Το ακριβές είναι </a:t>
            </a:r>
            <a:r>
              <a:rPr lang="el-GR" sz="2800" i="1" dirty="0" smtClean="0">
                <a:solidFill>
                  <a:schemeClr val="tx2">
                    <a:lumMod val="50000"/>
                  </a:schemeClr>
                </a:solidFill>
              </a:rPr>
              <a:t>συνάφεια έγγραφου-ανάγκης πληροφόρησης</a:t>
            </a:r>
            <a:r>
              <a:rPr lang="el-GR" sz="2800" dirty="0" smtClean="0">
                <a:solidFill>
                  <a:schemeClr val="tx2">
                    <a:lumMod val="50000"/>
                  </a:schemeClr>
                </a:solidFill>
              </a:rPr>
              <a:t> αν και χρησιμοποιούμε συνάφεια έγγραφου-ερωτήματος</a:t>
            </a:r>
            <a:r>
              <a:rPr lang="en-US" sz="2800" dirty="0" smtClean="0">
                <a:solidFill>
                  <a:schemeClr val="tx2">
                    <a:lumMod val="50000"/>
                  </a:schemeClr>
                </a:solidFill>
              </a:rPr>
              <a:t>.</a:t>
            </a:r>
            <a:endParaRPr lang="en-US" sz="2800" dirty="0">
              <a:solidFill>
                <a:schemeClr val="tx2">
                  <a:lumMod val="50000"/>
                </a:schemeClr>
              </a:solidFill>
            </a:endParaRPr>
          </a:p>
        </p:txBody>
      </p:sp>
      <p:sp>
        <p:nvSpPr>
          <p:cNvPr id="20484"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a:t>
            </a:r>
            <a:r>
              <a:rPr lang="el-GR" sz="1600" dirty="0" smtClean="0">
                <a:solidFill>
                  <a:srgbClr val="FBFCFF"/>
                </a:solidFill>
              </a:rPr>
              <a:t>8.2</a:t>
            </a:r>
            <a:endParaRPr lang="en-US" sz="1600" dirty="0">
              <a:solidFill>
                <a:srgbClr val="FBFCFF"/>
              </a:solidFill>
            </a:endParaRPr>
          </a:p>
        </p:txBody>
      </p:sp>
      <p:sp>
        <p:nvSpPr>
          <p:cNvPr id="6" name="Slide Number Placeholder 5"/>
          <p:cNvSpPr>
            <a:spLocks noGrp="1"/>
          </p:cNvSpPr>
          <p:nvPr>
            <p:ph type="sldNum" sz="quarter" idx="12"/>
          </p:nvPr>
        </p:nvSpPr>
        <p:spPr/>
        <p:txBody>
          <a:bodyPr/>
          <a:lstStyle/>
          <a:p>
            <a:fld id="{0ED9190B-40F4-4D14-B8A7-A8F5BA31F2B1}" type="slidenum">
              <a:rPr lang="en-US" smtClean="0"/>
              <a:pPr/>
              <a:t>8</a:t>
            </a:fld>
            <a:endParaRPr lang="en-US"/>
          </a:p>
        </p:txBody>
      </p:sp>
    </p:spTree>
    <p:extLst>
      <p:ext uri="{BB962C8B-B14F-4D97-AF65-F5344CB8AC3E}">
        <p14:creationId xmlns="" xmlns:p14="http://schemas.microsoft.com/office/powerpoint/2010/main" val="42241276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a:bodyPr>
          <a:lstStyle/>
          <a:p>
            <a:pPr eaLnBrk="1" hangingPunct="1"/>
            <a:r>
              <a:rPr lang="el-GR" dirty="0" smtClean="0">
                <a:ea typeface="ＭＳ Ｐゴシック" pitchFamily="-112" charset="-128"/>
              </a:rPr>
              <a:t>Ακρίβεια και Ανάκληση</a:t>
            </a:r>
            <a:endParaRPr lang="en-US" dirty="0" smtClean="0">
              <a:ea typeface="ＭＳ Ｐゴシック" pitchFamily="-112" charset="-128"/>
            </a:endParaRPr>
          </a:p>
        </p:txBody>
      </p:sp>
      <p:sp>
        <p:nvSpPr>
          <p:cNvPr id="20483" name="Rectangle 3"/>
          <p:cNvSpPr>
            <a:spLocks noGrp="1" noChangeArrowheads="1"/>
          </p:cNvSpPr>
          <p:nvPr>
            <p:ph type="body" idx="1"/>
          </p:nvPr>
        </p:nvSpPr>
        <p:spPr>
          <a:xfrm>
            <a:off x="381000" y="1600200"/>
            <a:ext cx="8610600" cy="1905000"/>
          </a:xfrm>
        </p:spPr>
        <p:txBody>
          <a:bodyPr/>
          <a:lstStyle/>
          <a:p>
            <a:pPr lvl="1">
              <a:buClr>
                <a:schemeClr val="accent6">
                  <a:lumMod val="75000"/>
                </a:schemeClr>
              </a:buClr>
              <a:buFont typeface="Wingdings" pitchFamily="2" charset="2"/>
              <a:buChar char="§"/>
            </a:pPr>
            <a:r>
              <a:rPr lang="en-US" sz="2800" b="1" dirty="0">
                <a:solidFill>
                  <a:schemeClr val="accent6">
                    <a:lumMod val="75000"/>
                  </a:schemeClr>
                </a:solidFill>
              </a:rPr>
              <a:t>Precision (P)</a:t>
            </a:r>
            <a:r>
              <a:rPr lang="en-US" sz="2800" dirty="0">
                <a:solidFill>
                  <a:schemeClr val="tx2">
                    <a:lumMod val="50000"/>
                  </a:schemeClr>
                </a:solidFill>
              </a:rPr>
              <a:t> </a:t>
            </a:r>
            <a:r>
              <a:rPr lang="el-GR" sz="2800" b="1" dirty="0">
                <a:solidFill>
                  <a:schemeClr val="accent6">
                    <a:lumMod val="75000"/>
                  </a:schemeClr>
                </a:solidFill>
              </a:rPr>
              <a:t>– Ακρίβεια </a:t>
            </a:r>
            <a:r>
              <a:rPr lang="el-GR" sz="2800" dirty="0" smtClean="0">
                <a:solidFill>
                  <a:schemeClr val="tx2">
                    <a:lumMod val="50000"/>
                  </a:schemeClr>
                </a:solidFill>
              </a:rPr>
              <a:t>είναι το ποσοστό των ανακτημένων εγγράφων που είναι συναφή</a:t>
            </a:r>
          </a:p>
          <a:p>
            <a:pPr lvl="1">
              <a:buClr>
                <a:schemeClr val="accent6">
                  <a:lumMod val="75000"/>
                </a:schemeClr>
              </a:buClr>
              <a:buFont typeface="Wingdings" pitchFamily="2" charset="2"/>
              <a:buChar char="§"/>
            </a:pPr>
            <a:endParaRPr lang="en-US" sz="2800" dirty="0">
              <a:solidFill>
                <a:schemeClr val="tx2">
                  <a:lumMod val="50000"/>
                </a:schemeClr>
              </a:solidFill>
            </a:endParaRPr>
          </a:p>
          <a:p>
            <a:pPr lvl="1">
              <a:buClr>
                <a:schemeClr val="accent6">
                  <a:lumMod val="75000"/>
                </a:schemeClr>
              </a:buClr>
              <a:buFont typeface="Wingdings" pitchFamily="2" charset="2"/>
              <a:buChar char="§"/>
            </a:pPr>
            <a:endParaRPr lang="en-US" sz="2800" dirty="0" smtClean="0">
              <a:solidFill>
                <a:schemeClr val="tx2">
                  <a:lumMod val="50000"/>
                </a:schemeClr>
              </a:solidFill>
            </a:endParaRPr>
          </a:p>
          <a:p>
            <a:pPr marL="457200" lvl="1" indent="0">
              <a:buClr>
                <a:schemeClr val="accent6">
                  <a:lumMod val="75000"/>
                </a:schemeClr>
              </a:buClr>
              <a:buNone/>
            </a:pPr>
            <a:endParaRPr lang="en-US" sz="2800" dirty="0">
              <a:solidFill>
                <a:schemeClr val="tx2">
                  <a:lumMod val="50000"/>
                </a:schemeClr>
              </a:solidFill>
            </a:endParaRPr>
          </a:p>
          <a:p>
            <a:pPr lvl="1">
              <a:buClr>
                <a:schemeClr val="accent6">
                  <a:lumMod val="75000"/>
                </a:schemeClr>
              </a:buClr>
              <a:buFont typeface="Wingdings" pitchFamily="2" charset="2"/>
              <a:buChar char="§"/>
            </a:pPr>
            <a:r>
              <a:rPr lang="en-US" sz="2800" b="1" dirty="0">
                <a:solidFill>
                  <a:schemeClr val="accent6">
                    <a:lumMod val="75000"/>
                  </a:schemeClr>
                </a:solidFill>
              </a:rPr>
              <a:t>Recall (R) </a:t>
            </a:r>
            <a:r>
              <a:rPr lang="el-GR" sz="2800" b="1" dirty="0" smtClean="0">
                <a:solidFill>
                  <a:schemeClr val="accent6">
                    <a:lumMod val="75000"/>
                  </a:schemeClr>
                </a:solidFill>
              </a:rPr>
              <a:t>– Ανάκληση </a:t>
            </a:r>
            <a:r>
              <a:rPr lang="el-GR" sz="2800" dirty="0">
                <a:solidFill>
                  <a:schemeClr val="tx2">
                    <a:lumMod val="50000"/>
                  </a:schemeClr>
                </a:solidFill>
              </a:rPr>
              <a:t>είναι το </a:t>
            </a:r>
            <a:r>
              <a:rPr lang="el-GR" sz="2800" dirty="0" smtClean="0">
                <a:solidFill>
                  <a:schemeClr val="tx2">
                    <a:lumMod val="50000"/>
                  </a:schemeClr>
                </a:solidFill>
              </a:rPr>
              <a:t>ποσοστό </a:t>
            </a:r>
            <a:r>
              <a:rPr lang="el-GR" sz="2800" dirty="0">
                <a:solidFill>
                  <a:schemeClr val="tx2">
                    <a:lumMod val="50000"/>
                  </a:schemeClr>
                </a:solidFill>
              </a:rPr>
              <a:t>των </a:t>
            </a:r>
            <a:r>
              <a:rPr lang="el-GR" sz="2800" dirty="0" smtClean="0">
                <a:solidFill>
                  <a:schemeClr val="tx2">
                    <a:lumMod val="50000"/>
                  </a:schemeClr>
                </a:solidFill>
              </a:rPr>
              <a:t>συναφών εγγράφων που ανακτώνται</a:t>
            </a:r>
            <a:endParaRPr lang="en-US" sz="2800" dirty="0">
              <a:solidFill>
                <a:schemeClr val="tx2">
                  <a:lumMod val="50000"/>
                </a:schemeClr>
              </a:solidFill>
            </a:endParaRPr>
          </a:p>
        </p:txBody>
      </p:sp>
      <p:sp>
        <p:nvSpPr>
          <p:cNvPr id="20484" name="TextBox 4"/>
          <p:cNvSpPr txBox="1">
            <a:spLocks noChangeArrowheads="1"/>
          </p:cNvSpPr>
          <p:nvPr/>
        </p:nvSpPr>
        <p:spPr bwMode="auto">
          <a:xfrm>
            <a:off x="7620000" y="-33546"/>
            <a:ext cx="1002197" cy="338554"/>
          </a:xfrm>
          <a:prstGeom prst="rect">
            <a:avLst/>
          </a:prstGeom>
          <a:noFill/>
          <a:ln w="9525">
            <a:noFill/>
            <a:miter lim="800000"/>
            <a:headEnd/>
            <a:tailEnd/>
          </a:ln>
        </p:spPr>
        <p:txBody>
          <a:bodyPr wrap="none" anchor="ctr">
            <a:spAutoFit/>
          </a:bodyPr>
          <a:lstStyle/>
          <a:p>
            <a:r>
              <a:rPr lang="el-GR" sz="1600" dirty="0" err="1" smtClean="0">
                <a:solidFill>
                  <a:srgbClr val="FBFCFF"/>
                </a:solidFill>
              </a:rPr>
              <a:t>Κεφ</a:t>
            </a:r>
            <a:r>
              <a:rPr lang="en-US" sz="1600" dirty="0" smtClean="0">
                <a:solidFill>
                  <a:srgbClr val="FBFCFF"/>
                </a:solidFill>
              </a:rPr>
              <a:t>. 8.3</a:t>
            </a:r>
            <a:endParaRPr lang="en-US" sz="1600" dirty="0">
              <a:solidFill>
                <a:srgbClr val="FBFCFF"/>
              </a:solidFill>
            </a:endParaRPr>
          </a:p>
        </p:txBody>
      </p:sp>
      <p:sp>
        <p:nvSpPr>
          <p:cNvPr id="6" name="Slide Number Placeholder 5"/>
          <p:cNvSpPr>
            <a:spLocks noGrp="1"/>
          </p:cNvSpPr>
          <p:nvPr>
            <p:ph type="sldNum" sz="quarter" idx="12"/>
          </p:nvPr>
        </p:nvSpPr>
        <p:spPr/>
        <p:txBody>
          <a:bodyPr/>
          <a:lstStyle/>
          <a:p>
            <a:fld id="{0ED9190B-40F4-4D14-B8A7-A8F5BA31F2B1}" type="slidenum">
              <a:rPr lang="en-US" smtClean="0"/>
              <a:pPr/>
              <a:t>9</a:t>
            </a:fld>
            <a:endParaRPr lang="en-US"/>
          </a:p>
        </p:txBody>
      </p:sp>
      <p:pic>
        <p:nvPicPr>
          <p:cNvPr id="7" name="Picture 6" descr="1808.png"/>
          <p:cNvPicPr>
            <a:picLocks noChangeAspect="1"/>
          </p:cNvPicPr>
          <p:nvPr/>
        </p:nvPicPr>
        <p:blipFill>
          <a:blip r:embed="rId2" cstate="print"/>
          <a:stretch>
            <a:fillRect/>
          </a:stretch>
        </p:blipFill>
        <p:spPr>
          <a:xfrm>
            <a:off x="848112" y="2743200"/>
            <a:ext cx="7568006" cy="792000"/>
          </a:xfrm>
          <a:prstGeom prst="rect">
            <a:avLst/>
          </a:prstGeom>
        </p:spPr>
      </p:pic>
      <p:pic>
        <p:nvPicPr>
          <p:cNvPr id="8" name="Picture 7" descr="18081.png"/>
          <p:cNvPicPr>
            <a:picLocks noChangeAspect="1"/>
          </p:cNvPicPr>
          <p:nvPr/>
        </p:nvPicPr>
        <p:blipFill>
          <a:blip r:embed="rId3" cstate="print"/>
          <a:stretch>
            <a:fillRect/>
          </a:stretch>
        </p:blipFill>
        <p:spPr>
          <a:xfrm>
            <a:off x="875821" y="5257800"/>
            <a:ext cx="7309468" cy="751321"/>
          </a:xfrm>
          <a:prstGeom prst="rect">
            <a:avLst/>
          </a:prstGeom>
        </p:spPr>
      </p:pic>
    </p:spTree>
    <p:extLst>
      <p:ext uri="{BB962C8B-B14F-4D97-AF65-F5344CB8AC3E}">
        <p14:creationId xmlns="" xmlns:p14="http://schemas.microsoft.com/office/powerpoint/2010/main" val="260638963"/>
      </p:ext>
    </p:extLst>
  </p:cSld>
  <p:clrMapOvr>
    <a:masterClrMapping/>
  </p:clrMapOvr>
  <p:timing>
    <p:tnLst>
      <p:par>
        <p:cTn id="1" dur="indefinite" restart="never" nodeType="tmRoot"/>
      </p:par>
    </p:tnLst>
  </p:timing>
</p:sld>
</file>

<file path=ppt/theme/theme1.xml><?xml version="1.0" encoding="utf-8"?>
<a:theme xmlns:a="http://schemas.openxmlformats.org/drawingml/2006/main" name="IIR-slides">
  <a:themeElements>
    <a:clrScheme name="IIR Book">
      <a:dk1>
        <a:sysClr val="windowText" lastClr="000000"/>
      </a:dk1>
      <a:lt1>
        <a:sysClr val="window" lastClr="FFFFFF"/>
      </a:lt1>
      <a:dk2>
        <a:srgbClr val="1F497D"/>
      </a:dk2>
      <a:lt2>
        <a:srgbClr val="EEECE1"/>
      </a:lt2>
      <a:accent1>
        <a:srgbClr val="437085"/>
      </a:accent1>
      <a:accent2>
        <a:srgbClr val="C0504D"/>
      </a:accent2>
      <a:accent3>
        <a:srgbClr val="357E69"/>
      </a:accent3>
      <a:accent4>
        <a:srgbClr val="918BA3"/>
      </a:accent4>
      <a:accent5>
        <a:srgbClr val="139CB7"/>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IIR-slides.pot</Template>
  <TotalTime>29006</TotalTime>
  <Words>3054</Words>
  <Application>Microsoft Office PowerPoint</Application>
  <PresentationFormat>On-screen Show (4:3)</PresentationFormat>
  <Paragraphs>618</Paragraphs>
  <Slides>66</Slides>
  <Notes>17</Notes>
  <HiddenSlides>0</HiddenSlides>
  <MMClips>0</MMClips>
  <ScaleCrop>false</ScaleCrop>
  <HeadingPairs>
    <vt:vector size="6" baseType="variant">
      <vt:variant>
        <vt:lpstr>Theme</vt:lpstr>
      </vt:variant>
      <vt:variant>
        <vt:i4>1</vt:i4>
      </vt:variant>
      <vt:variant>
        <vt:lpstr>Embedded OLE Servers</vt:lpstr>
      </vt:variant>
      <vt:variant>
        <vt:i4>4</vt:i4>
      </vt:variant>
      <vt:variant>
        <vt:lpstr>Slide Titles</vt:lpstr>
      </vt:variant>
      <vt:variant>
        <vt:i4>66</vt:i4>
      </vt:variant>
    </vt:vector>
  </HeadingPairs>
  <TitlesOfParts>
    <vt:vector size="71" baseType="lpstr">
      <vt:lpstr>IIR-slides</vt:lpstr>
      <vt:lpstr>Chart</vt:lpstr>
      <vt:lpstr>Worksheet</vt:lpstr>
      <vt:lpstr>Equation</vt:lpstr>
      <vt:lpstr>Εξίσωση</vt:lpstr>
      <vt:lpstr>Slide 1</vt:lpstr>
      <vt:lpstr>Τι θα δούμε σήμερα;</vt:lpstr>
      <vt:lpstr>Αξιολόγηση συστήματος</vt:lpstr>
      <vt:lpstr>Μέτρα για μηχανές αναζήτησης</vt:lpstr>
      <vt:lpstr>Ποιοι είναι οι χρήστες</vt:lpstr>
      <vt:lpstr>Συνήθης ορισμός: Συνάφεια</vt:lpstr>
      <vt:lpstr>Συνάφεια και Ανάγκη Πληροφόρησης</vt:lpstr>
      <vt:lpstr>Συνάφεια και Ανάγκη Πληροφόρησης</vt:lpstr>
      <vt:lpstr>Ακρίβεια και Ανάκληση</vt:lpstr>
      <vt:lpstr>Ακρίβεια και Ανάκληση</vt:lpstr>
      <vt:lpstr>Ακρίβεια vs Ανάκληση</vt:lpstr>
      <vt:lpstr>Αρμονικό Μέσο</vt:lpstr>
      <vt:lpstr>Ένα συνδυαστικό μέτρο F</vt:lpstr>
      <vt:lpstr>Αρμονικό Μέσο</vt:lpstr>
      <vt:lpstr>Ένα συνδυαστικό μέτρο F</vt:lpstr>
      <vt:lpstr>Παράδειγμα</vt:lpstr>
      <vt:lpstr>Ορθότητα (Accuracy)</vt:lpstr>
      <vt:lpstr>Ορθότητα</vt:lpstr>
      <vt:lpstr>Ορθότητα</vt:lpstr>
      <vt:lpstr>Ορθότητα</vt:lpstr>
      <vt:lpstr>Δυσκολίες στη χρήση P/R</vt:lpstr>
      <vt:lpstr>Μη γνωστή ανάκληση</vt:lpstr>
      <vt:lpstr>Ακρίβεια και Ανάκληση</vt:lpstr>
      <vt:lpstr>Slide 24</vt:lpstr>
      <vt:lpstr>Αξιολόγηση Καταταγμένης Ανάκτησης</vt:lpstr>
      <vt:lpstr>Καμπύλη Ακρίβειας/Ανάκλησης</vt:lpstr>
      <vt:lpstr>Παράδειγμα Ι</vt:lpstr>
      <vt:lpstr>Παράδειγμα Ι (συνέχεια)</vt:lpstr>
      <vt:lpstr>Ακρίβεια εκ παρεμβολής (Interpolated precision)</vt:lpstr>
      <vt:lpstr>Καμπύλη Ακρίβειας/Ανάκλησης</vt:lpstr>
      <vt:lpstr>Παράδειγμα ΙΙ</vt:lpstr>
      <vt:lpstr>Μέσοι όροι από πολλά ερωτήματα</vt:lpstr>
      <vt:lpstr>Σύγκριση Συστημάτων</vt:lpstr>
      <vt:lpstr>Σύγκριση Συστημάτων</vt:lpstr>
      <vt:lpstr>Μέση ακρίβεια 11-σημείων με παρεμβολή (11-point interpolated average precision)</vt:lpstr>
      <vt:lpstr>Μέση ακρίβεια 11-σημείων με παρεμβολή (11-point interpolated average precision)</vt:lpstr>
      <vt:lpstr>Τυπική (καλή;) ακρίβεια 11-σημείων</vt:lpstr>
      <vt:lpstr>Σύγκριση Συστημάτων</vt:lpstr>
      <vt:lpstr>Και άλλα μέτρα</vt:lpstr>
      <vt:lpstr> ΜΑΠ</vt:lpstr>
      <vt:lpstr>Διασπορά (Variance)</vt:lpstr>
      <vt:lpstr>Ακρίβεια στα k</vt:lpstr>
      <vt:lpstr>R-ακρίβεια</vt:lpstr>
      <vt:lpstr>R-Ακρίβεια</vt:lpstr>
      <vt:lpstr>Μη δυαδικές εκτιμήσεις συνάφειας</vt:lpstr>
      <vt:lpstr>Slide 46</vt:lpstr>
      <vt:lpstr>Απαιτήσεις από ένα πρότυπο (benchmark)</vt:lpstr>
      <vt:lpstr>Benchmarks</vt:lpstr>
      <vt:lpstr>Standard benchmarks συνάφειας</vt:lpstr>
      <vt:lpstr>Standard benchmarks συνάφειας</vt:lpstr>
      <vt:lpstr>TREC</vt:lpstr>
      <vt:lpstr>Άλλα benchmarks</vt:lpstr>
      <vt:lpstr>Συλλογές ελέγχου</vt:lpstr>
      <vt:lpstr>Αξιοπιστία των αξιολογήσεων των κριτών</vt:lpstr>
      <vt:lpstr>Μέτρο Kappa της διαφωνίας (συμφωνίας) (dis-agreement) μεταξύ των κριτών</vt:lpstr>
      <vt:lpstr>Kappa: παράδειγμα</vt:lpstr>
      <vt:lpstr>Kappa</vt:lpstr>
      <vt:lpstr>Kappa: παράδειγμα</vt:lpstr>
      <vt:lpstr>Επίπτωση της Διαφωνίας</vt:lpstr>
      <vt:lpstr>Επίπτωση της Διαφωνίας</vt:lpstr>
      <vt:lpstr>Crowdsourcing</vt:lpstr>
      <vt:lpstr>Αξιολόγηση σε μεγάλες μηχανές αναζήτησης</vt:lpstr>
      <vt:lpstr>Αξιολόγηση σε μεγάλες μηχανές αναζήτησης</vt:lpstr>
      <vt:lpstr>A/B testing</vt:lpstr>
      <vt:lpstr>Κριτική της Συνάφειας</vt:lpstr>
      <vt:lpstr>Slide 66</vt:lpstr>
    </vt:vector>
  </TitlesOfParts>
  <Company>Stanford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Christopher Manning</dc:creator>
  <cp:lastModifiedBy>pitoura</cp:lastModifiedBy>
  <cp:revision>613</cp:revision>
  <cp:lastPrinted>2011-04-04T04:19:57Z</cp:lastPrinted>
  <dcterms:created xsi:type="dcterms:W3CDTF">2011-04-01T01:43:31Z</dcterms:created>
  <dcterms:modified xsi:type="dcterms:W3CDTF">2013-04-18T12:25:39Z</dcterms:modified>
</cp:coreProperties>
</file>