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86"/>
  </p:notesMasterIdLst>
  <p:handoutMasterIdLst>
    <p:handoutMasterId r:id="rId87"/>
  </p:handoutMasterIdLst>
  <p:sldIdLst>
    <p:sldId id="402" r:id="rId2"/>
    <p:sldId id="1137" r:id="rId3"/>
    <p:sldId id="1194" r:id="rId4"/>
    <p:sldId id="1195" r:id="rId5"/>
    <p:sldId id="1197" r:id="rId6"/>
    <p:sldId id="1196" r:id="rId7"/>
    <p:sldId id="1198" r:id="rId8"/>
    <p:sldId id="1199" r:id="rId9"/>
    <p:sldId id="1389" r:id="rId10"/>
    <p:sldId id="1393" r:id="rId11"/>
    <p:sldId id="1367" r:id="rId12"/>
    <p:sldId id="1360" r:id="rId13"/>
    <p:sldId id="1361" r:id="rId14"/>
    <p:sldId id="1362" r:id="rId15"/>
    <p:sldId id="1363" r:id="rId16"/>
    <p:sldId id="1364" r:id="rId17"/>
    <p:sldId id="1365" r:id="rId18"/>
    <p:sldId id="1507" r:id="rId19"/>
    <p:sldId id="1439" r:id="rId20"/>
    <p:sldId id="1465" r:id="rId21"/>
    <p:sldId id="1466" r:id="rId22"/>
    <p:sldId id="1468" r:id="rId23"/>
    <p:sldId id="1467" r:id="rId24"/>
    <p:sldId id="1471" r:id="rId25"/>
    <p:sldId id="1469" r:id="rId26"/>
    <p:sldId id="1470" r:id="rId27"/>
    <p:sldId id="1472" r:id="rId28"/>
    <p:sldId id="1473" r:id="rId29"/>
    <p:sldId id="1474" r:id="rId30"/>
    <p:sldId id="1475" r:id="rId31"/>
    <p:sldId id="1476" r:id="rId32"/>
    <p:sldId id="1530" r:id="rId33"/>
    <p:sldId id="1531" r:id="rId34"/>
    <p:sldId id="1524" r:id="rId35"/>
    <p:sldId id="1477" r:id="rId36"/>
    <p:sldId id="1478" r:id="rId37"/>
    <p:sldId id="1479" r:id="rId38"/>
    <p:sldId id="1482" r:id="rId39"/>
    <p:sldId id="1483" r:id="rId40"/>
    <p:sldId id="1484" r:id="rId41"/>
    <p:sldId id="1485" r:id="rId42"/>
    <p:sldId id="1487" r:id="rId43"/>
    <p:sldId id="1486" r:id="rId44"/>
    <p:sldId id="1525" r:id="rId45"/>
    <p:sldId id="1526" r:id="rId46"/>
    <p:sldId id="1527" r:id="rId47"/>
    <p:sldId id="1528" r:id="rId48"/>
    <p:sldId id="1529" r:id="rId49"/>
    <p:sldId id="1509" r:id="rId50"/>
    <p:sldId id="1510" r:id="rId51"/>
    <p:sldId id="1508" r:id="rId52"/>
    <p:sldId id="1489" r:id="rId53"/>
    <p:sldId id="1491" r:id="rId54"/>
    <p:sldId id="1492" r:id="rId55"/>
    <p:sldId id="1493" r:id="rId56"/>
    <p:sldId id="1494" r:id="rId57"/>
    <p:sldId id="1495" r:id="rId58"/>
    <p:sldId id="1496" r:id="rId59"/>
    <p:sldId id="1497" r:id="rId60"/>
    <p:sldId id="1498" r:id="rId61"/>
    <p:sldId id="1499" r:id="rId62"/>
    <p:sldId id="1511" r:id="rId63"/>
    <p:sldId id="1512" r:id="rId64"/>
    <p:sldId id="1513" r:id="rId65"/>
    <p:sldId id="1514" r:id="rId66"/>
    <p:sldId id="1515" r:id="rId67"/>
    <p:sldId id="1516" r:id="rId68"/>
    <p:sldId id="1517" r:id="rId69"/>
    <p:sldId id="1518" r:id="rId70"/>
    <p:sldId id="1519" r:id="rId71"/>
    <p:sldId id="1523" r:id="rId72"/>
    <p:sldId id="1500" r:id="rId73"/>
    <p:sldId id="1501" r:id="rId74"/>
    <p:sldId id="1522" r:id="rId75"/>
    <p:sldId id="1520" r:id="rId76"/>
    <p:sldId id="1521" r:id="rId77"/>
    <p:sldId id="1502" r:id="rId78"/>
    <p:sldId id="1503" r:id="rId79"/>
    <p:sldId id="1504" r:id="rId80"/>
    <p:sldId id="1505" r:id="rId81"/>
    <p:sldId id="1506" r:id="rId82"/>
    <p:sldId id="1536" r:id="rId83"/>
    <p:sldId id="1537" r:id="rId84"/>
    <p:sldId id="1538" r:id="rId85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0EEEB"/>
    <a:srgbClr val="FF9966"/>
    <a:srgbClr val="00A000"/>
    <a:srgbClr val="B2B2B2"/>
    <a:srgbClr val="F4F3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15" autoAdjust="0"/>
    <p:restoredTop sz="90409" autoAdjust="0"/>
  </p:normalViewPr>
  <p:slideViewPr>
    <p:cSldViewPr>
      <p:cViewPr varScale="1">
        <p:scale>
          <a:sx n="92" d="100"/>
          <a:sy n="92" d="100"/>
        </p:scale>
        <p:origin x="-12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2518"/>
    </p:cViewPr>
  </p:sorterViewPr>
  <p:notesViewPr>
    <p:cSldViewPr>
      <p:cViewPr varScale="1">
        <p:scale>
          <a:sx n="53" d="100"/>
          <a:sy n="53" d="100"/>
        </p:scale>
        <p:origin x="-2826" y="-96"/>
      </p:cViewPr>
      <p:guideLst>
        <p:guide orient="horz" pos="3220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3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F6C43C-2E4D-4D7C-9BD6-B94AAFD3BC43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F33AE-0334-4C1D-B851-F3CB706B3EFD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DF1B4-9038-4D05-889F-1D8620B1C549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65104"/>
            <a:ext cx="8001000" cy="15022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Διάλεξη</a:t>
            </a:r>
            <a:r>
              <a:rPr lang="en-US" sz="2400" smtClean="0">
                <a:ea typeface="ＭＳ Ｐゴシック" pitchFamily="-112" charset="-128"/>
              </a:rPr>
              <a:t> </a:t>
            </a:r>
            <a:r>
              <a:rPr lang="en-US" sz="2400" smtClean="0">
                <a:ea typeface="ＭＳ Ｐゴシック" pitchFamily="-112" charset="-128"/>
              </a:rPr>
              <a:t>10: </a:t>
            </a:r>
            <a:r>
              <a:rPr lang="el-GR" sz="2400" dirty="0" smtClean="0">
                <a:ea typeface="ＭＳ Ｐゴシック" pitchFamily="-112" charset="-128"/>
              </a:rPr>
              <a:t>Ανάλυση Συνδέσμων. 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3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Anchor Text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Other applications</a:t>
            </a:r>
          </a:p>
          <a:p>
            <a:pPr lvl="1" eaLnBrk="1" hangingPunct="1"/>
            <a:r>
              <a:rPr lang="en-US" sz="3200" smtClean="0"/>
              <a:t>Weighting/filtering links in the graph</a:t>
            </a:r>
          </a:p>
          <a:p>
            <a:pPr lvl="1" eaLnBrk="1" hangingPunct="1"/>
            <a:r>
              <a:rPr lang="en-US" sz="3200" smtClean="0"/>
              <a:t>Generating page descriptions from anchor text</a:t>
            </a:r>
            <a:endParaRPr lang="en-US" sz="2800" smtClean="0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21.1.1</a:t>
            </a:r>
          </a:p>
        </p:txBody>
      </p:sp>
    </p:spTree>
    <p:extLst>
      <p:ext uri="{BB962C8B-B14F-4D97-AF65-F5344CB8AC3E}">
        <p14:creationId xmlns:p14="http://schemas.microsoft.com/office/powerpoint/2010/main" xmlns="" val="3894835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Web as a Directed Graph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32384" y="4343400"/>
            <a:ext cx="8112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Assumption 1: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A hyperlink between pages denotes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conferral of authority (quality signal)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23900" y="562576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Assumption 2:</a:t>
            </a:r>
            <a:r>
              <a:rPr lang="en-US" dirty="0">
                <a:latin typeface="+mn-lt"/>
              </a:rPr>
              <a:t> The text in the anchor of the hyperlink 			 describes the target page (textual context)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838200" y="1676400"/>
            <a:ext cx="6858000" cy="2438400"/>
            <a:chOff x="192" y="912"/>
            <a:chExt cx="5232" cy="1536"/>
          </a:xfrm>
        </p:grpSpPr>
        <p:sp>
          <p:nvSpPr>
            <p:cNvPr id="23559" name="Line 6"/>
            <p:cNvSpPr>
              <a:spLocks noChangeShapeType="1"/>
            </p:cNvSpPr>
            <p:nvPr/>
          </p:nvSpPr>
          <p:spPr bwMode="auto">
            <a:xfrm>
              <a:off x="2208" y="1680"/>
              <a:ext cx="13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064" cy="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Page A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2496" y="1438"/>
              <a:ext cx="80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 sz="1800">
                  <a:latin typeface="Times New Roman" pitchFamily="18" charset="0"/>
                </a:rPr>
                <a:t>hyperlink</a:t>
              </a:r>
            </a:p>
          </p:txBody>
        </p:sp>
        <p:sp>
          <p:nvSpPr>
            <p:cNvPr id="23562" name="Line 9"/>
            <p:cNvSpPr>
              <a:spLocks noChangeShapeType="1"/>
            </p:cNvSpPr>
            <p:nvPr/>
          </p:nvSpPr>
          <p:spPr bwMode="auto">
            <a:xfrm>
              <a:off x="2112" y="1920"/>
              <a:ext cx="14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0"/>
            <p:cNvSpPr>
              <a:spLocks noChangeShapeType="1"/>
            </p:cNvSpPr>
            <p:nvPr/>
          </p:nvSpPr>
          <p:spPr bwMode="auto">
            <a:xfrm flipV="1">
              <a:off x="2016" y="960"/>
              <a:ext cx="72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1"/>
            <p:cNvSpPr>
              <a:spLocks noChangeShapeType="1"/>
            </p:cNvSpPr>
            <p:nvPr/>
          </p:nvSpPr>
          <p:spPr bwMode="auto">
            <a:xfrm flipV="1">
              <a:off x="3024" y="1824"/>
              <a:ext cx="62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V="1">
              <a:off x="3360" y="1968"/>
              <a:ext cx="528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3"/>
            <p:cNvSpPr>
              <a:spLocks noChangeShapeType="1"/>
            </p:cNvSpPr>
            <p:nvPr/>
          </p:nvSpPr>
          <p:spPr bwMode="auto">
            <a:xfrm>
              <a:off x="3216" y="912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Oval 14"/>
            <p:cNvSpPr>
              <a:spLocks noChangeArrowheads="1"/>
            </p:cNvSpPr>
            <p:nvPr/>
          </p:nvSpPr>
          <p:spPr bwMode="auto">
            <a:xfrm>
              <a:off x="3552" y="1152"/>
              <a:ext cx="1872" cy="9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Page B</a:t>
              </a:r>
            </a:p>
          </p:txBody>
        </p:sp>
        <p:sp>
          <p:nvSpPr>
            <p:cNvPr id="23568" name="Text Box 15"/>
            <p:cNvSpPr txBox="1">
              <a:spLocks noChangeArrowheads="1"/>
            </p:cNvSpPr>
            <p:nvPr/>
          </p:nvSpPr>
          <p:spPr bwMode="auto">
            <a:xfrm>
              <a:off x="1634" y="1566"/>
              <a:ext cx="613" cy="2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Times New Roman" pitchFamily="18" charset="0"/>
                </a:rPr>
                <a:t>Anchor</a:t>
              </a:r>
            </a:p>
          </p:txBody>
        </p:sp>
      </p:grp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21.1</a:t>
            </a:r>
          </a:p>
        </p:txBody>
      </p:sp>
    </p:spTree>
    <p:extLst>
      <p:ext uri="{BB962C8B-B14F-4D97-AF65-F5344CB8AC3E}">
        <p14:creationId xmlns:p14="http://schemas.microsoft.com/office/powerpoint/2010/main" xmlns="" val="128764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σύνδεσμοι είναι παντού!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r>
              <a:rPr lang="en-US" dirty="0" smtClean="0"/>
              <a:t>Powerful sources of authenticity and authority</a:t>
            </a:r>
          </a:p>
          <a:p>
            <a:pPr lvl="1"/>
            <a:r>
              <a:rPr lang="en-US" dirty="0" smtClean="0"/>
              <a:t>Mail spam – which email accounts are spammers?</a:t>
            </a:r>
          </a:p>
          <a:p>
            <a:pPr lvl="1"/>
            <a:r>
              <a:rPr lang="en-US" dirty="0" smtClean="0"/>
              <a:t>Host quality – which hosts are “bad”?</a:t>
            </a:r>
          </a:p>
          <a:p>
            <a:pPr lvl="1"/>
            <a:r>
              <a:rPr lang="en-US" dirty="0" smtClean="0"/>
              <a:t>Phone call logs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A000"/>
                </a:solidFill>
              </a:rPr>
              <a:t>Good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 and The Unknown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CF0FB-57FF-4B91-A622-44A514A51F1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5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6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6397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6399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6389" idx="0"/>
            <a:endCxn id="16395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396" idx="0"/>
            <a:endCxn id="16395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393" idx="4"/>
            <a:endCxn id="16394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397" idx="6"/>
            <a:endCxn id="16394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395" idx="5"/>
            <a:endCxn id="16391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390" idx="2"/>
            <a:endCxn id="16395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390" idx="6"/>
            <a:endCxn id="16393" idx="2"/>
          </p:cNvCxnSpPr>
          <p:nvPr/>
        </p:nvCxnSpPr>
        <p:spPr>
          <a:xfrm flipV="1">
            <a:off x="5105400" y="4114800"/>
            <a:ext cx="914400" cy="136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397" idx="2"/>
            <a:endCxn id="16391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394" idx="4"/>
            <a:endCxn id="16392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6396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396" idx="6"/>
            <a:endCxn id="16391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6391" idx="4"/>
            <a:endCxn id="16392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6397" idx="0"/>
            <a:endCxn id="16390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879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, The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and The Unknown</a:t>
            </a:r>
          </a:p>
          <a:p>
            <a:pPr lvl="1"/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All other combinations plausible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83B44B52-5BF7-4D1C-9828-635EFDEACB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5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17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8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19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0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7421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7422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7423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7413" idx="0"/>
            <a:endCxn id="17419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420" idx="0"/>
            <a:endCxn id="17419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417" idx="4"/>
            <a:endCxn id="17418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7421" idx="6"/>
            <a:endCxn id="17418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7419" idx="5"/>
            <a:endCxn id="17415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7414" idx="2"/>
            <a:endCxn id="17419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417" idx="2"/>
            <a:endCxn id="17414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7421" idx="2"/>
            <a:endCxn id="17415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418" idx="4"/>
            <a:endCxn id="17416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7420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7420" idx="6"/>
            <a:endCxn id="17415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7415" idx="4"/>
            <a:endCxn id="17416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7421" idx="0"/>
            <a:endCxn id="17414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7167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F9B4C1D6-EAE8-4A5D-BB55-DE327A1C99F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3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4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8445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8446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8447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8437" idx="0"/>
            <a:endCxn id="18443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444" idx="0"/>
            <a:endCxn id="18443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8441" idx="4"/>
            <a:endCxn id="18442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445" idx="6"/>
            <a:endCxn id="18442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443" idx="5"/>
            <a:endCxn id="18439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438" idx="2"/>
            <a:endCxn id="18443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8441" idx="2"/>
            <a:endCxn id="18438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8445" idx="2"/>
            <a:endCxn id="18439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8442" idx="4"/>
            <a:endCxn id="18440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8444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8444" idx="6"/>
            <a:endCxn id="18439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8439" idx="4"/>
            <a:endCxn id="18440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8445" idx="0"/>
            <a:endCxn id="18438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36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02541DE2-9D2A-4660-9447-DF5D4778B5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9461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6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7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8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19469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19470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19471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19461" idx="0"/>
            <a:endCxn id="19467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468" idx="0"/>
            <a:endCxn id="19467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465" idx="4"/>
            <a:endCxn id="19466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469" idx="6"/>
            <a:endCxn id="19466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467" idx="5"/>
            <a:endCxn id="19463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9462" idx="2"/>
            <a:endCxn id="19467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9465" idx="2"/>
            <a:endCxn id="19462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9469" idx="2"/>
            <a:endCxn id="19463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9466" idx="4"/>
            <a:endCxn id="19464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19468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9468" idx="6"/>
            <a:endCxn id="19463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9463" idx="4"/>
            <a:endCxn id="19464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469" idx="0"/>
            <a:endCxn id="19462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51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iterative logic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nodes won’t point to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nodes</a:t>
            </a:r>
          </a:p>
          <a:p>
            <a:pPr lvl="1"/>
            <a:r>
              <a:rPr lang="en-US" smtClean="0"/>
              <a:t>If you point to a </a:t>
            </a:r>
            <a:r>
              <a:rPr lang="en-US" smtClean="0">
                <a:solidFill>
                  <a:srgbClr val="FF0000"/>
                </a:solidFill>
              </a:rPr>
              <a:t>Bad</a:t>
            </a:r>
            <a:r>
              <a:rPr lang="en-US" smtClean="0"/>
              <a:t> node, you’re </a:t>
            </a:r>
            <a:r>
              <a:rPr lang="en-US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US" smtClean="0"/>
              <a:t>If a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  <a:r>
              <a:rPr lang="en-US" smtClean="0"/>
              <a:t> node points to you, you’re </a:t>
            </a:r>
            <a:r>
              <a:rPr lang="en-US" smtClean="0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/>
          <a:p>
            <a:pPr>
              <a:defRPr/>
            </a:pPr>
            <a:fld id="{AE2EEF4D-53B1-4D0B-B055-98DC2D5990A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2590800" y="4556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4648200" y="40227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3886200" y="4876800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4191000" y="58515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6019800" y="38862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6019800" y="4937125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1" name="Oval 23"/>
          <p:cNvSpPr>
            <a:spLocks noChangeArrowheads="1"/>
          </p:cNvSpPr>
          <p:nvPr/>
        </p:nvSpPr>
        <p:spPr bwMode="auto">
          <a:xfrm>
            <a:off x="2971800" y="38703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2" name="Oval 24"/>
          <p:cNvSpPr>
            <a:spLocks noChangeArrowheads="1"/>
          </p:cNvSpPr>
          <p:nvPr/>
        </p:nvSpPr>
        <p:spPr bwMode="auto">
          <a:xfrm>
            <a:off x="2895600" y="5318125"/>
            <a:ext cx="457200" cy="4572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0493" name="Oval 25"/>
          <p:cNvSpPr>
            <a:spLocks noChangeArrowheads="1"/>
          </p:cNvSpPr>
          <p:nvPr/>
        </p:nvSpPr>
        <p:spPr bwMode="auto">
          <a:xfrm>
            <a:off x="4800600" y="4784725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/>
              <a:t>?</a:t>
            </a:r>
          </a:p>
        </p:txBody>
      </p:sp>
      <p:sp>
        <p:nvSpPr>
          <p:cNvPr id="20494" name="TextBox 25"/>
          <p:cNvSpPr txBox="1">
            <a:spLocks noChangeArrowheads="1"/>
          </p:cNvSpPr>
          <p:nvPr/>
        </p:nvSpPr>
        <p:spPr bwMode="auto">
          <a:xfrm>
            <a:off x="1295400" y="4784725"/>
            <a:ext cx="979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00A000"/>
                </a:solidFill>
              </a:rPr>
              <a:t>Good</a:t>
            </a:r>
          </a:p>
        </p:txBody>
      </p:sp>
      <p:sp>
        <p:nvSpPr>
          <p:cNvPr id="20495" name="TextBox 27"/>
          <p:cNvSpPr txBox="1">
            <a:spLocks noChangeArrowheads="1"/>
          </p:cNvSpPr>
          <p:nvPr/>
        </p:nvSpPr>
        <p:spPr bwMode="auto">
          <a:xfrm>
            <a:off x="6705600" y="4937125"/>
            <a:ext cx="725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30" name="Straight Arrow Connector 29"/>
          <p:cNvCxnSpPr>
            <a:stCxn id="20485" idx="0"/>
            <a:endCxn id="20491" idx="3"/>
          </p:cNvCxnSpPr>
          <p:nvPr/>
        </p:nvCxnSpPr>
        <p:spPr>
          <a:xfrm rot="5400000" flipH="1" flipV="1">
            <a:off x="2781300" y="4298950"/>
            <a:ext cx="295275" cy="219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492" idx="0"/>
            <a:endCxn id="20491" idx="4"/>
          </p:cNvCxnSpPr>
          <p:nvPr/>
        </p:nvCxnSpPr>
        <p:spPr>
          <a:xfrm rot="5400000" flipH="1" flipV="1">
            <a:off x="2667000" y="4784725"/>
            <a:ext cx="9906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489" idx="4"/>
            <a:endCxn id="20490" idx="0"/>
          </p:cNvCxnSpPr>
          <p:nvPr/>
        </p:nvCxnSpPr>
        <p:spPr>
          <a:xfrm rot="5400000">
            <a:off x="5952331" y="4639469"/>
            <a:ext cx="5937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493" idx="6"/>
            <a:endCxn id="20490" idx="2"/>
          </p:cNvCxnSpPr>
          <p:nvPr/>
        </p:nvCxnSpPr>
        <p:spPr>
          <a:xfrm>
            <a:off x="5257800" y="5013325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0491" idx="5"/>
            <a:endCxn id="20487" idx="0"/>
          </p:cNvCxnSpPr>
          <p:nvPr/>
        </p:nvCxnSpPr>
        <p:spPr>
          <a:xfrm rot="16200000" flipH="1">
            <a:off x="3430588" y="4192587"/>
            <a:ext cx="615950" cy="752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0486" idx="2"/>
            <a:endCxn id="20491" idx="6"/>
          </p:cNvCxnSpPr>
          <p:nvPr/>
        </p:nvCxnSpPr>
        <p:spPr>
          <a:xfrm rot="10800000">
            <a:off x="3429000" y="4098925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0489" idx="2"/>
            <a:endCxn id="20486" idx="6"/>
          </p:cNvCxnSpPr>
          <p:nvPr/>
        </p:nvCxnSpPr>
        <p:spPr>
          <a:xfrm rot="10800000" flipV="1">
            <a:off x="5105400" y="4114800"/>
            <a:ext cx="914400" cy="13652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0493" idx="2"/>
            <a:endCxn id="20487" idx="6"/>
          </p:cNvCxnSpPr>
          <p:nvPr/>
        </p:nvCxnSpPr>
        <p:spPr>
          <a:xfrm rot="10800000" flipV="1">
            <a:off x="4343400" y="5013325"/>
            <a:ext cx="4572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490" idx="4"/>
            <a:endCxn id="20488" idx="7"/>
          </p:cNvCxnSpPr>
          <p:nvPr/>
        </p:nvCxnSpPr>
        <p:spPr>
          <a:xfrm rot="5400000">
            <a:off x="5153025" y="4822825"/>
            <a:ext cx="523875" cy="1666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20492" idx="6"/>
          </p:cNvCxnSpPr>
          <p:nvPr/>
        </p:nvCxnSpPr>
        <p:spPr>
          <a:xfrm rot="10800000">
            <a:off x="3352800" y="5546725"/>
            <a:ext cx="838200" cy="54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492" idx="6"/>
            <a:endCxn id="20487" idx="3"/>
          </p:cNvCxnSpPr>
          <p:nvPr/>
        </p:nvCxnSpPr>
        <p:spPr>
          <a:xfrm flipV="1">
            <a:off x="3352800" y="5267325"/>
            <a:ext cx="600075" cy="27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0487" idx="4"/>
            <a:endCxn id="20488" idx="0"/>
          </p:cNvCxnSpPr>
          <p:nvPr/>
        </p:nvCxnSpPr>
        <p:spPr>
          <a:xfrm rot="16200000" flipH="1">
            <a:off x="4008437" y="5440363"/>
            <a:ext cx="517525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0493" idx="0"/>
            <a:endCxn id="20486" idx="4"/>
          </p:cNvCxnSpPr>
          <p:nvPr/>
        </p:nvCxnSpPr>
        <p:spPr>
          <a:xfrm rot="16200000" flipV="1">
            <a:off x="4800600" y="4556125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1210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other examples of link analysis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Social networks are a rich source of grouping behavior</a:t>
            </a:r>
          </a:p>
          <a:p>
            <a:r>
              <a:rPr lang="en-US" smtClean="0"/>
              <a:t>E.g., Shoppers’ affinity – Goel+Goldstein 2010</a:t>
            </a:r>
          </a:p>
          <a:p>
            <a:pPr lvl="1"/>
            <a:r>
              <a:rPr lang="en-US" smtClean="0"/>
              <a:t>Consumers whose friends spend a lot, spend a lot themselves</a:t>
            </a:r>
          </a:p>
          <a:p>
            <a:r>
              <a:rPr lang="en-US" sz="2400" u="sng" smtClean="0">
                <a:solidFill>
                  <a:srgbClr val="3333CC"/>
                </a:solidFill>
              </a:rPr>
              <a:t>http://www.cs.cornell.edu/home/kleinber/networks-book/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8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latin typeface="+mn-lt"/>
              </a:rPr>
              <a:t>PageRank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178592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Not all web pages are equal</a:t>
            </a:r>
            <a:endParaRPr lang="el-G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356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28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Τι θα δούμε σήμερα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2057400"/>
            <a:ext cx="693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+mn-lt"/>
              </a:rPr>
              <a:t>Ανάλυση συνδέσμων (</a:t>
            </a:r>
            <a:r>
              <a:rPr lang="en-US" sz="3200" dirty="0" smtClean="0">
                <a:latin typeface="+mn-lt"/>
              </a:rPr>
              <a:t>Link Analysis)</a:t>
            </a:r>
          </a:p>
          <a:p>
            <a:endParaRPr lang="en-US" dirty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Σημασία της άγκυρας </a:t>
            </a:r>
            <a:r>
              <a:rPr lang="en-US" sz="2800" dirty="0" smtClean="0">
                <a:latin typeface="+mn-lt"/>
              </a:rPr>
              <a:t>(anchor text)</a:t>
            </a:r>
            <a:endParaRPr lang="el-GR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PageRank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+mn-lt"/>
              </a:rPr>
              <a:t>HITS (</a:t>
            </a:r>
            <a:r>
              <a:rPr lang="el-GR" sz="2800" dirty="0" smtClean="0">
                <a:latin typeface="+mn-lt"/>
              </a:rPr>
              <a:t>Κομβικές σελίδες και σελίδες κύρους)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057400"/>
            <a:ext cx="81200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 page is important if it has many links (ingoing? outgoing?)</a:t>
            </a:r>
          </a:p>
          <a:p>
            <a:pPr algn="just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Are all links equal important?</a:t>
            </a:r>
          </a:p>
          <a:p>
            <a:pPr algn="just"/>
            <a:endParaRPr lang="en-US" sz="28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A page is important if it is cited by other important pages</a:t>
            </a:r>
            <a:endParaRPr lang="el-GR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9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Βασική ιδέα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133600"/>
            <a:ext cx="75002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Κάθε σελίδα έχει ένα </a:t>
            </a:r>
            <a:r>
              <a:rPr lang="en-US" sz="2800" dirty="0" smtClean="0">
                <a:latin typeface="+mn-lt"/>
              </a:rPr>
              <a:t>PageRank</a:t>
            </a:r>
            <a:endParaRPr lang="el-GR" sz="2800" dirty="0" smtClean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μοιράζει το </a:t>
            </a:r>
            <a:r>
              <a:rPr lang="en-US" sz="2800" dirty="0" smtClean="0"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στις σελίδες που δείχνει</a:t>
            </a:r>
          </a:p>
          <a:p>
            <a:endParaRPr lang="el-GR" sz="2800" dirty="0" smtClean="0">
              <a:latin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Το </a:t>
            </a:r>
            <a:r>
              <a:rPr lang="en-US" sz="2800" dirty="0" smtClean="0"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μιας σελίδας είναι το άθροισμα των </a:t>
            </a:r>
            <a:r>
              <a:rPr lang="en-US" sz="2800" dirty="0" smtClean="0">
                <a:latin typeface="+mn-lt"/>
              </a:rPr>
              <a:t>PageRank </a:t>
            </a:r>
            <a:r>
              <a:rPr lang="el-GR" sz="2800" dirty="0" smtClean="0">
                <a:latin typeface="+mn-lt"/>
              </a:rPr>
              <a:t>των σελίδων που δείχνουν σε αυτή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2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Παράδειγμα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7448587" cy="452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75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676400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In a network with n nodes, assign all nodes the same initial PageRank =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1/n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</a:p>
          <a:p>
            <a:endParaRPr lang="en-US" sz="1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Perform a sequence of </a:t>
            </a:r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k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updates to the PageRank values, using the following rule:</a:t>
            </a:r>
          </a:p>
          <a:p>
            <a:endParaRPr lang="en-US" sz="1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en-US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Basic PageRank Update Rule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Each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page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divides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its current PageRank equally across its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out-going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links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and passes these equal shares to the pages it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points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If a page has no out-going links, it passes all its current PageRank to itself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.)</a:t>
            </a:r>
            <a:endParaRPr lang="el-GR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Each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page updates its new PageRank to be the sum of the shares it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receives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8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6766148" cy="45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30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67" y="4038600"/>
            <a:ext cx="6019800" cy="10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0"/>
            <a:ext cx="3349202" cy="268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9600" y="2374687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Initially, all nodes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1/8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5517233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As a kind of “fluid” that circulates through the network</a:t>
            </a: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The total PageRank in the network remains constant (no need to normalize)</a:t>
            </a:r>
            <a:endParaRPr lang="el-GR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Αλγόριθμος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646673"/>
            <a:ext cx="5289376" cy="345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2770" y="487680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 simple way to check whether an assignment of numbers s forms  an equilibrium set of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values: check that they sum to 1, and check that when apply the Basic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Update Rule, we get the same values back.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sz="1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If the network is strongly connected then there is a unique set of equilibrium values.</a:t>
            </a:r>
            <a:endParaRPr lang="el-GR" sz="1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5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104569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Stochastic Adjacency Matrix</a:t>
            </a:r>
          </a:p>
          <a:p>
            <a:r>
              <a:rPr lang="el-GR" dirty="0" smtClean="0">
                <a:latin typeface="+mn-lt"/>
              </a:rPr>
              <a:t>Πίνακας </a:t>
            </a:r>
            <a:r>
              <a:rPr lang="en-US" dirty="0" smtClean="0">
                <a:latin typeface="+mn-lt"/>
              </a:rPr>
              <a:t>M – </a:t>
            </a:r>
            <a:r>
              <a:rPr lang="el-GR" dirty="0" smtClean="0">
                <a:latin typeface="+mn-lt"/>
              </a:rPr>
              <a:t>πίνακας γειτνίασης του</a:t>
            </a:r>
            <a:r>
              <a:rPr lang="en-US" dirty="0" smtClean="0">
                <a:latin typeface="+mn-lt"/>
              </a:rPr>
              <a:t> web</a:t>
            </a:r>
            <a:endParaRPr lang="el-GR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Αν </a:t>
            </a:r>
            <a:r>
              <a:rPr lang="en-US" dirty="0" smtClean="0">
                <a:latin typeface="+mn-lt"/>
              </a:rPr>
              <a:t>j -&gt;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, </a:t>
            </a:r>
            <a:r>
              <a:rPr lang="el-GR" dirty="0" smtClean="0">
                <a:latin typeface="+mn-lt"/>
              </a:rPr>
              <a:t>τότε Μ</a:t>
            </a:r>
            <a:r>
              <a:rPr lang="en-US" dirty="0" err="1" smtClean="0">
                <a:latin typeface="+mn-lt"/>
              </a:rPr>
              <a:t>ij</a:t>
            </a:r>
            <a:r>
              <a:rPr lang="en-US" dirty="0" smtClean="0">
                <a:latin typeface="+mn-lt"/>
              </a:rPr>
              <a:t> = 1/</a:t>
            </a:r>
            <a:r>
              <a:rPr lang="en-US" dirty="0" err="1" smtClean="0">
                <a:latin typeface="+mn-lt"/>
              </a:rPr>
              <a:t>outdegree</a:t>
            </a:r>
            <a:r>
              <a:rPr lang="en-US" dirty="0" smtClean="0">
                <a:latin typeface="+mn-lt"/>
              </a:rPr>
              <a:t>(j)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l-GR" dirty="0" smtClean="0">
                <a:latin typeface="+mn-lt"/>
              </a:rPr>
              <a:t>Αλλιώς, </a:t>
            </a:r>
            <a:r>
              <a:rPr lang="en-US" dirty="0" err="1" smtClean="0">
                <a:latin typeface="+mn-lt"/>
              </a:rPr>
              <a:t>Mij</a:t>
            </a:r>
            <a:r>
              <a:rPr lang="en-US" dirty="0" smtClean="0">
                <a:latin typeface="+mn-lt"/>
              </a:rPr>
              <a:t> = 0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267200"/>
            <a:ext cx="7086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Page Rank Vector</a:t>
            </a:r>
          </a:p>
          <a:p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 διάνυσμα με μία τιμή για κάθε σελίδα (το </a:t>
            </a:r>
            <a:r>
              <a:rPr lang="en-US" dirty="0" smtClean="0">
                <a:latin typeface="+mn-lt"/>
              </a:rPr>
              <a:t>PageRank </a:t>
            </a:r>
            <a:r>
              <a:rPr lang="el-GR" dirty="0" smtClean="0">
                <a:latin typeface="+mn-lt"/>
              </a:rPr>
              <a:t>της σελίδας)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2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32412"/>
            <a:ext cx="7891810" cy="4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82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708250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2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Σημασία των συνδέσεων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172200" cy="26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493" y="4403116"/>
            <a:ext cx="8505825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Assumption 1: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A hyperlink is a quality signal.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hyperlink  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FF0000"/>
                </a:solidFill>
                <a:latin typeface="Calibri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 → </a:t>
            </a:r>
            <a:r>
              <a:rPr lang="en-US" sz="2000" i="1" dirty="0">
                <a:solidFill>
                  <a:srgbClr val="FF0000"/>
                </a:solidFill>
                <a:latin typeface="Calibri" charset="0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  <a:latin typeface="Calibri" charset="0"/>
              </a:rPr>
              <a:t>2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indicates that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‘s  author deems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      high-quality and relevant.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endParaRPr lang="en-US" sz="2600" dirty="0">
              <a:solidFill>
                <a:schemeClr val="accent6">
                  <a:lumMod val="60000"/>
                  <a:lumOff val="40000"/>
                </a:schemeClr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0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Διανυσματική αναπαράσταση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6832501" cy="3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41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Random Walks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227" y="1752600"/>
            <a:ext cx="835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Random walk interpretation</a:t>
            </a:r>
          </a:p>
          <a:p>
            <a:pPr algn="just"/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Someone randomly browse a network of Web pages.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Starts by choosing a page at random, picking each page with equal probability.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Then follows links for a sequence of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k steps: each step,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picking a random out-going link from the current page, and follow it to where it leads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365104"/>
            <a:ext cx="8352928" cy="1200329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Claim: The probability of being at a page X after k steps of this random walk is precisely the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of X after k applications of the Basic </a:t>
            </a:r>
            <a:r>
              <a:rPr lang="en-US" i="1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PageRank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Update Rule.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Random Walks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11" y="1828800"/>
            <a:ext cx="6840760" cy="41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63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Random Walks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3" y="1752600"/>
            <a:ext cx="826156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088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Extensions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386" y="1828800"/>
            <a:ext cx="7376005" cy="438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25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057400"/>
            <a:ext cx="772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Αδιέξοδα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(dead ends): </a:t>
            </a:r>
            <a:r>
              <a:rPr lang="el-GR" dirty="0" smtClean="0">
                <a:latin typeface="+mn-lt"/>
              </a:rPr>
              <a:t>σελίδες που δεν έχουν </a:t>
            </a:r>
            <a:r>
              <a:rPr lang="en-US" dirty="0" err="1" smtClean="0">
                <a:latin typeface="+mn-lt"/>
              </a:rPr>
              <a:t>outlinks</a:t>
            </a:r>
            <a:endParaRPr lang="en-US" dirty="0">
              <a:latin typeface="+mn-lt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429000" y="35814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286000" y="42672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286000" y="3429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133600" y="4038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343400" y="4038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257800" y="38100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??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200" y="50292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Random walk can get stuck in dead-ends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6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773379" cy="443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98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62" y="1905000"/>
            <a:ext cx="7276377" cy="459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43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Αδιέξοδα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021" y="1981200"/>
            <a:ext cx="7432485" cy="454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0" y="5715000"/>
            <a:ext cx="5638800" cy="8161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5296289" cy="449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9"/>
          <p:cNvSpPr/>
          <p:nvPr/>
        </p:nvSpPr>
        <p:spPr>
          <a:xfrm>
            <a:off x="4343400" y="3962400"/>
            <a:ext cx="2849732" cy="1560990"/>
          </a:xfrm>
          <a:custGeom>
            <a:avLst/>
            <a:gdLst>
              <a:gd name="connsiteX0" fmla="*/ 2105487 w 2849732"/>
              <a:gd name="connsiteY0" fmla="*/ 88776 h 1560990"/>
              <a:gd name="connsiteX1" fmla="*/ 844858 w 2849732"/>
              <a:gd name="connsiteY1" fmla="*/ 44388 h 1560990"/>
              <a:gd name="connsiteX2" fmla="*/ 347709 w 2849732"/>
              <a:gd name="connsiteY2" fmla="*/ 355106 h 1560990"/>
              <a:gd name="connsiteX3" fmla="*/ 125767 w 2849732"/>
              <a:gd name="connsiteY3" fmla="*/ 1376038 h 1560990"/>
              <a:gd name="connsiteX4" fmla="*/ 1102311 w 2849732"/>
              <a:gd name="connsiteY4" fmla="*/ 1464815 h 1560990"/>
              <a:gd name="connsiteX5" fmla="*/ 2496105 w 2849732"/>
              <a:gd name="connsiteY5" fmla="*/ 1340528 h 1560990"/>
              <a:gd name="connsiteX6" fmla="*/ 2709169 w 2849732"/>
              <a:gd name="connsiteY6" fmla="*/ 1012054 h 1560990"/>
              <a:gd name="connsiteX7" fmla="*/ 2771313 w 2849732"/>
              <a:gd name="connsiteY7" fmla="*/ 292962 h 1560990"/>
              <a:gd name="connsiteX8" fmla="*/ 2238653 w 2849732"/>
              <a:gd name="connsiteY8" fmla="*/ 150920 h 1560990"/>
              <a:gd name="connsiteX9" fmla="*/ 2105487 w 2849732"/>
              <a:gd name="connsiteY9" fmla="*/ 88776 h 156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49732" h="1560990">
                <a:moveTo>
                  <a:pt x="2105487" y="88776"/>
                </a:moveTo>
                <a:cubicBezTo>
                  <a:pt x="1873188" y="71021"/>
                  <a:pt x="1137821" y="0"/>
                  <a:pt x="844858" y="44388"/>
                </a:cubicBezTo>
                <a:cubicBezTo>
                  <a:pt x="551895" y="88776"/>
                  <a:pt x="467558" y="133164"/>
                  <a:pt x="347709" y="355106"/>
                </a:cubicBezTo>
                <a:cubicBezTo>
                  <a:pt x="227860" y="577048"/>
                  <a:pt x="0" y="1191086"/>
                  <a:pt x="125767" y="1376038"/>
                </a:cubicBezTo>
                <a:cubicBezTo>
                  <a:pt x="251534" y="1560990"/>
                  <a:pt x="707255" y="1470733"/>
                  <a:pt x="1102311" y="1464815"/>
                </a:cubicBezTo>
                <a:cubicBezTo>
                  <a:pt x="1497367" y="1458897"/>
                  <a:pt x="2228295" y="1415988"/>
                  <a:pt x="2496105" y="1340528"/>
                </a:cubicBezTo>
                <a:cubicBezTo>
                  <a:pt x="2763915" y="1265068"/>
                  <a:pt x="2663301" y="1186648"/>
                  <a:pt x="2709169" y="1012054"/>
                </a:cubicBezTo>
                <a:cubicBezTo>
                  <a:pt x="2755037" y="837460"/>
                  <a:pt x="2849732" y="436484"/>
                  <a:pt x="2771313" y="292962"/>
                </a:cubicBezTo>
                <a:cubicBezTo>
                  <a:pt x="2692894" y="149440"/>
                  <a:pt x="2348144" y="187910"/>
                  <a:pt x="2238653" y="150920"/>
                </a:cubicBezTo>
                <a:cubicBezTo>
                  <a:pt x="2129162" y="113930"/>
                  <a:pt x="2337786" y="106531"/>
                  <a:pt x="2105487" y="88776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92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4</a:t>
            </a:fld>
            <a:endParaRPr lang="en-US"/>
          </a:p>
        </p:txBody>
      </p:sp>
      <p:pic>
        <p:nvPicPr>
          <p:cNvPr id="6" name="Picture 5" descr="11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10322"/>
            <a:ext cx="5943600" cy="25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22514" y="5833608"/>
            <a:ext cx="8329130" cy="497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Assumption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2: </a:t>
            </a:r>
            <a:r>
              <a:rPr lang="en-US" dirty="0">
                <a:solidFill>
                  <a:srgbClr val="0070C0"/>
                </a:solidFill>
                <a:latin typeface="Calibri" charset="0"/>
              </a:rPr>
              <a:t>The anchor text describes the content of </a:t>
            </a:r>
            <a:r>
              <a:rPr lang="en-US" i="1" dirty="0">
                <a:solidFill>
                  <a:srgbClr val="0070C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70C0"/>
                </a:solidFill>
                <a:latin typeface="Calibri" charset="0"/>
              </a:rPr>
              <a:t>2</a:t>
            </a:r>
            <a:r>
              <a:rPr lang="en-US" i="1" dirty="0" smtClean="0">
                <a:solidFill>
                  <a:srgbClr val="0070C0"/>
                </a:solidFill>
                <a:latin typeface="Calibri" charset="0"/>
              </a:rPr>
              <a:t>.</a:t>
            </a:r>
            <a:endParaRPr lang="en-US" i="1" dirty="0">
              <a:solidFill>
                <a:srgbClr val="0070C0"/>
              </a:solidFill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914" y="4215027"/>
            <a:ext cx="83924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Clr>
                <a:srgbClr val="357E69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Anchor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text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(κείμενο άγκυρας)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κείμενο που περιβάλει τον σύνδεσμο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charset="0"/>
              </a:rPr>
              <a:t> </a:t>
            </a:r>
            <a:r>
              <a:rPr lang="en-US" sz="2000" dirty="0">
                <a:latin typeface="Calibri" charset="0"/>
              </a:rPr>
              <a:t>Example: “You can find  cheap cars  ˂a </a:t>
            </a:r>
            <a:r>
              <a:rPr lang="en-US" sz="2000" dirty="0" err="1">
                <a:latin typeface="Calibri" charset="0"/>
              </a:rPr>
              <a:t>href</a:t>
            </a:r>
            <a:r>
              <a:rPr lang="en-US" sz="2000" dirty="0">
                <a:latin typeface="Calibri" charset="0"/>
              </a:rPr>
              <a:t> =http://…˃here ˂/a ˃. ”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en-US" sz="2000" dirty="0">
                <a:latin typeface="Calibri" charset="0"/>
              </a:rPr>
              <a:t>Anchor text: “You can find cheap </a:t>
            </a:r>
            <a:r>
              <a:rPr lang="en-US" sz="2000" dirty="0" smtClean="0">
                <a:latin typeface="Calibri" charset="0"/>
              </a:rPr>
              <a:t>cars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56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36" y="1600200"/>
            <a:ext cx="8081618" cy="49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77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438400"/>
            <a:ext cx="813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Scaled PageRank Update Rule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First apply the Basic PageRank Update Rule.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Then scale down all PageRank values by a factor of s. This means that the total PageRank in the network has shrunk from 1 to s. </a:t>
            </a:r>
          </a:p>
          <a:p>
            <a:pPr algn="just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ivide the residual 1 − s units of PageRank equally over all nodes, giving (1 − s)/n to each.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7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060848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Random walk with jumps</a:t>
            </a:r>
          </a:p>
          <a:p>
            <a:pPr algn="ctr"/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With probability 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s, the walker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follows a random edge as before; and with probability 1 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− s, the walker jumps to a random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 anywhere in the network, choosing each node with equal probability</a:t>
            </a:r>
            <a:endParaRPr lang="el-GR" sz="3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Spider 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80" y="1905000"/>
            <a:ext cx="7560840" cy="45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991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Spectral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8113988" cy="498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40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Spectral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096" y="1600200"/>
            <a:ext cx="7673924" cy="492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862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</a:t>
            </a:r>
            <a:r>
              <a:rPr lang="el-GR" dirty="0" smtClean="0"/>
              <a:t>: </a:t>
            </a:r>
            <a:r>
              <a:rPr lang="en-US" dirty="0" smtClean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073" y="1626938"/>
            <a:ext cx="7298727" cy="5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085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Personalized PageRank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76400"/>
            <a:ext cx="7440458" cy="44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731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PageRank: Trust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21.2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76400"/>
            <a:ext cx="7529189" cy="478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1319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Pagerank summary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Preprocessing:</a:t>
            </a:r>
          </a:p>
          <a:p>
            <a:pPr lvl="1" eaLnBrk="1" hangingPunct="1"/>
            <a:r>
              <a:rPr lang="en-US" smtClean="0"/>
              <a:t>Given graph of links, build matrix </a:t>
            </a:r>
            <a:r>
              <a:rPr lang="en-US" b="1" smtClean="0"/>
              <a:t>P</a:t>
            </a:r>
            <a:r>
              <a:rPr lang="en-US" smtClean="0"/>
              <a:t>.</a:t>
            </a:r>
          </a:p>
          <a:p>
            <a:pPr lvl="1" eaLnBrk="1" hangingPunct="1"/>
            <a:r>
              <a:rPr lang="en-US" smtClean="0"/>
              <a:t>From it compute </a:t>
            </a:r>
            <a:r>
              <a:rPr lang="en-US" b="1" smtClean="0"/>
              <a:t>a</a:t>
            </a:r>
            <a:r>
              <a:rPr lang="en-US" smtClean="0"/>
              <a:t> – left eigenvector of </a:t>
            </a:r>
            <a:r>
              <a:rPr lang="en-US" b="1" smtClean="0"/>
              <a:t>P</a:t>
            </a:r>
            <a:r>
              <a:rPr lang="en-US" smtClean="0"/>
              <a:t>.</a:t>
            </a:r>
          </a:p>
          <a:p>
            <a:pPr lvl="1" eaLnBrk="1" hangingPunct="1"/>
            <a:r>
              <a:rPr lang="en-US" smtClean="0"/>
              <a:t>The entry </a:t>
            </a:r>
            <a:r>
              <a:rPr lang="en-US" i="1" smtClean="0"/>
              <a:t>a</a:t>
            </a:r>
            <a:r>
              <a:rPr lang="en-US" i="1" baseline="-25000" smtClean="0"/>
              <a:t>i</a:t>
            </a:r>
            <a:r>
              <a:rPr lang="en-US" smtClean="0"/>
              <a:t> is a number between 0 and 1: the </a:t>
            </a:r>
            <a:r>
              <a:rPr lang="en-US" u="sng" smtClean="0"/>
              <a:t>pagerank</a:t>
            </a:r>
            <a:r>
              <a:rPr lang="en-US" smtClean="0"/>
              <a:t> of page </a:t>
            </a:r>
            <a:r>
              <a:rPr lang="en-US" i="1" smtClean="0"/>
              <a:t>i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Query processing:</a:t>
            </a:r>
          </a:p>
          <a:p>
            <a:pPr lvl="1" eaLnBrk="1" hangingPunct="1"/>
            <a:r>
              <a:rPr lang="en-US" smtClean="0"/>
              <a:t>Retrieve pages meeting query.</a:t>
            </a:r>
          </a:p>
          <a:p>
            <a:pPr lvl="1" eaLnBrk="1" hangingPunct="1"/>
            <a:r>
              <a:rPr lang="en-US" smtClean="0"/>
              <a:t>Rank them by their pagerank.</a:t>
            </a:r>
          </a:p>
          <a:p>
            <a:pPr lvl="1" eaLnBrk="1" hangingPunct="1"/>
            <a:r>
              <a:rPr lang="en-US" smtClean="0"/>
              <a:t>But this rank order is query-</a:t>
            </a:r>
            <a:r>
              <a:rPr lang="en-US" i="1" smtClean="0"/>
              <a:t>independent</a:t>
            </a:r>
            <a:r>
              <a:rPr lang="en-US" smtClean="0"/>
              <a:t> …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3276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21.2.2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5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346" y="1652132"/>
            <a:ext cx="845797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000000"/>
                </a:solidFill>
                <a:latin typeface="+mn-lt"/>
              </a:rPr>
              <a:t>Χρήση μόνο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ή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[text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 + [anchor text →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</a:t>
            </a:r>
            <a:r>
              <a:rPr lang="en-US" b="1" i="1" baseline="-25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]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2971800"/>
            <a:ext cx="7862887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>
                <a:solidFill>
                  <a:srgbClr val="000000"/>
                </a:solidFill>
                <a:latin typeface="Calibri" charset="0"/>
              </a:rPr>
              <a:t>Α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ναζήτηση του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[text 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+ [anchor text →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dirty="0" smtClean="0">
                <a:solidFill>
                  <a:srgbClr val="000000"/>
                </a:solidFill>
                <a:latin typeface="Calibri" charset="0"/>
              </a:rPr>
              <a:t>συχνά πιο αποτελεσματική από την αναζήτηση μόνο του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text of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] 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dirty="0" smtClean="0">
                <a:solidFill>
                  <a:schemeClr val="tx1"/>
                </a:solidFill>
                <a:latin typeface="Calibri" charset="0"/>
              </a:rPr>
              <a:t>Παράδειγμα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: </a:t>
            </a:r>
            <a:r>
              <a:rPr lang="el-GR" dirty="0" smtClean="0">
                <a:latin typeface="Calibri" charset="0"/>
              </a:rPr>
              <a:t>Ερώτημα</a:t>
            </a:r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Calibri" charset="0"/>
              </a:rPr>
              <a:t>IBM</a:t>
            </a:r>
            <a:endParaRPr lang="en-US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IBM’s copyright page 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many spam pages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Matches IBM </a:t>
            </a:r>
            <a:r>
              <a:rPr lang="en-US" sz="2000" dirty="0" err="1">
                <a:solidFill>
                  <a:schemeClr val="tx1"/>
                </a:solidFill>
                <a:latin typeface="Calibri" charset="0"/>
              </a:rPr>
              <a:t>wikipedia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 article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May not match IBM home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page!</a:t>
            </a:r>
            <a:r>
              <a:rPr lang="el-GR" sz="20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</a:rPr>
              <a:t>if </a:t>
            </a:r>
            <a:r>
              <a:rPr lang="en-US" sz="2000" dirty="0">
                <a:solidFill>
                  <a:schemeClr val="tx1"/>
                </a:solidFill>
                <a:latin typeface="Calibri" charset="0"/>
              </a:rPr>
              <a:t>IBM home page is mostly graphics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0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The reality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Pagerank is used in google and other engines, but is hardly the full story of ranking</a:t>
            </a:r>
          </a:p>
          <a:p>
            <a:pPr lvl="1" eaLnBrk="1" hangingPunct="1"/>
            <a:r>
              <a:rPr lang="en-US" smtClean="0"/>
              <a:t>Many sophisticated features are used</a:t>
            </a:r>
          </a:p>
          <a:p>
            <a:pPr lvl="1" eaLnBrk="1" hangingPunct="1"/>
            <a:r>
              <a:rPr lang="en-US" smtClean="0"/>
              <a:t>Some address specific query classes</a:t>
            </a:r>
          </a:p>
          <a:p>
            <a:pPr lvl="1" eaLnBrk="1" hangingPunct="1"/>
            <a:r>
              <a:rPr lang="en-US" smtClean="0"/>
              <a:t>Machine learned ranking (Lecture 19) heavily used</a:t>
            </a:r>
          </a:p>
          <a:p>
            <a:pPr eaLnBrk="1" hangingPunct="1"/>
            <a:r>
              <a:rPr lang="en-US" smtClean="0"/>
              <a:t>Pagerank still very useful for things like crawl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70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51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37338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mtClean="0">
                <a:latin typeface="+mn-lt"/>
              </a:rPr>
              <a:t>HITS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7239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Δύο βασικές διαφορές</a:t>
            </a:r>
          </a:p>
          <a:p>
            <a:endParaRPr lang="el-GR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Κάθε σελίδα έχει δύο βαθμούς: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>
                <a:latin typeface="+mn-lt"/>
              </a:rPr>
              <a:t>έ</a:t>
            </a:r>
            <a:r>
              <a:rPr lang="el-GR" sz="2800" dirty="0" smtClean="0">
                <a:latin typeface="+mn-lt"/>
              </a:rPr>
              <a:t>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βαθμό κύρους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(authority rank) </a:t>
            </a:r>
            <a:r>
              <a:rPr lang="el-GR" sz="2800" dirty="0" smtClean="0">
                <a:latin typeface="+mn-lt"/>
              </a:rPr>
              <a:t>και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ένα </a:t>
            </a:r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κομβικό βαθμό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(hub rank)</a:t>
            </a:r>
            <a:endParaRPr lang="el-GR" sz="2800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800" dirty="0" smtClean="0">
              <a:latin typeface="+mn-lt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l-GR" sz="2800" dirty="0" smtClean="0">
                <a:latin typeface="+mn-lt"/>
              </a:rPr>
              <a:t>Οι βαθμοί είναι θεματικοί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7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HITS: </a:t>
            </a:r>
            <a:r>
              <a:rPr lang="el-GR" dirty="0" smtClean="0"/>
              <a:t>βασική ιδέα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819400"/>
            <a:ext cx="81055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First collect a large number of pages that are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relevant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to the topic (e.g., using text-only IR)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he pages may not be actual web sites of a “newspaper” but we can use them to access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of a page on the topic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How?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Relevant pages “vote” through their links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Authority = #in-links from relevant pages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1683603"/>
            <a:ext cx="798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Ας  πούμε ότι ψάχνουμε για εφημερίδες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(keyword: newspaper)</a:t>
            </a:r>
            <a:endParaRPr lang="en-US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3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143000"/>
            <a:ext cx="5598667" cy="441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5445224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“quality” of relevant pages?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Best – pages that compile lists of resources relevant to the topic (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)</a:t>
            </a:r>
            <a:endParaRPr lang="el-G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3316" y="220980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Relevant pages</a:t>
            </a:r>
            <a:endParaRPr lang="el-G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HITS: </a:t>
            </a:r>
            <a:r>
              <a:rPr lang="el-GR" dirty="0" smtClean="0"/>
              <a:t>βασική ιδέα</a:t>
            </a:r>
            <a:endParaRPr lang="en-US" dirty="0" smtClean="0"/>
          </a:p>
        </p:txBody>
      </p:sp>
      <p:sp>
        <p:nvSpPr>
          <p:cNvPr id="5" name="Freeform 4"/>
          <p:cNvSpPr/>
          <p:nvPr/>
        </p:nvSpPr>
        <p:spPr>
          <a:xfrm>
            <a:off x="1930400" y="783771"/>
            <a:ext cx="4368800" cy="3775532"/>
          </a:xfrm>
          <a:custGeom>
            <a:avLst/>
            <a:gdLst>
              <a:gd name="connsiteX0" fmla="*/ 4223657 w 4368800"/>
              <a:gd name="connsiteY0" fmla="*/ 0 h 3775532"/>
              <a:gd name="connsiteX1" fmla="*/ 4209143 w 4368800"/>
              <a:gd name="connsiteY1" fmla="*/ 72572 h 3775532"/>
              <a:gd name="connsiteX2" fmla="*/ 4180114 w 4368800"/>
              <a:gd name="connsiteY2" fmla="*/ 638629 h 3775532"/>
              <a:gd name="connsiteX3" fmla="*/ 4165600 w 4368800"/>
              <a:gd name="connsiteY3" fmla="*/ 928915 h 3775532"/>
              <a:gd name="connsiteX4" fmla="*/ 4180114 w 4368800"/>
              <a:gd name="connsiteY4" fmla="*/ 1059543 h 3775532"/>
              <a:gd name="connsiteX5" fmla="*/ 4238171 w 4368800"/>
              <a:gd name="connsiteY5" fmla="*/ 1074058 h 3775532"/>
              <a:gd name="connsiteX6" fmla="*/ 4296229 w 4368800"/>
              <a:gd name="connsiteY6" fmla="*/ 1103086 h 3775532"/>
              <a:gd name="connsiteX7" fmla="*/ 4339771 w 4368800"/>
              <a:gd name="connsiteY7" fmla="*/ 1146629 h 3775532"/>
              <a:gd name="connsiteX8" fmla="*/ 4368800 w 4368800"/>
              <a:gd name="connsiteY8" fmla="*/ 1277258 h 3775532"/>
              <a:gd name="connsiteX9" fmla="*/ 4354286 w 4368800"/>
              <a:gd name="connsiteY9" fmla="*/ 1349829 h 3775532"/>
              <a:gd name="connsiteX10" fmla="*/ 4296229 w 4368800"/>
              <a:gd name="connsiteY10" fmla="*/ 1451429 h 3775532"/>
              <a:gd name="connsiteX11" fmla="*/ 4281714 w 4368800"/>
              <a:gd name="connsiteY11" fmla="*/ 1596572 h 3775532"/>
              <a:gd name="connsiteX12" fmla="*/ 4252686 w 4368800"/>
              <a:gd name="connsiteY12" fmla="*/ 2104572 h 3775532"/>
              <a:gd name="connsiteX13" fmla="*/ 4238171 w 4368800"/>
              <a:gd name="connsiteY13" fmla="*/ 2162629 h 3775532"/>
              <a:gd name="connsiteX14" fmla="*/ 4209143 w 4368800"/>
              <a:gd name="connsiteY14" fmla="*/ 2322286 h 3775532"/>
              <a:gd name="connsiteX15" fmla="*/ 4165600 w 4368800"/>
              <a:gd name="connsiteY15" fmla="*/ 2423886 h 3775532"/>
              <a:gd name="connsiteX16" fmla="*/ 4064000 w 4368800"/>
              <a:gd name="connsiteY16" fmla="*/ 2467429 h 3775532"/>
              <a:gd name="connsiteX17" fmla="*/ 3904343 w 4368800"/>
              <a:gd name="connsiteY17" fmla="*/ 2496458 h 3775532"/>
              <a:gd name="connsiteX18" fmla="*/ 3860800 w 4368800"/>
              <a:gd name="connsiteY18" fmla="*/ 2467429 h 3775532"/>
              <a:gd name="connsiteX19" fmla="*/ 3846286 w 4368800"/>
              <a:gd name="connsiteY19" fmla="*/ 2510972 h 3775532"/>
              <a:gd name="connsiteX20" fmla="*/ 3744686 w 4368800"/>
              <a:gd name="connsiteY20" fmla="*/ 2685143 h 3775532"/>
              <a:gd name="connsiteX21" fmla="*/ 3730171 w 4368800"/>
              <a:gd name="connsiteY21" fmla="*/ 2743200 h 3775532"/>
              <a:gd name="connsiteX22" fmla="*/ 3657600 w 4368800"/>
              <a:gd name="connsiteY22" fmla="*/ 2844800 h 3775532"/>
              <a:gd name="connsiteX23" fmla="*/ 3614057 w 4368800"/>
              <a:gd name="connsiteY23" fmla="*/ 2975429 h 3775532"/>
              <a:gd name="connsiteX24" fmla="*/ 3541486 w 4368800"/>
              <a:gd name="connsiteY24" fmla="*/ 3135086 h 3775532"/>
              <a:gd name="connsiteX25" fmla="*/ 3497943 w 4368800"/>
              <a:gd name="connsiteY25" fmla="*/ 3280229 h 3775532"/>
              <a:gd name="connsiteX26" fmla="*/ 3454400 w 4368800"/>
              <a:gd name="connsiteY26" fmla="*/ 3309258 h 3775532"/>
              <a:gd name="connsiteX27" fmla="*/ 3352800 w 4368800"/>
              <a:gd name="connsiteY27" fmla="*/ 3338286 h 3775532"/>
              <a:gd name="connsiteX28" fmla="*/ 3265714 w 4368800"/>
              <a:gd name="connsiteY28" fmla="*/ 3367315 h 3775532"/>
              <a:gd name="connsiteX29" fmla="*/ 3222171 w 4368800"/>
              <a:gd name="connsiteY29" fmla="*/ 3381829 h 3775532"/>
              <a:gd name="connsiteX30" fmla="*/ 3077029 w 4368800"/>
              <a:gd name="connsiteY30" fmla="*/ 3410858 h 3775532"/>
              <a:gd name="connsiteX31" fmla="*/ 2989943 w 4368800"/>
              <a:gd name="connsiteY31" fmla="*/ 3439886 h 3775532"/>
              <a:gd name="connsiteX32" fmla="*/ 2931886 w 4368800"/>
              <a:gd name="connsiteY32" fmla="*/ 3468915 h 3775532"/>
              <a:gd name="connsiteX33" fmla="*/ 2859314 w 4368800"/>
              <a:gd name="connsiteY33" fmla="*/ 3483429 h 3775532"/>
              <a:gd name="connsiteX34" fmla="*/ 2815771 w 4368800"/>
              <a:gd name="connsiteY34" fmla="*/ 3497943 h 3775532"/>
              <a:gd name="connsiteX35" fmla="*/ 2743200 w 4368800"/>
              <a:gd name="connsiteY35" fmla="*/ 3512458 h 3775532"/>
              <a:gd name="connsiteX36" fmla="*/ 2699657 w 4368800"/>
              <a:gd name="connsiteY36" fmla="*/ 3541486 h 3775532"/>
              <a:gd name="connsiteX37" fmla="*/ 2481943 w 4368800"/>
              <a:gd name="connsiteY37" fmla="*/ 3570515 h 3775532"/>
              <a:gd name="connsiteX38" fmla="*/ 2336800 w 4368800"/>
              <a:gd name="connsiteY38" fmla="*/ 3599543 h 3775532"/>
              <a:gd name="connsiteX39" fmla="*/ 2162629 w 4368800"/>
              <a:gd name="connsiteY39" fmla="*/ 3628572 h 3775532"/>
              <a:gd name="connsiteX40" fmla="*/ 1799771 w 4368800"/>
              <a:gd name="connsiteY40" fmla="*/ 3643086 h 3775532"/>
              <a:gd name="connsiteX41" fmla="*/ 1712686 w 4368800"/>
              <a:gd name="connsiteY41" fmla="*/ 3701143 h 3775532"/>
              <a:gd name="connsiteX42" fmla="*/ 1669143 w 4368800"/>
              <a:gd name="connsiteY42" fmla="*/ 3730172 h 3775532"/>
              <a:gd name="connsiteX43" fmla="*/ 1625600 w 4368800"/>
              <a:gd name="connsiteY43" fmla="*/ 3744686 h 3775532"/>
              <a:gd name="connsiteX44" fmla="*/ 1582057 w 4368800"/>
              <a:gd name="connsiteY44" fmla="*/ 3773715 h 3775532"/>
              <a:gd name="connsiteX45" fmla="*/ 1364343 w 4368800"/>
              <a:gd name="connsiteY45" fmla="*/ 3744686 h 3775532"/>
              <a:gd name="connsiteX46" fmla="*/ 1291771 w 4368800"/>
              <a:gd name="connsiteY46" fmla="*/ 3730172 h 3775532"/>
              <a:gd name="connsiteX47" fmla="*/ 1248229 w 4368800"/>
              <a:gd name="connsiteY47" fmla="*/ 3701143 h 3775532"/>
              <a:gd name="connsiteX48" fmla="*/ 1146629 w 4368800"/>
              <a:gd name="connsiteY48" fmla="*/ 3541486 h 3775532"/>
              <a:gd name="connsiteX49" fmla="*/ 1059543 w 4368800"/>
              <a:gd name="connsiteY49" fmla="*/ 3483429 h 3775532"/>
              <a:gd name="connsiteX50" fmla="*/ 1030514 w 4368800"/>
              <a:gd name="connsiteY50" fmla="*/ 3439886 h 3775532"/>
              <a:gd name="connsiteX51" fmla="*/ 943429 w 4368800"/>
              <a:gd name="connsiteY51" fmla="*/ 3410858 h 3775532"/>
              <a:gd name="connsiteX52" fmla="*/ 899886 w 4368800"/>
              <a:gd name="connsiteY52" fmla="*/ 3381829 h 3775532"/>
              <a:gd name="connsiteX53" fmla="*/ 624114 w 4368800"/>
              <a:gd name="connsiteY53" fmla="*/ 3352800 h 3775532"/>
              <a:gd name="connsiteX54" fmla="*/ 362857 w 4368800"/>
              <a:gd name="connsiteY54" fmla="*/ 3338286 h 3775532"/>
              <a:gd name="connsiteX55" fmla="*/ 275771 w 4368800"/>
              <a:gd name="connsiteY55" fmla="*/ 3323772 h 3775532"/>
              <a:gd name="connsiteX56" fmla="*/ 232229 w 4368800"/>
              <a:gd name="connsiteY56" fmla="*/ 3309258 h 3775532"/>
              <a:gd name="connsiteX57" fmla="*/ 0 w 4368800"/>
              <a:gd name="connsiteY57" fmla="*/ 3309258 h 377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368800" h="3775532">
                <a:moveTo>
                  <a:pt x="4223657" y="0"/>
                </a:moveTo>
                <a:cubicBezTo>
                  <a:pt x="4218819" y="24191"/>
                  <a:pt x="4210345" y="47932"/>
                  <a:pt x="4209143" y="72572"/>
                </a:cubicBezTo>
                <a:cubicBezTo>
                  <a:pt x="4180973" y="650072"/>
                  <a:pt x="4250892" y="426304"/>
                  <a:pt x="4180114" y="638629"/>
                </a:cubicBezTo>
                <a:cubicBezTo>
                  <a:pt x="4175276" y="735391"/>
                  <a:pt x="4165600" y="832032"/>
                  <a:pt x="4165600" y="928915"/>
                </a:cubicBezTo>
                <a:cubicBezTo>
                  <a:pt x="4165600" y="972726"/>
                  <a:pt x="4160521" y="1020358"/>
                  <a:pt x="4180114" y="1059543"/>
                </a:cubicBezTo>
                <a:cubicBezTo>
                  <a:pt x="4189035" y="1077385"/>
                  <a:pt x="4219493" y="1067054"/>
                  <a:pt x="4238171" y="1074058"/>
                </a:cubicBezTo>
                <a:cubicBezTo>
                  <a:pt x="4258430" y="1081655"/>
                  <a:pt x="4276876" y="1093410"/>
                  <a:pt x="4296229" y="1103086"/>
                </a:cubicBezTo>
                <a:cubicBezTo>
                  <a:pt x="4310743" y="1117600"/>
                  <a:pt x="4328385" y="1129550"/>
                  <a:pt x="4339771" y="1146629"/>
                </a:cubicBezTo>
                <a:cubicBezTo>
                  <a:pt x="4355653" y="1170452"/>
                  <a:pt x="4367043" y="1266714"/>
                  <a:pt x="4368800" y="1277258"/>
                </a:cubicBezTo>
                <a:cubicBezTo>
                  <a:pt x="4363962" y="1301448"/>
                  <a:pt x="4365318" y="1327764"/>
                  <a:pt x="4354286" y="1349829"/>
                </a:cubicBezTo>
                <a:cubicBezTo>
                  <a:pt x="4267815" y="1522772"/>
                  <a:pt x="4343732" y="1261413"/>
                  <a:pt x="4296229" y="1451429"/>
                </a:cubicBezTo>
                <a:cubicBezTo>
                  <a:pt x="4291391" y="1499810"/>
                  <a:pt x="4284270" y="1548017"/>
                  <a:pt x="4281714" y="1596572"/>
                </a:cubicBezTo>
                <a:cubicBezTo>
                  <a:pt x="4270320" y="1813058"/>
                  <a:pt x="4285274" y="1925340"/>
                  <a:pt x="4252686" y="2104572"/>
                </a:cubicBezTo>
                <a:cubicBezTo>
                  <a:pt x="4249118" y="2124198"/>
                  <a:pt x="4243009" y="2143277"/>
                  <a:pt x="4238171" y="2162629"/>
                </a:cubicBezTo>
                <a:cubicBezTo>
                  <a:pt x="4214154" y="2354769"/>
                  <a:pt x="4238975" y="2217873"/>
                  <a:pt x="4209143" y="2322286"/>
                </a:cubicBezTo>
                <a:cubicBezTo>
                  <a:pt x="4195819" y="2368922"/>
                  <a:pt x="4200954" y="2388532"/>
                  <a:pt x="4165600" y="2423886"/>
                </a:cubicBezTo>
                <a:cubicBezTo>
                  <a:pt x="4133575" y="2455911"/>
                  <a:pt x="4106829" y="2457912"/>
                  <a:pt x="4064000" y="2467429"/>
                </a:cubicBezTo>
                <a:cubicBezTo>
                  <a:pt x="4003150" y="2480951"/>
                  <a:pt x="3967355" y="2485955"/>
                  <a:pt x="3904343" y="2496458"/>
                </a:cubicBezTo>
                <a:cubicBezTo>
                  <a:pt x="3889829" y="2486782"/>
                  <a:pt x="3877723" y="2463198"/>
                  <a:pt x="3860800" y="2467429"/>
                </a:cubicBezTo>
                <a:cubicBezTo>
                  <a:pt x="3845957" y="2471140"/>
                  <a:pt x="3853716" y="2497598"/>
                  <a:pt x="3846286" y="2510972"/>
                </a:cubicBezTo>
                <a:cubicBezTo>
                  <a:pt x="3783042" y="2624813"/>
                  <a:pt x="3791910" y="2567085"/>
                  <a:pt x="3744686" y="2685143"/>
                </a:cubicBezTo>
                <a:cubicBezTo>
                  <a:pt x="3737277" y="2703664"/>
                  <a:pt x="3740068" y="2725880"/>
                  <a:pt x="3730171" y="2743200"/>
                </a:cubicBezTo>
                <a:cubicBezTo>
                  <a:pt x="3644999" y="2892251"/>
                  <a:pt x="3723564" y="2673295"/>
                  <a:pt x="3657600" y="2844800"/>
                </a:cubicBezTo>
                <a:cubicBezTo>
                  <a:pt x="3641123" y="2887639"/>
                  <a:pt x="3634583" y="2934376"/>
                  <a:pt x="3614057" y="2975429"/>
                </a:cubicBezTo>
                <a:cubicBezTo>
                  <a:pt x="3584448" y="3034648"/>
                  <a:pt x="3562029" y="3073459"/>
                  <a:pt x="3541486" y="3135086"/>
                </a:cubicBezTo>
                <a:cubicBezTo>
                  <a:pt x="3533187" y="3159984"/>
                  <a:pt x="3512360" y="3270617"/>
                  <a:pt x="3497943" y="3280229"/>
                </a:cubicBezTo>
                <a:cubicBezTo>
                  <a:pt x="3483429" y="3289905"/>
                  <a:pt x="3470002" y="3301457"/>
                  <a:pt x="3454400" y="3309258"/>
                </a:cubicBezTo>
                <a:cubicBezTo>
                  <a:pt x="3430012" y="3321452"/>
                  <a:pt x="3376051" y="3331311"/>
                  <a:pt x="3352800" y="3338286"/>
                </a:cubicBezTo>
                <a:cubicBezTo>
                  <a:pt x="3323492" y="3347079"/>
                  <a:pt x="3294743" y="3357639"/>
                  <a:pt x="3265714" y="3367315"/>
                </a:cubicBezTo>
                <a:cubicBezTo>
                  <a:pt x="3251200" y="3372153"/>
                  <a:pt x="3237173" y="3378828"/>
                  <a:pt x="3222171" y="3381829"/>
                </a:cubicBezTo>
                <a:cubicBezTo>
                  <a:pt x="3173790" y="3391505"/>
                  <a:pt x="3123836" y="3395256"/>
                  <a:pt x="3077029" y="3410858"/>
                </a:cubicBezTo>
                <a:cubicBezTo>
                  <a:pt x="3048000" y="3420534"/>
                  <a:pt x="3017311" y="3426202"/>
                  <a:pt x="2989943" y="3439886"/>
                </a:cubicBezTo>
                <a:cubicBezTo>
                  <a:pt x="2970591" y="3449562"/>
                  <a:pt x="2952412" y="3462073"/>
                  <a:pt x="2931886" y="3468915"/>
                </a:cubicBezTo>
                <a:cubicBezTo>
                  <a:pt x="2908482" y="3476716"/>
                  <a:pt x="2883247" y="3477446"/>
                  <a:pt x="2859314" y="3483429"/>
                </a:cubicBezTo>
                <a:cubicBezTo>
                  <a:pt x="2844471" y="3487140"/>
                  <a:pt x="2830614" y="3494232"/>
                  <a:pt x="2815771" y="3497943"/>
                </a:cubicBezTo>
                <a:cubicBezTo>
                  <a:pt x="2791838" y="3503926"/>
                  <a:pt x="2767390" y="3507620"/>
                  <a:pt x="2743200" y="3512458"/>
                </a:cubicBezTo>
                <a:cubicBezTo>
                  <a:pt x="2728686" y="3522134"/>
                  <a:pt x="2715259" y="3533685"/>
                  <a:pt x="2699657" y="3541486"/>
                </a:cubicBezTo>
                <a:cubicBezTo>
                  <a:pt x="2640371" y="3571129"/>
                  <a:pt x="2520853" y="3567272"/>
                  <a:pt x="2481943" y="3570515"/>
                </a:cubicBezTo>
                <a:cubicBezTo>
                  <a:pt x="2379245" y="3596189"/>
                  <a:pt x="2467300" y="3575815"/>
                  <a:pt x="2336800" y="3599543"/>
                </a:cubicBezTo>
                <a:cubicBezTo>
                  <a:pt x="2275704" y="3610651"/>
                  <a:pt x="2226217" y="3624598"/>
                  <a:pt x="2162629" y="3628572"/>
                </a:cubicBezTo>
                <a:cubicBezTo>
                  <a:pt x="2041815" y="3636123"/>
                  <a:pt x="1920724" y="3638248"/>
                  <a:pt x="1799771" y="3643086"/>
                </a:cubicBezTo>
                <a:lnTo>
                  <a:pt x="1712686" y="3701143"/>
                </a:lnTo>
                <a:cubicBezTo>
                  <a:pt x="1698172" y="3710819"/>
                  <a:pt x="1685692" y="3724656"/>
                  <a:pt x="1669143" y="3730172"/>
                </a:cubicBezTo>
                <a:lnTo>
                  <a:pt x="1625600" y="3744686"/>
                </a:lnTo>
                <a:cubicBezTo>
                  <a:pt x="1611086" y="3754362"/>
                  <a:pt x="1599457" y="3772472"/>
                  <a:pt x="1582057" y="3773715"/>
                </a:cubicBezTo>
                <a:cubicBezTo>
                  <a:pt x="1473932" y="3781438"/>
                  <a:pt x="1447591" y="3763185"/>
                  <a:pt x="1364343" y="3744686"/>
                </a:cubicBezTo>
                <a:cubicBezTo>
                  <a:pt x="1340261" y="3739335"/>
                  <a:pt x="1315962" y="3735010"/>
                  <a:pt x="1291771" y="3730172"/>
                </a:cubicBezTo>
                <a:cubicBezTo>
                  <a:pt x="1277257" y="3720496"/>
                  <a:pt x="1258232" y="3715434"/>
                  <a:pt x="1248229" y="3701143"/>
                </a:cubicBezTo>
                <a:cubicBezTo>
                  <a:pt x="1175334" y="3597007"/>
                  <a:pt x="1223453" y="3601238"/>
                  <a:pt x="1146629" y="3541486"/>
                </a:cubicBezTo>
                <a:cubicBezTo>
                  <a:pt x="1119090" y="3520067"/>
                  <a:pt x="1059543" y="3483429"/>
                  <a:pt x="1059543" y="3483429"/>
                </a:cubicBezTo>
                <a:cubicBezTo>
                  <a:pt x="1049867" y="3468915"/>
                  <a:pt x="1045307" y="3449131"/>
                  <a:pt x="1030514" y="3439886"/>
                </a:cubicBezTo>
                <a:cubicBezTo>
                  <a:pt x="1004566" y="3423669"/>
                  <a:pt x="943429" y="3410858"/>
                  <a:pt x="943429" y="3410858"/>
                </a:cubicBezTo>
                <a:cubicBezTo>
                  <a:pt x="928915" y="3401182"/>
                  <a:pt x="915488" y="3389630"/>
                  <a:pt x="899886" y="3381829"/>
                </a:cubicBezTo>
                <a:cubicBezTo>
                  <a:pt x="827418" y="3345595"/>
                  <a:pt x="645228" y="3354042"/>
                  <a:pt x="624114" y="3352800"/>
                </a:cubicBezTo>
                <a:lnTo>
                  <a:pt x="362857" y="3338286"/>
                </a:lnTo>
                <a:cubicBezTo>
                  <a:pt x="333828" y="3333448"/>
                  <a:pt x="304499" y="3330156"/>
                  <a:pt x="275771" y="3323772"/>
                </a:cubicBezTo>
                <a:cubicBezTo>
                  <a:pt x="260836" y="3320453"/>
                  <a:pt x="247507" y="3310062"/>
                  <a:pt x="232229" y="3309258"/>
                </a:cubicBezTo>
                <a:cubicBezTo>
                  <a:pt x="154926" y="3305190"/>
                  <a:pt x="77410" y="3309258"/>
                  <a:pt x="0" y="3309258"/>
                </a:cubicBezTo>
              </a:path>
            </a:pathLst>
          </a:cu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9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1" y="5257800"/>
            <a:ext cx="8371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Hubs:</a:t>
            </a: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Voted for many of the pages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value of a hub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= sum of the votes received by all pages it voted for</a:t>
            </a:r>
            <a:endParaRPr lang="el-GR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83623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principle of repeated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improvement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571" y="1143000"/>
            <a:ext cx="5857538" cy="433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HITS: </a:t>
            </a:r>
            <a:r>
              <a:rPr lang="el-GR" dirty="0" smtClean="0"/>
              <a:t>βασική ιδέα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787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90600"/>
            <a:ext cx="6232284" cy="449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HITS: </a:t>
            </a:r>
            <a:r>
              <a:rPr lang="el-GR" dirty="0" smtClean="0"/>
              <a:t>βασική ιδέα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9237" y="1828800"/>
            <a:ext cx="3037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Vote (link) from a good “hub” should count more!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87727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Think about restaurant recommendations!!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04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r>
              <a:rPr lang="en-US" dirty="0" smtClean="0"/>
              <a:t>HITS: </a:t>
            </a:r>
            <a:r>
              <a:rPr lang="el-GR" dirty="0" smtClean="0"/>
              <a:t>βασική ιδέα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183623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principle of repeated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improvement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243240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Why stop here?</a:t>
            </a:r>
            <a:endParaRPr lang="el-GR" sz="32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3440517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Recompute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the score of the hubs using the improved scores of the authorities!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Repeat ..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Recompute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the score of the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authories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using the improved scores of the hubs!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…</a:t>
            </a:r>
            <a:endParaRPr lang="el-GR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1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401" y="1600200"/>
            <a:ext cx="806489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Interesting pages fall into two classes:</a:t>
            </a:r>
          </a:p>
          <a:p>
            <a:pPr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Authoritie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s: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pages containing useful information (the prominent, highly endorsed answers to the queries)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Newspaper home pages</a:t>
            </a:r>
          </a:p>
          <a:p>
            <a:pPr lvl="1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home pages</a:t>
            </a:r>
          </a:p>
          <a:p>
            <a:pPr lvl="2" algn="just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Home pages of auto manufacturers</a:t>
            </a:r>
          </a:p>
          <a:p>
            <a:pPr lvl="2" algn="just"/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Hubs: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pages that link to authorities (highly value lists)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List of newspapers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Course bulletin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List of US auto manufacturers</a:t>
            </a:r>
            <a:endParaRPr lang="el-GR" sz="16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54292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hub links to many good authorities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A good authority is linked from many good hubs</a:t>
            </a:r>
            <a:endParaRPr lang="el-G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90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388" y="4137164"/>
            <a:ext cx="2157297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1802129"/>
            <a:ext cx="59484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Each page p, has two scores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hub score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(h) quality as an expert</a:t>
            </a:r>
          </a:p>
          <a:p>
            <a:pPr lvl="1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authority scores that  	it points to</a:t>
            </a:r>
          </a:p>
          <a:p>
            <a:pPr lvl="1"/>
            <a:endParaRPr lang="en-US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An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authority score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(a)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quality as content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Total sum of hub scores that 	point to 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62847" y="1730691"/>
            <a:ext cx="1914305" cy="1752605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86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6</a:t>
            </a:fld>
            <a:endParaRPr lang="en-US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0272" y="1752600"/>
            <a:ext cx="8548928" cy="2398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Αναζήτηση με χρήση του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[anchor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text → </a:t>
            </a:r>
            <a:r>
              <a:rPr lang="en-US" sz="2000" i="1" dirty="0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en-US" sz="2000" i="1" baseline="-25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] </a:t>
            </a:r>
            <a:r>
              <a:rPr lang="el-GR" sz="2000" dirty="0" smtClean="0">
                <a:solidFill>
                  <a:srgbClr val="000000"/>
                </a:solidFill>
                <a:latin typeface="Calibri" charset="0"/>
              </a:rPr>
              <a:t>καλύτερη για το ερώτημα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</a:rPr>
              <a:t>IBM</a:t>
            </a:r>
            <a:endParaRPr lang="en-US" sz="20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1800" dirty="0" smtClean="0">
                <a:latin typeface="Calibri" charset="0"/>
              </a:rPr>
              <a:t>Η σελίδα με τις περισσότερες εμφανίσεις του όρου </a:t>
            </a:r>
            <a:r>
              <a:rPr lang="en-US" sz="1800" i="1" dirty="0" smtClean="0">
                <a:solidFill>
                  <a:schemeClr val="tx1"/>
                </a:solidFill>
                <a:latin typeface="Calibri" charset="0"/>
              </a:rPr>
              <a:t>IBM </a:t>
            </a:r>
            <a:r>
              <a:rPr lang="en-US" sz="1800" dirty="0" smtClean="0">
                <a:solidFill>
                  <a:schemeClr val="tx1"/>
                </a:solidFill>
                <a:latin typeface="Calibri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Calibri" charset="0"/>
              </a:rPr>
              <a:t>είναι η </a:t>
            </a:r>
            <a:endParaRPr lang="en-US" sz="18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1800" dirty="0">
                <a:solidFill>
                  <a:schemeClr val="tx1"/>
                </a:solidFill>
                <a:latin typeface="Calibri" charset="0"/>
              </a:rPr>
              <a:t>	www.ibm.com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200" dirty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10" name="Picture 6" descr="35f-ib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51956"/>
            <a:ext cx="6515099" cy="36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543975" y="2923492"/>
            <a:ext cx="31242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 million pieces of anchor text with “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+mn-lt"/>
              </a:rPr>
              <a:t>ibm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” send a strong signal</a:t>
            </a:r>
          </a:p>
        </p:txBody>
      </p:sp>
    </p:spTree>
    <p:extLst>
      <p:ext uri="{BB962C8B-B14F-4D97-AF65-F5344CB8AC3E}">
        <p14:creationId xmlns:p14="http://schemas.microsoft.com/office/powerpoint/2010/main" xmlns="" val="19196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8578" y="4137164"/>
            <a:ext cx="2157297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662847" y="1730691"/>
            <a:ext cx="1914305" cy="1752605"/>
            <a:chOff x="5072066" y="2214554"/>
            <a:chExt cx="1914305" cy="1752605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214554"/>
              <a:ext cx="1842867" cy="175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072066" y="228599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8600" y="2171461"/>
            <a:ext cx="5827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Authority Update Rule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For each page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update a(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 to be the sum of the hub scores of all pages that point to it.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Hub Update Rule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For each page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update h(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) to be the sum of the authority scores of all pages that it points to.</a:t>
            </a:r>
            <a:endParaRPr lang="el-GR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3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1752600"/>
            <a:ext cx="813690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Start with all hub scores and all authority scores equal to 1.</a:t>
            </a:r>
          </a:p>
          <a:p>
            <a:pPr algn="just"/>
            <a:endParaRPr lang="en-US" sz="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Perform a sequence of k hub-authority updates. For each node: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- First, apply the Authority Update Rule to the current set of scores.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- Then, apply the Hub Update Rule to the resulting set of scores.</a:t>
            </a:r>
          </a:p>
          <a:p>
            <a:pPr algn="just"/>
            <a:endParaRPr lang="en-US" sz="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At the end, hub and authority scores may be very large. </a:t>
            </a:r>
          </a:p>
          <a:p>
            <a:pPr algn="just">
              <a:buFont typeface="Wingdings" pitchFamily="2" charset="2"/>
              <a:buChar char="§"/>
            </a:pPr>
            <a:endParaRPr lang="en-US" sz="16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Normalize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divide each authority score by the sum of all authority scores, and each hub score by the sum of all hub scores. </a:t>
            </a:r>
          </a:p>
        </p:txBody>
      </p:sp>
    </p:spTree>
    <p:extLst>
      <p:ext uri="{BB962C8B-B14F-4D97-AF65-F5344CB8AC3E}">
        <p14:creationId xmlns:p14="http://schemas.microsoft.com/office/powerpoint/2010/main" xmlns="" val="18869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High-level scheme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Extract from the web a </a:t>
            </a:r>
            <a:r>
              <a:rPr lang="en-US" sz="3800" u="sng" smtClean="0"/>
              <a:t>base set</a:t>
            </a:r>
            <a:r>
              <a:rPr lang="en-US" sz="3800" smtClean="0"/>
              <a:t> of pages that </a:t>
            </a:r>
            <a:r>
              <a:rPr lang="en-US" sz="3800" i="1" smtClean="0"/>
              <a:t>could</a:t>
            </a:r>
            <a:r>
              <a:rPr lang="en-US" sz="3800" smtClean="0"/>
              <a:t> be good hubs or authorities.</a:t>
            </a:r>
          </a:p>
          <a:p>
            <a:pPr eaLnBrk="1" hangingPunct="1"/>
            <a:r>
              <a:rPr lang="en-US" sz="3800" smtClean="0"/>
              <a:t>From these, identify a small set of top hub and authority pages;</a:t>
            </a:r>
          </a:p>
          <a:p>
            <a:pPr lvl="1" eaLnBrk="1" hangingPunct="1">
              <a:buFont typeface="Symbol" pitchFamily="18" charset="2"/>
              <a:buChar char="®"/>
            </a:pPr>
            <a:r>
              <a:rPr lang="en-US" sz="3600" smtClean="0"/>
              <a:t>iterative algorithm.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 set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Given text query (say </a:t>
            </a:r>
            <a:r>
              <a:rPr lang="en-US" sz="3400" b="1" i="1" smtClean="0"/>
              <a:t>browser</a:t>
            </a:r>
            <a:r>
              <a:rPr lang="en-US" sz="3400" smtClean="0"/>
              <a:t>), use a text index to get all pages containing </a:t>
            </a:r>
            <a:r>
              <a:rPr lang="en-US" sz="3400" b="1" i="1" smtClean="0"/>
              <a:t>browser.</a:t>
            </a:r>
          </a:p>
          <a:p>
            <a:pPr lvl="1" eaLnBrk="1" hangingPunct="1"/>
            <a:r>
              <a:rPr lang="en-US" sz="3200" smtClean="0"/>
              <a:t>Call this the </a:t>
            </a:r>
            <a:r>
              <a:rPr lang="en-US" sz="3200" u="sng" smtClean="0"/>
              <a:t>root set</a:t>
            </a:r>
            <a:r>
              <a:rPr lang="en-US" sz="3200" smtClean="0"/>
              <a:t> of pages. </a:t>
            </a:r>
          </a:p>
          <a:p>
            <a:pPr eaLnBrk="1" hangingPunct="1"/>
            <a:r>
              <a:rPr lang="en-US" sz="3400" smtClean="0">
                <a:solidFill>
                  <a:srgbClr val="C00000"/>
                </a:solidFill>
              </a:rPr>
              <a:t>Add in any page that either</a:t>
            </a:r>
          </a:p>
          <a:p>
            <a:pPr lvl="1" eaLnBrk="1" hangingPunct="1"/>
            <a:r>
              <a:rPr lang="en-US" sz="3200" smtClean="0"/>
              <a:t>points to a page in the root set, or</a:t>
            </a:r>
          </a:p>
          <a:p>
            <a:pPr lvl="1" eaLnBrk="1" hangingPunct="1"/>
            <a:r>
              <a:rPr lang="en-US" sz="3200" smtClean="0"/>
              <a:t>is pointed to by a page in the root set.</a:t>
            </a:r>
          </a:p>
          <a:p>
            <a:pPr eaLnBrk="1" hangingPunct="1"/>
            <a:r>
              <a:rPr lang="en-US" sz="3400" smtClean="0"/>
              <a:t>Call this the </a:t>
            </a:r>
            <a:r>
              <a:rPr lang="en-US" sz="3400" u="sng" smtClean="0"/>
              <a:t>base set</a:t>
            </a:r>
            <a:r>
              <a:rPr lang="en-US" sz="3400" smtClean="0"/>
              <a:t>.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Visualization</a:t>
            </a:r>
          </a:p>
        </p:txBody>
      </p:sp>
      <p:sp>
        <p:nvSpPr>
          <p:cNvPr id="1289219" name="AutoShape 3"/>
          <p:cNvSpPr>
            <a:spLocks noChangeArrowheads="1"/>
          </p:cNvSpPr>
          <p:nvPr/>
        </p:nvSpPr>
        <p:spPr bwMode="auto">
          <a:xfrm>
            <a:off x="3429000" y="2819400"/>
            <a:ext cx="2286000" cy="1828800"/>
          </a:xfrm>
          <a:prstGeom prst="flowChartConnector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pitchFamily="34" charset="0"/>
              </a:rPr>
              <a:t>Root</a:t>
            </a:r>
          </a:p>
          <a:p>
            <a:pPr algn="ctr"/>
            <a:r>
              <a:rPr lang="en-US">
                <a:latin typeface="Arial" pitchFamily="34" charset="0"/>
              </a:rPr>
              <a:t>set</a:t>
            </a:r>
          </a:p>
        </p:txBody>
      </p:sp>
      <p:sp>
        <p:nvSpPr>
          <p:cNvPr id="1289220" name="AutoShape 4"/>
          <p:cNvSpPr>
            <a:spLocks noChangeArrowheads="1"/>
          </p:cNvSpPr>
          <p:nvPr/>
        </p:nvSpPr>
        <p:spPr bwMode="auto">
          <a:xfrm>
            <a:off x="2895600" y="2514600"/>
            <a:ext cx="3656013" cy="27416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21" name="Oval 5"/>
          <p:cNvSpPr>
            <a:spLocks noChangeArrowheads="1"/>
          </p:cNvSpPr>
          <p:nvPr/>
        </p:nvSpPr>
        <p:spPr bwMode="auto">
          <a:xfrm>
            <a:off x="3932238" y="25908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22" name="Oval 6"/>
          <p:cNvSpPr>
            <a:spLocks noChangeArrowheads="1"/>
          </p:cNvSpPr>
          <p:nvPr/>
        </p:nvSpPr>
        <p:spPr bwMode="auto">
          <a:xfrm>
            <a:off x="3094038" y="34290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23" name="Oval 7"/>
          <p:cNvSpPr>
            <a:spLocks noChangeArrowheads="1"/>
          </p:cNvSpPr>
          <p:nvPr/>
        </p:nvSpPr>
        <p:spPr bwMode="auto">
          <a:xfrm>
            <a:off x="3170238" y="2941638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latin typeface="Arial" pitchFamily="34" charset="0"/>
            </a:endParaRPr>
          </a:p>
        </p:txBody>
      </p:sp>
      <p:sp>
        <p:nvSpPr>
          <p:cNvPr id="1289224" name="Oval 8"/>
          <p:cNvSpPr>
            <a:spLocks noChangeArrowheads="1"/>
          </p:cNvSpPr>
          <p:nvPr/>
        </p:nvSpPr>
        <p:spPr bwMode="auto">
          <a:xfrm>
            <a:off x="5913438" y="4313238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25" name="Oval 9"/>
          <p:cNvSpPr>
            <a:spLocks noChangeArrowheads="1"/>
          </p:cNvSpPr>
          <p:nvPr/>
        </p:nvSpPr>
        <p:spPr bwMode="auto">
          <a:xfrm>
            <a:off x="6019800" y="3657600"/>
            <a:ext cx="182563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26" name="Oval 10"/>
          <p:cNvSpPr>
            <a:spLocks noChangeArrowheads="1"/>
          </p:cNvSpPr>
          <p:nvPr/>
        </p:nvSpPr>
        <p:spPr bwMode="auto">
          <a:xfrm>
            <a:off x="5761038" y="3170238"/>
            <a:ext cx="182562" cy="1825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27" name="Oval 11"/>
          <p:cNvSpPr>
            <a:spLocks noChangeArrowheads="1"/>
          </p:cNvSpPr>
          <p:nvPr/>
        </p:nvSpPr>
        <p:spPr bwMode="auto">
          <a:xfrm>
            <a:off x="5638800" y="2819400"/>
            <a:ext cx="182563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28" name="Oval 12"/>
          <p:cNvSpPr>
            <a:spLocks noChangeArrowheads="1"/>
          </p:cNvSpPr>
          <p:nvPr/>
        </p:nvSpPr>
        <p:spPr bwMode="auto">
          <a:xfrm>
            <a:off x="3170238" y="40386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29" name="Oval 13"/>
          <p:cNvSpPr>
            <a:spLocks noChangeArrowheads="1"/>
          </p:cNvSpPr>
          <p:nvPr/>
        </p:nvSpPr>
        <p:spPr bwMode="auto">
          <a:xfrm>
            <a:off x="3322638" y="44958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30" name="Oval 14"/>
          <p:cNvSpPr>
            <a:spLocks noChangeArrowheads="1"/>
          </p:cNvSpPr>
          <p:nvPr/>
        </p:nvSpPr>
        <p:spPr bwMode="auto">
          <a:xfrm>
            <a:off x="4541838" y="41910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31" name="Oval 15"/>
          <p:cNvSpPr>
            <a:spLocks noChangeArrowheads="1"/>
          </p:cNvSpPr>
          <p:nvPr/>
        </p:nvSpPr>
        <p:spPr bwMode="auto">
          <a:xfrm>
            <a:off x="4999038" y="41148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32" name="Oval 16"/>
          <p:cNvSpPr>
            <a:spLocks noChangeArrowheads="1"/>
          </p:cNvSpPr>
          <p:nvPr/>
        </p:nvSpPr>
        <p:spPr bwMode="auto">
          <a:xfrm>
            <a:off x="5303838" y="37338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33" name="Oval 17"/>
          <p:cNvSpPr>
            <a:spLocks noChangeArrowheads="1"/>
          </p:cNvSpPr>
          <p:nvPr/>
        </p:nvSpPr>
        <p:spPr bwMode="auto">
          <a:xfrm>
            <a:off x="5181600" y="3352800"/>
            <a:ext cx="182563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34" name="Oval 18"/>
          <p:cNvSpPr>
            <a:spLocks noChangeArrowheads="1"/>
          </p:cNvSpPr>
          <p:nvPr/>
        </p:nvSpPr>
        <p:spPr bwMode="auto">
          <a:xfrm>
            <a:off x="3856038" y="34290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35" name="Oval 19"/>
          <p:cNvSpPr>
            <a:spLocks noChangeArrowheads="1"/>
          </p:cNvSpPr>
          <p:nvPr/>
        </p:nvSpPr>
        <p:spPr bwMode="auto">
          <a:xfrm>
            <a:off x="3703638" y="40386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289236" name="Oval 20"/>
          <p:cNvSpPr>
            <a:spLocks noChangeArrowheads="1"/>
          </p:cNvSpPr>
          <p:nvPr/>
        </p:nvSpPr>
        <p:spPr bwMode="auto">
          <a:xfrm>
            <a:off x="3627438" y="3657600"/>
            <a:ext cx="182562" cy="1825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1289237" name="AutoShape 21"/>
          <p:cNvCxnSpPr>
            <a:cxnSpLocks noChangeShapeType="1"/>
            <a:stCxn id="1289221" idx="4"/>
            <a:endCxn id="1289234" idx="0"/>
          </p:cNvCxnSpPr>
          <p:nvPr/>
        </p:nvCxnSpPr>
        <p:spPr bwMode="auto">
          <a:xfrm flipH="1">
            <a:off x="3948113" y="2773363"/>
            <a:ext cx="76200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38" name="AutoShape 22"/>
          <p:cNvCxnSpPr>
            <a:cxnSpLocks noChangeShapeType="1"/>
            <a:stCxn id="1289233" idx="0"/>
            <a:endCxn id="1289221" idx="5"/>
          </p:cNvCxnSpPr>
          <p:nvPr/>
        </p:nvCxnSpPr>
        <p:spPr bwMode="auto">
          <a:xfrm flipH="1" flipV="1">
            <a:off x="4087813" y="2746375"/>
            <a:ext cx="1185862" cy="606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39" name="AutoShape 23"/>
          <p:cNvCxnSpPr>
            <a:cxnSpLocks noChangeShapeType="1"/>
            <a:stCxn id="1289233" idx="0"/>
            <a:endCxn id="1289227" idx="3"/>
          </p:cNvCxnSpPr>
          <p:nvPr/>
        </p:nvCxnSpPr>
        <p:spPr bwMode="auto">
          <a:xfrm flipV="1">
            <a:off x="5273675" y="2974975"/>
            <a:ext cx="392113" cy="377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0" name="AutoShape 24"/>
          <p:cNvCxnSpPr>
            <a:cxnSpLocks noChangeShapeType="1"/>
            <a:stCxn id="1289233" idx="6"/>
            <a:endCxn id="1289226" idx="3"/>
          </p:cNvCxnSpPr>
          <p:nvPr/>
        </p:nvCxnSpPr>
        <p:spPr bwMode="auto">
          <a:xfrm flipV="1">
            <a:off x="5364163" y="3325813"/>
            <a:ext cx="423862" cy="1190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1" name="AutoShape 25"/>
          <p:cNvCxnSpPr>
            <a:cxnSpLocks noChangeShapeType="1"/>
            <a:stCxn id="1289232" idx="6"/>
            <a:endCxn id="1289225" idx="2"/>
          </p:cNvCxnSpPr>
          <p:nvPr/>
        </p:nvCxnSpPr>
        <p:spPr bwMode="auto">
          <a:xfrm flipV="1">
            <a:off x="5486400" y="3749675"/>
            <a:ext cx="533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2" name="AutoShape 26"/>
          <p:cNvCxnSpPr>
            <a:cxnSpLocks noChangeShapeType="1"/>
            <a:stCxn id="1289232" idx="5"/>
            <a:endCxn id="1289224" idx="1"/>
          </p:cNvCxnSpPr>
          <p:nvPr/>
        </p:nvCxnSpPr>
        <p:spPr bwMode="auto">
          <a:xfrm>
            <a:off x="5459413" y="3889375"/>
            <a:ext cx="481012" cy="45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3" name="AutoShape 27"/>
          <p:cNvCxnSpPr>
            <a:cxnSpLocks noChangeShapeType="1"/>
            <a:stCxn id="1289232" idx="3"/>
            <a:endCxn id="1289231" idx="7"/>
          </p:cNvCxnSpPr>
          <p:nvPr/>
        </p:nvCxnSpPr>
        <p:spPr bwMode="auto">
          <a:xfrm flipH="1">
            <a:off x="5154613" y="3889375"/>
            <a:ext cx="176212" cy="252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4" name="AutoShape 28"/>
          <p:cNvCxnSpPr>
            <a:cxnSpLocks noChangeShapeType="1"/>
            <a:stCxn id="1289231" idx="6"/>
            <a:endCxn id="1289224" idx="2"/>
          </p:cNvCxnSpPr>
          <p:nvPr/>
        </p:nvCxnSpPr>
        <p:spPr bwMode="auto">
          <a:xfrm>
            <a:off x="5181600" y="4206875"/>
            <a:ext cx="731838" cy="198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5" name="AutoShape 29"/>
          <p:cNvCxnSpPr>
            <a:cxnSpLocks noChangeShapeType="1"/>
            <a:stCxn id="1289232" idx="7"/>
            <a:endCxn id="1289226" idx="3"/>
          </p:cNvCxnSpPr>
          <p:nvPr/>
        </p:nvCxnSpPr>
        <p:spPr bwMode="auto">
          <a:xfrm flipV="1">
            <a:off x="5459413" y="3325813"/>
            <a:ext cx="328612" cy="434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6" name="AutoShape 30"/>
          <p:cNvCxnSpPr>
            <a:cxnSpLocks noChangeShapeType="1"/>
            <a:stCxn id="1289229" idx="6"/>
            <a:endCxn id="1289230" idx="2"/>
          </p:cNvCxnSpPr>
          <p:nvPr/>
        </p:nvCxnSpPr>
        <p:spPr bwMode="auto">
          <a:xfrm flipV="1">
            <a:off x="3505200" y="4283075"/>
            <a:ext cx="103663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7" name="AutoShape 31"/>
          <p:cNvCxnSpPr>
            <a:cxnSpLocks noChangeShapeType="1"/>
            <a:stCxn id="1289229" idx="7"/>
            <a:endCxn id="1289235" idx="3"/>
          </p:cNvCxnSpPr>
          <p:nvPr/>
        </p:nvCxnSpPr>
        <p:spPr bwMode="auto">
          <a:xfrm flipV="1">
            <a:off x="3478213" y="4194175"/>
            <a:ext cx="252412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8" name="AutoShape 32"/>
          <p:cNvCxnSpPr>
            <a:cxnSpLocks noChangeShapeType="1"/>
            <a:stCxn id="1289228" idx="6"/>
            <a:endCxn id="1289235" idx="2"/>
          </p:cNvCxnSpPr>
          <p:nvPr/>
        </p:nvCxnSpPr>
        <p:spPr bwMode="auto">
          <a:xfrm>
            <a:off x="3352800" y="4130675"/>
            <a:ext cx="3508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49" name="AutoShape 33"/>
          <p:cNvCxnSpPr>
            <a:cxnSpLocks noChangeShapeType="1"/>
            <a:stCxn id="1289228" idx="7"/>
            <a:endCxn id="1289236" idx="3"/>
          </p:cNvCxnSpPr>
          <p:nvPr/>
        </p:nvCxnSpPr>
        <p:spPr bwMode="auto">
          <a:xfrm flipV="1">
            <a:off x="3325813" y="3813175"/>
            <a:ext cx="328612" cy="252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50" name="AutoShape 34"/>
          <p:cNvCxnSpPr>
            <a:cxnSpLocks noChangeShapeType="1"/>
            <a:stCxn id="1289230" idx="1"/>
            <a:endCxn id="1289234" idx="5"/>
          </p:cNvCxnSpPr>
          <p:nvPr/>
        </p:nvCxnSpPr>
        <p:spPr bwMode="auto">
          <a:xfrm flipH="1" flipV="1">
            <a:off x="4011613" y="3584575"/>
            <a:ext cx="557212" cy="633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51" name="AutoShape 35"/>
          <p:cNvCxnSpPr>
            <a:cxnSpLocks noChangeShapeType="1"/>
            <a:stCxn id="1289222" idx="6"/>
            <a:endCxn id="1289234" idx="2"/>
          </p:cNvCxnSpPr>
          <p:nvPr/>
        </p:nvCxnSpPr>
        <p:spPr bwMode="auto">
          <a:xfrm>
            <a:off x="3276600" y="3521075"/>
            <a:ext cx="579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52" name="AutoShape 36"/>
          <p:cNvCxnSpPr>
            <a:cxnSpLocks noChangeShapeType="1"/>
            <a:stCxn id="1289223" idx="6"/>
            <a:endCxn id="1289221" idx="3"/>
          </p:cNvCxnSpPr>
          <p:nvPr/>
        </p:nvCxnSpPr>
        <p:spPr bwMode="auto">
          <a:xfrm flipV="1">
            <a:off x="3352800" y="2746375"/>
            <a:ext cx="606425" cy="287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89253" name="AutoShape 37"/>
          <p:cNvCxnSpPr>
            <a:cxnSpLocks noChangeShapeType="1"/>
            <a:stCxn id="1289223" idx="5"/>
            <a:endCxn id="1289234" idx="1"/>
          </p:cNvCxnSpPr>
          <p:nvPr/>
        </p:nvCxnSpPr>
        <p:spPr bwMode="auto">
          <a:xfrm>
            <a:off x="3325813" y="3097213"/>
            <a:ext cx="557212" cy="358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89254" name="Text Box 38"/>
          <p:cNvSpPr txBox="1">
            <a:spLocks noChangeArrowheads="1"/>
          </p:cNvSpPr>
          <p:nvPr/>
        </p:nvSpPr>
        <p:spPr bwMode="auto">
          <a:xfrm>
            <a:off x="4067175" y="4876800"/>
            <a:ext cx="119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Base set</a:t>
            </a:r>
          </a:p>
        </p:txBody>
      </p:sp>
      <p:sp>
        <p:nvSpPr>
          <p:cNvPr id="48167" name="TextBox 4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1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3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4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6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28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218" grpId="0" autoUpdateAnimBg="0"/>
      <p:bldP spid="1289219" grpId="0" animBg="1" autoUpdateAnimBg="0"/>
      <p:bldP spid="1289220" grpId="0" animBg="1"/>
      <p:bldP spid="1289221" grpId="0" animBg="1"/>
      <p:bldP spid="1289222" grpId="0" animBg="1"/>
      <p:bldP spid="1289223" grpId="0" animBg="1" autoUpdateAnimBg="0"/>
      <p:bldP spid="1289224" grpId="0" animBg="1"/>
      <p:bldP spid="1289225" grpId="0" animBg="1"/>
      <p:bldP spid="1289226" grpId="0" animBg="1"/>
      <p:bldP spid="1289227" grpId="0" animBg="1"/>
      <p:bldP spid="1289228" grpId="0" animBg="1"/>
      <p:bldP spid="1289229" grpId="0" animBg="1"/>
      <p:bldP spid="1289230" grpId="0" animBg="1"/>
      <p:bldP spid="1289231" grpId="0" animBg="1"/>
      <p:bldP spid="1289232" grpId="0" animBg="1"/>
      <p:bldP spid="1289233" grpId="0" animBg="1"/>
      <p:bldP spid="1289234" grpId="0" animBg="1"/>
      <p:bldP spid="1289235" grpId="0" animBg="1"/>
      <p:bldP spid="1289236" grpId="0" animBg="1"/>
      <p:bldP spid="128925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Distilling hubs and authorities</a:t>
            </a: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Compute, for each page </a:t>
            </a:r>
            <a:r>
              <a:rPr lang="en-US" sz="3000" i="1" smtClean="0"/>
              <a:t>x</a:t>
            </a:r>
            <a:r>
              <a:rPr lang="en-US" sz="3000" smtClean="0"/>
              <a:t> in the base set, a </a:t>
            </a:r>
            <a:r>
              <a:rPr lang="en-US" sz="3000" u="sng" smtClean="0"/>
              <a:t>hub score</a:t>
            </a:r>
            <a:r>
              <a:rPr lang="en-US" sz="3000" smtClean="0"/>
              <a:t> </a:t>
            </a:r>
            <a:r>
              <a:rPr lang="en-US" sz="3000" i="1" smtClean="0"/>
              <a:t>h(x)</a:t>
            </a:r>
            <a:r>
              <a:rPr lang="en-US" sz="3000" smtClean="0"/>
              <a:t> and an </a:t>
            </a:r>
            <a:r>
              <a:rPr lang="en-US" sz="3000" u="sng" smtClean="0"/>
              <a:t>authority score</a:t>
            </a:r>
            <a:r>
              <a:rPr lang="en-US" sz="3000" smtClean="0"/>
              <a:t> </a:t>
            </a:r>
            <a:r>
              <a:rPr lang="en-US" sz="3000" i="1" smtClean="0"/>
              <a:t>a(x).</a:t>
            </a:r>
          </a:p>
          <a:p>
            <a:pPr eaLnBrk="1" hangingPunct="1"/>
            <a:r>
              <a:rPr lang="en-US" sz="3000" smtClean="0">
                <a:solidFill>
                  <a:srgbClr val="C00000"/>
                </a:solidFill>
              </a:rPr>
              <a:t>Initialize: for all </a:t>
            </a:r>
            <a:r>
              <a:rPr lang="en-US" sz="3000" i="1" smtClean="0">
                <a:solidFill>
                  <a:srgbClr val="C00000"/>
                </a:solidFill>
              </a:rPr>
              <a:t>x, h(x)</a:t>
            </a:r>
            <a:r>
              <a:rPr lang="en-US" sz="3000" i="1" smtClean="0">
                <a:solidFill>
                  <a:srgbClr val="C00000"/>
                </a:solidFill>
                <a:sym typeface="Symbol" pitchFamily="18" charset="2"/>
              </a:rPr>
              <a:t>1; a(x) 1</a:t>
            </a:r>
            <a:r>
              <a:rPr lang="en-US" sz="3000" smtClean="0">
                <a:solidFill>
                  <a:srgbClr val="C00000"/>
                </a:solidFill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3000" smtClean="0">
                <a:sym typeface="Symbol" pitchFamily="18" charset="2"/>
              </a:rPr>
              <a:t>Iteratively update all </a:t>
            </a:r>
            <a:r>
              <a:rPr lang="en-US" sz="3000" i="1" smtClean="0">
                <a:sym typeface="Symbol" pitchFamily="18" charset="2"/>
              </a:rPr>
              <a:t>h(x), a(x)</a:t>
            </a:r>
            <a:r>
              <a:rPr lang="en-US" sz="3000" smtClean="0">
                <a:sym typeface="Symbol" pitchFamily="18" charset="2"/>
              </a:rPr>
              <a:t>;</a:t>
            </a:r>
          </a:p>
          <a:p>
            <a:pPr eaLnBrk="1" hangingPunct="1"/>
            <a:r>
              <a:rPr lang="en-US" sz="3000" smtClean="0">
                <a:solidFill>
                  <a:srgbClr val="C00000"/>
                </a:solidFill>
                <a:sym typeface="Symbol" pitchFamily="18" charset="2"/>
              </a:rPr>
              <a:t>After iterations</a:t>
            </a:r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output pages with highest </a:t>
            </a:r>
            <a:r>
              <a:rPr lang="en-US" sz="2800" i="1" smtClean="0">
                <a:sym typeface="Symbol" pitchFamily="18" charset="2"/>
              </a:rPr>
              <a:t>h()</a:t>
            </a:r>
            <a:r>
              <a:rPr lang="en-US" sz="2800" smtClean="0">
                <a:sym typeface="Symbol" pitchFamily="18" charset="2"/>
              </a:rPr>
              <a:t> scores as top hubs</a:t>
            </a:r>
          </a:p>
          <a:p>
            <a:pPr lvl="1" eaLnBrk="1" hangingPunct="1"/>
            <a:r>
              <a:rPr lang="en-US" sz="2800" smtClean="0">
                <a:sym typeface="Symbol" pitchFamily="18" charset="2"/>
              </a:rPr>
              <a:t> highest </a:t>
            </a:r>
            <a:r>
              <a:rPr lang="en-US" sz="2800" i="1" smtClean="0">
                <a:sym typeface="Symbol" pitchFamily="18" charset="2"/>
              </a:rPr>
              <a:t>a()</a:t>
            </a:r>
            <a:r>
              <a:rPr lang="en-US" sz="2800" smtClean="0">
                <a:sym typeface="Symbol" pitchFamily="18" charset="2"/>
              </a:rPr>
              <a:t> scores as top authorities.</a:t>
            </a:r>
          </a:p>
        </p:txBody>
      </p:sp>
      <p:sp>
        <p:nvSpPr>
          <p:cNvPr id="1291268" name="AutoShape 4"/>
          <p:cNvSpPr>
            <a:spLocks noChangeArrowheads="1"/>
          </p:cNvSpPr>
          <p:nvPr/>
        </p:nvSpPr>
        <p:spPr bwMode="auto">
          <a:xfrm>
            <a:off x="5791200" y="3276600"/>
            <a:ext cx="914400" cy="457200"/>
          </a:xfrm>
          <a:prstGeom prst="leftArrowCallout">
            <a:avLst>
              <a:gd name="adj1" fmla="val 25000"/>
              <a:gd name="adj2" fmla="val 25000"/>
              <a:gd name="adj3" fmla="val 3333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Arial" pitchFamily="34" charset="0"/>
              </a:rPr>
              <a:t>Key</a:t>
            </a: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  <p:bldP spid="1291268" grpId="0" animBg="1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update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 the following updates, for all </a:t>
            </a:r>
            <a:r>
              <a:rPr lang="en-US" i="1" smtClean="0"/>
              <a:t>x</a:t>
            </a:r>
            <a:r>
              <a:rPr lang="en-US" smtClean="0"/>
              <a:t>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28800" y="3124200"/>
          <a:ext cx="3016250" cy="1066800"/>
        </p:xfrm>
        <a:graphic>
          <a:graphicData uri="http://schemas.openxmlformats.org/presentationml/2006/ole">
            <p:oleObj spid="_x0000_s1042" name="Equation" r:id="rId3" imgW="1002865" imgH="355446" progId="Equation.3">
              <p:embed/>
            </p:oleObj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828800" y="4724400"/>
          <a:ext cx="3016250" cy="1066800"/>
        </p:xfrm>
        <a:graphic>
          <a:graphicData uri="http://schemas.openxmlformats.org/presentationml/2006/ole">
            <p:oleObj spid="_x0000_s1043" name="Equation" r:id="rId4" imgW="1002865" imgH="355446" progId="Equation.3">
              <p:embed/>
            </p:oleObj>
          </a:graphicData>
        </a:graphic>
      </p:graphicFrame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096000" y="3352800"/>
            <a:ext cx="381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>
                <a:latin typeface="Arial" pitchFamily="34" charset="0"/>
              </a:rPr>
              <a:t>x</a:t>
            </a:r>
            <a:endParaRPr lang="en-US">
              <a:latin typeface="Arial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6858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0" y="3810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cxnSp>
        <p:nvCxnSpPr>
          <p:cNvPr id="4106" name="AutoShape 10"/>
          <p:cNvCxnSpPr>
            <a:cxnSpLocks noChangeShapeType="1"/>
            <a:stCxn id="4102" idx="7"/>
            <a:endCxn id="4103" idx="2"/>
          </p:cNvCxnSpPr>
          <p:nvPr/>
        </p:nvCxnSpPr>
        <p:spPr bwMode="auto">
          <a:xfrm flipV="1">
            <a:off x="6421438" y="3086100"/>
            <a:ext cx="436562" cy="322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7" name="AutoShape 11"/>
          <p:cNvCxnSpPr>
            <a:cxnSpLocks noChangeShapeType="1"/>
            <a:stCxn id="4102" idx="6"/>
            <a:endCxn id="4105" idx="2"/>
          </p:cNvCxnSpPr>
          <p:nvPr/>
        </p:nvCxnSpPr>
        <p:spPr bwMode="auto">
          <a:xfrm>
            <a:off x="6477000" y="35433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108" name="AutoShape 12"/>
          <p:cNvCxnSpPr>
            <a:cxnSpLocks noChangeShapeType="1"/>
            <a:stCxn id="4102" idx="5"/>
            <a:endCxn id="4104" idx="2"/>
          </p:cNvCxnSpPr>
          <p:nvPr/>
        </p:nvCxnSpPr>
        <p:spPr bwMode="auto">
          <a:xfrm>
            <a:off x="6421438" y="3678238"/>
            <a:ext cx="436562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096000" y="4419600"/>
            <a:ext cx="1447800" cy="1447800"/>
            <a:chOff x="3840" y="2784"/>
            <a:chExt cx="912" cy="912"/>
          </a:xfrm>
        </p:grpSpPr>
        <p:sp>
          <p:nvSpPr>
            <p:cNvPr id="4111" name="Oval 14"/>
            <p:cNvSpPr>
              <a:spLocks noChangeArrowheads="1"/>
            </p:cNvSpPr>
            <p:nvPr/>
          </p:nvSpPr>
          <p:spPr bwMode="auto">
            <a:xfrm>
              <a:off x="3984" y="345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auto">
            <a:xfrm>
              <a:off x="3840" y="312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auto">
            <a:xfrm>
              <a:off x="3984" y="27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l-GR"/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auto">
            <a:xfrm>
              <a:off x="4512" y="3120"/>
              <a:ext cx="240" cy="2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>
                  <a:latin typeface="Arial" pitchFamily="34" charset="0"/>
                </a:rPr>
                <a:t>x</a:t>
              </a:r>
            </a:p>
          </p:txBody>
        </p:sp>
        <p:cxnSp>
          <p:nvCxnSpPr>
            <p:cNvPr id="4115" name="AutoShape 18"/>
            <p:cNvCxnSpPr>
              <a:cxnSpLocks noChangeShapeType="1"/>
              <a:stCxn id="4113" idx="6"/>
              <a:endCxn id="4114" idx="1"/>
            </p:cNvCxnSpPr>
            <p:nvPr/>
          </p:nvCxnSpPr>
          <p:spPr bwMode="auto">
            <a:xfrm>
              <a:off x="4224" y="2904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19"/>
            <p:cNvCxnSpPr>
              <a:cxnSpLocks noChangeShapeType="1"/>
              <a:stCxn id="4112" idx="6"/>
              <a:endCxn id="4114" idx="2"/>
            </p:cNvCxnSpPr>
            <p:nvPr/>
          </p:nvCxnSpPr>
          <p:spPr bwMode="auto">
            <a:xfrm>
              <a:off x="4080" y="3240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7" name="AutoShape 20"/>
            <p:cNvCxnSpPr>
              <a:cxnSpLocks noChangeShapeType="1"/>
              <a:stCxn id="4111" idx="6"/>
              <a:endCxn id="4114" idx="3"/>
            </p:cNvCxnSpPr>
            <p:nvPr/>
          </p:nvCxnSpPr>
          <p:spPr bwMode="auto">
            <a:xfrm flipV="1">
              <a:off x="4224" y="3325"/>
              <a:ext cx="323" cy="2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4110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Scaling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To prevent the </a:t>
            </a:r>
            <a:r>
              <a:rPr lang="en-US" sz="3400" i="1" smtClean="0"/>
              <a:t>h()</a:t>
            </a:r>
            <a:r>
              <a:rPr lang="en-US" sz="3400" smtClean="0"/>
              <a:t> and </a:t>
            </a:r>
            <a:r>
              <a:rPr lang="en-US" sz="3400" i="1" smtClean="0"/>
              <a:t>a()</a:t>
            </a:r>
            <a:r>
              <a:rPr lang="en-US" sz="3400" smtClean="0"/>
              <a:t> values from getting too big, can scale down after each iteration.</a:t>
            </a:r>
          </a:p>
          <a:p>
            <a:pPr eaLnBrk="1" hangingPunct="1"/>
            <a:r>
              <a:rPr lang="en-US" sz="3400" smtClean="0"/>
              <a:t>Scaling factor doesn’t really matter:</a:t>
            </a:r>
          </a:p>
          <a:p>
            <a:pPr lvl="1" eaLnBrk="1" hangingPunct="1"/>
            <a:r>
              <a:rPr lang="en-US" sz="3200" smtClean="0"/>
              <a:t>we only care about the </a:t>
            </a:r>
            <a:r>
              <a:rPr lang="en-US" sz="3200" i="1" smtClean="0"/>
              <a:t>relative</a:t>
            </a:r>
            <a:r>
              <a:rPr lang="en-US" sz="3200" smtClean="0"/>
              <a:t> values of the scores.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iterations?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Claim: relative values of scores will converge after a few iterations:</a:t>
            </a:r>
          </a:p>
          <a:p>
            <a:pPr lvl="1" eaLnBrk="1" hangingPunct="1"/>
            <a:r>
              <a:rPr lang="en-US" sz="2800" dirty="0" smtClean="0"/>
              <a:t>in fact, suitably scaled, </a:t>
            </a:r>
            <a:r>
              <a:rPr lang="en-US" sz="2800" i="1" dirty="0" smtClean="0"/>
              <a:t>h()</a:t>
            </a:r>
            <a:r>
              <a:rPr lang="en-US" sz="2800" dirty="0" smtClean="0"/>
              <a:t> and </a:t>
            </a:r>
            <a:r>
              <a:rPr lang="en-US" sz="2800" i="1" dirty="0" smtClean="0"/>
              <a:t>a()</a:t>
            </a:r>
            <a:r>
              <a:rPr lang="en-US" sz="2800" dirty="0" smtClean="0"/>
              <a:t> scores settle into a steady state!</a:t>
            </a:r>
          </a:p>
          <a:p>
            <a:pPr eaLnBrk="1" hangingPunct="1"/>
            <a:endParaRPr lang="en-US" sz="3000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sz="3000" dirty="0" smtClean="0">
                <a:solidFill>
                  <a:srgbClr val="C00000"/>
                </a:solidFill>
              </a:rPr>
              <a:t>In practice, ~5 iterations get you close to stability.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Japan Elementary Schools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The American School in 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The Link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‰ªès—§ˆä“c¬ŠwZƒz[ƒƒy[ƒW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Kids' Space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ˆÀés—§ˆÀé¼•”¬ŠwZ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‹{é‹³ˆç‘åŠw•‘®¬ŠwZ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KEIMEI GAKUEN Home Page ( Japanese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Shiranuma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fuzoku-es.fukui-u.ac.jp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welcome to Miasa E&amp;J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_“ÞìŒ§E‰¡•ls—§’†ì¼¬ŠwZ‚Ìƒy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http://www...p/~m_maru/index.html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fukui haruyama-es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Torisu primary school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goo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Yakumo Elementary,Hokkaido,Japan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FUZOKU Home 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Kamishibun Elementary School...</a:t>
            </a:r>
            <a:r>
              <a:rPr lang="en-US" sz="110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133600"/>
            <a:ext cx="3810000" cy="4572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100" smtClean="0">
                <a:latin typeface="Arial" pitchFamily="34" charset="0"/>
              </a:rPr>
              <a:t>schools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LINK Page-13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“ú–{‚ÌŠwZ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a‰„¬ŠwZƒz[ƒƒy[ƒW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100 Schools Home Pages (English)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K-12 from Japan 10/...rnet and Education 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http://www...iglobe.ne.jp/~IKESAN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‚l‚f‚j¬ŠwZ‚U”N‚P‘g•¨Œê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ÒŠ—’¬—§ÒŠ—“Œ¬ŠwZ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Koulutus ja oppilaitokset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TOYODA HOMEPAGE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Education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Cay's Homepage(Japanese)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–y“ì¬ŠwZ‚Ìƒz[ƒƒy[ƒW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UNIVERSITY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‰J—³¬ŠwZ DRAGON97-TOP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Â‰ª¬ŠwZ‚T”N‚P‘gƒz[ƒƒy[ƒW </a:t>
            </a:r>
          </a:p>
          <a:p>
            <a:pPr eaLnBrk="1" hangingPunct="1"/>
            <a:r>
              <a:rPr lang="en-US" sz="1100" smtClean="0">
                <a:latin typeface="Arial" pitchFamily="34" charset="0"/>
              </a:rPr>
              <a:t>¶µ°é¼ÂÁ© ¥á¥Ë¥å¡¼ ¥á¥Ë¥å¡¼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22463" y="1600200"/>
            <a:ext cx="896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Hubs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5842000" y="1600200"/>
            <a:ext cx="162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Authorities</a:t>
            </a: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Κείμενο Άγκυρας στο Ευρετήριο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7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627" y="1676400"/>
            <a:ext cx="8548205" cy="892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437085"/>
              </a:buClr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600" dirty="0" smtClean="0">
                <a:solidFill>
                  <a:srgbClr val="000000"/>
                </a:solidFill>
                <a:latin typeface="Calibri" charset="0"/>
              </a:rPr>
              <a:t>Thus</a:t>
            </a:r>
            <a:r>
              <a:rPr lang="en-US" sz="2600" dirty="0">
                <a:solidFill>
                  <a:srgbClr val="000000"/>
                </a:solidFill>
                <a:latin typeface="Calibri" charset="0"/>
              </a:rPr>
              <a:t>: Anchor text is often a better description of a page’s content than the page itself.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Times New Roman" pitchFamily="16" charset="0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  <a:p>
            <a:pPr marL="736600" lvl="1" indent="-279400">
              <a:spcBef>
                <a:spcPts val="600"/>
              </a:spcBef>
              <a:buSzPct val="10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26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3120" y="2643754"/>
            <a:ext cx="8327217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C00000"/>
              </a:buClr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When indexing a document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include (with some weight) anchor text from links pointing to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998082" y="5029200"/>
            <a:ext cx="135518" cy="304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104706" y="4038600"/>
            <a:ext cx="2134294" cy="571498"/>
          </a:xfrm>
          <a:prstGeom prst="flowChart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Rockwell" pitchFamily="18" charset="0"/>
              </a:rPr>
              <a:t>www.ibm.com</a:t>
            </a:r>
            <a:endParaRPr lang="en-US" sz="1400" dirty="0">
              <a:latin typeface="Rockwell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96360" y="3820638"/>
            <a:ext cx="2790825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Armonk, NY-based computer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giant </a:t>
            </a: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  <a:r>
              <a:rPr lang="en-US" sz="1400" dirty="0">
                <a:latin typeface="Rockwell" pitchFamily="18" charset="0"/>
              </a:rPr>
              <a:t> announced today</a:t>
            </a:r>
          </a:p>
        </p:txBody>
      </p:sp>
      <p:cxnSp>
        <p:nvCxnSpPr>
          <p:cNvPr id="11" name="AutoShape 7"/>
          <p:cNvCxnSpPr>
            <a:cxnSpLocks noChangeShapeType="1"/>
            <a:stCxn id="10" idx="2"/>
            <a:endCxn id="9" idx="1"/>
          </p:cNvCxnSpPr>
          <p:nvPr/>
        </p:nvCxnSpPr>
        <p:spPr bwMode="auto">
          <a:xfrm flipV="1">
            <a:off x="2291773" y="4324349"/>
            <a:ext cx="2812933" cy="625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84432" y="5203353"/>
            <a:ext cx="2913639" cy="1083374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Joe’s computer hardware links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Sun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HP</a:t>
            </a:r>
          </a:p>
          <a:p>
            <a:pPr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IBM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V="1">
            <a:off x="2301956" y="4610098"/>
            <a:ext cx="2574844" cy="571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4723374" y="5275079"/>
            <a:ext cx="2706126" cy="566309"/>
          </a:xfrm>
          <a:prstGeom prst="flowChart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400" u="sng" dirty="0">
                <a:solidFill>
                  <a:srgbClr val="3333CC"/>
                </a:solidFill>
                <a:latin typeface="Rockwell" pitchFamily="18" charset="0"/>
              </a:rPr>
              <a:t>Big Blue</a:t>
            </a:r>
            <a:r>
              <a:rPr lang="en-US" sz="1400" dirty="0">
                <a:solidFill>
                  <a:srgbClr val="3333CC"/>
                </a:solidFill>
                <a:latin typeface="Rockwell" pitchFamily="18" charset="0"/>
              </a:rPr>
              <a:t> </a:t>
            </a:r>
            <a:r>
              <a:rPr lang="en-US" sz="1400" dirty="0">
                <a:latin typeface="Rockwell" pitchFamily="18" charset="0"/>
              </a:rPr>
              <a:t>today announced</a:t>
            </a:r>
          </a:p>
          <a:p>
            <a:pPr algn="ctr">
              <a:spcBef>
                <a:spcPct val="20000"/>
              </a:spcBef>
            </a:pPr>
            <a:r>
              <a:rPr lang="en-US" sz="1400" dirty="0">
                <a:latin typeface="Rockwell" pitchFamily="18" charset="0"/>
              </a:rPr>
              <a:t>record profits for the quarter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5579482" y="4610098"/>
            <a:ext cx="135518" cy="419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to note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76800"/>
          </a:xfrm>
        </p:spPr>
        <p:txBody>
          <a:bodyPr/>
          <a:lstStyle/>
          <a:p>
            <a:pPr eaLnBrk="1" hangingPunct="1"/>
            <a:r>
              <a:rPr lang="en-US" sz="3400" smtClean="0"/>
              <a:t>Pulled together good pages regardless of language of page content.</a:t>
            </a:r>
          </a:p>
          <a:p>
            <a:pPr eaLnBrk="1" hangingPunct="1"/>
            <a:r>
              <a:rPr lang="en-US" sz="3400" smtClean="0">
                <a:solidFill>
                  <a:srgbClr val="C00000"/>
                </a:solidFill>
              </a:rPr>
              <a:t>Use </a:t>
            </a:r>
            <a:r>
              <a:rPr lang="en-US" sz="3400" i="1" smtClean="0">
                <a:solidFill>
                  <a:srgbClr val="C00000"/>
                </a:solidFill>
              </a:rPr>
              <a:t>only</a:t>
            </a:r>
            <a:r>
              <a:rPr lang="en-US" sz="3400" smtClean="0">
                <a:solidFill>
                  <a:srgbClr val="C00000"/>
                </a:solidFill>
              </a:rPr>
              <a:t> link analysis </a:t>
            </a:r>
            <a:r>
              <a:rPr lang="en-US" sz="3400" u="sng" smtClean="0">
                <a:solidFill>
                  <a:srgbClr val="C00000"/>
                </a:solidFill>
              </a:rPr>
              <a:t>after</a:t>
            </a:r>
            <a:r>
              <a:rPr lang="en-US" sz="3400" smtClean="0">
                <a:solidFill>
                  <a:srgbClr val="C00000"/>
                </a:solidFill>
              </a:rPr>
              <a:t> base set assembled</a:t>
            </a:r>
          </a:p>
          <a:p>
            <a:pPr lvl="1" eaLnBrk="1" hangingPunct="1"/>
            <a:r>
              <a:rPr lang="en-US" sz="3200" smtClean="0"/>
              <a:t>	iterative scoring is query-independent.</a:t>
            </a:r>
          </a:p>
          <a:p>
            <a:pPr eaLnBrk="1" hangingPunct="1"/>
            <a:r>
              <a:rPr lang="en-US" sz="3400" smtClean="0"/>
              <a:t>Iterative computation </a:t>
            </a:r>
            <a:r>
              <a:rPr lang="en-US" sz="3400" u="sng" smtClean="0"/>
              <a:t>after</a:t>
            </a:r>
            <a:r>
              <a:rPr lang="en-US" sz="3400" smtClean="0"/>
              <a:t> text index retrieval - significant overhead.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Issues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Topic Drift</a:t>
            </a:r>
          </a:p>
          <a:p>
            <a:pPr lvl="1" eaLnBrk="1" hangingPunct="1"/>
            <a:r>
              <a:rPr lang="en-US" sz="2800" smtClean="0"/>
              <a:t>Off-topic pages can cause off-topic “authorities” to be returned</a:t>
            </a:r>
          </a:p>
          <a:p>
            <a:pPr lvl="2" eaLnBrk="1" hangingPunct="1"/>
            <a:r>
              <a:rPr lang="en-US" sz="2400" smtClean="0"/>
              <a:t>E.g., the neighborhood graph can be about a “super topic”</a:t>
            </a:r>
          </a:p>
          <a:p>
            <a:pPr eaLnBrk="1" hangingPunct="1"/>
            <a:r>
              <a:rPr lang="en-US" sz="3000" smtClean="0"/>
              <a:t>Mutually Reinforcing Affiliates</a:t>
            </a:r>
          </a:p>
          <a:p>
            <a:pPr lvl="1" eaLnBrk="1" hangingPunct="1"/>
            <a:r>
              <a:rPr lang="en-US" sz="2800" smtClean="0"/>
              <a:t> Affiliated pages/sites can boost each others’ scores </a:t>
            </a:r>
          </a:p>
          <a:p>
            <a:pPr lvl="2" eaLnBrk="1" hangingPunct="1"/>
            <a:r>
              <a:rPr lang="en-US" sz="2400" smtClean="0"/>
              <a:t>Linkage between affiliated pages is not a useful signal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Algorithm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5955004" cy="466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9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</a:t>
            </a:r>
            <a:r>
              <a:rPr lang="el-GR" dirty="0" smtClean="0"/>
              <a:t>Διανυσματική Αναπαράσταση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62000" y="22098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Adjacency matrix</a:t>
            </a:r>
          </a:p>
          <a:p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err="1" smtClean="0">
                <a:latin typeface="+mn-lt"/>
              </a:rPr>
              <a:t>Aij</a:t>
            </a:r>
            <a:r>
              <a:rPr lang="en-US" dirty="0" smtClean="0">
                <a:latin typeface="+mn-lt"/>
              </a:rPr>
              <a:t> = 1 if </a:t>
            </a:r>
            <a:r>
              <a:rPr lang="en-US" dirty="0" err="1" smtClean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-&gt;j</a:t>
            </a:r>
          </a:p>
          <a:p>
            <a:r>
              <a:rPr lang="en-US" dirty="0" smtClean="0">
                <a:latin typeface="+mn-lt"/>
              </a:rPr>
              <a:t>0, otherwise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Two vectors</a:t>
            </a:r>
          </a:p>
          <a:p>
            <a:r>
              <a:rPr lang="en-US" dirty="0" smtClean="0">
                <a:latin typeface="+mn-lt"/>
              </a:rPr>
              <a:t>a: with authority ranks</a:t>
            </a:r>
          </a:p>
          <a:p>
            <a:r>
              <a:rPr lang="en-US" dirty="0" smtClean="0">
                <a:latin typeface="+mn-lt"/>
              </a:rPr>
              <a:t>h: with </a:t>
            </a:r>
            <a:r>
              <a:rPr lang="en-US" dirty="0" err="1" smtClean="0">
                <a:latin typeface="+mn-lt"/>
              </a:rPr>
              <a:t>hup</a:t>
            </a:r>
            <a:r>
              <a:rPr lang="en-US" dirty="0" smtClean="0">
                <a:latin typeface="+mn-lt"/>
              </a:rPr>
              <a:t> ranks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0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Rewrite in matrix form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</a:t>
            </a:r>
            <a:r>
              <a:rPr lang="en-US" smtClean="0"/>
              <a:t>=</a:t>
            </a:r>
            <a:r>
              <a:rPr lang="en-US" b="1" smtClean="0"/>
              <a:t>Aa</a:t>
            </a:r>
            <a:r>
              <a:rPr lang="en-US" smtClean="0"/>
              <a:t>.</a:t>
            </a:r>
          </a:p>
          <a:p>
            <a:pPr eaLnBrk="1" hangingPunct="1"/>
            <a:r>
              <a:rPr lang="en-US" b="1" smtClean="0"/>
              <a:t>a</a:t>
            </a:r>
            <a:r>
              <a:rPr lang="en-US" smtClean="0"/>
              <a:t>=</a:t>
            </a:r>
            <a:r>
              <a:rPr lang="en-US" b="1" smtClean="0"/>
              <a:t>A</a:t>
            </a:r>
            <a:r>
              <a:rPr lang="en-US" b="1" baseline="30000" smtClean="0"/>
              <a:t>t</a:t>
            </a:r>
            <a:r>
              <a:rPr lang="en-US" b="1" smtClean="0"/>
              <a:t>h</a:t>
            </a:r>
            <a:r>
              <a:rPr lang="en-US" smtClean="0"/>
              <a:t>.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048000" y="2895600"/>
            <a:ext cx="914400" cy="6096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1302533" name="AutoShape 5"/>
          <p:cNvSpPr>
            <a:spLocks noChangeArrowheads="1"/>
          </p:cNvSpPr>
          <p:nvPr/>
        </p:nvSpPr>
        <p:spPr bwMode="auto">
          <a:xfrm>
            <a:off x="2363788" y="1662113"/>
            <a:ext cx="2284412" cy="1562100"/>
          </a:xfrm>
          <a:prstGeom prst="leftArrowCallout">
            <a:avLst>
              <a:gd name="adj1" fmla="val 25000"/>
              <a:gd name="adj2" fmla="val 25000"/>
              <a:gd name="adj3" fmla="val 24373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>
                <a:latin typeface="Arial" pitchFamily="34" charset="0"/>
              </a:rPr>
              <a:t>Recall A</a:t>
            </a:r>
            <a:r>
              <a:rPr lang="en-US" sz="2800" baseline="30000">
                <a:latin typeface="Arial" pitchFamily="34" charset="0"/>
              </a:rPr>
              <a:t>t</a:t>
            </a:r>
            <a:r>
              <a:rPr lang="en-US">
                <a:latin typeface="Arial" pitchFamily="34" charset="0"/>
              </a:rPr>
              <a:t> is the transpose of A.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395413" y="3429000"/>
            <a:ext cx="6319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>
                <a:latin typeface="Arial" pitchFamily="34" charset="0"/>
              </a:rPr>
              <a:t>Substituting,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=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2863" y="3962400"/>
            <a:ext cx="8729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>
                <a:latin typeface="Arial" pitchFamily="34" charset="0"/>
              </a:rPr>
              <a:t>Thus, </a:t>
            </a:r>
            <a:r>
              <a:rPr lang="en-US" sz="3200" b="1">
                <a:latin typeface="Arial" pitchFamily="34" charset="0"/>
              </a:rPr>
              <a:t>h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>
                <a:latin typeface="Arial" pitchFamily="34" charset="0"/>
              </a:rPr>
              <a:t> and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 is an eigenvector of 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 b="1" baseline="30000">
                <a:latin typeface="Arial" pitchFamily="34" charset="0"/>
              </a:rPr>
              <a:t>t</a:t>
            </a:r>
            <a:r>
              <a:rPr lang="en-US" sz="3200" b="1">
                <a:latin typeface="Arial" pitchFamily="34" charset="0"/>
              </a:rPr>
              <a:t>A</a:t>
            </a:r>
            <a:r>
              <a:rPr lang="en-US" sz="3200">
                <a:latin typeface="Arial" pitchFamily="34" charset="0"/>
              </a:rPr>
              <a:t>.</a:t>
            </a:r>
            <a:endParaRPr lang="en-US">
              <a:latin typeface="Arial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0" y="51435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Further, our algorithm is a particular, known algorithm for computing eigenvectors: the </a:t>
            </a:r>
            <a:r>
              <a:rPr lang="en-US" i="1"/>
              <a:t>power iteration</a:t>
            </a:r>
            <a:r>
              <a:rPr lang="en-US"/>
              <a:t> method.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3554413" y="6019800"/>
            <a:ext cx="3836987" cy="649288"/>
          </a:xfrm>
          <a:prstGeom prst="upArrowCallout">
            <a:avLst>
              <a:gd name="adj1" fmla="val 147738"/>
              <a:gd name="adj2" fmla="val 147738"/>
              <a:gd name="adj3" fmla="val 16667"/>
              <a:gd name="adj4" fmla="val 6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/>
              <a:t>Guaranteed to converge.</a:t>
            </a:r>
          </a:p>
        </p:txBody>
      </p:sp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3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Proof of convergence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en-US" i="1" smtClean="0"/>
              <a:t>n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i="1" smtClean="0"/>
              <a:t>n</a:t>
            </a:r>
            <a:r>
              <a:rPr lang="en-US" smtClean="0"/>
              <a:t> </a:t>
            </a:r>
            <a:r>
              <a:rPr lang="en-US" u="sng" smtClean="0"/>
              <a:t>adjacency matrix</a:t>
            </a:r>
            <a:r>
              <a:rPr lang="en-US" smtClean="0"/>
              <a:t> </a:t>
            </a:r>
            <a:r>
              <a:rPr lang="en-US" b="1" smtClean="0"/>
              <a:t>A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/>
              <a:t>each of the </a:t>
            </a:r>
            <a:r>
              <a:rPr lang="en-US" i="1" smtClean="0"/>
              <a:t>n</a:t>
            </a:r>
            <a:r>
              <a:rPr lang="en-US" smtClean="0"/>
              <a:t> pages in the base set has a row and column in the matrix.</a:t>
            </a:r>
          </a:p>
          <a:p>
            <a:pPr lvl="1" eaLnBrk="1" hangingPunct="1"/>
            <a:r>
              <a:rPr lang="en-US" smtClean="0"/>
              <a:t>Entry </a:t>
            </a:r>
            <a:r>
              <a:rPr lang="en-US" i="1" smtClean="0"/>
              <a:t>A</a:t>
            </a:r>
            <a:r>
              <a:rPr lang="en-US" i="1" baseline="-25000" smtClean="0"/>
              <a:t>ij</a:t>
            </a:r>
            <a:r>
              <a:rPr lang="en-US" i="1" smtClean="0"/>
              <a:t> = 1</a:t>
            </a:r>
            <a:r>
              <a:rPr lang="en-US" smtClean="0"/>
              <a:t> if page </a:t>
            </a:r>
            <a:r>
              <a:rPr lang="en-US" i="1" smtClean="0"/>
              <a:t>i</a:t>
            </a:r>
            <a:r>
              <a:rPr lang="en-US" smtClean="0"/>
              <a:t> links to page </a:t>
            </a:r>
            <a:r>
              <a:rPr lang="en-US" i="1" smtClean="0"/>
              <a:t>j</a:t>
            </a:r>
            <a:r>
              <a:rPr lang="en-US" smtClean="0"/>
              <a:t>, else = 0.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953000"/>
            <a:ext cx="228600" cy="228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447800" y="48768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1143000" y="3200400"/>
            <a:ext cx="457200" cy="457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343400" y="51816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1143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400">
              <a:latin typeface="Rockwell" pitchFamily="18" charset="0"/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3048000" y="47244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133600" y="5715000"/>
            <a:ext cx="533400" cy="5334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cxnSp>
        <p:nvCxnSpPr>
          <p:cNvPr id="54283" name="AutoShape 11"/>
          <p:cNvCxnSpPr>
            <a:cxnSpLocks noChangeShapeType="1"/>
            <a:stCxn id="54280" idx="7"/>
            <a:endCxn id="54281" idx="1"/>
          </p:cNvCxnSpPr>
          <p:nvPr/>
        </p:nvCxnSpPr>
        <p:spPr bwMode="auto">
          <a:xfrm rot="5400000" flipV="1">
            <a:off x="2361407" y="4039394"/>
            <a:ext cx="1587" cy="1527175"/>
          </a:xfrm>
          <a:prstGeom prst="curvedConnector3">
            <a:avLst>
              <a:gd name="adj1" fmla="val -15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4" name="AutoShape 12"/>
          <p:cNvCxnSpPr>
            <a:cxnSpLocks noChangeShapeType="1"/>
            <a:stCxn id="54281" idx="3"/>
            <a:endCxn id="54280" idx="5"/>
          </p:cNvCxnSpPr>
          <p:nvPr/>
        </p:nvCxnSpPr>
        <p:spPr bwMode="auto">
          <a:xfrm rot="5400000">
            <a:off x="2361407" y="4417219"/>
            <a:ext cx="1587" cy="1527175"/>
          </a:xfrm>
          <a:prstGeom prst="curvedConnector3">
            <a:avLst>
              <a:gd name="adj1" fmla="val 97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5" name="AutoShape 13"/>
          <p:cNvCxnSpPr>
            <a:cxnSpLocks noChangeShapeType="1"/>
            <a:stCxn id="54281" idx="7"/>
            <a:endCxn id="54281" idx="6"/>
          </p:cNvCxnSpPr>
          <p:nvPr/>
        </p:nvCxnSpPr>
        <p:spPr bwMode="auto">
          <a:xfrm rot="5400000" flipV="1">
            <a:off x="3448051" y="4857750"/>
            <a:ext cx="188912" cy="77787"/>
          </a:xfrm>
          <a:prstGeom prst="curvedConnector4">
            <a:avLst>
              <a:gd name="adj1" fmla="val -102523"/>
              <a:gd name="adj2" fmla="val 69591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6" name="AutoShape 14"/>
          <p:cNvCxnSpPr>
            <a:cxnSpLocks noChangeShapeType="1"/>
            <a:stCxn id="54281" idx="4"/>
            <a:endCxn id="54282" idx="7"/>
          </p:cNvCxnSpPr>
          <p:nvPr/>
        </p:nvCxnSpPr>
        <p:spPr bwMode="auto">
          <a:xfrm flipH="1">
            <a:off x="2589213" y="5257800"/>
            <a:ext cx="725487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cxnSp>
        <p:nvCxnSpPr>
          <p:cNvPr id="54287" name="AutoShape 15"/>
          <p:cNvCxnSpPr>
            <a:cxnSpLocks noChangeShapeType="1"/>
            <a:stCxn id="54282" idx="1"/>
            <a:endCxn id="54280" idx="4"/>
          </p:cNvCxnSpPr>
          <p:nvPr/>
        </p:nvCxnSpPr>
        <p:spPr bwMode="auto">
          <a:xfrm flipH="1" flipV="1">
            <a:off x="1409700" y="5257800"/>
            <a:ext cx="801688" cy="534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019800" y="4800600"/>
            <a:ext cx="1981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l-GR"/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6172200" y="44196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1      2      3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715000" y="4800600"/>
            <a:ext cx="3048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1</a:t>
            </a:r>
            <a:endParaRPr lang="en-US" sz="1000" b="1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3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6172200" y="480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0      1      0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172200" y="5334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1      1      1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172200" y="5867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 1      0      0</a:t>
            </a:r>
          </a:p>
        </p:txBody>
      </p:sp>
      <p:sp>
        <p:nvSpPr>
          <p:cNvPr id="54294" name="TextBox 22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Hub/authority vectors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 the hub scores </a:t>
            </a:r>
            <a:r>
              <a:rPr lang="en-US" i="1" smtClean="0"/>
              <a:t>h()</a:t>
            </a:r>
            <a:r>
              <a:rPr lang="en-US" smtClean="0"/>
              <a:t> and the authority scores </a:t>
            </a:r>
            <a:r>
              <a:rPr lang="en-US" i="1" smtClean="0"/>
              <a:t>a()</a:t>
            </a:r>
            <a:r>
              <a:rPr lang="en-US" smtClean="0"/>
              <a:t> as vectors with </a:t>
            </a:r>
            <a:r>
              <a:rPr lang="en-US" i="1" smtClean="0"/>
              <a:t>n</a:t>
            </a:r>
            <a:r>
              <a:rPr lang="en-US" smtClean="0"/>
              <a:t> components.</a:t>
            </a:r>
          </a:p>
          <a:p>
            <a:pPr eaLnBrk="1" hangingPunct="1"/>
            <a:r>
              <a:rPr lang="en-US" smtClean="0"/>
              <a:t>Recall the iterative updates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698750" y="3733800"/>
          <a:ext cx="3016250" cy="1066800"/>
        </p:xfrm>
        <a:graphic>
          <a:graphicData uri="http://schemas.openxmlformats.org/presentationml/2006/ole">
            <p:oleObj spid="_x0000_s2066" name="Equation" r:id="rId4" imgW="1002865" imgH="355446" progId="Equation.3">
              <p:embed/>
            </p:oleObj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/>
        </p:nvGraphicFramePr>
        <p:xfrm>
          <a:off x="2698750" y="5334000"/>
          <a:ext cx="3016250" cy="1066800"/>
        </p:xfrm>
        <a:graphic>
          <a:graphicData uri="http://schemas.openxmlformats.org/presentationml/2006/ole">
            <p:oleObj spid="_x0000_s2067" name="Equation" r:id="rId5" imgW="1002865" imgH="355446" progId="Equation.3">
              <p:embed/>
            </p:oleObj>
          </a:graphicData>
        </a:graphic>
      </p:graphicFrame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21.3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</a:t>
            </a:r>
            <a:r>
              <a:rPr lang="el-GR" dirty="0" smtClean="0"/>
              <a:t>Διανυσματική Αναπαράσταση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459956" cy="4124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95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</a:t>
            </a:r>
            <a:r>
              <a:rPr lang="el-GR" dirty="0" smtClean="0"/>
              <a:t>Διανυσματική Αναπαράσταση</a:t>
            </a: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24000"/>
            <a:ext cx="7929618" cy="50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1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Spectral Analysis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365" y="1600200"/>
            <a:ext cx="80018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52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Google Bombs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66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2</a:t>
            </a:r>
            <a:r>
              <a:rPr lang="en-US" sz="1600" dirty="0" smtClean="0">
                <a:solidFill>
                  <a:srgbClr val="FBFCFF"/>
                </a:solidFill>
              </a:rPr>
              <a:t>1.1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EEEC20-F58C-4FD5-A057-A73445E721DF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676400"/>
            <a:ext cx="8076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 charset="0"/>
              </a:rPr>
              <a:t>Google bomb</a:t>
            </a:r>
            <a:r>
              <a:rPr lang="el-GR" sz="2800" dirty="0">
                <a:solidFill>
                  <a:srgbClr val="000000"/>
                </a:solidFill>
                <a:latin typeface="Calibri" charset="0"/>
              </a:rPr>
              <a:t>: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a search with “bad” results due to maliciously manipulated anchor text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59" y="2754312"/>
            <a:ext cx="8686800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+mn-lt"/>
              </a:rPr>
              <a:t>Google introduced a new weighting function in January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2007</a:t>
            </a:r>
            <a:r>
              <a:rPr lang="el-GR" dirty="0" smtClean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C00000"/>
                </a:solidFill>
                <a:latin typeface="+mn-lt"/>
              </a:rPr>
              <a:t>Can 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score anchor text with weight depending on the authority of the anchor page’s website</a:t>
            </a:r>
          </a:p>
          <a:p>
            <a:pPr lvl="1" eaLnBrk="1" hangingPunct="1"/>
            <a:r>
              <a:rPr lang="el-GR" sz="1800" dirty="0" smtClean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E.g</a:t>
            </a:r>
            <a:r>
              <a:rPr lang="en-US" sz="1800" dirty="0">
                <a:latin typeface="+mn-lt"/>
              </a:rPr>
              <a:t>., if we were to assume that content from cnn.com or yahoo.com </a:t>
            </a:r>
            <a:r>
              <a:rPr lang="el-GR" sz="1800" dirty="0" smtClean="0">
                <a:latin typeface="+mn-lt"/>
              </a:rPr>
              <a:t>	</a:t>
            </a:r>
            <a:r>
              <a:rPr lang="en-US" sz="1800" dirty="0" smtClean="0">
                <a:latin typeface="+mn-lt"/>
              </a:rPr>
              <a:t>is </a:t>
            </a:r>
            <a:r>
              <a:rPr lang="en-US" sz="1800" dirty="0">
                <a:latin typeface="+mn-lt"/>
              </a:rPr>
              <a:t>authoritative, then trust the anchor text from </a:t>
            </a:r>
            <a:r>
              <a:rPr lang="en-US" sz="1800" dirty="0" smtClean="0">
                <a:latin typeface="+mn-lt"/>
              </a:rPr>
              <a:t>them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l-GR" sz="1000" dirty="0" smtClean="0">
              <a:latin typeface="+mn-lt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latin typeface="+mn-lt"/>
              </a:rPr>
              <a:t>Still </a:t>
            </a:r>
            <a:r>
              <a:rPr lang="en-US" dirty="0">
                <a:latin typeface="+mn-lt"/>
              </a:rPr>
              <a:t>some remnants: [dangerous cult] on Google, Bing, Yahoo</a:t>
            </a:r>
          </a:p>
          <a:p>
            <a:pPr marL="736600" lvl="1" indent="-279400">
              <a:spcBef>
                <a:spcPts val="600"/>
              </a:spcBef>
              <a:buClr>
                <a:srgbClr val="357E69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latin typeface="+mn-lt"/>
              </a:rPr>
              <a:t>Coordinated link creation by those who dislike the Church of Scientology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SzPct val="100000"/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>
                <a:solidFill>
                  <a:srgbClr val="000000"/>
                </a:solidFill>
                <a:latin typeface="+mn-lt"/>
              </a:rPr>
              <a:t>Defused Google bombs: 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[dumb </a:t>
            </a:r>
            <a:r>
              <a:rPr lang="en-US" sz="1600" dirty="0" err="1">
                <a:solidFill>
                  <a:srgbClr val="000000"/>
                </a:solidFill>
                <a:latin typeface="+mn-lt"/>
              </a:rPr>
              <a:t>motherf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…], [who is a failure?], [evil empire] [cheerful achievement</a:t>
            </a:r>
            <a:r>
              <a:rPr lang="en-US" sz="1600" dirty="0" smtClean="0">
                <a:solidFill>
                  <a:srgbClr val="000000"/>
                </a:solidFill>
                <a:latin typeface="+mn-lt"/>
              </a:rPr>
              <a:t>]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5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Spectral Analysis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36" y="1676400"/>
            <a:ext cx="7892486" cy="489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628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HITS: Spectral Analysis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936" y="1676400"/>
            <a:ext cx="7892486" cy="489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068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n-US" dirty="0" smtClean="0"/>
              <a:t>PageRank </a:t>
            </a:r>
            <a:r>
              <a:rPr lang="en-US" dirty="0" err="1" smtClean="0"/>
              <a:t>vs</a:t>
            </a:r>
            <a:r>
              <a:rPr lang="en-US" dirty="0" smtClean="0"/>
              <a:t> HITS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8113" y="1571612"/>
            <a:ext cx="8505825" cy="4929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can be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precomputed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, HITS has to be computed at query time.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HITS is too expensive in most application scenarios.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and HITS make two different design choices concerning (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i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) the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eigenproblem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formalization (ii) the set of pages to apply the formalization to.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These two are orthogonal.</a:t>
            </a:r>
          </a:p>
          <a:p>
            <a:pPr marL="1079500" lvl="1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We could also apply HITS to the entire web and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to a small base set.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Claim: On the web, a good hub almost always is also a good authority.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The actual difference between </a:t>
            </a:r>
            <a:r>
              <a:rPr lang="en-US" sz="2200" dirty="0" err="1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</a:t>
            </a:r>
            <a:r>
              <a:rPr lang="en-US" sz="2200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 ranking and HITS ranking is therefore not as large as one might expect.</a:t>
            </a:r>
            <a:endParaRPr lang="en-US" sz="22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39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8F836-22FD-4D38-9BFC-75E575C1861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21.3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6142" y="168388"/>
            <a:ext cx="8686800" cy="1249362"/>
          </a:xfrm>
        </p:spPr>
        <p:txBody>
          <a:bodyPr/>
          <a:lstStyle/>
          <a:p>
            <a:pPr algn="ctr"/>
            <a:r>
              <a:rPr lang="el-GR" dirty="0"/>
              <a:t>Π</a:t>
            </a:r>
            <a:r>
              <a:rPr lang="el-GR" dirty="0" smtClean="0"/>
              <a:t>ερίληψη</a:t>
            </a:r>
            <a:endParaRPr lang="en-US" dirty="0" smtClean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8113" y="1828800"/>
            <a:ext cx="8505825" cy="32147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Anchor text: What exactly are links on the web and why are they important for IR?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PageRank: the original algorithm that was used for link-based ranking on the web</a:t>
            </a: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cs typeface="Times New Roman" pitchFamily="16" charset="0"/>
              </a:rPr>
              <a:t>Hubs &amp; Authorities: an alternative link-based ranking algorithm</a:t>
            </a:r>
            <a:endParaRPr lang="el-GR" dirty="0" smtClean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336550" indent="-336550">
              <a:spcBef>
                <a:spcPts val="700"/>
              </a:spcBef>
              <a:buClr>
                <a:srgbClr val="437085"/>
              </a:buClr>
              <a:buFont typeface="Wingdings" charset="2"/>
              <a:buChar char="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l-GR" dirty="0">
              <a:solidFill>
                <a:srgbClr val="000000"/>
              </a:solidFill>
              <a:latin typeface="Calibri" charset="0"/>
              <a:cs typeface="Times New Roman" pitchFamily="16" charset="0"/>
            </a:endParaRPr>
          </a:p>
          <a:p>
            <a:pPr marL="0" lvl="1"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US" sz="2200" dirty="0">
                <a:solidFill>
                  <a:srgbClr val="000000"/>
                </a:solidFill>
                <a:cs typeface="Courier New" pitchFamily="49" charset="0"/>
              </a:rPr>
              <a:t>Google’s official description of PageRank:  </a:t>
            </a:r>
            <a:r>
              <a:rPr lang="en-US" sz="2200" i="1" dirty="0">
                <a:solidFill>
                  <a:srgbClr val="000000"/>
                </a:solidFill>
                <a:cs typeface="Courier New" pitchFamily="49" charset="0"/>
              </a:rPr>
              <a:t>PageRank reflects our view of the importance of web pages by considering more than 500 million variables and 2 billion terms. Pages that believe are important pages receive a higher PageRank and are more likely to appear at the top of the search results.</a:t>
            </a:r>
            <a:endParaRPr lang="en-US" sz="2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700"/>
              </a:spcBef>
              <a:buClr>
                <a:srgbClr val="437085"/>
              </a:buClr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1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</a:t>
            </a:r>
            <a:r>
              <a:rPr lang="en-US" dirty="0" smtClean="0">
                <a:ea typeface="ＭＳ Ｐゴシック" pitchFamily="-112" charset="-128"/>
              </a:rPr>
              <a:t>10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από: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Assumption 2: annotation of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8F7F4-3A95-4FE3-9463-1B61255A37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5604" name="Picture 7" descr="PPT242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991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257800" y="1447800"/>
            <a:ext cx="685800" cy="3048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2938" y="2895600"/>
            <a:ext cx="7858125" cy="4010025"/>
            <a:chOff x="643428" y="2895600"/>
            <a:chExt cx="7857143" cy="4009553"/>
          </a:xfrm>
        </p:grpSpPr>
        <p:pic>
          <p:nvPicPr>
            <p:cNvPr id="25607" name="Picture 8" descr="PPT242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8" y="3124200"/>
              <a:ext cx="7857143" cy="378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Down Arrow 10"/>
            <p:cNvSpPr/>
            <p:nvPr/>
          </p:nvSpPr>
          <p:spPr>
            <a:xfrm>
              <a:off x="3810094" y="2895600"/>
              <a:ext cx="1219048" cy="152382"/>
            </a:xfrm>
            <a:prstGeom prst="downArrow">
              <a:avLst/>
            </a:prstGeom>
            <a:solidFill>
              <a:srgbClr val="00A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882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29565</TotalTime>
  <Words>3049</Words>
  <Application>Microsoft Office PowerPoint</Application>
  <PresentationFormat>On-screen Show (4:3)</PresentationFormat>
  <Paragraphs>593</Paragraphs>
  <Slides>84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IIR-slides</vt:lpstr>
      <vt:lpstr>Equation</vt:lpstr>
      <vt:lpstr>Slide 1</vt:lpstr>
      <vt:lpstr>Τι θα δούμε σήμερα</vt:lpstr>
      <vt:lpstr>Σημασία των συνδέσεων</vt:lpstr>
      <vt:lpstr>Κείμενο Άγκυρας</vt:lpstr>
      <vt:lpstr>Κείμενο Άγκυρας</vt:lpstr>
      <vt:lpstr>Κείμενο Άγκυρας</vt:lpstr>
      <vt:lpstr>Κείμενο Άγκυρας στο Ευρετήριο</vt:lpstr>
      <vt:lpstr>Google Bombs</vt:lpstr>
      <vt:lpstr>Assumption 2: annotation of target</vt:lpstr>
      <vt:lpstr>Anchor Text</vt:lpstr>
      <vt:lpstr>The Web as a Directed Graph</vt:lpstr>
      <vt:lpstr>Οι σύνδεσμοι είναι παντού!</vt:lpstr>
      <vt:lpstr>Simple iterative logic</vt:lpstr>
      <vt:lpstr>Simple iterative logic</vt:lpstr>
      <vt:lpstr>Simple iterative logic</vt:lpstr>
      <vt:lpstr>Simple iterative logic</vt:lpstr>
      <vt:lpstr>Many other examples of link analysis</vt:lpstr>
      <vt:lpstr>Slide 18</vt:lpstr>
      <vt:lpstr>Link Analysis</vt:lpstr>
      <vt:lpstr>PageRank</vt:lpstr>
      <vt:lpstr>PageRank: Βασική ιδέα</vt:lpstr>
      <vt:lpstr>PageRank: Παράδειγμα</vt:lpstr>
      <vt:lpstr>PageRank: Αλγόριθμος</vt:lpstr>
      <vt:lpstr>PageRank: Αλγόριθμος</vt:lpstr>
      <vt:lpstr>PageRank: Αλγόριθμος</vt:lpstr>
      <vt:lpstr>PageRank: Αλγόριθμος</vt:lpstr>
      <vt:lpstr>PageRank: Διανυσματική αναπαράσταση</vt:lpstr>
      <vt:lpstr>PageRank: Διανυσματική αναπαράσταση</vt:lpstr>
      <vt:lpstr>PageRank: Διανυσματική αναπαράσταση</vt:lpstr>
      <vt:lpstr>PageRank: Διανυσματική αναπαράσταση</vt:lpstr>
      <vt:lpstr>PageRank: Random Walks</vt:lpstr>
      <vt:lpstr>PageRank: Random Walks</vt:lpstr>
      <vt:lpstr>PageRank: Random Walks</vt:lpstr>
      <vt:lpstr>PageRank: Extensions</vt:lpstr>
      <vt:lpstr>PageRank: Αδιέξοδα </vt:lpstr>
      <vt:lpstr>PageRank: Αδιέξοδα </vt:lpstr>
      <vt:lpstr>PageRank: Αδιέξοδα </vt:lpstr>
      <vt:lpstr>PageRank: Αδιέξοδα </vt:lpstr>
      <vt:lpstr>PageRank: Spider Traps</vt:lpstr>
      <vt:lpstr>PageRank: Spider Traps</vt:lpstr>
      <vt:lpstr>PageRank: Spider Traps</vt:lpstr>
      <vt:lpstr>PageRank: Spider Traps</vt:lpstr>
      <vt:lpstr>PageRank: Spider Traps</vt:lpstr>
      <vt:lpstr>PageRank: Spectral Analysis</vt:lpstr>
      <vt:lpstr>PageRank: Spectral Analysis</vt:lpstr>
      <vt:lpstr>PageRank: Example</vt:lpstr>
      <vt:lpstr>Personalized PageRank</vt:lpstr>
      <vt:lpstr>PageRank: Trust Rank</vt:lpstr>
      <vt:lpstr>Pagerank summary</vt:lpstr>
      <vt:lpstr>The reality</vt:lpstr>
      <vt:lpstr>Slide 51</vt:lpstr>
      <vt:lpstr>HITS</vt:lpstr>
      <vt:lpstr>HITS: βασική ιδέα</vt:lpstr>
      <vt:lpstr>HITS: βασική ιδέα</vt:lpstr>
      <vt:lpstr>HITS: βασική ιδέα</vt:lpstr>
      <vt:lpstr>HITS: βασική ιδέα</vt:lpstr>
      <vt:lpstr>HITS: βασική ιδέα</vt:lpstr>
      <vt:lpstr>HITS</vt:lpstr>
      <vt:lpstr>HITS: Algorithm</vt:lpstr>
      <vt:lpstr>HITS: Algorithm</vt:lpstr>
      <vt:lpstr>HITS: Algorithm</vt:lpstr>
      <vt:lpstr>High-level scheme</vt:lpstr>
      <vt:lpstr>Base set</vt:lpstr>
      <vt:lpstr>Visualization</vt:lpstr>
      <vt:lpstr>Distilling hubs and authorities</vt:lpstr>
      <vt:lpstr>Iterative update</vt:lpstr>
      <vt:lpstr>Scaling</vt:lpstr>
      <vt:lpstr>How many iterations?</vt:lpstr>
      <vt:lpstr>Japan Elementary Schools</vt:lpstr>
      <vt:lpstr>Things to note</vt:lpstr>
      <vt:lpstr>Issues</vt:lpstr>
      <vt:lpstr>HITS: Algorithm</vt:lpstr>
      <vt:lpstr>HITS: Διανυσματική Αναπαράσταση</vt:lpstr>
      <vt:lpstr>Rewrite in matrix form</vt:lpstr>
      <vt:lpstr>Proof of convergence</vt:lpstr>
      <vt:lpstr>Hub/authority vectors</vt:lpstr>
      <vt:lpstr>HITS: Διανυσματική Αναπαράσταση</vt:lpstr>
      <vt:lpstr>HITS: Διανυσματική Αναπαράσταση</vt:lpstr>
      <vt:lpstr>HITS: Spectral Analysis</vt:lpstr>
      <vt:lpstr>HITS: Spectral Analysis</vt:lpstr>
      <vt:lpstr>HITS: Spectral Analysis</vt:lpstr>
      <vt:lpstr>PageRank vs HITS</vt:lpstr>
      <vt:lpstr>Περίληψη</vt:lpstr>
      <vt:lpstr>Slide 84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691</cp:revision>
  <cp:lastPrinted>2011-04-04T04:19:57Z</cp:lastPrinted>
  <dcterms:created xsi:type="dcterms:W3CDTF">2011-04-01T01:43:31Z</dcterms:created>
  <dcterms:modified xsi:type="dcterms:W3CDTF">2013-05-21T11:49:27Z</dcterms:modified>
</cp:coreProperties>
</file>