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336" r:id="rId5"/>
    <p:sldId id="264" r:id="rId6"/>
    <p:sldId id="337" r:id="rId7"/>
    <p:sldId id="342" r:id="rId8"/>
    <p:sldId id="343" r:id="rId9"/>
    <p:sldId id="266" r:id="rId10"/>
    <p:sldId id="267" r:id="rId11"/>
    <p:sldId id="335" r:id="rId12"/>
    <p:sldId id="339" r:id="rId13"/>
    <p:sldId id="269" r:id="rId14"/>
    <p:sldId id="345" r:id="rId15"/>
    <p:sldId id="263" r:id="rId16"/>
    <p:sldId id="340" r:id="rId17"/>
    <p:sldId id="333" r:id="rId18"/>
    <p:sldId id="326" r:id="rId19"/>
    <p:sldId id="270" r:id="rId20"/>
    <p:sldId id="271" r:id="rId21"/>
    <p:sldId id="329" r:id="rId22"/>
    <p:sldId id="346" r:id="rId23"/>
    <p:sldId id="331" r:id="rId24"/>
    <p:sldId id="347" r:id="rId25"/>
    <p:sldId id="341" r:id="rId26"/>
    <p:sldId id="272" r:id="rId27"/>
    <p:sldId id="274" r:id="rId28"/>
    <p:sldId id="325" r:id="rId29"/>
    <p:sldId id="275" r:id="rId30"/>
    <p:sldId id="323" r:id="rId31"/>
    <p:sldId id="3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B4E1CF0-9517-4C93-A4CD-F5698960A786}">
          <p14:sldIdLst>
            <p14:sldId id="256"/>
            <p14:sldId id="258"/>
            <p14:sldId id="259"/>
            <p14:sldId id="336"/>
            <p14:sldId id="264"/>
            <p14:sldId id="337"/>
            <p14:sldId id="342"/>
            <p14:sldId id="343"/>
            <p14:sldId id="338"/>
            <p14:sldId id="266"/>
            <p14:sldId id="267"/>
            <p14:sldId id="268"/>
            <p14:sldId id="335"/>
            <p14:sldId id="339"/>
            <p14:sldId id="269"/>
            <p14:sldId id="263"/>
            <p14:sldId id="340"/>
            <p14:sldId id="333"/>
            <p14:sldId id="326"/>
            <p14:sldId id="270"/>
            <p14:sldId id="271"/>
            <p14:sldId id="329"/>
            <p14:sldId id="330"/>
            <p14:sldId id="331"/>
            <p14:sldId id="341"/>
            <p14:sldId id="272"/>
            <p14:sldId id="274"/>
            <p14:sldId id="325"/>
            <p14:sldId id="275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D82C-48CD-4C83-B68D-0A05EC30AD8F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86637-5763-4B00-A1D6-CB6B374AF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2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diversity in the vase of web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22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32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MOD_logo_big_transparent.jpg"/>
          <p:cNvPicPr>
            <a:picLocks noChangeAspect="1"/>
          </p:cNvPicPr>
          <p:nvPr userDrawn="1"/>
        </p:nvPicPr>
        <p:blipFill>
          <a:blip r:embed="rId2" cstate="print"/>
          <a:srcRect l="50316"/>
          <a:stretch>
            <a:fillRect/>
          </a:stretch>
        </p:blipFill>
        <p:spPr>
          <a:xfrm>
            <a:off x="0" y="1142984"/>
            <a:ext cx="3281379" cy="5500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15352" cy="57150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462174" cy="5286412"/>
          </a:xfrm>
        </p:spPr>
        <p:txBody>
          <a:bodyPr>
            <a:normAutofit/>
          </a:bodyPr>
          <a:lstStyle>
            <a:lvl1pPr marL="365760" indent="-256032" algn="just">
              <a:buFont typeface="Georgia" pitchFamily="18" charset="0"/>
              <a:buChar char=" "/>
              <a:defRPr sz="2400">
                <a:solidFill>
                  <a:schemeClr val="tx1"/>
                </a:solidFill>
              </a:defRPr>
            </a:lvl1pPr>
            <a:lvl2pPr algn="just">
              <a:defRPr sz="2400">
                <a:solidFill>
                  <a:schemeClr val="tx1"/>
                </a:solidFill>
              </a:defRPr>
            </a:lvl2pPr>
            <a:lvl3pPr algn="just">
              <a:defRPr sz="2000">
                <a:solidFill>
                  <a:schemeClr val="tx1"/>
                </a:solidFill>
              </a:defRPr>
            </a:lvl3pPr>
            <a:lvl4pPr algn="just">
              <a:defRPr sz="2000">
                <a:solidFill>
                  <a:schemeClr val="tx1"/>
                </a:solidFill>
              </a:defRPr>
            </a:lvl4pPr>
            <a:lvl5pPr algn="just"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2272"/>
            <a:ext cx="6215074" cy="28572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1564358-7A2C-40FB-9FD4-8AC65389C9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DMOD lab, University of Ioannina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Diversity: Result Diversification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Dissimilarity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Coverage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5543560" cy="187847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Marina </a:t>
            </a:r>
            <a:r>
              <a:rPr lang="en-US" b="1" dirty="0" err="1" smtClean="0"/>
              <a:t>Drosou</a:t>
            </a:r>
            <a:r>
              <a:rPr lang="en-US" b="1" dirty="0" smtClean="0"/>
              <a:t>, </a:t>
            </a:r>
            <a:r>
              <a:rPr lang="en-US" b="1" dirty="0" err="1" smtClean="0"/>
              <a:t>Evaggelia</a:t>
            </a:r>
            <a:r>
              <a:rPr lang="en-US" b="1" dirty="0" smtClean="0"/>
              <a:t> </a:t>
            </a:r>
            <a:r>
              <a:rPr lang="en-US" b="1" dirty="0" err="1" smtClean="0"/>
              <a:t>Pitoura</a:t>
            </a:r>
            <a:endParaRPr lang="en-US" b="1" dirty="0" smtClean="0"/>
          </a:p>
          <a:p>
            <a:r>
              <a:rPr lang="en-US" sz="1900" dirty="0" smtClean="0"/>
              <a:t>Computer Science Department</a:t>
            </a:r>
          </a:p>
          <a:p>
            <a:r>
              <a:rPr lang="en-US" sz="1900" dirty="0" smtClean="0"/>
              <a:t>University of </a:t>
            </a:r>
            <a:r>
              <a:rPr lang="en-US" sz="1900" dirty="0" err="1" smtClean="0"/>
              <a:t>Ioannina</a:t>
            </a:r>
            <a:r>
              <a:rPr lang="en-US" sz="1900" dirty="0" smtClean="0"/>
              <a:t>, Greece</a:t>
            </a:r>
          </a:p>
          <a:p>
            <a:endParaRPr lang="en-US" dirty="0" smtClean="0"/>
          </a:p>
          <a:p>
            <a:r>
              <a:rPr lang="en-US" sz="1400" i="1" dirty="0" smtClean="0"/>
              <a:t>http://dmod.cs.uoi.gr</a:t>
            </a:r>
            <a:endParaRPr lang="en-US" sz="1400" i="1" dirty="0"/>
          </a:p>
        </p:txBody>
      </p:sp>
      <p:pic>
        <p:nvPicPr>
          <p:cNvPr id="4" name="Picture 3" descr="csuo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653136"/>
            <a:ext cx="1447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-unique-grap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98" y="3802548"/>
            <a:ext cx="3812325" cy="2168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Graph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Solving the </a:t>
            </a:r>
            <a:r>
              <a:rPr lang="en-AU" dirty="0" smtClean="0"/>
              <a:t>minimum </a:t>
            </a:r>
            <a:r>
              <a:rPr lang="en-AU" i="1" dirty="0" smtClean="0"/>
              <a:t>r</a:t>
            </a:r>
            <a:r>
              <a:rPr lang="en-AU" cap="small" dirty="0" smtClean="0"/>
              <a:t>-</a:t>
            </a:r>
            <a:r>
              <a:rPr lang="en-AU" cap="small" dirty="0" err="1" smtClean="0"/>
              <a:t>DisC</a:t>
            </a:r>
            <a:r>
              <a:rPr lang="en-AU" cap="small" dirty="0" smtClean="0"/>
              <a:t> </a:t>
            </a:r>
            <a:r>
              <a:rPr lang="en-AU" cap="small" dirty="0"/>
              <a:t>Diverse Subset Problem</a:t>
            </a:r>
            <a:r>
              <a:rPr lang="en-AU" dirty="0"/>
              <a:t> for a set </a:t>
            </a:r>
            <a:r>
              <a:rPr lang="en-AU" i="1" dirty="0"/>
              <a:t>P</a:t>
            </a:r>
            <a:r>
              <a:rPr lang="en-AU" dirty="0"/>
              <a:t> is equivalent to finding </a:t>
            </a:r>
            <a:r>
              <a:rPr lang="en-AU" dirty="0" smtClean="0"/>
              <a:t>a minimum </a:t>
            </a:r>
            <a:r>
              <a:rPr lang="en-AU" i="1" dirty="0" smtClean="0">
                <a:solidFill>
                  <a:srgbClr val="FF0000"/>
                </a:solidFill>
              </a:rPr>
              <a:t>Independent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>
                <a:solidFill>
                  <a:srgbClr val="FF0000"/>
                </a:solidFill>
              </a:rPr>
              <a:t>Dominating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set </a:t>
            </a:r>
            <a:r>
              <a:rPr lang="en-AU" dirty="0"/>
              <a:t>of the </a:t>
            </a:r>
            <a:r>
              <a:rPr lang="en-AU" dirty="0" smtClean="0"/>
              <a:t>graph.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i="1" dirty="0" smtClean="0">
                <a:solidFill>
                  <a:srgbClr val="000000"/>
                </a:solidFill>
              </a:rPr>
              <a:t>Independent</a:t>
            </a:r>
            <a:r>
              <a:rPr lang="en-AU" sz="2000" dirty="0" smtClean="0">
                <a:solidFill>
                  <a:srgbClr val="000000"/>
                </a:solidFill>
              </a:rPr>
              <a:t>: </a:t>
            </a:r>
            <a:r>
              <a:rPr lang="en-AU" sz="2000" dirty="0" smtClean="0"/>
              <a:t>no </a:t>
            </a:r>
            <a:r>
              <a:rPr lang="en-AU" sz="2000" dirty="0"/>
              <a:t>edge </a:t>
            </a:r>
            <a:r>
              <a:rPr lang="en-AU" sz="2000" dirty="0" smtClean="0"/>
              <a:t>between </a:t>
            </a:r>
            <a:r>
              <a:rPr lang="en-AU" sz="2000" dirty="0" smtClean="0"/>
              <a:t>any two vertices </a:t>
            </a:r>
            <a:r>
              <a:rPr lang="en-AU" sz="2000" dirty="0"/>
              <a:t>in the </a:t>
            </a:r>
            <a:r>
              <a:rPr lang="en-AU" sz="2000" dirty="0" smtClean="0"/>
              <a:t>set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i="1" dirty="0" smtClean="0">
                <a:solidFill>
                  <a:srgbClr val="000000"/>
                </a:solidFill>
              </a:rPr>
              <a:t>Dominating</a:t>
            </a:r>
            <a:r>
              <a:rPr lang="en-AU" sz="2000" dirty="0" smtClean="0">
                <a:solidFill>
                  <a:srgbClr val="000000"/>
                </a:solidFill>
              </a:rPr>
              <a:t>: </a:t>
            </a:r>
            <a:r>
              <a:rPr lang="en-AU" sz="2000" dirty="0" smtClean="0"/>
              <a:t>all </a:t>
            </a:r>
            <a:r>
              <a:rPr lang="en-AU" sz="2000" dirty="0"/>
              <a:t>vertices outside connected with at least one </a:t>
            </a:r>
            <a:r>
              <a:rPr lang="en-AU" sz="2000" dirty="0" smtClean="0"/>
              <a:t>inside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NP-hard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94980" y="4064265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39" y="59830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Dominating, not independent</a:t>
            </a:r>
            <a:endParaRPr lang="en-US" dirty="0"/>
          </a:p>
        </p:txBody>
      </p:sp>
      <p:pic>
        <p:nvPicPr>
          <p:cNvPr id="9" name="Picture 8" descr="no-unique-grap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677" y="3664802"/>
            <a:ext cx="3812325" cy="2168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9108" y="59830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Dominating and independent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268541" y="4065500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59640" y="5501766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15419" y="3950267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56376" y="4273218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00989" y="5371904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029" y="459430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3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Computing </a:t>
            </a:r>
            <a:r>
              <a:rPr lang="en-AU" dirty="0" err="1" smtClean="0"/>
              <a:t>DisC</a:t>
            </a:r>
            <a:r>
              <a:rPr lang="en-AU" dirty="0" smtClean="0"/>
              <a:t> subsets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51592" y="31450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1370267" y="215003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627784" y="242745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206178" y="3297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267616" y="397753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2981213" y="3297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3197237" y="183590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4270496" y="2876569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3634157" y="407413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2954004" y="481863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1293891" y="433304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3949993" y="508518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4346872" y="4361516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6156176" y="288465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/>
          <p:cNvSpPr/>
          <p:nvPr/>
        </p:nvSpPr>
        <p:spPr>
          <a:xfrm>
            <a:off x="6732240" y="256535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5724128" y="2535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720778" y="326988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7380312" y="376151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3698551" y="324632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Straight Connector 29"/>
          <p:cNvCxnSpPr>
            <a:stCxn id="6" idx="1"/>
            <a:endCxn id="7" idx="5"/>
          </p:cNvCxnSpPr>
          <p:nvPr/>
        </p:nvCxnSpPr>
        <p:spPr>
          <a:xfrm flipH="1" flipV="1">
            <a:off x="1554655" y="2334423"/>
            <a:ext cx="528573" cy="8422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7"/>
            <a:endCxn id="8" idx="3"/>
          </p:cNvCxnSpPr>
          <p:nvPr/>
        </p:nvCxnSpPr>
        <p:spPr>
          <a:xfrm flipV="1">
            <a:off x="2235980" y="2611840"/>
            <a:ext cx="423440" cy="5648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2"/>
            <a:endCxn id="9" idx="6"/>
          </p:cNvCxnSpPr>
          <p:nvPr/>
        </p:nvCxnSpPr>
        <p:spPr>
          <a:xfrm flipH="1">
            <a:off x="1422202" y="3253076"/>
            <a:ext cx="62939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16" idx="0"/>
          </p:cNvCxnSpPr>
          <p:nvPr/>
        </p:nvCxnSpPr>
        <p:spPr>
          <a:xfrm flipH="1">
            <a:off x="1401903" y="3329452"/>
            <a:ext cx="681325" cy="10035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6"/>
            <a:endCxn id="11" idx="2"/>
          </p:cNvCxnSpPr>
          <p:nvPr/>
        </p:nvCxnSpPr>
        <p:spPr>
          <a:xfrm>
            <a:off x="2267616" y="3253076"/>
            <a:ext cx="713597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67616" y="3244020"/>
            <a:ext cx="4496" cy="8004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  <a:endCxn id="8" idx="2"/>
          </p:cNvCxnSpPr>
          <p:nvPr/>
        </p:nvCxnSpPr>
        <p:spPr>
          <a:xfrm>
            <a:off x="1586291" y="2258047"/>
            <a:ext cx="1041493" cy="2774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0"/>
            <a:endCxn id="7" idx="3"/>
          </p:cNvCxnSpPr>
          <p:nvPr/>
        </p:nvCxnSpPr>
        <p:spPr>
          <a:xfrm flipV="1">
            <a:off x="1314190" y="2334423"/>
            <a:ext cx="87713" cy="9630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7"/>
            <a:endCxn id="11" idx="3"/>
          </p:cNvCxnSpPr>
          <p:nvPr/>
        </p:nvCxnSpPr>
        <p:spPr>
          <a:xfrm flipV="1">
            <a:off x="2452004" y="3481852"/>
            <a:ext cx="560845" cy="5273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  <a:endCxn id="11" idx="0"/>
          </p:cNvCxnSpPr>
          <p:nvPr/>
        </p:nvCxnSpPr>
        <p:spPr>
          <a:xfrm>
            <a:off x="2812172" y="2611840"/>
            <a:ext cx="277053" cy="6856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24" idx="2"/>
          </p:cNvCxnSpPr>
          <p:nvPr/>
        </p:nvCxnSpPr>
        <p:spPr>
          <a:xfrm flipV="1">
            <a:off x="3197237" y="3354333"/>
            <a:ext cx="501314" cy="511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4" idx="7"/>
            <a:endCxn id="13" idx="3"/>
          </p:cNvCxnSpPr>
          <p:nvPr/>
        </p:nvCxnSpPr>
        <p:spPr>
          <a:xfrm flipV="1">
            <a:off x="3882939" y="3060957"/>
            <a:ext cx="419193" cy="217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7"/>
            <a:endCxn id="12" idx="3"/>
          </p:cNvCxnSpPr>
          <p:nvPr/>
        </p:nvCxnSpPr>
        <p:spPr>
          <a:xfrm flipV="1">
            <a:off x="2812172" y="2020288"/>
            <a:ext cx="416701" cy="43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4" idx="4"/>
            <a:endCxn id="14" idx="0"/>
          </p:cNvCxnSpPr>
          <p:nvPr/>
        </p:nvCxnSpPr>
        <p:spPr>
          <a:xfrm flipH="1">
            <a:off x="3742169" y="3462345"/>
            <a:ext cx="64394" cy="6117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4" idx="6"/>
            <a:endCxn id="18" idx="1"/>
          </p:cNvCxnSpPr>
          <p:nvPr/>
        </p:nvCxnSpPr>
        <p:spPr>
          <a:xfrm>
            <a:off x="3850181" y="4182142"/>
            <a:ext cx="528327" cy="2110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8" idx="3"/>
            <a:endCxn id="17" idx="7"/>
          </p:cNvCxnSpPr>
          <p:nvPr/>
        </p:nvCxnSpPr>
        <p:spPr>
          <a:xfrm flipH="1">
            <a:off x="4134381" y="4545904"/>
            <a:ext cx="244127" cy="5709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" idx="4"/>
            <a:endCxn id="17" idx="0"/>
          </p:cNvCxnSpPr>
          <p:nvPr/>
        </p:nvCxnSpPr>
        <p:spPr>
          <a:xfrm>
            <a:off x="3742169" y="4290154"/>
            <a:ext cx="315836" cy="7950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6"/>
            <a:endCxn id="17" idx="1"/>
          </p:cNvCxnSpPr>
          <p:nvPr/>
        </p:nvCxnSpPr>
        <p:spPr>
          <a:xfrm>
            <a:off x="3170028" y="4926644"/>
            <a:ext cx="811601" cy="1901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1" idx="6"/>
            <a:endCxn id="19" idx="1"/>
          </p:cNvCxnSpPr>
          <p:nvPr/>
        </p:nvCxnSpPr>
        <p:spPr>
          <a:xfrm>
            <a:off x="5940152" y="2655877"/>
            <a:ext cx="247660" cy="2480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9" idx="3"/>
            <a:endCxn id="22" idx="7"/>
          </p:cNvCxnSpPr>
          <p:nvPr/>
        </p:nvCxnSpPr>
        <p:spPr>
          <a:xfrm flipH="1">
            <a:off x="5905166" y="3079607"/>
            <a:ext cx="282646" cy="2113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2"/>
          </p:cNvCxnSpPr>
          <p:nvPr/>
        </p:nvCxnSpPr>
        <p:spPr>
          <a:xfrm flipV="1">
            <a:off x="6372200" y="2687876"/>
            <a:ext cx="360040" cy="2902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1" idx="4"/>
            <a:endCxn id="22" idx="0"/>
          </p:cNvCxnSpPr>
          <p:nvPr/>
        </p:nvCxnSpPr>
        <p:spPr>
          <a:xfrm flipH="1">
            <a:off x="5828790" y="2775051"/>
            <a:ext cx="3350" cy="4712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5" idx="7"/>
            <a:endCxn id="14" idx="3"/>
          </p:cNvCxnSpPr>
          <p:nvPr/>
        </p:nvCxnSpPr>
        <p:spPr>
          <a:xfrm flipV="1">
            <a:off x="3138392" y="4258518"/>
            <a:ext cx="527401" cy="5917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6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smaller is the minimum set?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92896"/>
            <a:ext cx="8318158" cy="1296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where </a:t>
            </a:r>
            <a:r>
              <a:rPr lang="en-AU" i="1" dirty="0" smtClean="0"/>
              <a:t>B</a:t>
            </a:r>
            <a:r>
              <a:rPr lang="en-AU" dirty="0" smtClean="0"/>
              <a:t> the </a:t>
            </a:r>
            <a:r>
              <a:rPr lang="en-AU" dirty="0">
                <a:solidFill>
                  <a:srgbClr val="000000"/>
                </a:solidFill>
              </a:rPr>
              <a:t>maximum number of</a:t>
            </a:r>
            <a:r>
              <a:rPr lang="en-AU" dirty="0">
                <a:solidFill>
                  <a:srgbClr val="FF0000"/>
                </a:solidFill>
              </a:rPr>
              <a:t> independent </a:t>
            </a:r>
            <a:r>
              <a:rPr lang="en-AU" dirty="0" smtClean="0">
                <a:solidFill>
                  <a:srgbClr val="FF0000"/>
                </a:solidFill>
              </a:rPr>
              <a:t>neighbors </a:t>
            </a:r>
            <a:r>
              <a:rPr lang="en-AU" dirty="0"/>
              <a:t>of any </a:t>
            </a:r>
            <a:r>
              <a:rPr lang="en-AU" dirty="0" smtClean="0"/>
              <a:t>item in </a:t>
            </a:r>
            <a:r>
              <a:rPr lang="en-AU" i="1" dirty="0" smtClean="0"/>
              <a:t>P</a:t>
            </a:r>
            <a:endParaRPr lang="en-AU" dirty="0" smtClean="0"/>
          </a:p>
          <a:p>
            <a:pPr marL="708660" lvl="3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AU" i="1" dirty="0"/>
              <a:t>i.e., each </a:t>
            </a:r>
            <a:r>
              <a:rPr lang="en-AU" dirty="0"/>
              <a:t>item </a:t>
            </a:r>
            <a:r>
              <a:rPr lang="en-AU" i="1" dirty="0" smtClean="0"/>
              <a:t>has </a:t>
            </a:r>
            <a:r>
              <a:rPr lang="en-AU" i="1" dirty="0"/>
              <a:t>at most </a:t>
            </a:r>
            <a:r>
              <a:rPr lang="en-AU" i="1" dirty="0" smtClean="0"/>
              <a:t>B </a:t>
            </a:r>
            <a:r>
              <a:rPr lang="en-US" i="1" dirty="0"/>
              <a:t>neighbors</a:t>
            </a:r>
            <a:r>
              <a:rPr lang="en-US" dirty="0"/>
              <a:t> </a:t>
            </a:r>
            <a:r>
              <a:rPr lang="en-AU" i="1" dirty="0" smtClean="0"/>
              <a:t>that </a:t>
            </a:r>
            <a:r>
              <a:rPr lang="en-AU" i="1" dirty="0"/>
              <a:t>are independent from each other</a:t>
            </a:r>
            <a:r>
              <a:rPr lang="en-AU" i="1" dirty="0" smtClean="0"/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DMOD lab, University of </a:t>
            </a:r>
            <a:r>
              <a:rPr lang="en-US" dirty="0" err="1" smtClean="0"/>
              <a:t>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9572" y="1556792"/>
            <a:ext cx="7704856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The size of any </a:t>
            </a:r>
            <a:r>
              <a:rPr lang="en-AU" i="1" dirty="0">
                <a:solidFill>
                  <a:schemeClr val="tx1"/>
                </a:solidFill>
              </a:rPr>
              <a:t>r</a:t>
            </a:r>
            <a:r>
              <a:rPr lang="en-AU" dirty="0">
                <a:solidFill>
                  <a:schemeClr val="tx1"/>
                </a:solidFill>
              </a:rPr>
              <a:t>-</a:t>
            </a:r>
            <a:r>
              <a:rPr lang="en-AU" dirty="0" err="1">
                <a:solidFill>
                  <a:schemeClr val="tx1"/>
                </a:solidFill>
              </a:rPr>
              <a:t>DisC</a:t>
            </a:r>
            <a:r>
              <a:rPr lang="en-AU" dirty="0">
                <a:solidFill>
                  <a:schemeClr val="tx1"/>
                </a:solidFill>
              </a:rPr>
              <a:t> diverse subset </a:t>
            </a:r>
            <a:r>
              <a:rPr lang="en-AU" i="1" dirty="0">
                <a:solidFill>
                  <a:schemeClr val="tx1"/>
                </a:solidFill>
              </a:rPr>
              <a:t>S</a:t>
            </a:r>
            <a:r>
              <a:rPr lang="en-AU" dirty="0">
                <a:solidFill>
                  <a:schemeClr val="tx1"/>
                </a:solidFill>
              </a:rPr>
              <a:t> of </a:t>
            </a:r>
            <a:r>
              <a:rPr lang="en-AU" i="1" dirty="0" smtClean="0">
                <a:solidFill>
                  <a:schemeClr val="tx1"/>
                </a:solidFill>
              </a:rPr>
              <a:t>P</a:t>
            </a:r>
            <a:r>
              <a:rPr lang="en-AU" dirty="0" smtClean="0">
                <a:solidFill>
                  <a:schemeClr val="tx1"/>
                </a:solidFill>
              </a:rPr>
              <a:t> is </a:t>
            </a:r>
            <a:r>
              <a:rPr lang="en-AU" dirty="0" smtClean="0">
                <a:solidFill>
                  <a:srgbClr val="FF0000"/>
                </a:solidFill>
                <a:sym typeface="Symbol"/>
              </a:rPr>
              <a:t> </a:t>
            </a:r>
            <a:r>
              <a:rPr lang="en-AU" dirty="0" smtClean="0">
                <a:solidFill>
                  <a:srgbClr val="FF0000"/>
                </a:solidFill>
              </a:rPr>
              <a:t>B </a:t>
            </a:r>
            <a:r>
              <a:rPr lang="en-AU" dirty="0" smtClean="0">
                <a:solidFill>
                  <a:srgbClr val="000000"/>
                </a:solidFill>
              </a:rPr>
              <a:t>times the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>
                <a:solidFill>
                  <a:schemeClr val="tx1"/>
                </a:solidFill>
              </a:rPr>
              <a:t>size </a:t>
            </a:r>
            <a:r>
              <a:rPr lang="en-AU" dirty="0" smtClean="0">
                <a:solidFill>
                  <a:schemeClr val="tx1"/>
                </a:solidFill>
              </a:rPr>
              <a:t>of any </a:t>
            </a:r>
            <a:r>
              <a:rPr lang="en-AU" dirty="0">
                <a:solidFill>
                  <a:schemeClr val="tx1"/>
                </a:solidFill>
              </a:rPr>
              <a:t>minimum </a:t>
            </a:r>
            <a:r>
              <a:rPr lang="en-AU" i="1" dirty="0">
                <a:solidFill>
                  <a:schemeClr val="tx1"/>
                </a:solidFill>
              </a:rPr>
              <a:t>r</a:t>
            </a:r>
            <a:r>
              <a:rPr lang="en-AU" dirty="0">
                <a:solidFill>
                  <a:schemeClr val="tx1"/>
                </a:solidFill>
              </a:rPr>
              <a:t>-</a:t>
            </a:r>
            <a:r>
              <a:rPr lang="en-AU" dirty="0" err="1">
                <a:solidFill>
                  <a:schemeClr val="tx1"/>
                </a:solidFill>
              </a:rPr>
              <a:t>DisC</a:t>
            </a:r>
            <a:r>
              <a:rPr lang="en-AU" dirty="0">
                <a:solidFill>
                  <a:schemeClr val="tx1"/>
                </a:solidFill>
              </a:rPr>
              <a:t> diverse subset S</a:t>
            </a:r>
            <a:r>
              <a:rPr lang="en-AU" baseline="30000" dirty="0" smtClean="0">
                <a:solidFill>
                  <a:schemeClr val="tx1"/>
                </a:solidFill>
              </a:rPr>
              <a:t>∗</a:t>
            </a:r>
            <a:endParaRPr lang="en-AU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82624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 indent="0">
              <a:buNone/>
            </a:pPr>
            <a:r>
              <a:rPr lang="en-AU" sz="2000" i="1" dirty="0" smtClean="0"/>
              <a:t>B</a:t>
            </a:r>
            <a:r>
              <a:rPr lang="en-AU" sz="2000" dirty="0" smtClean="0"/>
              <a:t> depends on </a:t>
            </a:r>
            <a:r>
              <a:rPr lang="en-AU" sz="2000" dirty="0" smtClean="0"/>
              <a:t>the </a:t>
            </a:r>
            <a:r>
              <a:rPr lang="en-AU" sz="2000" i="1" dirty="0" smtClean="0">
                <a:solidFill>
                  <a:srgbClr val="FF0000"/>
                </a:solidFill>
              </a:rPr>
              <a:t>distance</a:t>
            </a:r>
            <a:r>
              <a:rPr lang="en-AU" sz="2000" dirty="0" smtClean="0"/>
              <a:t> </a:t>
            </a:r>
            <a:r>
              <a:rPr lang="en-AU" sz="2000" dirty="0" smtClean="0"/>
              <a:t>metric and </a:t>
            </a:r>
            <a:r>
              <a:rPr lang="en-AU" sz="2000" dirty="0" smtClean="0"/>
              <a:t>data </a:t>
            </a:r>
            <a:r>
              <a:rPr lang="en-AU" sz="2000" i="1" dirty="0" smtClean="0">
                <a:solidFill>
                  <a:srgbClr val="FF0000"/>
                </a:solidFill>
              </a:rPr>
              <a:t>cardinality</a:t>
            </a:r>
            <a:endParaRPr lang="en-AU" sz="2000" dirty="0" smtClean="0">
              <a:solidFill>
                <a:srgbClr val="FF0000"/>
              </a:solidFill>
            </a:endParaRPr>
          </a:p>
          <a:p>
            <a:pPr lvl="1"/>
            <a:endParaRPr lang="en-AU" sz="2000" dirty="0" smtClean="0"/>
          </a:p>
          <a:p>
            <a:pPr lvl="1"/>
            <a:r>
              <a:rPr lang="en-AU" sz="2000" dirty="0" smtClean="0"/>
              <a:t>We </a:t>
            </a:r>
            <a:r>
              <a:rPr lang="en-AU" sz="2000" dirty="0" smtClean="0"/>
              <a:t>have proved </a:t>
            </a:r>
            <a:r>
              <a:rPr lang="en-AU" sz="2000" dirty="0" smtClean="0"/>
              <a:t>that:</a:t>
            </a:r>
            <a:endParaRPr lang="en-AU" sz="20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000" dirty="0" smtClean="0"/>
              <a:t>  </a:t>
            </a:r>
            <a:r>
              <a:rPr lang="en-AU" sz="2000" dirty="0" smtClean="0"/>
              <a:t>for </a:t>
            </a:r>
            <a:r>
              <a:rPr lang="en-AU" sz="2000" dirty="0"/>
              <a:t>the Euclidean distance in the 2D plane: B = 5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000" dirty="0" smtClean="0"/>
              <a:t>  for </a:t>
            </a:r>
            <a:r>
              <a:rPr lang="en-AU" sz="2000" dirty="0"/>
              <a:t>the Manhattan distance in the 2D plane: B = </a:t>
            </a:r>
            <a:r>
              <a:rPr lang="en-AU" sz="2000" dirty="0" smtClean="0"/>
              <a:t>7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000" dirty="0" smtClean="0"/>
              <a:t>  for the Euclidean distance in the 3D plane: B = 24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AU" i="1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AU" i="1" dirty="0" smtClean="0"/>
              <a:t>(</a:t>
            </a:r>
            <a:r>
              <a:rPr lang="en-AU" i="1" dirty="0" smtClean="0"/>
              <a:t>proofs in the paper)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30679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Bounding the size of </a:t>
            </a:r>
            <a:r>
              <a:rPr lang="en-AU" dirty="0" err="1" smtClean="0"/>
              <a:t>DisC</a:t>
            </a:r>
            <a:r>
              <a:rPr lang="en-AU" dirty="0" smtClean="0"/>
              <a:t> subsets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20486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endParaRPr lang="en-AU" dirty="0"/>
          </a:p>
          <a:p>
            <a:r>
              <a:rPr lang="en-US" i="1" dirty="0" smtClean="0"/>
              <a:t>Raising the dissimilarity condition:</a:t>
            </a:r>
          </a:p>
          <a:p>
            <a:endParaRPr lang="en-US" i="1" dirty="0" smtClean="0"/>
          </a:p>
          <a:p>
            <a:r>
              <a:rPr lang="en-US" dirty="0" smtClean="0"/>
              <a:t>Let </a:t>
            </a:r>
            <a:r>
              <a:rPr lang="el-GR" i="1" dirty="0"/>
              <a:t>Δ</a:t>
            </a:r>
            <a:r>
              <a:rPr lang="el-GR" dirty="0"/>
              <a:t> </a:t>
            </a:r>
            <a:r>
              <a:rPr lang="en-US" dirty="0"/>
              <a:t>be the maximum number of neighbors of any item in </a:t>
            </a:r>
            <a:r>
              <a:rPr lang="en-US" i="1" dirty="0" smtClean="0"/>
              <a:t>P. </a:t>
            </a:r>
            <a:r>
              <a:rPr lang="en-AU" dirty="0" smtClean="0"/>
              <a:t>The </a:t>
            </a:r>
            <a:r>
              <a:rPr lang="en-AU" dirty="0"/>
              <a:t>size of any </a:t>
            </a:r>
            <a:r>
              <a:rPr lang="en-AU" i="1" dirty="0"/>
              <a:t>covering </a:t>
            </a:r>
            <a:r>
              <a:rPr lang="en-AU" dirty="0"/>
              <a:t>(but </a:t>
            </a:r>
            <a:r>
              <a:rPr lang="en-AU" u="sng" dirty="0"/>
              <a:t>not</a:t>
            </a:r>
            <a:r>
              <a:rPr lang="en-AU" dirty="0"/>
              <a:t> dissimilar) diverse subset </a:t>
            </a:r>
            <a:r>
              <a:rPr lang="en-AU" i="1" dirty="0"/>
              <a:t>S</a:t>
            </a:r>
            <a:r>
              <a:rPr lang="en-AU" dirty="0"/>
              <a:t> of </a:t>
            </a:r>
            <a:r>
              <a:rPr lang="en-AU" i="1" dirty="0"/>
              <a:t>P</a:t>
            </a:r>
            <a:r>
              <a:rPr lang="en-AU" dirty="0"/>
              <a:t> is </a:t>
            </a:r>
            <a:r>
              <a:rPr lang="en-AU" dirty="0">
                <a:solidFill>
                  <a:srgbClr val="FF0000"/>
                </a:solidFill>
              </a:rPr>
              <a:t>at most </a:t>
            </a:r>
            <a:r>
              <a:rPr lang="en-AU" dirty="0" err="1">
                <a:solidFill>
                  <a:srgbClr val="FF0000"/>
                </a:solidFill>
              </a:rPr>
              <a:t>ln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times larger than any minimum covering subset S</a:t>
            </a:r>
            <a:r>
              <a:rPr lang="en-AU" baseline="30000" dirty="0" smtClean="0"/>
              <a:t>∗</a:t>
            </a:r>
            <a:endParaRPr lang="en-AU" i="1" dirty="0"/>
          </a:p>
          <a:p>
            <a:endParaRPr lang="en-AU" i="1" dirty="0"/>
          </a:p>
          <a:p>
            <a:r>
              <a:rPr lang="en-AU" i="1" dirty="0"/>
              <a:t>(</a:t>
            </a:r>
            <a:r>
              <a:rPr lang="en-AU" i="1" dirty="0" smtClean="0"/>
              <a:t>proof </a:t>
            </a:r>
            <a:r>
              <a:rPr lang="en-AU" i="1" dirty="0"/>
              <a:t>in the paper)</a:t>
            </a:r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7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Talk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50206" cy="4583432"/>
          </a:xfrm>
        </p:spPr>
        <p:txBody>
          <a:bodyPr/>
          <a:lstStyle/>
          <a:p>
            <a:pPr marL="109728" indent="0">
              <a:buNone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Formal definition and algorithms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b="1" dirty="0" smtClean="0"/>
              <a:t>C</a:t>
            </a:r>
            <a:r>
              <a:rPr lang="en-AU" b="1" dirty="0" smtClean="0"/>
              <a:t>omparison</a:t>
            </a:r>
            <a:endParaRPr lang="en-AU" b="1" dirty="0" smtClean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Adaptive Diversification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/>
              <a:t>Implementation </a:t>
            </a:r>
            <a:r>
              <a:rPr lang="en-AU" dirty="0" smtClean="0"/>
              <a:t>using M-trees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Evaluation</a:t>
            </a: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2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other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20888"/>
            <a:ext cx="8472518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 widespread options for </a:t>
            </a:r>
            <a:r>
              <a:rPr lang="en-US" i="1" dirty="0" smtClean="0"/>
              <a:t>f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7624" y="4437112"/>
          <a:ext cx="3513138" cy="852487"/>
        </p:xfrm>
        <a:graphic>
          <a:graphicData uri="http://schemas.openxmlformats.org/presentationml/2006/ole">
            <p:oleObj spid="_x0000_s54520" name="Equation" r:id="rId4" imgW="1726920" imgH="4190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6408606"/>
              </p:ext>
            </p:extLst>
          </p:nvPr>
        </p:nvGraphicFramePr>
        <p:xfrm>
          <a:off x="1187624" y="3284984"/>
          <a:ext cx="3384550" cy="774700"/>
        </p:xfrm>
        <a:graphic>
          <a:graphicData uri="http://schemas.openxmlformats.org/presentationml/2006/ole">
            <p:oleObj spid="_x0000_s54521" name="Equation" r:id="rId5" imgW="1663560" imgH="3808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10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AU" dirty="0" smtClean="0"/>
              <a:t>omparison with other models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54" y="2564904"/>
            <a:ext cx="8582689" cy="212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41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AU" dirty="0" smtClean="0"/>
              <a:t>omparison with other models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62174" cy="278323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AU" dirty="0" smtClean="0"/>
              <a:t>Let </a:t>
            </a:r>
            <a:r>
              <a:rPr lang="en-AU" i="1" dirty="0" smtClean="0"/>
              <a:t>S</a:t>
            </a:r>
            <a:r>
              <a:rPr lang="en-AU" dirty="0" smtClean="0"/>
              <a:t> be an </a:t>
            </a:r>
            <a:r>
              <a:rPr lang="en-AU" i="1" dirty="0" smtClean="0"/>
              <a:t>r</a:t>
            </a:r>
            <a:r>
              <a:rPr lang="en-AU" dirty="0" smtClean="0"/>
              <a:t>-</a:t>
            </a:r>
            <a:r>
              <a:rPr lang="en-AU" dirty="0" err="1" smtClean="0"/>
              <a:t>DisC</a:t>
            </a:r>
            <a:r>
              <a:rPr lang="en-AU" dirty="0" smtClean="0"/>
              <a:t> set and </a:t>
            </a:r>
            <a:r>
              <a:rPr lang="en-AU" i="1" dirty="0" smtClean="0"/>
              <a:t>S*</a:t>
            </a:r>
            <a:r>
              <a:rPr lang="en-AU" dirty="0" smtClean="0"/>
              <a:t> be an optimal </a:t>
            </a:r>
            <a:r>
              <a:rPr lang="en-AU" cap="small" dirty="0" err="1" smtClean="0"/>
              <a:t>MaxMin</a:t>
            </a:r>
            <a:r>
              <a:rPr lang="en-AU" dirty="0" smtClean="0"/>
              <a:t> set. Let </a:t>
            </a:r>
            <a:r>
              <a:rPr lang="en-AU" i="1" dirty="0" smtClean="0">
                <a:sym typeface="Symbol"/>
              </a:rPr>
              <a:t></a:t>
            </a:r>
            <a:r>
              <a:rPr lang="en-AU" dirty="0" smtClean="0">
                <a:sym typeface="Symbol"/>
              </a:rPr>
              <a:t> and </a:t>
            </a:r>
            <a:r>
              <a:rPr lang="en-AU" i="1" dirty="0" smtClean="0">
                <a:sym typeface="Symbol"/>
              </a:rPr>
              <a:t>*</a:t>
            </a:r>
            <a:r>
              <a:rPr lang="en-AU" dirty="0" smtClean="0">
                <a:sym typeface="Symbol"/>
              </a:rPr>
              <a:t> be the </a:t>
            </a:r>
            <a:r>
              <a:rPr lang="en-AU" cap="small" dirty="0" err="1"/>
              <a:t>MaxMin</a:t>
            </a:r>
            <a:r>
              <a:rPr lang="en-AU" dirty="0"/>
              <a:t> </a:t>
            </a:r>
            <a:r>
              <a:rPr lang="en-AU" dirty="0" smtClean="0">
                <a:sym typeface="Symbol"/>
              </a:rPr>
              <a:t>distances of the two sets. Then, </a:t>
            </a:r>
            <a:r>
              <a:rPr lang="en-AU" i="1" dirty="0">
                <a:sym typeface="Symbol"/>
              </a:rPr>
              <a:t>*</a:t>
            </a:r>
            <a:r>
              <a:rPr lang="en-AU" dirty="0">
                <a:sym typeface="Symbol"/>
              </a:rPr>
              <a:t> </a:t>
            </a:r>
            <a:r>
              <a:rPr lang="en-AU" dirty="0" smtClean="0">
                <a:sym typeface="Symbol"/>
              </a:rPr>
              <a:t>≤ 3</a:t>
            </a:r>
            <a:r>
              <a:rPr lang="en-AU" i="1" dirty="0" smtClean="0">
                <a:sym typeface="Symbol"/>
              </a:rPr>
              <a:t></a:t>
            </a:r>
            <a:r>
              <a:rPr lang="en-AU" dirty="0" smtClean="0">
                <a:sym typeface="Symbol"/>
              </a:rPr>
              <a:t>.</a:t>
            </a:r>
          </a:p>
          <a:p>
            <a:pPr marL="411480" lvl="1" indent="0">
              <a:buNone/>
            </a:pPr>
            <a:endParaRPr lang="en-AU" dirty="0">
              <a:sym typeface="Symbol"/>
            </a:endParaRPr>
          </a:p>
          <a:p>
            <a:pPr marL="411480" lvl="1" indent="0">
              <a:buNone/>
            </a:pPr>
            <a:endParaRPr lang="en-AU" dirty="0">
              <a:sym typeface="Symbol"/>
            </a:endParaRPr>
          </a:p>
          <a:p>
            <a:r>
              <a:rPr lang="en-AU" sz="1900" i="1" dirty="0"/>
              <a:t>(</a:t>
            </a:r>
            <a:r>
              <a:rPr lang="en-AU" sz="1900" i="1" dirty="0" smtClean="0"/>
              <a:t>proof </a:t>
            </a:r>
            <a:r>
              <a:rPr lang="en-AU" sz="1900" i="1" dirty="0"/>
              <a:t>in the paper)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6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Talk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50206" cy="4583432"/>
          </a:xfrm>
        </p:spPr>
        <p:txBody>
          <a:bodyPr/>
          <a:lstStyle/>
          <a:p>
            <a:pPr marL="109728" indent="0">
              <a:buNone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Formal definition and Algorithms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Comparison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b="1" dirty="0" smtClean="0"/>
              <a:t>Adaptive Diversification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/>
              <a:t>Implementation </a:t>
            </a:r>
            <a:r>
              <a:rPr lang="en-AU" dirty="0" smtClean="0"/>
              <a:t>using M-trees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Evaluation</a:t>
            </a: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Zooming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change the radius </a:t>
            </a:r>
            <a:r>
              <a:rPr lang="en-US" i="1" dirty="0"/>
              <a:t>r</a:t>
            </a:r>
            <a:r>
              <a:rPr lang="en-US" dirty="0"/>
              <a:t> to </a:t>
            </a:r>
            <a:r>
              <a:rPr lang="en-US" i="1" dirty="0"/>
              <a:t>r’ </a:t>
            </a:r>
            <a:r>
              <a:rPr lang="en-US" i="1" dirty="0" smtClean="0"/>
              <a:t>interactively </a:t>
            </a:r>
            <a:r>
              <a:rPr lang="en-US" dirty="0" smtClean="0"/>
              <a:t>and </a:t>
            </a:r>
            <a:r>
              <a:rPr lang="en-US" dirty="0"/>
              <a:t>compute a new diverse </a:t>
            </a:r>
            <a:r>
              <a:rPr lang="en-US" dirty="0" smtClean="0"/>
              <a:t>set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/>
              <a:t>r’ &lt; r </a:t>
            </a:r>
            <a:r>
              <a:rPr lang="en-US" dirty="0" smtClean="0"/>
              <a:t>zoom in, </a:t>
            </a:r>
            <a:r>
              <a:rPr lang="en-US" i="1" dirty="0" smtClean="0"/>
              <a:t>r’ &gt; r</a:t>
            </a:r>
            <a:r>
              <a:rPr lang="en-US" dirty="0" smtClean="0"/>
              <a:t>, zoom out</a:t>
            </a:r>
          </a:p>
          <a:p>
            <a:endParaRPr lang="en-US" dirty="0" smtClean="0"/>
          </a:p>
          <a:p>
            <a:r>
              <a:rPr lang="en-US" dirty="0" smtClean="0"/>
              <a:t>Two requirements: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an </a:t>
            </a:r>
            <a:r>
              <a:rPr lang="en-US" i="1" dirty="0">
                <a:solidFill>
                  <a:srgbClr val="FF0000"/>
                </a:solidFill>
              </a:rPr>
              <a:t>incremental</a:t>
            </a:r>
            <a:r>
              <a:rPr lang="en-US" dirty="0">
                <a:solidFill>
                  <a:srgbClr val="FF0000"/>
                </a:solidFill>
              </a:rPr>
              <a:t> mode of </a:t>
            </a:r>
            <a:r>
              <a:rPr lang="en-US" dirty="0" smtClean="0">
                <a:solidFill>
                  <a:srgbClr val="FF0000"/>
                </a:solidFill>
              </a:rPr>
              <a:t>operation</a:t>
            </a:r>
            <a:r>
              <a:rPr lang="en-US" dirty="0" smtClean="0"/>
              <a:t>:</a:t>
            </a:r>
          </a:p>
          <a:p>
            <a:pPr marL="1133856" lvl="2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/>
              <a:t>the new set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/>
              <a:t>’  </a:t>
            </a:r>
            <a:r>
              <a:rPr lang="en-US" dirty="0"/>
              <a:t>should be as close as possible to the already seen result </a:t>
            </a:r>
            <a:r>
              <a:rPr lang="en-US" i="1" dirty="0" smtClean="0"/>
              <a:t>S</a:t>
            </a:r>
            <a:r>
              <a:rPr lang="en-US" i="1" baseline="30000" dirty="0" smtClean="0"/>
              <a:t>r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Ideally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30000" dirty="0" err="1">
                <a:solidFill>
                  <a:srgbClr val="000000"/>
                </a:solidFill>
              </a:rPr>
              <a:t>r</a:t>
            </a:r>
            <a:r>
              <a:rPr lang="en-US" i="1" baseline="30000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 ⊇ 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30000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r’ </a:t>
            </a:r>
            <a:r>
              <a:rPr lang="en-US" dirty="0">
                <a:solidFill>
                  <a:srgbClr val="000000"/>
                </a:solidFill>
              </a:rPr>
              <a:t>&lt; r and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30000" dirty="0" err="1">
                <a:solidFill>
                  <a:srgbClr val="000000"/>
                </a:solidFill>
              </a:rPr>
              <a:t>r</a:t>
            </a:r>
            <a:r>
              <a:rPr lang="en-US" i="1" baseline="30000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 ⊆ 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30000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r’ </a:t>
            </a:r>
            <a:r>
              <a:rPr lang="en-US" dirty="0">
                <a:solidFill>
                  <a:srgbClr val="000000"/>
                </a:solidFill>
              </a:rPr>
              <a:t>&gt; 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size </a:t>
            </a:r>
            <a:r>
              <a:rPr lang="en-US" dirty="0"/>
              <a:t>of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/>
              <a:t>’</a:t>
            </a:r>
            <a:r>
              <a:rPr lang="en-US" dirty="0"/>
              <a:t> </a:t>
            </a:r>
            <a:r>
              <a:rPr lang="en-US" dirty="0" smtClean="0"/>
              <a:t>should be </a:t>
            </a:r>
            <a:r>
              <a:rPr lang="en-US" dirty="0"/>
              <a:t>as close as possible to the size of the minimum </a:t>
            </a:r>
            <a:r>
              <a:rPr lang="en-US" i="1" dirty="0"/>
              <a:t>r’</a:t>
            </a:r>
            <a:r>
              <a:rPr lang="en-US" dirty="0"/>
              <a:t>-</a:t>
            </a:r>
            <a:r>
              <a:rPr lang="en-US" dirty="0" err="1"/>
              <a:t>DisC</a:t>
            </a:r>
            <a:r>
              <a:rPr lang="en-US" dirty="0"/>
              <a:t> diverse </a:t>
            </a:r>
            <a:r>
              <a:rPr lang="en-US" dirty="0" smtClean="0"/>
              <a:t>subset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 monotonic property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among the </a:t>
            </a:r>
            <a:r>
              <a:rPr lang="en-US" i="1" dirty="0"/>
              <a:t>r</a:t>
            </a:r>
            <a:r>
              <a:rPr lang="en-US" dirty="0"/>
              <a:t>-</a:t>
            </a:r>
            <a:r>
              <a:rPr lang="en-US" dirty="0" err="1"/>
              <a:t>DisC</a:t>
            </a:r>
            <a:r>
              <a:rPr lang="en-US" dirty="0"/>
              <a:t> diverse and the </a:t>
            </a:r>
            <a:r>
              <a:rPr lang="en-US" i="1" dirty="0" err="1"/>
              <a:t>r’</a:t>
            </a:r>
            <a:r>
              <a:rPr lang="en-US" dirty="0" err="1"/>
              <a:t>-DisC</a:t>
            </a:r>
            <a:r>
              <a:rPr lang="en-US" dirty="0"/>
              <a:t> diverse subsets of a set of objects </a:t>
            </a:r>
            <a:r>
              <a:rPr lang="en-US" i="1" dirty="0" smtClean="0"/>
              <a:t>P (the two sets may be completely different)</a:t>
            </a:r>
            <a:endParaRPr lang="el-GR" i="1" dirty="0"/>
          </a:p>
          <a:p>
            <a:pPr marL="868680" lvl="1" indent="-457200">
              <a:buFont typeface="+mj-lt"/>
              <a:buAutoNum type="arabicPeriod"/>
            </a:pPr>
            <a:endParaRPr lang="el-GR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diversify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" t="2" r="4647" b="32158"/>
          <a:stretch/>
        </p:blipFill>
        <p:spPr bwMode="auto">
          <a:xfrm>
            <a:off x="3276000" y="759411"/>
            <a:ext cx="5832000" cy="570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alternateeconomy.files.wordpress.com/2012/05/question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2" y="3717032"/>
            <a:ext cx="2215530" cy="2215531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130176" y="2564904"/>
            <a:ext cx="1800200" cy="1296144"/>
          </a:xfrm>
          <a:prstGeom prst="cloud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0178" name="Picture 2" descr="http://www.soundsliveshop.com/Handlers/ProductDetail/Main/ProductDetailImage.ashx?Path=/Resources/Images/main/FEN-024-1300-53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0949">
            <a:off x="1404431" y="2766237"/>
            <a:ext cx="1251687" cy="9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15912" y="1017197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/>
          <p:cNvCxnSpPr>
            <a:stCxn id="13" idx="3"/>
          </p:cNvCxnSpPr>
          <p:nvPr/>
        </p:nvCxnSpPr>
        <p:spPr>
          <a:xfrm flipV="1">
            <a:off x="3856393" y="1916832"/>
            <a:ext cx="427575" cy="2232248"/>
          </a:xfrm>
          <a:prstGeom prst="curvedConnector2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3856393" y="4365104"/>
            <a:ext cx="427575" cy="33361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</p:cNvCxnSpPr>
          <p:nvPr/>
        </p:nvCxnSpPr>
        <p:spPr>
          <a:xfrm flipV="1">
            <a:off x="3856393" y="4941168"/>
            <a:ext cx="427575" cy="34155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177" name="Straight Arrow Connector 50176"/>
          <p:cNvCxnSpPr>
            <a:stCxn id="17" idx="3"/>
          </p:cNvCxnSpPr>
          <p:nvPr/>
        </p:nvCxnSpPr>
        <p:spPr>
          <a:xfrm flipV="1">
            <a:off x="3856394" y="2276872"/>
            <a:ext cx="3811950" cy="360367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50873" y="4005064"/>
            <a:ext cx="705520" cy="2880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74000">
                <a:schemeClr val="accent2">
                  <a:tint val="12000"/>
                  <a:satMod val="255000"/>
                  <a:lumMod val="93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2862697" y="4540879"/>
            <a:ext cx="993696" cy="31567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74000">
                <a:schemeClr val="accent2">
                  <a:tint val="12000"/>
                  <a:satMod val="255000"/>
                  <a:lumMod val="93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2358641" y="5104339"/>
            <a:ext cx="1497752" cy="3567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74000">
                <a:schemeClr val="accent2">
                  <a:tint val="12000"/>
                  <a:satMod val="255000"/>
                  <a:lumMod val="93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Sports Team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358642" y="5708884"/>
            <a:ext cx="1497752" cy="34332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74000">
                <a:schemeClr val="accent2">
                  <a:tint val="12000"/>
                  <a:satMod val="255000"/>
                  <a:lumMod val="93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“Mr. Jaguar’’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11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Size when moving from r -&gt; r’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93" y="4869160"/>
            <a:ext cx="8462174" cy="1656184"/>
          </a:xfrm>
        </p:spPr>
        <p:txBody>
          <a:bodyPr>
            <a:normAutofit/>
          </a:bodyPr>
          <a:lstStyle/>
          <a:p>
            <a:r>
              <a:rPr lang="en-AU" dirty="0" smtClean="0"/>
              <a:t>The change in size of the diverse set when moving from </a:t>
            </a:r>
            <a:r>
              <a:rPr lang="en-AU" i="1" dirty="0" smtClean="0"/>
              <a:t>r</a:t>
            </a:r>
            <a:r>
              <a:rPr lang="en-AU" dirty="0" smtClean="0"/>
              <a:t> to </a:t>
            </a:r>
            <a:r>
              <a:rPr lang="en-AU" i="1" dirty="0" smtClean="0"/>
              <a:t>r’</a:t>
            </a:r>
            <a:r>
              <a:rPr lang="en-AU" dirty="0" smtClean="0"/>
              <a:t> depends on the number of independent neighbors (for </a:t>
            </a:r>
            <a:r>
              <a:rPr lang="en-AU" i="1" dirty="0" smtClean="0"/>
              <a:t>r’</a:t>
            </a:r>
            <a:r>
              <a:rPr lang="en-AU" dirty="0" smtClean="0"/>
              <a:t>) in the “ring” around an object between the two radii.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sz="1800" i="1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31814"/>
          <a:stretch/>
        </p:blipFill>
        <p:spPr bwMode="auto">
          <a:xfrm>
            <a:off x="1043608" y="1268760"/>
            <a:ext cx="669674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491880" y="4149080"/>
                <a:ext cx="1171666" cy="39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Pre>
                        <m:sPrePr>
                          <m:ctrlPr>
                            <a:rPr lang="en-US" i="1" smtClean="0">
                              <a:latin typeface="Cambria Math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149080"/>
                <a:ext cx="1171666" cy="3987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6154" r="-5729"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2" idx="0"/>
          </p:cNvCxnSpPr>
          <p:nvPr/>
        </p:nvCxnSpPr>
        <p:spPr>
          <a:xfrm rot="16200000" flipV="1">
            <a:off x="3100721" y="3172088"/>
            <a:ext cx="864096" cy="108988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</p:cNvCxnSpPr>
          <p:nvPr/>
        </p:nvCxnSpPr>
        <p:spPr>
          <a:xfrm rot="5400000" flipH="1" flipV="1">
            <a:off x="4864916" y="2785813"/>
            <a:ext cx="576064" cy="215047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2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Zooming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DMOD lab, University of </a:t>
            </a:r>
            <a:r>
              <a:rPr lang="en-US" dirty="0" err="1" smtClean="0"/>
              <a:t>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43431" y="1484784"/>
                <a:ext cx="8462174" cy="49685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just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 pitchFamily="18" charset="0"/>
                  <a:buChar char=" 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just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just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just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just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0" lvl="1" indent="-256032">
                  <a:buClr>
                    <a:schemeClr val="accent3"/>
                  </a:buClr>
                  <a:buFont typeface="Georgia" pitchFamily="18" charset="0"/>
                  <a:buChar char=" "/>
                </a:pPr>
                <a:r>
                  <a:rPr lang="en-AU" dirty="0" smtClean="0"/>
                  <a:t>Again,</a:t>
                </a:r>
                <a:r>
                  <a:rPr lang="en-AU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sPre>
                  </m:oMath>
                </a14:m>
                <a:r>
                  <a:rPr lang="en-US" dirty="0" smtClean="0"/>
                  <a:t> </a:t>
                </a:r>
                <a:r>
                  <a:rPr lang="en-AU" dirty="0" smtClean="0"/>
                  <a:t>depends </a:t>
                </a:r>
                <a:r>
                  <a:rPr lang="en-AU" dirty="0"/>
                  <a:t>on the </a:t>
                </a:r>
                <a:r>
                  <a:rPr lang="en-AU" i="1" dirty="0"/>
                  <a:t>distance</a:t>
                </a:r>
                <a:r>
                  <a:rPr lang="en-AU" dirty="0"/>
                  <a:t> metric and data </a:t>
                </a:r>
                <a:r>
                  <a:rPr lang="en-AU" i="1" dirty="0" smtClean="0"/>
                  <a:t>cardinality</a:t>
                </a:r>
              </a:p>
              <a:p>
                <a:pPr marL="365760" lvl="1" indent="-256032">
                  <a:buClr>
                    <a:schemeClr val="accent3"/>
                  </a:buClr>
                  <a:buFont typeface="Georgia" pitchFamily="18" charset="0"/>
                  <a:buChar char=" "/>
                </a:pPr>
                <a:endParaRPr lang="en-AU" i="1" dirty="0" smtClean="0"/>
              </a:p>
              <a:p>
                <a:pPr marL="717804" lvl="2" indent="-342900">
                  <a:buClr>
                    <a:schemeClr val="accent3"/>
                  </a:buClr>
                  <a:buFont typeface="Wingdings" pitchFamily="2" charset="2"/>
                  <a:buChar char="§"/>
                </a:pPr>
                <a:r>
                  <a:rPr lang="el-GR" dirty="0" smtClean="0"/>
                  <a:t>2</a:t>
                </a:r>
                <a:r>
                  <a:rPr lang="en-AU" dirty="0"/>
                  <a:t>D </a:t>
                </a:r>
                <a:r>
                  <a:rPr lang="en-US" dirty="0" smtClean="0"/>
                  <a:t>Euclidean</a:t>
                </a:r>
              </a:p>
              <a:p>
                <a:pPr marL="717804" lvl="2" indent="-342900">
                  <a:buClr>
                    <a:schemeClr val="accent3"/>
                  </a:buClr>
                  <a:buFont typeface="Wingdings" pitchFamily="2" charset="2"/>
                  <a:buChar char="§"/>
                </a:pPr>
                <a:endParaRPr lang="en-US" dirty="0" smtClean="0"/>
              </a:p>
              <a:p>
                <a:pPr marL="717804" lvl="2" indent="-342900">
                  <a:buClr>
                    <a:schemeClr val="accent3"/>
                  </a:buClr>
                  <a:buFont typeface="Wingdings" pitchFamily="2" charset="2"/>
                  <a:buChar char="§"/>
                </a:pPr>
                <a:r>
                  <a:rPr lang="en-US" dirty="0"/>
                  <a:t>2D </a:t>
                </a:r>
                <a:r>
                  <a:rPr lang="en-US" dirty="0" smtClean="0"/>
                  <a:t>Manhattan</a:t>
                </a:r>
                <a:endParaRPr lang="en-US" dirty="0"/>
              </a:p>
              <a:p>
                <a:endParaRPr lang="en-AU" dirty="0" smtClean="0"/>
              </a:p>
              <a:p>
                <a:endParaRPr lang="en-AU" sz="1800" i="1" dirty="0" smtClean="0"/>
              </a:p>
              <a:p>
                <a:endParaRPr lang="en-AU" sz="1800" i="1" dirty="0"/>
              </a:p>
              <a:p>
                <a:endParaRPr lang="en-AU" sz="1800" i="1" dirty="0" smtClean="0"/>
              </a:p>
              <a:p>
                <a:endParaRPr lang="en-AU" sz="1800" i="1" dirty="0"/>
              </a:p>
              <a:p>
                <a:endParaRPr lang="en-AU" sz="1800" i="1" dirty="0" smtClean="0"/>
              </a:p>
              <a:p>
                <a:pPr marL="109728" indent="0">
                  <a:buNone/>
                </a:pPr>
                <a:r>
                  <a:rPr lang="en-AU" sz="1800" i="1" dirty="0" smtClean="0"/>
                  <a:t>(proofs in the paper)</a:t>
                </a:r>
              </a:p>
              <a:p>
                <a:endParaRPr lang="en-AU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1" y="1484784"/>
                <a:ext cx="8462174" cy="496855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59" r="-1945" b="-3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636912"/>
            <a:ext cx="3790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3714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21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Zooming-In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zooming-in, we keep the items of 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and fill in the solution with items from uncovered areas.</a:t>
                </a:r>
              </a:p>
              <a:p>
                <a:endParaRPr lang="en-US" dirty="0"/>
              </a:p>
              <a:p>
                <a:r>
                  <a:rPr lang="en-US" dirty="0" smtClean="0"/>
                  <a:t>It holds that: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i="1" dirty="0" err="1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⊆ </a:t>
                </a:r>
                <a:r>
                  <a:rPr lang="en-US" i="1" dirty="0" err="1"/>
                  <a:t>S</a:t>
                </a:r>
                <a:r>
                  <a:rPr lang="en-US" i="1" baseline="30000" dirty="0" err="1"/>
                  <a:t>r</a:t>
                </a:r>
                <a:r>
                  <a:rPr lang="en-US" i="1" baseline="30000" dirty="0" smtClean="0"/>
                  <a:t>′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dirty="0" smtClean="0"/>
                  <a:t>|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i="1" baseline="30000" dirty="0" smtClean="0"/>
                  <a:t>′</a:t>
                </a:r>
                <a:r>
                  <a:rPr lang="en-US" dirty="0" smtClean="0"/>
                  <a:t>| </a:t>
                </a:r>
                <a:r>
                  <a:rPr lang="en-US" dirty="0"/>
                  <a:t>≤ </a:t>
                </a:r>
                <a:r>
                  <a:rPr lang="en-US" i="1" dirty="0" err="1" smtClean="0"/>
                  <a:t>N</a:t>
                </a:r>
                <a:r>
                  <a:rPr lang="en-US" dirty="0" err="1" smtClean="0"/>
                  <a:t>|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 smtClean="0"/>
                  <a:t>|, where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the maximum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sPre>
                  </m:oMath>
                </a14:m>
                <a:r>
                  <a:rPr lang="en-US" dirty="0" smtClean="0"/>
                  <a:t> in 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402336" lvl="1" indent="0">
                  <a:buNone/>
                </a:pPr>
                <a:r>
                  <a:rPr lang="en-AU" sz="1800" i="1" dirty="0"/>
                  <a:t>(</a:t>
                </a:r>
                <a:r>
                  <a:rPr lang="en-AU" sz="1800" i="1" dirty="0" smtClean="0"/>
                  <a:t>proofs and algorithms </a:t>
                </a:r>
                <a:r>
                  <a:rPr lang="en-AU" sz="1800" i="1" dirty="0"/>
                  <a:t>in the paper)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923" r="-1945" b="-5767"/>
                </a:stretch>
              </a:blipFill>
            </p:spPr>
            <p:txBody>
              <a:bodyPr/>
              <a:lstStyle/>
              <a:p>
                <a:r>
                  <a:rPr lang="el-GR" smtClean="0">
                    <a:noFill/>
                  </a:rPr>
                  <a:t> </a:t>
                </a:r>
                <a:endParaRPr lang="el-GR">
                  <a:noFill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" t="-1" r="50007" b="31814"/>
          <a:stretch/>
        </p:blipFill>
        <p:spPr bwMode="auto">
          <a:xfrm>
            <a:off x="3923928" y="3869098"/>
            <a:ext cx="334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lvl="1" indent="0">
              <a:buClr>
                <a:schemeClr val="accent3"/>
              </a:buClr>
              <a:buNone/>
            </a:pPr>
            <a:r>
              <a:rPr lang="en-AU" i="1" dirty="0" smtClean="0"/>
              <a:t>(</a:t>
            </a:r>
            <a:r>
              <a:rPr lang="en-AU" i="1" dirty="0" smtClean="0">
                <a:solidFill>
                  <a:srgbClr val="000000"/>
                </a:solidFill>
              </a:rPr>
              <a:t>proof and </a:t>
            </a:r>
            <a:r>
              <a:rPr lang="en-US" dirty="0" smtClean="0">
                <a:solidFill>
                  <a:srgbClr val="000000"/>
                </a:solidFill>
              </a:rPr>
              <a:t>various algorithms for </a:t>
            </a:r>
          </a:p>
          <a:p>
            <a:pPr marL="109728" lvl="1" indent="0">
              <a:buClr>
                <a:schemeClr val="accent3"/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keeping the size small </a:t>
            </a:r>
            <a:r>
              <a:rPr lang="en-AU" i="1" dirty="0" smtClean="0">
                <a:solidFill>
                  <a:srgbClr val="000000"/>
                </a:solidFill>
              </a:rPr>
              <a:t>in the paper</a:t>
            </a:r>
            <a:r>
              <a:rPr lang="en-AU" i="1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602128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4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Zooming-Out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462174" cy="5286412"/>
          </a:xfrm>
        </p:spPr>
        <p:txBody>
          <a:bodyPr>
            <a:normAutofit/>
          </a:bodyPr>
          <a:lstStyle/>
          <a:p>
            <a:r>
              <a:rPr lang="en-US" dirty="0" smtClean="0"/>
              <a:t>For zooming-out, we keep the </a:t>
            </a:r>
            <a:r>
              <a:rPr lang="en-US" i="1" dirty="0" smtClean="0"/>
              <a:t>independent</a:t>
            </a:r>
            <a:r>
              <a:rPr lang="en-US" dirty="0" smtClean="0"/>
              <a:t> items of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dirty="0" smtClean="0"/>
              <a:t> and fill in the solution with items from uncovered areas.</a:t>
            </a:r>
          </a:p>
          <a:p>
            <a:endParaRPr lang="en-US" dirty="0"/>
          </a:p>
          <a:p>
            <a:r>
              <a:rPr lang="en-US" dirty="0" smtClean="0"/>
              <a:t>It holds that: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dirty="0" smtClean="0"/>
              <a:t>There are at </a:t>
            </a:r>
            <a:r>
              <a:rPr lang="en-US" dirty="0" smtClean="0"/>
              <a:t>most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items in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dirty="0" smtClean="0"/>
              <a:t>\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i="1" baseline="30000" dirty="0" smtClean="0"/>
              <a:t>’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dirty="0" smtClean="0"/>
              <a:t>For each item in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dirty="0"/>
              <a:t>\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 smtClean="0"/>
              <a:t>’</a:t>
            </a:r>
            <a:r>
              <a:rPr lang="en-US" dirty="0" smtClean="0"/>
              <a:t>, at most (</a:t>
            </a:r>
            <a:r>
              <a:rPr lang="en-US" i="1" dirty="0" smtClean="0"/>
              <a:t>B-1</a:t>
            </a:r>
            <a:r>
              <a:rPr lang="en-US" dirty="0" smtClean="0"/>
              <a:t>) items are added to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 smtClean="0"/>
              <a:t>’</a:t>
            </a:r>
          </a:p>
          <a:p>
            <a:pPr marL="109728" indent="0">
              <a:buNone/>
            </a:pPr>
            <a:endParaRPr lang="en-US" i="1" baseline="30000" dirty="0"/>
          </a:p>
          <a:p>
            <a:pPr marL="109728" lvl="1" indent="0">
              <a:buClr>
                <a:schemeClr val="accent3"/>
              </a:buClr>
              <a:buNone/>
            </a:pPr>
            <a:r>
              <a:rPr lang="en-AU" sz="1800" i="1" dirty="0"/>
              <a:t>(</a:t>
            </a:r>
            <a:r>
              <a:rPr lang="en-AU" sz="1800" i="1" dirty="0">
                <a:solidFill>
                  <a:srgbClr val="000000"/>
                </a:solidFill>
              </a:rPr>
              <a:t>proof </a:t>
            </a:r>
            <a:r>
              <a:rPr lang="en-AU" sz="1800" i="1" dirty="0" smtClean="0">
                <a:solidFill>
                  <a:srgbClr val="000000"/>
                </a:solidFill>
              </a:rPr>
              <a:t>and </a:t>
            </a:r>
            <a:r>
              <a:rPr lang="en-US" sz="1800" dirty="0" smtClean="0">
                <a:solidFill>
                  <a:srgbClr val="000000"/>
                </a:solidFill>
              </a:rPr>
              <a:t>various </a:t>
            </a:r>
            <a:r>
              <a:rPr lang="en-US" sz="1800" dirty="0" smtClean="0">
                <a:solidFill>
                  <a:srgbClr val="000000"/>
                </a:solidFill>
              </a:rPr>
              <a:t>algorithms for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09728" lvl="1" indent="0">
              <a:buClr>
                <a:schemeClr val="accent3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keeping </a:t>
            </a:r>
            <a:r>
              <a:rPr lang="en-US" sz="1800" dirty="0" smtClean="0">
                <a:solidFill>
                  <a:srgbClr val="000000"/>
                </a:solidFill>
              </a:rPr>
              <a:t>the size small </a:t>
            </a:r>
            <a:r>
              <a:rPr lang="en-AU" sz="1800" i="1" dirty="0" smtClean="0">
                <a:solidFill>
                  <a:srgbClr val="000000"/>
                </a:solidFill>
              </a:rPr>
              <a:t>in </a:t>
            </a:r>
            <a:r>
              <a:rPr lang="en-AU" sz="1800" i="1" dirty="0">
                <a:solidFill>
                  <a:srgbClr val="000000"/>
                </a:solidFill>
              </a:rPr>
              <a:t>the paper</a:t>
            </a:r>
            <a:r>
              <a:rPr lang="en-AU" sz="1800" i="1" dirty="0" smtClean="0"/>
              <a:t>)</a:t>
            </a:r>
          </a:p>
          <a:p>
            <a:pPr marL="109728" lvl="1" indent="0">
              <a:buClr>
                <a:schemeClr val="accent3"/>
              </a:buClr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109728" lvl="1" indent="0">
              <a:buClr>
                <a:schemeClr val="accent3"/>
              </a:buClr>
              <a:buNone/>
            </a:pPr>
            <a:endParaRPr lang="en-AU" sz="1800" i="1" dirty="0"/>
          </a:p>
          <a:p>
            <a:pPr marL="109728" indent="0">
              <a:buNone/>
            </a:pPr>
            <a:endParaRPr lang="en-US" i="1" dirty="0" smtClean="0"/>
          </a:p>
          <a:p>
            <a:pPr marL="859536" lvl="1" indent="-457200">
              <a:buFont typeface="+mj-lt"/>
              <a:buAutoNum type="arabicPeriod"/>
            </a:pPr>
            <a:endParaRPr lang="en-US" i="1" baseline="30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8" t="-1" r="6406" b="31814"/>
          <a:stretch/>
        </p:blipFill>
        <p:spPr bwMode="auto">
          <a:xfrm>
            <a:off x="4788024" y="3824760"/>
            <a:ext cx="298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Talk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50206" cy="4583432"/>
          </a:xfrm>
        </p:spPr>
        <p:txBody>
          <a:bodyPr/>
          <a:lstStyle/>
          <a:p>
            <a:pPr marL="109728" indent="0">
              <a:buNone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Formal definition and Algorithms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Comparison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Adaptive Diversification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b="1" dirty="0"/>
              <a:t>Implementation </a:t>
            </a:r>
            <a:r>
              <a:rPr lang="en-AU" b="1" dirty="0" smtClean="0"/>
              <a:t>using M-trees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b="1" dirty="0" smtClean="0"/>
              <a:t>Evaluation</a:t>
            </a:r>
            <a:endParaRPr lang="en-AU" b="1" dirty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Implementation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 base our implementation on a </a:t>
            </a:r>
            <a:r>
              <a:rPr lang="en-AU" dirty="0" smtClean="0">
                <a:solidFill>
                  <a:srgbClr val="FF0000"/>
                </a:solidFill>
              </a:rPr>
              <a:t>spatial </a:t>
            </a:r>
            <a:r>
              <a:rPr lang="en-AU" dirty="0">
                <a:solidFill>
                  <a:srgbClr val="FF0000"/>
                </a:solidFill>
              </a:rPr>
              <a:t>data structure</a:t>
            </a:r>
            <a:r>
              <a:rPr lang="en-AU" dirty="0"/>
              <a:t> (</a:t>
            </a:r>
            <a:r>
              <a:rPr lang="en-AU" i="1" dirty="0"/>
              <a:t>central operation: compute </a:t>
            </a:r>
            <a:r>
              <a:rPr lang="en-AU" i="1" dirty="0" err="1" smtClean="0"/>
              <a:t>neighbors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We </a:t>
            </a:r>
            <a:r>
              <a:rPr lang="en-AU" dirty="0"/>
              <a:t>use an </a:t>
            </a:r>
            <a:r>
              <a:rPr lang="en-AU" dirty="0" smtClean="0">
                <a:solidFill>
                  <a:srgbClr val="FF0000"/>
                </a:solidFill>
              </a:rPr>
              <a:t>M-tree</a:t>
            </a:r>
            <a:endParaRPr lang="en-AU" dirty="0" smtClean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We link together all leaf </a:t>
            </a:r>
            <a:r>
              <a:rPr lang="en-US" dirty="0" smtClean="0"/>
              <a:t>nodes (we visit items in </a:t>
            </a:r>
            <a:r>
              <a:rPr lang="en-US" dirty="0"/>
              <a:t>a single left-to-right traversal of the </a:t>
            </a:r>
            <a:r>
              <a:rPr lang="en-US" dirty="0" smtClean="0"/>
              <a:t>leaf level to exploit locality)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build trees using splitting policies that </a:t>
            </a:r>
            <a:r>
              <a:rPr lang="en-US" dirty="0" smtClean="0">
                <a:solidFill>
                  <a:srgbClr val="FF0000"/>
                </a:solidFill>
              </a:rPr>
              <a:t>minimize overlap</a:t>
            </a:r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8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Implementation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789040"/>
            <a:ext cx="8606190" cy="1919136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Lazy variations for updating </a:t>
            </a:r>
            <a:r>
              <a:rPr lang="en-US" dirty="0" err="1" smtClean="0"/>
              <a:t>neigborhoods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AU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Our </a:t>
            </a:r>
            <a:r>
              <a:rPr lang="en-AU" dirty="0"/>
              <a:t>code is available on-line:</a:t>
            </a:r>
          </a:p>
          <a:p>
            <a:pPr lvl="2"/>
            <a:r>
              <a:rPr lang="en-AU" dirty="0"/>
              <a:t>www.dbxr.org (</a:t>
            </a:r>
            <a:r>
              <a:rPr lang="en-AU" i="1" dirty="0"/>
              <a:t>VLDB 2013 Reproducible label</a:t>
            </a:r>
            <a:r>
              <a:rPr lang="en-AU" dirty="0"/>
              <a:t>)</a:t>
            </a:r>
            <a:endParaRPr lang="en-AU" dirty="0">
              <a:solidFill>
                <a:schemeClr val="accent2"/>
              </a:solidFill>
            </a:endParaRPr>
          </a:p>
          <a:p>
            <a:pPr lvl="1"/>
            <a:endParaRPr lang="en-AU" dirty="0"/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584" y="1988840"/>
            <a:ext cx="7488832" cy="11521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Pruning Rule: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 leaf node that contains no white objects is colored grey. </a:t>
            </a:r>
            <a:r>
              <a:rPr lang="en-US" b="1" dirty="0" smtClean="0">
                <a:solidFill>
                  <a:schemeClr val="tx1"/>
                </a:solidFill>
              </a:rPr>
              <a:t>When all its children become grey, an internal node is colored grey and becomes inactive</a:t>
            </a:r>
            <a:r>
              <a:rPr lang="en-US" dirty="0" smtClean="0">
                <a:solidFill>
                  <a:schemeClr val="tx1"/>
                </a:solidFill>
              </a:rPr>
              <a:t>. We prune </a:t>
            </a:r>
            <a:r>
              <a:rPr lang="en-AU" dirty="0" err="1" smtClean="0">
                <a:solidFill>
                  <a:schemeClr val="tx1"/>
                </a:solidFill>
              </a:rPr>
              <a:t>subtrees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with </a:t>
            </a:r>
            <a:r>
              <a:rPr lang="en-AU" dirty="0" smtClean="0">
                <a:solidFill>
                  <a:schemeClr val="tx1"/>
                </a:solidFill>
              </a:rPr>
              <a:t>only </a:t>
            </a:r>
            <a:r>
              <a:rPr lang="en-AU" dirty="0">
                <a:solidFill>
                  <a:schemeClr val="tx1"/>
                </a:solidFill>
              </a:rPr>
              <a:t>“grey nodes</a:t>
            </a:r>
            <a:r>
              <a:rPr lang="en-AU" dirty="0" smtClean="0">
                <a:solidFill>
                  <a:schemeClr val="tx1"/>
                </a:solidFill>
              </a:rPr>
              <a:t>”.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32" y="1460278"/>
            <a:ext cx="45568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9" y="4221088"/>
            <a:ext cx="5059485" cy="24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980728"/>
            <a:ext cx="3744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real and synthetic datasets</a:t>
            </a:r>
          </a:p>
          <a:p>
            <a:endParaRPr lang="en-AU" sz="2000" i="1" dirty="0" smtClean="0">
              <a:solidFill>
                <a:srgbClr val="FF0000"/>
              </a:solidFill>
            </a:endParaRPr>
          </a:p>
          <a:p>
            <a:r>
              <a:rPr lang="en-AU" sz="2000" i="1" dirty="0" smtClean="0">
                <a:solidFill>
                  <a:srgbClr val="FF0000"/>
                </a:solidFill>
              </a:rPr>
              <a:t>General </a:t>
            </a:r>
            <a:r>
              <a:rPr lang="en-AU" sz="2000" i="1" dirty="0">
                <a:solidFill>
                  <a:srgbClr val="FF0000"/>
                </a:solidFill>
              </a:rPr>
              <a:t>trade-off:</a:t>
            </a:r>
          </a:p>
          <a:p>
            <a:pPr indent="-45720"/>
            <a:r>
              <a:rPr lang="en-AU" sz="2000" dirty="0" smtClean="0"/>
              <a:t>Larger </a:t>
            </a:r>
            <a:r>
              <a:rPr lang="en-AU" sz="2000" i="1" dirty="0" smtClean="0"/>
              <a:t>r</a:t>
            </a:r>
            <a:r>
              <a:rPr lang="en-AU" sz="2000" dirty="0" smtClean="0"/>
              <a:t> </a:t>
            </a:r>
            <a:r>
              <a:rPr lang="en-AU" sz="2000" dirty="0" smtClean="0">
                <a:latin typeface="Cambria Math"/>
                <a:ea typeface="Cambria Math"/>
              </a:rPr>
              <a:t>→</a:t>
            </a:r>
            <a:r>
              <a:rPr lang="en-AU" sz="2000" dirty="0" smtClean="0"/>
              <a:t> </a:t>
            </a:r>
            <a:r>
              <a:rPr lang="en-AU" sz="2000" dirty="0" smtClean="0"/>
              <a:t>Smaller </a:t>
            </a:r>
            <a:r>
              <a:rPr lang="en-AU" sz="2000" dirty="0"/>
              <a:t>diverse set </a:t>
            </a:r>
            <a:r>
              <a:rPr lang="en-AU" sz="2000" dirty="0" smtClean="0">
                <a:latin typeface="Cambria Math"/>
                <a:ea typeface="Cambria Math"/>
              </a:rPr>
              <a:t>→ </a:t>
            </a:r>
            <a:r>
              <a:rPr lang="en-AU" sz="2000" dirty="0" smtClean="0"/>
              <a:t>higher </a:t>
            </a:r>
            <a:r>
              <a:rPr lang="en-AU" sz="2000" dirty="0" smtClean="0"/>
              <a:t>cost</a:t>
            </a:r>
          </a:p>
          <a:p>
            <a:pPr indent="-45720"/>
            <a:endParaRPr lang="en-AU" sz="2000" dirty="0"/>
          </a:p>
          <a:p>
            <a:pPr indent="-45720"/>
            <a:r>
              <a:rPr lang="en-AU" sz="2000" dirty="0" smtClean="0">
                <a:solidFill>
                  <a:srgbClr val="FF0000"/>
                </a:solidFill>
              </a:rPr>
              <a:t>Lazy </a:t>
            </a:r>
            <a:r>
              <a:rPr lang="en-AU" sz="2000" dirty="0" smtClean="0">
                <a:solidFill>
                  <a:srgbClr val="FF0000"/>
                </a:solidFill>
              </a:rPr>
              <a:t>variations </a:t>
            </a:r>
            <a:r>
              <a:rPr lang="en-AU" sz="2000" dirty="0" smtClean="0">
                <a:solidFill>
                  <a:srgbClr val="000000"/>
                </a:solidFill>
              </a:rPr>
              <a:t>of our algorithms  further reduce computational </a:t>
            </a:r>
            <a:r>
              <a:rPr lang="en-AU" sz="2000" dirty="0" smtClean="0">
                <a:solidFill>
                  <a:srgbClr val="000000"/>
                </a:solidFill>
              </a:rPr>
              <a:t>cost</a:t>
            </a:r>
            <a:endParaRPr lang="en-AU" sz="2000" dirty="0">
              <a:solidFill>
                <a:srgbClr val="FF0000"/>
              </a:solidFill>
            </a:endParaRPr>
          </a:p>
          <a:p>
            <a:pPr indent="-45720"/>
            <a:endParaRPr lang="en-AU" sz="2000" dirty="0"/>
          </a:p>
          <a:p>
            <a:pPr indent="-45720"/>
            <a:r>
              <a:rPr lang="en-AU" sz="2000" dirty="0"/>
              <a:t>The cost also depends on the characteristics of the </a:t>
            </a:r>
            <a:r>
              <a:rPr lang="en-AU" sz="2000" dirty="0" smtClean="0"/>
              <a:t>M-tree </a:t>
            </a:r>
            <a:r>
              <a:rPr lang="en-AU" sz="2000" dirty="0"/>
              <a:t>(fat-factor</a:t>
            </a:r>
            <a:r>
              <a:rPr lang="en-AU" sz="2000" dirty="0" smtClean="0"/>
              <a:t>)</a:t>
            </a:r>
          </a:p>
          <a:p>
            <a:pPr indent="-45720"/>
            <a:endParaRPr lang="en-AU" sz="2000" dirty="0" smtClean="0"/>
          </a:p>
          <a:p>
            <a:pPr indent="-45720"/>
            <a:r>
              <a:rPr lang="en-AU" sz="2000" dirty="0" smtClean="0"/>
              <a:t>Smaller sizes for clustered data</a:t>
            </a:r>
            <a:endParaRPr lang="en-AU" sz="2000" dirty="0"/>
          </a:p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98891" y="405256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Cost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8891" y="120123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Solution size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xmlns="" val="7372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Zooming performance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62913" cy="21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586521" cy="21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5168" y="134134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Solution size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364" y="41490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Cost</a:t>
            </a:r>
            <a:endParaRPr lang="en-AU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881" y="3278572"/>
            <a:ext cx="4553993" cy="20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3705" y="307697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Jaccard</a:t>
            </a:r>
            <a:r>
              <a:rPr lang="en-AU" sz="1400" dirty="0" smtClean="0"/>
              <a:t> distance among solutions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48478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requirements: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 incremental (much smaller cost) and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small </a:t>
            </a:r>
            <a:r>
              <a:rPr lang="en-US" dirty="0" smtClean="0"/>
              <a:t>size </a:t>
            </a:r>
            <a:r>
              <a:rPr lang="en-US" dirty="0" smtClean="0"/>
              <a:t>(relative </a:t>
            </a:r>
            <a:r>
              <a:rPr lang="en-US" dirty="0" smtClean="0"/>
              <a:t>to computing it from </a:t>
            </a:r>
            <a:r>
              <a:rPr lang="en-US" dirty="0" smtClean="0"/>
              <a:t>scratch)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5079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overlap among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dirty="0" smtClean="0"/>
              <a:t> and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i="1" baseline="30000" dirty="0" smtClean="0"/>
              <a:t>’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4191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On-going and 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Incorporate </a:t>
            </a:r>
            <a:r>
              <a:rPr lang="en-AU" i="1" dirty="0" smtClean="0">
                <a:solidFill>
                  <a:srgbClr val="FF0000"/>
                </a:solidFill>
              </a:rPr>
              <a:t>relevance</a:t>
            </a:r>
            <a:r>
              <a:rPr lang="en-AU" dirty="0" smtClean="0"/>
              <a:t>:</a:t>
            </a:r>
          </a:p>
          <a:p>
            <a:pPr marL="859536" lvl="1" indent="-457200">
              <a:buFont typeface="Wingdings" pitchFamily="2" charset="2"/>
              <a:buChar char="§"/>
            </a:pPr>
            <a:r>
              <a:rPr lang="en-AU" dirty="0" smtClean="0"/>
              <a:t>instead </a:t>
            </a:r>
            <a:r>
              <a:rPr lang="en-AU" dirty="0"/>
              <a:t>of </a:t>
            </a:r>
            <a:r>
              <a:rPr lang="en-AU" dirty="0" smtClean="0"/>
              <a:t>locating the </a:t>
            </a:r>
            <a:r>
              <a:rPr lang="en-AU" dirty="0"/>
              <a:t>smaller set, </a:t>
            </a:r>
            <a:r>
              <a:rPr lang="en-AU" dirty="0" smtClean="0"/>
              <a:t>locating the </a:t>
            </a:r>
            <a:r>
              <a:rPr lang="en-AU" dirty="0"/>
              <a:t>“most relevant” </a:t>
            </a:r>
            <a:r>
              <a:rPr lang="en-AU" dirty="0" smtClean="0"/>
              <a:t>set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Use </a:t>
            </a:r>
            <a:r>
              <a:rPr lang="en-AU" i="1" dirty="0" smtClean="0">
                <a:solidFill>
                  <a:srgbClr val="FF0000"/>
                </a:solidFill>
              </a:rPr>
              <a:t>multiple </a:t>
            </a:r>
            <a:r>
              <a:rPr lang="en-AU" i="1" dirty="0" smtClean="0">
                <a:solidFill>
                  <a:srgbClr val="FF0000"/>
                </a:solidFill>
              </a:rPr>
              <a:t>radii</a:t>
            </a:r>
            <a:r>
              <a:rPr lang="en-AU" dirty="0" smtClean="0"/>
              <a:t>:</a:t>
            </a:r>
            <a:endParaRPr lang="en-AU" dirty="0" smtClean="0"/>
          </a:p>
          <a:p>
            <a:pPr marL="859536" lvl="1" indent="-457200">
              <a:buFont typeface="Wingdings" pitchFamily="2" charset="2"/>
              <a:buChar char="§"/>
            </a:pPr>
            <a:r>
              <a:rPr lang="en-AU" dirty="0" smtClean="0"/>
              <a:t>emphasize specific areas of the dataset</a:t>
            </a:r>
          </a:p>
          <a:p>
            <a:pPr marL="859536" lvl="1" indent="-457200">
              <a:buFont typeface="Wingdings" pitchFamily="2" charset="2"/>
              <a:buChar char="§"/>
            </a:pPr>
            <a:r>
              <a:rPr lang="en-AU" dirty="0" smtClean="0"/>
              <a:t>emphasize specific items, e.g., most relevant</a:t>
            </a:r>
            <a:endParaRPr lang="en-AU" dirty="0"/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r>
              <a:rPr lang="en-AU" dirty="0" smtClean="0">
                <a:solidFill>
                  <a:srgbClr val="FF0000"/>
                </a:solidFill>
              </a:rPr>
              <a:t>Streaming</a:t>
            </a:r>
            <a:r>
              <a:rPr lang="en-AU" dirty="0" smtClean="0"/>
              <a:t> </a:t>
            </a:r>
            <a:r>
              <a:rPr lang="en-AU" dirty="0"/>
              <a:t>(publish/subscribe) systems: also “</a:t>
            </a:r>
            <a:r>
              <a:rPr lang="en-AU" dirty="0" smtClean="0"/>
              <a:t>novelty”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65798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 – other forms of indexing, integrating the notion of diversity with database query processing, etc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2287629"/>
              </p:ext>
            </p:extLst>
          </p:nvPr>
        </p:nvGraphicFramePr>
        <p:xfrm>
          <a:off x="89756" y="6285431"/>
          <a:ext cx="8964488" cy="311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04"/>
                <a:gridCol w="8442684"/>
              </a:tblGrid>
              <a:tr h="311921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[1]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09728" indent="0" algn="l">
                        <a:buNone/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Marina </a:t>
                      </a:r>
                      <a:r>
                        <a:rPr lang="en-AU" sz="1400" b="0" dirty="0" err="1" smtClean="0">
                          <a:solidFill>
                            <a:schemeClr val="tx1"/>
                          </a:solidFill>
                        </a:rPr>
                        <a:t>Drosou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AU" sz="1400" b="0" dirty="0" err="1" smtClean="0">
                          <a:solidFill>
                            <a:schemeClr val="tx1"/>
                          </a:solidFill>
                        </a:rPr>
                        <a:t>Evaggelia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b="0" dirty="0" err="1" smtClean="0">
                          <a:solidFill>
                            <a:schemeClr val="tx1"/>
                          </a:solidFill>
                        </a:rPr>
                        <a:t>Pitoura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AU" sz="1400" b="0" i="1" dirty="0" smtClean="0">
                          <a:solidFill>
                            <a:schemeClr val="tx1"/>
                          </a:solidFill>
                        </a:rPr>
                        <a:t>Search result diversification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. SIGMOD Record 39(1): 41-47 (2010)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it means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79444"/>
          </a:xfrm>
        </p:spPr>
        <p:txBody>
          <a:bodyPr>
            <a:normAutofit/>
          </a:bodyPr>
          <a:lstStyle/>
          <a:p>
            <a:r>
              <a:rPr lang="en-AU" dirty="0" smtClean="0"/>
              <a:t>Given a set </a:t>
            </a:r>
            <a:r>
              <a:rPr lang="en-AU" i="1" dirty="0" smtClean="0"/>
              <a:t>P</a:t>
            </a:r>
            <a:r>
              <a:rPr lang="en-AU" dirty="0" smtClean="0"/>
              <a:t> of query results we want to select a representative diverse subset </a:t>
            </a:r>
            <a:r>
              <a:rPr lang="en-AU" i="1" dirty="0" smtClean="0"/>
              <a:t>S</a:t>
            </a:r>
            <a:r>
              <a:rPr lang="en-AU" dirty="0" smtClean="0"/>
              <a:t> of </a:t>
            </a:r>
            <a:r>
              <a:rPr lang="en-AU" i="1" dirty="0" smtClean="0"/>
              <a:t>P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What diverse </a:t>
            </a:r>
            <a:r>
              <a:rPr lang="en-AU" dirty="0" smtClean="0"/>
              <a:t>means</a:t>
            </a:r>
            <a:r>
              <a:rPr lang="en-AU" baseline="30000" dirty="0" smtClean="0"/>
              <a:t>[1]</a:t>
            </a:r>
            <a:r>
              <a:rPr lang="en-AU" dirty="0" smtClean="0"/>
              <a:t>?</a:t>
            </a:r>
            <a:endParaRPr lang="en-AU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</a:rPr>
              <a:t>Coverage</a:t>
            </a:r>
            <a:r>
              <a:rPr lang="en-AU" dirty="0"/>
              <a:t>: different aspects, perspectives, </a:t>
            </a:r>
            <a:r>
              <a:rPr lang="en-AU" dirty="0" smtClean="0"/>
              <a:t>concepts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 smtClean="0"/>
              <a:t>as </a:t>
            </a:r>
            <a:r>
              <a:rPr lang="en-AU" dirty="0" smtClean="0"/>
              <a:t>in the example of web search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</a:rPr>
              <a:t>Dissimilarity</a:t>
            </a:r>
            <a:r>
              <a:rPr lang="en-AU" dirty="0"/>
              <a:t>: non-similar </a:t>
            </a:r>
            <a:r>
              <a:rPr lang="en-AU" dirty="0" smtClean="0"/>
              <a:t>items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 smtClean="0"/>
              <a:t>e.g</a:t>
            </a:r>
            <a:r>
              <a:rPr lang="en-AU" dirty="0" smtClean="0"/>
              <a:t>., a number of </a:t>
            </a:r>
            <a:r>
              <a:rPr lang="en-AU" dirty="0" smtClean="0"/>
              <a:t>characteristics </a:t>
            </a:r>
            <a:r>
              <a:rPr lang="en-AU" dirty="0" smtClean="0"/>
              <a:t>in recommendations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</a:rPr>
              <a:t>Novelty</a:t>
            </a:r>
            <a:r>
              <a:rPr lang="en-AU" dirty="0"/>
              <a:t>: items not seen in the </a:t>
            </a:r>
            <a:r>
              <a:rPr lang="en-AU" dirty="0" smtClean="0"/>
              <a:t>past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9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333520" y="2921169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  <a:latin typeface="Freestyle Script" pitchFamily="66" charset="0"/>
              </a:rPr>
              <a:t>Thank you!</a:t>
            </a:r>
            <a:endParaRPr lang="el-GR" sz="6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5756" y="5949280"/>
            <a:ext cx="539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See </a:t>
            </a:r>
            <a:r>
              <a:rPr lang="en-US" i="1" dirty="0" err="1" smtClean="0">
                <a:solidFill>
                  <a:srgbClr val="C00000"/>
                </a:solidFill>
              </a:rPr>
              <a:t>DisC</a:t>
            </a:r>
            <a:r>
              <a:rPr lang="en-US" i="1" dirty="0" smtClean="0">
                <a:solidFill>
                  <a:srgbClr val="C00000"/>
                </a:solidFill>
              </a:rPr>
              <a:t> and other models  in action in our demo!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C00000"/>
                </a:solidFill>
              </a:rPr>
              <a:t>Poikilo</a:t>
            </a:r>
            <a:r>
              <a:rPr lang="en-US" i="1" dirty="0" smtClean="0">
                <a:solidFill>
                  <a:srgbClr val="C00000"/>
                </a:solidFill>
              </a:rPr>
              <a:t> @ Group D</a:t>
            </a:r>
            <a:endParaRPr lang="el-GR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C:\Users\Naira\Desktop\disc_demo\web\images\poikilo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284" y="6009169"/>
            <a:ext cx="824472" cy="52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7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Computing </a:t>
            </a:r>
            <a:r>
              <a:rPr lang="en-AU" dirty="0" err="1" smtClean="0"/>
              <a:t>DisC</a:t>
            </a:r>
            <a:r>
              <a:rPr lang="en-AU" dirty="0" smtClean="0"/>
              <a:t> subsets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call </a:t>
            </a:r>
            <a:r>
              <a:rPr lang="en-US" b="1" dirty="0"/>
              <a:t>black</a:t>
            </a:r>
            <a:r>
              <a:rPr lang="en-US" dirty="0"/>
              <a:t> the objects of </a:t>
            </a:r>
            <a:r>
              <a:rPr lang="en-US" i="1" dirty="0"/>
              <a:t>P</a:t>
            </a:r>
            <a:r>
              <a:rPr lang="en-US" dirty="0"/>
              <a:t> that are in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/>
              <a:t> the objects covered by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en-US" dirty="0"/>
              <a:t>the objects that are neither black nor </a:t>
            </a:r>
            <a:r>
              <a:rPr lang="en-US" dirty="0" smtClean="0"/>
              <a:t>grey.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Initially, </a:t>
            </a:r>
            <a:r>
              <a:rPr lang="en-US" i="1" dirty="0"/>
              <a:t>S</a:t>
            </a:r>
            <a:r>
              <a:rPr lang="en-US" dirty="0"/>
              <a:t> is empty and all objects are </a:t>
            </a:r>
            <a:r>
              <a:rPr lang="en-US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dirty="0"/>
              <a:t>.</a:t>
            </a: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endParaRPr lang="en-US" dirty="0"/>
          </a:p>
          <a:p>
            <a:pPr lvl="1"/>
            <a:r>
              <a:rPr lang="en-US" dirty="0"/>
              <a:t>until there are no more </a:t>
            </a:r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en-US" dirty="0" smtClean="0"/>
              <a:t>objects.</a:t>
            </a:r>
            <a:endParaRPr lang="en-US" dirty="0"/>
          </a:p>
          <a:p>
            <a:pPr lvl="2"/>
            <a:r>
              <a:rPr lang="en-US" dirty="0"/>
              <a:t>select an arbitrary </a:t>
            </a:r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en-US" dirty="0"/>
              <a:t>object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dirty="0"/>
          </a:p>
          <a:p>
            <a:pPr lvl="2"/>
            <a:r>
              <a:rPr lang="en-US" dirty="0"/>
              <a:t>color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b="1" dirty="0"/>
              <a:t>black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and colors all objects </a:t>
            </a:r>
            <a:r>
              <a:rPr lang="en-US" dirty="0" smtClean="0"/>
              <a:t>in the neighborhood of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 smtClean="0"/>
              <a:t>.</a:t>
            </a:r>
            <a:endParaRPr lang="en-US" dirty="0"/>
          </a:p>
          <a:p>
            <a:pPr lvl="2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Greedy variation:</a:t>
            </a:r>
          </a:p>
          <a:p>
            <a:pPr lvl="1"/>
            <a:r>
              <a:rPr lang="en-US" dirty="0"/>
              <a:t>At each step, we select the white object with the largest number of white </a:t>
            </a:r>
            <a:r>
              <a:rPr lang="en-US" dirty="0" smtClean="0"/>
              <a:t>neighbors.</a:t>
            </a:r>
            <a:endParaRPr lang="el-GR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8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Shortcomings of previous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3759684"/>
            <a:ext cx="3779912" cy="282019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where</a:t>
            </a:r>
          </a:p>
          <a:p>
            <a:pPr marL="566928" indent="-457200">
              <a:buFont typeface="+mj-lt"/>
              <a:buAutoNum type="arabicPeriod"/>
            </a:pPr>
            <a:r>
              <a:rPr lang="en-US" i="1" dirty="0" smtClean="0"/>
              <a:t>P</a:t>
            </a:r>
            <a:r>
              <a:rPr lang="en-US" dirty="0" smtClean="0"/>
              <a:t> = {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}</a:t>
            </a:r>
          </a:p>
          <a:p>
            <a:pPr marL="566928" indent="-457200">
              <a:buFont typeface="+mj-lt"/>
              <a:buAutoNum type="arabicPeriod"/>
            </a:pPr>
            <a:r>
              <a:rPr lang="en-US" i="1" dirty="0" smtClean="0"/>
              <a:t>k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  <a:endParaRPr lang="en-US" dirty="0"/>
          </a:p>
          <a:p>
            <a:pPr marL="566928" indent="-457200">
              <a:buFont typeface="+mj-lt"/>
              <a:buAutoNum type="arabicPeriod"/>
            </a:pPr>
            <a:r>
              <a:rPr lang="en-US" i="1" dirty="0"/>
              <a:t>d</a:t>
            </a:r>
            <a:r>
              <a:rPr lang="en-US" i="1" dirty="0" smtClean="0"/>
              <a:t>:</a:t>
            </a:r>
            <a:r>
              <a:rPr lang="en-US" dirty="0" smtClean="0"/>
              <a:t> a distance metric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f: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diversity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5604935"/>
              </p:ext>
            </p:extLst>
          </p:nvPr>
        </p:nvGraphicFramePr>
        <p:xfrm>
          <a:off x="539552" y="4581128"/>
          <a:ext cx="3429026" cy="1154325"/>
        </p:xfrm>
        <a:graphic>
          <a:graphicData uri="http://schemas.openxmlformats.org/presentationml/2006/ole">
            <p:oleObj spid="_x0000_s55306" name="Equation" r:id="rId4" imgW="1282680" imgH="4316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22008" y="2449303"/>
            <a:ext cx="8643998" cy="12144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Given a set </a:t>
            </a:r>
            <a:r>
              <a:rPr lang="en-US" sz="2700" i="1" dirty="0" smtClean="0"/>
              <a:t>P</a:t>
            </a:r>
            <a:r>
              <a:rPr lang="en-US" sz="2700" dirty="0" smtClean="0"/>
              <a:t> of items and a number </a:t>
            </a:r>
            <a:r>
              <a:rPr lang="en-US" sz="2700" i="1" dirty="0" smtClean="0"/>
              <a:t>k</a:t>
            </a:r>
            <a:r>
              <a:rPr lang="en-US" sz="2700" dirty="0" smtClean="0"/>
              <a:t>, select a subset </a:t>
            </a:r>
            <a:r>
              <a:rPr lang="en-US" sz="2700" i="1" dirty="0" smtClean="0"/>
              <a:t>S</a:t>
            </a:r>
            <a:r>
              <a:rPr lang="en-US" sz="2700" i="1" baseline="30000" dirty="0" smtClean="0"/>
              <a:t>*</a:t>
            </a:r>
            <a:r>
              <a:rPr lang="en-US" sz="2700" i="1" dirty="0" smtClean="0"/>
              <a:t> </a:t>
            </a:r>
            <a:r>
              <a:rPr lang="en-US" sz="2700" dirty="0" smtClean="0"/>
              <a:t>of</a:t>
            </a:r>
            <a:r>
              <a:rPr lang="en-US" sz="2700" i="1" dirty="0" smtClean="0"/>
              <a:t> P</a:t>
            </a:r>
            <a:r>
              <a:rPr lang="en-US" sz="2700" dirty="0" smtClean="0"/>
              <a:t> with the </a:t>
            </a:r>
            <a:r>
              <a:rPr lang="en-US" sz="2700" i="1" dirty="0" smtClean="0"/>
              <a:t>k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most diverse </a:t>
            </a:r>
            <a:r>
              <a:rPr lang="en-US" sz="2700" dirty="0" smtClean="0"/>
              <a:t>items of </a:t>
            </a:r>
            <a:r>
              <a:rPr lang="en-US" sz="2700" i="1" dirty="0" smtClean="0"/>
              <a:t>P</a:t>
            </a:r>
            <a:r>
              <a:rPr lang="en-US" sz="2700" dirty="0" smtClean="0"/>
              <a:t>.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08" y="1484784"/>
            <a:ext cx="633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previous work </a:t>
            </a:r>
            <a:r>
              <a:rPr lang="en-US" sz="2400" dirty="0" smtClean="0"/>
              <a:t>views as </a:t>
            </a: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top-</a:t>
            </a:r>
            <a:r>
              <a:rPr lang="en-US" sz="2400" i="1" dirty="0" smtClean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 problem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5576" y="3934807"/>
            <a:ext cx="3547986" cy="5795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 pitchFamily="18" charset="0"/>
              <a:buChar char=" 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 smtClean="0"/>
              <a:t>Find: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geeknewscentral.com/wp-content/uploads/2009/05/lightbul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36" y="2276872"/>
            <a:ext cx="790968" cy="8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right size for the diverse subset </a:t>
            </a:r>
            <a:r>
              <a:rPr lang="en-AU" i="1" dirty="0"/>
              <a:t>S</a:t>
            </a:r>
            <a:r>
              <a:rPr lang="en-AU" dirty="0"/>
              <a:t>? </a:t>
            </a:r>
          </a:p>
          <a:p>
            <a:r>
              <a:rPr lang="en-AU" dirty="0"/>
              <a:t>What is a good </a:t>
            </a:r>
            <a:r>
              <a:rPr lang="en-AU" i="1" dirty="0"/>
              <a:t>k</a:t>
            </a:r>
            <a:r>
              <a:rPr lang="en-AU" dirty="0" smtClean="0"/>
              <a:t>?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        What if… </a:t>
            </a:r>
            <a:r>
              <a:rPr lang="en-AU" dirty="0"/>
              <a:t>instead of </a:t>
            </a:r>
            <a:r>
              <a:rPr lang="en-AU" i="1" dirty="0"/>
              <a:t>k</a:t>
            </a:r>
            <a:r>
              <a:rPr lang="en-AU" dirty="0"/>
              <a:t>, a </a:t>
            </a:r>
            <a:r>
              <a:rPr lang="en-AU" dirty="0">
                <a:solidFill>
                  <a:srgbClr val="FF0000"/>
                </a:solidFill>
              </a:rPr>
              <a:t>radius </a:t>
            </a:r>
            <a:r>
              <a:rPr lang="en-AU" i="1" dirty="0" smtClean="0"/>
              <a:t>r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Given a result set </a:t>
            </a:r>
            <a:r>
              <a:rPr lang="en-AU" i="1" dirty="0"/>
              <a:t>P</a:t>
            </a:r>
            <a:r>
              <a:rPr lang="en-AU" dirty="0"/>
              <a:t> and a radius </a:t>
            </a:r>
            <a:r>
              <a:rPr lang="en-AU" i="1" dirty="0"/>
              <a:t>r</a:t>
            </a:r>
            <a:r>
              <a:rPr lang="en-AU" dirty="0"/>
              <a:t>, </a:t>
            </a:r>
            <a:r>
              <a:rPr lang="en-AU" dirty="0" smtClean="0"/>
              <a:t>we select </a:t>
            </a:r>
            <a:r>
              <a:rPr lang="en-AU" dirty="0"/>
              <a:t>a representative subset </a:t>
            </a:r>
            <a:r>
              <a:rPr lang="en-AU" i="1" dirty="0"/>
              <a:t>S</a:t>
            </a:r>
            <a:r>
              <a:rPr lang="en-AU" dirty="0"/>
              <a:t> ⊆ </a:t>
            </a:r>
            <a:r>
              <a:rPr lang="en-AU" i="1" dirty="0"/>
              <a:t>P</a:t>
            </a:r>
            <a:r>
              <a:rPr lang="en-AU" dirty="0"/>
              <a:t> such that</a:t>
            </a:r>
            <a:r>
              <a:rPr lang="en-AU" dirty="0" smtClean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For </a:t>
            </a:r>
            <a:r>
              <a:rPr lang="en-AU" i="1" dirty="0"/>
              <a:t>each </a:t>
            </a:r>
            <a:r>
              <a:rPr lang="en-AU" i="1" dirty="0" smtClean="0"/>
              <a:t>item in </a:t>
            </a:r>
            <a:r>
              <a:rPr lang="en-AU" i="1" dirty="0"/>
              <a:t>P, there is at least one similar item in </a:t>
            </a:r>
            <a:r>
              <a:rPr lang="en-AU" i="1" dirty="0" smtClean="0"/>
              <a:t>S (</a:t>
            </a:r>
            <a:r>
              <a:rPr lang="en-AU" i="1" dirty="0" smtClean="0">
                <a:solidFill>
                  <a:srgbClr val="FF0000"/>
                </a:solidFill>
              </a:rPr>
              <a:t>coverage</a:t>
            </a:r>
            <a:r>
              <a:rPr lang="en-AU" i="1" dirty="0" smtClean="0"/>
              <a:t>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No </a:t>
            </a:r>
            <a:r>
              <a:rPr lang="en-AU" i="1" dirty="0"/>
              <a:t>two </a:t>
            </a:r>
            <a:r>
              <a:rPr lang="en-AU" i="1" dirty="0" smtClean="0"/>
              <a:t>items </a:t>
            </a:r>
            <a:r>
              <a:rPr lang="en-AU" i="1" dirty="0"/>
              <a:t>in S are similar with each </a:t>
            </a:r>
            <a:r>
              <a:rPr lang="en-AU" i="1" dirty="0" smtClean="0"/>
              <a:t>other (</a:t>
            </a:r>
            <a:r>
              <a:rPr lang="en-AU" i="1" dirty="0" smtClean="0">
                <a:solidFill>
                  <a:srgbClr val="FF0000"/>
                </a:solidFill>
              </a:rPr>
              <a:t>dissimilarity</a:t>
            </a:r>
            <a:r>
              <a:rPr lang="en-AU" i="1" dirty="0" smtClean="0"/>
              <a:t>)</a:t>
            </a:r>
            <a:endParaRPr lang="en-AU" i="1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Our approach - </a:t>
            </a:r>
            <a:r>
              <a:rPr lang="en-AU" dirty="0" err="1" smtClean="0"/>
              <a:t>DisC</a:t>
            </a:r>
            <a:r>
              <a:rPr lang="en-AU" dirty="0" smtClean="0"/>
              <a:t> Diversity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6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413792"/>
            <a:ext cx="8229600" cy="1143000"/>
          </a:xfrm>
        </p:spPr>
        <p:txBody>
          <a:bodyPr>
            <a:noAutofit/>
          </a:bodyPr>
          <a:lstStyle/>
          <a:p>
            <a:r>
              <a:rPr lang="en-US" sz="2900" i="1" dirty="0" smtClean="0"/>
              <a:t>r</a:t>
            </a:r>
            <a:r>
              <a:rPr lang="en-US" sz="2900" dirty="0" smtClean="0"/>
              <a:t>-</a:t>
            </a:r>
            <a:r>
              <a:rPr lang="en-US" sz="2900" dirty="0" err="1" smtClean="0"/>
              <a:t>DisC</a:t>
            </a:r>
            <a:r>
              <a:rPr lang="en-US" sz="2900" dirty="0" smtClean="0"/>
              <a:t> set: </a:t>
            </a:r>
            <a:r>
              <a:rPr lang="en-US" sz="2900" i="1" dirty="0" smtClean="0"/>
              <a:t>r</a:t>
            </a:r>
            <a:r>
              <a:rPr lang="en-US" sz="2900" dirty="0" smtClean="0"/>
              <a:t>-Dissimilar and Covering set</a:t>
            </a:r>
            <a:endParaRPr lang="el-GR" sz="2900" dirty="0" smtClean="0"/>
          </a:p>
        </p:txBody>
      </p:sp>
      <p:pic>
        <p:nvPicPr>
          <p:cNvPr id="7" name="Picture 6" descr="introgreece-localzoo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5" y="1732786"/>
            <a:ext cx="2429227" cy="1944216"/>
          </a:xfrm>
          <a:prstGeom prst="rect">
            <a:avLst/>
          </a:prstGeom>
        </p:spPr>
      </p:pic>
      <p:pic>
        <p:nvPicPr>
          <p:cNvPr id="8" name="Picture 7" descr="introgreece-zoomi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04794"/>
            <a:ext cx="2286602" cy="1872208"/>
          </a:xfrm>
          <a:prstGeom prst="rect">
            <a:avLst/>
          </a:prstGeom>
        </p:spPr>
      </p:pic>
      <p:pic>
        <p:nvPicPr>
          <p:cNvPr id="9" name="Picture 8" descr="introgreece-zoomout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981" y="1700808"/>
            <a:ext cx="2142335" cy="197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36770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Zoom-out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6770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Zoom-in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677002"/>
            <a:ext cx="2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Local zoom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894" y="4509120"/>
            <a:ext cx="815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b="1" i="1" dirty="0" smtClean="0">
                <a:sym typeface="Symbol"/>
              </a:rPr>
              <a:t> Small </a:t>
            </a:r>
            <a:r>
              <a:rPr lang="en-US" sz="2400" b="1" i="1" dirty="0" smtClean="0">
                <a:sym typeface="Symbol"/>
              </a:rPr>
              <a:t>r</a:t>
            </a:r>
            <a:r>
              <a:rPr lang="en-US" sz="2400" i="1" dirty="0" smtClean="0">
                <a:sym typeface="Symbol"/>
              </a:rPr>
              <a:t>: more and less dissimilar points (zoom in</a:t>
            </a:r>
            <a:r>
              <a:rPr lang="en-US" sz="2400" i="1" dirty="0" smtClean="0">
                <a:sym typeface="Symbol"/>
              </a:rPr>
              <a:t>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i="1" dirty="0" smtClean="0">
                <a:sym typeface="Symbol"/>
              </a:rPr>
              <a:t> </a:t>
            </a:r>
            <a:r>
              <a:rPr lang="en-US" sz="2400" b="1" i="1" dirty="0" smtClean="0">
                <a:sym typeface="Symbol"/>
              </a:rPr>
              <a:t>Large </a:t>
            </a:r>
            <a:r>
              <a:rPr lang="en-US" sz="2400" b="1" i="1" dirty="0" smtClean="0">
                <a:sym typeface="Symbol"/>
              </a:rPr>
              <a:t>r</a:t>
            </a:r>
            <a:r>
              <a:rPr lang="en-US" sz="2400" i="1" dirty="0" smtClean="0">
                <a:sym typeface="Symbol"/>
              </a:rPr>
              <a:t>: </a:t>
            </a:r>
            <a:r>
              <a:rPr lang="en-US" sz="2400" i="1" dirty="0" smtClean="0">
                <a:sym typeface="Symbol"/>
              </a:rPr>
              <a:t>less and more dissimilar points (zoom out)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0000"/>
                </a:solidFill>
                <a:sym typeface="Symbol"/>
              </a:rPr>
              <a:t> Local </a:t>
            </a:r>
            <a:r>
              <a:rPr lang="en-US" sz="2400" b="1" i="1" dirty="0" smtClean="0">
                <a:solidFill>
                  <a:srgbClr val="000000"/>
                </a:solidFill>
                <a:sym typeface="Symbol"/>
              </a:rPr>
              <a:t>zooming </a:t>
            </a:r>
            <a:r>
              <a:rPr lang="en-US" sz="2400" i="1" dirty="0" smtClean="0">
                <a:sym typeface="Symbol"/>
              </a:rPr>
              <a:t>at specific points by adjusting </a:t>
            </a:r>
            <a:r>
              <a:rPr lang="en-US" sz="2400" i="1" dirty="0" smtClean="0">
                <a:sym typeface="Symbol"/>
              </a:rPr>
              <a:t>the radius </a:t>
            </a:r>
            <a:r>
              <a:rPr lang="en-US" sz="2400" i="1" dirty="0" smtClean="0">
                <a:sym typeface="Symbol"/>
              </a:rPr>
              <a:t>around them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8924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Talk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50206" cy="4583432"/>
          </a:xfrm>
        </p:spPr>
        <p:txBody>
          <a:bodyPr/>
          <a:lstStyle/>
          <a:p>
            <a:pPr marL="109728" indent="0">
              <a:buNone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b="1" dirty="0" smtClean="0"/>
              <a:t>Formal definition and algorithms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C</a:t>
            </a:r>
            <a:r>
              <a:rPr lang="en-AU" dirty="0" smtClean="0"/>
              <a:t>omparison</a:t>
            </a: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Adaptive Diversification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/>
              <a:t>Implementation </a:t>
            </a:r>
            <a:r>
              <a:rPr lang="en-AU" dirty="0" smtClean="0"/>
              <a:t>using M-trees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Evaluation</a:t>
            </a: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2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Our approach - </a:t>
            </a:r>
            <a:r>
              <a:rPr lang="en-AU" dirty="0" err="1" smtClean="0"/>
              <a:t>DisC</a:t>
            </a:r>
            <a:r>
              <a:rPr lang="en-AU" dirty="0" smtClean="0"/>
              <a:t> Diversity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a </a:t>
            </a:r>
            <a:r>
              <a:rPr lang="en-US" sz="2400" dirty="0" err="1" smtClean="0"/>
              <a:t>DisC</a:t>
            </a:r>
            <a:r>
              <a:rPr lang="en-US" sz="2400" dirty="0" smtClean="0"/>
              <a:t> set for a set </a:t>
            </a:r>
            <a:r>
              <a:rPr lang="en-US" sz="2400" i="1" dirty="0" smtClean="0"/>
              <a:t>P</a:t>
            </a:r>
            <a:r>
              <a:rPr lang="en-US" sz="2400" dirty="0" smtClean="0"/>
              <a:t> is not unique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 We seek a concise representation </a:t>
            </a:r>
            <a:r>
              <a:rPr lang="en-US" sz="2400" dirty="0" smtClean="0">
                <a:ea typeface="Cambria Math"/>
              </a:rPr>
              <a:t>→ the </a:t>
            </a:r>
            <a:r>
              <a:rPr lang="en-US" sz="2400" dirty="0" smtClean="0">
                <a:solidFill>
                  <a:srgbClr val="FF0000"/>
                </a:solidFill>
                <a:ea typeface="Cambria Math"/>
              </a:rPr>
              <a:t>minimum</a:t>
            </a:r>
            <a:r>
              <a:rPr lang="en-US" sz="2400" dirty="0" smtClean="0">
                <a:ea typeface="Cambria Math"/>
              </a:rPr>
              <a:t> </a:t>
            </a:r>
            <a:r>
              <a:rPr lang="en-US" sz="2400" dirty="0" err="1" smtClean="0">
                <a:ea typeface="Cambria Math"/>
              </a:rPr>
              <a:t>DisC</a:t>
            </a:r>
            <a:r>
              <a:rPr lang="en-US" sz="2400" dirty="0" smtClean="0">
                <a:ea typeface="Cambria Math"/>
              </a:rPr>
              <a:t>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3" y="3717032"/>
            <a:ext cx="820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Let </a:t>
            </a:r>
            <a:r>
              <a:rPr lang="en-US" sz="2000" i="1" dirty="0" smtClean="0"/>
              <a:t>P</a:t>
            </a:r>
            <a:r>
              <a:rPr lang="en-US" sz="2000" dirty="0" smtClean="0"/>
              <a:t> be </a:t>
            </a:r>
            <a:r>
              <a:rPr lang="en-US" sz="2000" dirty="0" smtClean="0"/>
              <a:t>a set </a:t>
            </a:r>
            <a:r>
              <a:rPr lang="en-US" sz="2000" dirty="0" smtClean="0"/>
              <a:t>of objects and </a:t>
            </a:r>
            <a:r>
              <a:rPr lang="en-US" sz="2000" i="1" dirty="0" smtClean="0"/>
              <a:t>r</a:t>
            </a:r>
            <a:r>
              <a:rPr lang="en-US" sz="2000" dirty="0" smtClean="0"/>
              <a:t>, </a:t>
            </a:r>
            <a:r>
              <a:rPr lang="en-US" sz="2000" i="1" dirty="0" smtClean="0"/>
              <a:t>r</a:t>
            </a:r>
            <a:r>
              <a:rPr lang="en-US" sz="2000" dirty="0" smtClean="0"/>
              <a:t> ≥ 0, a real number. A subset </a:t>
            </a:r>
            <a:r>
              <a:rPr lang="en-US" sz="2000" i="1" dirty="0" smtClean="0"/>
              <a:t>S</a:t>
            </a:r>
            <a:r>
              <a:rPr lang="en-US" sz="2000" dirty="0" smtClean="0"/>
              <a:t> ⊆ </a:t>
            </a:r>
            <a:r>
              <a:rPr lang="en-US" sz="2000" i="1" dirty="0" smtClean="0"/>
              <a:t>P</a:t>
            </a:r>
            <a:r>
              <a:rPr lang="en-US" sz="2000" dirty="0" smtClean="0"/>
              <a:t> is an </a:t>
            </a:r>
            <a:r>
              <a:rPr lang="en-US" sz="2000" i="1" dirty="0" smtClean="0"/>
              <a:t>r-Dissimilar-and-Covering </a:t>
            </a:r>
            <a:r>
              <a:rPr lang="en-US" sz="2000" i="1" dirty="0" smtClean="0"/>
              <a:t>diverse subset</a:t>
            </a:r>
            <a:r>
              <a:rPr lang="en-US" sz="2000" dirty="0" smtClean="0"/>
              <a:t>, or </a:t>
            </a:r>
            <a:r>
              <a:rPr lang="en-US" sz="2000" i="1" dirty="0" smtClean="0"/>
              <a:t>r-</a:t>
            </a:r>
            <a:r>
              <a:rPr lang="en-US" sz="2000" i="1" dirty="0" err="1" smtClean="0"/>
              <a:t>DisC</a:t>
            </a:r>
            <a:r>
              <a:rPr lang="en-US" sz="2000" i="1" dirty="0" smtClean="0"/>
              <a:t> diverse </a:t>
            </a:r>
            <a:r>
              <a:rPr lang="en-US" sz="2000" i="1" dirty="0" smtClean="0"/>
              <a:t>subset</a:t>
            </a:r>
            <a:r>
              <a:rPr lang="en-US" sz="2000" dirty="0" smtClean="0"/>
              <a:t>, of </a:t>
            </a:r>
            <a:r>
              <a:rPr lang="en-US" sz="2000" i="1" dirty="0" smtClean="0"/>
              <a:t>P</a:t>
            </a:r>
            <a:r>
              <a:rPr lang="en-US" sz="2000" dirty="0" smtClean="0"/>
              <a:t>, if the </a:t>
            </a:r>
            <a:r>
              <a:rPr lang="en-US" sz="2000" dirty="0" smtClean="0"/>
              <a:t>following </a:t>
            </a:r>
            <a:r>
              <a:rPr lang="en-US" sz="2000" dirty="0" smtClean="0"/>
              <a:t>two conditions hold</a:t>
            </a:r>
            <a:r>
              <a:rPr lang="en-US" sz="2000" dirty="0" smtClean="0"/>
              <a:t>: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 smtClean="0"/>
              <a:t>(</a:t>
            </a:r>
            <a:r>
              <a:rPr lang="en-US" sz="2000" dirty="0" smtClean="0"/>
              <a:t>coverage condition) ∀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∈ </a:t>
            </a:r>
            <a:r>
              <a:rPr lang="en-US" sz="2000" i="1" dirty="0" smtClean="0"/>
              <a:t>P</a:t>
            </a:r>
            <a:r>
              <a:rPr lang="en-US" sz="2000" dirty="0" smtClean="0"/>
              <a:t>, </a:t>
            </a:r>
            <a:r>
              <a:rPr lang="en-US" sz="2000" dirty="0" smtClean="0"/>
              <a:t>∃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∈ </a:t>
            </a:r>
            <a:r>
              <a:rPr lang="en-US" sz="2000" i="1" dirty="0" err="1" smtClean="0"/>
              <a:t>N</a:t>
            </a:r>
            <a:r>
              <a:rPr lang="en-US" sz="2000" baseline="30000" dirty="0" err="1" smtClean="0"/>
              <a:t>+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(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), </a:t>
            </a:r>
            <a:r>
              <a:rPr lang="en-US" sz="2000" dirty="0" smtClean="0"/>
              <a:t>such </a:t>
            </a:r>
            <a:r>
              <a:rPr lang="en-US" sz="2000" dirty="0" smtClean="0"/>
              <a:t>that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∈ </a:t>
            </a:r>
            <a:r>
              <a:rPr lang="en-US" sz="2000" i="1" dirty="0" smtClean="0"/>
              <a:t>S</a:t>
            </a:r>
            <a:r>
              <a:rPr lang="en-US" sz="2000" dirty="0" smtClean="0"/>
              <a:t> and </a:t>
            </a:r>
            <a:endParaRPr lang="en-US" sz="2000" dirty="0" smtClean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 smtClean="0"/>
              <a:t>(</a:t>
            </a:r>
            <a:r>
              <a:rPr lang="en-US" sz="2000" dirty="0" smtClean="0"/>
              <a:t>dissimilarity condition) ∀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∈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, it holds that </a:t>
            </a:r>
            <a:r>
              <a:rPr lang="en-US" sz="2000" dirty="0" smtClean="0"/>
              <a:t>     </a:t>
            </a:r>
            <a:r>
              <a:rPr lang="en-US" sz="2000" i="1" dirty="0" smtClean="0"/>
              <a:t>d</a:t>
            </a:r>
            <a:r>
              <a:rPr lang="en-US" sz="2000" dirty="0" smtClean="0"/>
              <a:t>(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) </a:t>
            </a:r>
            <a:r>
              <a:rPr lang="en-US" sz="2000" dirty="0" smtClean="0"/>
              <a:t>&gt; </a:t>
            </a:r>
            <a:r>
              <a:rPr lang="en-US" sz="2000" i="1" dirty="0" smtClean="0"/>
              <a:t>r</a:t>
            </a:r>
            <a:endParaRPr lang="en-US" sz="20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7544" y="342900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Formal definition:</a:t>
            </a:r>
            <a:endParaRPr lang="el-G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Graph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1711092"/>
          </a:xfrm>
        </p:spPr>
        <p:txBody>
          <a:bodyPr/>
          <a:lstStyle/>
          <a:p>
            <a:r>
              <a:rPr lang="en-AU" dirty="0" smtClean="0"/>
              <a:t>We use a </a:t>
            </a:r>
            <a:r>
              <a:rPr lang="en-AU" dirty="0" smtClean="0">
                <a:solidFill>
                  <a:srgbClr val="FF0000"/>
                </a:solidFill>
              </a:rPr>
              <a:t>graph</a:t>
            </a:r>
            <a:r>
              <a:rPr lang="en-AU" dirty="0" smtClean="0"/>
              <a:t> to model </a:t>
            </a:r>
            <a:r>
              <a:rPr lang="en-AU" dirty="0"/>
              <a:t>the </a:t>
            </a:r>
            <a:r>
              <a:rPr lang="en-AU" dirty="0" smtClean="0"/>
              <a:t>problem: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Each item is a vertex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There exists </a:t>
            </a:r>
            <a:r>
              <a:rPr lang="en-AU" dirty="0"/>
              <a:t>an edge between two </a:t>
            </a:r>
            <a:r>
              <a:rPr lang="en-AU" dirty="0" smtClean="0"/>
              <a:t>vertices, </a:t>
            </a:r>
            <a:r>
              <a:rPr lang="en-AU" dirty="0"/>
              <a:t>if </a:t>
            </a:r>
            <a:r>
              <a:rPr lang="en-AU" dirty="0" smtClean="0"/>
              <a:t>their distance is less than </a:t>
            </a:r>
            <a:r>
              <a:rPr lang="en-AU" i="1" dirty="0" smtClean="0"/>
              <a:t>r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DMOD lab, University of Ioannina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no-unique-grap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482" y="3447796"/>
            <a:ext cx="3812325" cy="2168294"/>
          </a:xfrm>
          <a:prstGeom prst="rect">
            <a:avLst/>
          </a:prstGeom>
        </p:spPr>
      </p:pic>
      <p:pic>
        <p:nvPicPr>
          <p:cNvPr id="7" name="Picture 6" descr="no-uniq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2987871" cy="286618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347864" y="3447796"/>
            <a:ext cx="432048" cy="5572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75668" y="344779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xmlns="" val="26594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1627</TotalTime>
  <Words>1689</Words>
  <Application>Microsoft Office PowerPoint</Application>
  <PresentationFormat>On-screen Show (4:3)</PresentationFormat>
  <Paragraphs>323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Urban</vt:lpstr>
      <vt:lpstr>Equation</vt:lpstr>
      <vt:lpstr>Microsoft Equation 3.0</vt:lpstr>
      <vt:lpstr>DisC Diversity: Result Diversification based on Dissimilarity and Coverage</vt:lpstr>
      <vt:lpstr>Why diversify?</vt:lpstr>
      <vt:lpstr>What it means</vt:lpstr>
      <vt:lpstr>Shortcomings of previous approaches</vt:lpstr>
      <vt:lpstr>Our approach - DisC Diversity</vt:lpstr>
      <vt:lpstr>r-DisC set: r-Dissimilar and Covering set</vt:lpstr>
      <vt:lpstr>Talk Overview</vt:lpstr>
      <vt:lpstr>Our approach - DisC Diversity</vt:lpstr>
      <vt:lpstr>Graph model</vt:lpstr>
      <vt:lpstr>Graph model</vt:lpstr>
      <vt:lpstr>Computing DisC subsets</vt:lpstr>
      <vt:lpstr>How smaller is the minimum set?</vt:lpstr>
      <vt:lpstr>Bounding the size of DisC subsets</vt:lpstr>
      <vt:lpstr>Talk Overview</vt:lpstr>
      <vt:lpstr>Comparison with other models </vt:lpstr>
      <vt:lpstr>Comparison with other models</vt:lpstr>
      <vt:lpstr>Comparison with other models</vt:lpstr>
      <vt:lpstr>Talk Overview</vt:lpstr>
      <vt:lpstr>Zooming</vt:lpstr>
      <vt:lpstr>Size when moving from r -&gt; r’</vt:lpstr>
      <vt:lpstr>Zooming</vt:lpstr>
      <vt:lpstr>Zooming-In</vt:lpstr>
      <vt:lpstr>Zooming-Out</vt:lpstr>
      <vt:lpstr>Talk Overview</vt:lpstr>
      <vt:lpstr>Implementation</vt:lpstr>
      <vt:lpstr>Implementation</vt:lpstr>
      <vt:lpstr>Performance</vt:lpstr>
      <vt:lpstr>Zooming performance</vt:lpstr>
      <vt:lpstr>On-going and future work</vt:lpstr>
      <vt:lpstr>Slide 30</vt:lpstr>
      <vt:lpstr>Computing DisC subsets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Naira</cp:lastModifiedBy>
  <cp:revision>254</cp:revision>
  <dcterms:created xsi:type="dcterms:W3CDTF">2012-03-19T15:45:39Z</dcterms:created>
  <dcterms:modified xsi:type="dcterms:W3CDTF">2013-08-27T12:26:10Z</dcterms:modified>
</cp:coreProperties>
</file>