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77"/>
  </p:notesMasterIdLst>
  <p:sldIdLst>
    <p:sldId id="256" r:id="rId2"/>
    <p:sldId id="268" r:id="rId3"/>
    <p:sldId id="261" r:id="rId4"/>
    <p:sldId id="257" r:id="rId5"/>
    <p:sldId id="358" r:id="rId6"/>
    <p:sldId id="360" r:id="rId7"/>
    <p:sldId id="361" r:id="rId8"/>
    <p:sldId id="362" r:id="rId9"/>
    <p:sldId id="364" r:id="rId10"/>
    <p:sldId id="365" r:id="rId11"/>
    <p:sldId id="346" r:id="rId12"/>
    <p:sldId id="363" r:id="rId13"/>
    <p:sldId id="326" r:id="rId14"/>
    <p:sldId id="345" r:id="rId15"/>
    <p:sldId id="384" r:id="rId16"/>
    <p:sldId id="259" r:id="rId17"/>
    <p:sldId id="382" r:id="rId18"/>
    <p:sldId id="275" r:id="rId19"/>
    <p:sldId id="276" r:id="rId20"/>
    <p:sldId id="277" r:id="rId21"/>
    <p:sldId id="278" r:id="rId22"/>
    <p:sldId id="281" r:id="rId23"/>
    <p:sldId id="279" r:id="rId24"/>
    <p:sldId id="283" r:id="rId25"/>
    <p:sldId id="366" r:id="rId26"/>
    <p:sldId id="286" r:id="rId27"/>
    <p:sldId id="367" r:id="rId28"/>
    <p:sldId id="383" r:id="rId29"/>
    <p:sldId id="368" r:id="rId30"/>
    <p:sldId id="379" r:id="rId31"/>
    <p:sldId id="381" r:id="rId32"/>
    <p:sldId id="282" r:id="rId33"/>
    <p:sldId id="291" r:id="rId34"/>
    <p:sldId id="292" r:id="rId35"/>
    <p:sldId id="378" r:id="rId36"/>
    <p:sldId id="294" r:id="rId37"/>
    <p:sldId id="295" r:id="rId38"/>
    <p:sldId id="369" r:id="rId39"/>
    <p:sldId id="262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74" r:id="rId49"/>
    <p:sldId id="375" r:id="rId50"/>
    <p:sldId id="376" r:id="rId51"/>
    <p:sldId id="307" r:id="rId52"/>
    <p:sldId id="308" r:id="rId53"/>
    <p:sldId id="310" r:id="rId54"/>
    <p:sldId id="311" r:id="rId55"/>
    <p:sldId id="312" r:id="rId56"/>
    <p:sldId id="313" r:id="rId57"/>
    <p:sldId id="314" r:id="rId58"/>
    <p:sldId id="316" r:id="rId59"/>
    <p:sldId id="317" r:id="rId60"/>
    <p:sldId id="318" r:id="rId61"/>
    <p:sldId id="377" r:id="rId62"/>
    <p:sldId id="319" r:id="rId63"/>
    <p:sldId id="370" r:id="rId64"/>
    <p:sldId id="263" r:id="rId65"/>
    <p:sldId id="372" r:id="rId66"/>
    <p:sldId id="373" r:id="rId67"/>
    <p:sldId id="371" r:id="rId68"/>
    <p:sldId id="264" r:id="rId69"/>
    <p:sldId id="321" r:id="rId70"/>
    <p:sldId id="323" r:id="rId71"/>
    <p:sldId id="324" r:id="rId72"/>
    <p:sldId id="322" r:id="rId73"/>
    <p:sldId id="265" r:id="rId74"/>
    <p:sldId id="266" r:id="rId75"/>
    <p:sldId id="267" r:id="rId76"/>
  </p:sldIdLst>
  <p:sldSz cx="9144000" cy="6858000" type="screen4x3"/>
  <p:notesSz cx="6858000" cy="9144000"/>
  <p:embeddedFontLst>
    <p:embeddedFont>
      <p:font typeface="Trebuchet MS" pitchFamily="34" charset="0"/>
      <p:regular r:id="rId78"/>
      <p:bold r:id="rId79"/>
      <p:italic r:id="rId80"/>
      <p:boldItalic r:id="rId81"/>
    </p:embeddedFont>
    <p:embeddedFont>
      <p:font typeface="Calibri" pitchFamily="34" charset="0"/>
      <p:regular r:id="rId82"/>
      <p:bold r:id="rId83"/>
      <p:italic r:id="rId84"/>
      <p:boldItalic r:id="rId85"/>
    </p:embeddedFont>
    <p:embeddedFont>
      <p:font typeface="Georgia" pitchFamily="18" charset="0"/>
      <p:regular r:id="rId86"/>
      <p:bold r:id="rId87"/>
      <p:italic r:id="rId88"/>
      <p:boldItalic r:id="rId89"/>
    </p:embeddedFont>
    <p:embeddedFont>
      <p:font typeface="Wingdings 2" pitchFamily="18" charset="2"/>
      <p:regular r:id="rId90"/>
    </p:embeddedFont>
    <p:embeddedFont>
      <p:font typeface="Freestyle Script" pitchFamily="66" charset="0"/>
      <p:regular r:id="rId9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2D6CE7-136B-454D-A3BE-C5C07C7C4818}">
          <p14:sldIdLst/>
        </p14:section>
        <p14:section name="Intro" id="{D0BE6127-A93C-4C8F-A3F2-88CC36F581A0}">
          <p14:sldIdLst>
            <p14:sldId id="256"/>
            <p14:sldId id="268"/>
            <p14:sldId id="261"/>
            <p14:sldId id="257"/>
          </p14:sldIdLst>
        </p14:section>
        <p14:section name="Related Work" id="{84B84D27-F61B-4131-A8D9-761DD092D0E3}">
          <p14:sldIdLst>
            <p14:sldId id="358"/>
            <p14:sldId id="360"/>
            <p14:sldId id="361"/>
            <p14:sldId id="362"/>
            <p14:sldId id="364"/>
            <p14:sldId id="365"/>
            <p14:sldId id="346"/>
            <p14:sldId id="363"/>
            <p14:sldId id="326"/>
            <p14:sldId id="345"/>
            <p14:sldId id="384"/>
          </p14:sldIdLst>
        </p14:section>
        <p14:section name="CoverTree" id="{3308CCE1-1214-4549-9B4F-5D5F97B5E2C7}">
          <p14:sldIdLst>
            <p14:sldId id="259"/>
            <p14:sldId id="382"/>
            <p14:sldId id="275"/>
            <p14:sldId id="276"/>
            <p14:sldId id="277"/>
            <p14:sldId id="278"/>
            <p14:sldId id="281"/>
            <p14:sldId id="279"/>
            <p14:sldId id="283"/>
            <p14:sldId id="366"/>
            <p14:sldId id="286"/>
            <p14:sldId id="367"/>
            <p14:sldId id="383"/>
            <p14:sldId id="368"/>
            <p14:sldId id="379"/>
            <p14:sldId id="381"/>
            <p14:sldId id="282"/>
            <p14:sldId id="291"/>
            <p14:sldId id="292"/>
            <p14:sldId id="378"/>
            <p14:sldId id="294"/>
            <p14:sldId id="295"/>
            <p14:sldId id="369"/>
          </p14:sldIdLst>
        </p14:section>
        <p14:section name="DisC" id="{E07E7266-7E24-4213-8E5F-573A6A6BED44}">
          <p14:sldIdLst>
            <p14:sldId id="262"/>
            <p14:sldId id="296"/>
            <p14:sldId id="297"/>
            <p14:sldId id="299"/>
            <p14:sldId id="300"/>
            <p14:sldId id="301"/>
            <p14:sldId id="302"/>
            <p14:sldId id="303"/>
            <p14:sldId id="304"/>
            <p14:sldId id="374"/>
            <p14:sldId id="375"/>
            <p14:sldId id="376"/>
            <p14:sldId id="307"/>
            <p14:sldId id="308"/>
            <p14:sldId id="310"/>
            <p14:sldId id="311"/>
            <p14:sldId id="312"/>
            <p14:sldId id="313"/>
            <p14:sldId id="314"/>
            <p14:sldId id="316"/>
            <p14:sldId id="317"/>
            <p14:sldId id="318"/>
            <p14:sldId id="377"/>
            <p14:sldId id="319"/>
            <p14:sldId id="370"/>
          </p14:sldIdLst>
        </p14:section>
        <p14:section name="Poikilo" id="{2D781DDC-F7AF-4ABD-987B-55B210A68CE7}">
          <p14:sldIdLst>
            <p14:sldId id="263"/>
            <p14:sldId id="372"/>
            <p14:sldId id="373"/>
            <p14:sldId id="371"/>
          </p14:sldIdLst>
        </p14:section>
        <p14:section name="Summary" id="{35F8664D-D039-4555-858C-8DD4397FF60A}">
          <p14:sldIdLst>
            <p14:sldId id="264"/>
            <p14:sldId id="321"/>
            <p14:sldId id="323"/>
            <p14:sldId id="324"/>
            <p14:sldId id="322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38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7714" autoAdjust="0"/>
  </p:normalViewPr>
  <p:slideViewPr>
    <p:cSldViewPr>
      <p:cViewPr>
        <p:scale>
          <a:sx n="107" d="100"/>
          <a:sy n="107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4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font" Target="fonts/font13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8D82C-48CD-4C83-B68D-0A05EC30AD8F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86637-5763-4B00-A1D6-CB6B374AF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2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diversity in the vase of web 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2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58312-087B-406D-A228-DDC71EA98D98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Oct 4, 2012@Bari</a:t>
            </a:r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2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6637-5763-4B00-A1D6-CB6B374AFCF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MOD_logo_big_transparent.jpg"/>
          <p:cNvPicPr>
            <a:picLocks noChangeAspect="1"/>
          </p:cNvPicPr>
          <p:nvPr userDrawn="1"/>
        </p:nvPicPr>
        <p:blipFill>
          <a:blip r:embed="rId2" cstate="print"/>
          <a:srcRect l="50316"/>
          <a:stretch>
            <a:fillRect/>
          </a:stretch>
        </p:blipFill>
        <p:spPr>
          <a:xfrm>
            <a:off x="0" y="1142984"/>
            <a:ext cx="3281379" cy="5500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15352" cy="57150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676456" cy="5015480"/>
          </a:xfrm>
        </p:spPr>
        <p:txBody>
          <a:bodyPr>
            <a:normAutofit/>
          </a:bodyPr>
          <a:lstStyle>
            <a:lvl1pPr marL="365760" indent="-256032" algn="just">
              <a:buFont typeface="Georgia" pitchFamily="18" charset="0"/>
              <a:buChar char=" "/>
              <a:defRPr sz="2400">
                <a:solidFill>
                  <a:schemeClr val="tx1"/>
                </a:solidFill>
              </a:defRPr>
            </a:lvl1pPr>
            <a:lvl2pPr marL="658368" indent="-246888" algn="just"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algn="just">
              <a:defRPr sz="1800">
                <a:solidFill>
                  <a:schemeClr val="tx1"/>
                </a:solidFill>
              </a:defRPr>
            </a:lvl3pPr>
            <a:lvl4pPr algn="just">
              <a:defRPr sz="1800">
                <a:solidFill>
                  <a:schemeClr val="tx1"/>
                </a:solidFill>
              </a:defRPr>
            </a:lvl4pPr>
            <a:lvl5pPr algn="just">
              <a:defRPr sz="16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72272"/>
            <a:ext cx="6215074" cy="285728"/>
          </a:xfrm>
        </p:spPr>
        <p:txBody>
          <a:bodyPr/>
          <a:lstStyle>
            <a:lvl1pPr algn="l">
              <a:defRPr i="1"/>
            </a:lvl1pPr>
          </a:lstStyle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92240"/>
            <a:ext cx="762000" cy="36576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1564358-7A2C-40FB-9FD4-8AC65389C9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MOD_logo_big_transparent.jpg"/>
          <p:cNvPicPr>
            <a:picLocks noChangeAspect="1"/>
          </p:cNvPicPr>
          <p:nvPr userDrawn="1"/>
        </p:nvPicPr>
        <p:blipFill>
          <a:blip r:embed="rId2" cstate="print"/>
          <a:srcRect l="50316"/>
          <a:stretch>
            <a:fillRect/>
          </a:stretch>
        </p:blipFill>
        <p:spPr>
          <a:xfrm>
            <a:off x="0" y="1142984"/>
            <a:ext cx="3281379" cy="55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Marina Drosou, Preference and Diversity-based Ranking in Network-Centric Information Management Systems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1564358-7A2C-40FB-9FD4-8AC65389C9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01887"/>
            <a:ext cx="8784976" cy="147002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Preference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Diversity-based Ranking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Network-Centric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Management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090" y="4215835"/>
            <a:ext cx="5158680" cy="2309509"/>
          </a:xfrm>
        </p:spPr>
        <p:txBody>
          <a:bodyPr/>
          <a:lstStyle/>
          <a:p>
            <a:r>
              <a:rPr lang="en-US" dirty="0" smtClean="0"/>
              <a:t>PhD defense</a:t>
            </a:r>
          </a:p>
          <a:p>
            <a:endParaRPr lang="en-US" dirty="0"/>
          </a:p>
          <a:p>
            <a:r>
              <a:rPr lang="en-US" dirty="0" smtClean="0"/>
              <a:t>Marina Drosou</a:t>
            </a:r>
          </a:p>
          <a:p>
            <a:r>
              <a:rPr lang="en-US" sz="1800" dirty="0" smtClean="0"/>
              <a:t>Computer Science &amp; Engineering Dept.</a:t>
            </a:r>
          </a:p>
          <a:p>
            <a:r>
              <a:rPr lang="en-US" sz="1800" dirty="0" smtClean="0"/>
              <a:t>University of </a:t>
            </a:r>
            <a:r>
              <a:rPr lang="en-US" sz="1800" dirty="0" err="1" smtClean="0"/>
              <a:t>Ioannina</a:t>
            </a:r>
            <a:endParaRPr lang="el-GR" sz="1800" dirty="0"/>
          </a:p>
        </p:txBody>
      </p:sp>
      <p:pic>
        <p:nvPicPr>
          <p:cNvPr id="5" name="Picture 4" descr="csuo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509120"/>
            <a:ext cx="1447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Novelty-based </a:t>
            </a:r>
            <a:r>
              <a:rPr lang="en-US" dirty="0"/>
              <a:t>diversity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676456" cy="4871464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Novelty</a:t>
            </a:r>
            <a:r>
              <a:rPr lang="en-US" dirty="0"/>
              <a:t>: the need to avoid redundancy (vs. Diversity:  the need to resolve ambiguity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Intuitively: </a:t>
            </a:r>
            <a:r>
              <a:rPr lang="en-US" dirty="0" smtClean="0"/>
              <a:t>an item should </a:t>
            </a:r>
            <a:r>
              <a:rPr lang="en-US" dirty="0"/>
              <a:t>be returned in the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position of the </a:t>
            </a:r>
            <a:r>
              <a:rPr lang="en-US" i="1" dirty="0" smtClean="0">
                <a:solidFill>
                  <a:srgbClr val="FF0000"/>
                </a:solidFill>
              </a:rPr>
              <a:t>list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if</a:t>
            </a:r>
          </a:p>
          <a:p>
            <a:pPr lvl="2"/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relevant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previous (</a:t>
            </a:r>
            <a:r>
              <a:rPr lang="en-US" i="1" dirty="0"/>
              <a:t>i</a:t>
            </a:r>
            <a:r>
              <a:rPr lang="en-US" dirty="0"/>
              <a:t>-1) </a:t>
            </a:r>
            <a:r>
              <a:rPr lang="en-US" dirty="0" smtClean="0"/>
              <a:t>items do </a:t>
            </a:r>
            <a:r>
              <a:rPr lang="en-US" dirty="0"/>
              <a:t>not contain the same information</a:t>
            </a:r>
          </a:p>
          <a:p>
            <a:pPr lvl="1"/>
            <a:endParaRPr lang="en-US" dirty="0"/>
          </a:p>
          <a:p>
            <a:r>
              <a:rPr lang="en-US" dirty="0"/>
              <a:t>Information is partitioned into “nuggets”</a:t>
            </a:r>
          </a:p>
          <a:p>
            <a:pPr lvl="1"/>
            <a:r>
              <a:rPr lang="en-US" dirty="0" smtClean="0"/>
              <a:t>Often, </a:t>
            </a:r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/>
              <a:t>judges decide what is relevant or not for each </a:t>
            </a:r>
            <a:r>
              <a:rPr lang="en-US" dirty="0" smtClean="0"/>
              <a:t>nugget (IR approach)</a:t>
            </a:r>
            <a:endParaRPr lang="en-US" dirty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relevance in the mix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8676456" cy="4727448"/>
          </a:xfrm>
        </p:spPr>
        <p:txBody>
          <a:bodyPr>
            <a:normAutofit/>
          </a:bodyPr>
          <a:lstStyle/>
          <a:p>
            <a:r>
              <a:rPr lang="en-US" dirty="0" smtClean="0"/>
              <a:t>We must not forget: Relevance to the query is also important!</a:t>
            </a:r>
          </a:p>
          <a:p>
            <a:pPr lvl="1"/>
            <a:r>
              <a:rPr lang="en-US" dirty="0" smtClean="0"/>
              <a:t>Results must be </a:t>
            </a:r>
            <a:r>
              <a:rPr lang="en-US" i="1" dirty="0" smtClean="0">
                <a:solidFill>
                  <a:srgbClr val="FF0000"/>
                </a:solidFill>
              </a:rPr>
              <a:t>both relevant and diverse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Two alternatives:</a:t>
            </a:r>
          </a:p>
          <a:p>
            <a:pPr lvl="1"/>
            <a:r>
              <a:rPr lang="en-US" dirty="0" smtClean="0"/>
              <a:t>Select the </a:t>
            </a:r>
            <a:r>
              <a:rPr lang="en-US" i="1" dirty="0" smtClean="0"/>
              <a:t>k</a:t>
            </a:r>
            <a:r>
              <a:rPr lang="en-US" dirty="0" smtClean="0"/>
              <a:t> most diverse results out of the top-</a:t>
            </a:r>
            <a:r>
              <a:rPr lang="en-US" i="1" dirty="0"/>
              <a:t>m</a:t>
            </a:r>
            <a:r>
              <a:rPr lang="en-US" dirty="0" smtClean="0"/>
              <a:t> most relevant ones, </a:t>
            </a:r>
            <a:r>
              <a:rPr lang="en-US" i="1" dirty="0" smtClean="0"/>
              <a:t>m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</a:p>
          <a:p>
            <a:pPr lvl="1"/>
            <a:r>
              <a:rPr lang="en-US" dirty="0" smtClean="0"/>
              <a:t>Include diversity into the ranking criterion</a:t>
            </a:r>
          </a:p>
          <a:p>
            <a:pPr lvl="2"/>
            <a:r>
              <a:rPr lang="en-US" dirty="0" smtClean="0"/>
              <a:t>Augmenting diversity function with relevance</a:t>
            </a:r>
          </a:p>
          <a:p>
            <a:pPr lvl="2"/>
            <a:r>
              <a:rPr lang="en-US" dirty="0" smtClean="0"/>
              <a:t>Adapting </a:t>
            </a:r>
            <a:r>
              <a:rPr lang="en-US" dirty="0"/>
              <a:t>IR </a:t>
            </a:r>
            <a:r>
              <a:rPr lang="en-US" dirty="0" smtClean="0"/>
              <a:t>criteria, e.g., discounted </a:t>
            </a:r>
            <a:r>
              <a:rPr lang="en-US" dirty="0"/>
              <a:t>cumulative gain(DGC) at position </a:t>
            </a:r>
            <a:r>
              <a:rPr lang="en-US" i="1" dirty="0" smtClean="0"/>
              <a:t>i</a:t>
            </a:r>
            <a:endParaRPr lang="en-US" i="1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295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relevance in the mix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68760"/>
                <a:ext cx="8676456" cy="5303512"/>
              </a:xfrm>
            </p:spPr>
            <p:txBody>
              <a:bodyPr/>
              <a:lstStyle/>
              <a:p>
                <a:r>
                  <a:rPr lang="en-US" dirty="0" smtClean="0"/>
                  <a:t>Augmenting diversity functions with relevance:</a:t>
                </a:r>
              </a:p>
              <a:p>
                <a:pPr lvl="1"/>
                <a:r>
                  <a:rPr lang="en-US" cap="small" dirty="0" err="1" smtClean="0"/>
                  <a:t>MaxMin</a:t>
                </a:r>
                <a:r>
                  <a:rPr lang="en-US" dirty="0" smtClean="0"/>
                  <a:t>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endParaRPr lang="en-US" cap="small" dirty="0" smtClean="0"/>
              </a:p>
              <a:p>
                <a:pPr lvl="1"/>
                <a:r>
                  <a:rPr lang="en-US" cap="small" dirty="0" err="1" smtClean="0"/>
                  <a:t>MaxSum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411480" lvl="1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l-GR" i="1">
                            <a:latin typeface="Cambria Math"/>
                          </a:rPr>
                          <m:t>𝜆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−1)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+2</m:t>
                        </m:r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Mono-objective formula: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l-GR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−1|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nd others</a:t>
                </a:r>
                <a:endParaRPr lang="en-US" dirty="0" smtClean="0"/>
              </a:p>
              <a:p>
                <a:pPr lvl="1"/>
                <a:endParaRPr lang="en-US" sz="1600" i="1" dirty="0" smtClean="0"/>
              </a:p>
              <a:p>
                <a:r>
                  <a:rPr lang="en-US" sz="2000" i="1" dirty="0" smtClean="0"/>
                  <a:t>(where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000" i="1" dirty="0" smtClean="0"/>
                  <a:t> is a relevance function and</a:t>
                </a:r>
                <a:r>
                  <a:rPr lang="el-GR" sz="2000" i="1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/>
                      </a:rPr>
                      <m:t>𝜆</m:t>
                    </m:r>
                    <m:r>
                      <a:rPr lang="en-US" sz="20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i="1" dirty="0" smtClean="0"/>
                  <a:t>)</a:t>
                </a:r>
                <a:endParaRPr lang="el-GR" sz="2000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68760"/>
                <a:ext cx="8676456" cy="5303512"/>
              </a:xfrm>
              <a:blipFill rotWithShape="1">
                <a:blip r:embed="rId2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Complexity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problem of choosing diverse items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pPr lvl="1"/>
            <a:r>
              <a:rPr lang="en-US" dirty="0" smtClean="0"/>
              <a:t>This follows from the MAX COVERAGE/SET COVER problems</a:t>
            </a:r>
          </a:p>
          <a:p>
            <a:pPr lvl="1"/>
            <a:r>
              <a:rPr lang="en-US" dirty="0" smtClean="0"/>
              <a:t>Intuitively: </a:t>
            </a:r>
          </a:p>
          <a:p>
            <a:pPr lvl="2"/>
            <a:r>
              <a:rPr lang="en-US" dirty="0" smtClean="0"/>
              <a:t>To find the most diverse subset </a:t>
            </a:r>
            <a:r>
              <a:rPr lang="en-US" i="1" dirty="0" smtClean="0"/>
              <a:t>S*</a:t>
            </a:r>
            <a:r>
              <a:rPr lang="en-US" dirty="0" smtClean="0"/>
              <a:t> of all items </a:t>
            </a:r>
            <a:r>
              <a:rPr lang="en-US" i="1" dirty="0" smtClean="0"/>
              <a:t>P</a:t>
            </a:r>
            <a:r>
              <a:rPr lang="en-US" dirty="0" smtClean="0"/>
              <a:t> we have to compute </a:t>
            </a:r>
            <a:r>
              <a:rPr lang="en-US" dirty="0" smtClean="0">
                <a:solidFill>
                  <a:srgbClr val="FF0000"/>
                </a:solidFill>
              </a:rPr>
              <a:t>all possible combinations </a:t>
            </a:r>
            <a:r>
              <a:rPr lang="en-US" dirty="0" smtClean="0"/>
              <a:t>of </a:t>
            </a:r>
            <a:r>
              <a:rPr lang="en-US" i="1" dirty="0" smtClean="0"/>
              <a:t>k</a:t>
            </a:r>
            <a:r>
              <a:rPr lang="en-US" dirty="0" smtClean="0"/>
              <a:t> items out of |</a:t>
            </a:r>
            <a:r>
              <a:rPr lang="en-US" i="1" dirty="0" smtClean="0"/>
              <a:t>P</a:t>
            </a:r>
            <a:r>
              <a:rPr lang="en-US" dirty="0" smtClean="0"/>
              <a:t>| and keep the one with the maximum diversity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6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the problem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Thus, we use heuristics for approximate solutions</a:t>
            </a:r>
            <a:endParaRPr lang="en-US" baseline="300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heuristics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Selecting items one by one until we have </a:t>
            </a:r>
            <a:r>
              <a:rPr lang="en-US" i="1" dirty="0" smtClean="0"/>
              <a:t>k</a:t>
            </a:r>
            <a:r>
              <a:rPr lang="en-US" dirty="0" smtClean="0"/>
              <a:t> of them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Interchange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heuristics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Start with a random solution and interchange items that improve the objective function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Also:</a:t>
            </a:r>
          </a:p>
          <a:p>
            <a:pPr lvl="2"/>
            <a:r>
              <a:rPr lang="en-US" i="1" dirty="0" smtClean="0"/>
              <a:t>Neighborhood heuristics</a:t>
            </a:r>
            <a:r>
              <a:rPr lang="en-US" dirty="0" smtClean="0"/>
              <a:t>: Disqualify items close to the ones already selected</a:t>
            </a:r>
          </a:p>
          <a:p>
            <a:pPr lvl="2"/>
            <a:r>
              <a:rPr lang="en-US" i="1" dirty="0" smtClean="0"/>
              <a:t>Simulated Annealing</a:t>
            </a:r>
            <a:r>
              <a:rPr lang="en-US" dirty="0" smtClean="0"/>
              <a:t>: Apply simulated annealing to avoid local maxima</a:t>
            </a:r>
          </a:p>
          <a:p>
            <a:pPr lvl="2"/>
            <a:r>
              <a:rPr lang="en-US" dirty="0" smtClean="0"/>
              <a:t>and others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85795"/>
              </p:ext>
            </p:extLst>
          </p:nvPr>
        </p:nvGraphicFramePr>
        <p:xfrm>
          <a:off x="611560" y="1361476"/>
          <a:ext cx="7920880" cy="499687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12168"/>
                <a:gridCol w="2664296"/>
                <a:gridCol w="2016224"/>
                <a:gridCol w="1728192"/>
              </a:tblGrid>
              <a:tr h="3334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Content</a:t>
                      </a:r>
                      <a:endParaRPr lang="el-G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Coverage</a:t>
                      </a:r>
                      <a:endParaRPr lang="el-G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Novelty</a:t>
                      </a:r>
                      <a:endParaRPr lang="el-GR" sz="1400" dirty="0"/>
                    </a:p>
                  </a:txBody>
                  <a:tcPr anchor="ctr"/>
                </a:tc>
              </a:tr>
              <a:tr h="1963295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Greedy</a:t>
                      </a:r>
                      <a:endParaRPr lang="el-G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Jain, PAKDD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2004</a:t>
                      </a:r>
                      <a:endParaRPr lang="en-US" sz="1200" dirty="0" smtClean="0"/>
                    </a:p>
                    <a:p>
                      <a:pPr algn="l"/>
                      <a:r>
                        <a:rPr lang="en-US" sz="1200" dirty="0" smtClean="0"/>
                        <a:t>Ziegler, WWW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2005</a:t>
                      </a:r>
                    </a:p>
                    <a:p>
                      <a:pPr algn="l"/>
                      <a:r>
                        <a:rPr lang="en-US" sz="1200" dirty="0" err="1" smtClean="0"/>
                        <a:t>Gollapudi</a:t>
                      </a:r>
                      <a:r>
                        <a:rPr lang="en-US" sz="1200" dirty="0" smtClean="0"/>
                        <a:t>, WWW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2009</a:t>
                      </a:r>
                    </a:p>
                    <a:p>
                      <a:pPr algn="l"/>
                      <a:r>
                        <a:rPr lang="en-US" sz="1200" dirty="0" err="1" smtClean="0"/>
                        <a:t>Drosou</a:t>
                      </a:r>
                      <a:r>
                        <a:rPr lang="en-US" sz="1200" dirty="0" smtClean="0"/>
                        <a:t>, DEBS 2009</a:t>
                      </a:r>
                    </a:p>
                    <a:p>
                      <a:pPr algn="l"/>
                      <a:r>
                        <a:rPr lang="en-US" sz="1200" dirty="0" smtClean="0"/>
                        <a:t>Tao, ICDE 2009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Haritsa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IEEE Data Eng. Bull. 2009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Vieira, ICDE 2011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Bozzon</a:t>
                      </a:r>
                      <a:r>
                        <a:rPr lang="en-US" sz="1200" dirty="0" smtClean="0"/>
                        <a:t>, ICWE 2012</a:t>
                      </a:r>
                    </a:p>
                    <a:p>
                      <a:pPr algn="l"/>
                      <a:r>
                        <a:rPr lang="en-US" sz="1200" dirty="0" smtClean="0"/>
                        <a:t>Santos, SSBDM 2013</a:t>
                      </a:r>
                    </a:p>
                    <a:p>
                      <a:pPr algn="l"/>
                      <a:r>
                        <a:rPr lang="en-US" sz="1200" dirty="0" err="1" smtClean="0"/>
                        <a:t>Abbar</a:t>
                      </a:r>
                      <a:r>
                        <a:rPr lang="en-US" sz="1200" dirty="0" smtClean="0"/>
                        <a:t>, WWW 2013</a:t>
                      </a:r>
                    </a:p>
                    <a:p>
                      <a:pPr algn="l"/>
                      <a:r>
                        <a:rPr lang="en-US" sz="1200" dirty="0" smtClean="0"/>
                        <a:t>Valkanas, EBDT 2013</a:t>
                      </a:r>
                    </a:p>
                    <a:p>
                      <a:pPr algn="l"/>
                      <a:endParaRPr lang="en-US" sz="1200" dirty="0" smtClean="0"/>
                    </a:p>
                    <a:p>
                      <a:pPr algn="l"/>
                      <a:endParaRPr lang="el-GR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err="1" smtClean="0"/>
                        <a:t>Agrawal</a:t>
                      </a:r>
                      <a:r>
                        <a:rPr lang="en-US" sz="1200" dirty="0" smtClean="0"/>
                        <a:t>, WSDM, 2009</a:t>
                      </a:r>
                    </a:p>
                    <a:p>
                      <a:pPr algn="l"/>
                      <a:r>
                        <a:rPr lang="en-US" sz="1200" dirty="0" smtClean="0"/>
                        <a:t>Liu, SDM 2009</a:t>
                      </a:r>
                    </a:p>
                    <a:p>
                      <a:pPr algn="l"/>
                      <a:r>
                        <a:rPr lang="en-US" sz="1200" dirty="0" smtClean="0"/>
                        <a:t>Zhu, WWW 2011</a:t>
                      </a:r>
                    </a:p>
                    <a:p>
                      <a:pPr algn="l"/>
                      <a:r>
                        <a:rPr lang="en-US" sz="1200" dirty="0" smtClean="0"/>
                        <a:t>Li, CIKM 2012</a:t>
                      </a:r>
                      <a:endParaRPr lang="el-GR" sz="12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Zhang, </a:t>
                      </a:r>
                      <a:r>
                        <a:rPr lang="en-US" sz="1200" dirty="0" smtClean="0"/>
                        <a:t>SIGIR </a:t>
                      </a:r>
                      <a:r>
                        <a:rPr lang="en-US" sz="1200" dirty="0" smtClean="0"/>
                        <a:t>2002</a:t>
                      </a:r>
                    </a:p>
                    <a:p>
                      <a:pPr algn="l"/>
                      <a:r>
                        <a:rPr lang="en-US" sz="1200" dirty="0" smtClean="0"/>
                        <a:t>Clarke, SIGIR 2008</a:t>
                      </a:r>
                    </a:p>
                    <a:p>
                      <a:pPr algn="l"/>
                      <a:r>
                        <a:rPr lang="en-US" sz="1200" dirty="0" err="1" smtClean="0"/>
                        <a:t>Souravlias</a:t>
                      </a:r>
                      <a:r>
                        <a:rPr lang="en-US" sz="1200" dirty="0" smtClean="0"/>
                        <a:t>, 2010</a:t>
                      </a:r>
                    </a:p>
                    <a:p>
                      <a:pPr algn="l"/>
                      <a:r>
                        <a:rPr lang="en-US" sz="1200" dirty="0" err="1" smtClean="0"/>
                        <a:t>Lathia</a:t>
                      </a:r>
                      <a:r>
                        <a:rPr lang="en-US" sz="1200" dirty="0" smtClean="0"/>
                        <a:t>, SIGIR 2010</a:t>
                      </a:r>
                    </a:p>
                    <a:p>
                      <a:pPr algn="l"/>
                      <a:r>
                        <a:rPr lang="en-US" sz="1200" dirty="0" err="1" smtClean="0"/>
                        <a:t>Szpektor</a:t>
                      </a:r>
                      <a:r>
                        <a:rPr lang="en-US" sz="1200" dirty="0" smtClean="0"/>
                        <a:t>, WWW 2013</a:t>
                      </a:r>
                      <a:endParaRPr lang="el-GR" sz="1200" dirty="0"/>
                    </a:p>
                  </a:txBody>
                  <a:tcPr anchor="ctr"/>
                </a:tc>
              </a:tr>
              <a:tr h="79986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Interchange</a:t>
                      </a:r>
                      <a:endParaRPr lang="el-G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Yu, EDBT 2009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Vieira, ICDE 2011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Liu, PVLDB 2009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Minack</a:t>
                      </a:r>
                      <a:r>
                        <a:rPr lang="en-US" sz="1200" dirty="0" smtClean="0"/>
                        <a:t>, SIGIR 2011</a:t>
                      </a:r>
                    </a:p>
                    <a:p>
                      <a:pPr algn="l"/>
                      <a:r>
                        <a:rPr lang="en-US" sz="1200" dirty="0" smtClean="0"/>
                        <a:t>Liu, TODS 2012</a:t>
                      </a:r>
                      <a:endParaRPr lang="el-G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15187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Others</a:t>
                      </a:r>
                      <a:endParaRPr lang="el-G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Vee</a:t>
                      </a:r>
                      <a:r>
                        <a:rPr lang="en-US" sz="1200" dirty="0" smtClean="0"/>
                        <a:t>, ICDE 2008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Zhang, </a:t>
                      </a:r>
                      <a:r>
                        <a:rPr lang="en-US" sz="1200" dirty="0" err="1" smtClean="0"/>
                        <a:t>RecSys</a:t>
                      </a:r>
                      <a:r>
                        <a:rPr lang="en-US" sz="1200" dirty="0" smtClean="0"/>
                        <a:t> 2008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Angel, SIGMOD</a:t>
                      </a:r>
                      <a:r>
                        <a:rPr lang="en-US" sz="1200" baseline="0" dirty="0" smtClean="0"/>
                        <a:t> 2011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Fraternali</a:t>
                      </a:r>
                      <a:r>
                        <a:rPr lang="en-US" sz="1200" dirty="0" smtClean="0"/>
                        <a:t>, SIGMOD 2012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Li, PVLDB 2013</a:t>
                      </a:r>
                    </a:p>
                    <a:p>
                      <a:pPr algn="l"/>
                      <a:endParaRPr lang="el-G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l-G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l-GR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28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Search Result Diversification: Introduction &amp; Related Work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Content </a:t>
            </a:r>
            <a:r>
              <a:rPr lang="en-US" sz="2000" dirty="0" smtClean="0"/>
              <a:t>Diversification </a:t>
            </a:r>
            <a:r>
              <a:rPr lang="en-US" sz="2000" dirty="0" smtClean="0"/>
              <a:t>using </a:t>
            </a:r>
            <a:r>
              <a:rPr lang="en-US" sz="2000" dirty="0" smtClean="0"/>
              <a:t>Indices</a:t>
            </a:r>
            <a:endParaRPr lang="en-US" sz="2000" dirty="0" smtClean="0"/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Model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Diverse set computation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Combining diversity &amp; relevance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 Diversity: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Dissimilarity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Coverage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Poikilo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Evaluating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Results of Diversification Models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focus on </a:t>
            </a:r>
            <a:r>
              <a:rPr lang="en-US" dirty="0" smtClean="0">
                <a:solidFill>
                  <a:srgbClr val="FF0000"/>
                </a:solidFill>
              </a:rPr>
              <a:t>content-based</a:t>
            </a:r>
            <a:r>
              <a:rPr lang="en-US" dirty="0" smtClean="0"/>
              <a:t> diversification</a:t>
            </a:r>
          </a:p>
          <a:p>
            <a:pPr lvl="1"/>
            <a:r>
              <a:rPr lang="en-US" cap="small" dirty="0" err="1" smtClean="0"/>
              <a:t>MaxMin</a:t>
            </a:r>
            <a:endParaRPr lang="en-US" cap="small" dirty="0" smtClean="0"/>
          </a:p>
          <a:p>
            <a:pPr lvl="1"/>
            <a:endParaRPr lang="en-US" cap="small" dirty="0"/>
          </a:p>
          <a:p>
            <a:endParaRPr lang="en-US" dirty="0" smtClean="0"/>
          </a:p>
          <a:p>
            <a:r>
              <a:rPr lang="en-US" dirty="0" smtClean="0"/>
              <a:t>Basic idea: employ </a:t>
            </a:r>
            <a:r>
              <a:rPr lang="en-US" dirty="0" smtClean="0">
                <a:solidFill>
                  <a:srgbClr val="FF0000"/>
                </a:solidFill>
              </a:rPr>
              <a:t>indices</a:t>
            </a:r>
            <a:r>
              <a:rPr lang="en-US" dirty="0" smtClean="0"/>
              <a:t> for the</a:t>
            </a:r>
          </a:p>
          <a:p>
            <a:r>
              <a:rPr lang="en-US" dirty="0"/>
              <a:t>e</a:t>
            </a:r>
            <a:r>
              <a:rPr lang="en-US" dirty="0" smtClean="0"/>
              <a:t>fficient computation of diverse</a:t>
            </a:r>
          </a:p>
          <a:p>
            <a:r>
              <a:rPr lang="en-US" dirty="0" smtClean="0"/>
              <a:t>Items</a:t>
            </a:r>
          </a:p>
          <a:p>
            <a:pPr lvl="1"/>
            <a:r>
              <a:rPr lang="en-US" dirty="0" smtClean="0"/>
              <a:t>Cover Trees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also define the </a:t>
            </a:r>
            <a:r>
              <a:rPr lang="en-US" i="1" dirty="0" smtClean="0">
                <a:solidFill>
                  <a:srgbClr val="FF0000"/>
                </a:solidFill>
              </a:rPr>
              <a:t>Continuous</a:t>
            </a:r>
            <a:r>
              <a:rPr lang="en-US" i="1" dirty="0" smtClean="0"/>
              <a:t> k-diversity problem</a:t>
            </a:r>
            <a:endParaRPr lang="el-GR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1" r="52579" b="7389"/>
          <a:stretch/>
        </p:blipFill>
        <p:spPr bwMode="auto">
          <a:xfrm>
            <a:off x="6588224" y="1700808"/>
            <a:ext cx="1656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Cover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leveled tree where each level is a </a:t>
            </a:r>
            <a:r>
              <a:rPr lang="en-US" dirty="0" smtClean="0">
                <a:solidFill>
                  <a:srgbClr val="FF0000"/>
                </a:solidFill>
              </a:rPr>
              <a:t>“cover” </a:t>
            </a:r>
            <a:r>
              <a:rPr lang="en-US" dirty="0" smtClean="0"/>
              <a:t>for all levels beneath it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Items at higher levels are farther apart from each other than items at lower levels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1428728" y="3778550"/>
            <a:ext cx="6000793" cy="2579408"/>
            <a:chOff x="2000231" y="3778550"/>
            <a:chExt cx="6000793" cy="2579408"/>
          </a:xfrm>
        </p:grpSpPr>
        <p:sp>
          <p:nvSpPr>
            <p:cNvPr id="43" name="Oval 42"/>
            <p:cNvSpPr/>
            <p:nvPr/>
          </p:nvSpPr>
          <p:spPr>
            <a:xfrm>
              <a:off x="5929321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00562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285983" y="3778550"/>
              <a:ext cx="571504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19177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00231" y="506443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5400000" flipH="1" flipV="1">
              <a:off x="4536281" y="4778682"/>
              <a:ext cx="142876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82692" y="5675477"/>
              <a:ext cx="507706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893471" y="5778814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2321703" y="5707376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2250265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21769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607455" y="599312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360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393141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22033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36347" y="570737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179223" y="606456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9353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964909" y="614364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341819" y="607484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46510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750859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750859" y="610353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545937" y="60026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322099" y="621508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61079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650515" y="5786769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17355" y="527874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189123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475007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179223" y="399286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524328" y="3915355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915355"/>
                <a:ext cx="135729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58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24328" y="5260535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260535"/>
                <a:ext cx="13572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358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24328" y="5903477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5903477"/>
                <a:ext cx="1357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587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7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Tree Invariants - Nesting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Nesting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⊂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, i.e., once an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r>
                  <a:rPr lang="en-US" dirty="0" smtClean="0">
                    <a:sym typeface="Symbol"/>
                  </a:rPr>
                  <a:t> appears at some level, then every lower level has a node associated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/>
                      </a:rPr>
                      <m:t>𝑝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72" r="-1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38" y="2988230"/>
            <a:ext cx="6000793" cy="2579408"/>
            <a:chOff x="2000231" y="3778550"/>
            <a:chExt cx="6000793" cy="2579408"/>
          </a:xfrm>
        </p:grpSpPr>
        <p:sp>
          <p:nvSpPr>
            <p:cNvPr id="7" name="Oval 6"/>
            <p:cNvSpPr/>
            <p:nvPr/>
          </p:nvSpPr>
          <p:spPr>
            <a:xfrm>
              <a:off x="5929321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00562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5983" y="3778550"/>
              <a:ext cx="571504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19177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00231" y="506443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36281" y="4778682"/>
              <a:ext cx="142876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282692" y="5675477"/>
              <a:ext cx="507706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893471" y="5778814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321703" y="5707376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250265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21769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07455" y="599312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360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93141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822033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36347" y="570737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79223" y="606456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9353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64909" y="614364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41819" y="607484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6510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50859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50859" y="610353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45937" y="60026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22099" y="621508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1079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50515" y="5786769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17355" y="527874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9123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75007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79223" y="399286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036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786878" y="491657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57356" y="4345552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57686" y="4988494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357686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686" y="313110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72132" y="477418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43570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6118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Why diversify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/>
              <a:t>Marina Drosou,</a:t>
            </a:r>
            <a:r>
              <a:rPr lang="en-US" dirty="0"/>
              <a:t> Preference and Diversity-based Ranking in Network-Centric Information Management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" t="2" r="4647" b="32158"/>
          <a:stretch/>
        </p:blipFill>
        <p:spPr bwMode="auto">
          <a:xfrm>
            <a:off x="3276000" y="759411"/>
            <a:ext cx="5832000" cy="570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7"/>
          <p:cNvSpPr/>
          <p:nvPr/>
        </p:nvSpPr>
        <p:spPr>
          <a:xfrm>
            <a:off x="1005011" y="2506343"/>
            <a:ext cx="2102507" cy="1513805"/>
          </a:xfrm>
          <a:prstGeom prst="cloudCallout">
            <a:avLst/>
          </a:prstGeom>
          <a:ln>
            <a:solidFill>
              <a:srgbClr val="538D1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8315912" y="1017197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7" name="Straight Arrow Connector 26"/>
          <p:cNvCxnSpPr>
            <a:stCxn id="13" idx="3"/>
          </p:cNvCxnSpPr>
          <p:nvPr/>
        </p:nvCxnSpPr>
        <p:spPr>
          <a:xfrm flipV="1">
            <a:off x="3856393" y="1916832"/>
            <a:ext cx="427575" cy="2232248"/>
          </a:xfrm>
          <a:prstGeom prst="curvedConnector2">
            <a:avLst/>
          </a:prstGeom>
          <a:ln w="19050">
            <a:solidFill>
              <a:srgbClr val="538D19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3856393" y="4365104"/>
            <a:ext cx="427575" cy="333614"/>
          </a:xfrm>
          <a:prstGeom prst="curvedConnector3">
            <a:avLst>
              <a:gd name="adj1" fmla="val 50000"/>
            </a:avLst>
          </a:prstGeom>
          <a:ln w="19050">
            <a:solidFill>
              <a:srgbClr val="538D19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</p:cNvCxnSpPr>
          <p:nvPr/>
        </p:nvCxnSpPr>
        <p:spPr>
          <a:xfrm flipV="1">
            <a:off x="3856393" y="4941168"/>
            <a:ext cx="427575" cy="341552"/>
          </a:xfrm>
          <a:prstGeom prst="curvedConnector3">
            <a:avLst>
              <a:gd name="adj1" fmla="val 50000"/>
            </a:avLst>
          </a:prstGeom>
          <a:ln w="19050">
            <a:solidFill>
              <a:srgbClr val="538D19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177" name="Straight Arrow Connector 50176"/>
          <p:cNvCxnSpPr>
            <a:stCxn id="17" idx="3"/>
          </p:cNvCxnSpPr>
          <p:nvPr/>
        </p:nvCxnSpPr>
        <p:spPr>
          <a:xfrm flipV="1">
            <a:off x="3856394" y="2276872"/>
            <a:ext cx="3811950" cy="3603674"/>
          </a:xfrm>
          <a:prstGeom prst="curvedConnector3">
            <a:avLst>
              <a:gd name="adj1" fmla="val 50000"/>
            </a:avLst>
          </a:prstGeom>
          <a:ln w="19050">
            <a:solidFill>
              <a:srgbClr val="538D19"/>
            </a:solidFill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50873" y="4005064"/>
            <a:ext cx="705520" cy="288032"/>
          </a:xfrm>
          <a:prstGeom prst="rect">
            <a:avLst/>
          </a:prstGeom>
          <a:gradFill flip="none" rotWithShape="1">
            <a:gsLst>
              <a:gs pos="0">
                <a:srgbClr val="538D19">
                  <a:tint val="66000"/>
                  <a:satMod val="160000"/>
                </a:srgbClr>
              </a:gs>
              <a:gs pos="50000">
                <a:srgbClr val="538D19">
                  <a:tint val="44500"/>
                  <a:satMod val="160000"/>
                </a:srgbClr>
              </a:gs>
              <a:gs pos="100000">
                <a:srgbClr val="538D1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538D1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2697" y="4540879"/>
            <a:ext cx="993696" cy="315677"/>
          </a:xfrm>
          <a:prstGeom prst="rect">
            <a:avLst/>
          </a:prstGeom>
          <a:gradFill flip="none" rotWithShape="1">
            <a:gsLst>
              <a:gs pos="0">
                <a:srgbClr val="538D19">
                  <a:tint val="66000"/>
                  <a:satMod val="160000"/>
                </a:srgbClr>
              </a:gs>
              <a:gs pos="50000">
                <a:srgbClr val="538D19">
                  <a:tint val="44500"/>
                  <a:satMod val="160000"/>
                </a:srgbClr>
              </a:gs>
              <a:gs pos="100000">
                <a:srgbClr val="538D1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538D1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Animal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8641" y="5104339"/>
            <a:ext cx="1497752" cy="356762"/>
          </a:xfrm>
          <a:prstGeom prst="rect">
            <a:avLst/>
          </a:prstGeom>
          <a:gradFill flip="none" rotWithShape="1">
            <a:gsLst>
              <a:gs pos="0">
                <a:srgbClr val="538D19">
                  <a:tint val="66000"/>
                  <a:satMod val="160000"/>
                </a:srgbClr>
              </a:gs>
              <a:gs pos="50000">
                <a:srgbClr val="538D19">
                  <a:tint val="44500"/>
                  <a:satMod val="160000"/>
                </a:srgbClr>
              </a:gs>
              <a:gs pos="100000">
                <a:srgbClr val="538D1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538D1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Sports Team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58642" y="5708884"/>
            <a:ext cx="1497752" cy="343323"/>
          </a:xfrm>
          <a:prstGeom prst="rect">
            <a:avLst/>
          </a:prstGeom>
          <a:gradFill flip="none" rotWithShape="1">
            <a:gsLst>
              <a:gs pos="0">
                <a:srgbClr val="538D19">
                  <a:tint val="66000"/>
                  <a:satMod val="160000"/>
                </a:srgbClr>
              </a:gs>
              <a:gs pos="50000">
                <a:srgbClr val="538D19">
                  <a:tint val="44500"/>
                  <a:satMod val="160000"/>
                </a:srgbClr>
              </a:gs>
              <a:gs pos="100000">
                <a:srgbClr val="538D19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538D1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“Mr. Jaguar’’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edias.audiofanzine.com/images/normal/fender-classic-player-jaguar-special-hh-olympic-white-30424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50" y="2671705"/>
            <a:ext cx="1117764" cy="111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s.psu.edu/schneiderrclblog/files/2013/02/question-mar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90871"/>
            <a:ext cx="1584176" cy="24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Tree Invariants - Covering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Covering</a:t>
                </a:r>
                <a:r>
                  <a:rPr lang="en-US" dirty="0" smtClean="0">
                    <a:sym typeface="Symbol"/>
                  </a:rPr>
                  <a:t>: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,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and the node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is the parent of the node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72" r="-18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38" y="2988230"/>
            <a:ext cx="6000793" cy="2579408"/>
            <a:chOff x="2000231" y="3778550"/>
            <a:chExt cx="6000793" cy="2579408"/>
          </a:xfrm>
        </p:grpSpPr>
        <p:sp>
          <p:nvSpPr>
            <p:cNvPr id="7" name="Oval 6"/>
            <p:cNvSpPr/>
            <p:nvPr/>
          </p:nvSpPr>
          <p:spPr>
            <a:xfrm>
              <a:off x="5929321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00562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5983" y="3778550"/>
              <a:ext cx="571504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19177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00231" y="506443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36281" y="4778682"/>
              <a:ext cx="142876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282692" y="5675477"/>
              <a:ext cx="507706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893471" y="5778814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321703" y="5707376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250265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21769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07455" y="599312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360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93141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822033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36347" y="570737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79223" y="606456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9353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64909" y="614364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41819" y="607484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6510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50859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50859" y="610353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45937" y="60026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22099" y="621508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1079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50515" y="5786769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17355" y="527874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9123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75007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79223" y="399286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86878" y="491657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57356" y="4345552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57686" y="4988494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357686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686" y="313110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72132" y="477418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43570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  <p:sp>
        <p:nvSpPr>
          <p:cNvPr id="49" name="Left Brace 48"/>
          <p:cNvSpPr/>
          <p:nvPr/>
        </p:nvSpPr>
        <p:spPr>
          <a:xfrm rot="1648160">
            <a:off x="1263637" y="4324736"/>
            <a:ext cx="285752" cy="636969"/>
          </a:xfrm>
          <a:prstGeom prst="leftBrace">
            <a:avLst>
              <a:gd name="adj1" fmla="val 33501"/>
              <a:gd name="adj2" fmla="val 50000"/>
            </a:avLst>
          </a:prstGeom>
          <a:ln>
            <a:solidFill>
              <a:srgbClr val="538D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88046" y="4294662"/>
            <a:ext cx="928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 </a:t>
            </a:r>
            <a:r>
              <a:rPr lang="en-US" i="1" dirty="0" smtClean="0"/>
              <a:t>b</a:t>
            </a:r>
            <a:r>
              <a:rPr lang="en-US" i="1" baseline="30000" dirty="0" smtClean="0"/>
              <a:t>l-1</a:t>
            </a:r>
            <a:endParaRPr lang="en-US" i="1" baseline="30000" dirty="0"/>
          </a:p>
        </p:txBody>
      </p:sp>
      <p:sp>
        <p:nvSpPr>
          <p:cNvPr id="51" name="Rectangle 50"/>
          <p:cNvSpPr/>
          <p:nvPr/>
        </p:nvSpPr>
        <p:spPr>
          <a:xfrm>
            <a:off x="2035951" y="5929330"/>
            <a:ext cx="5072098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b</a:t>
            </a:r>
            <a:r>
              <a:rPr lang="en-US" dirty="0" smtClean="0"/>
              <a:t>: the “</a:t>
            </a:r>
            <a:r>
              <a:rPr lang="en-US" dirty="0" smtClean="0">
                <a:solidFill>
                  <a:srgbClr val="FF0000"/>
                </a:solidFill>
              </a:rPr>
              <a:t>base</a:t>
            </a:r>
            <a:r>
              <a:rPr lang="en-US" dirty="0" smtClean="0"/>
              <a:t>” of the tree	</a:t>
            </a:r>
            <a:r>
              <a:rPr lang="en-US" i="1" dirty="0" smtClean="0"/>
              <a:t>l</a:t>
            </a:r>
            <a:r>
              <a:rPr lang="en-US" dirty="0" smtClean="0"/>
              <a:t>: the level of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US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036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19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Tree Invariants - Separation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Separation</a:t>
                </a:r>
                <a:r>
                  <a:rPr lang="en-US" dirty="0" smtClean="0">
                    <a:sym typeface="Symbol"/>
                  </a:rPr>
                  <a:t>: For all 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, it holds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𝑑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  <a:sym typeface="Symbol"/>
                      </a:rPr>
                      <m:t>)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Symbol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𝑙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72" r="-1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38" y="2988230"/>
            <a:ext cx="6000793" cy="2579408"/>
            <a:chOff x="2000231" y="3778550"/>
            <a:chExt cx="6000793" cy="2579408"/>
          </a:xfrm>
        </p:grpSpPr>
        <p:sp>
          <p:nvSpPr>
            <p:cNvPr id="7" name="Oval 6"/>
            <p:cNvSpPr/>
            <p:nvPr/>
          </p:nvSpPr>
          <p:spPr>
            <a:xfrm>
              <a:off x="5929321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500562" y="507207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85983" y="3778550"/>
              <a:ext cx="571504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1917700" dir="5400000" rotWithShape="0">
                <a:srgbClr val="000000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00231" y="5064434"/>
              <a:ext cx="1428761" cy="64294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38D19"/>
              </a:solidFill>
              <a:prstDash val="sysDot"/>
            </a:ln>
            <a:effectLst>
              <a:outerShdw blurRad="152400" dist="609600" dir="5400000" rotWithShape="0">
                <a:schemeClr val="tx1">
                  <a:alpha val="20000"/>
                </a:scheme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536281" y="4778682"/>
              <a:ext cx="142876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282692" y="5675477"/>
              <a:ext cx="507706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4893471" y="5778814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321703" y="5707376"/>
              <a:ext cx="714380" cy="0"/>
            </a:xfrm>
            <a:prstGeom prst="line">
              <a:avLst/>
            </a:prstGeom>
            <a:ln>
              <a:solidFill>
                <a:srgbClr val="538D1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250265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21769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607455" y="599312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360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393141" y="613600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822033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036347" y="570737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79223" y="606456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9353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964909" y="614364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341819" y="607484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465107" y="58502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750859" y="5921690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750859" y="610353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545937" y="600265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322099" y="6215082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107917" y="577881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650515" y="5786769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617355" y="5278748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189123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475007" y="5350186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79223" y="3992864"/>
              <a:ext cx="142876" cy="142876"/>
            </a:xfrm>
            <a:prstGeom prst="ellipse">
              <a:avLst/>
            </a:prstGeom>
            <a:ln>
              <a:solidFill>
                <a:srgbClr val="538D19"/>
              </a:solidFill>
            </a:ln>
            <a:scene3d>
              <a:camera prst="isometricOffAxis1Top"/>
              <a:lightRig rig="threePt" dir="t"/>
            </a:scene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86878" y="491657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1857356" y="4345552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1</a:t>
            </a:r>
            <a:endParaRPr lang="en-US" sz="1600" i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57686" y="4988494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357686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357686" y="3131106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2</a:t>
            </a:r>
            <a:endParaRPr lang="en-US" sz="1600" i="1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5572132" y="477418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643570" y="4416990"/>
            <a:ext cx="428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</a:t>
            </a:r>
            <a:r>
              <a:rPr lang="en-US" sz="1600" i="1" baseline="-25000" dirty="0" smtClean="0"/>
              <a:t>3</a:t>
            </a:r>
            <a:endParaRPr lang="en-US" sz="1600" i="1" baseline="-25000" dirty="0"/>
          </a:p>
        </p:txBody>
      </p:sp>
      <p:sp>
        <p:nvSpPr>
          <p:cNvPr id="47" name="Left Brace 46"/>
          <p:cNvSpPr/>
          <p:nvPr/>
        </p:nvSpPr>
        <p:spPr>
          <a:xfrm rot="16200000">
            <a:off x="1607323" y="5309965"/>
            <a:ext cx="285752" cy="500066"/>
          </a:xfrm>
          <a:prstGeom prst="leftBrace">
            <a:avLst>
              <a:gd name="adj1" fmla="val 33501"/>
              <a:gd name="adj2" fmla="val 50000"/>
            </a:avLst>
          </a:prstGeom>
          <a:ln>
            <a:solidFill>
              <a:srgbClr val="538D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00166" y="5702874"/>
            <a:ext cx="928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&gt; </a:t>
            </a:r>
            <a:r>
              <a:rPr lang="en-US" i="1" dirty="0" smtClean="0"/>
              <a:t>b</a:t>
            </a:r>
            <a:r>
              <a:rPr lang="en-US" i="1" baseline="30000" dirty="0" smtClean="0"/>
              <a:t>l-2</a:t>
            </a:r>
            <a:endParaRPr lang="en-US" i="1" baseline="30000" dirty="0"/>
          </a:p>
        </p:txBody>
      </p:sp>
      <p:sp>
        <p:nvSpPr>
          <p:cNvPr id="49" name="Left Brace 48"/>
          <p:cNvSpPr/>
          <p:nvPr/>
        </p:nvSpPr>
        <p:spPr>
          <a:xfrm rot="1648160">
            <a:off x="1263637" y="4324736"/>
            <a:ext cx="285752" cy="636969"/>
          </a:xfrm>
          <a:prstGeom prst="leftBrace">
            <a:avLst>
              <a:gd name="adj1" fmla="val 33501"/>
              <a:gd name="adj2" fmla="val 50000"/>
            </a:avLst>
          </a:prstGeom>
          <a:ln>
            <a:solidFill>
              <a:srgbClr val="538D1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88046" y="4294662"/>
            <a:ext cx="928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 </a:t>
            </a:r>
            <a:r>
              <a:rPr lang="en-US" i="1" dirty="0" smtClean="0"/>
              <a:t>b</a:t>
            </a:r>
            <a:r>
              <a:rPr lang="en-US" i="1" baseline="30000" dirty="0" smtClean="0"/>
              <a:t>l-1</a:t>
            </a:r>
            <a:endParaRPr lang="en-US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3131106"/>
                <a:ext cx="135729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4476286"/>
                <a:ext cx="135729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036" t="-8197" b="-24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level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</a:rPr>
                          <m:t>𝑙</m:t>
                        </m:r>
                        <m: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800" y="5119228"/>
                <a:ext cx="135729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036" t="-8333" b="-2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1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1063" y="2071678"/>
            <a:ext cx="73818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50" y="3509972"/>
            <a:ext cx="7353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64381" y="5072074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Items indexed at the first ten levels of the same Cover Tree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64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Tree Representations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After an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appears in some level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of the tree, then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a child of itself at all levels below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23" r="-11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1226" y="267170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Implicit Representation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87804" y="2671700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Explicit Representation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102184" y="542926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O</a:t>
            </a: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dirty="0" smtClean="0"/>
              <a:t>) space</a:t>
            </a:r>
            <a:endParaRPr lang="en-US" sz="2000" dirty="0"/>
          </a:p>
        </p:txBody>
      </p:sp>
      <p:sp>
        <p:nvSpPr>
          <p:cNvPr id="98" name="TextBox 97"/>
          <p:cNvSpPr txBox="1"/>
          <p:nvPr/>
        </p:nvSpPr>
        <p:spPr>
          <a:xfrm>
            <a:off x="927608" y="5357826"/>
            <a:ext cx="274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space depending on </a:t>
            </a:r>
            <a:r>
              <a:rPr lang="en-US" sz="2000" i="1" dirty="0" smtClean="0"/>
              <a:t>P</a:t>
            </a:r>
            <a:endParaRPr lang="en-US" sz="2000" i="1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177560" y="3357562"/>
            <a:ext cx="4357686" cy="1643074"/>
            <a:chOff x="0" y="3357562"/>
            <a:chExt cx="4357686" cy="1643074"/>
          </a:xfrm>
        </p:grpSpPr>
        <p:grpSp>
          <p:nvGrpSpPr>
            <p:cNvPr id="87" name="Group 86"/>
            <p:cNvGrpSpPr/>
            <p:nvPr/>
          </p:nvGrpSpPr>
          <p:grpSpPr>
            <a:xfrm>
              <a:off x="0" y="3357562"/>
              <a:ext cx="4357686" cy="1643074"/>
              <a:chOff x="2000231" y="3778550"/>
              <a:chExt cx="6000793" cy="2579408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5929321" y="507207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500562" y="507207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285983" y="3778550"/>
                <a:ext cx="571504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1270000" dir="5400000" rotWithShape="0">
                  <a:srgbClr val="000000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000231" y="506443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536281" y="4778682"/>
                <a:ext cx="1428760" cy="0"/>
              </a:xfrm>
              <a:prstGeom prst="line">
                <a:avLst/>
              </a:prstGeom>
              <a:ln>
                <a:solidFill>
                  <a:srgbClr val="538D1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6282692" y="5675477"/>
                <a:ext cx="507706" cy="0"/>
              </a:xfrm>
              <a:prstGeom prst="line">
                <a:avLst/>
              </a:prstGeom>
              <a:ln>
                <a:solidFill>
                  <a:srgbClr val="538D1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 flipH="1" flipV="1">
                <a:off x="4893471" y="5778814"/>
                <a:ext cx="714380" cy="0"/>
              </a:xfrm>
              <a:prstGeom prst="line">
                <a:avLst/>
              </a:prstGeom>
              <a:ln>
                <a:solidFill>
                  <a:srgbClr val="538D1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2321703" y="5707376"/>
                <a:ext cx="714380" cy="0"/>
              </a:xfrm>
              <a:prstGeom prst="line">
                <a:avLst/>
              </a:prstGeom>
              <a:ln>
                <a:solidFill>
                  <a:srgbClr val="538D1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6" name="Oval 105"/>
              <p:cNvSpPr/>
              <p:nvPr/>
            </p:nvSpPr>
            <p:spPr>
              <a:xfrm>
                <a:off x="2250265" y="58502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821769" y="613600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2607455" y="5993128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536017" y="577881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393141" y="613600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822033" y="592169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036347" y="570737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179223" y="606456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393537" y="58502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4964909" y="614364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857883" y="592933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6341819" y="607484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465107" y="58502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750859" y="592169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6750859" y="610353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545937" y="60026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322099" y="621508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6107917" y="577881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6650515" y="5786769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2617355" y="5278748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189123" y="535018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475007" y="535018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179223" y="399286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500034" y="4143380"/>
              <a:ext cx="4636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1</a:t>
              </a:r>
              <a:endParaRPr lang="en-US" sz="1600" i="1" baseline="-250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00034" y="4590644"/>
              <a:ext cx="4636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1</a:t>
              </a:r>
              <a:endParaRPr lang="en-US" sz="1600" i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341287" y="3429000"/>
              <a:ext cx="5162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2</a:t>
              </a:r>
              <a:endParaRPr lang="en-US" sz="1600" i="1" baseline="-250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357422" y="4286256"/>
              <a:ext cx="5162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2</a:t>
              </a:r>
              <a:endParaRPr lang="en-US" sz="1600" i="1" baseline="-250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357422" y="4662082"/>
              <a:ext cx="5162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2</a:t>
              </a:r>
              <a:endParaRPr lang="en-US" sz="1600" i="1" baseline="-250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286116" y="4286256"/>
              <a:ext cx="4473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3</a:t>
              </a:r>
              <a:endParaRPr lang="en-US" sz="1600" i="1" baseline="-250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286116" y="4572008"/>
              <a:ext cx="4473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3</a:t>
              </a:r>
              <a:endParaRPr lang="en-US" sz="1600" i="1" baseline="-250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678121" y="3357567"/>
            <a:ext cx="4357689" cy="1643076"/>
            <a:chOff x="-1" y="3357567"/>
            <a:chExt cx="4357688" cy="1643076"/>
          </a:xfrm>
        </p:grpSpPr>
        <p:grpSp>
          <p:nvGrpSpPr>
            <p:cNvPr id="138" name="Group 86"/>
            <p:cNvGrpSpPr/>
            <p:nvPr/>
          </p:nvGrpSpPr>
          <p:grpSpPr>
            <a:xfrm>
              <a:off x="-1" y="3357567"/>
              <a:ext cx="4357688" cy="1643076"/>
              <a:chOff x="2000231" y="3778550"/>
              <a:chExt cx="6000793" cy="2579408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2285983" y="3778550"/>
                <a:ext cx="571504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1270000" dir="5400000" rotWithShape="0">
                  <a:srgbClr val="000000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5929321" y="507207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6282692" y="5675477"/>
                <a:ext cx="507706" cy="0"/>
              </a:xfrm>
              <a:prstGeom prst="line">
                <a:avLst/>
              </a:prstGeom>
              <a:ln>
                <a:solidFill>
                  <a:srgbClr val="538D19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4500562" y="507207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/>
              <p:cNvCxnSpPr/>
              <p:nvPr/>
            </p:nvCxnSpPr>
            <p:spPr>
              <a:xfrm rot="5400000" flipH="1" flipV="1">
                <a:off x="4893471" y="5778814"/>
                <a:ext cx="714380" cy="0"/>
              </a:xfrm>
              <a:prstGeom prst="line">
                <a:avLst/>
              </a:prstGeom>
              <a:ln>
                <a:solidFill>
                  <a:srgbClr val="538D19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4536281" y="4778682"/>
                <a:ext cx="1428760" cy="0"/>
              </a:xfrm>
              <a:prstGeom prst="line">
                <a:avLst/>
              </a:prstGeom>
              <a:ln>
                <a:solidFill>
                  <a:srgbClr val="538D19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2000231" y="5064434"/>
                <a:ext cx="1428761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538D19"/>
                </a:solidFill>
                <a:prstDash val="sysDot"/>
              </a:ln>
              <a:effectLst>
                <a:outerShdw blurRad="152400" dist="444500" dir="5400000" rotWithShape="0">
                  <a:schemeClr val="tx1">
                    <a:alpha val="20000"/>
                  </a:scheme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2321703" y="5707376"/>
                <a:ext cx="714380" cy="0"/>
              </a:xfrm>
              <a:prstGeom prst="line">
                <a:avLst/>
              </a:prstGeom>
              <a:ln>
                <a:solidFill>
                  <a:srgbClr val="538D19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4" name="Oval 153"/>
              <p:cNvSpPr/>
              <p:nvPr/>
            </p:nvSpPr>
            <p:spPr>
              <a:xfrm>
                <a:off x="2250265" y="58502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821769" y="613600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536017" y="577881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2393141" y="613600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4822033" y="592169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036347" y="570737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5393537" y="58502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964909" y="614364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5857883" y="592933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6341819" y="607484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750859" y="5921690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6750859" y="610353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5545937" y="600265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5322099" y="6215082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6107917" y="577881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6650515" y="5786769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2617355" y="5278748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6475007" y="5350186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5179223" y="3992864"/>
                <a:ext cx="142876" cy="142876"/>
              </a:xfrm>
              <a:prstGeom prst="ellipse">
                <a:avLst/>
              </a:prstGeom>
              <a:ln>
                <a:solidFill>
                  <a:srgbClr val="538D19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TextBox 138"/>
            <p:cNvSpPr txBox="1"/>
            <p:nvPr/>
          </p:nvSpPr>
          <p:spPr>
            <a:xfrm>
              <a:off x="500034" y="4143380"/>
              <a:ext cx="46363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1</a:t>
              </a:r>
              <a:endParaRPr lang="en-US" sz="1600" i="1" baseline="-25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341287" y="3429000"/>
              <a:ext cx="5162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2</a:t>
              </a:r>
              <a:endParaRPr lang="en-US" sz="1600" i="1" baseline="-25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286116" y="4286256"/>
              <a:ext cx="44730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p</a:t>
              </a:r>
              <a:r>
                <a:rPr lang="en-US" sz="1600" i="1" baseline="-25000" dirty="0" smtClean="0"/>
                <a:t>3</a:t>
              </a:r>
              <a:endParaRPr lang="en-US" sz="1600" i="1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873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Items can be </a:t>
            </a:r>
            <a:r>
              <a:rPr lang="en-US" dirty="0" smtClean="0">
                <a:solidFill>
                  <a:srgbClr val="FF0000"/>
                </a:solidFill>
              </a:rPr>
              <a:t>inserted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deleted</a:t>
            </a:r>
            <a:r>
              <a:rPr lang="en-US" dirty="0" smtClean="0"/>
              <a:t> from a Cover Tree in a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  <a:r>
              <a:rPr lang="en-US" dirty="0" smtClean="0"/>
              <a:t> fashion</a:t>
            </a:r>
          </a:p>
          <a:p>
            <a:endParaRPr lang="en-US" dirty="0" smtClean="0"/>
          </a:p>
          <a:p>
            <a:r>
              <a:rPr lang="en-US" dirty="0" smtClean="0"/>
              <a:t>Insertion: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Starting from the root, descend towards the candidate nodes that can cover the new item </a:t>
            </a:r>
            <a:r>
              <a:rPr lang="en-US" sz="2200" i="1" dirty="0" smtClean="0"/>
              <a:t>p</a:t>
            </a:r>
            <a:endParaRPr lang="en-US" sz="22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Continue until a level </a:t>
            </a:r>
            <a:r>
              <a:rPr lang="en-US" sz="2200" i="1" dirty="0" err="1" smtClean="0"/>
              <a:t>C</a:t>
            </a:r>
            <a:r>
              <a:rPr lang="en-US" sz="2200" i="1" baseline="-25000" dirty="0" err="1" smtClean="0"/>
              <a:t>l</a:t>
            </a:r>
            <a:r>
              <a:rPr lang="en-US" sz="2200" dirty="0" smtClean="0"/>
              <a:t> is reached where </a:t>
            </a:r>
            <a:r>
              <a:rPr lang="en-US" sz="2200" i="1" dirty="0" smtClean="0"/>
              <a:t>p</a:t>
            </a:r>
            <a:r>
              <a:rPr lang="en-US" sz="2200" dirty="0" smtClean="0"/>
              <a:t> is separated from all other items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Select as parent a candidate node of </a:t>
            </a:r>
            <a:r>
              <a:rPr lang="en-US" sz="2200" i="1" dirty="0" smtClean="0"/>
              <a:t>C</a:t>
            </a:r>
            <a:r>
              <a:rPr lang="en-US" sz="2200" i="1" baseline="-25000" dirty="0" smtClean="0"/>
              <a:t>l+1</a:t>
            </a:r>
            <a:r>
              <a:rPr lang="en-US" sz="2200" i="1" dirty="0" smtClean="0"/>
              <a:t> </a:t>
            </a:r>
            <a:r>
              <a:rPr lang="en-US" sz="2200" dirty="0" smtClean="0"/>
              <a:t>that covers </a:t>
            </a:r>
            <a:r>
              <a:rPr lang="en-US" sz="2200" i="1" dirty="0" smtClean="0"/>
              <a:t>p</a:t>
            </a:r>
            <a:endParaRPr lang="en-US" sz="22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Deletion: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Descend the tree looking for </a:t>
            </a:r>
            <a:r>
              <a:rPr lang="en-US" sz="2200" i="1" dirty="0" smtClean="0"/>
              <a:t>p</a:t>
            </a:r>
            <a:r>
              <a:rPr lang="en-US" sz="2200" dirty="0" smtClean="0"/>
              <a:t>, keeping note of candidate nodes that can cover the children of </a:t>
            </a:r>
            <a:r>
              <a:rPr lang="en-US" sz="2200" i="1" dirty="0" smtClean="0"/>
              <a:t>p</a:t>
            </a:r>
            <a:endParaRPr lang="en-US" sz="2200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sz="2200" dirty="0" smtClean="0"/>
              <a:t>Remove </a:t>
            </a:r>
            <a:r>
              <a:rPr lang="en-US" sz="2200" i="1" dirty="0" smtClean="0"/>
              <a:t>p</a:t>
            </a:r>
            <a:r>
              <a:rPr lang="en-US" sz="2200" dirty="0" smtClean="0"/>
              <a:t> and reassign its children to the candidate nodes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Family of Algorithms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higher the tree level</a:t>
                </a:r>
                <a:r>
                  <a:rPr lang="en-US" dirty="0" smtClean="0"/>
                  <a:t>, the </a:t>
                </a:r>
                <a:r>
                  <a:rPr lang="en-US" dirty="0"/>
                  <a:t>farthest apart its nodes. Thus, by </a:t>
                </a:r>
                <a:r>
                  <a:rPr lang="en-US" dirty="0">
                    <a:solidFill>
                      <a:srgbClr val="FF0000"/>
                    </a:solidFill>
                  </a:rPr>
                  <a:t>selecting items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from nodes </a:t>
                </a:r>
                <a:r>
                  <a:rPr lang="en-US" dirty="0">
                    <a:solidFill>
                      <a:srgbClr val="FF0000"/>
                    </a:solidFill>
                  </a:rPr>
                  <a:t>at high levels</a:t>
                </a:r>
                <a:r>
                  <a:rPr lang="en-US" dirty="0"/>
                  <a:t>, we retrieve more diverse </a:t>
                </a:r>
                <a:r>
                  <a:rPr lang="en-US" dirty="0" smtClean="0"/>
                  <a:t>results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 be the first level with at least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items</a:t>
                </a:r>
              </a:p>
              <a:p>
                <a:endParaRPr lang="en-US" dirty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Level-Basic</a:t>
                </a:r>
                <a:r>
                  <a:rPr lang="en-US" dirty="0" smtClean="0"/>
                  <a:t>: Select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random items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Level-Greedy</a:t>
                </a:r>
                <a:r>
                  <a:rPr lang="en-US" dirty="0" smtClean="0"/>
                  <a:t>: Greedily select </a:t>
                </a:r>
                <a:r>
                  <a:rPr lang="en-US" i="1" dirty="0"/>
                  <a:t>k</a:t>
                </a:r>
                <a:r>
                  <a:rPr lang="en-US" dirty="0"/>
                  <a:t> </a:t>
                </a:r>
                <a:r>
                  <a:rPr lang="en-US" dirty="0" smtClean="0"/>
                  <a:t>items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566928" indent="-45720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Level-Inherit</a:t>
                </a:r>
                <a:r>
                  <a:rPr lang="en-US" dirty="0" smtClean="0"/>
                  <a:t>: Select all items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greedily </a:t>
                </a:r>
                <a:r>
                  <a:rPr lang="en-US" dirty="0"/>
                  <a:t>select </a:t>
                </a:r>
                <a:r>
                  <a:rPr lang="en-US" i="1" dirty="0" smtClean="0"/>
                  <a:t>k-|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| </a:t>
                </a:r>
                <a:r>
                  <a:rPr lang="en-US" dirty="0"/>
                  <a:t>items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72" r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8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Bound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869160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(Proved by exploiting the covering invariant of the tree to bound the level where the least common ancestor of any two items of the optimal solution appears in the tree)</a:t>
            </a:r>
            <a:endParaRPr lang="en-US" i="1" dirty="0"/>
          </a:p>
        </p:txBody>
      </p:sp>
      <p:sp>
        <p:nvSpPr>
          <p:cNvPr id="3" name="Rounded Rectangle 2"/>
          <p:cNvSpPr/>
          <p:nvPr/>
        </p:nvSpPr>
        <p:spPr>
          <a:xfrm>
            <a:off x="412636" y="1737304"/>
            <a:ext cx="8318728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/>
              <a:t>Let </a:t>
            </a:r>
            <a:r>
              <a:rPr lang="en-US" sz="2000" i="1" dirty="0"/>
              <a:t>P</a:t>
            </a:r>
            <a:r>
              <a:rPr lang="en-US" sz="2000" dirty="0"/>
              <a:t> be a set of items, </a:t>
            </a:r>
            <a:r>
              <a:rPr lang="en-US" sz="2000" i="1" dirty="0"/>
              <a:t>k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 2, </a:t>
            </a:r>
            <a:r>
              <a:rPr lang="en-US" sz="2000" i="1" dirty="0" err="1">
                <a:sym typeface="Symbol"/>
              </a:rPr>
              <a:t>d</a:t>
            </a:r>
            <a:r>
              <a:rPr lang="en-US" sz="2000" i="1" baseline="30000" dirty="0" err="1">
                <a:sym typeface="Symbol"/>
              </a:rPr>
              <a:t>OPT</a:t>
            </a:r>
            <a:r>
              <a:rPr lang="en-US" sz="2000" dirty="0">
                <a:sym typeface="Symbol"/>
              </a:rPr>
              <a:t>(</a:t>
            </a:r>
            <a:r>
              <a:rPr lang="en-US" sz="2000" i="1" dirty="0" err="1">
                <a:sym typeface="Symbol"/>
              </a:rPr>
              <a:t>P,k</a:t>
            </a:r>
            <a:r>
              <a:rPr lang="en-US" sz="2000" dirty="0">
                <a:sym typeface="Symbol"/>
              </a:rPr>
              <a:t>) the optimal minimum distance for the </a:t>
            </a:r>
            <a:r>
              <a:rPr lang="en-US" sz="2000" cap="small" dirty="0" err="1">
                <a:sym typeface="Symbol"/>
              </a:rPr>
              <a:t>MaxMin</a:t>
            </a:r>
            <a:r>
              <a:rPr lang="en-US" sz="2000" dirty="0">
                <a:sym typeface="Symbol"/>
              </a:rPr>
              <a:t> problem and </a:t>
            </a:r>
            <a:r>
              <a:rPr lang="en-US" sz="2000" i="1" dirty="0" err="1">
                <a:sym typeface="Symbol"/>
              </a:rPr>
              <a:t>d</a:t>
            </a:r>
            <a:r>
              <a:rPr lang="en-US" sz="2000" i="1" baseline="30000" dirty="0" err="1">
                <a:sym typeface="Symbol"/>
              </a:rPr>
              <a:t>CT</a:t>
            </a:r>
            <a:r>
              <a:rPr lang="en-US" sz="2000" dirty="0">
                <a:sym typeface="Symbol"/>
              </a:rPr>
              <a:t>(</a:t>
            </a:r>
            <a:r>
              <a:rPr lang="en-US" sz="2000" i="1" dirty="0" err="1">
                <a:sym typeface="Symbol"/>
              </a:rPr>
              <a:t>P,k</a:t>
            </a:r>
            <a:r>
              <a:rPr lang="en-US" sz="2000" dirty="0">
                <a:sym typeface="Symbol"/>
              </a:rPr>
              <a:t>) be the minimum distance of the diverse set computed by the Level-Basic algorithm. It holds that:</a:t>
            </a:r>
          </a:p>
          <a:p>
            <a:pPr algn="ctr"/>
            <a:endParaRPr lang="en-US" sz="2000" dirty="0">
              <a:sym typeface="Symbol"/>
            </a:endParaRPr>
          </a:p>
          <a:p>
            <a:pPr algn="ctr"/>
            <a:r>
              <a:rPr lang="en-US" sz="2000" i="1" dirty="0" err="1">
                <a:sym typeface="Symbol"/>
              </a:rPr>
              <a:t>d</a:t>
            </a:r>
            <a:r>
              <a:rPr lang="en-US" sz="2000" i="1" baseline="30000" dirty="0" err="1">
                <a:sym typeface="Symbol"/>
              </a:rPr>
              <a:t>CT</a:t>
            </a:r>
            <a:r>
              <a:rPr lang="en-US" sz="2000" dirty="0">
                <a:sym typeface="Symbol"/>
              </a:rPr>
              <a:t>(</a:t>
            </a:r>
            <a:r>
              <a:rPr lang="en-US" sz="2000" i="1" dirty="0" err="1">
                <a:sym typeface="Symbol"/>
              </a:rPr>
              <a:t>P,k</a:t>
            </a:r>
            <a:r>
              <a:rPr lang="en-US" sz="2000" dirty="0">
                <a:sym typeface="Symbol"/>
              </a:rPr>
              <a:t>)    </a:t>
            </a:r>
            <a:r>
              <a:rPr lang="en-US" sz="2000" i="1" dirty="0" err="1">
                <a:sym typeface="Symbol"/>
              </a:rPr>
              <a:t>d</a:t>
            </a:r>
            <a:r>
              <a:rPr lang="en-US" sz="2000" i="1" baseline="30000" dirty="0" err="1">
                <a:sym typeface="Symbol"/>
              </a:rPr>
              <a:t>OPT</a:t>
            </a:r>
            <a:r>
              <a:rPr lang="en-US" sz="2000" dirty="0">
                <a:sym typeface="Symbol"/>
              </a:rPr>
              <a:t>(</a:t>
            </a:r>
            <a:r>
              <a:rPr lang="en-US" sz="2000" i="1" dirty="0" err="1">
                <a:sym typeface="Symbol"/>
              </a:rPr>
              <a:t>P,k</a:t>
            </a:r>
            <a:r>
              <a:rPr lang="en-US" sz="2000" dirty="0">
                <a:sym typeface="Symbol"/>
              </a:rPr>
              <a:t>), where  = (b-1)/(2b</a:t>
            </a:r>
            <a:r>
              <a:rPr lang="en-US" sz="2000" baseline="30000" dirty="0">
                <a:sym typeface="Symbol"/>
              </a:rPr>
              <a:t>2</a:t>
            </a:r>
            <a:r>
              <a:rPr lang="en-US" sz="2000" dirty="0">
                <a:sym typeface="Symbol"/>
              </a:rPr>
              <a:t>)</a:t>
            </a:r>
            <a:endParaRPr lang="en-US" sz="2000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52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Tree implementation of Greedy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Cover Tree can be employed for implementing the greedy heuristic</a:t>
            </a:r>
          </a:p>
          <a:p>
            <a:pPr lvl="1"/>
            <a:r>
              <a:rPr lang="en-US" dirty="0" smtClean="0"/>
              <a:t>½-approximation </a:t>
            </a:r>
            <a:r>
              <a:rPr lang="en-US" dirty="0"/>
              <a:t>of the optimal solution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perform </a:t>
            </a:r>
            <a:r>
              <a:rPr lang="en-US" i="1" dirty="0" smtClean="0"/>
              <a:t>k</a:t>
            </a:r>
            <a:r>
              <a:rPr lang="en-US" dirty="0" smtClean="0"/>
              <a:t> descends of the tree, using one of the following </a:t>
            </a:r>
            <a:r>
              <a:rPr lang="en-US" dirty="0" smtClean="0">
                <a:solidFill>
                  <a:srgbClr val="FF0000"/>
                </a:solidFill>
              </a:rPr>
              <a:t>pruning rules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07853" y="3933056"/>
                <a:ext cx="7488832" cy="117885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CT PRUNING RULE: </a:t>
                </a:r>
                <a:r>
                  <a:rPr lang="en-US" dirty="0"/>
                  <a:t>Let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be two sibling nodes at level </a:t>
                </a:r>
                <a:r>
                  <a:rPr lang="en-US" i="1" dirty="0"/>
                  <a:t>l</a:t>
                </a:r>
                <a:r>
                  <a:rPr lang="en-US" dirty="0"/>
                  <a:t> in a CT.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, then no node in the </a:t>
                </a:r>
                <a:r>
                  <a:rPr lang="en-US" dirty="0" err="1"/>
                  <a:t>subtree</a:t>
                </a:r>
                <a:r>
                  <a:rPr lang="en-US" dirty="0"/>
                  <a:t> of </a:t>
                </a:r>
                <a:r>
                  <a:rPr lang="en-US" i="1" dirty="0"/>
                  <a:t>q</a:t>
                </a:r>
                <a:r>
                  <a:rPr lang="en-US" dirty="0"/>
                  <a:t> can be further apart from </a:t>
                </a:r>
                <a:r>
                  <a:rPr lang="en-US" i="1" dirty="0"/>
                  <a:t>S</a:t>
                </a:r>
                <a:r>
                  <a:rPr lang="en-US" dirty="0"/>
                  <a:t> than </a:t>
                </a:r>
                <a:r>
                  <a:rPr lang="en-US" i="1" dirty="0" smtClean="0"/>
                  <a:t>p</a:t>
                </a:r>
                <a:endParaRPr lang="el-GR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3" y="3933056"/>
                <a:ext cx="7488832" cy="1178851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807853" y="5229200"/>
                <a:ext cx="7488832" cy="1160684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b="1" dirty="0"/>
                  <a:t>WCT PRUNING RULE: </a:t>
                </a:r>
                <a:r>
                  <a:rPr lang="en-US" dirty="0"/>
                  <a:t>Let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be two sibling nodes at level </a:t>
                </a:r>
                <a:r>
                  <a:rPr lang="en-US" i="1" dirty="0"/>
                  <a:t>l</a:t>
                </a:r>
                <a:r>
                  <a:rPr lang="en-US" dirty="0"/>
                  <a:t> in a CT.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𝑞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no node in the </a:t>
                </a:r>
                <a:r>
                  <a:rPr lang="en-US" dirty="0" err="1"/>
                  <a:t>subtree</a:t>
                </a:r>
                <a:r>
                  <a:rPr lang="en-US" dirty="0"/>
                  <a:t> of </a:t>
                </a:r>
                <a:r>
                  <a:rPr lang="en-US" i="1" dirty="0"/>
                  <a:t>q</a:t>
                </a:r>
                <a:r>
                  <a:rPr lang="en-US" dirty="0"/>
                  <a:t> can be further apart from </a:t>
                </a:r>
                <a:r>
                  <a:rPr lang="en-US" i="1" dirty="0"/>
                  <a:t>S</a:t>
                </a:r>
                <a:r>
                  <a:rPr lang="en-US" dirty="0"/>
                  <a:t> than </a:t>
                </a:r>
                <a:r>
                  <a:rPr lang="en-US" i="1" dirty="0" smtClean="0"/>
                  <a:t>p</a:t>
                </a:r>
                <a:endParaRPr lang="el-GR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53" y="5229200"/>
                <a:ext cx="7488832" cy="116068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7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Batch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all items of </a:t>
            </a:r>
            <a:r>
              <a:rPr lang="en-US" i="1" dirty="0" smtClean="0"/>
              <a:t>P</a:t>
            </a:r>
            <a:r>
              <a:rPr lang="en-US" dirty="0" smtClean="0"/>
              <a:t> are available, we can perform a </a:t>
            </a:r>
            <a:r>
              <a:rPr lang="en-US" dirty="0" smtClean="0">
                <a:solidFill>
                  <a:srgbClr val="FF0000"/>
                </a:solidFill>
              </a:rPr>
              <a:t>batch construction</a:t>
            </a:r>
            <a:r>
              <a:rPr lang="en-US" i="1" dirty="0" smtClean="0"/>
              <a:t> </a:t>
            </a:r>
            <a:r>
              <a:rPr lang="en-US" dirty="0" smtClean="0"/>
              <a:t>of the Cover Tree </a:t>
            </a:r>
          </a:p>
          <a:p>
            <a:pPr lvl="1"/>
            <a:r>
              <a:rPr lang="en-US" dirty="0" smtClean="0"/>
              <a:t>We call such trees “Batch Cover Trees” (BCTs)</a:t>
            </a:r>
          </a:p>
          <a:p>
            <a:pPr lvl="1"/>
            <a:r>
              <a:rPr lang="en-US" dirty="0" smtClean="0"/>
              <a:t>As we descend a BCT, we get items in the order selected by Greedy</a:t>
            </a:r>
          </a:p>
          <a:p>
            <a:endParaRPr lang="en-US" dirty="0" smtClean="0"/>
          </a:p>
          <a:p>
            <a:r>
              <a:rPr lang="en-US" dirty="0" smtClean="0"/>
              <a:t>Algorithm: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leaf level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n-US" baseline="-25000" dirty="0" smtClean="0"/>
              <a:t> </a:t>
            </a:r>
            <a:r>
              <a:rPr lang="en-US" dirty="0" smtClean="0"/>
              <a:t>contains all items in </a:t>
            </a:r>
            <a:r>
              <a:rPr lang="en-US" i="1" dirty="0" smtClean="0"/>
              <a:t>P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i="1" dirty="0" smtClean="0"/>
              <a:t>greedily</a:t>
            </a:r>
            <a:r>
              <a:rPr lang="en-US" dirty="0" smtClean="0"/>
              <a:t> select items from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n-US" dirty="0" smtClean="0"/>
              <a:t> with distance larger than </a:t>
            </a:r>
            <a:r>
              <a:rPr lang="en-US" i="1" dirty="0" smtClean="0"/>
              <a:t>b</a:t>
            </a:r>
            <a:r>
              <a:rPr lang="en-US" i="1" baseline="30000" dirty="0" smtClean="0"/>
              <a:t>l+1</a:t>
            </a:r>
            <a:r>
              <a:rPr lang="en-US" dirty="0" smtClean="0"/>
              <a:t> and promote them to </a:t>
            </a:r>
            <a:r>
              <a:rPr lang="en-US" i="1" dirty="0" smtClean="0"/>
              <a:t>C</a:t>
            </a:r>
            <a:r>
              <a:rPr lang="en-US" i="1" baseline="-25000" dirty="0" smtClean="0"/>
              <a:t>l+1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rest of the items in 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l</a:t>
            </a:r>
            <a:r>
              <a:rPr lang="en-US" i="1" baseline="-25000" dirty="0" smtClean="0"/>
              <a:t> </a:t>
            </a:r>
            <a:r>
              <a:rPr lang="en-US" dirty="0" smtClean="0"/>
              <a:t>are distributed as children among the new nodes of </a:t>
            </a:r>
            <a:r>
              <a:rPr lang="en-US" i="1" dirty="0" smtClean="0"/>
              <a:t>C</a:t>
            </a:r>
            <a:r>
              <a:rPr lang="en-US" i="1" baseline="-25000" dirty="0" smtClean="0"/>
              <a:t>l+1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Continue until we reach the root level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relevance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approaches: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dirty="0" smtClean="0"/>
                  <a:t>Incorporate relevance to the distance function</a:t>
                </a:r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l-GR" b="0" i="1" smtClean="0">
                          <a:latin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 smtClean="0"/>
              </a:p>
              <a:p>
                <a:pPr marL="859536" lvl="1" indent="-457200">
                  <a:buFont typeface="+mj-lt"/>
                  <a:buAutoNum type="arabicPeriod" startAt="2"/>
                </a:pPr>
                <a:endParaRPr lang="en-US" dirty="0" smtClean="0"/>
              </a:p>
              <a:p>
                <a:pPr marL="859536" lvl="1" indent="-457200">
                  <a:buFont typeface="+mj-lt"/>
                  <a:buAutoNum type="arabicPeriod" startAt="2"/>
                </a:pPr>
                <a:r>
                  <a:rPr lang="en-US" dirty="0" smtClean="0"/>
                  <a:t>Use relevance to select items from the tree, e.g., </a:t>
                </a:r>
                <a:r>
                  <a:rPr lang="en-US" i="1" dirty="0" err="1" smtClean="0"/>
                  <a:t>mmr</a:t>
                </a:r>
                <a:endParaRPr lang="en-US" dirty="0" smtClean="0"/>
              </a:p>
              <a:p>
                <a:pPr marL="402336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𝜆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, 0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l-GR" b="0" i="1" smtClean="0"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 marL="1124712" lvl="2" indent="-457200"/>
                <a:r>
                  <a:rPr lang="en-US" dirty="0" smtClean="0"/>
                  <a:t>Level-Greedy</a:t>
                </a:r>
              </a:p>
              <a:p>
                <a:pPr marL="1124712" lvl="2" indent="-457200"/>
                <a:r>
                  <a:rPr lang="en-US" dirty="0" smtClean="0">
                    <a:solidFill>
                      <a:srgbClr val="FF0000"/>
                    </a:solidFill>
                  </a:rPr>
                  <a:t>Level-Hybrid</a:t>
                </a:r>
                <a:r>
                  <a:rPr lang="en-US" dirty="0" smtClean="0"/>
                  <a:t>: </a:t>
                </a:r>
                <a:r>
                  <a:rPr lang="en-US" dirty="0"/>
                  <a:t>Greedily select </a:t>
                </a:r>
                <a:r>
                  <a:rPr lang="en-US" i="1" dirty="0"/>
                  <a:t>k</a:t>
                </a:r>
                <a:r>
                  <a:rPr lang="en-US" dirty="0"/>
                  <a:t> items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/>
                  <a:t>and</a:t>
                </a:r>
                <a:r>
                  <a:rPr lang="en-US" dirty="0" smtClean="0"/>
                  <a:t> 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most relevant descendants of items in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72" r="-5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Thesis Goal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PhD thesis concerns the </a:t>
            </a:r>
            <a:r>
              <a:rPr lang="en-US" sz="2000" dirty="0">
                <a:solidFill>
                  <a:srgbClr val="000000"/>
                </a:solidFill>
              </a:rPr>
              <a:t>development, implementation and evaluation</a:t>
            </a:r>
            <a:r>
              <a:rPr lang="en-US" sz="2000" dirty="0"/>
              <a:t> of </a:t>
            </a:r>
            <a:r>
              <a:rPr lang="en-US" sz="2000" dirty="0">
                <a:solidFill>
                  <a:srgbClr val="FF0000"/>
                </a:solidFill>
              </a:rPr>
              <a:t>models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algorithms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techniques</a:t>
            </a:r>
            <a:r>
              <a:rPr lang="en-US" sz="2000" dirty="0"/>
              <a:t> for the </a:t>
            </a:r>
            <a:r>
              <a:rPr lang="en-US" sz="2000" dirty="0">
                <a:solidFill>
                  <a:srgbClr val="FF0000"/>
                </a:solidFill>
              </a:rPr>
              <a:t>ranking</a:t>
            </a:r>
            <a:r>
              <a:rPr lang="en-US" sz="2000" dirty="0"/>
              <a:t> of information being presented to </a:t>
            </a:r>
            <a:r>
              <a:rPr lang="en-US" sz="2000" dirty="0" smtClean="0"/>
              <a:t>users of network-centric information </a:t>
            </a:r>
            <a:r>
              <a:rPr lang="en-US" sz="2000" dirty="0"/>
              <a:t>management </a:t>
            </a:r>
            <a:r>
              <a:rPr lang="en-US" sz="2000" dirty="0" smtClean="0"/>
              <a:t>systems</a:t>
            </a:r>
          </a:p>
          <a:p>
            <a:endParaRPr lang="en-US" sz="2000" dirty="0"/>
          </a:p>
          <a:p>
            <a:r>
              <a:rPr lang="en-US" sz="2000" dirty="0" smtClean="0"/>
              <a:t>This </a:t>
            </a:r>
            <a:r>
              <a:rPr lang="en-US" sz="2000" dirty="0"/>
              <a:t>ranking is based on </a:t>
            </a: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importance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of each piece of information. We consider that importance is influenced </a:t>
            </a:r>
            <a:r>
              <a:rPr lang="en-US" sz="2000" dirty="0" smtClean="0"/>
              <a:t>by both </a:t>
            </a:r>
            <a:r>
              <a:rPr lang="en-US" sz="2000" dirty="0">
                <a:solidFill>
                  <a:srgbClr val="FF0000"/>
                </a:solidFill>
              </a:rPr>
              <a:t>relevance</a:t>
            </a:r>
            <a:r>
              <a:rPr lang="en-US" sz="2000" dirty="0"/>
              <a:t> to user information needs and </a:t>
            </a:r>
            <a:r>
              <a:rPr lang="en-US" sz="2000" dirty="0" smtClean="0">
                <a:solidFill>
                  <a:srgbClr val="FF0000"/>
                </a:solidFill>
              </a:rPr>
              <a:t>diversity</a:t>
            </a:r>
            <a:r>
              <a:rPr lang="el-GR" sz="2000" dirty="0" smtClean="0">
                <a:solidFill>
                  <a:srgbClr val="000000"/>
                </a:solidFill>
              </a:rPr>
              <a:t>: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i="1" dirty="0" smtClean="0"/>
              <a:t>Relevance</a:t>
            </a:r>
            <a:r>
              <a:rPr lang="en-US" sz="2000" dirty="0" smtClean="0"/>
              <a:t> </a:t>
            </a:r>
            <a:r>
              <a:rPr lang="en-US" sz="2000" dirty="0"/>
              <a:t>is important so </a:t>
            </a:r>
            <a:r>
              <a:rPr lang="en-US" sz="2000" dirty="0" smtClean="0"/>
              <a:t>that users </a:t>
            </a:r>
            <a:r>
              <a:rPr lang="en-US" sz="2000" dirty="0"/>
              <a:t>are only presented with the most useful results according to their </a:t>
            </a:r>
            <a:r>
              <a:rPr lang="en-US" sz="2000" dirty="0" smtClean="0"/>
              <a:t>needs</a:t>
            </a:r>
          </a:p>
          <a:p>
            <a:pPr lvl="1"/>
            <a:r>
              <a:rPr lang="en-US" sz="2000" i="1" dirty="0" smtClean="0"/>
              <a:t>Diversity</a:t>
            </a:r>
            <a:r>
              <a:rPr lang="en-US" sz="2000" dirty="0" smtClean="0"/>
              <a:t> </a:t>
            </a:r>
            <a:r>
              <a:rPr lang="en-US" sz="2000" dirty="0"/>
              <a:t>ensures that the received results do not all contain similar information.</a:t>
            </a:r>
            <a:endParaRPr lang="el-G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consider a </a:t>
            </a:r>
            <a:r>
              <a:rPr lang="en-US" dirty="0" smtClean="0">
                <a:solidFill>
                  <a:srgbClr val="FF0000"/>
                </a:solidFill>
              </a:rPr>
              <a:t>streaming scenario</a:t>
            </a:r>
            <a:r>
              <a:rPr lang="en-US" dirty="0" smtClean="0"/>
              <a:t>, where new items arrive and older items expire</a:t>
            </a:r>
          </a:p>
          <a:p>
            <a:endParaRPr lang="en-US" dirty="0" smtClean="0"/>
          </a:p>
          <a:p>
            <a:r>
              <a:rPr lang="en-US" dirty="0" smtClean="0"/>
              <a:t>We want to provide users with a </a:t>
            </a:r>
            <a:r>
              <a:rPr lang="en-US" dirty="0" smtClean="0">
                <a:solidFill>
                  <a:srgbClr val="FF0000"/>
                </a:solidFill>
              </a:rPr>
              <a:t>continuously updated</a:t>
            </a:r>
            <a:r>
              <a:rPr lang="en-US" dirty="0" smtClean="0"/>
              <a:t> subset of the </a:t>
            </a:r>
            <a:r>
              <a:rPr lang="en-US" dirty="0" smtClean="0">
                <a:solidFill>
                  <a:srgbClr val="FF0000"/>
                </a:solidFill>
              </a:rPr>
              <a:t>top-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most diverse recent items in the stream</a:t>
            </a:r>
          </a:p>
          <a:p>
            <a:endParaRPr lang="en-US" dirty="0"/>
          </a:p>
          <a:p>
            <a:r>
              <a:rPr lang="en-US" dirty="0"/>
              <a:t>We consider a </a:t>
            </a:r>
            <a:r>
              <a:rPr lang="en-US" dirty="0">
                <a:solidFill>
                  <a:srgbClr val="FF0000"/>
                </a:solidFill>
              </a:rPr>
              <a:t>sliding-window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83631" y="4218998"/>
            <a:ext cx="4605062" cy="160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eft Brace 6"/>
          <p:cNvSpPr/>
          <p:nvPr/>
        </p:nvSpPr>
        <p:spPr>
          <a:xfrm rot="16200000">
            <a:off x="3954873" y="4730600"/>
            <a:ext cx="571504" cy="2361586"/>
          </a:xfrm>
          <a:prstGeom prst="leftBrace">
            <a:avLst>
              <a:gd name="adj1" fmla="val 73449"/>
              <a:gd name="adj2" fmla="val 4962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62030" y="6197145"/>
            <a:ext cx="357190" cy="279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</a:rPr>
              <a:t>w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2154164" y="5316419"/>
            <a:ext cx="571504" cy="1239833"/>
          </a:xfrm>
          <a:prstGeom prst="leftBrace">
            <a:avLst>
              <a:gd name="adj1" fmla="val 73449"/>
              <a:gd name="adj2" fmla="val 4962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6974" y="6197145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2"/>
                </a:solidFill>
              </a:rPr>
              <a:t>jump step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4536857"/>
            <a:ext cx="1857388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Window 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i="1" baseline="-25000" dirty="0" smtClean="0">
                <a:solidFill>
                  <a:schemeClr val="accent2"/>
                </a:solidFill>
              </a:rPr>
              <a:t>i-1</a:t>
            </a:r>
            <a:endParaRPr lang="en-US" i="1" baseline="-250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5308037"/>
            <a:ext cx="1857388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Window </a:t>
            </a:r>
            <a:r>
              <a:rPr lang="en-US" i="1" dirty="0" smtClean="0">
                <a:solidFill>
                  <a:schemeClr val="accent2"/>
                </a:solidFill>
              </a:rPr>
              <a:t>P</a:t>
            </a:r>
            <a:r>
              <a:rPr lang="en-US" i="1" baseline="-25000" dirty="0" smtClean="0">
                <a:solidFill>
                  <a:schemeClr val="accent2"/>
                </a:solidFill>
              </a:rPr>
              <a:t>i</a:t>
            </a:r>
            <a:endParaRPr lang="en-US" i="1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</a:t>
            </a:r>
            <a:r>
              <a:rPr lang="en-US" i="1" dirty="0" smtClean="0"/>
              <a:t>k</a:t>
            </a:r>
            <a:r>
              <a:rPr lang="en-US" dirty="0" smtClean="0"/>
              <a:t>-Diversity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 two subsequent jumping windows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we seek to select a diverse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where the additional two constraints hold:</a:t>
                </a:r>
                <a:endParaRPr lang="en-US" u="sng" dirty="0" smtClean="0">
                  <a:solidFill>
                    <a:srgbClr val="92D050"/>
                  </a:solidFill>
                </a:endParaRPr>
              </a:p>
              <a:p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Durability</a:t>
                </a:r>
                <a:r>
                  <a:rPr lang="en-US" dirty="0" smtClean="0">
                    <a:sym typeface="Symbo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)⇒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sym typeface="Symbol"/>
                </a:endParaRPr>
              </a:p>
              <a:p>
                <a:pPr lvl="2"/>
                <a:r>
                  <a:rPr lang="en-US" i="1" dirty="0" smtClean="0">
                    <a:sym typeface="Symbol"/>
                  </a:rPr>
                  <a:t>Once selected as diverse, an item remains as such until it expires</a:t>
                </a:r>
                <a:endParaRPr lang="en-US" i="1" baseline="-25000" dirty="0" smtClean="0">
                  <a:sym typeface="Symbol"/>
                </a:endParaRPr>
              </a:p>
              <a:p>
                <a:pPr lvl="1"/>
                <a:endParaRPr lang="en-US" dirty="0" smtClean="0">
                  <a:solidFill>
                    <a:srgbClr val="FF0000"/>
                  </a:solidFill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  <a:sym typeface="Symbol"/>
                  </a:rPr>
                  <a:t>Freshness</a:t>
                </a:r>
                <a:r>
                  <a:rPr lang="en-US" dirty="0" smtClean="0">
                    <a:sym typeface="Symbol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be the newest item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. Then,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sym typeface="Symbol"/>
                      </a:rPr>
                      <m:t>∄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  <a:ea typeface="Cambria Math"/>
                    <a:sym typeface="Symbol"/>
                  </a:rPr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/>
                    <a:ea typeface="Cambria Math"/>
                    <a:sym typeface="Symbol"/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𝑙</m:t>
                    </m:r>
                  </m:oMath>
                </a14:m>
                <a:r>
                  <a:rPr lang="en-US" dirty="0" smtClean="0">
                    <a:sym typeface="Symbol"/>
                  </a:rPr>
                  <a:t>, such that,</a:t>
                </a:r>
                <a:r>
                  <a:rPr lang="en-US" dirty="0">
                    <a:ea typeface="Cambria Math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endParaRPr lang="en-US" i="1" dirty="0" smtClean="0">
                  <a:sym typeface="Symbol"/>
                </a:endParaRPr>
              </a:p>
              <a:p>
                <a:pPr lvl="2"/>
                <a:r>
                  <a:rPr lang="en-US" i="1" dirty="0" smtClean="0">
                    <a:sym typeface="Symbol"/>
                  </a:rPr>
                  <a:t>Items are selected in the same order they are produced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972" r="-18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Continuity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Items in the tree are marked as </a:t>
            </a:r>
            <a:r>
              <a:rPr lang="en-US" i="1" dirty="0" smtClean="0">
                <a:solidFill>
                  <a:srgbClr val="FF0000"/>
                </a:solidFill>
              </a:rPr>
              <a:t>valid</a:t>
            </a:r>
            <a:r>
              <a:rPr lang="en-US" dirty="0" smtClean="0"/>
              <a:t> or </a:t>
            </a:r>
            <a:r>
              <a:rPr lang="en-US" i="1" dirty="0" smtClean="0">
                <a:solidFill>
                  <a:srgbClr val="FF0000"/>
                </a:solidFill>
              </a:rPr>
              <a:t>invalid</a:t>
            </a:r>
            <a:r>
              <a:rPr lang="en-US" dirty="0" smtClean="0"/>
              <a:t>: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Freshness</a:t>
            </a:r>
            <a:r>
              <a:rPr lang="en-US" dirty="0" smtClean="0"/>
              <a:t>: non-diverse items that are older than the newest diverse item from the previous window are marked as </a:t>
            </a:r>
            <a:r>
              <a:rPr lang="en-US" i="1" dirty="0" smtClean="0"/>
              <a:t>invalid</a:t>
            </a:r>
            <a:r>
              <a:rPr lang="en-US" dirty="0" smtClean="0"/>
              <a:t> in the cover tree and are not further considered.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Durability</a:t>
            </a:r>
            <a:r>
              <a:rPr lang="en-US" dirty="0" smtClean="0"/>
              <a:t>: Let </a:t>
            </a:r>
            <a:r>
              <a:rPr lang="en-US" i="1" dirty="0" smtClean="0"/>
              <a:t>r</a:t>
            </a:r>
            <a:r>
              <a:rPr lang="en-US" dirty="0" smtClean="0"/>
              <a:t> be the number of diverse items from previous windows that </a:t>
            </a:r>
            <a:r>
              <a:rPr lang="en-US" i="1" dirty="0" smtClean="0"/>
              <a:t>have not yet expired</a:t>
            </a:r>
            <a:r>
              <a:rPr lang="en-US" dirty="0" smtClean="0"/>
              <a:t>. We select </a:t>
            </a:r>
            <a:r>
              <a:rPr lang="en-US" i="1" dirty="0" smtClean="0"/>
              <a:t>k-r</a:t>
            </a:r>
            <a:r>
              <a:rPr lang="en-US" dirty="0" smtClean="0"/>
              <a:t> new </a:t>
            </a:r>
            <a:r>
              <a:rPr lang="en-US" i="1" dirty="0" smtClean="0"/>
              <a:t>valid</a:t>
            </a:r>
            <a:r>
              <a:rPr lang="en-US" dirty="0" smtClean="0"/>
              <a:t> diverse items from the new window.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Batch Cover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measure the extra cost of building a BCT as compared to executing the greedy heuristic (GR) for </a:t>
            </a:r>
            <a:r>
              <a:rPr lang="en-US" i="1" dirty="0" smtClean="0"/>
              <a:t>k</a:t>
            </a:r>
            <a:r>
              <a:rPr lang="en-US" dirty="0" smtClean="0"/>
              <a:t> =</a:t>
            </a:r>
            <a:r>
              <a:rPr lang="en-US" i="1" dirty="0" smtClean="0"/>
              <a:t> n</a:t>
            </a:r>
            <a:endParaRPr lang="en-US" dirty="0" smtClean="0"/>
          </a:p>
          <a:p>
            <a:pPr lvl="1"/>
            <a:r>
              <a:rPr lang="en-US" dirty="0" smtClean="0"/>
              <a:t>This extra cost corresponds to assigning nodes to suitable parents to form the tree levels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728" y="3571876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5719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Clustered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Faces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non-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non-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np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1.94%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1.92%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7158" y="5715016"/>
            <a:ext cx="8786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np</a:t>
            </a:r>
            <a:r>
              <a:rPr lang="en-US" dirty="0" smtClean="0"/>
              <a:t> – nearest parent heuristic (choose closest candidate parent).</a:t>
            </a:r>
          </a:p>
          <a:p>
            <a:endParaRPr lang="en-US" dirty="0" smtClean="0"/>
          </a:p>
          <a:p>
            <a:r>
              <a:rPr lang="en-US" dirty="0" smtClean="0"/>
              <a:t>The quality of the solution is the same for BCT and GR.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06121" y="4280169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07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2977240" cy="236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Incremental Cover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8676456" cy="10863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Building ICTs requires a </a:t>
            </a:r>
            <a:r>
              <a:rPr lang="en-US" dirty="0" smtClean="0">
                <a:solidFill>
                  <a:srgbClr val="FF0000"/>
                </a:solidFill>
              </a:rPr>
              <a:t>small fraction of the cost</a:t>
            </a:r>
            <a:r>
              <a:rPr lang="en-US" dirty="0" smtClean="0"/>
              <a:t> required for the corresponding BCTs</a:t>
            </a:r>
          </a:p>
          <a:p>
            <a:r>
              <a:rPr lang="en-US" dirty="0" smtClean="0"/>
              <a:t>However, the quality of the solutions provided by ICTs  is </a:t>
            </a:r>
            <a:r>
              <a:rPr lang="en-US" dirty="0" smtClean="0">
                <a:solidFill>
                  <a:srgbClr val="FF0000"/>
                </a:solidFill>
              </a:rPr>
              <a:t>comparable</a:t>
            </a:r>
            <a:r>
              <a:rPr lang="en-US" dirty="0" smtClean="0"/>
              <a:t> to that of BCTs </a:t>
            </a:r>
            <a:r>
              <a:rPr lang="el-GR" dirty="0" smtClean="0"/>
              <a:t>(</a:t>
            </a:r>
            <a:r>
              <a:rPr lang="en-US" dirty="0" smtClean="0"/>
              <a:t>and, thus, GR)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643446"/>
            <a:ext cx="2778408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00100" y="2643182"/>
          <a:ext cx="3929091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476386"/>
                <a:gridCol w="1309697"/>
              </a:tblGrid>
              <a:tr h="2921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Clustered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Faces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921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0.79%</a:t>
                      </a:r>
                      <a:endParaRPr lang="en-US" dirty="0"/>
                    </a:p>
                  </a:txBody>
                  <a:tcPr/>
                </a:tc>
              </a:tr>
              <a:tr h="2921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0.41%</a:t>
                      </a:r>
                      <a:endParaRPr lang="en-US" dirty="0"/>
                    </a:p>
                  </a:txBody>
                  <a:tcPr/>
                </a:tc>
              </a:tr>
              <a:tr h="29217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85852" y="428625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trees with 10,ooo items: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Insertion cost: ~2.6 </a:t>
            </a:r>
            <a:r>
              <a:rPr lang="en-US" dirty="0" err="1" smtClean="0"/>
              <a:t>msec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Deletion cost: ~10 </a:t>
            </a:r>
            <a:r>
              <a:rPr lang="en-US" dirty="0" err="1" smtClean="0"/>
              <a:t>msec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28628" y="5286388"/>
            <a:ext cx="535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Inserting/Removing items after a window jump  depends on the size of the window and the jump step but  is much faster than re-building a BCT for the new set of items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7493" y="3208599"/>
            <a:ext cx="150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Extra Cost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12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Pruning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772816"/>
            <a:ext cx="3240360" cy="4432537"/>
          </a:xfrm>
        </p:spPr>
        <p:txBody>
          <a:bodyPr>
            <a:normAutofit/>
          </a:bodyPr>
          <a:lstStyle/>
          <a:p>
            <a:pPr marL="109728" indent="0" algn="l">
              <a:buNone/>
            </a:pPr>
            <a:r>
              <a:rPr lang="en-US" sz="2000" dirty="0" smtClean="0"/>
              <a:t>Pruning is even better for </a:t>
            </a:r>
            <a:r>
              <a:rPr lang="en-US" sz="2000" i="1" dirty="0"/>
              <a:t>non uniform </a:t>
            </a:r>
            <a:r>
              <a:rPr lang="en-US" sz="2000" dirty="0" smtClean="0"/>
              <a:t>datasets, since </a:t>
            </a:r>
            <a:r>
              <a:rPr lang="en-US" sz="2000" dirty="0"/>
              <a:t>each selection of a diverse item results in pruning </a:t>
            </a:r>
            <a:r>
              <a:rPr lang="en-US" sz="2000" dirty="0" smtClean="0"/>
              <a:t>a largest </a:t>
            </a:r>
            <a:r>
              <a:rPr lang="en-US" sz="2000" dirty="0"/>
              <a:t>number of items around </a:t>
            </a:r>
            <a:r>
              <a:rPr lang="en-US" sz="2000" dirty="0" smtClean="0"/>
              <a:t>it</a:t>
            </a:r>
            <a:endParaRPr lang="el-GR" sz="2000" dirty="0" smtClean="0"/>
          </a:p>
          <a:p>
            <a:pPr marL="109728" indent="0" algn="l">
              <a:buNone/>
            </a:pPr>
            <a:endParaRPr lang="en-US" sz="2000" dirty="0" smtClean="0"/>
          </a:p>
          <a:p>
            <a:pPr marL="109728" indent="0" algn="l">
              <a:buNone/>
            </a:pPr>
            <a:endParaRPr lang="el-GR" sz="2000" dirty="0"/>
          </a:p>
          <a:p>
            <a:pPr marL="109728" indent="0" algn="l">
              <a:buNone/>
            </a:pPr>
            <a:endParaRPr lang="en-US" sz="2000" dirty="0"/>
          </a:p>
          <a:p>
            <a:pPr marL="109728" indent="0" algn="l">
              <a:buNone/>
            </a:pPr>
            <a:r>
              <a:rPr lang="en-US" sz="2000" dirty="0" smtClean="0"/>
              <a:t>Also, pruning is better for large values of </a:t>
            </a:r>
            <a:r>
              <a:rPr lang="el-GR" sz="2000" i="1" dirty="0" smtClean="0"/>
              <a:t>λ</a:t>
            </a:r>
            <a:endParaRPr lang="el-GR" sz="2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0" y="1484784"/>
            <a:ext cx="5063267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0" y="4149080"/>
            <a:ext cx="4878998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636912"/>
            <a:ext cx="6192688" cy="25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Streaming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676456" cy="525658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compare ICTs against SGR, a streaming version of GR:</a:t>
            </a:r>
          </a:p>
          <a:p>
            <a:pPr lvl="1"/>
            <a:r>
              <a:rPr lang="en-US" sz="1600" dirty="0" smtClean="0"/>
              <a:t>At each window, </a:t>
            </a:r>
            <a:r>
              <a:rPr lang="en-US" sz="1600" dirty="0"/>
              <a:t>we </a:t>
            </a:r>
            <a:r>
              <a:rPr lang="en-US" sz="1600" dirty="0" smtClean="0"/>
              <a:t>keep any remaining </a:t>
            </a:r>
            <a:r>
              <a:rPr lang="en-US" sz="1600" dirty="0"/>
              <a:t>diverse items from the previous window (</a:t>
            </a:r>
            <a:r>
              <a:rPr lang="en-US" sz="1600" i="1" dirty="0"/>
              <a:t>durability</a:t>
            </a:r>
            <a:r>
              <a:rPr lang="en-US" sz="1600" dirty="0"/>
              <a:t>) and let GR select items from the new window </a:t>
            </a:r>
            <a:r>
              <a:rPr lang="en-US" sz="1600" dirty="0" smtClean="0"/>
              <a:t>satisfying  </a:t>
            </a:r>
            <a:r>
              <a:rPr lang="en-US" sz="1600" i="1" dirty="0" smtClean="0"/>
              <a:t>freshness</a:t>
            </a:r>
            <a:endParaRPr lang="en-US" sz="1600" dirty="0"/>
          </a:p>
          <a:p>
            <a:pPr>
              <a:buFont typeface="Georgia" pitchFamily="18" charset="0"/>
              <a:buChar char=" "/>
            </a:pPr>
            <a:endParaRPr lang="en-US" sz="1800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Char char=" "/>
            </a:pPr>
            <a:r>
              <a:rPr lang="en-US" sz="1800" dirty="0" smtClean="0">
                <a:solidFill>
                  <a:srgbClr val="FF0000"/>
                </a:solidFill>
              </a:rPr>
              <a:t>Comparable achieved diversity, while ICTs are much faster</a:t>
            </a:r>
            <a:endParaRPr lang="en-US" sz="1800" dirty="0" smtClean="0"/>
          </a:p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buFont typeface="Georgia" pitchFamily="18" charset="0"/>
              <a:buChar char=" "/>
            </a:pPr>
            <a:endParaRPr lang="en-US" sz="1800" dirty="0" smtClean="0"/>
          </a:p>
          <a:p>
            <a:pPr>
              <a:buFont typeface="Georgia" pitchFamily="18" charset="0"/>
              <a:buChar char=" "/>
            </a:pPr>
            <a:endParaRPr lang="en-US" sz="1800" dirty="0"/>
          </a:p>
          <a:p>
            <a:pPr>
              <a:buFont typeface="Georgia" pitchFamily="18" charset="0"/>
              <a:buChar char=" "/>
            </a:pPr>
            <a:endParaRPr lang="en-US" sz="1800" dirty="0" smtClean="0"/>
          </a:p>
          <a:p>
            <a:pPr>
              <a:buFont typeface="Georgia" pitchFamily="18" charset="0"/>
              <a:buChar char=" "/>
            </a:pPr>
            <a:endParaRPr lang="en-US" sz="1800" dirty="0"/>
          </a:p>
          <a:p>
            <a:pPr>
              <a:buFont typeface="Georgia" pitchFamily="18" charset="0"/>
              <a:buChar char=" "/>
            </a:pPr>
            <a:endParaRPr lang="en-US" sz="1800" dirty="0" smtClean="0"/>
          </a:p>
          <a:p>
            <a:pPr>
              <a:buFont typeface="Georgia" pitchFamily="18" charset="0"/>
              <a:buChar char=" "/>
            </a:pPr>
            <a:endParaRPr lang="en-US" sz="1800" dirty="0" smtClean="0"/>
          </a:p>
          <a:p>
            <a:pPr>
              <a:buFont typeface="Georgia" pitchFamily="18" charset="0"/>
              <a:buChar char=" "/>
            </a:pPr>
            <a:r>
              <a:rPr lang="en-US" sz="1800" dirty="0" smtClean="0"/>
              <a:t>Retrieving the top-100 items from an ICT with 1,000-10,000 items requires </a:t>
            </a:r>
            <a:r>
              <a:rPr lang="en-US" sz="1800" dirty="0" smtClean="0">
                <a:solidFill>
                  <a:srgbClr val="FF0000"/>
                </a:solidFill>
              </a:rPr>
              <a:t>~1.5 </a:t>
            </a:r>
            <a:r>
              <a:rPr lang="en-US" sz="1800" dirty="0" err="1" smtClean="0">
                <a:solidFill>
                  <a:srgbClr val="FF0000"/>
                </a:solidFill>
              </a:rPr>
              <a:t>msec</a:t>
            </a:r>
            <a:endParaRPr lang="en-US" sz="1800" dirty="0" smtClean="0"/>
          </a:p>
          <a:p>
            <a:pPr>
              <a:buFont typeface="Georgia" pitchFamily="18" charset="0"/>
              <a:buChar char=" "/>
            </a:pPr>
            <a:endParaRPr lang="en-US" sz="1800" dirty="0" smtClean="0"/>
          </a:p>
          <a:p>
            <a:pPr>
              <a:buFont typeface="Georgia" pitchFamily="18" charset="0"/>
              <a:buChar char=" "/>
            </a:pPr>
            <a:r>
              <a:rPr lang="en-US" sz="1800" dirty="0" smtClean="0"/>
              <a:t>Executing SGR requires </a:t>
            </a:r>
            <a:r>
              <a:rPr lang="en-US" sz="1800" dirty="0" smtClean="0">
                <a:solidFill>
                  <a:srgbClr val="FF0000"/>
                </a:solidFill>
              </a:rPr>
              <a:t>3.2 sec </a:t>
            </a:r>
            <a:r>
              <a:rPr lang="en-US" sz="1800" dirty="0" smtClean="0"/>
              <a:t>for 5,000 items and more than </a:t>
            </a:r>
            <a:r>
              <a:rPr lang="en-US" sz="1800" dirty="0" smtClean="0">
                <a:solidFill>
                  <a:srgbClr val="FF0000"/>
                </a:solidFill>
              </a:rPr>
              <a:t>15 sec </a:t>
            </a:r>
            <a:r>
              <a:rPr lang="en-US" sz="1800" dirty="0" smtClean="0"/>
              <a:t>for 10,000 items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proposed an </a:t>
            </a:r>
            <a:r>
              <a:rPr lang="en-US" dirty="0" smtClean="0">
                <a:solidFill>
                  <a:srgbClr val="FF0000"/>
                </a:solidFill>
              </a:rPr>
              <a:t>indexed-based </a:t>
            </a:r>
            <a:r>
              <a:rPr lang="en-US" dirty="0" smtClean="0">
                <a:solidFill>
                  <a:srgbClr val="FF0000"/>
                </a:solidFill>
              </a:rPr>
              <a:t>diversification approach</a:t>
            </a:r>
            <a:r>
              <a:rPr lang="en-US" dirty="0" smtClean="0"/>
              <a:t> </a:t>
            </a:r>
            <a:r>
              <a:rPr lang="en-US" dirty="0" smtClean="0"/>
              <a:t>based on Cover </a:t>
            </a:r>
            <a:r>
              <a:rPr lang="en-US" dirty="0" smtClean="0"/>
              <a:t>Trees</a:t>
            </a:r>
          </a:p>
          <a:p>
            <a:endParaRPr lang="en-US" dirty="0" smtClean="0"/>
          </a:p>
          <a:p>
            <a:r>
              <a:rPr lang="en-US" dirty="0" smtClean="0"/>
              <a:t>We provided a new suite of algorithms along with </a:t>
            </a:r>
            <a:r>
              <a:rPr lang="en-US" dirty="0" smtClean="0">
                <a:solidFill>
                  <a:srgbClr val="FF0000"/>
                </a:solidFill>
              </a:rPr>
              <a:t>theoretical</a:t>
            </a:r>
            <a:r>
              <a:rPr lang="en-US" dirty="0" smtClean="0"/>
              <a:t> results for the quality of our approach</a:t>
            </a:r>
          </a:p>
          <a:p>
            <a:endParaRPr lang="en-US" dirty="0"/>
          </a:p>
          <a:p>
            <a:r>
              <a:rPr lang="en-US" dirty="0"/>
              <a:t>We studied the diversification problem in a </a:t>
            </a:r>
            <a:r>
              <a:rPr lang="en-US" dirty="0">
                <a:solidFill>
                  <a:srgbClr val="FF0000"/>
                </a:solidFill>
              </a:rPr>
              <a:t>dynamic setting</a:t>
            </a:r>
            <a:r>
              <a:rPr lang="en-US" dirty="0"/>
              <a:t>, where items change over </a:t>
            </a:r>
            <a:r>
              <a:rPr lang="en-US" dirty="0" smtClean="0"/>
              <a:t>time and defined </a:t>
            </a:r>
            <a:r>
              <a:rPr lang="en-US" dirty="0">
                <a:solidFill>
                  <a:srgbClr val="FF0000"/>
                </a:solidFill>
              </a:rPr>
              <a:t>continuity requirements</a:t>
            </a:r>
            <a:r>
              <a:rPr lang="en-US" dirty="0"/>
              <a:t> that the diversified items must satisfy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Publications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29200"/>
            <a:ext cx="8676456" cy="1343072"/>
          </a:xfrm>
        </p:spPr>
        <p:txBody>
          <a:bodyPr>
            <a:normAutofit/>
          </a:bodyPr>
          <a:lstStyle/>
          <a:p>
            <a:pPr marL="566928" indent="-457200" algn="l">
              <a:buFont typeface="+mj-lt"/>
              <a:buAutoNum type="arabicPeriod"/>
            </a:pPr>
            <a:r>
              <a:rPr lang="en-US" sz="1800" dirty="0"/>
              <a:t>M. Drosou and E. </a:t>
            </a:r>
            <a:r>
              <a:rPr lang="en-US" sz="1800" dirty="0" err="1"/>
              <a:t>Pitoura</a:t>
            </a:r>
            <a:r>
              <a:rPr lang="en-US" sz="1800" dirty="0"/>
              <a:t>, </a:t>
            </a:r>
            <a:r>
              <a:rPr lang="en-US" sz="1800" b="1" i="1" dirty="0"/>
              <a:t>Diverse Set Selection over Dynamic Data</a:t>
            </a:r>
            <a:r>
              <a:rPr lang="en-US" sz="1800" dirty="0"/>
              <a:t>, in IEEE TKDE </a:t>
            </a:r>
            <a:r>
              <a:rPr lang="en-US" sz="1800" i="1" dirty="0"/>
              <a:t>(to appear</a:t>
            </a:r>
            <a:r>
              <a:rPr lang="en-US" sz="1800" i="1" dirty="0" smtClean="0"/>
              <a:t>)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800" dirty="0"/>
              <a:t>M. Drosou and E. </a:t>
            </a:r>
            <a:r>
              <a:rPr lang="en-US" sz="1800" dirty="0" err="1"/>
              <a:t>Pitoura</a:t>
            </a:r>
            <a:r>
              <a:rPr lang="en-US" sz="1800" dirty="0"/>
              <a:t>, </a:t>
            </a:r>
            <a:r>
              <a:rPr lang="en-US" sz="1800" b="1" i="1" dirty="0"/>
              <a:t>Dynamic Diversification of Continuous Data</a:t>
            </a:r>
            <a:r>
              <a:rPr lang="en-US" sz="1800" dirty="0"/>
              <a:t>, EDBT </a:t>
            </a:r>
            <a:r>
              <a:rPr lang="en-US" sz="1800" dirty="0" smtClean="0"/>
              <a:t>2012</a:t>
            </a:r>
            <a:endParaRPr lang="el-G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2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Search Result Diversification: Introduction &amp; Related Work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/>
              <a:t>DisC Diversity: </a:t>
            </a:r>
            <a:r>
              <a:rPr lang="en-US" sz="2000" dirty="0" smtClean="0"/>
              <a:t>Diversification </a:t>
            </a:r>
            <a:r>
              <a:rPr lang="en-US" sz="2000" dirty="0"/>
              <a:t>based on Dissimilarity and </a:t>
            </a:r>
            <a:r>
              <a:rPr lang="en-US" sz="2000" dirty="0" smtClean="0"/>
              <a:t>Coverage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DisC Diversity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Algorithms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Comparison with other models</a:t>
            </a:r>
          </a:p>
          <a:p>
            <a:pPr lvl="1" algn="l"/>
            <a:r>
              <a:rPr lang="en-US" dirty="0"/>
              <a:t>Incremental </a:t>
            </a:r>
            <a:r>
              <a:rPr lang="en-US" dirty="0" smtClean="0"/>
              <a:t>DisC</a:t>
            </a: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Poikilo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Evaluating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Results of Diversification Models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Search Result Diversification: Introduction &amp; Related Work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/>
              <a:t>Content </a:t>
            </a:r>
            <a:r>
              <a:rPr lang="en-US" sz="2000" dirty="0" smtClean="0"/>
              <a:t>Diversification </a:t>
            </a:r>
            <a:r>
              <a:rPr lang="en-US" sz="2000" dirty="0"/>
              <a:t>using </a:t>
            </a:r>
            <a:r>
              <a:rPr lang="en-US" sz="2000" dirty="0" smtClean="0"/>
              <a:t>Indices</a:t>
            </a:r>
            <a:endParaRPr lang="en-US" sz="2000" dirty="0"/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/>
              <a:t>DisC Diversity: </a:t>
            </a:r>
            <a:r>
              <a:rPr lang="en-US" sz="2000" dirty="0" smtClean="0"/>
              <a:t>Diversification </a:t>
            </a:r>
            <a:r>
              <a:rPr lang="en-US" sz="2000" dirty="0"/>
              <a:t>based on Dissimilarity and </a:t>
            </a:r>
            <a:r>
              <a:rPr lang="en-US" sz="2000" dirty="0" smtClean="0"/>
              <a:t>Coverage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/>
              <a:t>Poikilo</a:t>
            </a:r>
            <a:r>
              <a:rPr lang="en-US" sz="2000" dirty="0" smtClean="0"/>
              <a:t>: Evaluating </a:t>
            </a:r>
            <a:r>
              <a:rPr lang="en-US" sz="2000" dirty="0"/>
              <a:t>the Results of Diversification Models and </a:t>
            </a:r>
            <a:r>
              <a:rPr lang="en-US" sz="2000" dirty="0" smtClean="0"/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geeknewscentral.com/wp-content/uploads/2009/05/lightbul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6" y="2276872"/>
            <a:ext cx="790968" cy="8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DisC</a:t>
            </a:r>
            <a:r>
              <a:rPr lang="en-AU" dirty="0" smtClean="0"/>
              <a:t> Diversity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right size for the diverse subset </a:t>
            </a:r>
            <a:r>
              <a:rPr lang="en-AU" i="1" dirty="0"/>
              <a:t>S</a:t>
            </a:r>
            <a:r>
              <a:rPr lang="en-AU" dirty="0"/>
              <a:t>? </a:t>
            </a:r>
          </a:p>
          <a:p>
            <a:r>
              <a:rPr lang="en-AU" dirty="0"/>
              <a:t>What is a good </a:t>
            </a:r>
            <a:r>
              <a:rPr lang="en-AU" i="1" dirty="0"/>
              <a:t>k</a:t>
            </a:r>
            <a:r>
              <a:rPr lang="en-AU" dirty="0" smtClean="0"/>
              <a:t>?</a:t>
            </a:r>
            <a:endParaRPr lang="en-AU" dirty="0"/>
          </a:p>
          <a:p>
            <a:endParaRPr lang="en-AU" dirty="0"/>
          </a:p>
          <a:p>
            <a:r>
              <a:rPr lang="en-AU" dirty="0" smtClean="0"/>
              <a:t>        What if… </a:t>
            </a:r>
            <a:r>
              <a:rPr lang="en-AU" dirty="0"/>
              <a:t>instead of </a:t>
            </a:r>
            <a:r>
              <a:rPr lang="en-AU" i="1" dirty="0"/>
              <a:t>k</a:t>
            </a:r>
            <a:r>
              <a:rPr lang="en-AU" dirty="0"/>
              <a:t>, a </a:t>
            </a:r>
            <a:r>
              <a:rPr lang="en-AU" dirty="0">
                <a:solidFill>
                  <a:srgbClr val="FF0000"/>
                </a:solidFill>
              </a:rPr>
              <a:t>radius </a:t>
            </a:r>
            <a:r>
              <a:rPr lang="en-AU" i="1" dirty="0" smtClean="0"/>
              <a:t>r</a:t>
            </a:r>
            <a:r>
              <a:rPr lang="en-AU" dirty="0" smtClean="0"/>
              <a:t>?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Given a result set </a:t>
            </a:r>
            <a:r>
              <a:rPr lang="en-AU" i="1" dirty="0"/>
              <a:t>P</a:t>
            </a:r>
            <a:r>
              <a:rPr lang="en-AU" dirty="0"/>
              <a:t> and a radius </a:t>
            </a:r>
            <a:r>
              <a:rPr lang="en-AU" i="1" dirty="0"/>
              <a:t>r</a:t>
            </a:r>
            <a:r>
              <a:rPr lang="en-AU" dirty="0"/>
              <a:t>, </a:t>
            </a:r>
            <a:r>
              <a:rPr lang="en-AU" dirty="0" smtClean="0"/>
              <a:t>we select </a:t>
            </a:r>
            <a:r>
              <a:rPr lang="en-AU" dirty="0"/>
              <a:t>a representative subset </a:t>
            </a:r>
            <a:r>
              <a:rPr lang="en-AU" i="1" dirty="0"/>
              <a:t>S</a:t>
            </a:r>
            <a:r>
              <a:rPr lang="en-AU" dirty="0"/>
              <a:t> ⊆ </a:t>
            </a:r>
            <a:r>
              <a:rPr lang="en-AU" i="1" dirty="0"/>
              <a:t>P</a:t>
            </a:r>
            <a:r>
              <a:rPr lang="en-AU" dirty="0"/>
              <a:t> such that</a:t>
            </a:r>
            <a:r>
              <a:rPr lang="en-AU" dirty="0" smtClean="0"/>
              <a:t>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For </a:t>
            </a:r>
            <a:r>
              <a:rPr lang="en-AU" i="1" dirty="0"/>
              <a:t>each </a:t>
            </a:r>
            <a:r>
              <a:rPr lang="en-AU" i="1" dirty="0" smtClean="0"/>
              <a:t>item in </a:t>
            </a:r>
            <a:r>
              <a:rPr lang="en-AU" i="1" dirty="0"/>
              <a:t>P, there is at least one similar item in </a:t>
            </a:r>
            <a:r>
              <a:rPr lang="en-AU" i="1" dirty="0" smtClean="0"/>
              <a:t>S (</a:t>
            </a:r>
            <a:r>
              <a:rPr lang="en-AU" i="1" dirty="0" smtClean="0">
                <a:solidFill>
                  <a:srgbClr val="FF0000"/>
                </a:solidFill>
              </a:rPr>
              <a:t>coverage</a:t>
            </a:r>
            <a:r>
              <a:rPr lang="en-AU" i="1" dirty="0" smtClean="0"/>
              <a:t>)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AU" i="1" dirty="0" smtClean="0"/>
              <a:t>No </a:t>
            </a:r>
            <a:r>
              <a:rPr lang="en-AU" i="1" dirty="0"/>
              <a:t>two </a:t>
            </a:r>
            <a:r>
              <a:rPr lang="en-AU" i="1" dirty="0" smtClean="0"/>
              <a:t>items </a:t>
            </a:r>
            <a:r>
              <a:rPr lang="en-AU" i="1" dirty="0"/>
              <a:t>in S are similar with each </a:t>
            </a:r>
            <a:r>
              <a:rPr lang="en-AU" i="1" dirty="0" smtClean="0"/>
              <a:t>other (</a:t>
            </a:r>
            <a:r>
              <a:rPr lang="en-AU" i="1" dirty="0" smtClean="0">
                <a:solidFill>
                  <a:srgbClr val="FF0000"/>
                </a:solidFill>
              </a:rPr>
              <a:t>dissimilarity</a:t>
            </a:r>
            <a:r>
              <a:rPr lang="en-AU" i="1" dirty="0" smtClean="0"/>
              <a:t>)</a:t>
            </a:r>
            <a:endParaRPr lang="en-AU" i="1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97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900" dirty="0" err="1"/>
              <a:t>DisC</a:t>
            </a:r>
            <a:r>
              <a:rPr lang="en-AU" sz="2900" dirty="0"/>
              <a:t> Diversity</a:t>
            </a:r>
            <a:endParaRPr lang="el-GR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7" name="Picture 6" descr="introgreece-localzoomi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2639" y="1732786"/>
            <a:ext cx="2429227" cy="1944216"/>
          </a:xfrm>
          <a:prstGeom prst="rect">
            <a:avLst/>
          </a:prstGeom>
        </p:spPr>
      </p:pic>
      <p:pic>
        <p:nvPicPr>
          <p:cNvPr id="8" name="Picture 7" descr="introgreece-zoomin.eps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064" y="1804794"/>
            <a:ext cx="2286602" cy="1872208"/>
          </a:xfrm>
          <a:prstGeom prst="rect">
            <a:avLst/>
          </a:prstGeom>
        </p:spPr>
      </p:pic>
      <p:pic>
        <p:nvPicPr>
          <p:cNvPr id="9" name="Picture 8" descr="introgreece-zoomout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2485" y="1700808"/>
            <a:ext cx="2142335" cy="197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367700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Zoom-out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36770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Zoom-in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677002"/>
            <a:ext cx="201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Local zoom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894" y="4725144"/>
            <a:ext cx="8157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sym typeface="Symbol"/>
              </a:rPr>
              <a:t>Small r</a:t>
            </a:r>
            <a:r>
              <a:rPr lang="en-US" sz="2400" dirty="0" smtClean="0">
                <a:sym typeface="Symbol"/>
              </a:rPr>
              <a:t>: more and less dissimilar points (</a:t>
            </a:r>
            <a:r>
              <a:rPr lang="en-US" sz="2400" i="1" dirty="0" smtClean="0">
                <a:sym typeface="Symbol"/>
              </a:rPr>
              <a:t>zoom in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sym typeface="Symbol"/>
              </a:rPr>
              <a:t>Large r</a:t>
            </a:r>
            <a:r>
              <a:rPr lang="en-US" sz="2400" dirty="0" smtClean="0">
                <a:sym typeface="Symbol"/>
              </a:rPr>
              <a:t>: less and more dissimilar points (</a:t>
            </a:r>
            <a:r>
              <a:rPr lang="en-US" sz="2400" i="1" dirty="0" smtClean="0">
                <a:sym typeface="Symbol"/>
              </a:rPr>
              <a:t>zoom out</a:t>
            </a:r>
            <a:r>
              <a:rPr lang="en-US" sz="2400" dirty="0" smtClean="0">
                <a:sym typeface="Symbol"/>
              </a:rPr>
              <a:t>)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sym typeface="Symbol"/>
              </a:rPr>
              <a:t>Local zooming</a:t>
            </a:r>
            <a:r>
              <a:rPr lang="en-US" sz="2400" b="1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at specific points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DisC</a:t>
            </a:r>
            <a:r>
              <a:rPr lang="en-AU" dirty="0" smtClean="0"/>
              <a:t> Diversity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3501008"/>
            <a:ext cx="8964488" cy="3071263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i="1" dirty="0" smtClean="0">
                <a:solidFill>
                  <a:schemeClr val="accent2"/>
                </a:solidFill>
              </a:rPr>
              <a:t>Formal </a:t>
            </a:r>
            <a:r>
              <a:rPr lang="en-US" i="1" dirty="0">
                <a:solidFill>
                  <a:schemeClr val="accent2"/>
                </a:solidFill>
              </a:rPr>
              <a:t>definition</a:t>
            </a:r>
            <a:r>
              <a:rPr lang="en-US" i="1" dirty="0" smtClean="0">
                <a:solidFill>
                  <a:schemeClr val="accent2"/>
                </a:solidFill>
              </a:rPr>
              <a:t>:</a:t>
            </a:r>
            <a:endParaRPr lang="en-US" i="1" dirty="0" smtClean="0">
              <a:solidFill>
                <a:schemeClr val="accent2"/>
              </a:solidFill>
              <a:ea typeface="Cambria Math"/>
            </a:endParaRPr>
          </a:p>
          <a:p>
            <a:r>
              <a:rPr lang="en-US" dirty="0"/>
              <a:t>Let </a:t>
            </a:r>
            <a:r>
              <a:rPr lang="en-US" i="1" dirty="0"/>
              <a:t>P</a:t>
            </a:r>
            <a:r>
              <a:rPr lang="en-US" dirty="0"/>
              <a:t> be a set of objects and </a:t>
            </a:r>
            <a:r>
              <a:rPr lang="en-US" i="1" dirty="0"/>
              <a:t>r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dirty="0"/>
              <a:t> ≥ 0, a </a:t>
            </a:r>
            <a:r>
              <a:rPr lang="en-US" dirty="0" smtClean="0"/>
              <a:t>positive real </a:t>
            </a:r>
            <a:r>
              <a:rPr lang="en-US" dirty="0"/>
              <a:t>number. A subset </a:t>
            </a:r>
            <a:r>
              <a:rPr lang="en-US" i="1" dirty="0"/>
              <a:t>S</a:t>
            </a:r>
            <a:r>
              <a:rPr lang="en-US" dirty="0"/>
              <a:t> ⊆ </a:t>
            </a:r>
            <a:r>
              <a:rPr lang="en-US" i="1" dirty="0"/>
              <a:t>P</a:t>
            </a:r>
            <a:r>
              <a:rPr lang="en-US" dirty="0"/>
              <a:t> is an </a:t>
            </a:r>
            <a:r>
              <a:rPr lang="en-US" i="1" dirty="0"/>
              <a:t>r-Dissimilar-and-Covering diverse subset</a:t>
            </a:r>
            <a:r>
              <a:rPr lang="en-US" dirty="0"/>
              <a:t>, or </a:t>
            </a:r>
            <a:r>
              <a:rPr lang="en-US" i="1" dirty="0"/>
              <a:t>r-</a:t>
            </a:r>
            <a:r>
              <a:rPr lang="en-US" i="1" dirty="0" err="1"/>
              <a:t>DisC</a:t>
            </a:r>
            <a:r>
              <a:rPr lang="en-US" i="1" dirty="0"/>
              <a:t> diverse subset</a:t>
            </a:r>
            <a:r>
              <a:rPr lang="en-US" dirty="0"/>
              <a:t>, of </a:t>
            </a:r>
            <a:r>
              <a:rPr lang="en-US" i="1" dirty="0"/>
              <a:t>P</a:t>
            </a:r>
            <a:r>
              <a:rPr lang="en-US" dirty="0"/>
              <a:t>, if the following two conditions </a:t>
            </a:r>
            <a:r>
              <a:rPr lang="en-US" dirty="0" smtClean="0"/>
              <a:t>hold:</a:t>
            </a:r>
          </a:p>
          <a:p>
            <a:pPr marL="859536" lvl="1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coverage </a:t>
            </a:r>
            <a:r>
              <a:rPr lang="en-US" dirty="0">
                <a:solidFill>
                  <a:srgbClr val="FF0000"/>
                </a:solidFill>
              </a:rPr>
              <a:t>condition:</a:t>
            </a:r>
            <a:r>
              <a:rPr lang="en-US" dirty="0"/>
              <a:t> ∀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∈ </a:t>
            </a:r>
            <a:r>
              <a:rPr lang="en-US" i="1" dirty="0"/>
              <a:t>P</a:t>
            </a:r>
            <a:r>
              <a:rPr lang="en-US" dirty="0"/>
              <a:t>, ∃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∈ </a:t>
            </a:r>
            <a:r>
              <a:rPr lang="en-US" i="1" dirty="0" err="1"/>
              <a:t>N</a:t>
            </a:r>
            <a:r>
              <a:rPr lang="en-US" baseline="30000" dirty="0" err="1"/>
              <a:t>+</a:t>
            </a:r>
            <a:r>
              <a:rPr lang="en-US" baseline="-25000" dirty="0" err="1"/>
              <a:t>r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), such that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∈ </a:t>
            </a:r>
            <a:r>
              <a:rPr lang="en-US" i="1" dirty="0" smtClean="0"/>
              <a:t>S</a:t>
            </a:r>
            <a:endParaRPr lang="en-US" dirty="0" smtClean="0"/>
          </a:p>
          <a:p>
            <a:pPr marL="859536" lvl="1" indent="-457200" algn="l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dissimilarity </a:t>
            </a:r>
            <a:r>
              <a:rPr lang="en-US" dirty="0">
                <a:solidFill>
                  <a:srgbClr val="FF0000"/>
                </a:solidFill>
              </a:rPr>
              <a:t>condition:</a:t>
            </a:r>
            <a:r>
              <a:rPr lang="en-US" dirty="0"/>
              <a:t> </a:t>
            </a:r>
            <a:r>
              <a:rPr lang="en-US" dirty="0" smtClean="0"/>
              <a:t>∀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 ∈ </a:t>
            </a:r>
            <a:r>
              <a:rPr lang="en-US" i="1" dirty="0"/>
              <a:t>S</a:t>
            </a:r>
            <a:r>
              <a:rPr lang="en-US" dirty="0"/>
              <a:t> with 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≠</a:t>
            </a:r>
            <a:r>
              <a:rPr lang="en-US" i="1" dirty="0"/>
              <a:t>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, it holds </a:t>
            </a:r>
            <a:r>
              <a:rPr lang="en-US" dirty="0" smtClean="0"/>
              <a:t>that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/>
              <a:t>, </a:t>
            </a:r>
            <a:r>
              <a:rPr lang="en-US" i="1" dirty="0" err="1"/>
              <a:t>p</a:t>
            </a:r>
            <a:r>
              <a:rPr lang="en-US" i="1" baseline="-25000" dirty="0" err="1"/>
              <a:t>j</a:t>
            </a:r>
            <a:r>
              <a:rPr lang="en-US" dirty="0"/>
              <a:t>) &gt; </a:t>
            </a:r>
            <a:r>
              <a:rPr lang="en-US" i="1" dirty="0"/>
              <a:t>r</a:t>
            </a:r>
          </a:p>
          <a:p>
            <a:pPr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ea typeface="Cambria Math"/>
            </a:endParaRP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148"/>
            <a:ext cx="2508374" cy="20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9"/>
          <p:cNvSpPr txBox="1">
            <a:spLocks/>
          </p:cNvSpPr>
          <p:nvPr/>
        </p:nvSpPr>
        <p:spPr>
          <a:xfrm>
            <a:off x="0" y="1699740"/>
            <a:ext cx="5940152" cy="12961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 pitchFamily="18" charset="0"/>
              <a:buChar char=" 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Since a DisC set for a set </a:t>
            </a:r>
            <a:r>
              <a:rPr lang="en-US" i="1" dirty="0" smtClean="0"/>
              <a:t>P</a:t>
            </a:r>
            <a:r>
              <a:rPr lang="en-US" dirty="0" smtClean="0"/>
              <a:t> is not unique</a:t>
            </a:r>
          </a:p>
          <a:p>
            <a:pPr lvl="1"/>
            <a:r>
              <a:rPr lang="en-US" dirty="0" smtClean="0"/>
              <a:t>We seek a concise representation </a:t>
            </a:r>
            <a:r>
              <a:rPr lang="en-US" dirty="0" smtClean="0">
                <a:ea typeface="Cambria Math"/>
              </a:rPr>
              <a:t>→ the </a:t>
            </a:r>
            <a:r>
              <a:rPr lang="en-US" dirty="0" smtClean="0">
                <a:solidFill>
                  <a:srgbClr val="FF0000"/>
                </a:solidFill>
                <a:ea typeface="Cambria Math"/>
              </a:rPr>
              <a:t>minimum</a:t>
            </a:r>
            <a:r>
              <a:rPr lang="en-US" dirty="0" smtClean="0">
                <a:ea typeface="Cambria Math"/>
              </a:rPr>
              <a:t> DisC set</a:t>
            </a:r>
          </a:p>
        </p:txBody>
      </p:sp>
    </p:spTree>
    <p:extLst>
      <p:ext uri="{BB962C8B-B14F-4D97-AF65-F5344CB8AC3E}">
        <p14:creationId xmlns:p14="http://schemas.microsoft.com/office/powerpoint/2010/main" val="27181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3263639" y="3490686"/>
            <a:ext cx="432048" cy="4811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21" y="3268358"/>
            <a:ext cx="3039130" cy="27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Graph model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 use a </a:t>
            </a:r>
            <a:r>
              <a:rPr lang="en-AU" dirty="0" smtClean="0">
                <a:solidFill>
                  <a:srgbClr val="FF0000"/>
                </a:solidFill>
              </a:rPr>
              <a:t>graph</a:t>
            </a:r>
            <a:r>
              <a:rPr lang="en-AU" dirty="0" smtClean="0"/>
              <a:t> to model </a:t>
            </a:r>
            <a:r>
              <a:rPr lang="en-AU" dirty="0"/>
              <a:t>the </a:t>
            </a:r>
            <a:r>
              <a:rPr lang="en-AU" dirty="0" smtClean="0"/>
              <a:t>problem: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Each item is a vertex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/>
              <a:t>There exists </a:t>
            </a:r>
            <a:r>
              <a:rPr lang="en-AU" dirty="0"/>
              <a:t>an edge between two </a:t>
            </a:r>
            <a:r>
              <a:rPr lang="en-AU" dirty="0" smtClean="0"/>
              <a:t>vertices, </a:t>
            </a:r>
            <a:r>
              <a:rPr lang="en-AU" dirty="0"/>
              <a:t>if </a:t>
            </a:r>
            <a:r>
              <a:rPr lang="en-AU" dirty="0" smtClean="0"/>
              <a:t>their distance is less than </a:t>
            </a:r>
            <a:r>
              <a:rPr lang="en-AU" i="1" dirty="0" smtClean="0"/>
              <a:t>r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01833" y="344779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</a:t>
            </a:r>
            <a:endParaRPr lang="el-GR" i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54" y="3523939"/>
            <a:ext cx="4000874" cy="22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7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4" y="3746355"/>
            <a:ext cx="4049075" cy="22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6" y="3746356"/>
            <a:ext cx="4049075" cy="224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Graph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676456" cy="5159496"/>
          </a:xfrm>
        </p:spPr>
        <p:txBody>
          <a:bodyPr/>
          <a:lstStyle/>
          <a:p>
            <a:r>
              <a:rPr lang="en-US" dirty="0" smtClean="0"/>
              <a:t>Finding a </a:t>
            </a:r>
            <a:r>
              <a:rPr lang="en-AU" dirty="0"/>
              <a:t>minimum </a:t>
            </a:r>
            <a:r>
              <a:rPr lang="en-AU" i="1" dirty="0"/>
              <a:t>r</a:t>
            </a:r>
            <a:r>
              <a:rPr lang="en-AU" dirty="0"/>
              <a:t>-</a:t>
            </a:r>
            <a:r>
              <a:rPr lang="en-AU" dirty="0" err="1"/>
              <a:t>DisC</a:t>
            </a:r>
            <a:r>
              <a:rPr lang="en-AU" dirty="0"/>
              <a:t> </a:t>
            </a:r>
            <a:r>
              <a:rPr lang="en-AU" dirty="0" smtClean="0"/>
              <a:t>diverse subset of a </a:t>
            </a:r>
            <a:r>
              <a:rPr lang="en-AU" dirty="0"/>
              <a:t>set </a:t>
            </a:r>
            <a:r>
              <a:rPr lang="en-AU" i="1" dirty="0"/>
              <a:t>P</a:t>
            </a:r>
            <a:r>
              <a:rPr lang="en-AU" dirty="0"/>
              <a:t> is equivalent to finding </a:t>
            </a:r>
            <a:r>
              <a:rPr lang="en-AU" dirty="0" smtClean="0"/>
              <a:t>a minimum </a:t>
            </a:r>
            <a:r>
              <a:rPr lang="en-AU" i="1" dirty="0" smtClean="0">
                <a:solidFill>
                  <a:srgbClr val="FF0000"/>
                </a:solidFill>
              </a:rPr>
              <a:t>Independent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i="1" dirty="0" smtClean="0">
                <a:solidFill>
                  <a:srgbClr val="FF0000"/>
                </a:solidFill>
              </a:rPr>
              <a:t>Dominating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smtClean="0"/>
              <a:t>set </a:t>
            </a:r>
            <a:r>
              <a:rPr lang="en-AU" dirty="0"/>
              <a:t>of the </a:t>
            </a:r>
            <a:r>
              <a:rPr lang="en-AU" dirty="0" smtClean="0"/>
              <a:t>corresponding graph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i="1" dirty="0" smtClean="0">
                <a:solidFill>
                  <a:srgbClr val="000000"/>
                </a:solidFill>
              </a:rPr>
              <a:t>Independent</a:t>
            </a:r>
            <a:r>
              <a:rPr lang="en-AU" sz="2000" dirty="0" smtClean="0">
                <a:solidFill>
                  <a:srgbClr val="000000"/>
                </a:solidFill>
              </a:rPr>
              <a:t>: </a:t>
            </a:r>
            <a:r>
              <a:rPr lang="en-AU" sz="2000" dirty="0" smtClean="0"/>
              <a:t>no </a:t>
            </a:r>
            <a:r>
              <a:rPr lang="en-AU" sz="2000" dirty="0"/>
              <a:t>edge </a:t>
            </a:r>
            <a:r>
              <a:rPr lang="en-AU" sz="2000" dirty="0" smtClean="0"/>
              <a:t>between any two vertices </a:t>
            </a:r>
            <a:r>
              <a:rPr lang="en-AU" sz="2000" dirty="0"/>
              <a:t>in the </a:t>
            </a:r>
            <a:r>
              <a:rPr lang="en-AU" sz="2000" dirty="0" smtClean="0"/>
              <a:t>set</a:t>
            </a:r>
          </a:p>
          <a:p>
            <a:pPr lvl="1">
              <a:buFont typeface="Wingdings" pitchFamily="2" charset="2"/>
              <a:buChar char="§"/>
            </a:pPr>
            <a:r>
              <a:rPr lang="en-AU" sz="2000" i="1" dirty="0" smtClean="0">
                <a:solidFill>
                  <a:srgbClr val="000000"/>
                </a:solidFill>
              </a:rPr>
              <a:t>Dominating</a:t>
            </a:r>
            <a:r>
              <a:rPr lang="en-AU" sz="2000" dirty="0" smtClean="0">
                <a:solidFill>
                  <a:srgbClr val="000000"/>
                </a:solidFill>
              </a:rPr>
              <a:t>: </a:t>
            </a:r>
            <a:r>
              <a:rPr lang="en-AU" sz="2000" dirty="0" smtClean="0"/>
              <a:t>all </a:t>
            </a:r>
            <a:r>
              <a:rPr lang="en-AU" sz="2000" dirty="0"/>
              <a:t>vertices outside connected with at least one </a:t>
            </a:r>
            <a:r>
              <a:rPr lang="en-AU" sz="2000" dirty="0" smtClean="0"/>
              <a:t>inside</a:t>
            </a:r>
            <a:endParaRPr lang="en-AU" sz="2000" dirty="0" smtClean="0">
              <a:solidFill>
                <a:srgbClr val="FF0000"/>
              </a:solidFill>
            </a:endParaRPr>
          </a:p>
          <a:p>
            <a:r>
              <a:rPr lang="en-AU" sz="2000" dirty="0" smtClean="0"/>
              <a:t>This is an </a:t>
            </a:r>
            <a:r>
              <a:rPr lang="en-AU" sz="2000" dirty="0" smtClean="0">
                <a:solidFill>
                  <a:srgbClr val="FF0000"/>
                </a:solidFill>
              </a:rPr>
              <a:t>NP-hard </a:t>
            </a:r>
            <a:r>
              <a:rPr lang="en-AU" sz="2000" dirty="0" smtClean="0"/>
              <a:t>problem</a:t>
            </a:r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494980" y="4064265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39" y="59830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Dominating, not independent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89108" y="59830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Dominating and independent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268541" y="4065500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59640" y="5501766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14671" y="4068224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955628" y="4391175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00241" y="5489861"/>
            <a:ext cx="198735" cy="19873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6029" y="4594307"/>
            <a:ext cx="445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l-G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Computing </a:t>
            </a:r>
            <a:r>
              <a:rPr lang="en-AU" dirty="0" err="1" smtClean="0"/>
              <a:t>DisC</a:t>
            </a:r>
            <a:r>
              <a:rPr lang="en-AU" dirty="0" smtClean="0"/>
              <a:t> subsets</a:t>
            </a:r>
            <a:endParaRPr lang="el-GR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0" y="5805264"/>
            <a:ext cx="8676456" cy="76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basic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greedy</a:t>
            </a:r>
            <a:r>
              <a:rPr lang="en-US" dirty="0" smtClean="0"/>
              <a:t> approach:</a:t>
            </a:r>
          </a:p>
          <a:p>
            <a:pPr lvl="1"/>
            <a:r>
              <a:rPr lang="en-US" dirty="0" smtClean="0"/>
              <a:t>select random items or items with large neighborhoods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51592" y="31450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1370267" y="215003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627784" y="242745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1206178" y="3297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267616" y="397753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2981213" y="3297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3197237" y="183590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4270496" y="2876569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3634157" y="407413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2954004" y="481863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1293891" y="433304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3949993" y="508518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>
            <a:off x="4346872" y="4361516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6156176" y="2884652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/>
          <p:cNvSpPr/>
          <p:nvPr/>
        </p:nvSpPr>
        <p:spPr>
          <a:xfrm>
            <a:off x="6732240" y="2565350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5724128" y="2535464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720778" y="3269885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7380312" y="376151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3698551" y="3246321"/>
            <a:ext cx="216024" cy="216024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0" name="Straight Connector 29"/>
          <p:cNvCxnSpPr>
            <a:stCxn id="6" idx="1"/>
            <a:endCxn id="7" idx="5"/>
          </p:cNvCxnSpPr>
          <p:nvPr/>
        </p:nvCxnSpPr>
        <p:spPr>
          <a:xfrm flipH="1" flipV="1">
            <a:off x="1554655" y="2334423"/>
            <a:ext cx="528573" cy="84227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7"/>
            <a:endCxn id="8" idx="3"/>
          </p:cNvCxnSpPr>
          <p:nvPr/>
        </p:nvCxnSpPr>
        <p:spPr>
          <a:xfrm flipV="1">
            <a:off x="2235980" y="2611840"/>
            <a:ext cx="423440" cy="5648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2"/>
            <a:endCxn id="9" idx="6"/>
          </p:cNvCxnSpPr>
          <p:nvPr/>
        </p:nvCxnSpPr>
        <p:spPr>
          <a:xfrm flipH="1">
            <a:off x="1422202" y="3253076"/>
            <a:ext cx="629390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3"/>
            <a:endCxn id="16" idx="0"/>
          </p:cNvCxnSpPr>
          <p:nvPr/>
        </p:nvCxnSpPr>
        <p:spPr>
          <a:xfrm flipH="1">
            <a:off x="1401903" y="3329452"/>
            <a:ext cx="681325" cy="10035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6"/>
            <a:endCxn id="11" idx="2"/>
          </p:cNvCxnSpPr>
          <p:nvPr/>
        </p:nvCxnSpPr>
        <p:spPr>
          <a:xfrm>
            <a:off x="2267616" y="3253076"/>
            <a:ext cx="713597" cy="1524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67616" y="3244020"/>
            <a:ext cx="4496" cy="8004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6"/>
            <a:endCxn id="8" idx="2"/>
          </p:cNvCxnSpPr>
          <p:nvPr/>
        </p:nvCxnSpPr>
        <p:spPr>
          <a:xfrm>
            <a:off x="1586291" y="2258047"/>
            <a:ext cx="1041493" cy="27741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0"/>
            <a:endCxn id="7" idx="3"/>
          </p:cNvCxnSpPr>
          <p:nvPr/>
        </p:nvCxnSpPr>
        <p:spPr>
          <a:xfrm flipV="1">
            <a:off x="1314190" y="2334423"/>
            <a:ext cx="87713" cy="96304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0" idx="7"/>
            <a:endCxn id="11" idx="3"/>
          </p:cNvCxnSpPr>
          <p:nvPr/>
        </p:nvCxnSpPr>
        <p:spPr>
          <a:xfrm flipV="1">
            <a:off x="2452004" y="3481852"/>
            <a:ext cx="560845" cy="52731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" idx="5"/>
            <a:endCxn id="11" idx="0"/>
          </p:cNvCxnSpPr>
          <p:nvPr/>
        </p:nvCxnSpPr>
        <p:spPr>
          <a:xfrm>
            <a:off x="2812172" y="2611840"/>
            <a:ext cx="277053" cy="68562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24" idx="2"/>
          </p:cNvCxnSpPr>
          <p:nvPr/>
        </p:nvCxnSpPr>
        <p:spPr>
          <a:xfrm flipV="1">
            <a:off x="3197237" y="3354333"/>
            <a:ext cx="501314" cy="5114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4" idx="7"/>
            <a:endCxn id="13" idx="3"/>
          </p:cNvCxnSpPr>
          <p:nvPr/>
        </p:nvCxnSpPr>
        <p:spPr>
          <a:xfrm flipV="1">
            <a:off x="3882939" y="3060957"/>
            <a:ext cx="419193" cy="217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7"/>
            <a:endCxn id="12" idx="3"/>
          </p:cNvCxnSpPr>
          <p:nvPr/>
        </p:nvCxnSpPr>
        <p:spPr>
          <a:xfrm flipV="1">
            <a:off x="2812172" y="2020288"/>
            <a:ext cx="416701" cy="4388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4" idx="4"/>
            <a:endCxn id="14" idx="0"/>
          </p:cNvCxnSpPr>
          <p:nvPr/>
        </p:nvCxnSpPr>
        <p:spPr>
          <a:xfrm flipH="1">
            <a:off x="3742169" y="3462345"/>
            <a:ext cx="64394" cy="61178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4" idx="6"/>
            <a:endCxn id="18" idx="1"/>
          </p:cNvCxnSpPr>
          <p:nvPr/>
        </p:nvCxnSpPr>
        <p:spPr>
          <a:xfrm>
            <a:off x="3850181" y="4182142"/>
            <a:ext cx="528327" cy="21101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8" idx="3"/>
            <a:endCxn id="17" idx="7"/>
          </p:cNvCxnSpPr>
          <p:nvPr/>
        </p:nvCxnSpPr>
        <p:spPr>
          <a:xfrm flipH="1">
            <a:off x="4134381" y="4545904"/>
            <a:ext cx="244127" cy="57091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4" idx="4"/>
            <a:endCxn id="17" idx="0"/>
          </p:cNvCxnSpPr>
          <p:nvPr/>
        </p:nvCxnSpPr>
        <p:spPr>
          <a:xfrm>
            <a:off x="3742169" y="4290154"/>
            <a:ext cx="315836" cy="79503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6"/>
            <a:endCxn id="17" idx="1"/>
          </p:cNvCxnSpPr>
          <p:nvPr/>
        </p:nvCxnSpPr>
        <p:spPr>
          <a:xfrm>
            <a:off x="3170028" y="4926644"/>
            <a:ext cx="811601" cy="19017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1" idx="6"/>
            <a:endCxn id="19" idx="1"/>
          </p:cNvCxnSpPr>
          <p:nvPr/>
        </p:nvCxnSpPr>
        <p:spPr>
          <a:xfrm>
            <a:off x="5940152" y="2655877"/>
            <a:ext cx="247660" cy="2480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9" idx="3"/>
            <a:endCxn id="22" idx="7"/>
          </p:cNvCxnSpPr>
          <p:nvPr/>
        </p:nvCxnSpPr>
        <p:spPr>
          <a:xfrm flipH="1">
            <a:off x="5905166" y="3079607"/>
            <a:ext cx="282646" cy="2113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9" idx="6"/>
            <a:endCxn id="20" idx="2"/>
          </p:cNvCxnSpPr>
          <p:nvPr/>
        </p:nvCxnSpPr>
        <p:spPr>
          <a:xfrm flipV="1">
            <a:off x="6372200" y="2687876"/>
            <a:ext cx="360040" cy="2902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1" idx="4"/>
            <a:endCxn id="22" idx="0"/>
          </p:cNvCxnSpPr>
          <p:nvPr/>
        </p:nvCxnSpPr>
        <p:spPr>
          <a:xfrm flipH="1">
            <a:off x="5828790" y="2775051"/>
            <a:ext cx="3350" cy="47127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5" idx="7"/>
            <a:endCxn id="14" idx="3"/>
          </p:cNvCxnSpPr>
          <p:nvPr/>
        </p:nvCxnSpPr>
        <p:spPr>
          <a:xfrm flipV="1">
            <a:off x="3138392" y="4258518"/>
            <a:ext cx="527401" cy="5917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7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89898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How smaller is the (optimal) minimum DisC set?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564904"/>
            <a:ext cx="8462174" cy="40073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AU" dirty="0" smtClean="0"/>
              <a:t>where </a:t>
            </a:r>
            <a:r>
              <a:rPr lang="en-AU" i="1" dirty="0" smtClean="0"/>
              <a:t>B</a:t>
            </a:r>
            <a:r>
              <a:rPr lang="en-AU" dirty="0" smtClean="0"/>
              <a:t> the </a:t>
            </a:r>
            <a:r>
              <a:rPr lang="en-AU" dirty="0">
                <a:solidFill>
                  <a:srgbClr val="000000"/>
                </a:solidFill>
              </a:rPr>
              <a:t>maximum number of</a:t>
            </a:r>
            <a:r>
              <a:rPr lang="en-AU" dirty="0">
                <a:solidFill>
                  <a:srgbClr val="FF0000"/>
                </a:solidFill>
              </a:rPr>
              <a:t> independent </a:t>
            </a:r>
            <a:r>
              <a:rPr lang="en-AU" dirty="0" smtClean="0">
                <a:solidFill>
                  <a:srgbClr val="FF0000"/>
                </a:solidFill>
              </a:rPr>
              <a:t>neighbors </a:t>
            </a:r>
            <a:r>
              <a:rPr lang="en-AU" dirty="0"/>
              <a:t>of any </a:t>
            </a:r>
            <a:r>
              <a:rPr lang="en-AU" dirty="0" smtClean="0"/>
              <a:t>item in </a:t>
            </a:r>
            <a:r>
              <a:rPr lang="en-AU" i="1" dirty="0" smtClean="0"/>
              <a:t>P</a:t>
            </a:r>
            <a:endParaRPr lang="en-AU" dirty="0" smtClean="0"/>
          </a:p>
          <a:p>
            <a:pPr marL="708660" lvl="3" indent="-342900">
              <a:buClr>
                <a:schemeClr val="accent2"/>
              </a:buClr>
              <a:buFont typeface="Wingdings" pitchFamily="2" charset="2"/>
              <a:buChar char="§"/>
            </a:pPr>
            <a:r>
              <a:rPr lang="en-AU" dirty="0"/>
              <a:t>i.e., each item </a:t>
            </a:r>
            <a:r>
              <a:rPr lang="en-AU" dirty="0" smtClean="0"/>
              <a:t>has </a:t>
            </a:r>
            <a:r>
              <a:rPr lang="en-AU" dirty="0"/>
              <a:t>at most </a:t>
            </a:r>
            <a:r>
              <a:rPr lang="en-AU" dirty="0" smtClean="0"/>
              <a:t>B </a:t>
            </a:r>
            <a:r>
              <a:rPr lang="en-US" dirty="0"/>
              <a:t>neighbors </a:t>
            </a:r>
            <a:r>
              <a:rPr lang="en-AU" dirty="0" smtClean="0"/>
              <a:t>that </a:t>
            </a:r>
            <a:r>
              <a:rPr lang="en-AU" dirty="0"/>
              <a:t>are independent from each </a:t>
            </a:r>
            <a:r>
              <a:rPr lang="en-AU" dirty="0" smtClean="0"/>
              <a:t>other</a:t>
            </a:r>
          </a:p>
          <a:p>
            <a:pPr marL="708660" lvl="3" indent="-342900">
              <a:buClr>
                <a:schemeClr val="accent2"/>
              </a:buClr>
              <a:buFont typeface="Wingdings" pitchFamily="2" charset="2"/>
              <a:buChar char="§"/>
            </a:pPr>
            <a:endParaRPr lang="en-AU" i="1" dirty="0"/>
          </a:p>
          <a:p>
            <a:pPr marL="118872" indent="0">
              <a:buNone/>
            </a:pPr>
            <a:r>
              <a:rPr lang="en-AU" i="1" dirty="0"/>
              <a:t>B</a:t>
            </a:r>
            <a:r>
              <a:rPr lang="en-AU" dirty="0"/>
              <a:t> depends on the </a:t>
            </a:r>
            <a:r>
              <a:rPr lang="en-AU" i="1" dirty="0">
                <a:solidFill>
                  <a:srgbClr val="FF0000"/>
                </a:solidFill>
              </a:rPr>
              <a:t>distance</a:t>
            </a:r>
            <a:r>
              <a:rPr lang="en-AU" dirty="0"/>
              <a:t> metric and data </a:t>
            </a:r>
            <a:r>
              <a:rPr lang="en-AU" i="1" dirty="0" smtClean="0">
                <a:solidFill>
                  <a:srgbClr val="FF0000"/>
                </a:solidFill>
              </a:rPr>
              <a:t>cardinality</a:t>
            </a:r>
            <a:endParaRPr lang="en-AU" dirty="0"/>
          </a:p>
          <a:p>
            <a:pPr lvl="1"/>
            <a:r>
              <a:rPr lang="en-AU" dirty="0"/>
              <a:t>We have proved that:</a:t>
            </a:r>
          </a:p>
          <a:p>
            <a:pPr lvl="2"/>
            <a:r>
              <a:rPr lang="en-AU" dirty="0"/>
              <a:t>  for the Euclidean distance in the 2D plane: B = 5</a:t>
            </a:r>
          </a:p>
          <a:p>
            <a:pPr lvl="2"/>
            <a:r>
              <a:rPr lang="en-AU" dirty="0"/>
              <a:t>  for the Manhattan distance in the 2D plane: B = 7</a:t>
            </a:r>
          </a:p>
          <a:p>
            <a:pPr lvl="2"/>
            <a:r>
              <a:rPr lang="en-AU" dirty="0"/>
              <a:t>  for the Euclidean distance in the 3D plane: B = </a:t>
            </a:r>
            <a:r>
              <a:rPr lang="en-AU" dirty="0" smtClean="0"/>
              <a:t>24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1560" y="1556792"/>
            <a:ext cx="79208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The size of any </a:t>
            </a:r>
            <a:r>
              <a:rPr lang="en-AU" i="1" dirty="0">
                <a:solidFill>
                  <a:schemeClr val="tx1"/>
                </a:solidFill>
              </a:rPr>
              <a:t>r</a:t>
            </a:r>
            <a:r>
              <a:rPr lang="en-AU" dirty="0">
                <a:solidFill>
                  <a:schemeClr val="tx1"/>
                </a:solidFill>
              </a:rPr>
              <a:t>-</a:t>
            </a:r>
            <a:r>
              <a:rPr lang="en-AU" dirty="0" err="1">
                <a:solidFill>
                  <a:schemeClr val="tx1"/>
                </a:solidFill>
              </a:rPr>
              <a:t>DisC</a:t>
            </a:r>
            <a:r>
              <a:rPr lang="en-AU" dirty="0">
                <a:solidFill>
                  <a:schemeClr val="tx1"/>
                </a:solidFill>
              </a:rPr>
              <a:t> diverse subset </a:t>
            </a:r>
            <a:r>
              <a:rPr lang="en-AU" i="1" dirty="0">
                <a:solidFill>
                  <a:schemeClr val="tx1"/>
                </a:solidFill>
              </a:rPr>
              <a:t>S</a:t>
            </a:r>
            <a:r>
              <a:rPr lang="en-AU" dirty="0">
                <a:solidFill>
                  <a:schemeClr val="tx1"/>
                </a:solidFill>
              </a:rPr>
              <a:t> of </a:t>
            </a:r>
            <a:r>
              <a:rPr lang="en-AU" i="1" dirty="0">
                <a:solidFill>
                  <a:schemeClr val="tx1"/>
                </a:solidFill>
              </a:rPr>
              <a:t>P</a:t>
            </a:r>
            <a:r>
              <a:rPr lang="en-AU" dirty="0">
                <a:solidFill>
                  <a:schemeClr val="tx1"/>
                </a:solidFill>
              </a:rPr>
              <a:t> is </a:t>
            </a:r>
            <a:r>
              <a:rPr lang="en-AU" dirty="0">
                <a:solidFill>
                  <a:srgbClr val="FF0000"/>
                </a:solidFill>
                <a:sym typeface="Symbol"/>
              </a:rPr>
              <a:t> </a:t>
            </a:r>
            <a:r>
              <a:rPr lang="en-AU" dirty="0">
                <a:solidFill>
                  <a:srgbClr val="FF0000"/>
                </a:solidFill>
              </a:rPr>
              <a:t>B </a:t>
            </a:r>
            <a:r>
              <a:rPr lang="en-AU" dirty="0">
                <a:solidFill>
                  <a:srgbClr val="000000"/>
                </a:solidFill>
              </a:rPr>
              <a:t>times the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>
                <a:solidFill>
                  <a:schemeClr val="tx1"/>
                </a:solidFill>
              </a:rPr>
              <a:t>size of any minimum </a:t>
            </a:r>
            <a:r>
              <a:rPr lang="en-AU" i="1" dirty="0">
                <a:solidFill>
                  <a:schemeClr val="tx1"/>
                </a:solidFill>
              </a:rPr>
              <a:t>r</a:t>
            </a:r>
            <a:r>
              <a:rPr lang="en-AU" dirty="0">
                <a:solidFill>
                  <a:schemeClr val="tx1"/>
                </a:solidFill>
              </a:rPr>
              <a:t>-</a:t>
            </a:r>
            <a:r>
              <a:rPr lang="en-AU" dirty="0" err="1">
                <a:solidFill>
                  <a:schemeClr val="tx1"/>
                </a:solidFill>
              </a:rPr>
              <a:t>DisC</a:t>
            </a:r>
            <a:r>
              <a:rPr lang="en-AU" dirty="0">
                <a:solidFill>
                  <a:schemeClr val="tx1"/>
                </a:solidFill>
              </a:rPr>
              <a:t> diverse subset S</a:t>
            </a:r>
            <a:r>
              <a:rPr lang="en-AU" dirty="0" smtClean="0">
                <a:solidFill>
                  <a:schemeClr val="tx1"/>
                </a:solidFill>
              </a:rPr>
              <a:t>*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65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Raising the dissimilarity condition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7504" y="2276872"/>
            <a:ext cx="8568952" cy="4295400"/>
          </a:xfrm>
        </p:spPr>
        <p:txBody>
          <a:bodyPr/>
          <a:lstStyle/>
          <a:p>
            <a:r>
              <a:rPr lang="en-US" dirty="0" smtClean="0"/>
              <a:t>When we consider only coverage:</a:t>
            </a:r>
            <a:endParaRPr lang="en-US" dirty="0"/>
          </a:p>
          <a:p>
            <a:endParaRPr lang="en-US" i="1" dirty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1560" y="2852936"/>
            <a:ext cx="7920880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Let </a:t>
            </a:r>
            <a:r>
              <a:rPr lang="el-GR" i="1" dirty="0"/>
              <a:t>Δ</a:t>
            </a:r>
            <a:r>
              <a:rPr lang="el-GR" dirty="0"/>
              <a:t> </a:t>
            </a:r>
            <a:r>
              <a:rPr lang="en-US" dirty="0"/>
              <a:t>be the maximum number of neighbors of any item in </a:t>
            </a:r>
            <a:r>
              <a:rPr lang="en-US" i="1" dirty="0" smtClean="0"/>
              <a:t>P; </a:t>
            </a:r>
            <a:r>
              <a:rPr lang="en-AU" dirty="0" smtClean="0"/>
              <a:t>the </a:t>
            </a:r>
            <a:r>
              <a:rPr lang="en-AU" dirty="0"/>
              <a:t>size of any </a:t>
            </a:r>
            <a:r>
              <a:rPr lang="en-AU" b="1" i="1" dirty="0"/>
              <a:t>covering </a:t>
            </a:r>
            <a:r>
              <a:rPr lang="en-AU" b="1" dirty="0"/>
              <a:t>(but not dissimilar) </a:t>
            </a:r>
            <a:r>
              <a:rPr lang="en-AU" dirty="0"/>
              <a:t>diverse subset </a:t>
            </a:r>
            <a:r>
              <a:rPr lang="en-AU" i="1" dirty="0"/>
              <a:t>S</a:t>
            </a:r>
            <a:r>
              <a:rPr lang="en-AU" dirty="0"/>
              <a:t> of </a:t>
            </a:r>
            <a:r>
              <a:rPr lang="en-AU" i="1" dirty="0"/>
              <a:t>P</a:t>
            </a:r>
            <a:r>
              <a:rPr lang="en-AU" dirty="0"/>
              <a:t> is </a:t>
            </a:r>
            <a:r>
              <a:rPr lang="en-AU" dirty="0">
                <a:solidFill>
                  <a:srgbClr val="FF0000"/>
                </a:solidFill>
              </a:rPr>
              <a:t>at most </a:t>
            </a:r>
            <a:r>
              <a:rPr lang="en-AU" dirty="0" err="1">
                <a:solidFill>
                  <a:srgbClr val="FF0000"/>
                </a:solidFill>
              </a:rPr>
              <a:t>ln</a:t>
            </a:r>
            <a:r>
              <a:rPr lang="el-GR" i="1" dirty="0">
                <a:solidFill>
                  <a:srgbClr val="FF0000"/>
                </a:solidFill>
              </a:rPr>
              <a:t>Δ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times larger than any minimum covering subset S</a:t>
            </a:r>
            <a:r>
              <a:rPr lang="en-AU" dirty="0" smtClean="0"/>
              <a:t>*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6981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weights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1556792"/>
                <a:ext cx="5437838" cy="5015480"/>
              </a:xfrm>
            </p:spPr>
            <p:txBody>
              <a:bodyPr/>
              <a:lstStyle/>
              <a:p>
                <a:r>
                  <a:rPr lang="en-US" dirty="0" smtClean="0"/>
                  <a:t>We also consider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weights</a:t>
                </a:r>
              </a:p>
              <a:p>
                <a:pPr lvl="1"/>
                <a:r>
                  <a:rPr lang="en-US" dirty="0" smtClean="0"/>
                  <a:t>e.g., indicating relevance</a:t>
                </a:r>
              </a:p>
              <a:p>
                <a:endParaRPr lang="en-US" dirty="0" smtClean="0"/>
              </a:p>
              <a:p>
                <a:pPr algn="l"/>
                <a:r>
                  <a:rPr lang="en-US" dirty="0" smtClean="0"/>
                  <a:t>We now seek </a:t>
                </a:r>
                <a:r>
                  <a:rPr lang="en-US" dirty="0" smtClean="0"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the </a:t>
                </a:r>
                <a:r>
                  <a:rPr lang="en-US" dirty="0" smtClean="0">
                    <a:ea typeface="Cambria Math"/>
                  </a:rPr>
                  <a:t>DisC set S with the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minimum</a:t>
                </a:r>
                <a:r>
                  <a:rPr lang="en-US" dirty="0">
                    <a:ea typeface="Cambria Math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value</a:t>
                </a:r>
                <a:r>
                  <a:rPr lang="en-US" dirty="0" smtClean="0">
                    <a:ea typeface="Cambria Math"/>
                  </a:rPr>
                  <a:t> of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>
                  <a:ea typeface="Cambria Math"/>
                </a:endParaRPr>
              </a:p>
              <a:p>
                <a:pPr algn="l"/>
                <a:endParaRPr lang="en-US" dirty="0">
                  <a:ea typeface="Cambria Math"/>
                </a:endParaRPr>
              </a:p>
              <a:p>
                <a:pPr algn="l"/>
                <a:r>
                  <a:rPr lang="en-US" dirty="0" smtClean="0">
                    <a:ea typeface="Cambria Math"/>
                  </a:rPr>
                  <a:t>When all weights are equal, the problem is reduced to finding a minimum </a:t>
                </a:r>
                <a:r>
                  <a:rPr lang="en-US" i="1" dirty="0" smtClean="0">
                    <a:ea typeface="Cambria Math"/>
                  </a:rPr>
                  <a:t>r</a:t>
                </a:r>
                <a:r>
                  <a:rPr lang="en-US" dirty="0" smtClean="0">
                    <a:ea typeface="Cambria Math"/>
                  </a:rPr>
                  <a:t>-</a:t>
                </a:r>
                <a:r>
                  <a:rPr lang="en-US" dirty="0" err="1" smtClean="0">
                    <a:ea typeface="Cambria Math"/>
                  </a:rPr>
                  <a:t>DisC</a:t>
                </a:r>
                <a:r>
                  <a:rPr lang="en-US" dirty="0" smtClean="0">
                    <a:ea typeface="Cambria Math"/>
                  </a:rPr>
                  <a:t> subset</a:t>
                </a:r>
                <a:endParaRPr lang="en-US" dirty="0">
                  <a:ea typeface="Cambria Math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1556792"/>
                <a:ext cx="5437838" cy="5015480"/>
              </a:xfrm>
              <a:blipFill rotWithShape="1">
                <a:blip r:embed="rId2"/>
                <a:stretch>
                  <a:fillRect t="-9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65875"/>
            <a:ext cx="3096344" cy="247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7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radii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allow different areas of the data to contribute more or less items to the diverse set</a:t>
            </a:r>
          </a:p>
          <a:p>
            <a:endParaRPr lang="en-US" dirty="0"/>
          </a:p>
          <a:p>
            <a:r>
              <a:rPr lang="en-US" dirty="0"/>
              <a:t>The problem now loses its </a:t>
            </a:r>
            <a:r>
              <a:rPr lang="en-US" dirty="0" smtClean="0"/>
              <a:t>symmetry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interpretations: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can represent all items lying at </a:t>
            </a:r>
            <a:r>
              <a:rPr lang="en-US" dirty="0" smtClean="0"/>
              <a:t>a distance </a:t>
            </a:r>
            <a:r>
              <a:rPr lang="en-US" dirty="0"/>
              <a:t>at most </a:t>
            </a:r>
            <a:r>
              <a:rPr lang="en-US" i="1" dirty="0" smtClean="0"/>
              <a:t>r(p</a:t>
            </a:r>
            <a:r>
              <a:rPr lang="en-US" i="1" baseline="-25000" dirty="0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around it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Covering problem</a:t>
            </a:r>
            <a:r>
              <a:rPr lang="en-US" dirty="0" smtClean="0"/>
              <a:t>)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can </a:t>
            </a:r>
            <a:r>
              <a:rPr lang="en-US" dirty="0" smtClean="0"/>
              <a:t>be represented only by items </a:t>
            </a:r>
            <a:r>
              <a:rPr lang="en-US" dirty="0"/>
              <a:t>lying at a distance at most </a:t>
            </a:r>
            <a:r>
              <a:rPr lang="en-US" i="1" dirty="0"/>
              <a:t>r(p</a:t>
            </a:r>
            <a:r>
              <a:rPr lang="en-US" i="1" baseline="-25000" dirty="0"/>
              <a:t>i</a:t>
            </a:r>
            <a:r>
              <a:rPr lang="en-US" i="1" dirty="0"/>
              <a:t>) </a:t>
            </a:r>
            <a:r>
              <a:rPr lang="en-US" dirty="0"/>
              <a:t>around </a:t>
            </a:r>
            <a:r>
              <a:rPr lang="en-US" dirty="0" smtClean="0"/>
              <a:t>it </a:t>
            </a:r>
            <a:r>
              <a:rPr lang="en-US" dirty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CoveredBy</a:t>
            </a:r>
            <a:r>
              <a:rPr lang="en-US" dirty="0" smtClean="0">
                <a:solidFill>
                  <a:srgbClr val="FF0000"/>
                </a:solidFill>
              </a:rPr>
              <a:t> problem</a:t>
            </a:r>
            <a:r>
              <a:rPr lang="en-US" dirty="0"/>
              <a:t>)</a:t>
            </a:r>
          </a:p>
          <a:p>
            <a:pPr marL="859536" lvl="1" indent="-457200">
              <a:buFont typeface="+mj-lt"/>
              <a:buAutoNum type="arabicPeriod"/>
            </a:pPr>
            <a:endParaRPr lang="el-GR" dirty="0"/>
          </a:p>
          <a:p>
            <a:pPr marL="859536" lvl="1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72" y="2132856"/>
            <a:ext cx="2682230" cy="210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3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Search Result Diversification: Introduction &amp; Related Work</a:t>
            </a:r>
          </a:p>
          <a:p>
            <a:pPr lvl="1" algn="l"/>
            <a:r>
              <a:rPr lang="en-US" sz="2000" dirty="0" smtClean="0"/>
              <a:t>Problem Definition</a:t>
            </a:r>
          </a:p>
          <a:p>
            <a:pPr lvl="1" algn="l"/>
            <a:r>
              <a:rPr lang="en-US" sz="2000" dirty="0" smtClean="0"/>
              <a:t>Variations</a:t>
            </a:r>
          </a:p>
          <a:p>
            <a:pPr lvl="1" algn="l"/>
            <a:r>
              <a:rPr lang="en-US" sz="2000" dirty="0" smtClean="0"/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 Diversity: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Dissimilarity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Coverage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Poikilo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Evaluating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Results of Diversification Models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1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</a:t>
            </a:r>
            <a:r>
              <a:rPr lang="en-US" dirty="0" smtClean="0"/>
              <a:t>radii variations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509120"/>
            <a:ext cx="8462174" cy="2063152"/>
          </a:xfrm>
        </p:spPr>
        <p:txBody>
          <a:bodyPr/>
          <a:lstStyle/>
          <a:p>
            <a:r>
              <a:rPr lang="en-US" dirty="0" smtClean="0"/>
              <a:t>The problem is now modeled via a </a:t>
            </a:r>
            <a:r>
              <a:rPr lang="en-US" dirty="0" smtClean="0">
                <a:solidFill>
                  <a:srgbClr val="FF0000"/>
                </a:solidFill>
              </a:rPr>
              <a:t>directed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graph</a:t>
            </a:r>
          </a:p>
          <a:p>
            <a:pPr lvl="1"/>
            <a:r>
              <a:rPr lang="en-US" dirty="0" smtClean="0"/>
              <a:t>Directed graphs do not always have an independent dominating set!</a:t>
            </a:r>
          </a:p>
          <a:p>
            <a:pPr lvl="1"/>
            <a:r>
              <a:rPr lang="en-US" dirty="0" smtClean="0"/>
              <a:t>We provide heuristic algorithms that always locate a valid DisC set</a:t>
            </a:r>
          </a:p>
          <a:p>
            <a:pPr lvl="2"/>
            <a:r>
              <a:rPr lang="en-US" dirty="0" smtClean="0"/>
              <a:t>Covering: start with items with larger radii</a:t>
            </a:r>
          </a:p>
          <a:p>
            <a:pPr lvl="2"/>
            <a:r>
              <a:rPr lang="en-US" dirty="0" err="1" smtClean="0"/>
              <a:t>CoveredBy</a:t>
            </a:r>
            <a:r>
              <a:rPr lang="en-US" dirty="0" smtClean="0"/>
              <a:t>: </a:t>
            </a:r>
            <a:r>
              <a:rPr lang="en-US" dirty="0"/>
              <a:t>start with items with </a:t>
            </a:r>
            <a:r>
              <a:rPr lang="en-US" dirty="0" smtClean="0"/>
              <a:t>smaller radii</a:t>
            </a:r>
            <a:endParaRPr lang="el-GR" dirty="0"/>
          </a:p>
          <a:p>
            <a:pPr lvl="2"/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9" y="1700808"/>
            <a:ext cx="8808329" cy="19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8599" y="36781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Covering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889567" y="36781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CoveredBy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36781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set </a:t>
            </a:r>
            <a:r>
              <a:rPr lang="en-US" i="1" dirty="0" smtClean="0"/>
              <a:t>P</a:t>
            </a:r>
            <a:endParaRPr lang="el-GR" i="1" dirty="0"/>
          </a:p>
        </p:txBody>
      </p:sp>
      <p:sp>
        <p:nvSpPr>
          <p:cNvPr id="11" name="Oval 10"/>
          <p:cNvSpPr/>
          <p:nvPr/>
        </p:nvSpPr>
        <p:spPr>
          <a:xfrm>
            <a:off x="3344293" y="2160582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220071" y="2434015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08239" y="3254541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20070" y="2996952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28786" y="2734474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49972" y="2160581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82318" y="3000363"/>
            <a:ext cx="135739" cy="13573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331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AU" dirty="0" smtClean="0"/>
              <a:t>omparison with other models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205" y="1090179"/>
            <a:ext cx="5801591" cy="235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898" y="3883174"/>
            <a:ext cx="5862205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8262" y="34216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</a:t>
            </a:r>
            <a:r>
              <a:rPr lang="en-US" dirty="0" smtClean="0"/>
              <a:t>-</a:t>
            </a:r>
            <a:r>
              <a:rPr lang="en-US" dirty="0" err="1" smtClean="0"/>
              <a:t>DisC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516310" y="342139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err="1" smtClean="0"/>
              <a:t>MaxSum</a:t>
            </a:r>
            <a:endParaRPr lang="el-GR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2318262" y="624000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cap="small" dirty="0" err="1" smtClean="0"/>
              <a:t>MaxMin</a:t>
            </a:r>
            <a:endParaRPr lang="el-GR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5516310" y="6246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medoids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69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</a:t>
            </a:r>
            <a:r>
              <a:rPr lang="en-AU" dirty="0" smtClean="0"/>
              <a:t>omparison with </a:t>
            </a:r>
            <a:r>
              <a:rPr lang="en-AU" cap="small" dirty="0" err="1" smtClean="0"/>
              <a:t>MaxMin</a:t>
            </a:r>
            <a:endParaRPr lang="en-AU" cap="smal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988840"/>
            <a:ext cx="8462174" cy="4511424"/>
          </a:xfrm>
        </p:spPr>
        <p:txBody>
          <a:bodyPr/>
          <a:lstStyle/>
          <a:p>
            <a:pPr marL="109728" lvl="1" indent="0">
              <a:buClr>
                <a:schemeClr val="accent3"/>
              </a:buClr>
              <a:buNone/>
            </a:pPr>
            <a:r>
              <a:rPr lang="en-AU" dirty="0" smtClean="0"/>
              <a:t>For </a:t>
            </a:r>
            <a:r>
              <a:rPr lang="en-US" dirty="0"/>
              <a:t>a set of items </a:t>
            </a:r>
            <a:r>
              <a:rPr lang="en-US" i="1" dirty="0" smtClean="0"/>
              <a:t>P</a:t>
            </a:r>
            <a:r>
              <a:rPr lang="en-US" dirty="0" smtClean="0"/>
              <a:t>, w</a:t>
            </a:r>
            <a:r>
              <a:rPr lang="en-AU" dirty="0" smtClean="0"/>
              <a:t>e have proved that:</a:t>
            </a:r>
          </a:p>
          <a:p>
            <a:pPr marL="566928" lvl="1" indent="-457200">
              <a:buClr>
                <a:schemeClr val="accent3"/>
              </a:buClr>
              <a:buFont typeface="+mj-lt"/>
              <a:buAutoNum type="arabicPeriod"/>
            </a:pPr>
            <a:r>
              <a:rPr lang="en-AU" dirty="0" smtClean="0"/>
              <a:t>Let </a:t>
            </a:r>
            <a:r>
              <a:rPr lang="en-AU" i="1" dirty="0"/>
              <a:t>S</a:t>
            </a:r>
            <a:r>
              <a:rPr lang="en-AU" dirty="0"/>
              <a:t> be an </a:t>
            </a:r>
            <a:r>
              <a:rPr lang="en-AU" i="1" dirty="0"/>
              <a:t>r</a:t>
            </a:r>
            <a:r>
              <a:rPr lang="en-AU" dirty="0"/>
              <a:t>-</a:t>
            </a:r>
            <a:r>
              <a:rPr lang="en-AU" dirty="0" err="1"/>
              <a:t>DisC</a:t>
            </a:r>
            <a:r>
              <a:rPr lang="en-AU" dirty="0"/>
              <a:t> set and </a:t>
            </a:r>
            <a:r>
              <a:rPr lang="en-AU" i="1" dirty="0"/>
              <a:t>S*</a:t>
            </a:r>
            <a:r>
              <a:rPr lang="en-AU" dirty="0"/>
              <a:t> be an optimal </a:t>
            </a:r>
            <a:r>
              <a:rPr lang="en-AU" cap="small" dirty="0" err="1"/>
              <a:t>MaxMin</a:t>
            </a:r>
            <a:r>
              <a:rPr lang="en-AU" dirty="0"/>
              <a:t> set. Let </a:t>
            </a:r>
            <a:r>
              <a:rPr lang="en-AU" i="1" dirty="0">
                <a:sym typeface="Symbol"/>
              </a:rPr>
              <a:t></a:t>
            </a:r>
            <a:r>
              <a:rPr lang="en-AU" dirty="0">
                <a:sym typeface="Symbol"/>
              </a:rPr>
              <a:t> and </a:t>
            </a:r>
            <a:r>
              <a:rPr lang="en-AU" i="1" dirty="0">
                <a:sym typeface="Symbol"/>
              </a:rPr>
              <a:t>*</a:t>
            </a:r>
            <a:r>
              <a:rPr lang="en-AU" dirty="0">
                <a:sym typeface="Symbol"/>
              </a:rPr>
              <a:t> be the </a:t>
            </a:r>
            <a:r>
              <a:rPr lang="en-AU" cap="small" dirty="0" err="1"/>
              <a:t>MaxMin</a:t>
            </a:r>
            <a:r>
              <a:rPr lang="en-AU" dirty="0"/>
              <a:t> </a:t>
            </a:r>
            <a:r>
              <a:rPr lang="en-AU" dirty="0">
                <a:sym typeface="Symbol"/>
              </a:rPr>
              <a:t>distances of the two sets. Then, </a:t>
            </a:r>
            <a:r>
              <a:rPr lang="en-AU" i="1" dirty="0">
                <a:sym typeface="Symbol"/>
              </a:rPr>
              <a:t>*</a:t>
            </a:r>
            <a:r>
              <a:rPr lang="en-AU" dirty="0">
                <a:sym typeface="Symbol"/>
              </a:rPr>
              <a:t> ≤ 3</a:t>
            </a:r>
            <a:r>
              <a:rPr lang="en-AU" i="1" dirty="0">
                <a:sym typeface="Symbol"/>
              </a:rPr>
              <a:t></a:t>
            </a:r>
            <a:r>
              <a:rPr lang="en-AU" dirty="0" smtClean="0">
                <a:sym typeface="Symbol"/>
              </a:rPr>
              <a:t>.</a:t>
            </a:r>
          </a:p>
          <a:p>
            <a:pPr marL="566928" lvl="1" indent="-457200">
              <a:buClr>
                <a:schemeClr val="accent3"/>
              </a:buClr>
              <a:buFont typeface="+mj-lt"/>
              <a:buAutoNum type="arabicPeriod"/>
            </a:pPr>
            <a:endParaRPr lang="en-AU" dirty="0" smtClean="0">
              <a:sym typeface="Symbol"/>
            </a:endParaRPr>
          </a:p>
          <a:p>
            <a:pPr marL="566928" lvl="1" indent="-457200">
              <a:buClr>
                <a:schemeClr val="accent3"/>
              </a:buClr>
              <a:buFont typeface="+mj-lt"/>
              <a:buAutoNum type="arabicPeriod"/>
            </a:pPr>
            <a:r>
              <a:rPr lang="en-US" dirty="0"/>
              <a:t>Let </a:t>
            </a:r>
            <a:r>
              <a:rPr lang="en-AU" i="1" dirty="0" smtClean="0"/>
              <a:t>S</a:t>
            </a:r>
            <a:r>
              <a:rPr lang="en-AU" i="1" dirty="0"/>
              <a:t>*</a:t>
            </a:r>
            <a:r>
              <a:rPr lang="en-AU" dirty="0"/>
              <a:t> </a:t>
            </a:r>
            <a:r>
              <a:rPr lang="en-US" dirty="0" smtClean="0"/>
              <a:t>be </a:t>
            </a:r>
            <a:r>
              <a:rPr lang="en-US" dirty="0"/>
              <a:t>the optimal </a:t>
            </a:r>
            <a:r>
              <a:rPr lang="en-AU" cap="small" dirty="0" err="1"/>
              <a:t>MaxMin</a:t>
            </a:r>
            <a:r>
              <a:rPr lang="en-AU" dirty="0"/>
              <a:t> </a:t>
            </a:r>
            <a:r>
              <a:rPr lang="en-US" dirty="0" smtClean="0"/>
              <a:t>set of </a:t>
            </a:r>
            <a:r>
              <a:rPr lang="en-US" dirty="0"/>
              <a:t>size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AU" cap="small" dirty="0" err="1" smtClean="0"/>
              <a:t>MaxMin</a:t>
            </a:r>
            <a:r>
              <a:rPr lang="en-AU" cap="small" dirty="0" smtClean="0"/>
              <a:t> </a:t>
            </a:r>
            <a:r>
              <a:rPr lang="en-US" sz="2000" dirty="0" smtClean="0"/>
              <a:t>distance </a:t>
            </a:r>
            <a:r>
              <a:rPr lang="en-US" sz="2000" dirty="0"/>
              <a:t>equal to </a:t>
            </a:r>
            <a:r>
              <a:rPr lang="en-AU" i="1" dirty="0">
                <a:sym typeface="Symbol"/>
              </a:rPr>
              <a:t></a:t>
            </a:r>
            <a:r>
              <a:rPr lang="en-AU" i="1" dirty="0" smtClean="0">
                <a:sym typeface="Symbol"/>
              </a:rPr>
              <a:t>*</a:t>
            </a:r>
            <a:r>
              <a:rPr lang="en-US" sz="2000" dirty="0" smtClean="0"/>
              <a:t>. </a:t>
            </a:r>
            <a:r>
              <a:rPr lang="en-US" sz="2000" dirty="0"/>
              <a:t>Let </a:t>
            </a:r>
            <a:r>
              <a:rPr lang="en-US" sz="2000" i="1" dirty="0"/>
              <a:t>S</a:t>
            </a:r>
            <a:r>
              <a:rPr lang="en-US" sz="2000" dirty="0"/>
              <a:t> be an </a:t>
            </a:r>
            <a:r>
              <a:rPr lang="en-US" sz="2000" i="1" dirty="0" smtClean="0"/>
              <a:t>r</a:t>
            </a:r>
            <a:r>
              <a:rPr lang="en-US" sz="2000" dirty="0" smtClean="0"/>
              <a:t>-</a:t>
            </a:r>
            <a:r>
              <a:rPr lang="en-US" sz="2000" dirty="0" err="1" smtClean="0"/>
              <a:t>DisC</a:t>
            </a:r>
            <a:r>
              <a:rPr lang="en-US" sz="2000" dirty="0" smtClean="0"/>
              <a:t> set with </a:t>
            </a:r>
            <a:r>
              <a:rPr lang="en-US" sz="2000" i="1" dirty="0"/>
              <a:t>r</a:t>
            </a:r>
            <a:r>
              <a:rPr lang="en-US" sz="2000" dirty="0"/>
              <a:t> = </a:t>
            </a:r>
            <a:r>
              <a:rPr lang="en-AU" i="1" dirty="0">
                <a:sym typeface="Symbol"/>
              </a:rPr>
              <a:t></a:t>
            </a:r>
            <a:r>
              <a:rPr lang="en-AU" i="1" dirty="0" smtClean="0">
                <a:sym typeface="Symbol"/>
              </a:rPr>
              <a:t>*</a:t>
            </a:r>
            <a:r>
              <a:rPr lang="en-US" sz="2000" dirty="0" smtClean="0"/>
              <a:t>. Then, </a:t>
            </a:r>
            <a:r>
              <a:rPr lang="en-US" sz="2000" i="1" dirty="0" smtClean="0"/>
              <a:t>|S</a:t>
            </a:r>
            <a:r>
              <a:rPr lang="en-US" sz="2000" i="1" dirty="0"/>
              <a:t>| &lt; k′</a:t>
            </a:r>
            <a:r>
              <a:rPr lang="en-US" sz="2000" dirty="0"/>
              <a:t>, where </a:t>
            </a:r>
            <a:r>
              <a:rPr lang="en-US" sz="2000" i="1" dirty="0"/>
              <a:t>k′</a:t>
            </a:r>
            <a:r>
              <a:rPr lang="en-US" sz="2000" dirty="0"/>
              <a:t> is the first integer larger than </a:t>
            </a:r>
            <a:r>
              <a:rPr lang="en-US" sz="2000" i="1" dirty="0"/>
              <a:t>k</a:t>
            </a:r>
            <a:r>
              <a:rPr lang="en-US" sz="2000" dirty="0"/>
              <a:t> for which the corresponding </a:t>
            </a:r>
            <a:r>
              <a:rPr lang="en-US" sz="2000" dirty="0" smtClean="0"/>
              <a:t>optimal </a:t>
            </a:r>
            <a:r>
              <a:rPr lang="en-AU" cap="small" dirty="0" err="1"/>
              <a:t>MaxMin</a:t>
            </a:r>
            <a:r>
              <a:rPr lang="en-AU" dirty="0"/>
              <a:t> </a:t>
            </a:r>
            <a:r>
              <a:rPr lang="en-US" sz="2000" dirty="0" smtClean="0"/>
              <a:t>set </a:t>
            </a:r>
            <a:r>
              <a:rPr lang="en-US" sz="2000" dirty="0"/>
              <a:t>of </a:t>
            </a:r>
            <a:r>
              <a:rPr lang="en-US" sz="2000" i="1" dirty="0"/>
              <a:t>P </a:t>
            </a:r>
            <a:r>
              <a:rPr lang="en-US" sz="2000" i="1" dirty="0" smtClean="0"/>
              <a:t>S</a:t>
            </a:r>
            <a:r>
              <a:rPr lang="en-AU" i="1" dirty="0" smtClean="0"/>
              <a:t>*</a:t>
            </a:r>
            <a:r>
              <a:rPr lang="en-US" sz="2000" i="1" baseline="30000" dirty="0" smtClean="0"/>
              <a:t>′</a:t>
            </a:r>
            <a:r>
              <a:rPr lang="en-US" sz="2000" baseline="30000" dirty="0" smtClean="0"/>
              <a:t> </a:t>
            </a:r>
            <a:r>
              <a:rPr lang="en-US" sz="2000" dirty="0"/>
              <a:t>has </a:t>
            </a:r>
            <a:r>
              <a:rPr lang="en-AU" cap="small" dirty="0" err="1"/>
              <a:t>MaxMin</a:t>
            </a:r>
            <a:r>
              <a:rPr lang="en-AU" cap="small" dirty="0"/>
              <a:t> </a:t>
            </a:r>
            <a:r>
              <a:rPr lang="en-US" sz="2000" dirty="0" smtClean="0"/>
              <a:t>distance </a:t>
            </a:r>
            <a:r>
              <a:rPr lang="en-US" sz="2000" dirty="0"/>
              <a:t>equal to </a:t>
            </a:r>
            <a:r>
              <a:rPr lang="el-GR" i="1" dirty="0" smtClean="0"/>
              <a:t>λ</a:t>
            </a:r>
            <a:r>
              <a:rPr lang="en-AU" i="1" dirty="0" smtClean="0"/>
              <a:t>*</a:t>
            </a:r>
            <a:r>
              <a:rPr lang="en-US" i="1" baseline="30000" dirty="0"/>
              <a:t>′</a:t>
            </a:r>
            <a:r>
              <a:rPr lang="en-US" sz="2000" dirty="0" smtClean="0"/>
              <a:t>, </a:t>
            </a:r>
            <a:r>
              <a:rPr lang="en-US" sz="2000" dirty="0"/>
              <a:t>with </a:t>
            </a:r>
            <a:r>
              <a:rPr lang="el-GR" i="1" dirty="0"/>
              <a:t>λ</a:t>
            </a:r>
            <a:r>
              <a:rPr lang="en-AU" i="1" dirty="0"/>
              <a:t>*</a:t>
            </a:r>
            <a:r>
              <a:rPr lang="en-US" i="1" baseline="30000" dirty="0"/>
              <a:t>′</a:t>
            </a:r>
            <a:r>
              <a:rPr lang="en-US" sz="2000" dirty="0" smtClean="0"/>
              <a:t> </a:t>
            </a:r>
            <a:r>
              <a:rPr lang="en-US" sz="2000" dirty="0"/>
              <a:t>&lt; </a:t>
            </a:r>
            <a:r>
              <a:rPr lang="el-GR" i="1" dirty="0"/>
              <a:t>λ</a:t>
            </a:r>
            <a:r>
              <a:rPr lang="en-AU" i="1" dirty="0" smtClean="0"/>
              <a:t>*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Zooming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change the radius </a:t>
            </a:r>
            <a:r>
              <a:rPr lang="en-US" i="1" dirty="0"/>
              <a:t>r</a:t>
            </a:r>
            <a:r>
              <a:rPr lang="en-US" dirty="0"/>
              <a:t> to </a:t>
            </a:r>
            <a:r>
              <a:rPr lang="en-US" i="1" dirty="0"/>
              <a:t>r’ </a:t>
            </a:r>
            <a:r>
              <a:rPr lang="en-US" i="1" dirty="0" smtClean="0">
                <a:solidFill>
                  <a:srgbClr val="FF0000"/>
                </a:solidFill>
              </a:rPr>
              <a:t>interactively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compute a new diverse </a:t>
            </a:r>
            <a:r>
              <a:rPr lang="en-US" dirty="0" smtClean="0"/>
              <a:t>set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/>
              <a:t>r’ &lt; r </a:t>
            </a:r>
            <a:r>
              <a:rPr lang="en-US" dirty="0" smtClean="0"/>
              <a:t>zoom in, </a:t>
            </a:r>
            <a:r>
              <a:rPr lang="en-US" i="1" dirty="0" smtClean="0"/>
              <a:t>r’ &gt; r</a:t>
            </a:r>
            <a:r>
              <a:rPr lang="en-US" dirty="0" smtClean="0"/>
              <a:t> zoom out</a:t>
            </a:r>
          </a:p>
          <a:p>
            <a:endParaRPr lang="en-US" dirty="0" smtClean="0"/>
          </a:p>
          <a:p>
            <a:r>
              <a:rPr lang="en-US" dirty="0" smtClean="0"/>
              <a:t>Two requirements: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an </a:t>
            </a:r>
            <a:r>
              <a:rPr lang="en-US" i="1" dirty="0">
                <a:solidFill>
                  <a:srgbClr val="FF0000"/>
                </a:solidFill>
              </a:rPr>
              <a:t>incremental</a:t>
            </a:r>
            <a:r>
              <a:rPr lang="en-US" dirty="0">
                <a:solidFill>
                  <a:srgbClr val="FF0000"/>
                </a:solidFill>
              </a:rPr>
              <a:t> mode of </a:t>
            </a:r>
            <a:r>
              <a:rPr lang="en-US" dirty="0" smtClean="0">
                <a:solidFill>
                  <a:srgbClr val="FF0000"/>
                </a:solidFill>
              </a:rPr>
              <a:t>operation</a:t>
            </a:r>
            <a:r>
              <a:rPr lang="en-US" dirty="0" smtClean="0"/>
              <a:t>:</a:t>
            </a:r>
          </a:p>
          <a:p>
            <a:pPr marL="932688" lvl="3" indent="0">
              <a:buNone/>
            </a:pPr>
            <a:r>
              <a:rPr lang="en-US" dirty="0" smtClean="0"/>
              <a:t>the new set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/>
              <a:t>’  </a:t>
            </a:r>
            <a:r>
              <a:rPr lang="en-US" dirty="0"/>
              <a:t>should be as close as possible to the already seen result </a:t>
            </a:r>
            <a:r>
              <a:rPr lang="en-US" i="1" dirty="0" smtClean="0"/>
              <a:t>S</a:t>
            </a:r>
            <a:r>
              <a:rPr lang="en-US" i="1" baseline="30000" dirty="0" smtClean="0"/>
              <a:t>r</a:t>
            </a:r>
            <a:r>
              <a:rPr lang="en-US" dirty="0"/>
              <a:t>. </a:t>
            </a:r>
            <a:r>
              <a:rPr lang="en-US" dirty="0">
                <a:solidFill>
                  <a:srgbClr val="FF0000"/>
                </a:solidFill>
              </a:rPr>
              <a:t>Ideally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30000" dirty="0" err="1">
                <a:solidFill>
                  <a:srgbClr val="000000"/>
                </a:solidFill>
              </a:rPr>
              <a:t>r</a:t>
            </a:r>
            <a:r>
              <a:rPr lang="en-US" i="1" baseline="30000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 ⊇ 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30000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r’ </a:t>
            </a:r>
            <a:r>
              <a:rPr lang="en-US" dirty="0">
                <a:solidFill>
                  <a:srgbClr val="000000"/>
                </a:solidFill>
              </a:rPr>
              <a:t>&lt; r and </a:t>
            </a:r>
            <a:r>
              <a:rPr lang="en-US" i="1" dirty="0" err="1">
                <a:solidFill>
                  <a:srgbClr val="000000"/>
                </a:solidFill>
              </a:rPr>
              <a:t>S</a:t>
            </a:r>
            <a:r>
              <a:rPr lang="en-US" i="1" baseline="30000" dirty="0" err="1">
                <a:solidFill>
                  <a:srgbClr val="000000"/>
                </a:solidFill>
              </a:rPr>
              <a:t>r</a:t>
            </a:r>
            <a:r>
              <a:rPr lang="en-US" i="1" baseline="30000" dirty="0">
                <a:solidFill>
                  <a:srgbClr val="000000"/>
                </a:solidFill>
              </a:rPr>
              <a:t>’</a:t>
            </a:r>
            <a:r>
              <a:rPr lang="en-US" dirty="0">
                <a:solidFill>
                  <a:srgbClr val="000000"/>
                </a:solidFill>
              </a:rPr>
              <a:t> ⊆ 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30000" dirty="0" err="1" smtClean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for </a:t>
            </a:r>
            <a:r>
              <a:rPr lang="en-US" i="1" dirty="0">
                <a:solidFill>
                  <a:srgbClr val="000000"/>
                </a:solidFill>
              </a:rPr>
              <a:t>r’ </a:t>
            </a:r>
            <a:r>
              <a:rPr lang="en-US" dirty="0">
                <a:solidFill>
                  <a:srgbClr val="000000"/>
                </a:solidFill>
              </a:rPr>
              <a:t>&gt; </a:t>
            </a:r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The size </a:t>
            </a:r>
            <a:r>
              <a:rPr lang="en-US" dirty="0"/>
              <a:t>of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/>
              <a:t>’</a:t>
            </a:r>
            <a:r>
              <a:rPr lang="en-US" dirty="0"/>
              <a:t> </a:t>
            </a:r>
            <a:r>
              <a:rPr lang="en-US" dirty="0" smtClean="0"/>
              <a:t>should be </a:t>
            </a:r>
            <a:r>
              <a:rPr lang="en-US" dirty="0"/>
              <a:t>as close as possible to the size of the </a:t>
            </a:r>
            <a:r>
              <a:rPr lang="en-US" dirty="0" smtClean="0"/>
              <a:t>minimum </a:t>
            </a:r>
            <a:r>
              <a:rPr lang="en-US" i="1" dirty="0"/>
              <a:t>r’</a:t>
            </a:r>
            <a:r>
              <a:rPr lang="en-US" dirty="0"/>
              <a:t>-DisC diverse </a:t>
            </a:r>
            <a:r>
              <a:rPr lang="en-US" dirty="0" smtClean="0"/>
              <a:t>subset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There </a:t>
            </a:r>
            <a:r>
              <a:rPr lang="en-US" dirty="0"/>
              <a:t>is </a:t>
            </a:r>
            <a:r>
              <a:rPr lang="en-US" dirty="0">
                <a:solidFill>
                  <a:srgbClr val="FF0000"/>
                </a:solidFill>
              </a:rPr>
              <a:t>no monotonic property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among the </a:t>
            </a:r>
            <a:r>
              <a:rPr lang="en-US" i="1" dirty="0"/>
              <a:t>r</a:t>
            </a:r>
            <a:r>
              <a:rPr lang="en-US" dirty="0"/>
              <a:t>-DisC diverse and the </a:t>
            </a:r>
            <a:r>
              <a:rPr lang="en-US" i="1" dirty="0"/>
              <a:t>r’</a:t>
            </a:r>
            <a:r>
              <a:rPr lang="en-US" dirty="0"/>
              <a:t>-DisC diverse subsets of a set of objects </a:t>
            </a:r>
            <a:r>
              <a:rPr lang="en-US" i="1" dirty="0" smtClean="0"/>
              <a:t>P (the two sets may be completely different)</a:t>
            </a:r>
            <a:endParaRPr lang="el-GR" i="1" dirty="0"/>
          </a:p>
          <a:p>
            <a:pPr marL="868680" lvl="1" indent="-457200">
              <a:buFont typeface="+mj-lt"/>
              <a:buAutoNum type="arabicPeriod"/>
            </a:pPr>
            <a:endParaRPr lang="el-GR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Size when moving from r to r’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change in size of the diverse set when moving from </a:t>
            </a:r>
            <a:r>
              <a:rPr lang="en-AU" i="1" dirty="0" smtClean="0"/>
              <a:t>r</a:t>
            </a:r>
            <a:r>
              <a:rPr lang="en-AU" dirty="0" smtClean="0"/>
              <a:t> to </a:t>
            </a:r>
            <a:r>
              <a:rPr lang="en-AU" i="1" dirty="0" smtClean="0"/>
              <a:t>r’</a:t>
            </a:r>
            <a:r>
              <a:rPr lang="en-AU" dirty="0" smtClean="0"/>
              <a:t> depends on the number of independent neighbors (for </a:t>
            </a:r>
            <a:r>
              <a:rPr lang="en-AU" i="1" dirty="0" smtClean="0"/>
              <a:t>r’</a:t>
            </a:r>
            <a:r>
              <a:rPr lang="en-AU" dirty="0" smtClean="0"/>
              <a:t>) in the “ring” around an object between the two radii.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sz="1800" i="1" dirty="0" smtClean="0"/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b="31814"/>
          <a:stretch/>
        </p:blipFill>
        <p:spPr bwMode="auto">
          <a:xfrm>
            <a:off x="1043608" y="2780928"/>
            <a:ext cx="6696744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91880" y="5661248"/>
                <a:ext cx="1171666" cy="398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sPre>
                        <m:sPrePr>
                          <m:ctrlPr>
                            <a:rPr lang="en-US" i="1" smtClean="0">
                              <a:latin typeface="Cambria Math"/>
                            </a:rPr>
                          </m:ctrlPr>
                        </m:sPrePr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661248"/>
                <a:ext cx="1171666" cy="398764"/>
              </a:xfrm>
              <a:prstGeom prst="rect">
                <a:avLst/>
              </a:prstGeom>
              <a:blipFill rotWithShape="1">
                <a:blip r:embed="rId3"/>
                <a:stretch>
                  <a:fillRect t="-6154" r="-5729" b="-184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2" idx="0"/>
          </p:cNvCxnSpPr>
          <p:nvPr/>
        </p:nvCxnSpPr>
        <p:spPr>
          <a:xfrm rot="16200000" flipV="1">
            <a:off x="3100721" y="4684256"/>
            <a:ext cx="864096" cy="1089888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0"/>
          </p:cNvCxnSpPr>
          <p:nvPr/>
        </p:nvCxnSpPr>
        <p:spPr>
          <a:xfrm rot="5400000" flipH="1" flipV="1">
            <a:off x="4864916" y="4297981"/>
            <a:ext cx="576064" cy="2150471"/>
          </a:xfrm>
          <a:prstGeom prst="curved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Zooming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4282" y="2204864"/>
                <a:ext cx="8462174" cy="4367408"/>
              </a:xfrm>
            </p:spPr>
            <p:txBody>
              <a:bodyPr/>
              <a:lstStyle/>
              <a:p>
                <a:pPr marL="109728" lvl="1" indent="0">
                  <a:buClr>
                    <a:schemeClr val="accent3"/>
                  </a:buClr>
                  <a:buNone/>
                </a:pPr>
                <a:r>
                  <a:rPr lang="en-AU" dirty="0" smtClean="0"/>
                  <a:t>Again,</a:t>
                </a:r>
                <a:r>
                  <a:rPr lang="en-AU" i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sPre>
                  </m:oMath>
                </a14:m>
                <a:r>
                  <a:rPr lang="en-US" dirty="0"/>
                  <a:t> </a:t>
                </a:r>
                <a:r>
                  <a:rPr lang="en-AU" dirty="0"/>
                  <a:t>depends on the </a:t>
                </a:r>
                <a:r>
                  <a:rPr lang="en-AU" i="1" dirty="0"/>
                  <a:t>distance</a:t>
                </a:r>
                <a:r>
                  <a:rPr lang="en-AU" dirty="0"/>
                  <a:t> metric and data </a:t>
                </a:r>
                <a:r>
                  <a:rPr lang="en-AU" i="1" dirty="0" smtClean="0"/>
                  <a:t>cardinality</a:t>
                </a:r>
              </a:p>
              <a:p>
                <a:pPr marL="109728" lvl="1" indent="0">
                  <a:buClr>
                    <a:schemeClr val="accent3"/>
                  </a:buClr>
                  <a:buNone/>
                </a:pPr>
                <a:endParaRPr lang="en-AU" i="1" dirty="0"/>
              </a:p>
              <a:p>
                <a:pPr marL="109728" lvl="1" indent="0">
                  <a:buClr>
                    <a:schemeClr val="accent3"/>
                  </a:buClr>
                  <a:buNone/>
                </a:pPr>
                <a:r>
                  <a:rPr lang="en-AU" dirty="0" smtClean="0"/>
                  <a:t>We have proved that:</a:t>
                </a:r>
                <a:endParaRPr lang="en-AU" dirty="0"/>
              </a:p>
              <a:p>
                <a:pPr marL="395478" lvl="1" indent="-285750"/>
                <a:r>
                  <a:rPr lang="el-GR" dirty="0"/>
                  <a:t>2</a:t>
                </a:r>
                <a:r>
                  <a:rPr lang="en-AU" dirty="0"/>
                  <a:t>D </a:t>
                </a:r>
                <a:r>
                  <a:rPr lang="en-US" dirty="0" smtClean="0"/>
                  <a:t>Euclidean: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sPre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9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, where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395478" lvl="1" indent="-285750"/>
                <a:endParaRPr lang="en-US" dirty="0"/>
              </a:p>
              <a:p>
                <a:pPr marL="395478" lvl="1" indent="-285750"/>
                <a:r>
                  <a:rPr lang="en-US" dirty="0"/>
                  <a:t>2D </a:t>
                </a:r>
                <a:r>
                  <a:rPr lang="en-US" dirty="0" smtClean="0"/>
                  <a:t>Manhattan</a:t>
                </a:r>
                <a:r>
                  <a:rPr lang="el-GR" dirty="0" smtClean="0"/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sPre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4</m:t>
                    </m:r>
                    <m:nary>
                      <m:naryPr>
                        <m:chr m:val="∑"/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sup>
                      <m:e>
                        <m:d>
                          <m:d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r>
                  <a:rPr lang="en-AU" dirty="0" smtClean="0"/>
                  <a:t>, where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𝛾</m:t>
                    </m:r>
                    <m:r>
                      <a:rPr lang="el-GR" b="0" i="1" smtClean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AU" dirty="0" smtClean="0"/>
              </a:p>
              <a:p>
                <a:pPr marL="109728" lvl="1" indent="0">
                  <a:buNone/>
                </a:pPr>
                <a:endParaRPr lang="en-AU" i="1" dirty="0" smtClean="0"/>
              </a:p>
              <a:p>
                <a:pPr marL="109728" lvl="1" indent="0">
                  <a:buNone/>
                </a:pPr>
                <a:endParaRPr lang="en-AU" i="1" dirty="0"/>
              </a:p>
              <a:p>
                <a:pPr marL="109728" lvl="1" indent="0">
                  <a:buNone/>
                </a:pPr>
                <a:r>
                  <a:rPr lang="en-AU" i="1" dirty="0" smtClean="0"/>
                  <a:t>(</a:t>
                </a:r>
                <a:r>
                  <a:rPr lang="en-AU" i="1" dirty="0"/>
                  <a:t>proofs </a:t>
                </a:r>
                <a:r>
                  <a:rPr lang="en-AU" i="1" dirty="0" smtClean="0"/>
                  <a:t>in </a:t>
                </a:r>
                <a:r>
                  <a:rPr lang="en-AU" i="1" dirty="0"/>
                  <a:t>the thesis)</a:t>
                </a:r>
              </a:p>
              <a:p>
                <a:pPr marL="395478" lvl="1" indent="-285750"/>
                <a:endParaRPr lang="en-AU" dirty="0"/>
              </a:p>
              <a:p>
                <a:endParaRPr lang="en-AU" sz="1800" i="1" dirty="0"/>
              </a:p>
              <a:p>
                <a:endParaRPr lang="en-AU" sz="1800" i="1" dirty="0"/>
              </a:p>
              <a:p>
                <a:endParaRPr lang="en-AU" sz="1800" i="1" dirty="0"/>
              </a:p>
              <a:p>
                <a:endParaRPr lang="en-AU" sz="1800" i="1" dirty="0"/>
              </a:p>
              <a:p>
                <a:endParaRPr lang="en-AU" sz="1800" i="1" dirty="0"/>
              </a:p>
              <a:p>
                <a:endParaRPr lang="en-AU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282" y="2204864"/>
                <a:ext cx="8462174" cy="4367408"/>
              </a:xfrm>
              <a:blipFill rotWithShape="1">
                <a:blip r:embed="rId2"/>
                <a:stretch>
                  <a:fillRect t="-698" b="-463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Zooming-In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zooming-in, we keep the items of 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/>
                  <a:t> </a:t>
                </a:r>
                <a:r>
                  <a:rPr lang="en-US" dirty="0" smtClean="0"/>
                  <a:t>and fill in the solution with items from uncovered areas</a:t>
                </a:r>
              </a:p>
              <a:p>
                <a:endParaRPr lang="en-US" dirty="0"/>
              </a:p>
              <a:p>
                <a:r>
                  <a:rPr lang="en-US" dirty="0" smtClean="0"/>
                  <a:t>It holds that: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i="1" dirty="0" smtClean="0"/>
                  <a:t> 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 smtClean="0"/>
                  <a:t> </a:t>
                </a:r>
                <a:r>
                  <a:rPr lang="en-US" dirty="0"/>
                  <a:t>⊆ </a:t>
                </a:r>
                <a:r>
                  <a:rPr lang="en-US" i="1" dirty="0" err="1"/>
                  <a:t>S</a:t>
                </a:r>
                <a:r>
                  <a:rPr lang="en-US" i="1" baseline="30000" dirty="0" err="1"/>
                  <a:t>r</a:t>
                </a:r>
                <a:r>
                  <a:rPr lang="en-US" i="1" baseline="30000" dirty="0" smtClean="0"/>
                  <a:t>′</a:t>
                </a:r>
              </a:p>
              <a:p>
                <a:pPr marL="859536" lvl="1" indent="-457200">
                  <a:buFont typeface="+mj-lt"/>
                  <a:buAutoNum type="arabicPeriod"/>
                </a:pPr>
                <a:r>
                  <a:rPr lang="en-US" i="1" dirty="0" smtClean="0"/>
                  <a:t>|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i="1" baseline="30000" dirty="0" smtClean="0"/>
                  <a:t>′</a:t>
                </a:r>
                <a:r>
                  <a:rPr lang="en-US" dirty="0" smtClean="0"/>
                  <a:t>| </a:t>
                </a:r>
                <a:r>
                  <a:rPr lang="en-US" dirty="0"/>
                  <a:t>≤ </a:t>
                </a:r>
                <a:r>
                  <a:rPr lang="en-US" i="1" dirty="0" err="1" smtClean="0"/>
                  <a:t>N</a:t>
                </a:r>
                <a:r>
                  <a:rPr lang="en-US" dirty="0" err="1" smtClean="0"/>
                  <a:t>|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r>
                  <a:rPr lang="en-US" dirty="0" smtClean="0"/>
                  <a:t>|, where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the maximum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|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/>
                          </a:rPr>
                          <m:t>𝐼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sPre>
                  </m:oMath>
                </a14:m>
                <a:r>
                  <a:rPr lang="en-US" dirty="0" smtClean="0"/>
                  <a:t> in </a:t>
                </a:r>
                <a:r>
                  <a:rPr lang="en-US" i="1" dirty="0" err="1" smtClean="0"/>
                  <a:t>S</a:t>
                </a:r>
                <a:r>
                  <a:rPr lang="en-US" i="1" baseline="30000" dirty="0" err="1" smtClean="0"/>
                  <a:t>r</a:t>
                </a: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/>
              </a:p>
              <a:p>
                <a:pPr marL="859536" lvl="1" indent="-457200">
                  <a:buFont typeface="+mj-lt"/>
                  <a:buAutoNum type="arabicPeriod"/>
                </a:pPr>
                <a:endParaRPr lang="en-US" i="1" baseline="30000" dirty="0" smtClean="0"/>
              </a:p>
              <a:p>
                <a:pPr marL="109728" lvl="1" indent="0">
                  <a:buClr>
                    <a:schemeClr val="accent3"/>
                  </a:buClr>
                  <a:buNone/>
                </a:pPr>
                <a:endParaRPr lang="en-AU" sz="1800" i="1" dirty="0" smtClean="0"/>
              </a:p>
              <a:p>
                <a:pPr marL="109728" lvl="1" indent="0">
                  <a:buClr>
                    <a:schemeClr val="accent3"/>
                  </a:buClr>
                  <a:buNone/>
                </a:pPr>
                <a:r>
                  <a:rPr lang="en-AU" sz="1800" i="1" dirty="0" smtClean="0"/>
                  <a:t>(</a:t>
                </a:r>
                <a:r>
                  <a:rPr lang="en-AU" sz="1800" i="1" dirty="0">
                    <a:solidFill>
                      <a:srgbClr val="000000"/>
                    </a:solidFill>
                  </a:rPr>
                  <a:t>proof and 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various algorithms for </a:t>
                </a:r>
              </a:p>
              <a:p>
                <a:pPr marL="109728" lvl="1" indent="0">
                  <a:buClr>
                    <a:schemeClr val="accent3"/>
                  </a:buClr>
                  <a:buNone/>
                </a:pPr>
                <a:r>
                  <a:rPr lang="en-US" sz="1800" i="1" dirty="0">
                    <a:solidFill>
                      <a:srgbClr val="000000"/>
                    </a:solidFill>
                  </a:rPr>
                  <a:t>keeping the size small </a:t>
                </a:r>
                <a:r>
                  <a:rPr lang="en-AU" sz="1800" i="1" dirty="0">
                    <a:solidFill>
                      <a:srgbClr val="000000"/>
                    </a:solidFill>
                  </a:rPr>
                  <a:t>in the thesis</a:t>
                </a:r>
                <a:r>
                  <a:rPr lang="en-AU" sz="1800" i="1" dirty="0"/>
                  <a:t>)</a:t>
                </a:r>
              </a:p>
              <a:p>
                <a:pPr marL="859536" lvl="1" indent="-457200">
                  <a:buFont typeface="+mj-lt"/>
                  <a:buAutoNum type="arabicPeriod"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72" r="-1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" t="-1" r="50007" b="31814"/>
          <a:stretch/>
        </p:blipFill>
        <p:spPr bwMode="auto">
          <a:xfrm>
            <a:off x="4716016" y="3831222"/>
            <a:ext cx="334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1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Zooming-Out</a:t>
            </a:r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zooming-out, we keep the </a:t>
            </a:r>
            <a:r>
              <a:rPr lang="en-US" i="1" dirty="0" smtClean="0"/>
              <a:t>independent</a:t>
            </a:r>
            <a:r>
              <a:rPr lang="en-US" dirty="0" smtClean="0"/>
              <a:t> items of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dirty="0" smtClean="0"/>
              <a:t> and fill in the solution with items from uncovered areas.</a:t>
            </a:r>
          </a:p>
          <a:p>
            <a:endParaRPr lang="en-US" dirty="0"/>
          </a:p>
          <a:p>
            <a:r>
              <a:rPr lang="en-US" dirty="0" smtClean="0"/>
              <a:t>It holds that: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dirty="0" smtClean="0"/>
              <a:t>There are at most </a:t>
            </a:r>
            <a:r>
              <a:rPr lang="en-US" i="1" dirty="0" smtClean="0"/>
              <a:t>N</a:t>
            </a:r>
            <a:r>
              <a:rPr lang="en-US" dirty="0" smtClean="0"/>
              <a:t> items in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dirty="0" smtClean="0"/>
              <a:t>\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i="1" baseline="30000" dirty="0" smtClean="0"/>
              <a:t>’</a:t>
            </a:r>
          </a:p>
          <a:p>
            <a:pPr marL="859536" lvl="1" indent="-457200">
              <a:buFont typeface="+mj-lt"/>
              <a:buAutoNum type="arabicPeriod"/>
            </a:pPr>
            <a:r>
              <a:rPr lang="en-US" dirty="0" smtClean="0"/>
              <a:t>For each item in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dirty="0"/>
              <a:t>\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 smtClean="0"/>
              <a:t>’</a:t>
            </a:r>
            <a:r>
              <a:rPr lang="en-US" dirty="0" smtClean="0"/>
              <a:t>, at most (</a:t>
            </a:r>
            <a:r>
              <a:rPr lang="en-US" i="1" dirty="0" smtClean="0"/>
              <a:t>B-1</a:t>
            </a:r>
            <a:r>
              <a:rPr lang="en-US" dirty="0" smtClean="0"/>
              <a:t>) items are added to </a:t>
            </a:r>
            <a:r>
              <a:rPr lang="en-US" i="1" dirty="0" err="1"/>
              <a:t>S</a:t>
            </a:r>
            <a:r>
              <a:rPr lang="en-US" i="1" baseline="30000" dirty="0" err="1"/>
              <a:t>r</a:t>
            </a:r>
            <a:r>
              <a:rPr lang="en-US" i="1" baseline="30000" dirty="0" smtClean="0"/>
              <a:t>’</a:t>
            </a:r>
          </a:p>
          <a:p>
            <a:pPr marL="109728" indent="0">
              <a:buNone/>
            </a:pPr>
            <a:endParaRPr lang="en-US" i="1" baseline="30000" dirty="0"/>
          </a:p>
          <a:p>
            <a:pPr marL="109728" lvl="1" indent="0">
              <a:buClr>
                <a:schemeClr val="accent3"/>
              </a:buClr>
              <a:buNone/>
            </a:pPr>
            <a:endParaRPr lang="en-AU" sz="1800" i="1" dirty="0" smtClean="0"/>
          </a:p>
          <a:p>
            <a:pPr marL="109728" lvl="1" indent="0">
              <a:buClr>
                <a:schemeClr val="accent3"/>
              </a:buClr>
              <a:buNone/>
            </a:pPr>
            <a:endParaRPr lang="en-AU" sz="1800" i="1" dirty="0"/>
          </a:p>
          <a:p>
            <a:pPr marL="109728" lvl="1" indent="0">
              <a:buClr>
                <a:schemeClr val="accent3"/>
              </a:buClr>
              <a:buNone/>
            </a:pPr>
            <a:endParaRPr lang="en-AU" sz="1800" i="1" dirty="0" smtClean="0"/>
          </a:p>
          <a:p>
            <a:pPr marL="109728" lvl="1" indent="0">
              <a:buClr>
                <a:schemeClr val="accent3"/>
              </a:buClr>
              <a:buNone/>
            </a:pPr>
            <a:r>
              <a:rPr lang="en-AU" sz="1800" i="1" dirty="0" smtClean="0"/>
              <a:t>(</a:t>
            </a:r>
            <a:r>
              <a:rPr lang="en-AU" sz="1800" i="1" dirty="0">
                <a:solidFill>
                  <a:srgbClr val="000000"/>
                </a:solidFill>
              </a:rPr>
              <a:t>proof </a:t>
            </a:r>
            <a:r>
              <a:rPr lang="en-AU" sz="1800" i="1" dirty="0" smtClean="0">
                <a:solidFill>
                  <a:srgbClr val="000000"/>
                </a:solidFill>
              </a:rPr>
              <a:t>and </a:t>
            </a:r>
            <a:r>
              <a:rPr lang="en-US" sz="1800" i="1" dirty="0" smtClean="0">
                <a:solidFill>
                  <a:srgbClr val="000000"/>
                </a:solidFill>
              </a:rPr>
              <a:t>various algorithms for </a:t>
            </a:r>
          </a:p>
          <a:p>
            <a:pPr marL="109728" lvl="1" indent="0">
              <a:buClr>
                <a:schemeClr val="accent3"/>
              </a:buClr>
              <a:buNone/>
            </a:pPr>
            <a:r>
              <a:rPr lang="en-US" sz="1800" i="1" dirty="0" smtClean="0">
                <a:solidFill>
                  <a:srgbClr val="000000"/>
                </a:solidFill>
              </a:rPr>
              <a:t>keeping the size small </a:t>
            </a:r>
            <a:r>
              <a:rPr lang="en-AU" sz="1800" i="1" dirty="0" smtClean="0">
                <a:solidFill>
                  <a:srgbClr val="000000"/>
                </a:solidFill>
              </a:rPr>
              <a:t>in </a:t>
            </a:r>
            <a:r>
              <a:rPr lang="en-AU" sz="1800" i="1" dirty="0">
                <a:solidFill>
                  <a:srgbClr val="000000"/>
                </a:solidFill>
              </a:rPr>
              <a:t>the </a:t>
            </a:r>
            <a:r>
              <a:rPr lang="en-AU" sz="1800" i="1" dirty="0" smtClean="0">
                <a:solidFill>
                  <a:srgbClr val="000000"/>
                </a:solidFill>
              </a:rPr>
              <a:t>thesis</a:t>
            </a:r>
            <a:r>
              <a:rPr lang="en-AU" sz="1800" i="1" dirty="0" smtClean="0"/>
              <a:t>)</a:t>
            </a:r>
          </a:p>
          <a:p>
            <a:pPr marL="109728" lvl="1" indent="0">
              <a:buClr>
                <a:schemeClr val="accent3"/>
              </a:buClr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109728" lvl="1" indent="0">
              <a:buClr>
                <a:schemeClr val="accent3"/>
              </a:buClr>
              <a:buNone/>
            </a:pPr>
            <a:endParaRPr lang="en-AU" sz="1800" i="1" dirty="0"/>
          </a:p>
          <a:p>
            <a:pPr marL="109728" indent="0">
              <a:buNone/>
            </a:pPr>
            <a:endParaRPr lang="en-US" i="1" dirty="0" smtClean="0"/>
          </a:p>
          <a:p>
            <a:pPr marL="859536" lvl="1" indent="-457200">
              <a:buFont typeface="+mj-lt"/>
              <a:buAutoNum type="arabicPeriod"/>
            </a:pPr>
            <a:endParaRPr lang="en-US" i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68" t="-1" r="6406" b="31814"/>
          <a:stretch/>
        </p:blipFill>
        <p:spPr bwMode="auto">
          <a:xfrm>
            <a:off x="5508104" y="3933056"/>
            <a:ext cx="2988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0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Implementation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We base our implementation on a </a:t>
            </a:r>
            <a:r>
              <a:rPr lang="en-AU" dirty="0" smtClean="0">
                <a:solidFill>
                  <a:srgbClr val="FF0000"/>
                </a:solidFill>
              </a:rPr>
              <a:t>spatial </a:t>
            </a:r>
            <a:r>
              <a:rPr lang="en-AU" dirty="0">
                <a:solidFill>
                  <a:srgbClr val="FF0000"/>
                </a:solidFill>
              </a:rPr>
              <a:t>data structure</a:t>
            </a:r>
            <a:r>
              <a:rPr lang="en-AU" dirty="0"/>
              <a:t> (</a:t>
            </a:r>
            <a:r>
              <a:rPr lang="en-AU" i="1" dirty="0"/>
              <a:t>central operation: compute </a:t>
            </a:r>
            <a:r>
              <a:rPr lang="en-AU" i="1" dirty="0" smtClean="0"/>
              <a:t>neighbors</a:t>
            </a:r>
            <a:r>
              <a:rPr lang="en-AU" dirty="0" smtClean="0"/>
              <a:t>)</a:t>
            </a:r>
          </a:p>
          <a:p>
            <a:endParaRPr lang="en-AU" dirty="0" smtClean="0"/>
          </a:p>
          <a:p>
            <a:endParaRPr lang="en-AU" dirty="0" smtClean="0"/>
          </a:p>
          <a:p>
            <a:pPr marL="461772" indent="-342900"/>
            <a:r>
              <a:rPr lang="en-AU" dirty="0" smtClean="0"/>
              <a:t>We </a:t>
            </a:r>
            <a:r>
              <a:rPr lang="en-AU" dirty="0"/>
              <a:t>use an </a:t>
            </a:r>
            <a:r>
              <a:rPr lang="en-AU" dirty="0" smtClean="0">
                <a:solidFill>
                  <a:srgbClr val="FF0000"/>
                </a:solidFill>
              </a:rPr>
              <a:t>M-tree</a:t>
            </a:r>
          </a:p>
          <a:p>
            <a:pPr marL="754380" lvl="1" indent="-342900"/>
            <a:r>
              <a:rPr lang="en-US" dirty="0" smtClean="0"/>
              <a:t>We </a:t>
            </a:r>
            <a:r>
              <a:rPr lang="en-US" dirty="0"/>
              <a:t>link together all leaf </a:t>
            </a:r>
            <a:r>
              <a:rPr lang="en-US" dirty="0" smtClean="0"/>
              <a:t>nodes (we visit items in </a:t>
            </a:r>
            <a:r>
              <a:rPr lang="en-US" dirty="0"/>
              <a:t>a single left-to-right traversal of the </a:t>
            </a:r>
            <a:r>
              <a:rPr lang="en-US" dirty="0" smtClean="0"/>
              <a:t>leaf level to exploit locality)</a:t>
            </a:r>
          </a:p>
          <a:p>
            <a:pPr marL="754380" lvl="1" indent="-342900"/>
            <a:r>
              <a:rPr lang="en-US" dirty="0" smtClean="0"/>
              <a:t>We </a:t>
            </a:r>
            <a:r>
              <a:rPr lang="en-US" dirty="0"/>
              <a:t>build trees using splitting policies that </a:t>
            </a:r>
            <a:r>
              <a:rPr lang="en-US" dirty="0" smtClean="0">
                <a:solidFill>
                  <a:srgbClr val="FF0000"/>
                </a:solidFill>
              </a:rPr>
              <a:t>minimize overlap</a:t>
            </a:r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Implementation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7032"/>
            <a:ext cx="8676456" cy="2855240"/>
          </a:xfrm>
        </p:spPr>
        <p:txBody>
          <a:bodyPr>
            <a:normAutofit/>
          </a:bodyPr>
          <a:lstStyle/>
          <a:p>
            <a:pPr marL="461772" indent="-342900"/>
            <a:r>
              <a:rPr lang="en-US" dirty="0" smtClean="0"/>
              <a:t>Two implementations for our greedy approach</a:t>
            </a:r>
          </a:p>
          <a:p>
            <a:pPr marL="754380" lvl="1" indent="-342900"/>
            <a:r>
              <a:rPr lang="en-US" dirty="0" smtClean="0"/>
              <a:t>Grey-Greedy, White-Greedy</a:t>
            </a:r>
          </a:p>
          <a:p>
            <a:pPr marL="754380" lvl="1" indent="-342900"/>
            <a:endParaRPr lang="en-US" dirty="0" smtClean="0"/>
          </a:p>
          <a:p>
            <a:pPr marL="461772" indent="-342900"/>
            <a:r>
              <a:rPr lang="en-US" dirty="0" smtClean="0">
                <a:solidFill>
                  <a:srgbClr val="FF0000"/>
                </a:solidFill>
              </a:rPr>
              <a:t>Lazy variations </a:t>
            </a:r>
            <a:r>
              <a:rPr lang="en-US" dirty="0" smtClean="0"/>
              <a:t>for updating neighborhoods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AU" dirty="0" smtClean="0"/>
          </a:p>
          <a:p>
            <a:pPr lvl="1"/>
            <a:endParaRPr lang="en-AU" dirty="0"/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pPr lvl="1"/>
            <a:endParaRPr lang="en-AU" dirty="0" smtClean="0">
              <a:solidFill>
                <a:schemeClr val="accent2"/>
              </a:solidFill>
            </a:endParaRPr>
          </a:p>
          <a:p>
            <a:pPr lvl="1"/>
            <a:endParaRPr lang="en-AU" dirty="0">
              <a:solidFill>
                <a:schemeClr val="accent2"/>
              </a:solidFill>
            </a:endParaRP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27584" y="1988840"/>
            <a:ext cx="748883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>
                <a:solidFill>
                  <a:schemeClr val="accent2"/>
                </a:solidFill>
              </a:rPr>
              <a:t>Pruning Rule</a:t>
            </a:r>
            <a:r>
              <a:rPr lang="en-US" b="1" dirty="0" smtClean="0">
                <a:solidFill>
                  <a:schemeClr val="accent2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leaf node that contains no white objects is colored grey. </a:t>
            </a:r>
            <a:r>
              <a:rPr lang="en-US" b="1" dirty="0">
                <a:solidFill>
                  <a:schemeClr val="tx1"/>
                </a:solidFill>
              </a:rPr>
              <a:t>When all its children become grey, an internal node is colored grey and becomes inactive</a:t>
            </a:r>
            <a:r>
              <a:rPr lang="en-US" dirty="0">
                <a:solidFill>
                  <a:schemeClr val="tx1"/>
                </a:solidFill>
              </a:rPr>
              <a:t>. We prune </a:t>
            </a:r>
            <a:r>
              <a:rPr lang="en-AU" dirty="0" err="1">
                <a:solidFill>
                  <a:schemeClr val="tx1"/>
                </a:solidFill>
              </a:rPr>
              <a:t>subtrees</a:t>
            </a:r>
            <a:r>
              <a:rPr lang="en-AU" dirty="0">
                <a:solidFill>
                  <a:schemeClr val="tx1"/>
                </a:solidFill>
              </a:rPr>
              <a:t> with only “grey nodes</a:t>
            </a:r>
            <a:r>
              <a:rPr lang="en-AU" dirty="0" smtClean="0">
                <a:solidFill>
                  <a:schemeClr val="tx1"/>
                </a:solidFill>
              </a:rPr>
              <a:t>”.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42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5200"/>
            <a:ext cx="8064896" cy="30670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Given:</a:t>
            </a:r>
          </a:p>
          <a:p>
            <a:pPr marL="566928" indent="-457200">
              <a:buFont typeface="+mj-lt"/>
              <a:buAutoNum type="arabicPeriod"/>
            </a:pPr>
            <a:r>
              <a:rPr lang="en-US" i="1" dirty="0" smtClean="0"/>
              <a:t>P</a:t>
            </a:r>
            <a:r>
              <a:rPr lang="en-US" dirty="0" smtClean="0"/>
              <a:t> = {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, …,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n</a:t>
            </a:r>
            <a:r>
              <a:rPr lang="en-US" dirty="0" smtClean="0"/>
              <a:t>}</a:t>
            </a:r>
          </a:p>
          <a:p>
            <a:pPr marL="566928" indent="-457200">
              <a:buFont typeface="+mj-lt"/>
              <a:buAutoNum type="arabicPeriod"/>
            </a:pPr>
            <a:r>
              <a:rPr lang="en-US" i="1" dirty="0" smtClean="0"/>
              <a:t>k</a:t>
            </a:r>
            <a:r>
              <a:rPr lang="en-US" dirty="0" smtClean="0"/>
              <a:t> ≤ </a:t>
            </a:r>
            <a:r>
              <a:rPr lang="en-US" i="1" dirty="0" smtClean="0"/>
              <a:t>n</a:t>
            </a:r>
            <a:endParaRPr lang="en-US" dirty="0"/>
          </a:p>
          <a:p>
            <a:pPr marL="566928" indent="-457200">
              <a:buFont typeface="+mj-lt"/>
              <a:buAutoNum type="arabicPeriod"/>
            </a:pPr>
            <a:r>
              <a:rPr lang="en-US" i="1" dirty="0"/>
              <a:t>d</a:t>
            </a:r>
            <a:r>
              <a:rPr lang="en-US" i="1" dirty="0" smtClean="0"/>
              <a:t>:</a:t>
            </a:r>
            <a:r>
              <a:rPr lang="en-US" dirty="0" smtClean="0"/>
              <a:t> a distance metric</a:t>
            </a:r>
          </a:p>
          <a:p>
            <a:pPr marL="566928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f: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diversity function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018906"/>
              </p:ext>
            </p:extLst>
          </p:nvPr>
        </p:nvGraphicFramePr>
        <p:xfrm>
          <a:off x="4804802" y="4005064"/>
          <a:ext cx="3118192" cy="10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4" imgW="1282680" imgH="431640" progId="Equation.3">
                  <p:embed/>
                </p:oleObj>
              </mc:Choice>
              <mc:Fallback>
                <p:oleObj name="Equation" r:id="rId4" imgW="128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802" y="4005064"/>
                        <a:ext cx="3118192" cy="1049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4662741" y="3505200"/>
            <a:ext cx="3779912" cy="4998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 pitchFamily="18" charset="0"/>
              <a:buChar char=" 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just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3544" indent="-219456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76" indent="-201168" algn="just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89888" indent="-182880" algn="just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Georgia" pitchFamily="18" charset="0"/>
              <a:buNone/>
            </a:pPr>
            <a:r>
              <a:rPr lang="en-US" dirty="0" smtClean="0"/>
              <a:t>Find:</a:t>
            </a:r>
          </a:p>
          <a:p>
            <a:pPr marL="109728" indent="0">
              <a:buNone/>
            </a:pPr>
            <a:endParaRPr lang="en-US" b="0" dirty="0" smtClean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36244" y="1988840"/>
            <a:ext cx="7741305" cy="10081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Given a set </a:t>
            </a:r>
            <a:r>
              <a:rPr lang="en-US" sz="2400" i="1" dirty="0"/>
              <a:t>P</a:t>
            </a:r>
            <a:r>
              <a:rPr lang="en-US" sz="2400" dirty="0"/>
              <a:t> of items and a number </a:t>
            </a:r>
            <a:r>
              <a:rPr lang="en-US" sz="2400" i="1" dirty="0"/>
              <a:t>k</a:t>
            </a:r>
            <a:r>
              <a:rPr lang="en-US" sz="2400" dirty="0"/>
              <a:t>, select a subset </a:t>
            </a:r>
            <a:r>
              <a:rPr lang="en-US" sz="2400" i="1" dirty="0"/>
              <a:t>S</a:t>
            </a:r>
            <a:r>
              <a:rPr lang="el-GR" sz="2400" i="1" dirty="0"/>
              <a:t>* </a:t>
            </a:r>
            <a:r>
              <a:rPr lang="en-US" sz="2400" dirty="0"/>
              <a:t>of</a:t>
            </a:r>
            <a:r>
              <a:rPr lang="en-US" sz="2400" i="1" dirty="0"/>
              <a:t> P</a:t>
            </a:r>
            <a:r>
              <a:rPr lang="en-US" sz="2400" dirty="0"/>
              <a:t> with the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most diverse </a:t>
            </a:r>
            <a:r>
              <a:rPr lang="en-US" sz="2400" dirty="0"/>
              <a:t>items of </a:t>
            </a:r>
            <a:r>
              <a:rPr lang="en-US" sz="2400" i="1" dirty="0" smtClean="0"/>
              <a:t>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908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2" y="1460278"/>
            <a:ext cx="45568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" y="4221088"/>
            <a:ext cx="5059485" cy="240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980728"/>
            <a:ext cx="37444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real and synthetic datasets</a:t>
            </a:r>
          </a:p>
          <a:p>
            <a:endParaRPr lang="en-AU" sz="2000" i="1" dirty="0" smtClean="0">
              <a:solidFill>
                <a:srgbClr val="FF0000"/>
              </a:solidFill>
            </a:endParaRPr>
          </a:p>
          <a:p>
            <a:r>
              <a:rPr lang="en-AU" sz="2000" i="1" dirty="0" smtClean="0">
                <a:solidFill>
                  <a:srgbClr val="FF0000"/>
                </a:solidFill>
              </a:rPr>
              <a:t>General </a:t>
            </a:r>
            <a:r>
              <a:rPr lang="en-AU" sz="2000" i="1" dirty="0">
                <a:solidFill>
                  <a:srgbClr val="FF0000"/>
                </a:solidFill>
              </a:rPr>
              <a:t>trade-off:</a:t>
            </a:r>
          </a:p>
          <a:p>
            <a:pPr indent="-45720"/>
            <a:r>
              <a:rPr lang="en-AU" sz="2000" dirty="0" smtClean="0"/>
              <a:t>Larger </a:t>
            </a:r>
            <a:r>
              <a:rPr lang="en-AU" sz="2000" i="1" dirty="0" smtClean="0"/>
              <a:t>r</a:t>
            </a:r>
            <a:r>
              <a:rPr lang="en-AU" sz="2000" dirty="0" smtClean="0"/>
              <a:t> </a:t>
            </a:r>
            <a:r>
              <a:rPr lang="en-AU" sz="2000" dirty="0" smtClean="0">
                <a:latin typeface="Cambria Math"/>
                <a:ea typeface="Cambria Math"/>
              </a:rPr>
              <a:t>→</a:t>
            </a:r>
            <a:r>
              <a:rPr lang="en-AU" sz="2000" dirty="0" smtClean="0"/>
              <a:t> Smaller </a:t>
            </a:r>
            <a:r>
              <a:rPr lang="en-AU" sz="2000" dirty="0"/>
              <a:t>diverse set </a:t>
            </a:r>
            <a:r>
              <a:rPr lang="en-AU" sz="2000" dirty="0" smtClean="0">
                <a:latin typeface="Cambria Math"/>
                <a:ea typeface="Cambria Math"/>
              </a:rPr>
              <a:t>→ </a:t>
            </a:r>
            <a:r>
              <a:rPr lang="en-AU" sz="2000" dirty="0" smtClean="0"/>
              <a:t>higher cost</a:t>
            </a:r>
          </a:p>
          <a:p>
            <a:pPr indent="-45720"/>
            <a:endParaRPr lang="en-AU" sz="2000" dirty="0"/>
          </a:p>
          <a:p>
            <a:pPr indent="-45720"/>
            <a:r>
              <a:rPr lang="en-AU" sz="2000" dirty="0" smtClean="0">
                <a:solidFill>
                  <a:srgbClr val="FF0000"/>
                </a:solidFill>
              </a:rPr>
              <a:t>Lazy variations </a:t>
            </a:r>
            <a:r>
              <a:rPr lang="en-AU" sz="2000" dirty="0" smtClean="0">
                <a:solidFill>
                  <a:srgbClr val="000000"/>
                </a:solidFill>
              </a:rPr>
              <a:t>of our algorithms  further reduce computational cost</a:t>
            </a:r>
            <a:endParaRPr lang="en-AU" sz="2000" dirty="0">
              <a:solidFill>
                <a:srgbClr val="FF0000"/>
              </a:solidFill>
            </a:endParaRPr>
          </a:p>
          <a:p>
            <a:pPr indent="-45720"/>
            <a:endParaRPr lang="en-AU" sz="2000" dirty="0"/>
          </a:p>
          <a:p>
            <a:pPr indent="-45720"/>
            <a:r>
              <a:rPr lang="en-AU" sz="2000" dirty="0"/>
              <a:t>The cost also depends on the characteristics of the </a:t>
            </a:r>
            <a:r>
              <a:rPr lang="en-AU" sz="2000" dirty="0" smtClean="0"/>
              <a:t>M-tree </a:t>
            </a:r>
            <a:r>
              <a:rPr lang="en-AU" sz="2000" dirty="0"/>
              <a:t>(fat-factor</a:t>
            </a:r>
            <a:r>
              <a:rPr lang="en-AU" sz="2000" dirty="0" smtClean="0"/>
              <a:t>)</a:t>
            </a:r>
          </a:p>
          <a:p>
            <a:pPr indent="-45720"/>
            <a:endParaRPr lang="en-AU" sz="2000" dirty="0" smtClean="0"/>
          </a:p>
          <a:p>
            <a:pPr indent="-45720"/>
            <a:r>
              <a:rPr lang="en-AU" sz="2000" dirty="0" smtClean="0"/>
              <a:t>Smaller sizes for clustered data</a:t>
            </a:r>
            <a:endParaRPr lang="en-AU" sz="2000" dirty="0"/>
          </a:p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698891" y="405256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Cost</a:t>
            </a:r>
            <a:endParaRPr lang="en-A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8891" y="120123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Solution size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4929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and Relevance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131840" cy="247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77072"/>
            <a:ext cx="3131839" cy="240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61974"/>
            <a:ext cx="12287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0" y="1988840"/>
            <a:ext cx="14763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3417" y="1556792"/>
            <a:ext cx="37444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 diversity for the Basic and Greedy algorithms</a:t>
            </a:r>
          </a:p>
          <a:p>
            <a:endParaRPr lang="en-US" sz="2000" dirty="0"/>
          </a:p>
          <a:p>
            <a:r>
              <a:rPr lang="en-US" sz="2000" dirty="0" smtClean="0"/>
              <a:t>Greedy considers relevance and produces subsets of larger average weight</a:t>
            </a:r>
          </a:p>
          <a:p>
            <a:endParaRPr lang="en-US" sz="2000" dirty="0"/>
          </a:p>
          <a:p>
            <a:r>
              <a:rPr lang="en-US" sz="2000" dirty="0" smtClean="0"/>
              <a:t>Raising the dissimilarity condition improves average weight but minimum distance is decreased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Also, we get larger subsets than in the diversity-only case</a:t>
            </a:r>
            <a:endParaRPr lang="en-AU" sz="20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24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Zooming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62913" cy="219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4586521" cy="217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5168" y="134134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Solution size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403364" y="41490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Cost</a:t>
            </a:r>
            <a:endParaRPr lang="en-AU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881" y="3278572"/>
            <a:ext cx="4553993" cy="20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23705" y="3076977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Jaccard</a:t>
            </a:r>
            <a:r>
              <a:rPr lang="en-AU" sz="1400" dirty="0" smtClean="0"/>
              <a:t> distance among solutions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48478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requirements: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 incremental (much smaller cost) and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dirty="0" smtClean="0"/>
              <a:t> small size (relative to computing it from scratch)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55079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overlap among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dirty="0" smtClean="0"/>
              <a:t> and </a:t>
            </a:r>
            <a:r>
              <a:rPr lang="en-US" i="1" dirty="0" err="1" smtClean="0"/>
              <a:t>S</a:t>
            </a:r>
            <a:r>
              <a:rPr lang="en-US" i="1" baseline="30000" dirty="0" err="1" smtClean="0"/>
              <a:t>r</a:t>
            </a:r>
            <a:r>
              <a:rPr lang="en-US" i="1" baseline="30000" dirty="0" smtClean="0"/>
              <a:t>’</a:t>
            </a:r>
            <a:endParaRPr lang="en-US" i="1" baseline="30000" dirty="0"/>
          </a:p>
        </p:txBody>
      </p:sp>
    </p:spTree>
    <p:extLst>
      <p:ext uri="{BB962C8B-B14F-4D97-AF65-F5344CB8AC3E}">
        <p14:creationId xmlns:p14="http://schemas.microsoft.com/office/powerpoint/2010/main" val="6545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Publications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85184"/>
            <a:ext cx="8462174" cy="1487088"/>
          </a:xfrm>
        </p:spPr>
        <p:txBody>
          <a:bodyPr>
            <a:normAutofit lnSpcReduction="10000"/>
          </a:bodyPr>
          <a:lstStyle/>
          <a:p>
            <a:pPr marL="566928" indent="-457200" algn="l">
              <a:buFont typeface="+mj-lt"/>
              <a:buAutoNum type="arabicPeriod"/>
            </a:pPr>
            <a:r>
              <a:rPr lang="en-US" sz="1800" dirty="0"/>
              <a:t>M. Drosou and E. </a:t>
            </a:r>
            <a:r>
              <a:rPr lang="en-US" sz="1800" dirty="0" err="1"/>
              <a:t>Pitoura</a:t>
            </a:r>
            <a:r>
              <a:rPr lang="en-US" sz="1800" dirty="0"/>
              <a:t>,</a:t>
            </a:r>
            <a:r>
              <a:rPr lang="en-US" sz="1800" i="1" dirty="0"/>
              <a:t> </a:t>
            </a:r>
            <a:r>
              <a:rPr lang="en-US" sz="1800" b="1" i="1" dirty="0"/>
              <a:t>Multiple Radii DisC Diversity: Result Diversification based on Dissimilarity and Coverage</a:t>
            </a:r>
            <a:r>
              <a:rPr lang="en-US" sz="1800" i="1" dirty="0"/>
              <a:t> (submitted)</a:t>
            </a: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66928" indent="-457200" algn="l">
              <a:buFont typeface="+mj-lt"/>
              <a:buAutoNum type="arabicPeriod"/>
            </a:pPr>
            <a:r>
              <a:rPr lang="en-US" sz="1800" dirty="0" smtClean="0"/>
              <a:t>M</a:t>
            </a:r>
            <a:r>
              <a:rPr lang="en-US" sz="1800" dirty="0"/>
              <a:t>. Drosou and E. </a:t>
            </a:r>
            <a:r>
              <a:rPr lang="en-US" sz="1800" dirty="0" err="1"/>
              <a:t>Pitoura</a:t>
            </a:r>
            <a:r>
              <a:rPr lang="en-US" sz="1800" dirty="0"/>
              <a:t>, </a:t>
            </a:r>
            <a:r>
              <a:rPr lang="en-US" sz="1800" b="1" i="1" dirty="0"/>
              <a:t>DisC Diversity: Result Diversification based on Dissimilarity and Coverage</a:t>
            </a:r>
            <a:r>
              <a:rPr lang="en-US" sz="1800" dirty="0"/>
              <a:t>, in PVLDB, vol. 6, no.1, pp. 1324, 2012, VLDB Endowment (</a:t>
            </a:r>
            <a:r>
              <a:rPr lang="en-US" sz="1800" i="1" dirty="0"/>
              <a:t>Best Paper Award</a:t>
            </a:r>
            <a:r>
              <a:rPr lang="en-US" sz="18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Search Result Diversification: Introduction &amp; Related Work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 Diversity: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Dissimilarity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Coverage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/>
              <a:t>Poikilo</a:t>
            </a:r>
            <a:r>
              <a:rPr lang="en-US" sz="2000" dirty="0" smtClean="0"/>
              <a:t>: Evaluating </a:t>
            </a:r>
            <a:r>
              <a:rPr lang="en-US" sz="2000" dirty="0"/>
              <a:t>the Results of Diversification Models and </a:t>
            </a:r>
            <a:r>
              <a:rPr lang="en-US" sz="2000" dirty="0" smtClean="0"/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Diverse Items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 descr="C:\Users\Naira\Desktop\disc_demo\web\images\poikilo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548680"/>
            <a:ext cx="1127497" cy="720080"/>
          </a:xfrm>
          <a:prstGeom prst="rect">
            <a:avLst/>
          </a:prstGeom>
          <a:noFill/>
        </p:spPr>
      </p:pic>
      <p:pic>
        <p:nvPicPr>
          <p:cNvPr id="19459" name="Picture 3" descr="C:\Documents and Settings\mdrosou\Τα έγγραφά μου\Dropbox\__in_progress\PhD\Text\Demo\figs\phdscreenshots\zoom-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10" y="1411533"/>
            <a:ext cx="7074780" cy="497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urved Connector 12"/>
          <p:cNvCxnSpPr/>
          <p:nvPr/>
        </p:nvCxnSpPr>
        <p:spPr>
          <a:xfrm>
            <a:off x="323528" y="2276872"/>
            <a:ext cx="792088" cy="648072"/>
          </a:xfrm>
          <a:prstGeom prst="curvedConnector3">
            <a:avLst>
              <a:gd name="adj1" fmla="val -877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323528" y="4474842"/>
            <a:ext cx="792088" cy="648072"/>
          </a:xfrm>
          <a:prstGeom prst="curvedConnector3">
            <a:avLst>
              <a:gd name="adj1" fmla="val -877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52543" y="4742191"/>
            <a:ext cx="1546446" cy="1011747"/>
          </a:xfrm>
          <a:prstGeom prst="curvedConnector3">
            <a:avLst>
              <a:gd name="adj1" fmla="val 16673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504" y="1700808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Selecting diversification parameters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107504" y="3898778"/>
            <a:ext cx="2736304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Zooming and Streaming</a:t>
            </a:r>
            <a:endParaRPr lang="el-GR" dirty="0"/>
          </a:p>
        </p:txBody>
      </p:sp>
      <p:cxnSp>
        <p:nvCxnSpPr>
          <p:cNvPr id="25" name="Curved Connector 24"/>
          <p:cNvCxnSpPr>
            <a:stCxn id="23" idx="2"/>
          </p:cNvCxnSpPr>
          <p:nvPr/>
        </p:nvCxnSpPr>
        <p:spPr>
          <a:xfrm rot="5400000">
            <a:off x="5052327" y="2181136"/>
            <a:ext cx="983563" cy="792088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V="1">
            <a:off x="7317213" y="3708123"/>
            <a:ext cx="414232" cy="288033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436096" y="1711613"/>
            <a:ext cx="1008112" cy="373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</a:t>
            </a:r>
            <a:endParaRPr lang="el-GR" dirty="0"/>
          </a:p>
        </p:txBody>
      </p:sp>
      <p:sp>
        <p:nvSpPr>
          <p:cNvPr id="24" name="Rectangle 23"/>
          <p:cNvSpPr/>
          <p:nvPr/>
        </p:nvSpPr>
        <p:spPr>
          <a:xfrm>
            <a:off x="7668344" y="3889910"/>
            <a:ext cx="1152128" cy="3737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Statistics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257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3" grpId="0" animBg="1"/>
      <p:bldP spid="2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Diverse Items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66</a:t>
            </a:fld>
            <a:endParaRPr lang="en-US" dirty="0"/>
          </a:p>
        </p:txBody>
      </p:sp>
      <p:pic>
        <p:nvPicPr>
          <p:cNvPr id="6" name="Picture 5" descr="C:\Users\Naira\Desktop\disc_demo\web\images\poikilo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3" y="548680"/>
            <a:ext cx="1127497" cy="720080"/>
          </a:xfrm>
          <a:prstGeom prst="rect">
            <a:avLst/>
          </a:prstGeom>
          <a:noFill/>
        </p:spPr>
      </p:pic>
      <p:pic>
        <p:nvPicPr>
          <p:cNvPr id="20482" name="Picture 2" descr="C:\Documents and Settings\mdrosou\Τα έγγραφά μου\Dropbox\__in_progress\PhD\Text\Demo\figs\phdscreenshots\fa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92" y="1628800"/>
            <a:ext cx="7786816" cy="41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Publications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7272"/>
            <a:ext cx="8676456" cy="695000"/>
          </a:xfrm>
        </p:spPr>
        <p:txBody>
          <a:bodyPr>
            <a:normAutofit/>
          </a:bodyPr>
          <a:lstStyle/>
          <a:p>
            <a:pPr marL="566928" indent="-457200" algn="l">
              <a:buFont typeface="+mj-lt"/>
              <a:buAutoNum type="arabicPeriod"/>
            </a:pPr>
            <a:r>
              <a:rPr lang="en-US" sz="1800" dirty="0"/>
              <a:t>M. Drosou and E. </a:t>
            </a:r>
            <a:r>
              <a:rPr lang="en-US" sz="1800" dirty="0" err="1"/>
              <a:t>Pitoura</a:t>
            </a:r>
            <a:r>
              <a:rPr lang="en-US" sz="1800" dirty="0"/>
              <a:t>, </a:t>
            </a:r>
            <a:r>
              <a:rPr lang="en-US" sz="1800" b="1" i="1" dirty="0"/>
              <a:t>POIKILO: A Tool for Evaluating the Results of Diversification Models and Algorithms</a:t>
            </a:r>
            <a:r>
              <a:rPr lang="en-US" sz="1800" dirty="0"/>
              <a:t>, </a:t>
            </a:r>
            <a:r>
              <a:rPr lang="pt-BR" sz="1800" dirty="0"/>
              <a:t>VLDB 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Search Result Diversification: Introduction &amp; Related Work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Indices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 Diversity: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Diversification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based on Dissimilarity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Coverage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000" cap="small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Poikilo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Evaluating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Results of Diversification Models and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Algorithms</a:t>
            </a:r>
          </a:p>
          <a:p>
            <a:pPr algn="l">
              <a:buFont typeface="Wingdings" pitchFamily="2" charset="2"/>
              <a:buChar char="§"/>
            </a:pPr>
            <a:endParaRPr lang="en-US" sz="2000" dirty="0" smtClean="0"/>
          </a:p>
          <a:p>
            <a:pPr algn="l">
              <a:buFont typeface="Wingdings" pitchFamily="2" charset="2"/>
              <a:buChar char="§"/>
            </a:pPr>
            <a:r>
              <a:rPr lang="en-US" sz="2000" dirty="0" smtClean="0"/>
              <a:t>Summary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Thesis contribution</a:t>
            </a:r>
          </a:p>
          <a:p>
            <a:pPr lvl="1" algn="l">
              <a:buFont typeface="Wingdings" pitchFamily="2" charset="2"/>
              <a:buChar char="§"/>
            </a:pPr>
            <a:r>
              <a:rPr lang="en-US" sz="2000" dirty="0" smtClean="0"/>
              <a:t>Directions for future research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Thesis Contributions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en-US" sz="2000" b="1" dirty="0" smtClean="0">
                    <a:solidFill>
                      <a:schemeClr val="accent2"/>
                    </a:solidFill>
                  </a:rPr>
                  <a:t>Index-based diversification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000" dirty="0" smtClean="0"/>
                  <a:t>We </a:t>
                </a:r>
                <a:r>
                  <a:rPr lang="en-US" sz="2000" dirty="0"/>
                  <a:t>proposed a novel,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index-based</a:t>
                </a:r>
                <a:r>
                  <a:rPr lang="en-US" sz="2000" dirty="0" smtClean="0"/>
                  <a:t> approach </a:t>
                </a:r>
                <a:r>
                  <a:rPr lang="en-US" sz="2000" dirty="0"/>
                  <a:t>for solving the </a:t>
                </a:r>
                <a:r>
                  <a:rPr lang="en-US" sz="2000" cap="small" dirty="0" err="1"/>
                  <a:t>MaxMin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diversification problem</a:t>
                </a:r>
              </a:p>
              <a:p>
                <a:pPr>
                  <a:buFont typeface="Wingdings" pitchFamily="2" charset="2"/>
                  <a:buChar char="§"/>
                </a:pPr>
                <a:endParaRPr lang="en-US" sz="2000" dirty="0" smtClean="0"/>
              </a:p>
              <a:p>
                <a:pPr>
                  <a:buFont typeface="Wingdings" pitchFamily="2" charset="2"/>
                  <a:buChar char="§"/>
                </a:pPr>
                <a:r>
                  <a:rPr lang="en-US" sz="2000" dirty="0" smtClean="0"/>
                  <a:t>We provided a suite of </a:t>
                </a:r>
                <a:r>
                  <a:rPr lang="en-US" sz="2000" dirty="0"/>
                  <a:t>algorithms exploiting the Cover </a:t>
                </a:r>
                <a:r>
                  <a:rPr lang="en-US" sz="2000" dirty="0" smtClean="0"/>
                  <a:t>Tree</a:t>
                </a:r>
              </a:p>
              <a:p>
                <a:pPr lvl="1"/>
                <a:r>
                  <a:rPr lang="en-US" sz="1800" dirty="0"/>
                  <a:t>We </a:t>
                </a:r>
                <a:r>
                  <a:rPr lang="en-US" sz="1800" dirty="0" smtClean="0"/>
                  <a:t>introduced </a:t>
                </a:r>
                <a:r>
                  <a:rPr lang="en-US" sz="1800" dirty="0"/>
                  <a:t>a </a:t>
                </a:r>
                <a:r>
                  <a:rPr lang="en-US" sz="1800" dirty="0">
                    <a:solidFill>
                      <a:srgbClr val="FF0000"/>
                    </a:solidFill>
                  </a:rPr>
                  <a:t>new family of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diversity algorithms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which provide 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𝑏</m:t>
                        </m:r>
                        <m:r>
                          <a:rPr lang="en-US" sz="1800" i="1">
                            <a:latin typeface="Cambria Math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800" dirty="0"/>
                  <a:t> -approximation of the optimal solution, where </a:t>
                </a:r>
                <a:r>
                  <a:rPr lang="en-US" sz="1800" i="1" dirty="0"/>
                  <a:t>b</a:t>
                </a:r>
                <a:r>
                  <a:rPr lang="en-US" sz="1800" dirty="0"/>
                  <a:t> is the base of the cover </a:t>
                </a:r>
                <a:r>
                  <a:rPr lang="en-US" sz="1800" dirty="0" smtClean="0"/>
                  <a:t>tree</a:t>
                </a:r>
              </a:p>
              <a:p>
                <a:pPr lvl="1"/>
                <a:r>
                  <a:rPr lang="en-US" sz="1800" dirty="0" smtClean="0"/>
                  <a:t>We presented tree-based </a:t>
                </a:r>
                <a:r>
                  <a:rPr lang="en-US" sz="1800" dirty="0">
                    <a:solidFill>
                      <a:srgbClr val="FF0000"/>
                    </a:solidFill>
                  </a:rPr>
                  <a:t>efficient implementation of a traditional greedy algorithm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which provides </a:t>
                </a:r>
                <a:r>
                  <a:rPr lang="en-US" sz="1800" dirty="0"/>
                  <a:t>an </a:t>
                </a:r>
                <a:r>
                  <a:rPr lang="en-US" sz="1800" dirty="0" smtClean="0"/>
                  <a:t>½-approximation of </a:t>
                </a:r>
                <a:r>
                  <a:rPr lang="en-US" sz="1800" dirty="0"/>
                  <a:t>the optimal </a:t>
                </a:r>
                <a:r>
                  <a:rPr lang="en-US" sz="1800" dirty="0" smtClean="0"/>
                  <a:t>solution</a:t>
                </a:r>
              </a:p>
              <a:p>
                <a:pPr marL="109728" indent="0">
                  <a:buNone/>
                </a:pPr>
                <a:endParaRPr lang="en-US" sz="2000" dirty="0" smtClean="0"/>
              </a:p>
              <a:p>
                <a:pPr>
                  <a:buFont typeface="Wingdings" pitchFamily="2" charset="2"/>
                  <a:buChar char="§"/>
                </a:pPr>
                <a:r>
                  <a:rPr lang="en-US" sz="2000" dirty="0" smtClean="0"/>
                  <a:t>We defined the continuous diversification problem and </a:t>
                </a:r>
                <a:r>
                  <a:rPr lang="en-US" sz="2000" dirty="0"/>
                  <a:t>introduced a number of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continuity</a:t>
                </a:r>
                <a:r>
                  <a:rPr lang="en-US" sz="2000" dirty="0"/>
                  <a:t> requirements for increasing the quality of diverse results in a streaming </a:t>
                </a:r>
                <a:r>
                  <a:rPr lang="en-US" sz="2000" dirty="0" smtClean="0"/>
                  <a:t>scenario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9" r="-42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it means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Given a set </a:t>
            </a:r>
            <a:r>
              <a:rPr lang="en-AU" i="1" dirty="0" smtClean="0"/>
              <a:t>P</a:t>
            </a:r>
            <a:r>
              <a:rPr lang="en-AU" dirty="0" smtClean="0"/>
              <a:t> of query results we want to select a representative diverse subset </a:t>
            </a:r>
            <a:r>
              <a:rPr lang="en-AU" i="1" dirty="0" smtClean="0"/>
              <a:t>S*</a:t>
            </a:r>
            <a:r>
              <a:rPr lang="en-AU" dirty="0" smtClean="0"/>
              <a:t> of </a:t>
            </a:r>
            <a:r>
              <a:rPr lang="en-AU" i="1" dirty="0" smtClean="0"/>
              <a:t>P</a:t>
            </a:r>
          </a:p>
          <a:p>
            <a:endParaRPr lang="en-AU" dirty="0" smtClean="0"/>
          </a:p>
          <a:p>
            <a:r>
              <a:rPr lang="en-AU" dirty="0" smtClean="0"/>
              <a:t>What does diverse mean?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Content</a:t>
            </a:r>
            <a:r>
              <a:rPr lang="en-AU" dirty="0" smtClean="0"/>
              <a:t>: </a:t>
            </a:r>
            <a:r>
              <a:rPr lang="en-US" dirty="0" smtClean="0"/>
              <a:t>dis</a:t>
            </a:r>
            <a:r>
              <a:rPr lang="en-AU" dirty="0" smtClean="0"/>
              <a:t>similar items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 smtClean="0"/>
              <a:t>e.g., distant location on a map, different attribute values in tuples</a:t>
            </a:r>
          </a:p>
          <a:p>
            <a:pPr lvl="1"/>
            <a:r>
              <a:rPr lang="en-AU" dirty="0">
                <a:solidFill>
                  <a:srgbClr val="FF0000"/>
                </a:solidFill>
              </a:rPr>
              <a:t>Coverage</a:t>
            </a:r>
            <a:r>
              <a:rPr lang="en-AU" dirty="0"/>
              <a:t>: different aspects, perspectives, concepts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/>
              <a:t>e</a:t>
            </a:r>
            <a:r>
              <a:rPr lang="en-AU" dirty="0" smtClean="0"/>
              <a:t>.g., different interpretations of a keyword in web search, different topics</a:t>
            </a:r>
          </a:p>
          <a:p>
            <a:pPr lvl="1">
              <a:buFont typeface="Wingdings" pitchFamily="2" charset="2"/>
              <a:buChar char="§"/>
            </a:pPr>
            <a:r>
              <a:rPr lang="en-AU" dirty="0" smtClean="0">
                <a:solidFill>
                  <a:srgbClr val="FF0000"/>
                </a:solidFill>
              </a:rPr>
              <a:t>Novelty</a:t>
            </a:r>
            <a:r>
              <a:rPr lang="en-AU" dirty="0"/>
              <a:t>: items not seen in the </a:t>
            </a:r>
            <a:r>
              <a:rPr lang="en-AU" dirty="0" smtClean="0"/>
              <a:t>past</a:t>
            </a:r>
          </a:p>
          <a:p>
            <a:pPr lvl="2">
              <a:buFont typeface="Wingdings" pitchFamily="2" charset="2"/>
              <a:buChar char="§"/>
            </a:pPr>
            <a:r>
              <a:rPr lang="en-AU" dirty="0"/>
              <a:t>e</a:t>
            </a:r>
            <a:r>
              <a:rPr lang="en-AU" dirty="0" smtClean="0"/>
              <a:t>.g., novel results in a notification service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Thesis 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Diversification based on dissimilarity and </a:t>
            </a:r>
            <a:r>
              <a:rPr lang="en-US" sz="2000" b="1" dirty="0" smtClean="0">
                <a:solidFill>
                  <a:schemeClr val="accent2"/>
                </a:solidFill>
              </a:rPr>
              <a:t>coverage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We introduced a novel diversity definition, </a:t>
            </a:r>
            <a:r>
              <a:rPr lang="en-US" sz="2000" dirty="0"/>
              <a:t>called </a:t>
            </a:r>
            <a:r>
              <a:rPr lang="en-US" sz="2000" dirty="0" err="1">
                <a:solidFill>
                  <a:srgbClr val="FF0000"/>
                </a:solidFill>
              </a:rPr>
              <a:t>DisC</a:t>
            </a:r>
            <a:r>
              <a:rPr lang="en-US" sz="2000" dirty="0">
                <a:solidFill>
                  <a:srgbClr val="FF0000"/>
                </a:solidFill>
              </a:rPr>
              <a:t> diversity</a:t>
            </a:r>
            <a:r>
              <a:rPr lang="en-US" sz="2000" dirty="0"/>
              <a:t>, based on using a </a:t>
            </a:r>
            <a:r>
              <a:rPr lang="en-US" sz="2000" dirty="0">
                <a:solidFill>
                  <a:srgbClr val="FF0000"/>
                </a:solidFill>
              </a:rPr>
              <a:t>radius</a:t>
            </a:r>
            <a:r>
              <a:rPr lang="en-US" sz="2000" dirty="0"/>
              <a:t> </a:t>
            </a:r>
            <a:r>
              <a:rPr lang="en-US" sz="2000" i="1" dirty="0"/>
              <a:t>r</a:t>
            </a:r>
            <a:r>
              <a:rPr lang="en-US" sz="2000" dirty="0"/>
              <a:t> rather than a size limit </a:t>
            </a:r>
            <a:r>
              <a:rPr lang="en-US" sz="2000" i="1" dirty="0"/>
              <a:t>k</a:t>
            </a:r>
            <a:r>
              <a:rPr lang="en-US" sz="2000" dirty="0"/>
              <a:t> to select diverse </a:t>
            </a:r>
            <a:r>
              <a:rPr lang="en-US" sz="2000" dirty="0" smtClean="0"/>
              <a:t>items</a:t>
            </a:r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We presented both a </a:t>
            </a:r>
            <a:r>
              <a:rPr lang="en-US" sz="2000" dirty="0" smtClean="0">
                <a:solidFill>
                  <a:srgbClr val="FF0000"/>
                </a:solidFill>
              </a:rPr>
              <a:t>spatial</a:t>
            </a:r>
            <a:r>
              <a:rPr lang="en-US" sz="2000" dirty="0" smtClean="0"/>
              <a:t> and a </a:t>
            </a:r>
            <a:r>
              <a:rPr lang="en-US" sz="2000" dirty="0" smtClean="0">
                <a:solidFill>
                  <a:srgbClr val="FF0000"/>
                </a:solidFill>
              </a:rPr>
              <a:t>graph</a:t>
            </a:r>
            <a:r>
              <a:rPr lang="en-US" sz="2000" dirty="0" smtClean="0"/>
              <a:t> model for our definition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We studied the </a:t>
            </a:r>
            <a:r>
              <a:rPr lang="en-US" sz="2000" dirty="0">
                <a:solidFill>
                  <a:srgbClr val="FF0000"/>
                </a:solidFill>
              </a:rPr>
              <a:t>weighted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multiple radii</a:t>
            </a:r>
            <a:r>
              <a:rPr lang="en-US" sz="2000" dirty="0" smtClean="0"/>
              <a:t> cases</a:t>
            </a:r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We introduced incremental diversification to a new radius through </a:t>
            </a:r>
            <a:r>
              <a:rPr lang="en-US" sz="2000" dirty="0">
                <a:solidFill>
                  <a:srgbClr val="FF0000"/>
                </a:solidFill>
              </a:rPr>
              <a:t>zooming-in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zooming-out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We presented algorithms for locating </a:t>
            </a:r>
            <a:r>
              <a:rPr lang="en-US" sz="2000" dirty="0" err="1" smtClean="0"/>
              <a:t>DisC</a:t>
            </a:r>
            <a:r>
              <a:rPr lang="en-US" sz="2000" dirty="0" smtClean="0"/>
              <a:t> diverse subsets and </a:t>
            </a:r>
            <a:r>
              <a:rPr lang="en-US" sz="2000" dirty="0"/>
              <a:t>derived </a:t>
            </a:r>
            <a:r>
              <a:rPr lang="en-US" sz="2000" dirty="0" smtClean="0">
                <a:solidFill>
                  <a:srgbClr val="FF0000"/>
                </a:solidFill>
              </a:rPr>
              <a:t>bounds </a:t>
            </a:r>
            <a:r>
              <a:rPr lang="en-US" sz="2000" dirty="0" smtClean="0">
                <a:solidFill>
                  <a:srgbClr val="000000"/>
                </a:solidFill>
              </a:rPr>
              <a:t>concerning the size of such subsets</a:t>
            </a:r>
          </a:p>
          <a:p>
            <a:pPr>
              <a:buFont typeface="Wingdings" pitchFamily="2" charset="2"/>
              <a:buChar char="§"/>
            </a:pPr>
            <a:endParaRPr lang="en-US" sz="20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We provided </a:t>
            </a:r>
            <a:r>
              <a:rPr lang="en-US" sz="2000" dirty="0">
                <a:solidFill>
                  <a:srgbClr val="FF0000"/>
                </a:solidFill>
              </a:rPr>
              <a:t>efficient implementations</a:t>
            </a:r>
            <a:r>
              <a:rPr lang="en-US" sz="2000" dirty="0"/>
              <a:t> of our algorithms based on spatial index structures, namely the </a:t>
            </a:r>
            <a:r>
              <a:rPr lang="en-US" sz="2000" dirty="0" smtClean="0"/>
              <a:t>M-Tree</a:t>
            </a:r>
            <a:endParaRPr lang="en-US" sz="2000" dirty="0"/>
          </a:p>
          <a:p>
            <a:pPr>
              <a:buFont typeface="Wingdings" pitchFamily="2" charset="2"/>
              <a:buChar char="§"/>
            </a:pPr>
            <a:endParaRPr lang="en-US" sz="2900" dirty="0"/>
          </a:p>
          <a:p>
            <a:pPr>
              <a:buFont typeface="Wingdings" pitchFamily="2" charset="2"/>
              <a:buChar char="§"/>
            </a:pPr>
            <a:endParaRPr lang="en-US" sz="2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Thesis 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7596336" cy="501548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Visualizing </a:t>
            </a:r>
            <a:r>
              <a:rPr lang="en-US" sz="2000" b="1" dirty="0">
                <a:solidFill>
                  <a:schemeClr val="accent2"/>
                </a:solidFill>
              </a:rPr>
              <a:t>and comparing diversification algorithms</a:t>
            </a:r>
          </a:p>
          <a:p>
            <a:pPr>
              <a:buFont typeface="Wingdings" pitchFamily="2" charset="2"/>
              <a:buChar char="§"/>
            </a:pPr>
            <a:r>
              <a:rPr lang="en-US" sz="1900" dirty="0" smtClean="0"/>
              <a:t>We developed </a:t>
            </a:r>
            <a:r>
              <a:rPr lang="en-US" sz="1900" dirty="0"/>
              <a:t>a system </a:t>
            </a:r>
            <a:r>
              <a:rPr lang="en-US" sz="1900" dirty="0" smtClean="0"/>
              <a:t>prototype, called “</a:t>
            </a:r>
            <a:r>
              <a:rPr lang="en-US" sz="1900" dirty="0" err="1" smtClean="0"/>
              <a:t>Poikilo</a:t>
            </a:r>
            <a:r>
              <a:rPr lang="en-US" sz="1900" dirty="0" smtClean="0"/>
              <a:t>”, providing </a:t>
            </a:r>
            <a:r>
              <a:rPr lang="en-US" sz="1900" dirty="0"/>
              <a:t>implementations of a </a:t>
            </a:r>
            <a:r>
              <a:rPr lang="en-US" sz="1900" dirty="0">
                <a:solidFill>
                  <a:srgbClr val="FF0000"/>
                </a:solidFill>
              </a:rPr>
              <a:t>wide variety</a:t>
            </a:r>
            <a:r>
              <a:rPr lang="en-US" sz="1900" dirty="0"/>
              <a:t> of diversification </a:t>
            </a:r>
            <a:r>
              <a:rPr lang="en-US" sz="1900" dirty="0" smtClean="0"/>
              <a:t>approaches to </a:t>
            </a:r>
            <a:r>
              <a:rPr lang="en-US" sz="1900" dirty="0"/>
              <a:t>assist users in locating, visualizing and comparing diverse </a:t>
            </a:r>
            <a:r>
              <a:rPr lang="en-US" sz="1900" dirty="0" smtClean="0"/>
              <a:t>results</a:t>
            </a:r>
            <a:endParaRPr lang="el-GR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6" name="Picture 5" descr="C:\Users\Naira\Desktop\disc_demo\web\images\poikilo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4203" y="2132856"/>
            <a:ext cx="1127497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53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Directions for future research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Short term plans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Diversification in Database </a:t>
            </a:r>
            <a:r>
              <a:rPr lang="en-US" sz="2000" dirty="0" smtClean="0"/>
              <a:t>Exploration</a:t>
            </a:r>
          </a:p>
          <a:p>
            <a:pPr lvl="1"/>
            <a:r>
              <a:rPr lang="en-US" sz="1800" dirty="0" smtClean="0"/>
              <a:t>Interesting suggestions in database exploration are often similar</a:t>
            </a:r>
          </a:p>
          <a:p>
            <a:pPr lvl="1"/>
            <a:r>
              <a:rPr lang="en-US" sz="1800" dirty="0" smtClean="0"/>
              <a:t>Also: exploit external sources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Diversification of Multiple Search </a:t>
            </a:r>
            <a:r>
              <a:rPr lang="en-US" sz="2000" dirty="0" smtClean="0"/>
              <a:t>Results</a:t>
            </a:r>
          </a:p>
          <a:p>
            <a:pPr lvl="1"/>
            <a:r>
              <a:rPr lang="en-US" sz="1800" dirty="0" smtClean="0"/>
              <a:t>Exploit overlap among results of different queries</a:t>
            </a:r>
          </a:p>
          <a:p>
            <a:pPr lvl="1"/>
            <a:r>
              <a:rPr lang="en-US" sz="1800" dirty="0" smtClean="0"/>
              <a:t>Use diversified results of past queries to answer new ones</a:t>
            </a:r>
            <a:endParaRPr lang="en-US" sz="1800" dirty="0"/>
          </a:p>
          <a:p>
            <a:pPr>
              <a:buFont typeface="Wingdings" pitchFamily="2" charset="2"/>
              <a:buChar char="§"/>
            </a:pPr>
            <a:r>
              <a:rPr lang="en-US" sz="2000" dirty="0"/>
              <a:t>Diversification of Keyword Search Results in </a:t>
            </a:r>
            <a:r>
              <a:rPr lang="en-US" sz="2000" dirty="0" smtClean="0"/>
              <a:t>Databases</a:t>
            </a:r>
          </a:p>
          <a:p>
            <a:pPr lvl="1"/>
            <a:r>
              <a:rPr lang="en-US" sz="1800" dirty="0" smtClean="0"/>
              <a:t>Moving diversification to the ranking phase</a:t>
            </a:r>
          </a:p>
          <a:p>
            <a:pPr lvl="1"/>
            <a:r>
              <a:rPr lang="en-US" sz="1800" dirty="0" smtClean="0"/>
              <a:t>Apply coverage-based definitions</a:t>
            </a:r>
          </a:p>
          <a:p>
            <a:pPr lvl="2">
              <a:buFont typeface="Wingdings" pitchFamily="2" charset="2"/>
              <a:buChar char="§"/>
            </a:pPr>
            <a:endParaRPr lang="en-US" sz="1600" b="1" dirty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Long term plans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Diversification </a:t>
            </a:r>
            <a:r>
              <a:rPr lang="en-US" sz="2000" dirty="0"/>
              <a:t>in a distributed </a:t>
            </a:r>
            <a:r>
              <a:rPr lang="en-US" sz="2000" dirty="0" smtClean="0"/>
              <a:t>setting</a:t>
            </a:r>
          </a:p>
          <a:p>
            <a:pPr lvl="1"/>
            <a:r>
              <a:rPr lang="en-US" sz="1800" dirty="0" smtClean="0"/>
              <a:t>Place “diversification filters” on the overlay network to reduce computational and communication costs</a:t>
            </a:r>
            <a:endParaRPr lang="el-GR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Thesis Publications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</a:rPr>
              <a:t>Journal Publications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 smtClean="0"/>
              <a:t>M</a:t>
            </a:r>
            <a:r>
              <a:rPr lang="en-US" sz="1900" dirty="0"/>
              <a:t>. Drosou and E. Pitoura,</a:t>
            </a:r>
            <a:r>
              <a:rPr lang="en-US" sz="1900" i="1" dirty="0"/>
              <a:t> </a:t>
            </a:r>
            <a:r>
              <a:rPr lang="en-US" sz="1900" i="1" dirty="0" smtClean="0"/>
              <a:t>Multiple Radii DisC </a:t>
            </a:r>
            <a:r>
              <a:rPr lang="en-US" sz="1900" i="1" dirty="0"/>
              <a:t>Diversity: Result Diversification based on Dissimilarity and </a:t>
            </a:r>
            <a:r>
              <a:rPr lang="en-US" sz="1900" i="1" dirty="0" smtClean="0"/>
              <a:t>Coverage (submitted)</a:t>
            </a:r>
            <a:endParaRPr lang="en-US" sz="1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 smtClean="0"/>
              <a:t>M. Drosou </a:t>
            </a:r>
            <a:r>
              <a:rPr lang="en-US" sz="1900" dirty="0"/>
              <a:t>and </a:t>
            </a:r>
            <a:r>
              <a:rPr lang="en-US" sz="1900" dirty="0" smtClean="0"/>
              <a:t>E. Pitoura</a:t>
            </a:r>
            <a:r>
              <a:rPr lang="en-US" sz="1900" dirty="0"/>
              <a:t>, </a:t>
            </a:r>
            <a:r>
              <a:rPr lang="en-US" sz="1900" i="1" dirty="0" err="1"/>
              <a:t>YmalDB</a:t>
            </a:r>
            <a:r>
              <a:rPr lang="en-US" sz="1900" i="1" dirty="0"/>
              <a:t>: Exploring Relational Databases </a:t>
            </a:r>
            <a:r>
              <a:rPr lang="en-US" sz="1900" i="1" dirty="0" smtClean="0"/>
              <a:t>via Result Driven Recommendations</a:t>
            </a:r>
            <a:r>
              <a:rPr lang="en-US" sz="1900" dirty="0"/>
              <a:t>, in </a:t>
            </a:r>
            <a:r>
              <a:rPr lang="en-US" sz="1900" b="1" dirty="0"/>
              <a:t>VLDBJ</a:t>
            </a:r>
            <a:r>
              <a:rPr lang="en-US" sz="1900" dirty="0"/>
              <a:t> </a:t>
            </a:r>
            <a:r>
              <a:rPr lang="en-US" sz="1900" i="1" dirty="0"/>
              <a:t>(to </a:t>
            </a:r>
            <a:r>
              <a:rPr lang="en-US" sz="1900" i="1" dirty="0" smtClean="0"/>
              <a:t>appear)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/>
              <a:t>M. Drosou and E. Pitoura</a:t>
            </a:r>
            <a:r>
              <a:rPr lang="en-US" sz="1900" dirty="0" smtClean="0"/>
              <a:t>, </a:t>
            </a:r>
            <a:r>
              <a:rPr lang="en-US" sz="1900" i="1" dirty="0"/>
              <a:t>Diverse Set Selection over Dynamic Data</a:t>
            </a:r>
            <a:r>
              <a:rPr lang="en-US" sz="1900" dirty="0"/>
              <a:t>, </a:t>
            </a:r>
            <a:r>
              <a:rPr lang="en-US" sz="1900" dirty="0" smtClean="0"/>
              <a:t>in </a:t>
            </a:r>
            <a:r>
              <a:rPr lang="en-US" sz="1900" b="1" dirty="0" smtClean="0"/>
              <a:t>IEEE </a:t>
            </a:r>
            <a:r>
              <a:rPr lang="en-US" sz="1900" b="1" dirty="0"/>
              <a:t>TKDE</a:t>
            </a:r>
            <a:r>
              <a:rPr lang="en-US" sz="1900" dirty="0"/>
              <a:t> </a:t>
            </a:r>
            <a:r>
              <a:rPr lang="en-US" sz="1900" i="1" dirty="0"/>
              <a:t>(to </a:t>
            </a:r>
            <a:r>
              <a:rPr lang="en-US" sz="1900" i="1" dirty="0" smtClean="0"/>
              <a:t>appear)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/>
              <a:t>M. Drosou and E. Pitoura</a:t>
            </a:r>
            <a:r>
              <a:rPr lang="en-US" sz="1900" dirty="0" smtClean="0"/>
              <a:t>, </a:t>
            </a:r>
            <a:r>
              <a:rPr lang="en-US" sz="1900" i="1" dirty="0"/>
              <a:t>DisC Diversity: Result Diversification </a:t>
            </a:r>
            <a:r>
              <a:rPr lang="en-US" sz="1900" i="1" dirty="0" smtClean="0"/>
              <a:t>based on </a:t>
            </a:r>
            <a:r>
              <a:rPr lang="en-US" sz="1900" i="1" dirty="0"/>
              <a:t>Dissimilarity and Coverage</a:t>
            </a:r>
            <a:r>
              <a:rPr lang="en-US" sz="1900" dirty="0"/>
              <a:t>, in </a:t>
            </a:r>
            <a:r>
              <a:rPr lang="en-US" sz="1900" b="1" dirty="0"/>
              <a:t>PVLDB</a:t>
            </a:r>
            <a:r>
              <a:rPr lang="en-US" sz="1900" dirty="0"/>
              <a:t>, vol. 6, no.1</a:t>
            </a:r>
            <a:r>
              <a:rPr lang="en-US" sz="1900" dirty="0" smtClean="0"/>
              <a:t>, pp. 1324, 2012</a:t>
            </a:r>
            <a:r>
              <a:rPr lang="en-US" sz="1900" dirty="0"/>
              <a:t>, </a:t>
            </a:r>
            <a:r>
              <a:rPr lang="en-US" sz="1900" dirty="0" smtClean="0"/>
              <a:t>VLDB Endowment </a:t>
            </a:r>
            <a:r>
              <a:rPr lang="en-US" sz="1900" dirty="0"/>
              <a:t>(</a:t>
            </a:r>
            <a:r>
              <a:rPr lang="en-US" sz="1900" dirty="0">
                <a:solidFill>
                  <a:srgbClr val="FF0000"/>
                </a:solidFill>
              </a:rPr>
              <a:t>Best Paper </a:t>
            </a:r>
            <a:r>
              <a:rPr lang="en-US" sz="1900" dirty="0" smtClean="0">
                <a:solidFill>
                  <a:srgbClr val="FF0000"/>
                </a:solidFill>
              </a:rPr>
              <a:t>Award</a:t>
            </a:r>
            <a:r>
              <a:rPr lang="en-US" sz="1900" dirty="0" smtClean="0"/>
              <a:t>)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/>
              <a:t>M. Drosou and E. Pitoura</a:t>
            </a:r>
            <a:r>
              <a:rPr lang="en-US" sz="1900" dirty="0" smtClean="0"/>
              <a:t>, </a:t>
            </a:r>
            <a:r>
              <a:rPr lang="en-US" sz="1900" i="1" dirty="0"/>
              <a:t>Search Result Diversification</a:t>
            </a:r>
            <a:r>
              <a:rPr lang="en-US" sz="1900" dirty="0"/>
              <a:t>, in </a:t>
            </a:r>
            <a:r>
              <a:rPr lang="en-US" sz="1900" b="1" dirty="0" smtClean="0"/>
              <a:t>SIGMOD Record</a:t>
            </a:r>
            <a:r>
              <a:rPr lang="en-US" sz="1900" dirty="0"/>
              <a:t>, vol. 39, no. 1, pp. 4147</a:t>
            </a:r>
            <a:r>
              <a:rPr lang="en-US" sz="1900" dirty="0" smtClean="0"/>
              <a:t>, 2010</a:t>
            </a:r>
            <a:r>
              <a:rPr lang="en-US" sz="1900" dirty="0"/>
              <a:t>, </a:t>
            </a:r>
            <a:r>
              <a:rPr lang="en-US" sz="1900" dirty="0" smtClean="0"/>
              <a:t>ACM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sz="1900" dirty="0"/>
              <a:t>M. Drosou and E. Pitoura</a:t>
            </a:r>
            <a:r>
              <a:rPr lang="en-US" sz="1900" dirty="0" smtClean="0"/>
              <a:t>, </a:t>
            </a:r>
            <a:r>
              <a:rPr lang="en-US" sz="1900" i="1" dirty="0"/>
              <a:t>Diversity over Continuous Data, in </a:t>
            </a:r>
            <a:r>
              <a:rPr lang="en-US" sz="1900" b="1" i="1" dirty="0"/>
              <a:t>IEEE </a:t>
            </a:r>
            <a:r>
              <a:rPr lang="en-US" sz="1900" b="1" i="1" dirty="0" smtClean="0"/>
              <a:t>Data Engineering </a:t>
            </a:r>
            <a:r>
              <a:rPr lang="en-US" sz="1900" b="1" i="1" dirty="0"/>
              <a:t>Bulletin</a:t>
            </a:r>
            <a:r>
              <a:rPr lang="en-US" sz="1900" dirty="0"/>
              <a:t>, vol. 32, no. 4, pp. 4956</a:t>
            </a:r>
            <a:r>
              <a:rPr lang="en-US" sz="1900" dirty="0" smtClean="0"/>
              <a:t>, 2009</a:t>
            </a:r>
            <a:r>
              <a:rPr lang="en-US" sz="1900" dirty="0"/>
              <a:t>, </a:t>
            </a:r>
            <a:r>
              <a:rPr lang="en-US" sz="1900" dirty="0" smtClean="0"/>
              <a:t>IEEE</a:t>
            </a:r>
            <a:endParaRPr lang="en-US" sz="1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Thesis Publications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Conference Publications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/>
              <a:t>M. Drosou and E. Pitoura</a:t>
            </a:r>
            <a:r>
              <a:rPr lang="en-US" dirty="0" smtClean="0"/>
              <a:t>, </a:t>
            </a:r>
            <a:r>
              <a:rPr lang="en-US" i="1" dirty="0"/>
              <a:t>Dynamic Diversification of Continuous Data</a:t>
            </a:r>
            <a:r>
              <a:rPr lang="en-US" dirty="0" smtClean="0"/>
              <a:t>, </a:t>
            </a:r>
            <a:r>
              <a:rPr lang="en-US" b="1" dirty="0" smtClean="0"/>
              <a:t>EDBT</a:t>
            </a:r>
            <a:r>
              <a:rPr lang="en-US" dirty="0" smtClean="0"/>
              <a:t> 2012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en-US" dirty="0"/>
              <a:t>. Drosou and E. Pitoura</a:t>
            </a:r>
            <a:r>
              <a:rPr lang="en-US" dirty="0" smtClean="0"/>
              <a:t>, </a:t>
            </a:r>
            <a:r>
              <a:rPr lang="en-US" i="1" cap="small" dirty="0" err="1"/>
              <a:t>ReDrive</a:t>
            </a:r>
            <a:r>
              <a:rPr lang="en-US" i="1" dirty="0"/>
              <a:t>: </a:t>
            </a:r>
            <a:r>
              <a:rPr lang="en-US" i="1" dirty="0" smtClean="0"/>
              <a:t>Result Driven Database Exploration through </a:t>
            </a:r>
            <a:r>
              <a:rPr lang="en-US" i="1" dirty="0"/>
              <a:t>Recommendations</a:t>
            </a:r>
            <a:r>
              <a:rPr lang="en-US" dirty="0" smtClean="0"/>
              <a:t>, </a:t>
            </a:r>
            <a:r>
              <a:rPr lang="en-US" b="1" dirty="0" smtClean="0"/>
              <a:t>CIKM</a:t>
            </a:r>
            <a:r>
              <a:rPr lang="en-US" dirty="0" smtClean="0"/>
              <a:t> 2011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K. </a:t>
            </a:r>
            <a:r>
              <a:rPr lang="en-US" dirty="0" err="1" smtClean="0"/>
              <a:t>Stefanidis</a:t>
            </a:r>
            <a:r>
              <a:rPr lang="en-US" dirty="0"/>
              <a:t>, </a:t>
            </a:r>
            <a:r>
              <a:rPr lang="en-US" dirty="0" smtClean="0"/>
              <a:t>M. Drosou </a:t>
            </a:r>
            <a:r>
              <a:rPr lang="en-US" dirty="0"/>
              <a:t>and </a:t>
            </a:r>
            <a:r>
              <a:rPr lang="en-US" dirty="0" smtClean="0"/>
              <a:t>E. Pitoura</a:t>
            </a:r>
            <a:r>
              <a:rPr lang="en-US" dirty="0"/>
              <a:t>, </a:t>
            </a:r>
            <a:r>
              <a:rPr lang="en-US" dirty="0" err="1"/>
              <a:t>PerK</a:t>
            </a:r>
            <a:r>
              <a:rPr lang="en-US" dirty="0"/>
              <a:t>: Personalized </a:t>
            </a:r>
            <a:r>
              <a:rPr lang="en-US" dirty="0" smtClean="0"/>
              <a:t>Keyword Search </a:t>
            </a:r>
            <a:r>
              <a:rPr lang="en-US" dirty="0"/>
              <a:t>in Relational Databases through Preferences, </a:t>
            </a:r>
            <a:r>
              <a:rPr lang="en-US" b="1" dirty="0" smtClean="0"/>
              <a:t>EDBT</a:t>
            </a:r>
            <a:r>
              <a:rPr lang="en-US" dirty="0" smtClean="0"/>
              <a:t> 2010</a:t>
            </a:r>
          </a:p>
          <a:p>
            <a:pPr marL="566928" indent="-457200" algn="l">
              <a:buFont typeface="+mj-lt"/>
              <a:buAutoNum type="arabicPeriod"/>
            </a:pPr>
            <a:endParaRPr lang="en-US" dirty="0" smtClean="0"/>
          </a:p>
          <a:p>
            <a:pPr marL="109728" indent="0" algn="l">
              <a:buNone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Workshop Publications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D.  </a:t>
            </a:r>
            <a:r>
              <a:rPr lang="en-US" dirty="0" err="1"/>
              <a:t>Souravlias</a:t>
            </a:r>
            <a:r>
              <a:rPr lang="en-US" dirty="0"/>
              <a:t>, </a:t>
            </a:r>
            <a:r>
              <a:rPr lang="en-US" dirty="0" smtClean="0"/>
              <a:t>M. Drosou</a:t>
            </a:r>
            <a:r>
              <a:rPr lang="en-US" dirty="0"/>
              <a:t>, </a:t>
            </a:r>
            <a:r>
              <a:rPr lang="en-US" dirty="0" smtClean="0"/>
              <a:t>K. </a:t>
            </a:r>
            <a:r>
              <a:rPr lang="en-US" dirty="0" err="1" smtClean="0"/>
              <a:t>Stefanidis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E. Pitoura</a:t>
            </a:r>
            <a:r>
              <a:rPr lang="en-US" dirty="0"/>
              <a:t>, </a:t>
            </a:r>
            <a:r>
              <a:rPr lang="en-US" i="1" dirty="0" smtClean="0"/>
              <a:t>On Novelty </a:t>
            </a:r>
            <a:r>
              <a:rPr lang="en-US" i="1" dirty="0"/>
              <a:t>in Publish/Subscribe Delivery</a:t>
            </a:r>
            <a:r>
              <a:rPr lang="en-US" dirty="0"/>
              <a:t>, </a:t>
            </a:r>
            <a:r>
              <a:rPr lang="en-US" b="1" dirty="0" err="1" smtClean="0"/>
              <a:t>DBRank</a:t>
            </a:r>
            <a:r>
              <a:rPr lang="en-US" dirty="0" smtClean="0"/>
              <a:t> 2010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K. </a:t>
            </a:r>
            <a:r>
              <a:rPr lang="en-US" dirty="0" err="1" smtClean="0"/>
              <a:t>Stefanidis</a:t>
            </a:r>
            <a:r>
              <a:rPr lang="en-US" dirty="0"/>
              <a:t>, </a:t>
            </a:r>
            <a:r>
              <a:rPr lang="en-US" dirty="0" smtClean="0"/>
              <a:t>M. Drosou </a:t>
            </a:r>
            <a:r>
              <a:rPr lang="en-US" dirty="0"/>
              <a:t>and </a:t>
            </a:r>
            <a:r>
              <a:rPr lang="en-US" dirty="0" smtClean="0"/>
              <a:t>E. Pitoura</a:t>
            </a:r>
            <a:r>
              <a:rPr lang="en-US" dirty="0"/>
              <a:t>, </a:t>
            </a:r>
            <a:r>
              <a:rPr lang="en-US" i="1" dirty="0"/>
              <a:t>‘‘You May Also Like</a:t>
            </a:r>
            <a:r>
              <a:rPr lang="en-US" i="1" dirty="0" smtClean="0"/>
              <a:t>’’ Results </a:t>
            </a:r>
            <a:r>
              <a:rPr lang="en-US" i="1" dirty="0"/>
              <a:t>in Relational Databases</a:t>
            </a:r>
            <a:r>
              <a:rPr lang="en-US" dirty="0"/>
              <a:t>, </a:t>
            </a:r>
            <a:r>
              <a:rPr lang="en-US" b="1" dirty="0" err="1" smtClean="0"/>
              <a:t>PersDB</a:t>
            </a:r>
            <a:r>
              <a:rPr lang="en-US" dirty="0"/>
              <a:t> </a:t>
            </a:r>
            <a:r>
              <a:rPr lang="en-US" dirty="0" smtClean="0"/>
              <a:t>2009</a:t>
            </a:r>
          </a:p>
          <a:p>
            <a:pPr marL="566928" indent="-457200" algn="l">
              <a:buFont typeface="+mj-lt"/>
              <a:buAutoNum type="arabicPeriod"/>
            </a:pPr>
            <a:endParaRPr lang="en-US" dirty="0" smtClean="0"/>
          </a:p>
          <a:p>
            <a:pPr marL="109728" indent="0" algn="l">
              <a:buNone/>
            </a:pPr>
            <a:r>
              <a:rPr lang="en-US" sz="2500" b="1" dirty="0">
                <a:solidFill>
                  <a:schemeClr val="accent2">
                    <a:lumMod val="75000"/>
                  </a:schemeClr>
                </a:solidFill>
              </a:rPr>
              <a:t>Demos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M. Drosou </a:t>
            </a:r>
            <a:r>
              <a:rPr lang="en-US" dirty="0"/>
              <a:t>and </a:t>
            </a:r>
            <a:r>
              <a:rPr lang="en-US" dirty="0" smtClean="0"/>
              <a:t>E. Pitoura</a:t>
            </a:r>
            <a:r>
              <a:rPr lang="en-US" dirty="0"/>
              <a:t>, </a:t>
            </a:r>
            <a:r>
              <a:rPr lang="en-US" i="1" dirty="0"/>
              <a:t>POIKILO: A Tool for Evaluating the Results </a:t>
            </a:r>
            <a:r>
              <a:rPr lang="en-US" i="1" dirty="0" smtClean="0"/>
              <a:t>of Diversification </a:t>
            </a:r>
            <a:r>
              <a:rPr lang="en-US" i="1" dirty="0"/>
              <a:t>Models and Algorithms</a:t>
            </a:r>
            <a:r>
              <a:rPr lang="en-US" dirty="0" smtClean="0"/>
              <a:t>, </a:t>
            </a:r>
            <a:r>
              <a:rPr lang="pt-BR" b="1" dirty="0" smtClean="0"/>
              <a:t>VLDB</a:t>
            </a:r>
            <a:r>
              <a:rPr lang="pt-BR" dirty="0" smtClean="0"/>
              <a:t> 2013</a:t>
            </a:r>
          </a:p>
          <a:p>
            <a:pPr marL="566928" indent="-457200" algn="l">
              <a:buFont typeface="+mj-lt"/>
              <a:buAutoNum type="arabicPeriod"/>
            </a:pPr>
            <a:r>
              <a:rPr lang="en-US" dirty="0" smtClean="0"/>
              <a:t>M. Drosou </a:t>
            </a:r>
            <a:r>
              <a:rPr lang="en-US" dirty="0"/>
              <a:t>and </a:t>
            </a:r>
            <a:r>
              <a:rPr lang="en-US" dirty="0" smtClean="0"/>
              <a:t>E. Pitoura</a:t>
            </a:r>
            <a:r>
              <a:rPr lang="en-US" dirty="0"/>
              <a:t>, </a:t>
            </a:r>
            <a:r>
              <a:rPr lang="en-US" i="1" dirty="0" err="1"/>
              <a:t>YmalDB</a:t>
            </a:r>
            <a:r>
              <a:rPr lang="en-US" i="1" dirty="0"/>
              <a:t>: A </a:t>
            </a:r>
            <a:r>
              <a:rPr lang="en-US" i="1" dirty="0" smtClean="0"/>
              <a:t>Result Driven Recommendation System </a:t>
            </a:r>
            <a:r>
              <a:rPr lang="en-US" i="1" dirty="0"/>
              <a:t>for Databases</a:t>
            </a:r>
            <a:r>
              <a:rPr lang="en-US" dirty="0" smtClean="0"/>
              <a:t>, </a:t>
            </a:r>
            <a:r>
              <a:rPr lang="en-US" b="1" dirty="0" smtClean="0"/>
              <a:t>EDBT</a:t>
            </a:r>
            <a:r>
              <a:rPr lang="en-US" dirty="0" smtClean="0"/>
              <a:t> 2013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 smtClean="0"/>
              <a:t>Marina Drosou,</a:t>
            </a:r>
            <a:r>
              <a:rPr lang="en-US" dirty="0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5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fld id="{61564358-7A2C-40FB-9FD4-8AC65389C92F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0521" y="2705725"/>
            <a:ext cx="35429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chemeClr val="accent1"/>
                </a:solidFill>
                <a:latin typeface="Freestyle Script" pitchFamily="66" charset="0"/>
              </a:rPr>
              <a:t>Thank you!</a:t>
            </a:r>
            <a:endParaRPr lang="el-GR" sz="8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Content-based diversity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smtClean="0"/>
              <a:t>Marina Drosou,</a:t>
            </a:r>
            <a:r>
              <a:rPr lang="en-US" smtClean="0"/>
              <a:t> Preference and Diversity-based Ranking in Network-Centric Information Management Systems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4358-7A2C-40FB-9FD4-8AC65389C9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0212"/>
            <a:ext cx="3513138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00211"/>
            <a:ext cx="33845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112"/>
          <a:stretch/>
        </p:blipFill>
        <p:spPr bwMode="auto">
          <a:xfrm>
            <a:off x="251520" y="2326673"/>
            <a:ext cx="8460432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6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Coverage-based diversity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idea: </a:t>
            </a:r>
            <a:r>
              <a:rPr lang="en-US" dirty="0" smtClean="0">
                <a:solidFill>
                  <a:srgbClr val="FF0000"/>
                </a:solidFill>
              </a:rPr>
              <a:t>Find a set of results that cover different interpretations of the query</a:t>
            </a:r>
          </a:p>
          <a:p>
            <a:endParaRPr lang="en-US" dirty="0" smtClean="0"/>
          </a:p>
          <a:p>
            <a:r>
              <a:rPr lang="en-US" dirty="0" smtClean="0"/>
              <a:t>Common assumptions:</a:t>
            </a:r>
          </a:p>
          <a:p>
            <a:pPr lvl="1"/>
            <a:r>
              <a:rPr lang="en-US" dirty="0" smtClean="0"/>
              <a:t>A taxonomy exists</a:t>
            </a:r>
          </a:p>
          <a:p>
            <a:pPr lvl="1"/>
            <a:r>
              <a:rPr lang="en-US" dirty="0" smtClean="0"/>
              <a:t>Both queries and results may belong to many categories</a:t>
            </a:r>
          </a:p>
          <a:p>
            <a:pPr lvl="1"/>
            <a:r>
              <a:rPr lang="en-US" dirty="0" smtClean="0"/>
              <a:t>Statistics on the distribution of user intents have been collected</a:t>
            </a:r>
          </a:p>
          <a:p>
            <a:pPr lvl="1"/>
            <a:r>
              <a:rPr lang="en-US" dirty="0" smtClean="0"/>
              <a:t>Result independence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Probabilistic view of the problem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Marina Drosou, Preference and Diversity-based Ranking in Network-Centric Information Management Systems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4DD1-B6DF-4F89-822E-93AAEC00D4DA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980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2165</TotalTime>
  <Words>6230</Words>
  <Application>Microsoft Office PowerPoint</Application>
  <PresentationFormat>On-screen Show (4:3)</PresentationFormat>
  <Paragraphs>898</Paragraphs>
  <Slides>75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Symbol</vt:lpstr>
      <vt:lpstr>Trebuchet MS</vt:lpstr>
      <vt:lpstr>Calibri</vt:lpstr>
      <vt:lpstr>Georgia</vt:lpstr>
      <vt:lpstr>Wingdings</vt:lpstr>
      <vt:lpstr>Cambria Math</vt:lpstr>
      <vt:lpstr>Wingdings 2</vt:lpstr>
      <vt:lpstr>Freestyle Script</vt:lpstr>
      <vt:lpstr>Urban</vt:lpstr>
      <vt:lpstr>Equation</vt:lpstr>
      <vt:lpstr>Preference and Diversity-based Ranking in Network-Centric Information Management Systems</vt:lpstr>
      <vt:lpstr>Why diversify?</vt:lpstr>
      <vt:lpstr>Thesis Goal</vt:lpstr>
      <vt:lpstr>Outline</vt:lpstr>
      <vt:lpstr>Outline</vt:lpstr>
      <vt:lpstr>Problem Definition</vt:lpstr>
      <vt:lpstr>What it means</vt:lpstr>
      <vt:lpstr>Content-based diversity</vt:lpstr>
      <vt:lpstr>Coverage-based diversity</vt:lpstr>
      <vt:lpstr>Novelty-based diversity</vt:lpstr>
      <vt:lpstr>Adding relevance in the mix</vt:lpstr>
      <vt:lpstr>Adding relevance in the mix</vt:lpstr>
      <vt:lpstr>Problem Complexity</vt:lpstr>
      <vt:lpstr>Solving the problem</vt:lpstr>
      <vt:lpstr>Related Work</vt:lpstr>
      <vt:lpstr>Outline</vt:lpstr>
      <vt:lpstr>Introduction</vt:lpstr>
      <vt:lpstr>The Cover Tree</vt:lpstr>
      <vt:lpstr>Cover Tree Invariants - Nesting</vt:lpstr>
      <vt:lpstr>Cover Tree Invariants - Covering</vt:lpstr>
      <vt:lpstr>Cover Tree Invariants - Separation</vt:lpstr>
      <vt:lpstr>Example</vt:lpstr>
      <vt:lpstr>Cover Tree Representations</vt:lpstr>
      <vt:lpstr>Dynamic Construction</vt:lpstr>
      <vt:lpstr>Level Family of Algorithms</vt:lpstr>
      <vt:lpstr>Approximation Bound</vt:lpstr>
      <vt:lpstr>Cover Tree implementation of Greedy</vt:lpstr>
      <vt:lpstr>Batch Construction</vt:lpstr>
      <vt:lpstr>Adding relevance</vt:lpstr>
      <vt:lpstr>Continuous Model</vt:lpstr>
      <vt:lpstr>Continuous k-Diversity Problem</vt:lpstr>
      <vt:lpstr>Continuity Requirements</vt:lpstr>
      <vt:lpstr>Building Batch Cover Trees</vt:lpstr>
      <vt:lpstr>Building Incremental Cover Trees</vt:lpstr>
      <vt:lpstr>Pruning</vt:lpstr>
      <vt:lpstr>Streaming Data</vt:lpstr>
      <vt:lpstr>Summary</vt:lpstr>
      <vt:lpstr>Related Publications</vt:lpstr>
      <vt:lpstr>Outline</vt:lpstr>
      <vt:lpstr>DisC Diversity</vt:lpstr>
      <vt:lpstr>DisC Diversity</vt:lpstr>
      <vt:lpstr>DisC Diversity</vt:lpstr>
      <vt:lpstr>Graph model</vt:lpstr>
      <vt:lpstr>Graph model</vt:lpstr>
      <vt:lpstr>Computing DisC subsets</vt:lpstr>
      <vt:lpstr>How smaller is the (optimal) minimum DisC set?</vt:lpstr>
      <vt:lpstr>Raising the dissimilarity condition</vt:lpstr>
      <vt:lpstr>Adding weights</vt:lpstr>
      <vt:lpstr>Multiple radii</vt:lpstr>
      <vt:lpstr>Multiple radii variations</vt:lpstr>
      <vt:lpstr>Comparison with other models</vt:lpstr>
      <vt:lpstr>Comparison with MaxMin</vt:lpstr>
      <vt:lpstr>Zooming</vt:lpstr>
      <vt:lpstr>Size when moving from r to r’</vt:lpstr>
      <vt:lpstr>Zooming</vt:lpstr>
      <vt:lpstr>Zooming-In</vt:lpstr>
      <vt:lpstr>Zooming-Out</vt:lpstr>
      <vt:lpstr>Implementation</vt:lpstr>
      <vt:lpstr>Implementation</vt:lpstr>
      <vt:lpstr>Performance</vt:lpstr>
      <vt:lpstr>Diversity and Relevance</vt:lpstr>
      <vt:lpstr>Zooming</vt:lpstr>
      <vt:lpstr>Related Publications</vt:lpstr>
      <vt:lpstr>Outline</vt:lpstr>
      <vt:lpstr>Visualizing Diverse Items</vt:lpstr>
      <vt:lpstr>Visualizing Diverse Items</vt:lpstr>
      <vt:lpstr>Related Publications</vt:lpstr>
      <vt:lpstr>Outline</vt:lpstr>
      <vt:lpstr>Thesis Contributions</vt:lpstr>
      <vt:lpstr>Thesis Contributions</vt:lpstr>
      <vt:lpstr>Thesis Contributions</vt:lpstr>
      <vt:lpstr>Directions for future research</vt:lpstr>
      <vt:lpstr>Thesis Publications</vt:lpstr>
      <vt:lpstr>Thesis Publications</vt:lpstr>
      <vt:lpstr>PowerPoint Presentation</vt:lpstr>
    </vt:vector>
  </TitlesOfParts>
  <Company>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xxx</cp:lastModifiedBy>
  <cp:revision>364</cp:revision>
  <dcterms:created xsi:type="dcterms:W3CDTF">2012-03-19T15:45:39Z</dcterms:created>
  <dcterms:modified xsi:type="dcterms:W3CDTF">2013-10-07T09:49:03Z</dcterms:modified>
</cp:coreProperties>
</file>