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8" r:id="rId1"/>
    <p:sldMasterId id="2147484381" r:id="rId2"/>
  </p:sldMasterIdLst>
  <p:notesMasterIdLst>
    <p:notesMasterId r:id="rId45"/>
  </p:notesMasterIdLst>
  <p:handoutMasterIdLst>
    <p:handoutMasterId r:id="rId46"/>
  </p:handoutMasterIdLst>
  <p:sldIdLst>
    <p:sldId id="256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78" r:id="rId12"/>
    <p:sldId id="269" r:id="rId13"/>
    <p:sldId id="274" r:id="rId14"/>
    <p:sldId id="285" r:id="rId15"/>
    <p:sldId id="286" r:id="rId16"/>
    <p:sldId id="287" r:id="rId17"/>
    <p:sldId id="288" r:id="rId18"/>
    <p:sldId id="290" r:id="rId19"/>
    <p:sldId id="294" r:id="rId20"/>
    <p:sldId id="293" r:id="rId21"/>
    <p:sldId id="295" r:id="rId22"/>
    <p:sldId id="296" r:id="rId23"/>
    <p:sldId id="297" r:id="rId24"/>
    <p:sldId id="298" r:id="rId25"/>
    <p:sldId id="291" r:id="rId26"/>
    <p:sldId id="302" r:id="rId27"/>
    <p:sldId id="303" r:id="rId28"/>
    <p:sldId id="300" r:id="rId29"/>
    <p:sldId id="292" r:id="rId30"/>
    <p:sldId id="304" r:id="rId31"/>
    <p:sldId id="271" r:id="rId32"/>
    <p:sldId id="275" r:id="rId33"/>
    <p:sldId id="280" r:id="rId34"/>
    <p:sldId id="281" r:id="rId35"/>
    <p:sldId id="282" r:id="rId36"/>
    <p:sldId id="283" r:id="rId37"/>
    <p:sldId id="284" r:id="rId38"/>
    <p:sldId id="272" r:id="rId39"/>
    <p:sldId id="276" r:id="rId40"/>
    <p:sldId id="279" r:id="rId41"/>
    <p:sldId id="273" r:id="rId42"/>
    <p:sldId id="277" r:id="rId43"/>
    <p:sldId id="270" r:id="rId44"/>
  </p:sldIdLst>
  <p:sldSz cx="9144000" cy="6858000" type="screen4x3"/>
  <p:notesSz cx="6781800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B6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76" d="100"/>
          <a:sy n="76" d="100"/>
        </p:scale>
        <p:origin x="-10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95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89CF2F-7156-4267-81FA-B3F663BAE7EA}" type="datetimeFigureOut">
              <a:rPr lang="el-GR"/>
              <a:pPr>
                <a:defRPr/>
              </a:pPr>
              <a:t>26/8/2009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FE1D1E2-564D-4B15-8BED-21C2CCB7CC5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B314CE2-F07A-4E5D-9B1D-1B8E57F0733D}" type="datetimeFigureOut">
              <a:rPr lang="el-GR"/>
              <a:pPr>
                <a:defRPr/>
              </a:pPr>
              <a:t>26/8/2009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C2346B8-CA09-463E-96DA-409548FA03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6BDF925-E0F9-4E38-83DD-B4C5F64E4FE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14516-C347-45BF-B65F-FB9F40F0133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F8B06-64E5-4E42-B8F2-A9D09769BD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421AF-E087-4D58-A9C0-BC2A1E00CA5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476DF-F57E-45C1-8473-D1B8183F6D2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0A906-1C3F-46F1-9349-7945D187598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44610-6A02-4022-BD4F-AF7F0D0617D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96156-F6CC-4432-B1FD-EF1413361CA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CE70C-5046-4DA6-A57E-28F13EEC939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C5B63-6659-479A-B0B5-271C73B853F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C1433-FAF0-425F-A700-1CEB8F82D70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MOD_logo_big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6513" y="6394450"/>
            <a:ext cx="534987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714356"/>
            <a:ext cx="8543956" cy="7143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785926"/>
            <a:ext cx="8543956" cy="450059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429500" y="6500813"/>
            <a:ext cx="1714500" cy="285750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l-GR"/>
              <a:t>PersDB 2009 @ Lyon</a:t>
            </a:r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063" y="6500813"/>
            <a:ext cx="2500312" cy="357187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37A75-CBCC-48CC-9FF3-3A28CBD97B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AF8BB-36B1-4891-9309-67D1E022BB1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BB4E2-8811-4CEA-83ED-A40DE7E5182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1C7B6-D98C-4F6D-9AEC-B20B8DB8042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52AA4-7E8D-48CC-9A47-68A8D72639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38FA6-B640-4763-9F73-0B3345D9641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B79B028-AA0C-4601-96A3-CC7D6D100EC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F8F74-663A-4479-B230-123CAFA9AF4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A4C7F-17EE-472E-B2EA-5818188703B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5AF01-D2D5-4D13-83F8-7E567EE6D11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EED3A-D720-47F7-9F61-9E777F1E78B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1695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69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CCD66C8-2653-47FE-95BE-5BF615E60A6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393" r:id="rId3"/>
    <p:sldLayoutId id="2147484392" r:id="rId4"/>
    <p:sldLayoutId id="2147484407" r:id="rId5"/>
    <p:sldLayoutId id="2147484408" r:id="rId6"/>
    <p:sldLayoutId id="2147484391" r:id="rId7"/>
    <p:sldLayoutId id="2147484390" r:id="rId8"/>
    <p:sldLayoutId id="2147484389" r:id="rId9"/>
    <p:sldLayoutId id="2147484388" r:id="rId10"/>
    <p:sldLayoutId id="2147484387" r:id="rId11"/>
    <p:sldLayoutId id="2147484386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0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16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l-GR" smtClean="0"/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l-GR"/>
              <a:t>PersDB 2009 @ Lyon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A213C0-5DE9-4D29-BD05-5FD38A728C2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4" r:id="rId1"/>
    <p:sldLayoutId id="2147484403" r:id="rId2"/>
    <p:sldLayoutId id="2147484402" r:id="rId3"/>
    <p:sldLayoutId id="2147484401" r:id="rId4"/>
    <p:sldLayoutId id="2147484400" r:id="rId5"/>
    <p:sldLayoutId id="2147484399" r:id="rId6"/>
    <p:sldLayoutId id="2147484398" r:id="rId7"/>
    <p:sldLayoutId id="2147484397" r:id="rId8"/>
    <p:sldLayoutId id="2147484396" r:id="rId9"/>
    <p:sldLayoutId id="2147484395" r:id="rId10"/>
    <p:sldLayoutId id="214748439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ctrTitle"/>
          </p:nvPr>
        </p:nvSpPr>
        <p:spPr>
          <a:xfrm>
            <a:off x="457200" y="1458913"/>
            <a:ext cx="8458200" cy="1470025"/>
          </a:xfrm>
        </p:spPr>
        <p:txBody>
          <a:bodyPr/>
          <a:lstStyle/>
          <a:p>
            <a:pPr eaLnBrk="1" hangingPunct="1"/>
            <a:r>
              <a:rPr lang="en-US" sz="4000" i="1" smtClean="0"/>
              <a:t>“You May Also Like” </a:t>
            </a:r>
            <a:r>
              <a:rPr lang="en-US" sz="4000" smtClean="0"/>
              <a:t>Results in Relational Databases</a:t>
            </a:r>
            <a:endParaRPr lang="el-GR" sz="4000" smtClean="0"/>
          </a:p>
        </p:txBody>
      </p:sp>
      <p:sp>
        <p:nvSpPr>
          <p:cNvPr id="28674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5543550" cy="2600325"/>
          </a:xfrm>
        </p:spPr>
        <p:txBody>
          <a:bodyPr/>
          <a:lstStyle/>
          <a:p>
            <a:pPr marL="63500" eaLnBrk="1" hangingPunct="1"/>
            <a:r>
              <a:rPr lang="en-US" sz="1800" smtClean="0"/>
              <a:t>Kostas Stefanidis</a:t>
            </a:r>
          </a:p>
          <a:p>
            <a:pPr marL="63500" eaLnBrk="1" hangingPunct="1"/>
            <a:endParaRPr lang="en-US" sz="1000" smtClean="0"/>
          </a:p>
          <a:p>
            <a:pPr marL="63500" eaLnBrk="1" hangingPunct="1"/>
            <a:r>
              <a:rPr lang="en-US" sz="1400" smtClean="0"/>
              <a:t>Department of Computer Science</a:t>
            </a:r>
          </a:p>
          <a:p>
            <a:pPr marL="63500" eaLnBrk="1" hangingPunct="1"/>
            <a:r>
              <a:rPr lang="en-US" sz="1400" smtClean="0"/>
              <a:t>University of Ioannina, Greece</a:t>
            </a:r>
          </a:p>
          <a:p>
            <a:pPr marL="63500" eaLnBrk="1" hangingPunct="1"/>
            <a:endParaRPr lang="en-US" sz="1800" smtClean="0"/>
          </a:p>
          <a:p>
            <a:pPr marL="63500" eaLnBrk="1" hangingPunct="1"/>
            <a:r>
              <a:rPr lang="en-US" sz="1600" smtClean="0"/>
              <a:t>Joint work with Marina Drosou and Evaggelia Pitoura</a:t>
            </a:r>
          </a:p>
          <a:p>
            <a:pPr marL="63500" eaLnBrk="1" hangingPunct="1"/>
            <a:endParaRPr lang="en-US" sz="1800" smtClean="0"/>
          </a:p>
          <a:p>
            <a:pPr marL="63500" eaLnBrk="1" hangingPunct="1"/>
            <a:r>
              <a:rPr lang="en-US" sz="1400" smtClean="0"/>
              <a:t>	http://dmod.cs.uoi.gr </a:t>
            </a:r>
            <a:endParaRPr lang="el-GR" sz="1400" smtClean="0"/>
          </a:p>
        </p:txBody>
      </p:sp>
      <p:pic>
        <p:nvPicPr>
          <p:cNvPr id="28675" name="Picture 3" descr="DMOD_logo_bi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325" y="5751513"/>
            <a:ext cx="534988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Movies Example</a:t>
            </a:r>
            <a:endParaRPr lang="el-GR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2875" y="2857500"/>
          <a:ext cx="3000375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99"/>
                <a:gridCol w="750099"/>
                <a:gridCol w="750099"/>
                <a:gridCol w="7500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</a:rPr>
                        <a:t>m-id</a:t>
                      </a:r>
                      <a:endParaRPr lang="el-GR" b="0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title</a:t>
                      </a:r>
                      <a:endParaRPr lang="el-G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year</a:t>
                      </a:r>
                      <a:endParaRPr lang="el-G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rank</a:t>
                      </a:r>
                      <a:endParaRPr lang="el-G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7902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37903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3357563" y="2857500"/>
          <a:ext cx="2251075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99"/>
                <a:gridCol w="750099"/>
                <a:gridCol w="7500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</a:rPr>
                        <a:t>m-id</a:t>
                      </a:r>
                      <a:endParaRPr lang="el-GR" b="0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a-id</a:t>
                      </a:r>
                      <a:endParaRPr lang="el-GR" b="0" u="sng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role</a:t>
                      </a:r>
                      <a:endParaRPr lang="el-G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4714875" y="3771900"/>
          <a:ext cx="4214813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8"/>
                <a:gridCol w="1143008"/>
                <a:gridCol w="1160867"/>
                <a:gridCol w="10537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</a:rPr>
                        <a:t>a-id</a:t>
                      </a:r>
                      <a:endParaRPr lang="el-GR" b="0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f_name</a:t>
                      </a:r>
                      <a:endParaRPr lang="el-G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l_name</a:t>
                      </a:r>
                      <a:endParaRPr lang="el-G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gender</a:t>
                      </a:r>
                      <a:endParaRPr lang="el-G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785813" y="2000250"/>
          <a:ext cx="1643062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99"/>
                <a:gridCol w="8929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</a:rPr>
                        <a:t>m-id</a:t>
                      </a:r>
                      <a:endParaRPr lang="el-GR" b="0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genre</a:t>
                      </a:r>
                      <a:endParaRPr lang="el-GR" b="0" u="sng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Content Placeholder 5"/>
          <p:cNvGraphicFramePr>
            <a:graphicFrameLocks/>
          </p:cNvGraphicFramePr>
          <p:nvPr/>
        </p:nvGraphicFramePr>
        <p:xfrm>
          <a:off x="785813" y="4843463"/>
          <a:ext cx="17145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8572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</a:rPr>
                        <a:t>m-id</a:t>
                      </a:r>
                      <a:endParaRPr lang="el-GR" b="0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d-id</a:t>
                      </a:r>
                      <a:endParaRPr lang="el-GR" b="0" u="sng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Content Placeholder 5"/>
          <p:cNvGraphicFramePr>
            <a:graphicFrameLocks/>
          </p:cNvGraphicFramePr>
          <p:nvPr/>
        </p:nvGraphicFramePr>
        <p:xfrm>
          <a:off x="2857500" y="4843463"/>
          <a:ext cx="4214813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8"/>
                <a:gridCol w="1143008"/>
                <a:gridCol w="1160867"/>
                <a:gridCol w="10537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</a:rPr>
                        <a:t>d-id</a:t>
                      </a:r>
                      <a:endParaRPr lang="el-GR" b="0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f_name</a:t>
                      </a:r>
                      <a:endParaRPr lang="el-G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l_name</a:t>
                      </a:r>
                      <a:endParaRPr lang="el-G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gender</a:t>
                      </a:r>
                      <a:endParaRPr lang="el-G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5175" y="1701800"/>
            <a:ext cx="8413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j-lt"/>
              </a:rPr>
              <a:t>Genre</a:t>
            </a:r>
            <a:endParaRPr lang="el-GR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75" y="2559050"/>
            <a:ext cx="8175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j-lt"/>
              </a:rPr>
              <a:t>Movie</a:t>
            </a:r>
            <a:endParaRPr lang="el-GR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95663" y="2559050"/>
            <a:ext cx="639762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j-lt"/>
              </a:rPr>
              <a:t>Cast</a:t>
            </a:r>
            <a:endParaRPr lang="el-GR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5813" y="4559300"/>
            <a:ext cx="8445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j-lt"/>
              </a:rPr>
              <a:t>Direct</a:t>
            </a:r>
            <a:endParaRPr lang="el-GR" b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95600" y="4559300"/>
            <a:ext cx="10747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j-lt"/>
              </a:rPr>
              <a:t>Director</a:t>
            </a:r>
            <a:endParaRPr lang="el-GR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65663" y="3487738"/>
            <a:ext cx="7683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j-lt"/>
              </a:rPr>
              <a:t>Actor</a:t>
            </a:r>
            <a:endParaRPr lang="el-GR" b="1" dirty="0">
              <a:latin typeface="+mj-lt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3534569" y="3393282"/>
            <a:ext cx="358775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>
            <a:off x="642938" y="3571875"/>
            <a:ext cx="307181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462756" y="3393282"/>
            <a:ext cx="3587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3748881" y="3821907"/>
            <a:ext cx="121602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357688" y="4429125"/>
            <a:ext cx="642937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4858544" y="4288632"/>
            <a:ext cx="2873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1749425" y="5394325"/>
            <a:ext cx="3571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928813" y="5572125"/>
            <a:ext cx="1143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 flipH="1" flipV="1">
            <a:off x="2892425" y="5394325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893763" y="5392738"/>
            <a:ext cx="357187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00063" y="5572125"/>
            <a:ext cx="571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 flipH="1" flipV="1">
            <a:off x="-680244" y="4393407"/>
            <a:ext cx="23590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 flipH="1" flipV="1">
            <a:off x="105569" y="3393282"/>
            <a:ext cx="3587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>
            <a:off x="69850" y="3571875"/>
            <a:ext cx="2159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-468312" y="3032125"/>
            <a:ext cx="1079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1070769" y="2428082"/>
            <a:ext cx="142875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0800000">
            <a:off x="63500" y="2500313"/>
            <a:ext cx="10795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Outline </a:t>
            </a:r>
            <a:endParaRPr lang="el-GR" smtClean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142875" y="1785938"/>
            <a:ext cx="8543925" cy="4500562"/>
          </a:xfrm>
        </p:spPr>
        <p:txBody>
          <a:bodyPr/>
          <a:lstStyle/>
          <a:p>
            <a:pPr eaLnBrk="1" hangingPunct="1"/>
            <a:r>
              <a:rPr lang="en-US" u="sng" smtClean="0">
                <a:solidFill>
                  <a:schemeClr val="accent2"/>
                </a:solidFill>
              </a:rPr>
              <a:t>Current-state techniques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History-based techniques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External sources techniques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Summary</a:t>
            </a:r>
            <a:endParaRPr lang="el-GR" smtClean="0"/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Current-state Techniques</a:t>
            </a:r>
            <a:endParaRPr lang="el-GR" smtClean="0"/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-71438" y="1785938"/>
            <a:ext cx="8543926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Available information: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The results </a:t>
            </a:r>
            <a:r>
              <a:rPr lang="en-US" sz="1800" i="1" smtClean="0">
                <a:solidFill>
                  <a:schemeClr val="tx1"/>
                </a:solidFill>
              </a:rPr>
              <a:t>R(Q)</a:t>
            </a:r>
            <a:r>
              <a:rPr lang="en-US" sz="1800" smtClean="0">
                <a:solidFill>
                  <a:schemeClr val="tx1"/>
                </a:solidFill>
              </a:rPr>
              <a:t> computed for a query </a:t>
            </a:r>
            <a:r>
              <a:rPr lang="en-US" sz="1800" i="1" smtClean="0">
                <a:solidFill>
                  <a:schemeClr val="tx1"/>
                </a:solidFill>
              </a:rPr>
              <a:t>Q</a:t>
            </a:r>
          </a:p>
          <a:p>
            <a:pPr eaLnBrk="1" hangingPunct="1"/>
            <a:endParaRPr lang="en-US" sz="1800" i="1" smtClean="0"/>
          </a:p>
          <a:p>
            <a:pPr eaLnBrk="1" hangingPunct="1">
              <a:buFont typeface="Georgia" pitchFamily="18" charset="0"/>
              <a:buNone/>
            </a:pPr>
            <a:r>
              <a:rPr lang="en-US" i="1" smtClean="0"/>
              <a:t>	Ymal </a:t>
            </a:r>
            <a:r>
              <a:rPr lang="en-US" smtClean="0"/>
              <a:t>results for </a:t>
            </a:r>
            <a:r>
              <a:rPr lang="en-US" i="1" smtClean="0"/>
              <a:t>Q</a:t>
            </a:r>
            <a:r>
              <a:rPr lang="en-US" smtClean="0"/>
              <a:t> can be computed based on:</a:t>
            </a:r>
          </a:p>
          <a:p>
            <a:pPr lvl="1" eaLnBrk="1" hangingPunct="1"/>
            <a:r>
              <a:rPr lang="en-US" sz="1800" i="1" u="sng" smtClean="0">
                <a:solidFill>
                  <a:srgbClr val="FF0000"/>
                </a:solidFill>
              </a:rPr>
              <a:t>Local analysis</a:t>
            </a:r>
            <a:r>
              <a:rPr lang="en-US" sz="1800" smtClean="0">
                <a:solidFill>
                  <a:schemeClr val="tx1"/>
                </a:solidFill>
              </a:rPr>
              <a:t> of the intrinsic properties of </a:t>
            </a:r>
            <a:r>
              <a:rPr lang="en-US" sz="1800" i="1" smtClean="0">
                <a:solidFill>
                  <a:schemeClr val="tx1"/>
                </a:solidFill>
              </a:rPr>
              <a:t>R(Q)</a:t>
            </a:r>
          </a:p>
          <a:p>
            <a:pPr lvl="2" eaLnBrk="1" hangingPunct="1"/>
            <a:r>
              <a:rPr lang="en-US" sz="1600" smtClean="0">
                <a:solidFill>
                  <a:schemeClr val="tx1"/>
                </a:solidFill>
              </a:rPr>
              <a:t>Exploit the content and schema of </a:t>
            </a:r>
            <a:r>
              <a:rPr lang="en-US" sz="1600" i="1" smtClean="0">
                <a:solidFill>
                  <a:schemeClr val="tx1"/>
                </a:solidFill>
              </a:rPr>
              <a:t>R(Q)</a:t>
            </a:r>
          </a:p>
          <a:p>
            <a:pPr lvl="1" eaLnBrk="1" hangingPunct="1"/>
            <a:r>
              <a:rPr lang="en-US" sz="1800" i="1" u="sng" smtClean="0">
                <a:solidFill>
                  <a:srgbClr val="FF0000"/>
                </a:solidFill>
              </a:rPr>
              <a:t>Global analysis</a:t>
            </a:r>
            <a:r>
              <a:rPr lang="en-US" sz="1800" i="1" smtClean="0">
                <a:solidFill>
                  <a:srgbClr val="FF0000"/>
                </a:solidFill>
              </a:rPr>
              <a:t> </a:t>
            </a:r>
            <a:r>
              <a:rPr lang="en-US" sz="1800" smtClean="0">
                <a:solidFill>
                  <a:schemeClr val="tx1"/>
                </a:solidFill>
              </a:rPr>
              <a:t>of the properties of the database </a:t>
            </a:r>
            <a:r>
              <a:rPr lang="en-US" sz="1800" i="1" smtClean="0">
                <a:solidFill>
                  <a:schemeClr val="tx1"/>
                </a:solidFill>
              </a:rPr>
              <a:t>D</a:t>
            </a:r>
          </a:p>
          <a:p>
            <a:pPr lvl="2" eaLnBrk="1" hangingPunct="1"/>
            <a:r>
              <a:rPr lang="en-US" sz="1600" smtClean="0">
                <a:solidFill>
                  <a:schemeClr val="tx1"/>
                </a:solidFill>
              </a:rPr>
              <a:t>Exploit the content and schema of </a:t>
            </a:r>
            <a:r>
              <a:rPr lang="en-US" sz="1600" i="1" smtClean="0">
                <a:solidFill>
                  <a:schemeClr val="tx1"/>
                </a:solidFill>
              </a:rPr>
              <a:t>D</a:t>
            </a:r>
            <a:endParaRPr lang="el-GR" sz="1600" i="1" smtClean="0">
              <a:solidFill>
                <a:schemeClr val="tx1"/>
              </a:solidFill>
            </a:endParaRPr>
          </a:p>
        </p:txBody>
      </p:sp>
      <p:sp>
        <p:nvSpPr>
          <p:cNvPr id="39939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3994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Local Analysis Techniques</a:t>
            </a:r>
            <a:endParaRPr lang="el-GR" smtClean="0"/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-42863" y="1785938"/>
            <a:ext cx="8901113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</a:t>
            </a:r>
            <a:r>
              <a:rPr lang="en-US" i="1" smtClean="0"/>
              <a:t>Ymal</a:t>
            </a:r>
            <a:r>
              <a:rPr lang="en-US" smtClean="0"/>
              <a:t> current-state techniques can be distinguished between:</a:t>
            </a:r>
          </a:p>
          <a:p>
            <a:pPr lvl="1" eaLnBrk="1" hangingPunct="1"/>
            <a:r>
              <a:rPr lang="en-US" sz="1800" i="1" u="sng" smtClean="0">
                <a:solidFill>
                  <a:srgbClr val="FF0000"/>
                </a:solidFill>
              </a:rPr>
              <a:t>Local analysis techniques</a:t>
            </a:r>
          </a:p>
          <a:p>
            <a:pPr lvl="2" eaLnBrk="1" hangingPunct="1"/>
            <a:r>
              <a:rPr lang="en-US" sz="1600" u="sng" smtClean="0">
                <a:solidFill>
                  <a:srgbClr val="7030A0"/>
                </a:solidFill>
              </a:rPr>
              <a:t>Content-based approach</a:t>
            </a:r>
            <a:endParaRPr lang="en-US" sz="1600" i="1" u="sng" smtClean="0">
              <a:solidFill>
                <a:srgbClr val="FF0000"/>
              </a:solidFill>
            </a:endParaRPr>
          </a:p>
          <a:p>
            <a:pPr lvl="3" eaLnBrk="1" hangingPunct="1"/>
            <a:r>
              <a:rPr lang="en-US" sz="1600" smtClean="0">
                <a:solidFill>
                  <a:schemeClr val="tx1"/>
                </a:solidFill>
              </a:rPr>
              <a:t>Locate common information patterns appearing in </a:t>
            </a:r>
            <a:r>
              <a:rPr lang="en-US" sz="1600" i="1" smtClean="0">
                <a:solidFill>
                  <a:schemeClr val="tx1"/>
                </a:solidFill>
              </a:rPr>
              <a:t>R(Q)</a:t>
            </a:r>
          </a:p>
          <a:p>
            <a:pPr lvl="3" eaLnBrk="1" hangingPunct="1"/>
            <a:r>
              <a:rPr lang="en-US" sz="1600" smtClean="0">
                <a:solidFill>
                  <a:schemeClr val="tx1"/>
                </a:solidFill>
              </a:rPr>
              <a:t>Employ such information to recommend tuples of </a:t>
            </a:r>
            <a:r>
              <a:rPr lang="en-US" sz="1600" i="1" smtClean="0">
                <a:solidFill>
                  <a:schemeClr val="tx1"/>
                </a:solidFill>
              </a:rPr>
              <a:t>D</a:t>
            </a:r>
            <a:r>
              <a:rPr lang="en-US" sz="1600" smtClean="0">
                <a:solidFill>
                  <a:schemeClr val="tx1"/>
                </a:solidFill>
              </a:rPr>
              <a:t> that do not belong in </a:t>
            </a:r>
            <a:r>
              <a:rPr lang="en-US" sz="1600" i="1" smtClean="0">
                <a:solidFill>
                  <a:schemeClr val="tx1"/>
                </a:solidFill>
              </a:rPr>
              <a:t>R(Q)</a:t>
            </a:r>
            <a:r>
              <a:rPr lang="en-US" sz="1600" smtClean="0">
                <a:solidFill>
                  <a:schemeClr val="tx1"/>
                </a:solidFill>
              </a:rPr>
              <a:t> but exhibit similar behavior</a:t>
            </a:r>
          </a:p>
          <a:p>
            <a:pPr lvl="3" eaLnBrk="1" hangingPunct="1"/>
            <a:r>
              <a:rPr lang="en-US" sz="1600" u="sng" smtClean="0">
                <a:solidFill>
                  <a:schemeClr val="accent2"/>
                </a:solidFill>
              </a:rPr>
              <a:t>Example</a:t>
            </a:r>
            <a:r>
              <a:rPr lang="en-US" sz="1600" smtClean="0">
                <a:solidFill>
                  <a:schemeClr val="tx1"/>
                </a:solidFill>
              </a:rPr>
              <a:t>: Query about </a:t>
            </a:r>
            <a:r>
              <a:rPr lang="en-US" sz="1600" i="1" smtClean="0">
                <a:solidFill>
                  <a:schemeClr val="tx1"/>
                </a:solidFill>
              </a:rPr>
              <a:t>M. Freeman movie titles</a:t>
            </a:r>
            <a:r>
              <a:rPr lang="en-US" sz="1600" smtClean="0">
                <a:solidFill>
                  <a:schemeClr val="tx1"/>
                </a:solidFill>
              </a:rPr>
              <a:t>. Since M. Freeman acts usually in</a:t>
            </a:r>
            <a:r>
              <a:rPr lang="en-US" sz="1600" i="1" smtClean="0">
                <a:solidFill>
                  <a:schemeClr val="tx1"/>
                </a:solidFill>
              </a:rPr>
              <a:t> detective </a:t>
            </a:r>
            <a:r>
              <a:rPr lang="en-US" sz="1600" smtClean="0">
                <a:solidFill>
                  <a:schemeClr val="tx1"/>
                </a:solidFill>
              </a:rPr>
              <a:t>roles, report movies in which other actors play detective roles</a:t>
            </a:r>
          </a:p>
          <a:p>
            <a:pPr lvl="2" eaLnBrk="1" hangingPunct="1"/>
            <a:r>
              <a:rPr lang="en-US" sz="1600" u="sng" smtClean="0">
                <a:solidFill>
                  <a:srgbClr val="7030A0"/>
                </a:solidFill>
              </a:rPr>
              <a:t>Schema-based approach</a:t>
            </a:r>
            <a:endParaRPr lang="en-US" sz="160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sz="1800" i="1" smtClean="0">
                <a:solidFill>
                  <a:schemeClr val="tx1"/>
                </a:solidFill>
              </a:rPr>
              <a:t>Global analysis techniques </a:t>
            </a:r>
          </a:p>
          <a:p>
            <a:pPr lvl="1" eaLnBrk="1" hangingPunct="1"/>
            <a:r>
              <a:rPr lang="en-US" sz="1800" i="1" smtClean="0">
                <a:solidFill>
                  <a:schemeClr val="tx1"/>
                </a:solidFill>
              </a:rPr>
              <a:t>Hybrid analysis techniques</a:t>
            </a:r>
            <a:endParaRPr lang="el-GR" sz="1800" i="1" smtClean="0">
              <a:solidFill>
                <a:schemeClr val="tx1"/>
              </a:solidFill>
            </a:endParaRPr>
          </a:p>
        </p:txBody>
      </p:sp>
      <p:sp>
        <p:nvSpPr>
          <p:cNvPr id="40963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2500313" y="5570538"/>
          <a:ext cx="2000250" cy="285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500066"/>
                <a:gridCol w="500066"/>
                <a:gridCol w="500066"/>
              </a:tblGrid>
              <a:tr h="285752">
                <a:tc>
                  <a:txBody>
                    <a:bodyPr/>
                    <a:lstStyle/>
                    <a:p>
                      <a:r>
                        <a:rPr lang="en-US" sz="1200" b="0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</a:rPr>
                        <a:t>m-id</a:t>
                      </a:r>
                      <a:endParaRPr lang="el-GR" sz="1200" b="0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title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year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rank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4643438" y="5570538"/>
          <a:ext cx="1500187" cy="285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500066"/>
                <a:gridCol w="500066"/>
              </a:tblGrid>
              <a:tr h="285752">
                <a:tc>
                  <a:txBody>
                    <a:bodyPr/>
                    <a:lstStyle/>
                    <a:p>
                      <a:r>
                        <a:rPr lang="en-US" sz="1200" b="0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</a:rPr>
                        <a:t>m-id</a:t>
                      </a:r>
                      <a:endParaRPr lang="el-GR" sz="1200" b="0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a-id</a:t>
                      </a:r>
                      <a:endParaRPr lang="el-GR" sz="1200" b="0" u="sng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role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6357938" y="5570538"/>
          <a:ext cx="2643187" cy="285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602"/>
                <a:gridCol w="716801"/>
                <a:gridCol w="728001"/>
                <a:gridCol w="660802"/>
              </a:tblGrid>
              <a:tr h="285752">
                <a:tc>
                  <a:txBody>
                    <a:bodyPr/>
                    <a:lstStyle/>
                    <a:p>
                      <a:r>
                        <a:rPr lang="en-US" sz="1200" b="0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</a:rPr>
                        <a:t>a-id</a:t>
                      </a:r>
                      <a:endParaRPr lang="el-GR" sz="1200" b="0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f_name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l_name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gender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17775" y="5365750"/>
            <a:ext cx="60642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+mj-lt"/>
              </a:rPr>
              <a:t>Movie</a:t>
            </a:r>
            <a:endParaRPr lang="el-GR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5365750"/>
            <a:ext cx="487362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+mj-lt"/>
              </a:rPr>
              <a:t>Cast</a:t>
            </a:r>
            <a:endParaRPr lang="el-GR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4763" y="5356225"/>
            <a:ext cx="5746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+mj-lt"/>
              </a:rPr>
              <a:t>Actor</a:t>
            </a:r>
            <a:endParaRPr lang="el-GR" b="1" dirty="0">
              <a:latin typeface="+mj-lt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4715669" y="5928519"/>
            <a:ext cx="142875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2714625" y="5999163"/>
            <a:ext cx="2071688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2642394" y="5928519"/>
            <a:ext cx="1428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787106" y="5928519"/>
            <a:ext cx="14287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57750" y="5999163"/>
            <a:ext cx="17145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6501606" y="5928519"/>
            <a:ext cx="1428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Local Analysis Techniques</a:t>
            </a:r>
            <a:endParaRPr lang="el-GR" smtClean="0"/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-42863" y="1785938"/>
            <a:ext cx="8901113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</a:t>
            </a:r>
            <a:r>
              <a:rPr lang="en-US" i="1" smtClean="0"/>
              <a:t>Ymal</a:t>
            </a:r>
            <a:r>
              <a:rPr lang="en-US" smtClean="0"/>
              <a:t> current-state techniques can be distinguished between:</a:t>
            </a:r>
          </a:p>
          <a:p>
            <a:pPr lvl="1" eaLnBrk="1" hangingPunct="1"/>
            <a:r>
              <a:rPr lang="en-US" sz="1800" i="1" u="sng" smtClean="0">
                <a:solidFill>
                  <a:srgbClr val="FF0000"/>
                </a:solidFill>
              </a:rPr>
              <a:t>Local analysis techniques</a:t>
            </a:r>
          </a:p>
          <a:p>
            <a:pPr lvl="2" eaLnBrk="1" hangingPunct="1"/>
            <a:r>
              <a:rPr lang="en-US" sz="1600" u="sng" smtClean="0">
                <a:solidFill>
                  <a:srgbClr val="7030A0"/>
                </a:solidFill>
              </a:rPr>
              <a:t>Content-based approach</a:t>
            </a:r>
            <a:endParaRPr lang="en-US" sz="1600" smtClean="0">
              <a:solidFill>
                <a:schemeClr val="tx1"/>
              </a:solidFill>
            </a:endParaRPr>
          </a:p>
          <a:p>
            <a:pPr lvl="2" eaLnBrk="1" hangingPunct="1"/>
            <a:r>
              <a:rPr lang="en-US" sz="1600" u="sng" smtClean="0">
                <a:solidFill>
                  <a:srgbClr val="7030A0"/>
                </a:solidFill>
              </a:rPr>
              <a:t>Schema-based approach</a:t>
            </a:r>
          </a:p>
          <a:p>
            <a:pPr lvl="3" eaLnBrk="1" hangingPunct="1"/>
            <a:r>
              <a:rPr lang="en-US" sz="1600" smtClean="0">
                <a:solidFill>
                  <a:schemeClr val="tx1"/>
                </a:solidFill>
              </a:rPr>
              <a:t>Expand the tuples of </a:t>
            </a:r>
            <a:r>
              <a:rPr lang="en-US" sz="1600" i="1" smtClean="0">
                <a:solidFill>
                  <a:schemeClr val="tx1"/>
                </a:solidFill>
              </a:rPr>
              <a:t>R(Q)</a:t>
            </a:r>
            <a:r>
              <a:rPr lang="en-US" sz="1600" smtClean="0">
                <a:solidFill>
                  <a:schemeClr val="tx1"/>
                </a:solidFill>
              </a:rPr>
              <a:t> through joins</a:t>
            </a:r>
          </a:p>
          <a:p>
            <a:pPr lvl="3" eaLnBrk="1" hangingPunct="1"/>
            <a:r>
              <a:rPr lang="en-US" sz="1600" smtClean="0">
                <a:solidFill>
                  <a:schemeClr val="tx1"/>
                </a:solidFill>
              </a:rPr>
              <a:t>Locate common information patterns in the expanded result tuples</a:t>
            </a:r>
            <a:endParaRPr lang="en-US" sz="1600" i="1" smtClean="0">
              <a:solidFill>
                <a:schemeClr val="tx1"/>
              </a:solidFill>
            </a:endParaRPr>
          </a:p>
          <a:p>
            <a:pPr lvl="3" eaLnBrk="1" hangingPunct="1"/>
            <a:r>
              <a:rPr lang="en-US" sz="1600" smtClean="0">
                <a:solidFill>
                  <a:schemeClr val="tx1"/>
                </a:solidFill>
              </a:rPr>
              <a:t>Employ such information to recommend tuples</a:t>
            </a:r>
          </a:p>
          <a:p>
            <a:pPr lvl="3" eaLnBrk="1" hangingPunct="1"/>
            <a:r>
              <a:rPr lang="en-US" sz="1600" u="sng" smtClean="0">
                <a:solidFill>
                  <a:schemeClr val="accent2"/>
                </a:solidFill>
              </a:rPr>
              <a:t>Example</a:t>
            </a:r>
            <a:r>
              <a:rPr lang="en-US" sz="1600" smtClean="0">
                <a:solidFill>
                  <a:schemeClr val="tx1"/>
                </a:solidFill>
              </a:rPr>
              <a:t>: Query about </a:t>
            </a:r>
            <a:r>
              <a:rPr lang="en-US" sz="1600" i="1" smtClean="0">
                <a:solidFill>
                  <a:schemeClr val="tx1"/>
                </a:solidFill>
              </a:rPr>
              <a:t>M. Freeman movies</a:t>
            </a:r>
            <a:r>
              <a:rPr lang="en-US" sz="1600" smtClean="0">
                <a:solidFill>
                  <a:schemeClr val="tx1"/>
                </a:solidFill>
              </a:rPr>
              <a:t>. Enhance the result with movies </a:t>
            </a:r>
            <a:r>
              <a:rPr lang="en-US" sz="1600" i="1" smtClean="0">
                <a:solidFill>
                  <a:schemeClr val="tx1"/>
                </a:solidFill>
              </a:rPr>
              <a:t>genres</a:t>
            </a:r>
            <a:r>
              <a:rPr lang="en-US" sz="1600" smtClean="0">
                <a:solidFill>
                  <a:schemeClr val="tx1"/>
                </a:solidFill>
              </a:rPr>
              <a:t>. Based on the most frequent genres, report other movies of those genres</a:t>
            </a:r>
          </a:p>
          <a:p>
            <a:pPr lvl="1" eaLnBrk="1" hangingPunct="1"/>
            <a:r>
              <a:rPr lang="en-US" sz="1800" i="1" smtClean="0">
                <a:solidFill>
                  <a:schemeClr val="tx1"/>
                </a:solidFill>
              </a:rPr>
              <a:t>Global analysis techniques </a:t>
            </a:r>
          </a:p>
          <a:p>
            <a:pPr lvl="1" eaLnBrk="1" hangingPunct="1"/>
            <a:r>
              <a:rPr lang="en-US" sz="1800" i="1" smtClean="0">
                <a:solidFill>
                  <a:schemeClr val="tx1"/>
                </a:solidFill>
              </a:rPr>
              <a:t>Hybrid analysis techniques</a:t>
            </a:r>
            <a:endParaRPr lang="el-GR" sz="1800" i="1" smtClean="0">
              <a:solidFill>
                <a:schemeClr val="tx1"/>
              </a:solidFill>
            </a:endParaRPr>
          </a:p>
        </p:txBody>
      </p:sp>
      <p:sp>
        <p:nvSpPr>
          <p:cNvPr id="41987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2500313" y="5784850"/>
          <a:ext cx="2000250" cy="285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500066"/>
                <a:gridCol w="500066"/>
                <a:gridCol w="500066"/>
              </a:tblGrid>
              <a:tr h="285752">
                <a:tc>
                  <a:txBody>
                    <a:bodyPr/>
                    <a:lstStyle/>
                    <a:p>
                      <a:r>
                        <a:rPr lang="en-US" sz="1200" b="0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</a:rPr>
                        <a:t>m-id</a:t>
                      </a:r>
                      <a:endParaRPr lang="el-GR" sz="1200" b="0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title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year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rank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4643438" y="5784850"/>
          <a:ext cx="1500187" cy="285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500066"/>
                <a:gridCol w="500066"/>
              </a:tblGrid>
              <a:tr h="285752">
                <a:tc>
                  <a:txBody>
                    <a:bodyPr/>
                    <a:lstStyle/>
                    <a:p>
                      <a:r>
                        <a:rPr lang="en-US" sz="1200" b="0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</a:rPr>
                        <a:t>m-id</a:t>
                      </a:r>
                      <a:endParaRPr lang="el-GR" sz="1200" b="0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a-id</a:t>
                      </a:r>
                      <a:endParaRPr lang="el-GR" sz="1200" b="0" u="sng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role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6357938" y="5784850"/>
          <a:ext cx="2643187" cy="285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602"/>
                <a:gridCol w="716801"/>
                <a:gridCol w="728001"/>
                <a:gridCol w="660802"/>
              </a:tblGrid>
              <a:tr h="285752">
                <a:tc>
                  <a:txBody>
                    <a:bodyPr/>
                    <a:lstStyle/>
                    <a:p>
                      <a:r>
                        <a:rPr lang="en-US" sz="1200" b="0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</a:rPr>
                        <a:t>a-id</a:t>
                      </a:r>
                      <a:endParaRPr lang="el-GR" sz="1200" b="0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f_name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l_name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gender</a:t>
                      </a:r>
                      <a:endParaRPr lang="el-G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17775" y="5580063"/>
            <a:ext cx="60642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+mj-lt"/>
              </a:rPr>
              <a:t>Movie</a:t>
            </a:r>
            <a:endParaRPr lang="el-GR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5580063"/>
            <a:ext cx="487362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+mj-lt"/>
              </a:rPr>
              <a:t>Cast</a:t>
            </a:r>
            <a:endParaRPr lang="el-GR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54763" y="5570538"/>
            <a:ext cx="5746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+mj-lt"/>
              </a:rPr>
              <a:t>Actor</a:t>
            </a:r>
            <a:endParaRPr lang="el-GR" b="1" dirty="0">
              <a:latin typeface="+mj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4715669" y="6142832"/>
            <a:ext cx="142875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2714625" y="6213475"/>
            <a:ext cx="207168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2642394" y="6142832"/>
            <a:ext cx="1428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4787106" y="6142832"/>
            <a:ext cx="14287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57750" y="6213475"/>
            <a:ext cx="1714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H="1" flipV="1">
            <a:off x="6501606" y="6142832"/>
            <a:ext cx="1428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8" name="Content Placeholder 5"/>
          <p:cNvGraphicFramePr>
            <a:graphicFrameLocks/>
          </p:cNvGraphicFramePr>
          <p:nvPr/>
        </p:nvGraphicFramePr>
        <p:xfrm>
          <a:off x="5500688" y="4984750"/>
          <a:ext cx="1643062" cy="300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99"/>
                <a:gridCol w="892975"/>
              </a:tblGrid>
              <a:tr h="299402">
                <a:tc>
                  <a:txBody>
                    <a:bodyPr/>
                    <a:lstStyle/>
                    <a:p>
                      <a:r>
                        <a:rPr lang="en-US" sz="1200" b="0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</a:rPr>
                        <a:t>m-id</a:t>
                      </a:r>
                      <a:endParaRPr lang="el-GR" sz="1200" b="0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genre</a:t>
                      </a:r>
                      <a:endParaRPr lang="el-GR" sz="1200" b="0" u="sng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480050" y="4779963"/>
            <a:ext cx="6207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+mj-lt"/>
              </a:rPr>
              <a:t>Genre</a:t>
            </a:r>
            <a:endParaRPr lang="el-GR" b="1" dirty="0">
              <a:latin typeface="+mj-lt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715794" y="5357019"/>
            <a:ext cx="142875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2286000" y="5427663"/>
            <a:ext cx="3500438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1892301" y="5822950"/>
            <a:ext cx="785812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286000" y="6215063"/>
            <a:ext cx="28575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 flipV="1">
            <a:off x="2499519" y="6144419"/>
            <a:ext cx="1428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Global Analysis Techniques</a:t>
            </a:r>
            <a:endParaRPr lang="el-GR" smtClean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-42863" y="1785938"/>
            <a:ext cx="8901113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Ymal current-state techniques can be distinguished between:</a:t>
            </a:r>
          </a:p>
          <a:p>
            <a:pPr lvl="1" eaLnBrk="1" hangingPunct="1"/>
            <a:r>
              <a:rPr lang="en-US" sz="1800" i="1" smtClean="0">
                <a:solidFill>
                  <a:schemeClr val="tx1"/>
                </a:solidFill>
              </a:rPr>
              <a:t>Local analysis techniques</a:t>
            </a:r>
          </a:p>
          <a:p>
            <a:pPr lvl="1" eaLnBrk="1" hangingPunct="1"/>
            <a:r>
              <a:rPr lang="en-US" sz="1800" i="1" u="sng" smtClean="0">
                <a:solidFill>
                  <a:srgbClr val="FF0000"/>
                </a:solidFill>
              </a:rPr>
              <a:t>Global analysis techniques </a:t>
            </a:r>
          </a:p>
          <a:p>
            <a:pPr lvl="2" eaLnBrk="1" hangingPunct="1"/>
            <a:r>
              <a:rPr lang="en-US" sz="1600" u="sng" smtClean="0">
                <a:solidFill>
                  <a:srgbClr val="7030A0"/>
                </a:solidFill>
              </a:rPr>
              <a:t>Content-based approach</a:t>
            </a:r>
          </a:p>
          <a:p>
            <a:pPr lvl="3" eaLnBrk="1" hangingPunct="1"/>
            <a:r>
              <a:rPr lang="en-US" sz="1600" smtClean="0">
                <a:solidFill>
                  <a:schemeClr val="tx1"/>
                </a:solidFill>
              </a:rPr>
              <a:t>Rely on correlations of specific attribute values, selectivities</a:t>
            </a:r>
          </a:p>
          <a:p>
            <a:pPr lvl="3" eaLnBrk="1" hangingPunct="1"/>
            <a:r>
              <a:rPr lang="en-US" sz="1600" u="sng" smtClean="0">
                <a:solidFill>
                  <a:schemeClr val="accent2"/>
                </a:solidFill>
              </a:rPr>
              <a:t>Example</a:t>
            </a:r>
            <a:r>
              <a:rPr lang="en-US" sz="1600" smtClean="0">
                <a:solidFill>
                  <a:schemeClr val="tx1"/>
                </a:solidFill>
              </a:rPr>
              <a:t>: When querying for </a:t>
            </a:r>
            <a:r>
              <a:rPr lang="en-US" sz="1600" i="1" smtClean="0">
                <a:solidFill>
                  <a:schemeClr val="tx1"/>
                </a:solidFill>
              </a:rPr>
              <a:t>Walter Matthau </a:t>
            </a:r>
            <a:r>
              <a:rPr lang="en-US" sz="1600" smtClean="0">
                <a:solidFill>
                  <a:schemeClr val="tx1"/>
                </a:solidFill>
              </a:rPr>
              <a:t>movies, report a number of </a:t>
            </a:r>
            <a:r>
              <a:rPr lang="en-US" sz="1600" i="1" smtClean="0">
                <a:solidFill>
                  <a:schemeClr val="tx1"/>
                </a:solidFill>
              </a:rPr>
              <a:t>Jack Lemmon</a:t>
            </a:r>
            <a:r>
              <a:rPr lang="en-US" sz="1600" smtClean="0">
                <a:solidFill>
                  <a:schemeClr val="tx1"/>
                </a:solidFill>
              </a:rPr>
              <a:t> movies, since they often star together</a:t>
            </a:r>
            <a:endParaRPr lang="en-US" sz="1600" i="1" smtClean="0">
              <a:solidFill>
                <a:schemeClr val="tx1"/>
              </a:solidFill>
            </a:endParaRPr>
          </a:p>
          <a:p>
            <a:pPr lvl="2" eaLnBrk="1" hangingPunct="1"/>
            <a:r>
              <a:rPr lang="en-US" sz="1600" u="sng" smtClean="0">
                <a:solidFill>
                  <a:srgbClr val="7030A0"/>
                </a:solidFill>
              </a:rPr>
              <a:t>Schema-based approach</a:t>
            </a:r>
          </a:p>
          <a:p>
            <a:pPr lvl="3" eaLnBrk="1" hangingPunct="1"/>
            <a:r>
              <a:rPr lang="en-US" sz="1600" smtClean="0">
                <a:solidFill>
                  <a:schemeClr val="tx1"/>
                </a:solidFill>
              </a:rPr>
              <a:t>Rely on correlations among relations or attributes to direct the expansion of tuples in </a:t>
            </a:r>
            <a:r>
              <a:rPr lang="en-US" sz="1600" i="1" smtClean="0">
                <a:solidFill>
                  <a:schemeClr val="tx1"/>
                </a:solidFill>
              </a:rPr>
              <a:t>R(Q)</a:t>
            </a:r>
          </a:p>
          <a:p>
            <a:pPr lvl="1" eaLnBrk="1" hangingPunct="1"/>
            <a:r>
              <a:rPr lang="en-US" sz="1800" i="1" smtClean="0">
                <a:solidFill>
                  <a:schemeClr val="tx1"/>
                </a:solidFill>
              </a:rPr>
              <a:t>Hybrid analysis techniques</a:t>
            </a:r>
            <a:endParaRPr lang="el-GR" sz="1800" i="1" smtClean="0">
              <a:solidFill>
                <a:schemeClr val="tx1"/>
              </a:solidFill>
            </a:endParaRPr>
          </a:p>
        </p:txBody>
      </p:sp>
      <p:sp>
        <p:nvSpPr>
          <p:cNvPr id="43011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4301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Hybrid Analysis Techniques</a:t>
            </a:r>
            <a:endParaRPr lang="el-GR" smtClean="0"/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-42863" y="1785938"/>
            <a:ext cx="8901113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Ymal current-state techniques can be distinguished between:</a:t>
            </a:r>
          </a:p>
          <a:p>
            <a:pPr lvl="1" eaLnBrk="1" hangingPunct="1"/>
            <a:r>
              <a:rPr lang="en-US" sz="1800" i="1" smtClean="0">
                <a:solidFill>
                  <a:schemeClr val="tx1"/>
                </a:solidFill>
              </a:rPr>
              <a:t>Local analysis techniques</a:t>
            </a:r>
          </a:p>
          <a:p>
            <a:pPr lvl="1" eaLnBrk="1" hangingPunct="1"/>
            <a:r>
              <a:rPr lang="en-US" sz="1800" i="1" smtClean="0">
                <a:solidFill>
                  <a:schemeClr val="tx1"/>
                </a:solidFill>
              </a:rPr>
              <a:t>Global analysis techniques </a:t>
            </a:r>
          </a:p>
          <a:p>
            <a:pPr lvl="1" eaLnBrk="1" hangingPunct="1"/>
            <a:r>
              <a:rPr lang="en-US" sz="1800" i="1" u="sng" smtClean="0">
                <a:solidFill>
                  <a:srgbClr val="FF0000"/>
                </a:solidFill>
              </a:rPr>
              <a:t>Hybrid analysis techniques</a:t>
            </a:r>
          </a:p>
          <a:p>
            <a:pPr lvl="2" eaLnBrk="1" hangingPunct="1"/>
            <a:r>
              <a:rPr lang="en-US" sz="1600" smtClean="0">
                <a:solidFill>
                  <a:schemeClr val="tx1"/>
                </a:solidFill>
              </a:rPr>
              <a:t>Combine local and global analysis</a:t>
            </a:r>
          </a:p>
          <a:p>
            <a:pPr lvl="2" eaLnBrk="1" hangingPunct="1"/>
            <a:r>
              <a:rPr lang="en-US" sz="1600" smtClean="0">
                <a:solidFill>
                  <a:schemeClr val="tx1"/>
                </a:solidFill>
              </a:rPr>
              <a:t>Combine content and schema information</a:t>
            </a:r>
            <a:endParaRPr lang="el-GR" sz="1600" smtClean="0">
              <a:solidFill>
                <a:schemeClr val="tx1"/>
              </a:solidFill>
            </a:endParaRPr>
          </a:p>
        </p:txBody>
      </p:sp>
      <p:sp>
        <p:nvSpPr>
          <p:cNvPr id="44035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Local Analysis Computation (Content-based)</a:t>
            </a:r>
            <a:endParaRPr lang="el-GR" smtClean="0"/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-142875" y="1785938"/>
            <a:ext cx="8543925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Discover interesting patterns in the results </a:t>
            </a:r>
            <a:r>
              <a:rPr lang="en-US" i="1" smtClean="0"/>
              <a:t>R(Q)</a:t>
            </a:r>
            <a:r>
              <a:rPr lang="en-US" smtClean="0"/>
              <a:t> of a query </a:t>
            </a:r>
            <a:r>
              <a:rPr lang="en-US" i="1" smtClean="0"/>
              <a:t>Q</a:t>
            </a:r>
          </a:p>
          <a:p>
            <a:pPr eaLnBrk="1" hangingPunct="1">
              <a:buFont typeface="Georgia" pitchFamily="18" charset="0"/>
              <a:buNone/>
            </a:pPr>
            <a:endParaRPr lang="en-US" smtClean="0"/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How to find them?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Search for </a:t>
            </a:r>
            <a:r>
              <a:rPr lang="en-US" u="sng" smtClean="0">
                <a:solidFill>
                  <a:srgbClr val="FF0000"/>
                </a:solidFill>
              </a:rPr>
              <a:t>frequently appearing attribute values</a:t>
            </a:r>
            <a:r>
              <a:rPr lang="en-US" smtClean="0"/>
              <a:t> in </a:t>
            </a:r>
            <a:r>
              <a:rPr lang="en-US" i="1" smtClean="0"/>
              <a:t>R(Q)</a:t>
            </a:r>
          </a:p>
          <a:p>
            <a:pPr eaLnBrk="1" hangingPunct="1">
              <a:buFont typeface="Georgia" pitchFamily="18" charset="0"/>
              <a:buNone/>
            </a:pPr>
            <a:endParaRPr lang="en-US" smtClean="0"/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To quantify attribute value appearances, we use a </a:t>
            </a:r>
            <a:r>
              <a:rPr lang="en-US" i="1" smtClean="0"/>
              <a:t>value-frequency matrix M</a:t>
            </a:r>
            <a:r>
              <a:rPr lang="en-US" sz="1100" i="1" smtClean="0"/>
              <a:t>R(Q)</a:t>
            </a:r>
            <a:r>
              <a:rPr lang="en-US" smtClean="0"/>
              <a:t>:</a:t>
            </a:r>
          </a:p>
          <a:p>
            <a:pPr lvl="1" eaLnBrk="1" hangingPunct="1"/>
            <a:r>
              <a:rPr lang="en-US" sz="1800" i="1" smtClean="0">
                <a:solidFill>
                  <a:schemeClr val="tx1"/>
                </a:solidFill>
              </a:rPr>
              <a:t>M</a:t>
            </a:r>
            <a:r>
              <a:rPr lang="en-US" sz="1100" i="1" smtClean="0">
                <a:solidFill>
                  <a:schemeClr val="tx1"/>
                </a:solidFill>
              </a:rPr>
              <a:t>R(Q)</a:t>
            </a:r>
            <a:r>
              <a:rPr lang="en-US" sz="1800" i="1" smtClean="0">
                <a:solidFill>
                  <a:schemeClr val="tx1"/>
                </a:solidFill>
              </a:rPr>
              <a:t> </a:t>
            </a:r>
            <a:r>
              <a:rPr lang="en-US" sz="1800" smtClean="0">
                <a:solidFill>
                  <a:schemeClr val="tx1"/>
                </a:solidFill>
              </a:rPr>
              <a:t>has one row for each attribute </a:t>
            </a:r>
            <a:r>
              <a:rPr lang="en-US" sz="1800" i="1" smtClean="0">
                <a:solidFill>
                  <a:schemeClr val="tx1"/>
                </a:solidFill>
              </a:rPr>
              <a:t>A</a:t>
            </a:r>
            <a:r>
              <a:rPr lang="en-US" sz="1100" i="1" smtClean="0">
                <a:solidFill>
                  <a:schemeClr val="tx1"/>
                </a:solidFill>
              </a:rPr>
              <a:t>1</a:t>
            </a:r>
            <a:r>
              <a:rPr lang="en-US" sz="1800" i="1" smtClean="0">
                <a:solidFill>
                  <a:schemeClr val="tx1"/>
                </a:solidFill>
              </a:rPr>
              <a:t>, …, A</a:t>
            </a:r>
            <a:r>
              <a:rPr lang="en-US" sz="1100" i="1" smtClean="0">
                <a:solidFill>
                  <a:schemeClr val="tx1"/>
                </a:solidFill>
              </a:rPr>
              <a:t>m</a:t>
            </a:r>
            <a:r>
              <a:rPr lang="en-US" sz="1800" i="1" smtClean="0">
                <a:solidFill>
                  <a:schemeClr val="tx1"/>
                </a:solidFill>
              </a:rPr>
              <a:t> </a:t>
            </a:r>
            <a:r>
              <a:rPr lang="en-US" sz="1800" smtClean="0">
                <a:solidFill>
                  <a:schemeClr val="tx1"/>
                </a:solidFill>
              </a:rPr>
              <a:t>of </a:t>
            </a:r>
            <a:r>
              <a:rPr lang="en-US" sz="1800" i="1" smtClean="0">
                <a:solidFill>
                  <a:schemeClr val="tx1"/>
                </a:solidFill>
              </a:rPr>
              <a:t>R(Q)</a:t>
            </a:r>
          </a:p>
          <a:p>
            <a:pPr lvl="1" eaLnBrk="1" hangingPunct="1"/>
            <a:r>
              <a:rPr lang="en-US" sz="1800" i="1" smtClean="0">
                <a:solidFill>
                  <a:schemeClr val="tx1"/>
                </a:solidFill>
              </a:rPr>
              <a:t>M</a:t>
            </a:r>
            <a:r>
              <a:rPr lang="en-US" sz="1100" i="1" smtClean="0">
                <a:solidFill>
                  <a:schemeClr val="tx1"/>
                </a:solidFill>
              </a:rPr>
              <a:t>R(Q)</a:t>
            </a:r>
            <a:r>
              <a:rPr lang="en-US" sz="1800" i="1" smtClean="0">
                <a:solidFill>
                  <a:schemeClr val="tx1"/>
                </a:solidFill>
              </a:rPr>
              <a:t> </a:t>
            </a:r>
            <a:r>
              <a:rPr lang="en-US" sz="1800" smtClean="0">
                <a:solidFill>
                  <a:schemeClr val="tx1"/>
                </a:solidFill>
              </a:rPr>
              <a:t>has one column for each distinct attribute value </a:t>
            </a:r>
            <a:r>
              <a:rPr lang="en-US" sz="1800" i="1" smtClean="0">
                <a:solidFill>
                  <a:schemeClr val="tx1"/>
                </a:solidFill>
              </a:rPr>
              <a:t>v</a:t>
            </a:r>
            <a:r>
              <a:rPr lang="en-US" sz="1100" i="1" smtClean="0">
                <a:solidFill>
                  <a:schemeClr val="tx1"/>
                </a:solidFill>
              </a:rPr>
              <a:t>1</a:t>
            </a:r>
            <a:r>
              <a:rPr lang="en-US" sz="1800" i="1" smtClean="0">
                <a:solidFill>
                  <a:schemeClr val="tx1"/>
                </a:solidFill>
              </a:rPr>
              <a:t>, …, v</a:t>
            </a:r>
            <a:r>
              <a:rPr lang="en-US" sz="1100" i="1" smtClean="0">
                <a:solidFill>
                  <a:schemeClr val="tx1"/>
                </a:solidFill>
              </a:rPr>
              <a:t>m</a:t>
            </a:r>
            <a:r>
              <a:rPr lang="en-US" sz="1800" i="1" smtClean="0">
                <a:solidFill>
                  <a:schemeClr val="tx1"/>
                </a:solidFill>
              </a:rPr>
              <a:t> </a:t>
            </a:r>
            <a:r>
              <a:rPr lang="en-US" sz="1800" smtClean="0">
                <a:solidFill>
                  <a:schemeClr val="tx1"/>
                </a:solidFill>
              </a:rPr>
              <a:t>appearing in </a:t>
            </a:r>
            <a:r>
              <a:rPr lang="en-US" sz="1800" i="1" smtClean="0">
                <a:solidFill>
                  <a:schemeClr val="tx1"/>
                </a:solidFill>
              </a:rPr>
              <a:t>R(Q)</a:t>
            </a:r>
            <a:r>
              <a:rPr lang="en-US" sz="1800" smtClean="0">
                <a:solidFill>
                  <a:schemeClr val="tx1"/>
                </a:solidFill>
              </a:rPr>
              <a:t> tuples</a:t>
            </a:r>
          </a:p>
          <a:p>
            <a:pPr lvl="1" eaLnBrk="1" hangingPunct="1"/>
            <a:r>
              <a:rPr lang="en-US" sz="1800" i="1" smtClean="0">
                <a:solidFill>
                  <a:schemeClr val="tx1"/>
                </a:solidFill>
              </a:rPr>
              <a:t>M</a:t>
            </a:r>
            <a:r>
              <a:rPr lang="en-US" sz="1100" i="1" smtClean="0">
                <a:solidFill>
                  <a:schemeClr val="tx1"/>
                </a:solidFill>
              </a:rPr>
              <a:t>R(Q)</a:t>
            </a:r>
            <a:r>
              <a:rPr lang="en-US" sz="1800" smtClean="0">
                <a:solidFill>
                  <a:schemeClr val="tx1"/>
                </a:solidFill>
              </a:rPr>
              <a:t>(</a:t>
            </a:r>
            <a:r>
              <a:rPr lang="en-US" sz="1800" i="1" smtClean="0">
                <a:solidFill>
                  <a:schemeClr val="tx1"/>
                </a:solidFill>
              </a:rPr>
              <a:t>i</a:t>
            </a:r>
            <a:r>
              <a:rPr lang="en-US" sz="1800" smtClean="0">
                <a:solidFill>
                  <a:schemeClr val="tx1"/>
                </a:solidFill>
              </a:rPr>
              <a:t>, </a:t>
            </a:r>
            <a:r>
              <a:rPr lang="en-US" sz="1800" i="1" smtClean="0">
                <a:solidFill>
                  <a:schemeClr val="tx1"/>
                </a:solidFill>
              </a:rPr>
              <a:t>j</a:t>
            </a:r>
            <a:r>
              <a:rPr lang="en-US" sz="1800" smtClean="0">
                <a:solidFill>
                  <a:schemeClr val="tx1"/>
                </a:solidFill>
              </a:rPr>
              <a:t>) contains the number of occurrences of </a:t>
            </a:r>
            <a:r>
              <a:rPr lang="en-US" sz="1800" i="1" smtClean="0">
                <a:solidFill>
                  <a:schemeClr val="tx1"/>
                </a:solidFill>
              </a:rPr>
              <a:t>v</a:t>
            </a:r>
            <a:r>
              <a:rPr lang="en-US" sz="1100" i="1" smtClean="0">
                <a:solidFill>
                  <a:schemeClr val="tx1"/>
                </a:solidFill>
              </a:rPr>
              <a:t>j</a:t>
            </a:r>
            <a:r>
              <a:rPr lang="en-US" sz="1800" smtClean="0">
                <a:solidFill>
                  <a:schemeClr val="tx1"/>
                </a:solidFill>
              </a:rPr>
              <a:t> for </a:t>
            </a:r>
            <a:r>
              <a:rPr lang="en-US" sz="1800" i="1" smtClean="0">
                <a:solidFill>
                  <a:schemeClr val="tx1"/>
                </a:solidFill>
              </a:rPr>
              <a:t>A</a:t>
            </a:r>
            <a:r>
              <a:rPr lang="en-US" sz="1100" i="1" smtClean="0">
                <a:solidFill>
                  <a:schemeClr val="tx1"/>
                </a:solidFill>
              </a:rPr>
              <a:t>i</a:t>
            </a:r>
            <a:r>
              <a:rPr lang="en-US" sz="1800" smtClean="0">
                <a:solidFill>
                  <a:schemeClr val="tx1"/>
                </a:solidFill>
              </a:rPr>
              <a:t> in </a:t>
            </a:r>
            <a:r>
              <a:rPr lang="en-US" sz="1800" i="1" smtClean="0">
                <a:solidFill>
                  <a:schemeClr val="tx1"/>
                </a:solidFill>
              </a:rPr>
              <a:t>R(Q)</a:t>
            </a:r>
            <a:endParaRPr lang="el-GR" sz="1800" i="1" smtClean="0">
              <a:solidFill>
                <a:schemeClr val="tx1"/>
              </a:solidFill>
            </a:endParaRPr>
          </a:p>
        </p:txBody>
      </p:sp>
      <p:sp>
        <p:nvSpPr>
          <p:cNvPr id="46083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Local Analysis Computation (Content-based)</a:t>
            </a:r>
            <a:endParaRPr lang="el-GR" smtClean="0"/>
          </a:p>
        </p:txBody>
      </p:sp>
      <p:sp>
        <p:nvSpPr>
          <p:cNvPr id="54276" name="Content Placeholder 2"/>
          <p:cNvSpPr>
            <a:spLocks noGrp="1"/>
          </p:cNvSpPr>
          <p:nvPr>
            <p:ph idx="1"/>
          </p:nvPr>
        </p:nvSpPr>
        <p:spPr>
          <a:xfrm>
            <a:off x="-142875" y="1785938"/>
            <a:ext cx="8929688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Given a query </a:t>
            </a:r>
            <a:r>
              <a:rPr lang="en-US" i="1" smtClean="0"/>
              <a:t>Q</a:t>
            </a:r>
            <a:r>
              <a:rPr lang="en-US" smtClean="0"/>
              <a:t> and the corresponding </a:t>
            </a:r>
            <a:r>
              <a:rPr lang="en-US" i="1" smtClean="0"/>
              <a:t>value-frequency matrix M</a:t>
            </a:r>
            <a:r>
              <a:rPr lang="en-US" sz="1100" i="1" smtClean="0"/>
              <a:t>R(Q)</a:t>
            </a:r>
            <a:r>
              <a:rPr lang="en-US" smtClean="0"/>
              <a:t>, </a:t>
            </a:r>
            <a:r>
              <a:rPr lang="en-US" u="sng" smtClean="0">
                <a:solidFill>
                  <a:srgbClr val="FF0000"/>
                </a:solidFill>
              </a:rPr>
              <a:t>present </a:t>
            </a:r>
            <a:r>
              <a:rPr lang="en-US" i="1" u="sng" smtClean="0">
                <a:solidFill>
                  <a:srgbClr val="FF0000"/>
                </a:solidFill>
              </a:rPr>
              <a:t>p Ymal </a:t>
            </a:r>
            <a:r>
              <a:rPr lang="en-US" u="sng" smtClean="0">
                <a:solidFill>
                  <a:srgbClr val="FF0000"/>
                </a:solidFill>
              </a:rPr>
              <a:t>results</a:t>
            </a:r>
          </a:p>
          <a:p>
            <a:pPr eaLnBrk="1" hangingPunct="1">
              <a:buFont typeface="Georgia" pitchFamily="18" charset="0"/>
              <a:buNone/>
            </a:pPr>
            <a:endParaRPr lang="en-US" u="sng" smtClean="0">
              <a:solidFill>
                <a:srgbClr val="FF0000"/>
              </a:solidFill>
            </a:endParaRPr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How?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Locate the </a:t>
            </a:r>
            <a:r>
              <a:rPr lang="en-US" sz="1800" i="1" smtClean="0">
                <a:solidFill>
                  <a:schemeClr val="tx1"/>
                </a:solidFill>
              </a:rPr>
              <a:t>k</a:t>
            </a:r>
            <a:r>
              <a:rPr lang="en-US" sz="1800" smtClean="0">
                <a:solidFill>
                  <a:schemeClr val="tx1"/>
                </a:solidFill>
              </a:rPr>
              <a:t> elements in </a:t>
            </a:r>
            <a:r>
              <a:rPr lang="en-US" sz="1800" i="1" smtClean="0">
                <a:solidFill>
                  <a:schemeClr val="tx1"/>
                </a:solidFill>
              </a:rPr>
              <a:t>M</a:t>
            </a:r>
            <a:r>
              <a:rPr lang="en-US" sz="1100" i="1" smtClean="0">
                <a:solidFill>
                  <a:schemeClr val="tx1"/>
                </a:solidFill>
              </a:rPr>
              <a:t>R(Q)</a:t>
            </a:r>
            <a:r>
              <a:rPr lang="en-US" sz="1800" smtClean="0">
                <a:solidFill>
                  <a:schemeClr val="tx1"/>
                </a:solidFill>
              </a:rPr>
              <a:t> with the highest values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For each element, construct a </a:t>
            </a:r>
            <a:r>
              <a:rPr lang="en-US" sz="1800" i="1" smtClean="0">
                <a:solidFill>
                  <a:schemeClr val="tx1"/>
                </a:solidFill>
              </a:rPr>
              <a:t>select-project-join</a:t>
            </a:r>
            <a:r>
              <a:rPr lang="en-US" sz="1800" smtClean="0">
                <a:solidFill>
                  <a:schemeClr val="tx1"/>
                </a:solidFill>
              </a:rPr>
              <a:t> query to retrieve interesting results</a:t>
            </a:r>
          </a:p>
          <a:p>
            <a:pPr lvl="2" eaLnBrk="1" hangingPunct="1"/>
            <a:r>
              <a:rPr lang="en-US" sz="1600" smtClean="0">
                <a:solidFill>
                  <a:schemeClr val="tx1"/>
                </a:solidFill>
              </a:rPr>
              <a:t>Each element contributes a number of </a:t>
            </a:r>
            <a:r>
              <a:rPr lang="en-US" sz="1600" i="1" smtClean="0">
                <a:solidFill>
                  <a:schemeClr val="tx1"/>
                </a:solidFill>
              </a:rPr>
              <a:t>Ymal</a:t>
            </a:r>
            <a:r>
              <a:rPr lang="en-US" sz="1600" smtClean="0">
                <a:solidFill>
                  <a:schemeClr val="tx1"/>
                </a:solidFill>
              </a:rPr>
              <a:t> results according to its value in </a:t>
            </a:r>
            <a:r>
              <a:rPr lang="en-US" sz="1600" i="1" smtClean="0">
                <a:solidFill>
                  <a:schemeClr val="tx1"/>
                </a:solidFill>
              </a:rPr>
              <a:t>M</a:t>
            </a:r>
            <a:r>
              <a:rPr lang="en-US" sz="1100" i="1" smtClean="0">
                <a:solidFill>
                  <a:schemeClr val="tx1"/>
                </a:solidFill>
              </a:rPr>
              <a:t>R(Q)</a:t>
            </a:r>
            <a:r>
              <a:rPr lang="en-US" sz="1600" smtClean="0">
                <a:solidFill>
                  <a:schemeClr val="tx1"/>
                </a:solidFill>
              </a:rPr>
              <a:t>,   For example, consider the function:</a:t>
            </a:r>
          </a:p>
          <a:p>
            <a:pPr lvl="2" eaLnBrk="1" hangingPunct="1"/>
            <a:endParaRPr lang="en-US" sz="1600" smtClean="0">
              <a:solidFill>
                <a:schemeClr val="tx1"/>
              </a:solidFill>
            </a:endParaRPr>
          </a:p>
          <a:p>
            <a:pPr lvl="2" eaLnBrk="1" hangingPunct="1">
              <a:buFont typeface="Wingdings 2" pitchFamily="18" charset="2"/>
              <a:buNone/>
            </a:pPr>
            <a:endParaRPr lang="en-US" sz="1600" smtClean="0">
              <a:solidFill>
                <a:schemeClr val="tx1"/>
              </a:solidFill>
            </a:endParaRPr>
          </a:p>
          <a:p>
            <a:pPr lvl="2" eaLnBrk="1" hangingPunct="1">
              <a:buFont typeface="Wingdings 2" pitchFamily="18" charset="2"/>
              <a:buNone/>
            </a:pPr>
            <a:r>
              <a:rPr lang="en-US" sz="1600" smtClean="0">
                <a:solidFill>
                  <a:schemeClr val="tx1"/>
                </a:solidFill>
              </a:rPr>
              <a:t>	where </a:t>
            </a:r>
            <a:r>
              <a:rPr lang="en-US" sz="1600" i="1" smtClean="0">
                <a:solidFill>
                  <a:schemeClr val="tx1"/>
                </a:solidFill>
              </a:rPr>
              <a:t>M’</a:t>
            </a:r>
            <a:r>
              <a:rPr lang="en-US" sz="1100" i="1" smtClean="0">
                <a:solidFill>
                  <a:schemeClr val="tx1"/>
                </a:solidFill>
              </a:rPr>
              <a:t>R(Q)</a:t>
            </a:r>
            <a:r>
              <a:rPr lang="en-US" sz="1600" smtClean="0">
                <a:solidFill>
                  <a:schemeClr val="tx1"/>
                </a:solidFill>
              </a:rPr>
              <a:t>(i, j)</a:t>
            </a:r>
            <a:r>
              <a:rPr lang="en-US" smtClean="0">
                <a:solidFill>
                  <a:schemeClr val="tx1"/>
                </a:solidFill>
              </a:rPr>
              <a:t> = </a:t>
            </a:r>
            <a:r>
              <a:rPr lang="en-US" sz="1600" i="1" smtClean="0">
                <a:solidFill>
                  <a:schemeClr val="tx1"/>
                </a:solidFill>
              </a:rPr>
              <a:t>M</a:t>
            </a:r>
            <a:r>
              <a:rPr lang="en-US" sz="1100" i="1" smtClean="0">
                <a:solidFill>
                  <a:schemeClr val="tx1"/>
                </a:solidFill>
              </a:rPr>
              <a:t>R(Q)</a:t>
            </a:r>
            <a:r>
              <a:rPr lang="en-US" sz="1600" smtClean="0">
                <a:solidFill>
                  <a:schemeClr val="tx1"/>
                </a:solidFill>
              </a:rPr>
              <a:t>(i, j), if </a:t>
            </a:r>
            <a:r>
              <a:rPr lang="en-US" sz="1600" i="1" smtClean="0">
                <a:solidFill>
                  <a:schemeClr val="tx1"/>
                </a:solidFill>
              </a:rPr>
              <a:t>M</a:t>
            </a:r>
            <a:r>
              <a:rPr lang="en-US" sz="1100" i="1" smtClean="0">
                <a:solidFill>
                  <a:schemeClr val="tx1"/>
                </a:solidFill>
              </a:rPr>
              <a:t>R(Q)</a:t>
            </a:r>
            <a:r>
              <a:rPr lang="en-US" sz="1600" smtClean="0">
                <a:solidFill>
                  <a:schemeClr val="tx1"/>
                </a:solidFill>
              </a:rPr>
              <a:t>(i, j) is one of the </a:t>
            </a:r>
            <a:r>
              <a:rPr lang="en-US" sz="1600" i="1" smtClean="0">
                <a:solidFill>
                  <a:schemeClr val="tx1"/>
                </a:solidFill>
              </a:rPr>
              <a:t>k</a:t>
            </a:r>
            <a:r>
              <a:rPr lang="en-US" sz="1600" smtClean="0">
                <a:solidFill>
                  <a:schemeClr val="tx1"/>
                </a:solidFill>
              </a:rPr>
              <a:t> most frequent values and </a:t>
            </a:r>
            <a:r>
              <a:rPr lang="en-US" sz="1600" i="1" smtClean="0">
                <a:solidFill>
                  <a:schemeClr val="tx1"/>
                </a:solidFill>
              </a:rPr>
              <a:t>M’</a:t>
            </a:r>
            <a:r>
              <a:rPr lang="en-US" sz="1100" i="1" smtClean="0">
                <a:solidFill>
                  <a:schemeClr val="tx1"/>
                </a:solidFill>
              </a:rPr>
              <a:t>R(Q)</a:t>
            </a:r>
            <a:r>
              <a:rPr lang="en-US" sz="1600" smtClean="0">
                <a:solidFill>
                  <a:schemeClr val="tx1"/>
                </a:solidFill>
              </a:rPr>
              <a:t>(i, j) = 0 otherwise</a:t>
            </a:r>
            <a:endParaRPr lang="el-GR" sz="1600" smtClean="0">
              <a:solidFill>
                <a:schemeClr val="tx1"/>
              </a:solidFill>
            </a:endParaRPr>
          </a:p>
        </p:txBody>
      </p:sp>
      <p:sp>
        <p:nvSpPr>
          <p:cNvPr id="54277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5427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3071813" y="4500563"/>
          <a:ext cx="2292350" cy="727075"/>
        </p:xfrm>
        <a:graphic>
          <a:graphicData uri="http://schemas.openxmlformats.org/presentationml/2006/ole">
            <p:oleObj spid="_x0000_s54274" name="Equation" r:id="rId3" imgW="1841400" imgH="583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Content-based Example</a:t>
            </a:r>
            <a:endParaRPr lang="el-GR" smtClean="0"/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>
          <a:xfrm>
            <a:off x="100013" y="1785938"/>
            <a:ext cx="8543925" cy="78581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u="sng" smtClean="0"/>
              <a:t>Query</a:t>
            </a:r>
            <a:r>
              <a:rPr lang="en-US" smtClean="0"/>
              <a:t>: Present movies staring </a:t>
            </a:r>
            <a:r>
              <a:rPr lang="en-US" i="1" smtClean="0"/>
              <a:t>Lee Phelps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i="1" u="sng" smtClean="0"/>
              <a:t>Results</a:t>
            </a:r>
            <a:r>
              <a:rPr lang="en-US" smtClean="0"/>
              <a:t>:</a:t>
            </a:r>
            <a:endParaRPr lang="el-GR" smtClean="0"/>
          </a:p>
        </p:txBody>
      </p:sp>
      <p:sp>
        <p:nvSpPr>
          <p:cNvPr id="55299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5530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1438" y="2705100"/>
          <a:ext cx="8929687" cy="3009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51"/>
                <a:gridCol w="1643074"/>
                <a:gridCol w="571504"/>
                <a:gridCol w="571504"/>
                <a:gridCol w="714380"/>
                <a:gridCol w="714380"/>
                <a:gridCol w="928694"/>
                <a:gridCol w="714380"/>
                <a:gridCol w="785818"/>
                <a:gridCol w="785818"/>
                <a:gridCol w="785815"/>
              </a:tblGrid>
              <a:tr h="5606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m-id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title 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year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a-id</a:t>
                      </a:r>
                      <a:endParaRPr lang="el-GR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m-id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role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a-id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f-name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l-name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gender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4619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Abbott</a:t>
                      </a:r>
                      <a:r>
                        <a:rPr lang="en-US" sz="1200" baseline="0" dirty="0" smtClean="0"/>
                        <a:t> and Costello in Hollywood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1945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5.6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372839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4619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Detective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372839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Lee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Phelps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218015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Money to Loan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1939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6.3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372839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218015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Policeman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372839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Lee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Phelps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46730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Bride Came C.O.D.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1941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6.8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372839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46730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Policeman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372839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Lee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Phelps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330384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Thin Man</a:t>
                      </a:r>
                      <a:r>
                        <a:rPr lang="en-US" sz="1200" baseline="0" dirty="0" smtClean="0"/>
                        <a:t> Goes Home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1945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372839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330384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Policeman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372839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Lee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Phelps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31821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Beast</a:t>
                      </a:r>
                      <a:r>
                        <a:rPr lang="en-US" sz="1200" baseline="0" dirty="0" smtClean="0"/>
                        <a:t> From 20,000 Fathoms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1953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6.3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372839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31821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Cop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372839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Lee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Phelps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6357938" y="1928813"/>
            <a:ext cx="2286000" cy="43576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Introduction </a:t>
            </a:r>
            <a:endParaRPr lang="el-GR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-114300" y="1785938"/>
            <a:ext cx="8543925" cy="192881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Typically, users interact with a database system by formulating queries</a:t>
            </a:r>
          </a:p>
          <a:p>
            <a:pPr eaLnBrk="1" hangingPunct="1">
              <a:buFont typeface="Georgia" pitchFamily="18" charset="0"/>
              <a:buNone/>
            </a:pPr>
            <a:endParaRPr lang="en-US" smtClean="0"/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This interaction mode assumes that users: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are familiar with the content of the database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have a clear understanding of their information needs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114300" y="4143375"/>
            <a:ext cx="8543925" cy="13573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sz="2000" dirty="0">
                <a:latin typeface="+mn-lt"/>
              </a:rPr>
              <a:t>	Since  databases  get larger and accessible to a more diverse and less  technically-oriented audience, </a:t>
            </a:r>
            <a:r>
              <a:rPr lang="en-US" sz="2000" u="sng" dirty="0">
                <a:solidFill>
                  <a:srgbClr val="FF0000"/>
                </a:solidFill>
                <a:latin typeface="+mn-lt"/>
              </a:rPr>
              <a:t>a new recommendation-oriented form of interaction seems attractive and useful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Content-based Example</a:t>
            </a:r>
            <a:endParaRPr lang="el-GR" smtClean="0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142875" y="1785938"/>
            <a:ext cx="8543925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i="1" u="sng" smtClean="0"/>
              <a:t>Ymal</a:t>
            </a:r>
            <a:r>
              <a:rPr lang="en-US" u="sng" smtClean="0"/>
              <a:t> </a:t>
            </a:r>
            <a:r>
              <a:rPr lang="en-US" i="1" u="sng" smtClean="0"/>
              <a:t>Results</a:t>
            </a:r>
            <a:r>
              <a:rPr lang="en-US" smtClean="0"/>
              <a:t>: </a:t>
            </a:r>
            <a:r>
              <a:rPr lang="en-US" i="1" smtClean="0"/>
              <a:t>p</a:t>
            </a:r>
            <a:r>
              <a:rPr lang="en-US" smtClean="0"/>
              <a:t> = 3, </a:t>
            </a:r>
            <a:r>
              <a:rPr lang="en-US" i="1" smtClean="0"/>
              <a:t>k</a:t>
            </a:r>
            <a:r>
              <a:rPr lang="en-US" smtClean="0"/>
              <a:t> = 2</a:t>
            </a:r>
          </a:p>
          <a:p>
            <a:pPr algn="r" eaLnBrk="1" hangingPunct="1">
              <a:buFont typeface="Georgia" pitchFamily="18" charset="0"/>
              <a:buNone/>
            </a:pPr>
            <a:r>
              <a:rPr lang="en-US" smtClean="0"/>
              <a:t>Part of the </a:t>
            </a:r>
            <a:r>
              <a:rPr lang="en-US" i="1" smtClean="0"/>
              <a:t>value-frequency</a:t>
            </a:r>
            <a:r>
              <a:rPr lang="en-US" smtClean="0"/>
              <a:t> matrix</a:t>
            </a:r>
          </a:p>
          <a:p>
            <a:pPr eaLnBrk="1" hangingPunct="1">
              <a:buFont typeface="Georgia" pitchFamily="18" charset="0"/>
              <a:buNone/>
            </a:pPr>
            <a:endParaRPr lang="el-GR" smtClean="0"/>
          </a:p>
        </p:txBody>
      </p:sp>
      <p:sp>
        <p:nvSpPr>
          <p:cNvPr id="56323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5632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00313" y="2643188"/>
          <a:ext cx="6096000" cy="7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127140"/>
                <a:gridCol w="1000132"/>
                <a:gridCol w="571504"/>
                <a:gridCol w="1000132"/>
                <a:gridCol w="138109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sz="120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Policeman </a:t>
                      </a:r>
                      <a:endParaRPr lang="el-G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Detective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Cop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Bartender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Guard</a:t>
                      </a:r>
                      <a:endParaRPr lang="el-GR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Role</a:t>
                      </a:r>
                      <a:endParaRPr kumimoji="0" lang="el-G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36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13</a:t>
                      </a:r>
                      <a:endParaRPr lang="el-GR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3357563" y="2500313"/>
            <a:ext cx="2357437" cy="10715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1438" y="4071938"/>
          <a:ext cx="8929687" cy="1638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51"/>
                <a:gridCol w="1643074"/>
                <a:gridCol w="571504"/>
                <a:gridCol w="571504"/>
                <a:gridCol w="714380"/>
                <a:gridCol w="714380"/>
                <a:gridCol w="928694"/>
                <a:gridCol w="714380"/>
                <a:gridCol w="785818"/>
                <a:gridCol w="785818"/>
                <a:gridCol w="785815"/>
              </a:tblGrid>
              <a:tr h="5606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m-id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title 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year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a-id</a:t>
                      </a:r>
                      <a:endParaRPr lang="el-GR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m-id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role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a-id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f-name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l-name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gender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323813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Talented Mr. Ripley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1999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411152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323813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Policeman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411152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Manuel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Ruffini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195807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Love Letter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1998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8.2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420874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195807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Policeman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420874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Bsaku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Satoh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155070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I, Robot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2004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297823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155070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Detective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297823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Craig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March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4714875" y="3857625"/>
            <a:ext cx="1500188" cy="22145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Local Analysis Computation (Schema-based)</a:t>
            </a:r>
            <a:endParaRPr lang="el-GR" smtClean="0"/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-114300" y="1785938"/>
            <a:ext cx="9043988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Discover interesting patterns in the expanded (through joins) results of </a:t>
            </a:r>
            <a:r>
              <a:rPr lang="en-US" i="1" smtClean="0"/>
              <a:t>Q</a:t>
            </a:r>
          </a:p>
          <a:p>
            <a:pPr eaLnBrk="1" hangingPunct="1">
              <a:buFont typeface="Georgia" pitchFamily="18" charset="0"/>
              <a:buNone/>
            </a:pPr>
            <a:endParaRPr lang="en-US" smtClean="0"/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General directions: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Expand </a:t>
            </a:r>
            <a:r>
              <a:rPr lang="en-US" sz="1800" i="1" smtClean="0">
                <a:solidFill>
                  <a:schemeClr val="tx1"/>
                </a:solidFill>
              </a:rPr>
              <a:t>R(Q)</a:t>
            </a:r>
            <a:r>
              <a:rPr lang="en-US" sz="1800" smtClean="0">
                <a:solidFill>
                  <a:schemeClr val="tx1"/>
                </a:solidFill>
              </a:rPr>
              <a:t> towards different directions through join operations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For each such expansion, construct a </a:t>
            </a:r>
            <a:r>
              <a:rPr lang="en-US" sz="1800" i="1" smtClean="0">
                <a:solidFill>
                  <a:schemeClr val="tx1"/>
                </a:solidFill>
              </a:rPr>
              <a:t>value-frequency</a:t>
            </a:r>
            <a:r>
              <a:rPr lang="en-US" sz="1800" smtClean="0">
                <a:solidFill>
                  <a:schemeClr val="tx1"/>
                </a:solidFill>
              </a:rPr>
              <a:t> </a:t>
            </a:r>
            <a:r>
              <a:rPr lang="en-US" sz="1800" i="1" smtClean="0">
                <a:solidFill>
                  <a:schemeClr val="tx1"/>
                </a:solidFill>
              </a:rPr>
              <a:t>matrix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Select the matrix with the most frequent value appearances 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Favor matrices with fewer join operations</a:t>
            </a:r>
          </a:p>
        </p:txBody>
      </p:sp>
      <p:sp>
        <p:nvSpPr>
          <p:cNvPr id="57347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5734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Schema-based Example</a:t>
            </a:r>
            <a:endParaRPr lang="el-GR" smtClean="0"/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>
          <a:xfrm>
            <a:off x="-142875" y="1785938"/>
            <a:ext cx="8543925" cy="192881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</a:t>
            </a:r>
            <a:r>
              <a:rPr lang="en-US" u="sng" smtClean="0"/>
              <a:t>Query</a:t>
            </a:r>
            <a:r>
              <a:rPr lang="en-US" smtClean="0"/>
              <a:t>: Present movies staring </a:t>
            </a:r>
            <a:r>
              <a:rPr lang="en-US" i="1" smtClean="0"/>
              <a:t>Lee Phelps</a:t>
            </a:r>
            <a:endParaRPr lang="en-US" smtClean="0"/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Possible directions for expansion: </a:t>
            </a:r>
            <a:r>
              <a:rPr lang="en-US" i="1" smtClean="0"/>
              <a:t>Genre </a:t>
            </a:r>
            <a:r>
              <a:rPr lang="en-US" smtClean="0"/>
              <a:t>and </a:t>
            </a:r>
            <a:r>
              <a:rPr lang="en-US" i="1" smtClean="0"/>
              <a:t>Direct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Most common patterns are observed for </a:t>
            </a:r>
            <a:r>
              <a:rPr lang="en-US" sz="1800" i="1" smtClean="0">
                <a:solidFill>
                  <a:schemeClr val="tx1"/>
                </a:solidFill>
              </a:rPr>
              <a:t>Genre</a:t>
            </a:r>
            <a:r>
              <a:rPr lang="en-US" sz="1800" smtClean="0">
                <a:solidFill>
                  <a:schemeClr val="tx1"/>
                </a:solidFill>
              </a:rPr>
              <a:t> (</a:t>
            </a:r>
            <a:r>
              <a:rPr lang="en-US" sz="1800" i="1" smtClean="0">
                <a:solidFill>
                  <a:schemeClr val="tx1"/>
                </a:solidFill>
              </a:rPr>
              <a:t>Drama</a:t>
            </a:r>
            <a:r>
              <a:rPr lang="en-US" sz="1800" smtClean="0">
                <a:solidFill>
                  <a:schemeClr val="tx1"/>
                </a:solidFill>
              </a:rPr>
              <a:t> appears 216 times and </a:t>
            </a:r>
            <a:r>
              <a:rPr lang="en-US" sz="1800" i="1" smtClean="0">
                <a:solidFill>
                  <a:schemeClr val="tx1"/>
                </a:solidFill>
              </a:rPr>
              <a:t>Comedy</a:t>
            </a:r>
            <a:r>
              <a:rPr lang="en-US" sz="1800" smtClean="0">
                <a:solidFill>
                  <a:schemeClr val="tx1"/>
                </a:solidFill>
              </a:rPr>
              <a:t> appears 120 times)</a:t>
            </a:r>
          </a:p>
          <a:p>
            <a:pPr lvl="1" eaLnBrk="1" hangingPunct="1"/>
            <a:endParaRPr lang="en-US" sz="800" smtClean="0">
              <a:solidFill>
                <a:schemeClr val="tx1"/>
              </a:solidFill>
            </a:endParaRPr>
          </a:p>
          <a:p>
            <a:pPr lvl="1" eaLnBrk="1" hangingPunct="1">
              <a:buFont typeface="Georgia" pitchFamily="18" charset="0"/>
              <a:buNone/>
            </a:pPr>
            <a:r>
              <a:rPr lang="en-US" i="1" u="sng" smtClean="0">
                <a:solidFill>
                  <a:schemeClr val="tx1"/>
                </a:solidFill>
              </a:rPr>
              <a:t>Expanded Results</a:t>
            </a:r>
            <a:r>
              <a:rPr lang="en-US" smtClean="0">
                <a:solidFill>
                  <a:schemeClr val="tx1"/>
                </a:solidFill>
              </a:rPr>
              <a:t>:</a:t>
            </a:r>
            <a:endParaRPr lang="el-GR" smtClean="0">
              <a:solidFill>
                <a:schemeClr val="tx1"/>
              </a:solidFill>
            </a:endParaRPr>
          </a:p>
        </p:txBody>
      </p:sp>
      <p:sp>
        <p:nvSpPr>
          <p:cNvPr id="58371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4313" y="3714750"/>
          <a:ext cx="8786812" cy="2714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1000132"/>
                <a:gridCol w="785818"/>
                <a:gridCol w="1071570"/>
                <a:gridCol w="857256"/>
                <a:gridCol w="785818"/>
                <a:gridCol w="785818"/>
                <a:gridCol w="785788"/>
              </a:tblGrid>
              <a:tr h="5606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title 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year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role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f-name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l-name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gender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genre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Abbott</a:t>
                      </a:r>
                      <a:r>
                        <a:rPr lang="en-US" sz="1200" baseline="0" dirty="0" smtClean="0"/>
                        <a:t> and Costello in Hollywood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1945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5.6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Detective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Lee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Phelps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Comedy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Money to Loan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1939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6.3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Policeman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Lee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Phelps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Drama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Bride Came C.O.D.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1941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6.8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Policeman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Lee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Phelps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Comedy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Thin Man</a:t>
                      </a:r>
                      <a:r>
                        <a:rPr lang="en-US" sz="1200" baseline="0" dirty="0" smtClean="0"/>
                        <a:t> Goes Home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1945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Policeman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Lee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Phelps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Drama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Beast</a:t>
                      </a:r>
                      <a:r>
                        <a:rPr lang="en-US" sz="1200" baseline="0" dirty="0" smtClean="0"/>
                        <a:t> From 20,000 Fathoms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1953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6.3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Cop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Lee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Phelps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Sci-Fi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l-GR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8072438" y="3286125"/>
            <a:ext cx="1000125" cy="32146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Schema-based Example</a:t>
            </a:r>
            <a:endParaRPr lang="el-GR" smtClean="0"/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142875" y="1928813"/>
            <a:ext cx="8543925" cy="571500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i="1" u="sng" smtClean="0"/>
              <a:t>Ymal</a:t>
            </a:r>
            <a:r>
              <a:rPr lang="en-US" u="sng" smtClean="0"/>
              <a:t> </a:t>
            </a:r>
            <a:r>
              <a:rPr lang="en-US" i="1" u="sng" smtClean="0"/>
              <a:t>Results</a:t>
            </a:r>
            <a:r>
              <a:rPr lang="en-US" smtClean="0"/>
              <a:t>: </a:t>
            </a:r>
            <a:r>
              <a:rPr lang="en-US" i="1" smtClean="0"/>
              <a:t>p</a:t>
            </a:r>
            <a:r>
              <a:rPr lang="en-US" smtClean="0"/>
              <a:t> = 3, </a:t>
            </a:r>
            <a:r>
              <a:rPr lang="en-US" i="1" smtClean="0"/>
              <a:t>k</a:t>
            </a:r>
            <a:r>
              <a:rPr lang="en-US" smtClean="0"/>
              <a:t> = 2</a:t>
            </a:r>
          </a:p>
        </p:txBody>
      </p:sp>
      <p:sp>
        <p:nvSpPr>
          <p:cNvPr id="59395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4313" y="2714625"/>
          <a:ext cx="8786812" cy="1638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143008"/>
                <a:gridCol w="1000132"/>
                <a:gridCol w="1000132"/>
                <a:gridCol w="1071570"/>
                <a:gridCol w="928694"/>
                <a:gridCol w="785818"/>
                <a:gridCol w="1000102"/>
              </a:tblGrid>
              <a:tr h="5606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title 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year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role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f-name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l-name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gender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genre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Pinocchio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2002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Pinocchio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Roberto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Benigni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Comedy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Berlin Berlin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1998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9.7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Sammy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Asad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Schwarz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Drama</a:t>
                      </a:r>
                      <a:endParaRPr lang="el-GR" sz="1200" dirty="0"/>
                    </a:p>
                  </a:txBody>
                  <a:tcPr anchor="ctr"/>
                </a:tc>
              </a:tr>
              <a:tr h="3590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Monster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2003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7.4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Newscaster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Jim R.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Coleman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Drama</a:t>
                      </a:r>
                      <a:endParaRPr lang="el-GR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8001000" y="2357438"/>
            <a:ext cx="1000125" cy="2571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Global Analysis Computation</a:t>
            </a:r>
            <a:endParaRPr lang="el-GR" smtClean="0"/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-71438" y="1785938"/>
            <a:ext cx="8543926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</a:t>
            </a:r>
            <a:r>
              <a:rPr lang="en-US" i="1" smtClean="0"/>
              <a:t>Ymal</a:t>
            </a:r>
            <a:r>
              <a:rPr lang="en-US" smtClean="0"/>
              <a:t> computation is guided by </a:t>
            </a:r>
            <a:r>
              <a:rPr lang="en-US" u="sng" smtClean="0">
                <a:solidFill>
                  <a:srgbClr val="FF0000"/>
                </a:solidFill>
              </a:rPr>
              <a:t>statistics</a:t>
            </a:r>
            <a:r>
              <a:rPr lang="en-US" smtClean="0"/>
              <a:t> maintained for database </a:t>
            </a:r>
            <a:r>
              <a:rPr lang="en-US" i="1" smtClean="0"/>
              <a:t>D</a:t>
            </a:r>
          </a:p>
          <a:p>
            <a:pPr eaLnBrk="1" hangingPunct="1">
              <a:buFont typeface="Georgia" pitchFamily="18" charset="0"/>
              <a:buNone/>
            </a:pPr>
            <a:endParaRPr lang="en-US" i="1" smtClean="0"/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Such statistics include: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Correlations among attribute values of </a:t>
            </a:r>
            <a:r>
              <a:rPr lang="en-US" sz="1800" i="1" smtClean="0">
                <a:solidFill>
                  <a:schemeClr val="tx1"/>
                </a:solidFill>
              </a:rPr>
              <a:t>D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Correlations among relations in </a:t>
            </a:r>
            <a:r>
              <a:rPr lang="en-US" sz="1800" i="1" smtClean="0">
                <a:solidFill>
                  <a:schemeClr val="tx1"/>
                </a:solidFill>
              </a:rPr>
              <a:t>D</a:t>
            </a:r>
            <a:endParaRPr lang="el-GR" sz="1800" i="1" smtClean="0">
              <a:solidFill>
                <a:schemeClr val="tx1"/>
              </a:solidFill>
            </a:endParaRPr>
          </a:p>
        </p:txBody>
      </p:sp>
      <p:sp>
        <p:nvSpPr>
          <p:cNvPr id="61443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6144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Global Analysis Computation (Content-based)</a:t>
            </a:r>
            <a:endParaRPr lang="el-GR" smtClean="0"/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-114300" y="1785938"/>
            <a:ext cx="8901113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Correlations between pairs of attribute values can be maintained in a       (</a:t>
            </a:r>
            <a:r>
              <a:rPr lang="en-US" i="1" smtClean="0"/>
              <a:t>x</a:t>
            </a:r>
            <a:r>
              <a:rPr lang="en-US" smtClean="0"/>
              <a:t> × </a:t>
            </a:r>
            <a:r>
              <a:rPr lang="en-US" i="1" smtClean="0"/>
              <a:t>y</a:t>
            </a:r>
            <a:r>
              <a:rPr lang="en-US" smtClean="0"/>
              <a:t> × </a:t>
            </a:r>
            <a:r>
              <a:rPr lang="en-US" i="1" smtClean="0"/>
              <a:t>y</a:t>
            </a:r>
            <a:r>
              <a:rPr lang="en-US" smtClean="0"/>
              <a:t>) </a:t>
            </a:r>
            <a:r>
              <a:rPr lang="en-US" i="1" smtClean="0"/>
              <a:t>value-correlation matrix V</a:t>
            </a:r>
            <a:r>
              <a:rPr lang="en-US" smtClean="0"/>
              <a:t>, where:</a:t>
            </a:r>
          </a:p>
          <a:p>
            <a:pPr lvl="1" eaLnBrk="1" hangingPunct="1"/>
            <a:r>
              <a:rPr lang="en-US" sz="1800" i="1" smtClean="0">
                <a:solidFill>
                  <a:schemeClr val="tx1"/>
                </a:solidFill>
              </a:rPr>
              <a:t>x</a:t>
            </a:r>
            <a:r>
              <a:rPr lang="en-US" sz="1800" smtClean="0">
                <a:solidFill>
                  <a:schemeClr val="tx1"/>
                </a:solidFill>
              </a:rPr>
              <a:t> is the number of attributes in </a:t>
            </a:r>
            <a:r>
              <a:rPr lang="en-US" sz="1800" i="1" smtClean="0">
                <a:solidFill>
                  <a:schemeClr val="tx1"/>
                </a:solidFill>
              </a:rPr>
              <a:t>D</a:t>
            </a:r>
          </a:p>
          <a:p>
            <a:pPr lvl="1" eaLnBrk="1" hangingPunct="1"/>
            <a:r>
              <a:rPr lang="en-US" sz="1800" i="1" smtClean="0">
                <a:solidFill>
                  <a:schemeClr val="tx1"/>
                </a:solidFill>
              </a:rPr>
              <a:t>y </a:t>
            </a:r>
            <a:r>
              <a:rPr lang="en-US" sz="1800" smtClean="0">
                <a:solidFill>
                  <a:schemeClr val="tx1"/>
                </a:solidFill>
              </a:rPr>
              <a:t>is the number of distinct attribute values in </a:t>
            </a:r>
            <a:r>
              <a:rPr lang="en-US" sz="1800" i="1" smtClean="0">
                <a:solidFill>
                  <a:schemeClr val="tx1"/>
                </a:solidFill>
              </a:rPr>
              <a:t>D</a:t>
            </a:r>
          </a:p>
          <a:p>
            <a:pPr eaLnBrk="1" hangingPunct="1">
              <a:buFont typeface="Georgia" pitchFamily="18" charset="0"/>
              <a:buNone/>
            </a:pPr>
            <a:endParaRPr lang="en-US" u="sng" smtClean="0">
              <a:solidFill>
                <a:srgbClr val="FF0000"/>
              </a:solidFill>
            </a:endParaRPr>
          </a:p>
          <a:p>
            <a:pPr eaLnBrk="1" hangingPunct="1">
              <a:buFont typeface="Georgia" pitchFamily="18" charset="0"/>
              <a:buNone/>
            </a:pPr>
            <a:endParaRPr lang="en-US" u="sng" smtClean="0">
              <a:solidFill>
                <a:srgbClr val="FF0000"/>
              </a:solidFill>
            </a:endParaRPr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How </a:t>
            </a:r>
            <a:r>
              <a:rPr lang="en-US" i="1" smtClean="0"/>
              <a:t>V</a:t>
            </a:r>
            <a:r>
              <a:rPr lang="en-US" smtClean="0"/>
              <a:t> can be used for a query </a:t>
            </a:r>
            <a:r>
              <a:rPr lang="en-US" i="1" smtClean="0"/>
              <a:t>Q</a:t>
            </a:r>
            <a:r>
              <a:rPr lang="en-US" smtClean="0"/>
              <a:t>, for </a:t>
            </a:r>
            <a:r>
              <a:rPr lang="en-US" u="sng" smtClean="0">
                <a:solidFill>
                  <a:srgbClr val="FF0000"/>
                </a:solidFill>
              </a:rPr>
              <a:t>reporting </a:t>
            </a:r>
            <a:r>
              <a:rPr lang="en-US" i="1" u="sng" smtClean="0">
                <a:solidFill>
                  <a:srgbClr val="FF0000"/>
                </a:solidFill>
              </a:rPr>
              <a:t>p Ymal </a:t>
            </a:r>
            <a:r>
              <a:rPr lang="en-US" u="sng" smtClean="0">
                <a:solidFill>
                  <a:srgbClr val="FF0000"/>
                </a:solidFill>
              </a:rPr>
              <a:t>results</a:t>
            </a:r>
            <a:r>
              <a:rPr lang="en-US" smtClean="0">
                <a:solidFill>
                  <a:srgbClr val="FF0000"/>
                </a:solidFill>
              </a:rPr>
              <a:t>?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Locate the </a:t>
            </a:r>
            <a:r>
              <a:rPr lang="en-US" sz="1800" i="1" smtClean="0">
                <a:solidFill>
                  <a:schemeClr val="tx1"/>
                </a:solidFill>
              </a:rPr>
              <a:t>k</a:t>
            </a:r>
            <a:r>
              <a:rPr lang="en-US" sz="1800" smtClean="0">
                <a:solidFill>
                  <a:schemeClr val="tx1"/>
                </a:solidFill>
              </a:rPr>
              <a:t> attribute values that are most correlated to the selection predicates of  </a:t>
            </a:r>
            <a:r>
              <a:rPr lang="en-US" sz="1800" i="1" smtClean="0">
                <a:solidFill>
                  <a:schemeClr val="tx1"/>
                </a:solidFill>
              </a:rPr>
              <a:t>Q</a:t>
            </a:r>
          </a:p>
          <a:p>
            <a:pPr lvl="2" eaLnBrk="1" hangingPunct="1"/>
            <a:r>
              <a:rPr lang="en-US" sz="1600" smtClean="0">
                <a:solidFill>
                  <a:schemeClr val="tx1"/>
                </a:solidFill>
              </a:rPr>
              <a:t>The more correlated a value is, the more </a:t>
            </a:r>
            <a:r>
              <a:rPr lang="en-US" sz="1600" i="1" smtClean="0">
                <a:solidFill>
                  <a:schemeClr val="tx1"/>
                </a:solidFill>
              </a:rPr>
              <a:t>Ymal</a:t>
            </a:r>
            <a:r>
              <a:rPr lang="en-US" sz="1600" smtClean="0">
                <a:solidFill>
                  <a:schemeClr val="tx1"/>
                </a:solidFill>
              </a:rPr>
              <a:t> results it will contribute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62467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6246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Content-based Example</a:t>
            </a:r>
            <a:endParaRPr lang="el-GR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875" y="1785938"/>
            <a:ext cx="8543925" cy="45005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dirty="0" smtClean="0"/>
              <a:t>	</a:t>
            </a:r>
            <a:r>
              <a:rPr lang="en-US" u="sng" dirty="0" smtClean="0"/>
              <a:t>Query</a:t>
            </a:r>
            <a:r>
              <a:rPr lang="en-US" dirty="0" smtClean="0"/>
              <a:t>: Present </a:t>
            </a:r>
            <a:r>
              <a:rPr lang="en-US" i="1" dirty="0" smtClean="0"/>
              <a:t>romance</a:t>
            </a:r>
            <a:r>
              <a:rPr lang="en-US" dirty="0" smtClean="0"/>
              <a:t> movies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sz="1400" dirty="0" smtClean="0"/>
              <a:t>	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dirty="0" smtClean="0"/>
              <a:t>	</a:t>
            </a:r>
            <a:r>
              <a:rPr lang="en-US" i="1" dirty="0" smtClean="0"/>
              <a:t>Romance</a:t>
            </a:r>
            <a:r>
              <a:rPr lang="en-US" dirty="0" smtClean="0"/>
              <a:t> appears along with other genres for the </a:t>
            </a:r>
            <a:r>
              <a:rPr lang="en-US" u="sng" dirty="0" smtClean="0"/>
              <a:t>same movies</a:t>
            </a:r>
            <a:r>
              <a:rPr lang="en-US" dirty="0" smtClean="0"/>
              <a:t> as many times as shown below: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12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sz="1600" dirty="0" smtClean="0">
                <a:latin typeface="+mj-lt"/>
              </a:rPr>
              <a:t>		Drama (2801)	Comedy (2398)	Musical (538)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sz="1600" dirty="0" smtClean="0">
                <a:latin typeface="+mj-lt"/>
              </a:rPr>
              <a:t>		Action (351)	Adventure (323)	Thriller (267)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sz="1600" dirty="0" smtClean="0">
                <a:latin typeface="+mj-lt"/>
              </a:rPr>
              <a:t>		Fantasy (263)	Crime (263)	Family (234)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sz="1600" dirty="0" smtClean="0">
                <a:latin typeface="+mj-lt"/>
              </a:rPr>
              <a:t>		War (199)		Short (162)	Mystery (131)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1400" dirty="0" smtClean="0">
              <a:latin typeface="+mj-lt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i="1" dirty="0" smtClean="0"/>
              <a:t>	</a:t>
            </a:r>
            <a:r>
              <a:rPr lang="en-US" i="1" u="sng" dirty="0" smtClean="0"/>
              <a:t>Ymal</a:t>
            </a:r>
            <a:r>
              <a:rPr lang="en-US" u="sng" dirty="0" smtClean="0"/>
              <a:t> </a:t>
            </a:r>
            <a:r>
              <a:rPr lang="en-US" i="1" u="sng" dirty="0" smtClean="0"/>
              <a:t>Results</a:t>
            </a:r>
            <a:r>
              <a:rPr lang="en-US" dirty="0" smtClean="0"/>
              <a:t>: </a:t>
            </a:r>
            <a:r>
              <a:rPr lang="en-US" i="1" dirty="0" smtClean="0"/>
              <a:t>p</a:t>
            </a:r>
            <a:r>
              <a:rPr lang="en-US" dirty="0" smtClean="0"/>
              <a:t> = 3, </a:t>
            </a:r>
            <a:r>
              <a:rPr lang="en-US" i="1" dirty="0" smtClean="0"/>
              <a:t>k</a:t>
            </a:r>
            <a:r>
              <a:rPr lang="en-US" dirty="0" smtClean="0"/>
              <a:t> = 2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dirty="0" smtClean="0"/>
              <a:t>	Since the mostly correlated values to </a:t>
            </a:r>
            <a:r>
              <a:rPr lang="en-US" i="1" dirty="0" smtClean="0"/>
              <a:t>romance</a:t>
            </a:r>
            <a:r>
              <a:rPr lang="en-US" dirty="0" smtClean="0"/>
              <a:t> are </a:t>
            </a:r>
            <a:r>
              <a:rPr lang="en-US" i="1" dirty="0" smtClean="0"/>
              <a:t>drama</a:t>
            </a:r>
            <a:r>
              <a:rPr lang="en-US" dirty="0" smtClean="0"/>
              <a:t> and </a:t>
            </a:r>
            <a:r>
              <a:rPr lang="en-US" i="1" dirty="0" smtClean="0"/>
              <a:t>comedy</a:t>
            </a:r>
            <a:r>
              <a:rPr lang="en-US" dirty="0" smtClean="0"/>
              <a:t>, </a:t>
            </a:r>
            <a:r>
              <a:rPr lang="en-US" i="1" dirty="0" smtClean="0"/>
              <a:t>Ymal results </a:t>
            </a:r>
            <a:r>
              <a:rPr lang="en-US" dirty="0" smtClean="0"/>
              <a:t>include two drama movies and a comedy one.</a:t>
            </a:r>
          </a:p>
        </p:txBody>
      </p:sp>
      <p:sp>
        <p:nvSpPr>
          <p:cNvPr id="63491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6349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Global Analysis Computation (Schema-based)</a:t>
            </a:r>
            <a:endParaRPr lang="el-GR" smtClean="0"/>
          </a:p>
        </p:txBody>
      </p:sp>
      <p:sp>
        <p:nvSpPr>
          <p:cNvPr id="63490" name="Content Placeholder 2"/>
          <p:cNvSpPr>
            <a:spLocks noGrp="1"/>
          </p:cNvSpPr>
          <p:nvPr>
            <p:ph idx="1"/>
          </p:nvPr>
        </p:nvSpPr>
        <p:spPr>
          <a:xfrm>
            <a:off x="-142875" y="1785938"/>
            <a:ext cx="9001125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Use correlations among the relations of </a:t>
            </a:r>
            <a:r>
              <a:rPr lang="en-US" i="1" smtClean="0"/>
              <a:t>D</a:t>
            </a:r>
            <a:r>
              <a:rPr lang="en-US" smtClean="0"/>
              <a:t> to direct joining operations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Correlations between relations can be maintained in a (</a:t>
            </a:r>
            <a:r>
              <a:rPr lang="en-US" sz="1800" i="1" smtClean="0">
                <a:solidFill>
                  <a:schemeClr val="tx1"/>
                </a:solidFill>
              </a:rPr>
              <a:t>z</a:t>
            </a:r>
            <a:r>
              <a:rPr lang="en-US" sz="1800" smtClean="0">
                <a:solidFill>
                  <a:schemeClr val="tx1"/>
                </a:solidFill>
              </a:rPr>
              <a:t> × z) </a:t>
            </a:r>
            <a:r>
              <a:rPr lang="en-US" sz="1800" i="1" smtClean="0">
                <a:solidFill>
                  <a:schemeClr val="tx1"/>
                </a:solidFill>
              </a:rPr>
              <a:t>relation-correlation matrix A</a:t>
            </a:r>
            <a:r>
              <a:rPr lang="en-US" sz="1800" smtClean="0">
                <a:solidFill>
                  <a:schemeClr val="tx1"/>
                </a:solidFill>
              </a:rPr>
              <a:t>, where </a:t>
            </a:r>
            <a:r>
              <a:rPr lang="en-US" sz="1800" i="1" smtClean="0">
                <a:solidFill>
                  <a:schemeClr val="tx1"/>
                </a:solidFill>
              </a:rPr>
              <a:t>z </a:t>
            </a:r>
            <a:r>
              <a:rPr lang="en-US" sz="1800" smtClean="0">
                <a:solidFill>
                  <a:schemeClr val="tx1"/>
                </a:solidFill>
              </a:rPr>
              <a:t>is the number of relations in </a:t>
            </a:r>
            <a:r>
              <a:rPr lang="en-US" sz="1800" i="1" smtClean="0">
                <a:solidFill>
                  <a:schemeClr val="tx1"/>
                </a:solidFill>
              </a:rPr>
              <a:t>D</a:t>
            </a:r>
          </a:p>
          <a:p>
            <a:pPr eaLnBrk="1" hangingPunct="1">
              <a:buFont typeface="Georgia" pitchFamily="18" charset="0"/>
              <a:buNone/>
            </a:pPr>
            <a:endParaRPr lang="en-US" i="1" smtClean="0"/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Example: 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Let </a:t>
            </a:r>
            <a:r>
              <a:rPr lang="en-US" sz="1800" i="1" smtClean="0">
                <a:solidFill>
                  <a:schemeClr val="tx1"/>
                </a:solidFill>
              </a:rPr>
              <a:t>Cast</a:t>
            </a:r>
            <a:r>
              <a:rPr lang="en-US" sz="1800" smtClean="0">
                <a:solidFill>
                  <a:schemeClr val="tx1"/>
                </a:solidFill>
              </a:rPr>
              <a:t> be strongly correlated with </a:t>
            </a:r>
            <a:r>
              <a:rPr lang="en-US" sz="1800" i="1" smtClean="0">
                <a:solidFill>
                  <a:schemeClr val="tx1"/>
                </a:solidFill>
              </a:rPr>
              <a:t>Actor</a:t>
            </a:r>
            <a:r>
              <a:rPr lang="en-US" sz="1800" smtClean="0">
                <a:solidFill>
                  <a:schemeClr val="tx1"/>
                </a:solidFill>
              </a:rPr>
              <a:t>. When querying for specific </a:t>
            </a:r>
            <a:r>
              <a:rPr lang="en-US" sz="1800" i="1" smtClean="0">
                <a:solidFill>
                  <a:schemeClr val="tx1"/>
                </a:solidFill>
              </a:rPr>
              <a:t>actor names</a:t>
            </a:r>
            <a:r>
              <a:rPr lang="en-US" sz="1800" smtClean="0">
                <a:solidFill>
                  <a:schemeClr val="tx1"/>
                </a:solidFill>
              </a:rPr>
              <a:t>, we could present </a:t>
            </a:r>
            <a:r>
              <a:rPr lang="en-US" sz="1800" i="1" smtClean="0">
                <a:solidFill>
                  <a:schemeClr val="tx1"/>
                </a:solidFill>
              </a:rPr>
              <a:t>roles</a:t>
            </a:r>
            <a:r>
              <a:rPr lang="en-US" sz="1800" smtClean="0">
                <a:solidFill>
                  <a:schemeClr val="tx1"/>
                </a:solidFill>
              </a:rPr>
              <a:t> that these actors have portrayed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Let </a:t>
            </a:r>
            <a:r>
              <a:rPr lang="en-US" sz="1800" i="1" smtClean="0">
                <a:solidFill>
                  <a:schemeClr val="tx1"/>
                </a:solidFill>
              </a:rPr>
              <a:t>Movie</a:t>
            </a:r>
            <a:r>
              <a:rPr lang="en-US" sz="1800" smtClean="0">
                <a:solidFill>
                  <a:schemeClr val="tx1"/>
                </a:solidFill>
              </a:rPr>
              <a:t> be strongly correlated with </a:t>
            </a:r>
            <a:r>
              <a:rPr lang="en-US" sz="1800" i="1" smtClean="0">
                <a:solidFill>
                  <a:schemeClr val="tx1"/>
                </a:solidFill>
              </a:rPr>
              <a:t>Genre</a:t>
            </a:r>
            <a:r>
              <a:rPr lang="en-US" sz="1800" smtClean="0">
                <a:solidFill>
                  <a:schemeClr val="tx1"/>
                </a:solidFill>
              </a:rPr>
              <a:t>. When querying for movies that are directed by </a:t>
            </a:r>
            <a:r>
              <a:rPr lang="en-US" sz="1800" i="1" smtClean="0">
                <a:solidFill>
                  <a:schemeClr val="tx1"/>
                </a:solidFill>
              </a:rPr>
              <a:t>S. Spielberg</a:t>
            </a:r>
            <a:r>
              <a:rPr lang="en-US" sz="1800" smtClean="0">
                <a:solidFill>
                  <a:schemeClr val="tx1"/>
                </a:solidFill>
              </a:rPr>
              <a:t>, we could enhance the result with information about the </a:t>
            </a:r>
            <a:r>
              <a:rPr lang="en-US" sz="1800" i="1" smtClean="0">
                <a:solidFill>
                  <a:schemeClr val="tx1"/>
                </a:solidFill>
              </a:rPr>
              <a:t>genres </a:t>
            </a:r>
            <a:r>
              <a:rPr lang="en-US" sz="1800" smtClean="0">
                <a:solidFill>
                  <a:schemeClr val="tx1"/>
                </a:solidFill>
              </a:rPr>
              <a:t>of </a:t>
            </a:r>
            <a:r>
              <a:rPr lang="en-US" sz="1800" i="1" smtClean="0">
                <a:solidFill>
                  <a:schemeClr val="tx1"/>
                </a:solidFill>
              </a:rPr>
              <a:t>S. Spielberg</a:t>
            </a:r>
            <a:r>
              <a:rPr lang="en-US" sz="1800" smtClean="0">
                <a:solidFill>
                  <a:schemeClr val="tx1"/>
                </a:solidFill>
              </a:rPr>
              <a:t>’s movies</a:t>
            </a:r>
          </a:p>
        </p:txBody>
      </p:sp>
      <p:sp>
        <p:nvSpPr>
          <p:cNvPr id="64515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6451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Hybrid Analysis Computation</a:t>
            </a:r>
            <a:endParaRPr lang="el-GR" smtClean="0"/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>
          <a:xfrm>
            <a:off x="-142875" y="1785938"/>
            <a:ext cx="8543925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>
                <a:solidFill>
                  <a:srgbClr val="FF0000"/>
                </a:solidFill>
              </a:rPr>
              <a:t>		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smtClean="0">
                <a:solidFill>
                  <a:srgbClr val="FF0000"/>
                </a:solidFill>
              </a:rPr>
              <a:t>	</a:t>
            </a:r>
            <a:r>
              <a:rPr lang="en-US" u="sng" smtClean="0">
                <a:solidFill>
                  <a:srgbClr val="FF0000"/>
                </a:solidFill>
              </a:rPr>
              <a:t>Hybrid methods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exploit both local and global properties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A content-based approach is to use attribute values that are both frequent and strongly correlated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A schema-based approach is to join </a:t>
            </a:r>
            <a:r>
              <a:rPr lang="en-US" sz="1800" i="1" smtClean="0">
                <a:solidFill>
                  <a:schemeClr val="tx1"/>
                </a:solidFill>
              </a:rPr>
              <a:t>R(Q)</a:t>
            </a:r>
            <a:r>
              <a:rPr lang="en-US" sz="1800" smtClean="0">
                <a:solidFill>
                  <a:schemeClr val="tx1"/>
                </a:solidFill>
              </a:rPr>
              <a:t> with other relations with regards to correlations among relations, as well as, frequent appearances of attribute values in those relations</a:t>
            </a:r>
            <a:endParaRPr lang="el-GR" sz="1800" smtClean="0">
              <a:solidFill>
                <a:schemeClr val="tx1"/>
              </a:solidFill>
            </a:endParaRPr>
          </a:p>
        </p:txBody>
      </p:sp>
      <p:sp>
        <p:nvSpPr>
          <p:cNvPr id="66563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A Taxonomy of Current-state Techniques </a:t>
            </a:r>
            <a:endParaRPr lang="el-GR" smtClean="0"/>
          </a:p>
        </p:txBody>
      </p:sp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2875" y="2120900"/>
          <a:ext cx="8786813" cy="2366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2214578"/>
                <a:gridCol w="2214578"/>
                <a:gridCol w="2428894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</a:t>
                      </a:r>
                      <a:r>
                        <a:rPr lang="en-US" baseline="0" dirty="0" smtClean="0"/>
                        <a:t> Analysis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Global Analysis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Hybrid Analysis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Content</a:t>
                      </a:r>
                      <a:r>
                        <a:rPr kumimoji="0" lang="en-US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-based</a:t>
                      </a:r>
                      <a:endParaRPr kumimoji="0" lang="el-GR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Most</a:t>
                      </a:r>
                      <a:r>
                        <a:rPr lang="en-US" sz="1700" baseline="0" dirty="0" smtClean="0"/>
                        <a:t> frequent values in </a:t>
                      </a:r>
                      <a:r>
                        <a:rPr lang="en-US" sz="1700" i="1" baseline="0" dirty="0" smtClean="0"/>
                        <a:t>R(Q)</a:t>
                      </a:r>
                      <a:endParaRPr lang="el-GR" sz="1700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Most</a:t>
                      </a:r>
                      <a:r>
                        <a:rPr lang="en-US" sz="1700" baseline="0" dirty="0" smtClean="0"/>
                        <a:t> correlated values in </a:t>
                      </a:r>
                      <a:r>
                        <a:rPr lang="en-US" sz="1700" i="1" baseline="0" dirty="0" smtClean="0"/>
                        <a:t>D</a:t>
                      </a:r>
                      <a:endParaRPr lang="el-GR" sz="1700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Combine frequent and correlated values</a:t>
                      </a:r>
                      <a:endParaRPr lang="el-GR" sz="17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Schema</a:t>
                      </a:r>
                      <a:r>
                        <a:rPr kumimoji="0" lang="en-US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-based</a:t>
                      </a:r>
                      <a:endParaRPr kumimoji="0" lang="el-GR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Direct joins through frequencies of values in expanded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i="1" baseline="0" dirty="0" smtClean="0"/>
                        <a:t>R(Q)</a:t>
                      </a:r>
                      <a:endParaRPr lang="el-GR" sz="1700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Direct joins through correlations among relations in </a:t>
                      </a:r>
                      <a:r>
                        <a:rPr lang="en-US" sz="1700" i="1" dirty="0" smtClean="0"/>
                        <a:t>D</a:t>
                      </a:r>
                      <a:endParaRPr lang="el-GR" sz="1700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Direct joins through frequencies in expanded </a:t>
                      </a:r>
                      <a:r>
                        <a:rPr lang="en-US" sz="1700" i="1" dirty="0" smtClean="0"/>
                        <a:t>R(Q) </a:t>
                      </a:r>
                      <a:r>
                        <a:rPr lang="en-US" sz="1700" dirty="0" smtClean="0"/>
                        <a:t>and correlations among relations in </a:t>
                      </a:r>
                      <a:r>
                        <a:rPr lang="en-US" sz="1700" i="1" dirty="0" smtClean="0"/>
                        <a:t>D</a:t>
                      </a:r>
                      <a:endParaRPr lang="el-GR" sz="1700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Introduction </a:t>
            </a:r>
            <a:endParaRPr lang="el-GR" smtClean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-142875" y="1785938"/>
            <a:ext cx="8858250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Motivated by the way recommenders work , we consider recommending to users tuples not in the results of their queries but of </a:t>
            </a:r>
            <a:r>
              <a:rPr lang="en-US" u="sng" smtClean="0">
                <a:solidFill>
                  <a:srgbClr val="FF0000"/>
                </a:solidFill>
              </a:rPr>
              <a:t>potential interest</a:t>
            </a:r>
          </a:p>
          <a:p>
            <a:pPr eaLnBrk="1" hangingPunct="1">
              <a:buFont typeface="Georgia" pitchFamily="18" charset="0"/>
              <a:buNone/>
            </a:pPr>
            <a:endParaRPr lang="en-US" sz="1800" u="sng" smtClean="0">
              <a:solidFill>
                <a:schemeClr val="accent2"/>
              </a:solidFill>
            </a:endParaRPr>
          </a:p>
          <a:p>
            <a:pPr eaLnBrk="1" hangingPunct="1">
              <a:buFont typeface="Georgia" pitchFamily="18" charset="0"/>
              <a:buNone/>
            </a:pPr>
            <a:endParaRPr lang="en-US" sz="1800" u="sng" smtClean="0">
              <a:solidFill>
                <a:schemeClr val="accent2"/>
              </a:solidFill>
            </a:endParaRPr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Examples: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When asking for a </a:t>
            </a:r>
            <a:r>
              <a:rPr lang="en-US" sz="1800" i="1" smtClean="0">
                <a:solidFill>
                  <a:schemeClr val="tx1"/>
                </a:solidFill>
              </a:rPr>
              <a:t>Woody Allen movie</a:t>
            </a:r>
            <a:r>
              <a:rPr lang="en-US" sz="1800" smtClean="0">
                <a:solidFill>
                  <a:schemeClr val="tx1"/>
                </a:solidFill>
              </a:rPr>
              <a:t>, we could recommend a </a:t>
            </a:r>
            <a:r>
              <a:rPr lang="en-US" sz="1800" i="1" smtClean="0">
                <a:solidFill>
                  <a:schemeClr val="tx1"/>
                </a:solidFill>
              </a:rPr>
              <a:t>Woody Allen biography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When looking for </a:t>
            </a:r>
            <a:r>
              <a:rPr lang="en-US" sz="1800" i="1" smtClean="0">
                <a:solidFill>
                  <a:schemeClr val="tx1"/>
                </a:solidFill>
              </a:rPr>
              <a:t>drama movies </a:t>
            </a:r>
            <a:r>
              <a:rPr lang="en-US" sz="1800" smtClean="0">
                <a:solidFill>
                  <a:schemeClr val="tx1"/>
                </a:solidFill>
              </a:rPr>
              <a:t>produced in </a:t>
            </a:r>
            <a:r>
              <a:rPr lang="en-US" sz="1800" i="1" smtClean="0">
                <a:solidFill>
                  <a:schemeClr val="tx1"/>
                </a:solidFill>
              </a:rPr>
              <a:t>England</a:t>
            </a:r>
            <a:r>
              <a:rPr lang="en-US" sz="1800" smtClean="0">
                <a:solidFill>
                  <a:schemeClr val="tx1"/>
                </a:solidFill>
              </a:rPr>
              <a:t> with </a:t>
            </a:r>
            <a:r>
              <a:rPr lang="en-US" sz="1800" i="1" smtClean="0">
                <a:solidFill>
                  <a:schemeClr val="tx1"/>
                </a:solidFill>
              </a:rPr>
              <a:t>Oscar</a:t>
            </a:r>
            <a:r>
              <a:rPr lang="en-US" sz="1800" smtClean="0">
                <a:solidFill>
                  <a:schemeClr val="tx1"/>
                </a:solidFill>
              </a:rPr>
              <a:t> nominations, we could recommend similar movies with </a:t>
            </a:r>
            <a:r>
              <a:rPr lang="en-US" sz="1800" i="1" smtClean="0">
                <a:solidFill>
                  <a:schemeClr val="tx1"/>
                </a:solidFill>
              </a:rPr>
              <a:t>BAFTA</a:t>
            </a:r>
            <a:r>
              <a:rPr lang="en-US" sz="1800" smtClean="0">
                <a:solidFill>
                  <a:schemeClr val="tx1"/>
                </a:solidFill>
              </a:rPr>
              <a:t> awards</a:t>
            </a:r>
            <a:endParaRPr lang="el-GR" sz="1800" smtClean="0">
              <a:solidFill>
                <a:schemeClr val="tx1"/>
              </a:solidFill>
            </a:endParaRPr>
          </a:p>
        </p:txBody>
      </p:sp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Outline </a:t>
            </a:r>
            <a:endParaRPr lang="el-GR" smtClean="0"/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142875" y="1785938"/>
            <a:ext cx="8543925" cy="4500562"/>
          </a:xfrm>
        </p:spPr>
        <p:txBody>
          <a:bodyPr/>
          <a:lstStyle/>
          <a:p>
            <a:pPr eaLnBrk="1" hangingPunct="1"/>
            <a:r>
              <a:rPr lang="en-US" smtClean="0"/>
              <a:t>Current-state techniques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u="sng" smtClean="0">
                <a:solidFill>
                  <a:schemeClr val="accent2"/>
                </a:solidFill>
              </a:rPr>
              <a:t>History-based techniques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External sources techniques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Summary</a:t>
            </a:r>
            <a:endParaRPr lang="el-GR" smtClean="0"/>
          </a:p>
        </p:txBody>
      </p:sp>
      <p:sp>
        <p:nvSpPr>
          <p:cNvPr id="67587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6758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History-based Techniques</a:t>
            </a:r>
            <a:endParaRPr lang="el-GR" smtClean="0"/>
          </a:p>
        </p:txBody>
      </p:sp>
      <p:sp>
        <p:nvSpPr>
          <p:cNvPr id="67586" name="Content Placeholder 2"/>
          <p:cNvSpPr>
            <a:spLocks noGrp="1"/>
          </p:cNvSpPr>
          <p:nvPr>
            <p:ph idx="1"/>
          </p:nvPr>
        </p:nvSpPr>
        <p:spPr>
          <a:xfrm>
            <a:off x="-142875" y="1785938"/>
            <a:ext cx="8858250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Such techniques assume </a:t>
            </a:r>
            <a:r>
              <a:rPr lang="en-US" u="sng" smtClean="0">
                <a:solidFill>
                  <a:srgbClr val="FF0000"/>
                </a:solidFill>
              </a:rPr>
              <a:t>available information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about the previous interactions of the users with the database</a:t>
            </a:r>
          </a:p>
          <a:p>
            <a:pPr eaLnBrk="1" hangingPunct="1">
              <a:buFont typeface="Georgia" pitchFamily="18" charset="0"/>
              <a:buNone/>
            </a:pPr>
            <a:endParaRPr lang="en-US" smtClean="0"/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What is the available information?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Two alternatives: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Log query results or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Log queries themselves</a:t>
            </a:r>
          </a:p>
          <a:p>
            <a:pPr eaLnBrk="1" hangingPunct="1"/>
            <a:endParaRPr lang="en-US" smtClean="0"/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Are the two alternatives equivalent?</a:t>
            </a:r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The result of each query depends on the database instance</a:t>
            </a:r>
            <a:endParaRPr lang="el-GR" sz="1800" smtClean="0">
              <a:solidFill>
                <a:schemeClr val="tx1"/>
              </a:solidFill>
            </a:endParaRPr>
          </a:p>
        </p:txBody>
      </p:sp>
      <p:sp>
        <p:nvSpPr>
          <p:cNvPr id="68611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6861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History-based Techniques</a:t>
            </a:r>
            <a:endParaRPr lang="el-GR" smtClean="0"/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-114300" y="1785938"/>
            <a:ext cx="8686800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History-based techniques are similar to traditional recommendation systems</a:t>
            </a:r>
          </a:p>
          <a:p>
            <a:pPr eaLnBrk="1" hangingPunct="1">
              <a:buFont typeface="Georgia" pitchFamily="18" charset="0"/>
              <a:buNone/>
            </a:pPr>
            <a:endParaRPr lang="en-US" smtClean="0"/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 	In general, recommendation systems are distinguished between:</a:t>
            </a:r>
          </a:p>
          <a:p>
            <a:pPr lvl="1" eaLnBrk="1" hangingPunct="1"/>
            <a:r>
              <a:rPr lang="en-US" sz="1800" i="1" u="sng" smtClean="0">
                <a:solidFill>
                  <a:srgbClr val="FF0000"/>
                </a:solidFill>
              </a:rPr>
              <a:t>Content-based</a:t>
            </a:r>
          </a:p>
          <a:p>
            <a:pPr lvl="2" eaLnBrk="1" hangingPunct="1"/>
            <a:r>
              <a:rPr lang="en-US" sz="1600" smtClean="0">
                <a:solidFill>
                  <a:schemeClr val="tx1"/>
                </a:solidFill>
              </a:rPr>
              <a:t>Recommend data items similar to those the user preferred in the past</a:t>
            </a:r>
          </a:p>
          <a:p>
            <a:pPr lvl="1" eaLnBrk="1" hangingPunct="1"/>
            <a:r>
              <a:rPr lang="en-US" sz="1800" i="1" u="sng" smtClean="0">
                <a:solidFill>
                  <a:srgbClr val="FF0000"/>
                </a:solidFill>
              </a:rPr>
              <a:t>Collaborative</a:t>
            </a:r>
          </a:p>
          <a:p>
            <a:pPr lvl="2" eaLnBrk="1" hangingPunct="1"/>
            <a:r>
              <a:rPr lang="en-US" sz="1600" smtClean="0">
                <a:solidFill>
                  <a:schemeClr val="tx1"/>
                </a:solidFill>
              </a:rPr>
              <a:t>Recommend data items that similar users liked in the past</a:t>
            </a:r>
          </a:p>
          <a:p>
            <a:pPr lvl="1" eaLnBrk="1" hangingPunct="1"/>
            <a:r>
              <a:rPr lang="en-US" sz="1800" i="1" u="sng" smtClean="0">
                <a:solidFill>
                  <a:srgbClr val="FF0000"/>
                </a:solidFill>
              </a:rPr>
              <a:t>Hybrid</a:t>
            </a:r>
          </a:p>
          <a:p>
            <a:pPr lvl="2" eaLnBrk="1" hangingPunct="1"/>
            <a:r>
              <a:rPr lang="en-US" sz="1600" smtClean="0">
                <a:solidFill>
                  <a:schemeClr val="tx1"/>
                </a:solidFill>
              </a:rPr>
              <a:t>Combine content-based and collaborative techniques</a:t>
            </a:r>
            <a:endParaRPr lang="el-GR" sz="1600" smtClean="0">
              <a:solidFill>
                <a:schemeClr val="tx1"/>
              </a:solidFill>
            </a:endParaRPr>
          </a:p>
          <a:p>
            <a:pPr eaLnBrk="1" hangingPunct="1"/>
            <a:endParaRPr lang="el-GR" smtClean="0"/>
          </a:p>
        </p:txBody>
      </p:sp>
      <p:sp>
        <p:nvSpPr>
          <p:cNvPr id="69635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6963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History-based Techniques</a:t>
            </a:r>
            <a:endParaRPr lang="el-GR" smtClean="0"/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</p:nvPr>
        </p:nvSpPr>
        <p:spPr>
          <a:xfrm>
            <a:off x="-142875" y="1785938"/>
            <a:ext cx="8543925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Motivated by the above classification, </a:t>
            </a:r>
            <a:r>
              <a:rPr lang="en-US" i="1" smtClean="0"/>
              <a:t>Ymal history-based techniques </a:t>
            </a:r>
            <a:r>
              <a:rPr lang="en-US" smtClean="0"/>
              <a:t>are distinguished between:</a:t>
            </a:r>
          </a:p>
          <a:p>
            <a:pPr lvl="1" eaLnBrk="1" hangingPunct="1"/>
            <a:endParaRPr lang="en-US" sz="180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sz="1800" i="1" u="sng" smtClean="0">
                <a:solidFill>
                  <a:srgbClr val="FF0000"/>
                </a:solidFill>
              </a:rPr>
              <a:t>Query-based</a:t>
            </a:r>
            <a:r>
              <a:rPr lang="en-US" sz="1800" smtClean="0">
                <a:solidFill>
                  <a:schemeClr val="tx1"/>
                </a:solidFill>
              </a:rPr>
              <a:t>, similar to content-based recommendations</a:t>
            </a:r>
          </a:p>
          <a:p>
            <a:pPr lvl="1" eaLnBrk="1" hangingPunct="1"/>
            <a:endParaRPr lang="en-US" sz="180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sz="1800" i="1" u="sng" smtClean="0">
                <a:solidFill>
                  <a:srgbClr val="FF0000"/>
                </a:solidFill>
              </a:rPr>
              <a:t>User-based</a:t>
            </a:r>
            <a:r>
              <a:rPr lang="en-US" sz="1800" smtClean="0">
                <a:solidFill>
                  <a:schemeClr val="tx1"/>
                </a:solidFill>
              </a:rPr>
              <a:t>, similar to collaborative recommendations</a:t>
            </a:r>
          </a:p>
          <a:p>
            <a:pPr lvl="1" eaLnBrk="1" hangingPunct="1"/>
            <a:endParaRPr lang="en-US" sz="180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sz="1800" i="1" u="sng" smtClean="0">
                <a:solidFill>
                  <a:srgbClr val="FF0000"/>
                </a:solidFill>
              </a:rPr>
              <a:t>Hybrid</a:t>
            </a:r>
            <a:endParaRPr lang="el-GR" sz="1800" i="1" u="sng" smtClean="0">
              <a:solidFill>
                <a:srgbClr val="FF0000"/>
              </a:solidFill>
            </a:endParaRPr>
          </a:p>
        </p:txBody>
      </p:sp>
      <p:sp>
        <p:nvSpPr>
          <p:cNvPr id="70659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7066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Query-based Technique</a:t>
            </a:r>
            <a:endParaRPr lang="el-GR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875" y="4500563"/>
            <a:ext cx="8786813" cy="1785937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dirty="0" smtClean="0"/>
              <a:t>	</a:t>
            </a:r>
            <a:r>
              <a:rPr lang="en-US" sz="1800" i="1" u="sng" dirty="0" smtClean="0">
                <a:solidFill>
                  <a:srgbClr val="FF0000"/>
                </a:solidFill>
              </a:rPr>
              <a:t>Query-based techniques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sz="1800" dirty="0" smtClean="0"/>
              <a:t>	</a:t>
            </a:r>
            <a:r>
              <a:rPr lang="en-US" sz="1800" i="1" dirty="0" smtClean="0"/>
              <a:t>Ymal</a:t>
            </a:r>
            <a:r>
              <a:rPr lang="en-US" sz="1800" dirty="0" smtClean="0"/>
              <a:t> results for a query </a:t>
            </a:r>
            <a:r>
              <a:rPr lang="en-US" sz="1800" i="1" dirty="0" smtClean="0"/>
              <a:t>Q,</a:t>
            </a:r>
            <a:r>
              <a:rPr lang="en-US" sz="1800" dirty="0" smtClean="0"/>
              <a:t> include results of a set of logged queries that are the most similar to </a:t>
            </a:r>
            <a:r>
              <a:rPr lang="en-US" sz="1800" i="1" dirty="0" smtClean="0"/>
              <a:t>Q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1000" i="1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i="1" dirty="0" smtClean="0"/>
              <a:t>	</a:t>
            </a:r>
            <a:r>
              <a:rPr lang="en-US" sz="1600" dirty="0" smtClean="0"/>
              <a:t>Similarity function example:</a:t>
            </a:r>
            <a:endParaRPr lang="en-US" sz="18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sz="1800" dirty="0" smtClean="0"/>
              <a:t>	</a:t>
            </a:r>
            <a:r>
              <a:rPr lang="en-US" sz="1600" i="1" dirty="0" smtClean="0"/>
              <a:t>R(Q)</a:t>
            </a:r>
            <a:r>
              <a:rPr lang="en-US" sz="1600" dirty="0" smtClean="0"/>
              <a:t>: results of </a:t>
            </a:r>
            <a:r>
              <a:rPr lang="en-US" sz="1600" i="1" dirty="0" smtClean="0"/>
              <a:t>Q</a:t>
            </a:r>
            <a:endParaRPr lang="el-GR" i="1" dirty="0"/>
          </a:p>
        </p:txBody>
      </p:sp>
      <p:sp>
        <p:nvSpPr>
          <p:cNvPr id="1029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103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3357563" y="1714500"/>
            <a:ext cx="2357437" cy="857250"/>
          </a:xfrm>
          <a:prstGeom prst="rect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32" name="TextBox 6"/>
          <p:cNvSpPr txBox="1">
            <a:spLocks noChangeArrowheads="1"/>
          </p:cNvSpPr>
          <p:nvPr/>
        </p:nvSpPr>
        <p:spPr bwMode="auto">
          <a:xfrm>
            <a:off x="3429000" y="1854200"/>
            <a:ext cx="2214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History-based 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5" y="2928938"/>
            <a:ext cx="2643188" cy="1143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34" name="TextBox 8"/>
          <p:cNvSpPr txBox="1">
            <a:spLocks noChangeArrowheads="1"/>
          </p:cNvSpPr>
          <p:nvPr/>
        </p:nvSpPr>
        <p:spPr bwMode="auto">
          <a:xfrm>
            <a:off x="71438" y="3068638"/>
            <a:ext cx="278606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 u="sng">
                <a:solidFill>
                  <a:srgbClr val="FF0000"/>
                </a:solidFill>
                <a:latin typeface="Georgia" pitchFamily="18" charset="0"/>
              </a:rPr>
              <a:t>Query-based techniques </a:t>
            </a:r>
            <a:r>
              <a:rPr lang="en-US" i="1">
                <a:latin typeface="Georgia" pitchFamily="18" charset="0"/>
              </a:rPr>
              <a:t>Exploit similarities among queries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14688" y="2928938"/>
            <a:ext cx="2571750" cy="1143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36" name="TextBox 10"/>
          <p:cNvSpPr txBox="1">
            <a:spLocks noChangeArrowheads="1"/>
          </p:cNvSpPr>
          <p:nvPr/>
        </p:nvSpPr>
        <p:spPr bwMode="auto">
          <a:xfrm>
            <a:off x="3214688" y="3068638"/>
            <a:ext cx="2643187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 u="sng">
                <a:latin typeface="Georgia" pitchFamily="18" charset="0"/>
              </a:rPr>
              <a:t>User-based techniques</a:t>
            </a:r>
            <a:r>
              <a:rPr lang="en-US" i="1">
                <a:latin typeface="Georgia" pitchFamily="18" charset="0"/>
              </a:rPr>
              <a:t> Exploit similarities among users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72188" y="2928938"/>
            <a:ext cx="2786062" cy="1143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38" name="TextBox 12"/>
          <p:cNvSpPr txBox="1">
            <a:spLocks noChangeArrowheads="1"/>
          </p:cNvSpPr>
          <p:nvPr/>
        </p:nvSpPr>
        <p:spPr bwMode="auto">
          <a:xfrm>
            <a:off x="6072188" y="3068638"/>
            <a:ext cx="278606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 u="sng">
                <a:latin typeface="Georgia" pitchFamily="18" charset="0"/>
              </a:rPr>
              <a:t>Hybrid techniques </a:t>
            </a:r>
            <a:r>
              <a:rPr lang="en-US" i="1">
                <a:latin typeface="Georgia" pitchFamily="18" charset="0"/>
              </a:rPr>
              <a:t> Exploit similarities among queries and users</a:t>
            </a:r>
            <a:endParaRPr lang="el-GR" i="1">
              <a:latin typeface="Georgia" pitchFamily="18" charset="0"/>
            </a:endParaRPr>
          </a:p>
        </p:txBody>
      </p:sp>
      <p:cxnSp>
        <p:nvCxnSpPr>
          <p:cNvPr id="15" name="Straight Connector 14"/>
          <p:cNvCxnSpPr>
            <a:stCxn id="6" idx="2"/>
            <a:endCxn id="8" idx="0"/>
          </p:cNvCxnSpPr>
          <p:nvPr/>
        </p:nvCxnSpPr>
        <p:spPr>
          <a:xfrm rot="5400000">
            <a:off x="2820988" y="1214437"/>
            <a:ext cx="357188" cy="3071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2"/>
            <a:endCxn id="10" idx="0"/>
          </p:cNvCxnSpPr>
          <p:nvPr/>
        </p:nvCxnSpPr>
        <p:spPr>
          <a:xfrm rot="5400000">
            <a:off x="4339432" y="2732881"/>
            <a:ext cx="357188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2"/>
            <a:endCxn id="12" idx="0"/>
          </p:cNvCxnSpPr>
          <p:nvPr/>
        </p:nvCxnSpPr>
        <p:spPr>
          <a:xfrm rot="16200000" flipH="1">
            <a:off x="5822157" y="1285081"/>
            <a:ext cx="357188" cy="2930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928938" y="5581650"/>
          <a:ext cx="2346325" cy="295275"/>
        </p:xfrm>
        <a:graphic>
          <a:graphicData uri="http://schemas.openxmlformats.org/presentationml/2006/ole">
            <p:oleObj spid="_x0000_s1026" name="Equation" r:id="rId3" imgW="19173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User-based Technique</a:t>
            </a:r>
            <a:endParaRPr lang="el-GR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875" y="4500563"/>
            <a:ext cx="8786813" cy="1785937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dirty="0" smtClean="0"/>
              <a:t>	</a:t>
            </a:r>
            <a:r>
              <a:rPr lang="en-US" sz="1800" i="1" u="sng" dirty="0" smtClean="0">
                <a:solidFill>
                  <a:srgbClr val="FF0000"/>
                </a:solidFill>
              </a:rPr>
              <a:t>User-based techniques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sz="1800" dirty="0" smtClean="0"/>
              <a:t>	</a:t>
            </a:r>
            <a:r>
              <a:rPr lang="en-US" sz="1800" i="1" dirty="0" smtClean="0"/>
              <a:t>Ymal</a:t>
            </a:r>
            <a:r>
              <a:rPr lang="en-US" sz="1800" dirty="0" smtClean="0"/>
              <a:t> results for a query </a:t>
            </a:r>
            <a:r>
              <a:rPr lang="en-US" sz="1800" i="1" dirty="0" smtClean="0"/>
              <a:t>Q </a:t>
            </a:r>
            <a:r>
              <a:rPr lang="en-US" sz="1800" dirty="0" smtClean="0"/>
              <a:t>imposed by a user </a:t>
            </a:r>
            <a:r>
              <a:rPr lang="en-US" sz="1800" i="1" dirty="0" smtClean="0"/>
              <a:t>U</a:t>
            </a:r>
            <a:r>
              <a:rPr lang="en-US" sz="1800" dirty="0" smtClean="0"/>
              <a:t>, include results of a set of logged queries imposed by those users that exhibit the most similar behavior to </a:t>
            </a:r>
            <a:r>
              <a:rPr lang="en-US" sz="1800" i="1" dirty="0" smtClean="0"/>
              <a:t>U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1000" i="1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i="1" dirty="0" smtClean="0"/>
              <a:t>	</a:t>
            </a:r>
            <a:r>
              <a:rPr lang="en-US" sz="1600" dirty="0" smtClean="0"/>
              <a:t>Similarity function example:</a:t>
            </a:r>
            <a:endParaRPr lang="en-US" sz="18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sz="1800" dirty="0" smtClean="0"/>
              <a:t>	</a:t>
            </a:r>
            <a:r>
              <a:rPr lang="en-US" sz="1600" i="1" dirty="0" smtClean="0"/>
              <a:t>Q(U)</a:t>
            </a:r>
            <a:r>
              <a:rPr lang="en-US" sz="1600" dirty="0" smtClean="0"/>
              <a:t>: set of queries imposed by </a:t>
            </a:r>
            <a:r>
              <a:rPr lang="en-US" sz="1600" i="1" dirty="0" smtClean="0"/>
              <a:t>U</a:t>
            </a:r>
            <a:endParaRPr lang="el-GR" i="1" dirty="0"/>
          </a:p>
        </p:txBody>
      </p:sp>
      <p:sp>
        <p:nvSpPr>
          <p:cNvPr id="2053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205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3357563" y="1714500"/>
            <a:ext cx="2357437" cy="857250"/>
          </a:xfrm>
          <a:prstGeom prst="rect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056" name="TextBox 6"/>
          <p:cNvSpPr txBox="1">
            <a:spLocks noChangeArrowheads="1"/>
          </p:cNvSpPr>
          <p:nvPr/>
        </p:nvSpPr>
        <p:spPr bwMode="auto">
          <a:xfrm>
            <a:off x="3429000" y="1854200"/>
            <a:ext cx="2214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History-based 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5" y="2928938"/>
            <a:ext cx="2643188" cy="1143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058" name="TextBox 8"/>
          <p:cNvSpPr txBox="1">
            <a:spLocks noChangeArrowheads="1"/>
          </p:cNvSpPr>
          <p:nvPr/>
        </p:nvSpPr>
        <p:spPr bwMode="auto">
          <a:xfrm>
            <a:off x="71438" y="3068638"/>
            <a:ext cx="278606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 u="sng">
                <a:latin typeface="Georgia" pitchFamily="18" charset="0"/>
              </a:rPr>
              <a:t>Query-based techniques </a:t>
            </a:r>
            <a:r>
              <a:rPr lang="en-US" i="1">
                <a:latin typeface="Georgia" pitchFamily="18" charset="0"/>
              </a:rPr>
              <a:t>Exploit similarities among queries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14688" y="2928938"/>
            <a:ext cx="2571750" cy="1143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060" name="TextBox 10"/>
          <p:cNvSpPr txBox="1">
            <a:spLocks noChangeArrowheads="1"/>
          </p:cNvSpPr>
          <p:nvPr/>
        </p:nvSpPr>
        <p:spPr bwMode="auto">
          <a:xfrm>
            <a:off x="3214688" y="3068638"/>
            <a:ext cx="2643187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 u="sng">
                <a:solidFill>
                  <a:srgbClr val="FF0000"/>
                </a:solidFill>
                <a:latin typeface="Georgia" pitchFamily="18" charset="0"/>
              </a:rPr>
              <a:t>User-based techniques</a:t>
            </a:r>
            <a:r>
              <a:rPr lang="en-US" i="1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n-US" i="1">
                <a:latin typeface="Georgia" pitchFamily="18" charset="0"/>
              </a:rPr>
              <a:t>Exploit similarities among users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72188" y="2928938"/>
            <a:ext cx="2786062" cy="1143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062" name="TextBox 12"/>
          <p:cNvSpPr txBox="1">
            <a:spLocks noChangeArrowheads="1"/>
          </p:cNvSpPr>
          <p:nvPr/>
        </p:nvSpPr>
        <p:spPr bwMode="auto">
          <a:xfrm>
            <a:off x="6072188" y="3068638"/>
            <a:ext cx="278606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 u="sng">
                <a:latin typeface="Georgia" pitchFamily="18" charset="0"/>
              </a:rPr>
              <a:t>Hybrid techniques </a:t>
            </a:r>
            <a:r>
              <a:rPr lang="en-US" i="1">
                <a:latin typeface="Georgia" pitchFamily="18" charset="0"/>
              </a:rPr>
              <a:t> Exploit similarities among queries and users</a:t>
            </a:r>
            <a:endParaRPr lang="el-GR" i="1">
              <a:latin typeface="Georgia" pitchFamily="18" charset="0"/>
            </a:endParaRPr>
          </a:p>
        </p:txBody>
      </p:sp>
      <p:cxnSp>
        <p:nvCxnSpPr>
          <p:cNvPr id="15" name="Straight Connector 14"/>
          <p:cNvCxnSpPr>
            <a:stCxn id="6" idx="2"/>
            <a:endCxn id="8" idx="0"/>
          </p:cNvCxnSpPr>
          <p:nvPr/>
        </p:nvCxnSpPr>
        <p:spPr>
          <a:xfrm rot="5400000">
            <a:off x="2820988" y="1214437"/>
            <a:ext cx="357188" cy="3071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2"/>
            <a:endCxn id="10" idx="0"/>
          </p:cNvCxnSpPr>
          <p:nvPr/>
        </p:nvCxnSpPr>
        <p:spPr>
          <a:xfrm rot="5400000">
            <a:off x="4339432" y="2732881"/>
            <a:ext cx="357188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2"/>
            <a:endCxn id="12" idx="0"/>
          </p:cNvCxnSpPr>
          <p:nvPr/>
        </p:nvCxnSpPr>
        <p:spPr>
          <a:xfrm rot="16200000" flipH="1">
            <a:off x="5822157" y="1285081"/>
            <a:ext cx="357188" cy="2930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905125" y="5581650"/>
          <a:ext cx="2393950" cy="295275"/>
        </p:xfrm>
        <a:graphic>
          <a:graphicData uri="http://schemas.openxmlformats.org/presentationml/2006/ole">
            <p:oleObj spid="_x0000_s2050" name="Equation" r:id="rId3" imgW="19555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Hybrid Technique</a:t>
            </a:r>
            <a:endParaRPr lang="el-GR" smtClean="0"/>
          </a:p>
        </p:txBody>
      </p:sp>
      <p:sp>
        <p:nvSpPr>
          <p:cNvPr id="74754" name="Content Placeholder 2"/>
          <p:cNvSpPr>
            <a:spLocks noGrp="1"/>
          </p:cNvSpPr>
          <p:nvPr>
            <p:ph idx="1"/>
          </p:nvPr>
        </p:nvSpPr>
        <p:spPr>
          <a:xfrm>
            <a:off x="-142875" y="4500563"/>
            <a:ext cx="8786813" cy="1785937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</a:t>
            </a:r>
            <a:r>
              <a:rPr lang="en-US" sz="1800" i="1" u="sng" smtClean="0">
                <a:solidFill>
                  <a:srgbClr val="FF0000"/>
                </a:solidFill>
              </a:rPr>
              <a:t>Hybrid techniques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sz="1800" smtClean="0"/>
              <a:t>	</a:t>
            </a:r>
            <a:r>
              <a:rPr lang="en-US" sz="1800" i="1" smtClean="0"/>
              <a:t>Ymal</a:t>
            </a:r>
            <a:r>
              <a:rPr lang="en-US" sz="1800" smtClean="0"/>
              <a:t> results for a query </a:t>
            </a:r>
            <a:r>
              <a:rPr lang="en-US" sz="1800" i="1" smtClean="0"/>
              <a:t>Q </a:t>
            </a:r>
            <a:r>
              <a:rPr lang="en-US" sz="1800" smtClean="0"/>
              <a:t>imposed by a user </a:t>
            </a:r>
            <a:r>
              <a:rPr lang="en-US" sz="1800" i="1" smtClean="0"/>
              <a:t>U</a:t>
            </a:r>
            <a:r>
              <a:rPr lang="en-US" sz="1800" smtClean="0"/>
              <a:t>, include the results of the most similar queries to </a:t>
            </a:r>
            <a:r>
              <a:rPr lang="en-US" sz="1800" i="1" smtClean="0"/>
              <a:t>Q</a:t>
            </a:r>
            <a:r>
              <a:rPr lang="en-US" sz="1800" smtClean="0"/>
              <a:t> out of those that were imposed by similar users to </a:t>
            </a:r>
            <a:r>
              <a:rPr lang="en-US" sz="1800" i="1" smtClean="0"/>
              <a:t>U</a:t>
            </a:r>
          </a:p>
          <a:p>
            <a:pPr eaLnBrk="1" hangingPunct="1">
              <a:buFont typeface="Georgia" pitchFamily="18" charset="0"/>
              <a:buNone/>
            </a:pPr>
            <a:endParaRPr lang="en-US" sz="1800" i="1" smtClean="0"/>
          </a:p>
          <a:p>
            <a:pPr eaLnBrk="1" hangingPunct="1">
              <a:buFont typeface="Georgia" pitchFamily="18" charset="0"/>
              <a:buNone/>
            </a:pPr>
            <a:r>
              <a:rPr lang="en-US" sz="1800" smtClean="0"/>
              <a:t>	Recent queries reflect better the current trends and user interests?</a:t>
            </a:r>
          </a:p>
        </p:txBody>
      </p:sp>
      <p:sp>
        <p:nvSpPr>
          <p:cNvPr id="75779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7578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3357563" y="1714500"/>
            <a:ext cx="2357437" cy="857250"/>
          </a:xfrm>
          <a:prstGeom prst="rect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74758" name="TextBox 6"/>
          <p:cNvSpPr txBox="1">
            <a:spLocks noChangeArrowheads="1"/>
          </p:cNvSpPr>
          <p:nvPr/>
        </p:nvSpPr>
        <p:spPr bwMode="auto">
          <a:xfrm>
            <a:off x="3429000" y="1854200"/>
            <a:ext cx="2214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History-based 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5" y="2928938"/>
            <a:ext cx="2643188" cy="1143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74760" name="TextBox 8"/>
          <p:cNvSpPr txBox="1">
            <a:spLocks noChangeArrowheads="1"/>
          </p:cNvSpPr>
          <p:nvPr/>
        </p:nvSpPr>
        <p:spPr bwMode="auto">
          <a:xfrm>
            <a:off x="71438" y="3068638"/>
            <a:ext cx="278606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 u="sng">
                <a:latin typeface="Georgia" pitchFamily="18" charset="0"/>
              </a:rPr>
              <a:t>Query-based techniques </a:t>
            </a:r>
            <a:r>
              <a:rPr lang="en-US" i="1">
                <a:latin typeface="Georgia" pitchFamily="18" charset="0"/>
              </a:rPr>
              <a:t>Exploit similarities among queries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14688" y="2928938"/>
            <a:ext cx="2571750" cy="1143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74762" name="TextBox 10"/>
          <p:cNvSpPr txBox="1">
            <a:spLocks noChangeArrowheads="1"/>
          </p:cNvSpPr>
          <p:nvPr/>
        </p:nvSpPr>
        <p:spPr bwMode="auto">
          <a:xfrm>
            <a:off x="3214688" y="3068638"/>
            <a:ext cx="2643187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 u="sng">
                <a:latin typeface="Georgia" pitchFamily="18" charset="0"/>
              </a:rPr>
              <a:t>User-based techniques</a:t>
            </a:r>
            <a:r>
              <a:rPr lang="en-US" i="1">
                <a:latin typeface="Georgia" pitchFamily="18" charset="0"/>
              </a:rPr>
              <a:t> Exploit similarities among users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72188" y="2928938"/>
            <a:ext cx="2786062" cy="1143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74764" name="TextBox 12"/>
          <p:cNvSpPr txBox="1">
            <a:spLocks noChangeArrowheads="1"/>
          </p:cNvSpPr>
          <p:nvPr/>
        </p:nvSpPr>
        <p:spPr bwMode="auto">
          <a:xfrm>
            <a:off x="6072188" y="3068638"/>
            <a:ext cx="278606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 u="sng">
                <a:solidFill>
                  <a:srgbClr val="FF0000"/>
                </a:solidFill>
                <a:latin typeface="Georgia" pitchFamily="18" charset="0"/>
              </a:rPr>
              <a:t>Hybrid techniques</a:t>
            </a:r>
          </a:p>
          <a:p>
            <a:pPr algn="ctr"/>
            <a:r>
              <a:rPr lang="en-US" i="1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n-US" i="1">
                <a:latin typeface="Georgia" pitchFamily="18" charset="0"/>
              </a:rPr>
              <a:t>Exploit similarities among queries and users</a:t>
            </a:r>
            <a:endParaRPr lang="el-GR" i="1">
              <a:latin typeface="Georgia" pitchFamily="18" charset="0"/>
            </a:endParaRPr>
          </a:p>
        </p:txBody>
      </p:sp>
      <p:cxnSp>
        <p:nvCxnSpPr>
          <p:cNvPr id="15" name="Straight Connector 14"/>
          <p:cNvCxnSpPr>
            <a:stCxn id="6" idx="2"/>
            <a:endCxn id="8" idx="0"/>
          </p:cNvCxnSpPr>
          <p:nvPr/>
        </p:nvCxnSpPr>
        <p:spPr>
          <a:xfrm rot="5400000">
            <a:off x="2820988" y="1214437"/>
            <a:ext cx="357188" cy="3071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2"/>
            <a:endCxn id="10" idx="0"/>
          </p:cNvCxnSpPr>
          <p:nvPr/>
        </p:nvCxnSpPr>
        <p:spPr>
          <a:xfrm rot="5400000">
            <a:off x="4339432" y="2732881"/>
            <a:ext cx="357188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2"/>
            <a:endCxn id="12" idx="0"/>
          </p:cNvCxnSpPr>
          <p:nvPr/>
        </p:nvCxnSpPr>
        <p:spPr>
          <a:xfrm rot="16200000" flipH="1">
            <a:off x="5822157" y="1285081"/>
            <a:ext cx="357188" cy="2930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Outline </a:t>
            </a:r>
            <a:endParaRPr lang="el-GR" smtClean="0"/>
          </a:p>
        </p:txBody>
      </p:sp>
      <p:sp>
        <p:nvSpPr>
          <p:cNvPr id="75778" name="Content Placeholder 2"/>
          <p:cNvSpPr>
            <a:spLocks noGrp="1"/>
          </p:cNvSpPr>
          <p:nvPr>
            <p:ph idx="1"/>
          </p:nvPr>
        </p:nvSpPr>
        <p:spPr>
          <a:xfrm>
            <a:off x="142875" y="1785938"/>
            <a:ext cx="8543925" cy="4500562"/>
          </a:xfrm>
        </p:spPr>
        <p:txBody>
          <a:bodyPr/>
          <a:lstStyle/>
          <a:p>
            <a:pPr eaLnBrk="1" hangingPunct="1"/>
            <a:r>
              <a:rPr lang="en-US" smtClean="0"/>
              <a:t>Current-state techniques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History-based techniques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u="sng" smtClean="0">
                <a:solidFill>
                  <a:schemeClr val="accent2"/>
                </a:solidFill>
              </a:rPr>
              <a:t>External sources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Summary</a:t>
            </a:r>
            <a:endParaRPr lang="el-GR" smtClean="0"/>
          </a:p>
        </p:txBody>
      </p:sp>
      <p:sp>
        <p:nvSpPr>
          <p:cNvPr id="76803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7680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External Sources</a:t>
            </a:r>
            <a:endParaRPr lang="el-GR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875" y="1785938"/>
            <a:ext cx="8929688" cy="4500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Georgia" pitchFamily="18" charset="0"/>
              <a:buNone/>
            </a:pPr>
            <a:r>
              <a:rPr lang="en-US" smtClean="0"/>
              <a:t>	Current-state and history-based techniques exploit intrinsic information of the database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E.g. correlation among attribute values and relations themselves</a:t>
            </a:r>
          </a:p>
          <a:p>
            <a:pPr eaLnBrk="1" hangingPunct="1">
              <a:lnSpc>
                <a:spcPct val="90000"/>
              </a:lnSpc>
              <a:buFont typeface="Georgia" pitchFamily="18" charset="0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Georgia" pitchFamily="18" charset="0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Georgia" pitchFamily="18" charset="0"/>
              <a:buNone/>
            </a:pPr>
            <a:r>
              <a:rPr lang="en-US" smtClean="0"/>
              <a:t>	What about cases where relationships among data items are not captured in the database, even if present?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Information retrieved from </a:t>
            </a:r>
            <a:r>
              <a:rPr lang="en-US" sz="1800" u="sng" smtClean="0">
                <a:solidFill>
                  <a:srgbClr val="FF0000"/>
                </a:solidFill>
              </a:rPr>
              <a:t>external sources</a:t>
            </a:r>
            <a:r>
              <a:rPr lang="en-US" sz="1800" smtClean="0">
                <a:solidFill>
                  <a:srgbClr val="FF0000"/>
                </a:solidFill>
              </a:rPr>
              <a:t> </a:t>
            </a:r>
            <a:r>
              <a:rPr lang="en-US" sz="1800" smtClean="0">
                <a:solidFill>
                  <a:schemeClr val="tx1"/>
                </a:solidFill>
              </a:rPr>
              <a:t>can be used for the computation of </a:t>
            </a:r>
            <a:r>
              <a:rPr lang="en-US" sz="1800" i="1" smtClean="0">
                <a:solidFill>
                  <a:schemeClr val="tx1"/>
                </a:solidFill>
              </a:rPr>
              <a:t>Ymal</a:t>
            </a:r>
            <a:r>
              <a:rPr lang="en-US" sz="1800" smtClean="0">
                <a:solidFill>
                  <a:schemeClr val="tx1"/>
                </a:solidFill>
              </a:rPr>
              <a:t> results</a:t>
            </a:r>
            <a:endParaRPr lang="en-US" smtClean="0"/>
          </a:p>
          <a:p>
            <a:pPr eaLnBrk="1" hangingPunct="1">
              <a:lnSpc>
                <a:spcPct val="90000"/>
              </a:lnSpc>
              <a:buFont typeface="Georgia" pitchFamily="18" charset="0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Georgia" pitchFamily="18" charset="0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Georgia" pitchFamily="18" charset="0"/>
              <a:buNone/>
            </a:pPr>
            <a:r>
              <a:rPr lang="en-US" smtClean="0"/>
              <a:t>	</a:t>
            </a:r>
            <a:r>
              <a:rPr lang="en-US" sz="1800" smtClean="0"/>
              <a:t>External sources: well-organized information available over the Web in the form of articles, reports and reviews in collectively maintained knowledge repositories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E.g. Wikipedia, LibraryThing</a:t>
            </a:r>
          </a:p>
        </p:txBody>
      </p:sp>
      <p:sp>
        <p:nvSpPr>
          <p:cNvPr id="77827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7782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Examples</a:t>
            </a:r>
            <a:endParaRPr lang="el-GR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785938"/>
            <a:ext cx="8543925" cy="4500562"/>
          </a:xfrm>
        </p:spPr>
        <p:txBody>
          <a:bodyPr>
            <a:normAutofit/>
          </a:bodyPr>
          <a:lstStyle/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en-US" dirty="0" smtClean="0"/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smtClean="0"/>
              <a:t>Query about </a:t>
            </a:r>
            <a:r>
              <a:rPr lang="en-US" i="1" dirty="0" smtClean="0"/>
              <a:t>Sofia Coppola </a:t>
            </a:r>
            <a:r>
              <a:rPr lang="en-US" dirty="0" smtClean="0"/>
              <a:t>movies</a:t>
            </a:r>
          </a:p>
          <a:p>
            <a:pPr marL="859536" lvl="1" indent="-457200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Use external information, to recommend  </a:t>
            </a:r>
            <a:r>
              <a:rPr lang="en-US" sz="1800" i="1" dirty="0" smtClean="0">
                <a:solidFill>
                  <a:schemeClr val="tx1"/>
                </a:solidFill>
              </a:rPr>
              <a:t>Francis Ford Coppola </a:t>
            </a:r>
            <a:r>
              <a:rPr lang="en-US" sz="1800" dirty="0" smtClean="0">
                <a:solidFill>
                  <a:schemeClr val="tx1"/>
                </a:solidFill>
              </a:rPr>
              <a:t>movies (their relationship is not reflected in the schema)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None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None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smtClean="0"/>
              <a:t>Query about movies of various directors</a:t>
            </a:r>
          </a:p>
          <a:p>
            <a:pPr marL="859536" lvl="1" indent="-457200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If most of these directors are </a:t>
            </a:r>
            <a:r>
              <a:rPr lang="en-US" sz="1800" i="1" dirty="0" smtClean="0">
                <a:solidFill>
                  <a:schemeClr val="tx1"/>
                </a:solidFill>
              </a:rPr>
              <a:t>Asian</a:t>
            </a:r>
            <a:r>
              <a:rPr lang="en-US" sz="1800" dirty="0" smtClean="0">
                <a:solidFill>
                  <a:schemeClr val="tx1"/>
                </a:solidFill>
              </a:rPr>
              <a:t>, recommend other movies by </a:t>
            </a:r>
            <a:r>
              <a:rPr lang="en-US" sz="1800" i="1" dirty="0" smtClean="0">
                <a:solidFill>
                  <a:schemeClr val="tx1"/>
                </a:solidFill>
              </a:rPr>
              <a:t>Asian</a:t>
            </a:r>
            <a:r>
              <a:rPr lang="en-US" sz="1800" dirty="0" smtClean="0">
                <a:solidFill>
                  <a:schemeClr val="tx1"/>
                </a:solidFill>
              </a:rPr>
              <a:t> directors (the origin of directors cannot be found in the schema)</a:t>
            </a:r>
          </a:p>
        </p:txBody>
      </p:sp>
      <p:sp>
        <p:nvSpPr>
          <p:cNvPr id="78851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7885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i="1" smtClean="0"/>
              <a:t>“You May Also Like”</a:t>
            </a:r>
            <a:r>
              <a:rPr lang="en-US" smtClean="0"/>
              <a:t> Results</a:t>
            </a:r>
            <a:endParaRPr lang="el-GR" smtClean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0" y="1785938"/>
            <a:ext cx="8543925" cy="4500562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Given a user query </a:t>
            </a:r>
            <a:r>
              <a:rPr lang="en-US" i="1" smtClean="0"/>
              <a:t>Q</a:t>
            </a:r>
            <a:r>
              <a:rPr lang="en-US" smtClean="0"/>
              <a:t>, a database system </a:t>
            </a:r>
            <a:r>
              <a:rPr lang="en-US" i="1" smtClean="0"/>
              <a:t>D</a:t>
            </a:r>
            <a:r>
              <a:rPr lang="en-US" smtClean="0"/>
              <a:t> reports a number of results </a:t>
            </a:r>
            <a:r>
              <a:rPr lang="en-US" i="1" smtClean="0"/>
              <a:t>R(Q)</a:t>
            </a:r>
            <a:r>
              <a:rPr lang="en-US" smtClean="0"/>
              <a:t> in the form of tuples</a:t>
            </a:r>
          </a:p>
          <a:p>
            <a:pPr eaLnBrk="1" hangingPunct="1">
              <a:buFont typeface="Georgia" pitchFamily="18" charset="0"/>
              <a:buNone/>
            </a:pPr>
            <a:endParaRPr lang="en-US" smtClean="0"/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Besides </a:t>
            </a:r>
            <a:r>
              <a:rPr lang="en-US" i="1" smtClean="0"/>
              <a:t>R(Q)</a:t>
            </a:r>
            <a:r>
              <a:rPr lang="en-US" smtClean="0"/>
              <a:t>, we would like to locate and recommend to the user a set of tuples that may also be of interest to the user</a:t>
            </a:r>
          </a:p>
          <a:p>
            <a:pPr eaLnBrk="1" hangingPunct="1">
              <a:buFont typeface="Georgia" pitchFamily="18" charset="0"/>
              <a:buNone/>
            </a:pPr>
            <a:endParaRPr lang="en-US" smtClean="0"/>
          </a:p>
          <a:p>
            <a:pPr eaLnBrk="1" hangingPunct="1">
              <a:buFont typeface="Georgia" pitchFamily="18" charset="0"/>
              <a:buNone/>
            </a:pPr>
            <a:r>
              <a:rPr lang="en-US" smtClean="0"/>
              <a:t>	We call this set of tuples </a:t>
            </a:r>
            <a:r>
              <a:rPr lang="en-US" smtClean="0">
                <a:solidFill>
                  <a:srgbClr val="FF0000"/>
                </a:solidFill>
              </a:rPr>
              <a:t>“</a:t>
            </a:r>
            <a:r>
              <a:rPr lang="en-US" i="1" smtClean="0">
                <a:solidFill>
                  <a:srgbClr val="FF0000"/>
                </a:solidFill>
              </a:rPr>
              <a:t>You May Also Like</a:t>
            </a:r>
            <a:r>
              <a:rPr lang="en-US" smtClean="0">
                <a:solidFill>
                  <a:srgbClr val="FF0000"/>
                </a:solidFill>
              </a:rPr>
              <a:t>” tuples </a:t>
            </a:r>
            <a:r>
              <a:rPr lang="en-US" smtClean="0"/>
              <a:t>or, for short,  </a:t>
            </a:r>
            <a:r>
              <a:rPr lang="en-US" i="1" smtClean="0">
                <a:solidFill>
                  <a:srgbClr val="FF0000"/>
                </a:solidFill>
              </a:rPr>
              <a:t>Ymal</a:t>
            </a:r>
            <a:r>
              <a:rPr lang="en-US" smtClean="0">
                <a:solidFill>
                  <a:srgbClr val="FF0000"/>
                </a:solidFill>
              </a:rPr>
              <a:t> results</a:t>
            </a:r>
            <a:endParaRPr lang="el-GR" smtClean="0">
              <a:solidFill>
                <a:srgbClr val="FF0000"/>
              </a:solidFill>
            </a:endParaRPr>
          </a:p>
        </p:txBody>
      </p:sp>
      <p:sp>
        <p:nvSpPr>
          <p:cNvPr id="31747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Outline </a:t>
            </a:r>
            <a:endParaRPr lang="el-GR" smtClean="0"/>
          </a:p>
        </p:txBody>
      </p:sp>
      <p:sp>
        <p:nvSpPr>
          <p:cNvPr id="78850" name="Content Placeholder 2"/>
          <p:cNvSpPr>
            <a:spLocks noGrp="1"/>
          </p:cNvSpPr>
          <p:nvPr>
            <p:ph idx="1"/>
          </p:nvPr>
        </p:nvSpPr>
        <p:spPr>
          <a:xfrm>
            <a:off x="142875" y="1785938"/>
            <a:ext cx="8543925" cy="4500562"/>
          </a:xfrm>
        </p:spPr>
        <p:txBody>
          <a:bodyPr/>
          <a:lstStyle/>
          <a:p>
            <a:pPr eaLnBrk="1" hangingPunct="1"/>
            <a:r>
              <a:rPr lang="en-US" smtClean="0"/>
              <a:t>Current-state techniques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History-based techniques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External sources techniques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u="sng" smtClean="0">
                <a:solidFill>
                  <a:schemeClr val="accent2"/>
                </a:solidFill>
              </a:rPr>
              <a:t>Summary</a:t>
            </a:r>
            <a:endParaRPr lang="el-GR" u="sng" smtClean="0">
              <a:solidFill>
                <a:schemeClr val="accent2"/>
              </a:solidFill>
            </a:endParaRPr>
          </a:p>
        </p:txBody>
      </p:sp>
      <p:sp>
        <p:nvSpPr>
          <p:cNvPr id="79875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7987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Summary </a:t>
            </a:r>
            <a:endParaRPr lang="el-GR" smtClean="0"/>
          </a:p>
        </p:txBody>
      </p:sp>
      <p:sp>
        <p:nvSpPr>
          <p:cNvPr id="79874" name="Content Placeholder 2"/>
          <p:cNvSpPr>
            <a:spLocks noGrp="1"/>
          </p:cNvSpPr>
          <p:nvPr>
            <p:ph idx="1"/>
          </p:nvPr>
        </p:nvSpPr>
        <p:spPr>
          <a:xfrm>
            <a:off x="142875" y="1785938"/>
            <a:ext cx="8543925" cy="4500562"/>
          </a:xfrm>
        </p:spPr>
        <p:txBody>
          <a:bodyPr/>
          <a:lstStyle/>
          <a:p>
            <a:pPr eaLnBrk="1" hangingPunct="1"/>
            <a:r>
              <a:rPr lang="en-US" smtClean="0"/>
              <a:t>We present a first approach to compute </a:t>
            </a:r>
            <a:r>
              <a:rPr lang="en-US" i="1" smtClean="0"/>
              <a:t>Ymal</a:t>
            </a:r>
            <a:r>
              <a:rPr lang="en-US" smtClean="0"/>
              <a:t> results</a:t>
            </a:r>
          </a:p>
          <a:p>
            <a:pPr eaLnBrk="1" hangingPunct="1"/>
            <a:r>
              <a:rPr lang="en-US" smtClean="0"/>
              <a:t>We organize various alternatives into categories</a:t>
            </a:r>
          </a:p>
          <a:p>
            <a:pPr eaLnBrk="1" hangingPunct="1">
              <a:buFont typeface="Georgia" pitchFamily="18" charset="0"/>
              <a:buNone/>
            </a:pPr>
            <a:endParaRPr lang="en-US" smtClean="0"/>
          </a:p>
          <a:p>
            <a:pPr eaLnBrk="1" hangingPunct="1"/>
            <a:r>
              <a:rPr lang="en-US" smtClean="0"/>
              <a:t>Open issues:</a:t>
            </a:r>
          </a:p>
          <a:p>
            <a:pPr marL="742950" lvl="1" indent="-285750" eaLnBrk="1" hangingPunct="1"/>
            <a:r>
              <a:rPr lang="en-US" sz="1800" smtClean="0">
                <a:solidFill>
                  <a:schemeClr val="tx1"/>
                </a:solidFill>
              </a:rPr>
              <a:t>Locate common pairs of keywords appearing in </a:t>
            </a:r>
            <a:r>
              <a:rPr lang="en-US" sz="1800" i="1" smtClean="0">
                <a:solidFill>
                  <a:schemeClr val="tx1"/>
                </a:solidFill>
              </a:rPr>
              <a:t>R(Q)</a:t>
            </a:r>
            <a:endParaRPr lang="en-US" sz="1800" smtClean="0">
              <a:solidFill>
                <a:schemeClr val="tx1"/>
              </a:solidFill>
            </a:endParaRPr>
          </a:p>
          <a:p>
            <a:pPr marL="742950" lvl="1" indent="-285750" eaLnBrk="1" hangingPunct="1"/>
            <a:r>
              <a:rPr lang="en-US" sz="1800" smtClean="0">
                <a:solidFill>
                  <a:schemeClr val="tx1"/>
                </a:solidFill>
              </a:rPr>
              <a:t>Exploit information about the importance of each relation attribute</a:t>
            </a:r>
            <a:endParaRPr lang="en-US" sz="1800" smtClean="0"/>
          </a:p>
          <a:p>
            <a:pPr marL="742950" lvl="1" indent="-285750" eaLnBrk="1" hangingPunct="1"/>
            <a:r>
              <a:rPr lang="en-US" sz="1800" smtClean="0">
                <a:solidFill>
                  <a:schemeClr val="tx1"/>
                </a:solidFill>
              </a:rPr>
              <a:t>Log query results</a:t>
            </a:r>
          </a:p>
          <a:p>
            <a:pPr marL="742950" lvl="1" indent="-285750" eaLnBrk="1" hangingPunct="1"/>
            <a:r>
              <a:rPr lang="en-US" sz="1800" smtClean="0">
                <a:solidFill>
                  <a:schemeClr val="tx1"/>
                </a:solidFill>
              </a:rPr>
              <a:t>Maintain statistics about query results</a:t>
            </a:r>
          </a:p>
          <a:p>
            <a:pPr marL="742950" lvl="1" indent="-285750" eaLnBrk="1" hangingPunct="1"/>
            <a:r>
              <a:rPr lang="en-US" sz="1800" smtClean="0">
                <a:solidFill>
                  <a:schemeClr val="tx1"/>
                </a:solidFill>
              </a:rPr>
              <a:t>Report novel, fresh or diverse information</a:t>
            </a:r>
          </a:p>
          <a:p>
            <a:pPr marL="1143000" lvl="2" indent="-228600" eaLnBrk="1" hangingPunct="1"/>
            <a:endParaRPr lang="en-US" smtClean="0"/>
          </a:p>
          <a:p>
            <a:pPr marL="742950" lvl="1" indent="-285750" eaLnBrk="1" hangingPunct="1"/>
            <a:endParaRPr lang="en-GB" smtClean="0"/>
          </a:p>
        </p:txBody>
      </p:sp>
      <p:sp>
        <p:nvSpPr>
          <p:cNvPr id="80899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8090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Content Placeholder 2"/>
          <p:cNvSpPr>
            <a:spLocks noGrp="1"/>
          </p:cNvSpPr>
          <p:nvPr>
            <p:ph idx="1"/>
          </p:nvPr>
        </p:nvSpPr>
        <p:spPr>
          <a:xfrm>
            <a:off x="142875" y="1785938"/>
            <a:ext cx="8543925" cy="4500562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endParaRPr lang="en-US" i="1" smtClean="0"/>
          </a:p>
          <a:p>
            <a:pPr algn="ctr" eaLnBrk="1" hangingPunct="1">
              <a:buFont typeface="Georgia" pitchFamily="18" charset="0"/>
              <a:buNone/>
            </a:pPr>
            <a:endParaRPr lang="en-US" i="1" smtClean="0"/>
          </a:p>
          <a:p>
            <a:pPr algn="ctr" eaLnBrk="1" hangingPunct="1">
              <a:buFont typeface="Georgia" pitchFamily="18" charset="0"/>
              <a:buNone/>
            </a:pPr>
            <a:endParaRPr lang="en-US" i="1" smtClean="0"/>
          </a:p>
          <a:p>
            <a:pPr algn="ctr" eaLnBrk="1" hangingPunct="1">
              <a:buFont typeface="Georgia" pitchFamily="18" charset="0"/>
              <a:buNone/>
            </a:pPr>
            <a:endParaRPr lang="en-US" i="1" smtClean="0"/>
          </a:p>
          <a:p>
            <a:pPr algn="ctr" eaLnBrk="1" hangingPunct="1">
              <a:buFont typeface="Georgia" pitchFamily="18" charset="0"/>
              <a:buNone/>
            </a:pPr>
            <a:r>
              <a:rPr lang="en-US" sz="2800" i="1" smtClean="0"/>
              <a:t>Thank You</a:t>
            </a:r>
            <a:endParaRPr lang="el-GR" sz="2800" i="1" smtClean="0"/>
          </a:p>
        </p:txBody>
      </p:sp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Directions for </a:t>
            </a:r>
            <a:r>
              <a:rPr lang="en-US" i="1" smtClean="0"/>
              <a:t>Ymal</a:t>
            </a:r>
            <a:r>
              <a:rPr lang="en-US" smtClean="0"/>
              <a:t> Computation</a:t>
            </a:r>
            <a:endParaRPr lang="el-GR" smtClean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-185738" y="1785938"/>
            <a:ext cx="8543926" cy="3786187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mtClean="0"/>
              <a:t>	How to compute </a:t>
            </a:r>
            <a:r>
              <a:rPr lang="en-US" i="1" smtClean="0"/>
              <a:t>Ymal</a:t>
            </a:r>
            <a:r>
              <a:rPr lang="en-US" smtClean="0"/>
              <a:t> results?</a:t>
            </a:r>
          </a:p>
          <a:p>
            <a:pPr eaLnBrk="1" hangingPunct="1">
              <a:buFont typeface="Georgia" pitchFamily="18" charset="0"/>
              <a:buNone/>
            </a:pPr>
            <a:endParaRPr lang="en-US" smtClean="0"/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Use the particular results of an imposed query</a:t>
            </a:r>
          </a:p>
          <a:p>
            <a:pPr eaLnBrk="1" hangingPunct="1"/>
            <a:endParaRPr lang="en-US" sz="1800" smtClean="0"/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Use the results of similar past queries or the results of queries imposed by similar users</a:t>
            </a:r>
          </a:p>
          <a:p>
            <a:pPr lvl="2" eaLnBrk="1" hangingPunct="1"/>
            <a:r>
              <a:rPr lang="en-US" sz="1600" smtClean="0">
                <a:solidFill>
                  <a:schemeClr val="tx1"/>
                </a:solidFill>
              </a:rPr>
              <a:t>Similar to traditional recommendation systems</a:t>
            </a:r>
          </a:p>
          <a:p>
            <a:pPr eaLnBrk="1" hangingPunct="1"/>
            <a:endParaRPr lang="en-US" sz="1800" smtClean="0"/>
          </a:p>
          <a:p>
            <a:pPr lvl="1" eaLnBrk="1" hangingPunct="1"/>
            <a:r>
              <a:rPr lang="en-US" sz="1800" smtClean="0">
                <a:solidFill>
                  <a:schemeClr val="tx1"/>
                </a:solidFill>
              </a:rPr>
              <a:t>Use information from resources external to the database, such as the web</a:t>
            </a:r>
            <a:endParaRPr lang="el-GR" sz="1800" smtClean="0">
              <a:solidFill>
                <a:schemeClr val="tx1"/>
              </a:solidFill>
            </a:endParaRPr>
          </a:p>
        </p:txBody>
      </p:sp>
      <p:sp>
        <p:nvSpPr>
          <p:cNvPr id="32771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071813" y="2286000"/>
            <a:ext cx="2357437" cy="8572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6429375" y="3857625"/>
            <a:ext cx="2357438" cy="85725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3143250" y="3857625"/>
            <a:ext cx="2357438" cy="857250"/>
          </a:xfrm>
          <a:prstGeom prst="rect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285750" y="3857625"/>
            <a:ext cx="2357438" cy="8572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3797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A Taxonomy of </a:t>
            </a:r>
            <a:r>
              <a:rPr lang="en-US" i="1" smtClean="0"/>
              <a:t>Ymal</a:t>
            </a:r>
            <a:r>
              <a:rPr lang="en-US" smtClean="0"/>
              <a:t> Techniques </a:t>
            </a:r>
            <a:endParaRPr lang="el-GR" smtClean="0"/>
          </a:p>
        </p:txBody>
      </p:sp>
      <p:sp>
        <p:nvSpPr>
          <p:cNvPr id="33798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33799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33800" name="TextBox 6"/>
          <p:cNvSpPr txBox="1">
            <a:spLocks noChangeArrowheads="1"/>
          </p:cNvSpPr>
          <p:nvPr/>
        </p:nvSpPr>
        <p:spPr bwMode="auto">
          <a:xfrm>
            <a:off x="3143250" y="2428875"/>
            <a:ext cx="2214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Ymal</a:t>
            </a:r>
            <a:r>
              <a:rPr lang="en-US">
                <a:latin typeface="Georgia" pitchFamily="18" charset="0"/>
              </a:rPr>
              <a:t> </a:t>
            </a:r>
            <a:r>
              <a:rPr lang="en-US" i="1">
                <a:latin typeface="Georgia" pitchFamily="18" charset="0"/>
              </a:rPr>
              <a:t>computation 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33801" name="TextBox 8"/>
          <p:cNvSpPr txBox="1">
            <a:spLocks noChangeArrowheads="1"/>
          </p:cNvSpPr>
          <p:nvPr/>
        </p:nvSpPr>
        <p:spPr bwMode="auto">
          <a:xfrm>
            <a:off x="357188" y="399732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Current-state</a:t>
            </a:r>
            <a:r>
              <a:rPr lang="en-US">
                <a:latin typeface="Georgia" pitchFamily="18" charset="0"/>
              </a:rPr>
              <a:t> </a:t>
            </a:r>
            <a:r>
              <a:rPr lang="en-US" i="1">
                <a:latin typeface="Georgia" pitchFamily="18" charset="0"/>
              </a:rPr>
              <a:t>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33802" name="TextBox 9"/>
          <p:cNvSpPr txBox="1">
            <a:spLocks noChangeArrowheads="1"/>
          </p:cNvSpPr>
          <p:nvPr/>
        </p:nvSpPr>
        <p:spPr bwMode="auto">
          <a:xfrm>
            <a:off x="3214688" y="399732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History-based 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33803" name="TextBox 10"/>
          <p:cNvSpPr txBox="1">
            <a:spLocks noChangeArrowheads="1"/>
          </p:cNvSpPr>
          <p:nvPr/>
        </p:nvSpPr>
        <p:spPr bwMode="auto">
          <a:xfrm>
            <a:off x="6500813" y="399732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External sources</a:t>
            </a:r>
            <a:r>
              <a:rPr lang="en-US">
                <a:latin typeface="Georgia" pitchFamily="18" charset="0"/>
              </a:rPr>
              <a:t> </a:t>
            </a:r>
            <a:r>
              <a:rPr lang="en-US" i="1">
                <a:latin typeface="Georgia" pitchFamily="18" charset="0"/>
              </a:rPr>
              <a:t>techniques</a:t>
            </a:r>
            <a:endParaRPr lang="el-GR" i="1">
              <a:latin typeface="Georgia" pitchFamily="18" charset="0"/>
            </a:endParaRPr>
          </a:p>
        </p:txBody>
      </p:sp>
      <p:cxnSp>
        <p:nvCxnSpPr>
          <p:cNvPr id="17" name="Straight Connector 16"/>
          <p:cNvCxnSpPr>
            <a:stCxn id="15" idx="2"/>
          </p:cNvCxnSpPr>
          <p:nvPr/>
        </p:nvCxnSpPr>
        <p:spPr>
          <a:xfrm rot="5400000">
            <a:off x="2446338" y="2054225"/>
            <a:ext cx="714375" cy="289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2"/>
            <a:endCxn id="13" idx="0"/>
          </p:cNvCxnSpPr>
          <p:nvPr/>
        </p:nvCxnSpPr>
        <p:spPr>
          <a:xfrm rot="16200000" flipH="1">
            <a:off x="3928269" y="3464719"/>
            <a:ext cx="714375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2"/>
            <a:endCxn id="14" idx="0"/>
          </p:cNvCxnSpPr>
          <p:nvPr/>
        </p:nvCxnSpPr>
        <p:spPr>
          <a:xfrm rot="16200000" flipH="1">
            <a:off x="5572125" y="1820863"/>
            <a:ext cx="714375" cy="3359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071813" y="1714500"/>
            <a:ext cx="2357437" cy="8572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6429375" y="3286125"/>
            <a:ext cx="2357438" cy="85725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3143250" y="3286125"/>
            <a:ext cx="2357438" cy="857250"/>
          </a:xfrm>
          <a:prstGeom prst="rect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285750" y="3286125"/>
            <a:ext cx="2357438" cy="8572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4821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A Taxonomy of </a:t>
            </a:r>
            <a:r>
              <a:rPr lang="en-US" i="1" smtClean="0"/>
              <a:t>Ymal</a:t>
            </a:r>
            <a:r>
              <a:rPr lang="en-US" smtClean="0"/>
              <a:t> Techniques </a:t>
            </a:r>
            <a:endParaRPr lang="el-GR" smtClean="0"/>
          </a:p>
        </p:txBody>
      </p:sp>
      <p:sp>
        <p:nvSpPr>
          <p:cNvPr id="34822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34823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34824" name="TextBox 6"/>
          <p:cNvSpPr txBox="1">
            <a:spLocks noChangeArrowheads="1"/>
          </p:cNvSpPr>
          <p:nvPr/>
        </p:nvSpPr>
        <p:spPr bwMode="auto">
          <a:xfrm>
            <a:off x="3143250" y="1857375"/>
            <a:ext cx="2214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Ymal computation 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34825" name="TextBox 8"/>
          <p:cNvSpPr txBox="1">
            <a:spLocks noChangeArrowheads="1"/>
          </p:cNvSpPr>
          <p:nvPr/>
        </p:nvSpPr>
        <p:spPr bwMode="auto">
          <a:xfrm>
            <a:off x="357188" y="342582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Current-state</a:t>
            </a:r>
            <a:r>
              <a:rPr lang="en-US">
                <a:latin typeface="Georgia" pitchFamily="18" charset="0"/>
              </a:rPr>
              <a:t> </a:t>
            </a:r>
            <a:r>
              <a:rPr lang="en-US" i="1">
                <a:latin typeface="Georgia" pitchFamily="18" charset="0"/>
              </a:rPr>
              <a:t>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34826" name="TextBox 9"/>
          <p:cNvSpPr txBox="1">
            <a:spLocks noChangeArrowheads="1"/>
          </p:cNvSpPr>
          <p:nvPr/>
        </p:nvSpPr>
        <p:spPr bwMode="auto">
          <a:xfrm>
            <a:off x="3214688" y="342582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History-based 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34827" name="TextBox 10"/>
          <p:cNvSpPr txBox="1">
            <a:spLocks noChangeArrowheads="1"/>
          </p:cNvSpPr>
          <p:nvPr/>
        </p:nvSpPr>
        <p:spPr bwMode="auto">
          <a:xfrm>
            <a:off x="6500813" y="342582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External sources</a:t>
            </a:r>
            <a:r>
              <a:rPr lang="en-US">
                <a:latin typeface="Georgia" pitchFamily="18" charset="0"/>
              </a:rPr>
              <a:t> </a:t>
            </a:r>
            <a:r>
              <a:rPr lang="en-US" i="1">
                <a:latin typeface="Georgia" pitchFamily="18" charset="0"/>
              </a:rPr>
              <a:t>techniques</a:t>
            </a:r>
            <a:endParaRPr lang="el-GR" i="1">
              <a:latin typeface="Georgia" pitchFamily="18" charset="0"/>
            </a:endParaRPr>
          </a:p>
        </p:txBody>
      </p:sp>
      <p:cxnSp>
        <p:nvCxnSpPr>
          <p:cNvPr id="17" name="Straight Connector 16"/>
          <p:cNvCxnSpPr>
            <a:stCxn id="15" idx="2"/>
          </p:cNvCxnSpPr>
          <p:nvPr/>
        </p:nvCxnSpPr>
        <p:spPr>
          <a:xfrm rot="5400000">
            <a:off x="2446338" y="1482725"/>
            <a:ext cx="714375" cy="289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2"/>
            <a:endCxn id="13" idx="0"/>
          </p:cNvCxnSpPr>
          <p:nvPr/>
        </p:nvCxnSpPr>
        <p:spPr>
          <a:xfrm rot="16200000" flipH="1">
            <a:off x="3928269" y="2893219"/>
            <a:ext cx="714375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2"/>
            <a:endCxn id="14" idx="0"/>
          </p:cNvCxnSpPr>
          <p:nvPr/>
        </p:nvCxnSpPr>
        <p:spPr>
          <a:xfrm rot="16200000" flipH="1">
            <a:off x="5572125" y="1249363"/>
            <a:ext cx="714375" cy="3359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71438" y="4929188"/>
            <a:ext cx="8543925" cy="1071562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i="1" u="sng" dirty="0" smtClean="0">
                <a:solidFill>
                  <a:schemeClr val="accent3">
                    <a:lumMod val="75000"/>
                  </a:schemeClr>
                </a:solidFill>
              </a:rPr>
              <a:t>Current-state techniques</a:t>
            </a:r>
            <a:endParaRPr lang="en-US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1800" dirty="0" smtClean="0"/>
              <a:t>Techniques that exploit the content and schema of a current query result and database instance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071813" y="1714500"/>
            <a:ext cx="2357437" cy="8572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6429375" y="3286125"/>
            <a:ext cx="2357438" cy="85725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3143250" y="3286125"/>
            <a:ext cx="2357438" cy="857250"/>
          </a:xfrm>
          <a:prstGeom prst="rect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285750" y="3286125"/>
            <a:ext cx="2357438" cy="8572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5845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A Taxonomy of </a:t>
            </a:r>
            <a:r>
              <a:rPr lang="en-US" i="1" smtClean="0"/>
              <a:t>Ymal</a:t>
            </a:r>
            <a:r>
              <a:rPr lang="en-US" smtClean="0"/>
              <a:t> Techniques </a:t>
            </a:r>
            <a:endParaRPr lang="el-GR" smtClean="0"/>
          </a:p>
        </p:txBody>
      </p:sp>
      <p:sp>
        <p:nvSpPr>
          <p:cNvPr id="35846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35847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35848" name="TextBox 6"/>
          <p:cNvSpPr txBox="1">
            <a:spLocks noChangeArrowheads="1"/>
          </p:cNvSpPr>
          <p:nvPr/>
        </p:nvSpPr>
        <p:spPr bwMode="auto">
          <a:xfrm>
            <a:off x="3143250" y="1857375"/>
            <a:ext cx="2214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Ymal</a:t>
            </a:r>
            <a:r>
              <a:rPr lang="en-US">
                <a:latin typeface="Georgia" pitchFamily="18" charset="0"/>
              </a:rPr>
              <a:t> </a:t>
            </a:r>
            <a:r>
              <a:rPr lang="en-US" i="1">
                <a:latin typeface="Georgia" pitchFamily="18" charset="0"/>
              </a:rPr>
              <a:t>computation 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35849" name="TextBox 8"/>
          <p:cNvSpPr txBox="1">
            <a:spLocks noChangeArrowheads="1"/>
          </p:cNvSpPr>
          <p:nvPr/>
        </p:nvSpPr>
        <p:spPr bwMode="auto">
          <a:xfrm>
            <a:off x="357188" y="342582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Current-state</a:t>
            </a:r>
            <a:r>
              <a:rPr lang="en-US">
                <a:latin typeface="Georgia" pitchFamily="18" charset="0"/>
              </a:rPr>
              <a:t> </a:t>
            </a:r>
            <a:r>
              <a:rPr lang="en-US" i="1">
                <a:latin typeface="Georgia" pitchFamily="18" charset="0"/>
              </a:rPr>
              <a:t>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35850" name="TextBox 9"/>
          <p:cNvSpPr txBox="1">
            <a:spLocks noChangeArrowheads="1"/>
          </p:cNvSpPr>
          <p:nvPr/>
        </p:nvSpPr>
        <p:spPr bwMode="auto">
          <a:xfrm>
            <a:off x="3214688" y="342582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History-based 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35851" name="TextBox 10"/>
          <p:cNvSpPr txBox="1">
            <a:spLocks noChangeArrowheads="1"/>
          </p:cNvSpPr>
          <p:nvPr/>
        </p:nvSpPr>
        <p:spPr bwMode="auto">
          <a:xfrm>
            <a:off x="6500813" y="342582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External sources</a:t>
            </a:r>
            <a:r>
              <a:rPr lang="en-US">
                <a:latin typeface="Georgia" pitchFamily="18" charset="0"/>
              </a:rPr>
              <a:t> </a:t>
            </a:r>
            <a:r>
              <a:rPr lang="en-US" i="1">
                <a:latin typeface="Georgia" pitchFamily="18" charset="0"/>
              </a:rPr>
              <a:t>techniques</a:t>
            </a:r>
            <a:endParaRPr lang="el-GR" i="1">
              <a:latin typeface="Georgia" pitchFamily="18" charset="0"/>
            </a:endParaRPr>
          </a:p>
        </p:txBody>
      </p:sp>
      <p:cxnSp>
        <p:nvCxnSpPr>
          <p:cNvPr id="17" name="Straight Connector 16"/>
          <p:cNvCxnSpPr>
            <a:stCxn id="15" idx="2"/>
          </p:cNvCxnSpPr>
          <p:nvPr/>
        </p:nvCxnSpPr>
        <p:spPr>
          <a:xfrm rot="5400000">
            <a:off x="2446338" y="1482725"/>
            <a:ext cx="714375" cy="289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2"/>
            <a:endCxn id="13" idx="0"/>
          </p:cNvCxnSpPr>
          <p:nvPr/>
        </p:nvCxnSpPr>
        <p:spPr>
          <a:xfrm rot="16200000" flipH="1">
            <a:off x="3928269" y="2893219"/>
            <a:ext cx="714375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2"/>
            <a:endCxn id="14" idx="0"/>
          </p:cNvCxnSpPr>
          <p:nvPr/>
        </p:nvCxnSpPr>
        <p:spPr>
          <a:xfrm rot="16200000" flipH="1">
            <a:off x="5572125" y="1249363"/>
            <a:ext cx="714375" cy="3359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71438" y="4929188"/>
            <a:ext cx="8543925" cy="928687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i="1" u="sng" dirty="0" smtClean="0">
                <a:solidFill>
                  <a:schemeClr val="accent4">
                    <a:lumMod val="75000"/>
                  </a:schemeClr>
                </a:solidFill>
              </a:rPr>
              <a:t>History-based techniques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1800" dirty="0" smtClean="0"/>
              <a:t>Techniques that exploit the history of previously submitted queries to the database system, e.g. by using query logs or logs of query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071813" y="1714500"/>
            <a:ext cx="2357437" cy="8572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6429375" y="3286125"/>
            <a:ext cx="2357438" cy="85725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3143250" y="3286125"/>
            <a:ext cx="2357438" cy="857250"/>
          </a:xfrm>
          <a:prstGeom prst="rect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285750" y="3286125"/>
            <a:ext cx="2357438" cy="8572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6869" name="Title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543925" cy="714375"/>
          </a:xfrm>
        </p:spPr>
        <p:txBody>
          <a:bodyPr/>
          <a:lstStyle/>
          <a:p>
            <a:pPr eaLnBrk="1" hangingPunct="1"/>
            <a:r>
              <a:rPr lang="en-US" smtClean="0"/>
              <a:t>A Taxonomy of </a:t>
            </a:r>
            <a:r>
              <a:rPr lang="en-US" i="1" smtClean="0"/>
              <a:t>Ymal</a:t>
            </a:r>
            <a:r>
              <a:rPr lang="en-US" smtClean="0"/>
              <a:t> Techniques </a:t>
            </a:r>
            <a:endParaRPr lang="el-GR" smtClean="0"/>
          </a:p>
        </p:txBody>
      </p:sp>
      <p:sp>
        <p:nvSpPr>
          <p:cNvPr id="36870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/>
              <a:t>PersDB 2009 @ Lyon</a:t>
            </a:r>
          </a:p>
        </p:txBody>
      </p:sp>
      <p:sp>
        <p:nvSpPr>
          <p:cNvPr id="36871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DMOD Laboratory, University of Ioannina </a:t>
            </a:r>
            <a:endParaRPr lang="el-GR"/>
          </a:p>
        </p:txBody>
      </p:sp>
      <p:sp>
        <p:nvSpPr>
          <p:cNvPr id="36872" name="TextBox 6"/>
          <p:cNvSpPr txBox="1">
            <a:spLocks noChangeArrowheads="1"/>
          </p:cNvSpPr>
          <p:nvPr/>
        </p:nvSpPr>
        <p:spPr bwMode="auto">
          <a:xfrm>
            <a:off x="3143250" y="1857375"/>
            <a:ext cx="2214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Ymal</a:t>
            </a:r>
            <a:r>
              <a:rPr lang="en-US">
                <a:latin typeface="Georgia" pitchFamily="18" charset="0"/>
              </a:rPr>
              <a:t> </a:t>
            </a:r>
            <a:r>
              <a:rPr lang="en-US" i="1">
                <a:latin typeface="Georgia" pitchFamily="18" charset="0"/>
              </a:rPr>
              <a:t>computation 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36873" name="TextBox 8"/>
          <p:cNvSpPr txBox="1">
            <a:spLocks noChangeArrowheads="1"/>
          </p:cNvSpPr>
          <p:nvPr/>
        </p:nvSpPr>
        <p:spPr bwMode="auto">
          <a:xfrm>
            <a:off x="357188" y="342582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Current-state</a:t>
            </a:r>
            <a:r>
              <a:rPr lang="en-US">
                <a:latin typeface="Georgia" pitchFamily="18" charset="0"/>
              </a:rPr>
              <a:t> </a:t>
            </a:r>
            <a:r>
              <a:rPr lang="en-US" i="1">
                <a:latin typeface="Georgia" pitchFamily="18" charset="0"/>
              </a:rPr>
              <a:t>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36874" name="TextBox 9"/>
          <p:cNvSpPr txBox="1">
            <a:spLocks noChangeArrowheads="1"/>
          </p:cNvSpPr>
          <p:nvPr/>
        </p:nvSpPr>
        <p:spPr bwMode="auto">
          <a:xfrm>
            <a:off x="3214688" y="342582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History-based techniques</a:t>
            </a:r>
            <a:endParaRPr lang="el-GR" i="1">
              <a:latin typeface="Georgia" pitchFamily="18" charset="0"/>
            </a:endParaRPr>
          </a:p>
        </p:txBody>
      </p:sp>
      <p:sp>
        <p:nvSpPr>
          <p:cNvPr id="36875" name="TextBox 10"/>
          <p:cNvSpPr txBox="1">
            <a:spLocks noChangeArrowheads="1"/>
          </p:cNvSpPr>
          <p:nvPr/>
        </p:nvSpPr>
        <p:spPr bwMode="auto">
          <a:xfrm>
            <a:off x="6500813" y="342582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External sources</a:t>
            </a:r>
            <a:r>
              <a:rPr lang="en-US">
                <a:latin typeface="Georgia" pitchFamily="18" charset="0"/>
              </a:rPr>
              <a:t> </a:t>
            </a:r>
            <a:r>
              <a:rPr lang="en-US" i="1">
                <a:latin typeface="Georgia" pitchFamily="18" charset="0"/>
              </a:rPr>
              <a:t>techniques</a:t>
            </a:r>
            <a:endParaRPr lang="el-GR" i="1">
              <a:latin typeface="Georgia" pitchFamily="18" charset="0"/>
            </a:endParaRPr>
          </a:p>
        </p:txBody>
      </p:sp>
      <p:cxnSp>
        <p:nvCxnSpPr>
          <p:cNvPr id="17" name="Straight Connector 16"/>
          <p:cNvCxnSpPr>
            <a:stCxn id="15" idx="2"/>
          </p:cNvCxnSpPr>
          <p:nvPr/>
        </p:nvCxnSpPr>
        <p:spPr>
          <a:xfrm rot="5400000">
            <a:off x="2446338" y="1482725"/>
            <a:ext cx="714375" cy="289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2"/>
            <a:endCxn id="13" idx="0"/>
          </p:cNvCxnSpPr>
          <p:nvPr/>
        </p:nvCxnSpPr>
        <p:spPr>
          <a:xfrm rot="16200000" flipH="1">
            <a:off x="3928269" y="2893219"/>
            <a:ext cx="714375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2"/>
            <a:endCxn id="14" idx="0"/>
          </p:cNvCxnSpPr>
          <p:nvPr/>
        </p:nvCxnSpPr>
        <p:spPr>
          <a:xfrm rot="16200000" flipH="1">
            <a:off x="5572125" y="1249363"/>
            <a:ext cx="714375" cy="3359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71438" y="4929188"/>
            <a:ext cx="8543925" cy="1000125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i="1" u="sng" dirty="0" smtClean="0">
                <a:solidFill>
                  <a:schemeClr val="accent1">
                    <a:lumMod val="75000"/>
                  </a:schemeClr>
                </a:solidFill>
              </a:rPr>
              <a:t>External sources techniques</a:t>
            </a:r>
            <a:endParaRPr lang="en-US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1800" dirty="0" smtClean="0"/>
              <a:t>Techniques that exploit resources external to the database, such as related published results and reports, relevant web pages, thesaurus or ontologies</a:t>
            </a:r>
            <a:endParaRPr lang="el-G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1564</TotalTime>
  <Words>2469</Words>
  <Application>Microsoft Office PowerPoint</Application>
  <PresentationFormat>On-screen Show (4:3)</PresentationFormat>
  <Paragraphs>689</Paragraphs>
  <Slides>42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4" baseType="lpstr">
      <vt:lpstr>Arial</vt:lpstr>
      <vt:lpstr>Trebuchet MS</vt:lpstr>
      <vt:lpstr>Georgia</vt:lpstr>
      <vt:lpstr>Wingdings 2</vt:lpstr>
      <vt:lpstr>Calibri</vt:lpstr>
      <vt:lpstr>Urban</vt:lpstr>
      <vt:lpstr>Custom Design</vt:lpstr>
      <vt:lpstr>Urban</vt:lpstr>
      <vt:lpstr>Urban</vt:lpstr>
      <vt:lpstr>Urban</vt:lpstr>
      <vt:lpstr>Urban</vt:lpstr>
      <vt:lpstr>Equation</vt:lpstr>
      <vt:lpstr>“You May Also Like” Results in Relational Databases</vt:lpstr>
      <vt:lpstr>Introduction </vt:lpstr>
      <vt:lpstr>Introduction </vt:lpstr>
      <vt:lpstr>“You May Also Like” Results</vt:lpstr>
      <vt:lpstr>Directions for Ymal Computation</vt:lpstr>
      <vt:lpstr>A Taxonomy of Ymal Techniques </vt:lpstr>
      <vt:lpstr>A Taxonomy of Ymal Techniques </vt:lpstr>
      <vt:lpstr>A Taxonomy of Ymal Techniques </vt:lpstr>
      <vt:lpstr>A Taxonomy of Ymal Techniques </vt:lpstr>
      <vt:lpstr>Movies Example</vt:lpstr>
      <vt:lpstr>Outline </vt:lpstr>
      <vt:lpstr>Current-state Techniques</vt:lpstr>
      <vt:lpstr>Local Analysis Techniques</vt:lpstr>
      <vt:lpstr>Local Analysis Techniques</vt:lpstr>
      <vt:lpstr>Global Analysis Techniques</vt:lpstr>
      <vt:lpstr>Hybrid Analysis Techniques</vt:lpstr>
      <vt:lpstr>Local Analysis Computation (Content-based)</vt:lpstr>
      <vt:lpstr>Local Analysis Computation (Content-based)</vt:lpstr>
      <vt:lpstr>Content-based Example</vt:lpstr>
      <vt:lpstr>Content-based Example</vt:lpstr>
      <vt:lpstr>Local Analysis Computation (Schema-based)</vt:lpstr>
      <vt:lpstr>Schema-based Example</vt:lpstr>
      <vt:lpstr>Schema-based Example</vt:lpstr>
      <vt:lpstr>Global Analysis Computation</vt:lpstr>
      <vt:lpstr>Global Analysis Computation (Content-based)</vt:lpstr>
      <vt:lpstr>Content-based Example</vt:lpstr>
      <vt:lpstr>Global Analysis Computation (Schema-based)</vt:lpstr>
      <vt:lpstr>Hybrid Analysis Computation</vt:lpstr>
      <vt:lpstr>A Taxonomy of Current-state Techniques </vt:lpstr>
      <vt:lpstr>Outline </vt:lpstr>
      <vt:lpstr>History-based Techniques</vt:lpstr>
      <vt:lpstr>History-based Techniques</vt:lpstr>
      <vt:lpstr>History-based Techniques</vt:lpstr>
      <vt:lpstr>Query-based Technique</vt:lpstr>
      <vt:lpstr>User-based Technique</vt:lpstr>
      <vt:lpstr>Hybrid Technique</vt:lpstr>
      <vt:lpstr>Outline </vt:lpstr>
      <vt:lpstr>External Sources</vt:lpstr>
      <vt:lpstr>Examples</vt:lpstr>
      <vt:lpstr>Outline </vt:lpstr>
      <vt:lpstr>Summary </vt:lpstr>
      <vt:lpstr>Slide 42</vt:lpstr>
    </vt:vector>
  </TitlesOfParts>
  <Company>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kstef</dc:creator>
  <cp:lastModifiedBy>Kostas Stefanidis</cp:lastModifiedBy>
  <cp:revision>146</cp:revision>
  <dcterms:created xsi:type="dcterms:W3CDTF">2009-08-03T09:51:17Z</dcterms:created>
  <dcterms:modified xsi:type="dcterms:W3CDTF">2009-08-26T06:23:38Z</dcterms:modified>
</cp:coreProperties>
</file>