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sldIdLst>
    <p:sldId id="256" r:id="rId2"/>
    <p:sldId id="301" r:id="rId3"/>
    <p:sldId id="257" r:id="rId4"/>
    <p:sldId id="258" r:id="rId5"/>
    <p:sldId id="300" r:id="rId6"/>
    <p:sldId id="259" r:id="rId7"/>
    <p:sldId id="260" r:id="rId8"/>
    <p:sldId id="261" r:id="rId9"/>
    <p:sldId id="299" r:id="rId10"/>
    <p:sldId id="262" r:id="rId11"/>
    <p:sldId id="263" r:id="rId12"/>
    <p:sldId id="264" r:id="rId13"/>
    <p:sldId id="265" r:id="rId14"/>
    <p:sldId id="266" r:id="rId15"/>
    <p:sldId id="267" r:id="rId16"/>
    <p:sldId id="274" r:id="rId17"/>
    <p:sldId id="268" r:id="rId18"/>
    <p:sldId id="270" r:id="rId19"/>
    <p:sldId id="275" r:id="rId20"/>
    <p:sldId id="271" r:id="rId21"/>
    <p:sldId id="273" r:id="rId22"/>
    <p:sldId id="272" r:id="rId23"/>
    <p:sldId id="276" r:id="rId24"/>
    <p:sldId id="303" r:id="rId25"/>
    <p:sldId id="277" r:id="rId26"/>
    <p:sldId id="278" r:id="rId27"/>
    <p:sldId id="279" r:id="rId28"/>
    <p:sldId id="291" r:id="rId29"/>
    <p:sldId id="292" r:id="rId30"/>
    <p:sldId id="281" r:id="rId31"/>
    <p:sldId id="282" r:id="rId32"/>
    <p:sldId id="294" r:id="rId33"/>
    <p:sldId id="290" r:id="rId34"/>
    <p:sldId id="295" r:id="rId35"/>
    <p:sldId id="296" r:id="rId36"/>
    <p:sldId id="283" r:id="rId37"/>
    <p:sldId id="284" r:id="rId38"/>
    <p:sldId id="285" r:id="rId39"/>
    <p:sldId id="286" r:id="rId40"/>
    <p:sldId id="288" r:id="rId41"/>
    <p:sldId id="289" r:id="rId42"/>
    <p:sldId id="302" r:id="rId43"/>
    <p:sldId id="297" r:id="rId44"/>
    <p:sldId id="298" r:id="rId45"/>
    <p:sldId id="304" r:id="rId4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66"/>
    <a:srgbClr val="008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9" autoAdjust="0"/>
    <p:restoredTop sz="94660"/>
  </p:normalViewPr>
  <p:slideViewPr>
    <p:cSldViewPr>
      <p:cViewPr varScale="1">
        <p:scale>
          <a:sx n="104" d="100"/>
          <a:sy n="104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B69FC-0AE0-4CC3-B109-627735917DDF}" type="datetimeFigureOut">
              <a:rPr lang="el-GR" smtClean="0"/>
              <a:pPr/>
              <a:t>7/10/2008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41225-543F-494C-98C9-93A8DB06DDA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41225-543F-494C-98C9-93A8DB06DDA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428736"/>
            <a:ext cx="8615394" cy="5000660"/>
          </a:xfrm>
        </p:spPr>
        <p:txBody>
          <a:bodyPr>
            <a:normAutofit/>
          </a:bodyPr>
          <a:lstStyle>
            <a:lvl1pPr>
              <a:buFont typeface="Georgia" pitchFamily="18" charset="0"/>
              <a:buChar char=" "/>
              <a:defRPr sz="20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862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68" y="6572272"/>
            <a:ext cx="2214578" cy="28572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92240"/>
            <a:ext cx="762000" cy="36576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4B78485-B0A3-486D-B000-8C40F5B7F51E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Picture 6" descr="DMOD_logo_bi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309" y="6394550"/>
            <a:ext cx="535163" cy="445693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215074" y="6572272"/>
            <a:ext cx="2214578" cy="285728"/>
          </a:xfrm>
          <a:prstGeom prst="rect">
            <a:avLst/>
          </a:prstGeom>
        </p:spPr>
        <p:txBody>
          <a:bodyPr vert="horz"/>
          <a:lstStyle>
            <a:lvl1pPr algn="l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PersDB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2008 @ Auckland</a:t>
            </a:r>
            <a:endParaRPr kumimoji="0" lang="el-GR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43702" y="64291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389904"/>
            <a:ext cx="8229600" cy="50394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8286808" cy="28572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B78485-B0A3-486D-B000-8C40F5B7F5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Preferential Publish/Subscribe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686568" cy="2315144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Marina </a:t>
            </a:r>
            <a:r>
              <a:rPr lang="en-US" sz="2000" b="1" dirty="0" err="1" smtClean="0"/>
              <a:t>Drosou</a:t>
            </a:r>
            <a:endParaRPr lang="en-US" sz="2000" b="1" dirty="0" smtClean="0"/>
          </a:p>
          <a:p>
            <a:endParaRPr lang="en-US" sz="2000" dirty="0" smtClean="0"/>
          </a:p>
          <a:p>
            <a:r>
              <a:rPr lang="en-US" sz="1600" dirty="0" smtClean="0"/>
              <a:t>Department of Computer Science</a:t>
            </a:r>
          </a:p>
          <a:p>
            <a:r>
              <a:rPr lang="en-US" sz="1600" dirty="0" smtClean="0"/>
              <a:t>University of Ioannina, Greece</a:t>
            </a:r>
          </a:p>
          <a:p>
            <a:endParaRPr lang="en-US" sz="2000" dirty="0" smtClean="0"/>
          </a:p>
          <a:p>
            <a:r>
              <a:rPr lang="en-US" sz="1700" dirty="0" smtClean="0"/>
              <a:t>Joint work with </a:t>
            </a:r>
            <a:r>
              <a:rPr lang="en-US" sz="1700" b="1" dirty="0" err="1" smtClean="0"/>
              <a:t>Evaggelia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Pitoura</a:t>
            </a:r>
            <a:r>
              <a:rPr lang="en-US" sz="1700" dirty="0" smtClean="0"/>
              <a:t> and </a:t>
            </a:r>
            <a:r>
              <a:rPr lang="en-US" sz="1700" b="1" dirty="0" smtClean="0"/>
              <a:t>Kostas </a:t>
            </a:r>
            <a:r>
              <a:rPr lang="en-US" sz="1700" b="1" dirty="0" err="1" smtClean="0"/>
              <a:t>Stefanidis</a:t>
            </a:r>
            <a:endParaRPr lang="en-US" sz="1900" b="1" dirty="0" smtClean="0"/>
          </a:p>
          <a:p>
            <a:endParaRPr lang="en-US" sz="2000" dirty="0" smtClean="0"/>
          </a:p>
          <a:p>
            <a:r>
              <a:rPr lang="en-US" sz="1600" dirty="0" smtClean="0"/>
              <a:t>http://dmod.cs.uoi.gr</a:t>
            </a:r>
          </a:p>
          <a:p>
            <a:endParaRPr lang="en-US" sz="2000" dirty="0" smtClean="0"/>
          </a:p>
          <a:p>
            <a:endParaRPr lang="el-GR" sz="2000" dirty="0"/>
          </a:p>
        </p:txBody>
      </p:sp>
      <p:pic>
        <p:nvPicPr>
          <p:cNvPr id="4" name="Picture 3" descr="csuoi.gif"/>
          <p:cNvPicPr/>
          <p:nvPr/>
        </p:nvPicPr>
        <p:blipFill>
          <a:blip r:embed="rId2"/>
          <a:stretch>
            <a:fillRect/>
          </a:stretch>
        </p:blipFill>
        <p:spPr>
          <a:xfrm>
            <a:off x="7000892" y="4714884"/>
            <a:ext cx="14287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928802"/>
            <a:ext cx="8615394" cy="1643074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notification</a:t>
            </a:r>
            <a:r>
              <a:rPr lang="en-US" dirty="0" smtClean="0"/>
              <a:t> is a set of typed attributes consisting of: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8000"/>
                </a:solidFill>
              </a:rPr>
              <a:t>type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name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2428860" y="3929066"/>
            <a:ext cx="4714908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rgbClr val="0070C0"/>
                </a:solidFill>
              </a:rPr>
              <a:t>title	 </a:t>
            </a:r>
            <a:r>
              <a:rPr lang="en-US" sz="1400" dirty="0" smtClean="0">
                <a:solidFill>
                  <a:schemeClr val="tx1"/>
                </a:solidFill>
              </a:rPr>
              <a:t>= LOTR: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	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	 =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	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= 1 Dec 2003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	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	 =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</a:rPr>
              <a:t>  	</a:t>
            </a:r>
            <a:r>
              <a:rPr lang="en-US" sz="1400" dirty="0" err="1" smtClean="0">
                <a:solidFill>
                  <a:srgbClr val="0070C0"/>
                </a:solidFill>
              </a:rPr>
              <a:t>oscars</a:t>
            </a:r>
            <a:r>
              <a:rPr lang="en-US" sz="1400" dirty="0" smtClean="0">
                <a:solidFill>
                  <a:schemeClr val="tx1"/>
                </a:solidFill>
              </a:rPr>
              <a:t> 	 = 11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928802"/>
            <a:ext cx="8615394" cy="16430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subscription </a:t>
            </a:r>
            <a:r>
              <a:rPr lang="en-US" dirty="0" smtClean="0"/>
              <a:t>is a set of typed attribute constraints consisting of: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8000"/>
                </a:solidFill>
              </a:rPr>
              <a:t>type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name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CC0099"/>
                </a:solidFill>
              </a:rPr>
              <a:t>binary operator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8" name="Rounded Rectangle 7"/>
          <p:cNvSpPr/>
          <p:nvPr/>
        </p:nvSpPr>
        <p:spPr>
          <a:xfrm>
            <a:off x="3714744" y="4214818"/>
            <a:ext cx="35719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	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	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	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5181604" y="5072074"/>
            <a:ext cx="3495700" cy="7762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Steven Spielberg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714488"/>
            <a:ext cx="8615394" cy="1285884"/>
          </a:xfrm>
        </p:spPr>
        <p:txBody>
          <a:bodyPr/>
          <a:lstStyle/>
          <a:p>
            <a:pPr algn="just"/>
            <a:r>
              <a:rPr lang="en-US" dirty="0" smtClean="0"/>
              <a:t>Given a notification </a:t>
            </a:r>
            <a:r>
              <a:rPr lang="en-US" i="1" dirty="0" smtClean="0"/>
              <a:t>n</a:t>
            </a:r>
            <a:r>
              <a:rPr lang="en-US" dirty="0" smtClean="0"/>
              <a:t> and a subscription 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(or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matches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) if and only if every attribute constraint of </a:t>
            </a:r>
            <a:r>
              <a:rPr lang="en-US" i="1" dirty="0" smtClean="0"/>
              <a:t>s</a:t>
            </a:r>
            <a:r>
              <a:rPr lang="en-US" dirty="0" smtClean="0"/>
              <a:t> is satisfied by some attribute of </a:t>
            </a:r>
            <a:r>
              <a:rPr lang="en-US" i="1" dirty="0" smtClean="0"/>
              <a:t>n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 Relation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214282" y="4071942"/>
            <a:ext cx="4500594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400" dirty="0" smtClean="0">
                <a:solidFill>
                  <a:schemeClr val="tx1"/>
                </a:solidFill>
              </a:rPr>
              <a:t>= LOTR: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= 1 Dec 2003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=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rgbClr val="0070C0"/>
                </a:solidFill>
              </a:rPr>
              <a:t>oscars</a:t>
            </a:r>
            <a:r>
              <a:rPr lang="en-US" sz="1400" dirty="0" smtClean="0">
                <a:solidFill>
                  <a:schemeClr val="tx1"/>
                </a:solidFill>
              </a:rPr>
              <a:t>              = 11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Multiply 13"/>
          <p:cNvSpPr/>
          <p:nvPr/>
        </p:nvSpPr>
        <p:spPr>
          <a:xfrm>
            <a:off x="4357686" y="4572008"/>
            <a:ext cx="5143536" cy="1857388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rgbClr val="FF0066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3042" y="371475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Event notification</a:t>
            </a:r>
            <a:endParaRPr lang="el-GR" sz="12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6313146" y="3302638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Subscriptions</a:t>
            </a:r>
            <a:endParaRPr lang="el-GR" sz="1200" b="1" u="sng" dirty="0"/>
          </a:p>
        </p:txBody>
      </p:sp>
      <p:sp>
        <p:nvSpPr>
          <p:cNvPr id="17" name="Rounded Rectangle 16"/>
          <p:cNvSpPr/>
          <p:nvPr/>
        </p:nvSpPr>
        <p:spPr>
          <a:xfrm>
            <a:off x="5339959" y="3643314"/>
            <a:ext cx="3178991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" grpId="0" animBg="1"/>
      <p:bldP spid="14" grpId="0" animBg="1"/>
      <p:bldP spid="15" grpId="0"/>
      <p:bldP spid="16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define priorities among subscriptions: </a:t>
            </a:r>
            <a:r>
              <a:rPr lang="en-US" b="1" dirty="0" smtClean="0"/>
              <a:t>add preferences</a:t>
            </a:r>
          </a:p>
          <a:p>
            <a:endParaRPr lang="en-US" dirty="0" smtClean="0"/>
          </a:p>
          <a:p>
            <a:r>
              <a:rPr lang="en-US" dirty="0" smtClean="0"/>
              <a:t>Two ways to express preferences:</a:t>
            </a:r>
          </a:p>
          <a:p>
            <a:pPr lvl="1"/>
            <a:r>
              <a:rPr lang="en-US" dirty="0" smtClean="0"/>
              <a:t>Quantitative approach</a:t>
            </a:r>
          </a:p>
          <a:p>
            <a:pPr lvl="2"/>
            <a:r>
              <a:rPr lang="en-US" dirty="0" smtClean="0"/>
              <a:t>Preferences are expressed by using scoring functions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Qualitative approach</a:t>
            </a:r>
          </a:p>
          <a:p>
            <a:pPr lvl="2"/>
            <a:r>
              <a:rPr lang="en-US" dirty="0" smtClean="0"/>
              <a:t>Preferences are expressed by using preference relations between pairs of subscriptions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14</a:t>
            </a:fld>
            <a:endParaRPr lang="el-GR"/>
          </a:p>
        </p:txBody>
      </p:sp>
      <p:grpSp>
        <p:nvGrpSpPr>
          <p:cNvPr id="28" name="Group 27"/>
          <p:cNvGrpSpPr/>
          <p:nvPr/>
        </p:nvGrpSpPr>
        <p:grpSpPr>
          <a:xfrm>
            <a:off x="2464579" y="5711450"/>
            <a:ext cx="4214842" cy="574656"/>
            <a:chOff x="1964513" y="5640426"/>
            <a:chExt cx="4214842" cy="574656"/>
          </a:xfrm>
        </p:grpSpPr>
        <p:sp>
          <p:nvSpPr>
            <p:cNvPr id="18" name="Rounded Rectangle 17"/>
            <p:cNvSpPr/>
            <p:nvPr/>
          </p:nvSpPr>
          <p:spPr>
            <a:xfrm>
              <a:off x="1964513" y="564042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drama</a:t>
              </a:r>
              <a:endParaRPr lang="el-GR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536281" y="564042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horror</a:t>
              </a:r>
              <a:endParaRPr lang="el-GR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93339" y="5691862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Arial Unicode MS"/>
                  <a:ea typeface="Arial Unicode MS"/>
                  <a:cs typeface="Arial Unicode MS"/>
                </a:rPr>
                <a:t>≻</a:t>
              </a:r>
              <a:endParaRPr lang="el-GR" sz="28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4546" y="3500438"/>
            <a:ext cx="4714908" cy="571504"/>
            <a:chOff x="1714480" y="3500438"/>
            <a:chExt cx="4714908" cy="571504"/>
          </a:xfrm>
        </p:grpSpPr>
        <p:grpSp>
          <p:nvGrpSpPr>
            <p:cNvPr id="23" name="Group 22"/>
            <p:cNvGrpSpPr/>
            <p:nvPr/>
          </p:nvGrpSpPr>
          <p:grpSpPr>
            <a:xfrm>
              <a:off x="4286248" y="3500438"/>
              <a:ext cx="2143140" cy="571504"/>
              <a:chOff x="4286248" y="2786058"/>
              <a:chExt cx="2143140" cy="57150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4286248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horror</a:t>
                </a:r>
                <a:endParaRPr lang="el-GR" sz="2000" dirty="0"/>
              </a:p>
            </p:txBody>
          </p:sp>
          <p:sp>
            <p:nvSpPr>
              <p:cNvPr id="22" name="Round Same Side Corner Rectangle 21"/>
              <p:cNvSpPr/>
              <p:nvPr/>
            </p:nvSpPr>
            <p:spPr>
              <a:xfrm rot="5400000">
                <a:off x="5857884" y="2786058"/>
                <a:ext cx="571504" cy="57150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929322" y="2928934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0.7</a:t>
                </a:r>
                <a:endParaRPr lang="el-GR" sz="12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714480" y="3500438"/>
              <a:ext cx="2143140" cy="571504"/>
              <a:chOff x="1714480" y="2786058"/>
              <a:chExt cx="2143140" cy="571504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1714480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drama</a:t>
                </a:r>
                <a:endParaRPr lang="el-GR" sz="2000" dirty="0"/>
              </a:p>
            </p:txBody>
          </p:sp>
          <p:sp>
            <p:nvSpPr>
              <p:cNvPr id="21" name="Round Same Side Corner Rectangle 20"/>
              <p:cNvSpPr/>
              <p:nvPr/>
            </p:nvSpPr>
            <p:spPr>
              <a:xfrm rot="5400000">
                <a:off x="3286116" y="2786058"/>
                <a:ext cx="571504" cy="57150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57554" y="2928934"/>
                <a:ext cx="4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0.9</a:t>
                </a:r>
                <a:endParaRPr lang="el-GR" sz="1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928802"/>
            <a:ext cx="8615394" cy="4500594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preferential subscription</a:t>
            </a:r>
            <a:r>
              <a:rPr lang="en-US" dirty="0" smtClean="0"/>
              <a:t> is a subscription enhanced with a numeric score within the range [0, 1]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preferential subscription = </a:t>
            </a:r>
            <a:r>
              <a:rPr lang="en-US" dirty="0" smtClean="0">
                <a:solidFill>
                  <a:srgbClr val="008000"/>
                </a:solidFill>
              </a:rPr>
              <a:t>subscription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CC0099"/>
                </a:solidFill>
              </a:rPr>
              <a:t>score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15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>
            <a:off x="2393140" y="4286256"/>
            <a:ext cx="4393438" cy="571504"/>
            <a:chOff x="2178827" y="4143380"/>
            <a:chExt cx="4357719" cy="571504"/>
          </a:xfrm>
        </p:grpSpPr>
        <p:sp>
          <p:nvSpPr>
            <p:cNvPr id="6" name="Rounded Rectangle 5"/>
            <p:cNvSpPr/>
            <p:nvPr/>
          </p:nvSpPr>
          <p:spPr>
            <a:xfrm>
              <a:off x="2178827" y="4143380"/>
              <a:ext cx="435771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400" dirty="0" smtClean="0">
                  <a:solidFill>
                    <a:schemeClr val="tx1"/>
                  </a:solidFill>
                </a:rPr>
                <a:t>    	</a:t>
              </a:r>
              <a:r>
                <a:rPr lang="en-US" sz="1400" dirty="0" smtClean="0">
                  <a:solidFill>
                    <a:srgbClr val="0070C0"/>
                  </a:solidFill>
                </a:rPr>
                <a:t>director</a:t>
              </a:r>
              <a:r>
                <a:rPr lang="en-US" sz="1400" dirty="0" smtClean="0">
                  <a:solidFill>
                    <a:schemeClr val="tx1"/>
                  </a:solidFill>
                </a:rPr>
                <a:t> 	 </a:t>
              </a:r>
              <a:r>
                <a:rPr lang="en-US" sz="1400" dirty="0" smtClean="0">
                  <a:solidFill>
                    <a:srgbClr val="CC0099"/>
                  </a:solidFill>
                </a:rPr>
                <a:t>=</a:t>
              </a:r>
              <a:r>
                <a:rPr lang="en-US" sz="1400" dirty="0" smtClean="0">
                  <a:solidFill>
                    <a:schemeClr val="tx1"/>
                  </a:solidFill>
                </a:rPr>
                <a:t> Peter Jackson</a:t>
              </a:r>
            </a:p>
            <a:p>
              <a:r>
                <a:rPr lang="en-US" sz="1400" dirty="0" smtClean="0">
                  <a:solidFill>
                    <a:srgbClr val="008000"/>
                  </a:solidFill>
                </a:rPr>
                <a:t>time</a:t>
              </a:r>
              <a:r>
                <a:rPr lang="en-US" sz="1400" dirty="0" smtClean="0">
                  <a:solidFill>
                    <a:schemeClr val="tx1"/>
                  </a:solidFill>
                </a:rPr>
                <a:t>      	</a:t>
              </a:r>
              <a:r>
                <a:rPr lang="en-US" sz="1400" dirty="0" smtClean="0">
                  <a:solidFill>
                    <a:srgbClr val="0070C0"/>
                  </a:solidFill>
                </a:rPr>
                <a:t>release date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smtClean="0">
                  <a:solidFill>
                    <a:srgbClr val="CC0099"/>
                  </a:solidFill>
                </a:rPr>
                <a:t>&gt;</a:t>
              </a:r>
              <a:r>
                <a:rPr lang="en-US" sz="1400" dirty="0" smtClean="0">
                  <a:solidFill>
                    <a:schemeClr val="tx1"/>
                  </a:solidFill>
                </a:rPr>
                <a:t> 1 Jan 2003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358612" y="4428338"/>
              <a:ext cx="571504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ound Same Side Corner Rectangle 9"/>
            <p:cNvSpPr/>
            <p:nvPr/>
          </p:nvSpPr>
          <p:spPr>
            <a:xfrm rot="5400000">
              <a:off x="5813655" y="4000504"/>
              <a:ext cx="571504" cy="857256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13432" y="4231392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0.9</a:t>
              </a:r>
              <a:endParaRPr lang="el-G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857364"/>
            <a:ext cx="8615394" cy="4572032"/>
          </a:xfrm>
        </p:spPr>
        <p:txBody>
          <a:bodyPr/>
          <a:lstStyle/>
          <a:p>
            <a:r>
              <a:rPr lang="en-US" dirty="0" smtClean="0"/>
              <a:t>Given a set of user preferential subscriptions and a published notification</a:t>
            </a:r>
          </a:p>
          <a:p>
            <a:pPr lvl="1"/>
            <a:r>
              <a:rPr lang="en-US" sz="2000" dirty="0" smtClean="0"/>
              <a:t>Find out how important the notification is to the user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The notification score is computed based on the scores of the matching subscriptions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the case of one matching subscription: </a:t>
            </a:r>
          </a:p>
          <a:p>
            <a:pPr lvl="2"/>
            <a:r>
              <a:rPr lang="en-US" dirty="0" smtClean="0"/>
              <a:t>Notification score = subscription score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Notification Score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4857784"/>
          </a:xfrm>
        </p:spPr>
        <p:txBody>
          <a:bodyPr/>
          <a:lstStyle/>
          <a:p>
            <a:r>
              <a:rPr lang="en-US" dirty="0" smtClean="0"/>
              <a:t>For user </a:t>
            </a:r>
            <a:r>
              <a:rPr lang="en-US" i="1" dirty="0" smtClean="0"/>
              <a:t>X</a:t>
            </a:r>
            <a:r>
              <a:rPr lang="en-US" dirty="0" smtClean="0"/>
              <a:t>, a notification </a:t>
            </a:r>
            <a:r>
              <a:rPr lang="en-US" i="1" dirty="0" smtClean="0"/>
              <a:t>n</a:t>
            </a:r>
            <a:r>
              <a:rPr lang="en-US" dirty="0" smtClean="0"/>
              <a:t> has score:</a:t>
            </a:r>
          </a:p>
          <a:p>
            <a:endParaRPr lang="en-US" dirty="0" smtClean="0"/>
          </a:p>
          <a:p>
            <a:pPr algn="ctr"/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max</a:t>
            </a:r>
            <a:r>
              <a:rPr lang="en-US" dirty="0" smtClean="0"/>
              <a:t> {</a:t>
            </a:r>
            <a:r>
              <a:rPr lang="en-US" i="1" dirty="0" smtClean="0"/>
              <a:t>score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score</a:t>
            </a:r>
            <a:r>
              <a:rPr lang="en-US" i="1" baseline="-25000" dirty="0" err="1" smtClean="0"/>
              <a:t>m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 smtClean="0"/>
              <a:t>score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score</a:t>
            </a:r>
            <a:r>
              <a:rPr lang="en-US" i="1" baseline="-25000" dirty="0" err="1" smtClean="0"/>
              <a:t>m</a:t>
            </a:r>
            <a:r>
              <a:rPr lang="en-US" i="1" baseline="-25000" dirty="0" smtClean="0"/>
              <a:t> </a:t>
            </a:r>
            <a:r>
              <a:rPr lang="en-US" dirty="0" smtClean="0"/>
              <a:t>are the scores of </a:t>
            </a:r>
            <a:r>
              <a:rPr lang="en-US" i="1" dirty="0" smtClean="0"/>
              <a:t>X</a:t>
            </a:r>
            <a:r>
              <a:rPr lang="en-US" dirty="0" smtClean="0"/>
              <a:t>’s preferential subscriptions that cover </a:t>
            </a:r>
            <a:r>
              <a:rPr lang="en-US" i="1" dirty="0" smtClean="0"/>
              <a:t>n</a:t>
            </a:r>
            <a:endParaRPr lang="el-GR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Notification Score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17</a:t>
            </a:fld>
            <a:endParaRPr lang="el-GR"/>
          </a:p>
        </p:txBody>
      </p:sp>
      <p:grpSp>
        <p:nvGrpSpPr>
          <p:cNvPr id="14" name="Group 13"/>
          <p:cNvGrpSpPr/>
          <p:nvPr/>
        </p:nvGrpSpPr>
        <p:grpSpPr>
          <a:xfrm>
            <a:off x="750067" y="4286256"/>
            <a:ext cx="2286016" cy="571504"/>
            <a:chOff x="785786" y="4214818"/>
            <a:chExt cx="2286016" cy="571504"/>
          </a:xfrm>
        </p:grpSpPr>
        <p:sp>
          <p:nvSpPr>
            <p:cNvPr id="6" name="Rounded Rectangle 5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adventure</a:t>
              </a:r>
              <a:endParaRPr lang="el-GR" sz="2000" dirty="0"/>
            </a:p>
          </p:txBody>
        </p:sp>
        <p:sp>
          <p:nvSpPr>
            <p:cNvPr id="7" name="Round Same Side Corner Rectangle 6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28596" y="5143512"/>
            <a:ext cx="2928958" cy="571504"/>
            <a:chOff x="571472" y="5286388"/>
            <a:chExt cx="2928958" cy="571504"/>
          </a:xfrm>
        </p:grpSpPr>
        <p:sp>
          <p:nvSpPr>
            <p:cNvPr id="10" name="Rounded Rectangle 9"/>
            <p:cNvSpPr/>
            <p:nvPr/>
          </p:nvSpPr>
          <p:spPr>
            <a:xfrm>
              <a:off x="571472" y="5286388"/>
              <a:ext cx="2928958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director = Peter Jackson</a:t>
              </a:r>
              <a:endParaRPr lang="el-GR" sz="2000" dirty="0"/>
            </a:p>
          </p:txBody>
        </p:sp>
        <p:sp>
          <p:nvSpPr>
            <p:cNvPr id="11" name="Round Same Side Corner Rectangle 10"/>
            <p:cNvSpPr/>
            <p:nvPr/>
          </p:nvSpPr>
          <p:spPr>
            <a:xfrm rot="5400000">
              <a:off x="2893207" y="5250669"/>
              <a:ext cx="571504" cy="642942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28926" y="5429264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</a:t>
              </a:r>
              <a:endParaRPr lang="el-GR" sz="1200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714744" y="4357694"/>
            <a:ext cx="3286148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400" dirty="0" smtClean="0">
                <a:solidFill>
                  <a:schemeClr val="tx1"/>
                </a:solidFill>
              </a:rPr>
              <a:t>= King Kong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= 14 Dec 2005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= adventure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7215206" y="4857760"/>
            <a:ext cx="428628" cy="42862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7786710" y="478632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99"/>
                </a:solidFill>
              </a:rPr>
              <a:t>0.9</a:t>
            </a:r>
            <a:endParaRPr lang="el-GR" sz="24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43050"/>
            <a:ext cx="8615394" cy="4786346"/>
          </a:xfrm>
        </p:spPr>
        <p:txBody>
          <a:bodyPr/>
          <a:lstStyle/>
          <a:p>
            <a:pPr algn="just"/>
            <a:r>
              <a:rPr lang="en-US" dirty="0" smtClean="0"/>
              <a:t>Based on the user’s preferential subscriptions, we rank published notifications and deliver only the top-</a:t>
            </a:r>
            <a:r>
              <a:rPr lang="en-US" i="1" dirty="0" smtClean="0"/>
              <a:t>k</a:t>
            </a:r>
            <a:r>
              <a:rPr lang="en-US" dirty="0" smtClean="0"/>
              <a:t>, i.e. the notifications with the </a:t>
            </a:r>
            <a:r>
              <a:rPr lang="en-US" i="1" dirty="0" smtClean="0"/>
              <a:t>k</a:t>
            </a:r>
            <a:r>
              <a:rPr lang="en-US" dirty="0" smtClean="0"/>
              <a:t> highest scores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Publication of events is continuous</a:t>
            </a:r>
          </a:p>
          <a:p>
            <a:endParaRPr lang="en-US" i="1" dirty="0" smtClean="0"/>
          </a:p>
          <a:p>
            <a:r>
              <a:rPr lang="en-US" dirty="0" smtClean="0"/>
              <a:t>A newly published notification </a:t>
            </a:r>
            <a:r>
              <a:rPr lang="en-US" i="1" dirty="0" smtClean="0"/>
              <a:t>n</a:t>
            </a:r>
            <a:r>
              <a:rPr lang="en-US" dirty="0" smtClean="0"/>
              <a:t> is delivered to a user </a:t>
            </a:r>
            <a:r>
              <a:rPr lang="en-US" i="1" dirty="0" smtClean="0"/>
              <a:t>X</a:t>
            </a:r>
            <a:r>
              <a:rPr lang="en-US" dirty="0" smtClean="0"/>
              <a:t>, if and only if:</a:t>
            </a:r>
          </a:p>
          <a:p>
            <a:pPr lvl="1"/>
            <a:r>
              <a:rPr lang="en-US" dirty="0" smtClean="0"/>
              <a:t>It is covered by some subscription </a:t>
            </a:r>
            <a:r>
              <a:rPr lang="en-US" i="1" dirty="0" smtClean="0"/>
              <a:t>s</a:t>
            </a:r>
            <a:r>
              <a:rPr lang="en-US" dirty="0" smtClean="0"/>
              <a:t> issued by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 has not already received </a:t>
            </a:r>
            <a:r>
              <a:rPr lang="en-US" i="1" dirty="0" smtClean="0"/>
              <a:t>k</a:t>
            </a:r>
            <a:r>
              <a:rPr lang="en-US" dirty="0" smtClean="0"/>
              <a:t> notifications more preferable to </a:t>
            </a:r>
            <a:r>
              <a:rPr lang="en-US" i="1" dirty="0" smtClean="0"/>
              <a:t>n</a:t>
            </a:r>
          </a:p>
          <a:p>
            <a:pPr lvl="1"/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i="1" dirty="0" smtClean="0"/>
          </a:p>
          <a:p>
            <a:endParaRPr lang="el-GR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2500306"/>
            <a:ext cx="8615394" cy="3929090"/>
          </a:xfrm>
        </p:spPr>
        <p:txBody>
          <a:bodyPr/>
          <a:lstStyle/>
          <a:p>
            <a:r>
              <a:rPr lang="en-US" dirty="0" smtClean="0"/>
              <a:t>New notifications are constantly produced</a:t>
            </a:r>
          </a:p>
          <a:p>
            <a:endParaRPr lang="en-US" dirty="0" smtClean="0"/>
          </a:p>
          <a:p>
            <a:r>
              <a:rPr lang="en-US" dirty="0" smtClean="0"/>
              <a:t>It is possible for very old but highly preferable notifications to prevent newer ones from reaching the user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Stale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Publish/Subscribe is an alternative to typical searching</a:t>
            </a:r>
          </a:p>
          <a:p>
            <a:endParaRPr lang="en-US" dirty="0" smtClean="0"/>
          </a:p>
          <a:p>
            <a:r>
              <a:rPr lang="en-US" dirty="0" smtClean="0"/>
              <a:t>Users do not need to repeatedly search for new interesting data</a:t>
            </a:r>
          </a:p>
          <a:p>
            <a:endParaRPr lang="en-US" dirty="0" smtClean="0"/>
          </a:p>
          <a:p>
            <a:r>
              <a:rPr lang="en-US" dirty="0" smtClean="0"/>
              <a:t>They specify their interests </a:t>
            </a:r>
            <a:r>
              <a:rPr lang="en-US" i="1" dirty="0" smtClean="0"/>
              <a:t>once</a:t>
            </a:r>
            <a:r>
              <a:rPr lang="en-US" dirty="0" smtClean="0"/>
              <a:t> and the system </a:t>
            </a:r>
            <a:r>
              <a:rPr lang="en-US" dirty="0" smtClean="0">
                <a:solidFill>
                  <a:srgbClr val="FF0000"/>
                </a:solidFill>
              </a:rPr>
              <a:t>automatically notifies</a:t>
            </a:r>
            <a:r>
              <a:rPr lang="en-US" dirty="0" smtClean="0"/>
              <a:t> them whenever relevant data is made available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Google Alerts</a:t>
            </a:r>
          </a:p>
          <a:p>
            <a:pPr lvl="1"/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Publish/Subscribe Systems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785786" y="2371718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5786" y="324326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4114806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786" y="4986350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5786" y="585789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0100" y="1214422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6429388" y="2143116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Top-2 events</a:t>
            </a:r>
            <a:endParaRPr lang="el-GR" sz="1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3643306" y="2267704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User subscriptions</a:t>
            </a:r>
            <a:endParaRPr lang="el-GR" sz="1200" b="1" u="sng" dirty="0"/>
          </a:p>
        </p:txBody>
      </p:sp>
      <p:sp>
        <p:nvSpPr>
          <p:cNvPr id="26" name="Rectangle 25"/>
          <p:cNvSpPr/>
          <p:nvPr/>
        </p:nvSpPr>
        <p:spPr>
          <a:xfrm>
            <a:off x="785786" y="1500174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357554" y="2571744"/>
            <a:ext cx="2143140" cy="571504"/>
            <a:chOff x="785786" y="4214818"/>
            <a:chExt cx="2286016" cy="571504"/>
          </a:xfrm>
        </p:grpSpPr>
        <p:sp>
          <p:nvSpPr>
            <p:cNvPr id="29" name="Rounded Rectangle 28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comedy</a:t>
              </a:r>
              <a:endParaRPr lang="el-GR" sz="2000" dirty="0"/>
            </a:p>
          </p:txBody>
        </p:sp>
        <p:sp>
          <p:nvSpPr>
            <p:cNvPr id="30" name="Round Same Side Corner Rectangle 29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57554" y="3429000"/>
            <a:ext cx="2143140" cy="571504"/>
            <a:chOff x="785786" y="4214818"/>
            <a:chExt cx="2286016" cy="571504"/>
          </a:xfrm>
        </p:grpSpPr>
        <p:sp>
          <p:nvSpPr>
            <p:cNvPr id="33" name="Rounded Rectangle 32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34" name="Round Same Side Corner Rectangle 33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0.8</a:t>
              </a:r>
              <a:endParaRPr lang="el-GR" sz="12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72198" y="2428868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2198" y="3393281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72198" y="4357694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284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4284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20:10</a:t>
            </a:r>
            <a:endParaRPr lang="el-GR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4284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20:15</a:t>
            </a:r>
            <a:endParaRPr lang="el-GR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14284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20:20</a:t>
            </a:r>
            <a:endParaRPr lang="el-GR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14284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20:25</a:t>
            </a:r>
            <a:endParaRPr lang="el-GR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4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22:20</a:t>
            </a:r>
            <a:endParaRPr lang="el-GR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71461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71461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71461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271461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71461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271461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6" grpId="0" animBg="1"/>
      <p:bldP spid="37" grpId="0" animBg="1"/>
      <p:bldP spid="37" grpId="1" animBg="1"/>
      <p:bldP spid="38" grpId="0" animBg="1"/>
      <p:bldP spid="39" grpId="0"/>
      <p:bldP spid="41" grpId="0"/>
      <p:bldP spid="42" grpId="0"/>
      <p:bldP spid="43" grpId="0"/>
      <p:bldP spid="44" grpId="0"/>
      <p:bldP spid="45" grpId="0"/>
      <p:bldP spid="40" grpId="0"/>
      <p:bldP spid="46" grpId="0"/>
      <p:bldP spid="47" grpId="0"/>
      <p:bldP spid="48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857364"/>
            <a:ext cx="8615394" cy="4572032"/>
          </a:xfrm>
        </p:spPr>
        <p:txBody>
          <a:bodyPr/>
          <a:lstStyle/>
          <a:p>
            <a:r>
              <a:rPr lang="en-US" dirty="0" smtClean="0"/>
              <a:t>Old but highly preferable notifications may prevent newer notifications from reaching the user</a:t>
            </a:r>
          </a:p>
          <a:p>
            <a:endParaRPr lang="en-US" dirty="0" smtClean="0"/>
          </a:p>
          <a:p>
            <a:r>
              <a:rPr lang="en-US" dirty="0" smtClean="0"/>
              <a:t>To overcome this problem, we use the notion of </a:t>
            </a:r>
            <a:r>
              <a:rPr lang="en-US" dirty="0" smtClean="0">
                <a:solidFill>
                  <a:srgbClr val="FF0000"/>
                </a:solidFill>
              </a:rPr>
              <a:t>time validity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Notifications are associated with an expiration time</a:t>
            </a:r>
          </a:p>
          <a:p>
            <a:pPr lvl="1"/>
            <a:r>
              <a:rPr lang="en-US" dirty="0" smtClean="0"/>
              <a:t>Only valid notifications can prevent others from reaching the user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newly published notification </a:t>
            </a:r>
            <a:r>
              <a:rPr lang="en-US" i="1" dirty="0" smtClean="0"/>
              <a:t>n</a:t>
            </a:r>
            <a:r>
              <a:rPr lang="en-US" dirty="0" smtClean="0"/>
              <a:t> is delivered to a user </a:t>
            </a:r>
            <a:r>
              <a:rPr lang="en-US" i="1" dirty="0" smtClean="0"/>
              <a:t>X</a:t>
            </a:r>
            <a:r>
              <a:rPr lang="en-US" dirty="0" smtClean="0"/>
              <a:t>, if and only if:</a:t>
            </a:r>
          </a:p>
          <a:p>
            <a:pPr lvl="1"/>
            <a:r>
              <a:rPr lang="en-US" dirty="0" smtClean="0"/>
              <a:t>It is covered by some subscription </a:t>
            </a:r>
            <a:r>
              <a:rPr lang="en-US" i="1" dirty="0" smtClean="0"/>
              <a:t>s</a:t>
            </a:r>
            <a:r>
              <a:rPr lang="en-US" dirty="0" smtClean="0"/>
              <a:t> issued by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’s top-</a:t>
            </a:r>
            <a:r>
              <a:rPr lang="en-US" i="1" dirty="0" smtClean="0"/>
              <a:t>k </a:t>
            </a:r>
            <a:r>
              <a:rPr lang="en-US" dirty="0" smtClean="0"/>
              <a:t>results do not contain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valid</a:t>
            </a:r>
            <a:r>
              <a:rPr lang="en-US" dirty="0" smtClean="0"/>
              <a:t> notifications more preferable to </a:t>
            </a:r>
            <a:r>
              <a:rPr lang="en-US" i="1" dirty="0" smtClean="0"/>
              <a:t>n</a:t>
            </a: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Time-Valid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785786" y="2371718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5786" y="324326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4114806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786" y="4986350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5786" y="585789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0100" y="121442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6394526" y="1842504"/>
            <a:ext cx="1249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Top-2 events</a:t>
            </a:r>
            <a:endParaRPr lang="el-GR" sz="1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3571868" y="2269418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User subscriptions</a:t>
            </a:r>
            <a:endParaRPr lang="el-GR" sz="1200" b="1" u="sng" dirty="0"/>
          </a:p>
        </p:txBody>
      </p:sp>
      <p:sp>
        <p:nvSpPr>
          <p:cNvPr id="26" name="Rectangle 25"/>
          <p:cNvSpPr/>
          <p:nvPr/>
        </p:nvSpPr>
        <p:spPr>
          <a:xfrm>
            <a:off x="785786" y="1500174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grpSp>
        <p:nvGrpSpPr>
          <p:cNvPr id="2" name="Group 27"/>
          <p:cNvGrpSpPr/>
          <p:nvPr/>
        </p:nvGrpSpPr>
        <p:grpSpPr>
          <a:xfrm>
            <a:off x="3357554" y="2571744"/>
            <a:ext cx="2143140" cy="571504"/>
            <a:chOff x="785786" y="4214818"/>
            <a:chExt cx="2286016" cy="571504"/>
          </a:xfrm>
        </p:grpSpPr>
        <p:sp>
          <p:nvSpPr>
            <p:cNvPr id="29" name="Rounded Rectangle 28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comedy</a:t>
              </a:r>
              <a:endParaRPr lang="el-GR" sz="2000" dirty="0"/>
            </a:p>
          </p:txBody>
        </p:sp>
        <p:sp>
          <p:nvSpPr>
            <p:cNvPr id="30" name="Round Same Side Corner Rectangle 29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6" name="Group 31"/>
          <p:cNvGrpSpPr/>
          <p:nvPr/>
        </p:nvGrpSpPr>
        <p:grpSpPr>
          <a:xfrm>
            <a:off x="3357554" y="3429000"/>
            <a:ext cx="2143140" cy="571504"/>
            <a:chOff x="785786" y="4214818"/>
            <a:chExt cx="2286016" cy="571504"/>
          </a:xfrm>
        </p:grpSpPr>
        <p:sp>
          <p:nvSpPr>
            <p:cNvPr id="33" name="Rounded Rectangle 32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34" name="Round Same Side Corner Rectangle 33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0.8</a:t>
              </a:r>
              <a:endParaRPr lang="el-GR" sz="12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072198" y="2143116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2198" y="3119435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72198" y="4095754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284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4284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20:10</a:t>
            </a:r>
            <a:endParaRPr lang="el-GR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4284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20:15</a:t>
            </a:r>
            <a:endParaRPr lang="el-GR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14284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20:20</a:t>
            </a:r>
            <a:endParaRPr lang="el-GR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14284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20:25</a:t>
            </a:r>
            <a:endParaRPr lang="el-GR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4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22:20</a:t>
            </a:r>
            <a:endParaRPr lang="el-GR" sz="1400" dirty="0"/>
          </a:p>
        </p:txBody>
      </p:sp>
      <p:sp>
        <p:nvSpPr>
          <p:cNvPr id="40" name="Rectangle 39"/>
          <p:cNvSpPr/>
          <p:nvPr/>
        </p:nvSpPr>
        <p:spPr>
          <a:xfrm>
            <a:off x="6072198" y="5072074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461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71461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71461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271461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71461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271461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2857488" y="1214422"/>
            <a:ext cx="1915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C0099"/>
                </a:solidFill>
              </a:rPr>
              <a:t>Notifications expire </a:t>
            </a:r>
          </a:p>
          <a:p>
            <a:r>
              <a:rPr lang="en-US" sz="1400" dirty="0" smtClean="0">
                <a:solidFill>
                  <a:srgbClr val="CC0099"/>
                </a:solidFill>
              </a:rPr>
              <a:t>at their showing time</a:t>
            </a:r>
            <a:endParaRPr lang="el-GR" sz="1400" dirty="0">
              <a:solidFill>
                <a:srgbClr val="CC0099"/>
              </a:solidFill>
            </a:endParaRPr>
          </a:p>
        </p:txBody>
      </p:sp>
      <p:sp>
        <p:nvSpPr>
          <p:cNvPr id="53" name="Multiply 52"/>
          <p:cNvSpPr/>
          <p:nvPr/>
        </p:nvSpPr>
        <p:spPr>
          <a:xfrm>
            <a:off x="4868104" y="1687440"/>
            <a:ext cx="4357718" cy="1573620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rgbClr val="FF0066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/>
      <p:bldP spid="41" grpId="0"/>
      <p:bldP spid="42" grpId="0"/>
      <p:bldP spid="43" grpId="0"/>
      <p:bldP spid="44" grpId="0"/>
      <p:bldP spid="45" grpId="0"/>
      <p:bldP spid="40" grpId="0" animBg="1"/>
      <p:bldP spid="32" grpId="0"/>
      <p:bldP spid="46" grpId="0"/>
      <p:bldP spid="47" grpId="0"/>
      <p:bldP spid="48" grpId="0"/>
      <p:bldP spid="49" grpId="0"/>
      <p:bldP spid="50" grpId="0"/>
      <p:bldP spid="53" grpId="0" animBg="1"/>
      <p:bldP spid="53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Preferential Subscription Graph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Forwarding Notifications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2071678"/>
            <a:ext cx="8615394" cy="3286148"/>
          </a:xfrm>
        </p:spPr>
        <p:txBody>
          <a:bodyPr/>
          <a:lstStyle/>
          <a:p>
            <a:r>
              <a:rPr lang="en-US" dirty="0" smtClean="0"/>
              <a:t>Whenever a new notification </a:t>
            </a:r>
            <a:r>
              <a:rPr lang="en-US" i="1" dirty="0" smtClean="0"/>
              <a:t>n</a:t>
            </a:r>
            <a:r>
              <a:rPr lang="en-US" dirty="0" smtClean="0"/>
              <a:t> is published:</a:t>
            </a:r>
          </a:p>
          <a:p>
            <a:pPr lvl="1"/>
            <a:r>
              <a:rPr lang="en-US" sz="2000" dirty="0" smtClean="0"/>
              <a:t>Locate users with matching subscriptions</a:t>
            </a:r>
          </a:p>
          <a:p>
            <a:pPr lvl="1"/>
            <a:r>
              <a:rPr lang="en-US" sz="2000" dirty="0" smtClean="0"/>
              <a:t>Check whether </a:t>
            </a:r>
            <a:r>
              <a:rPr lang="en-US" sz="2000" i="1" dirty="0" smtClean="0"/>
              <a:t>n</a:t>
            </a:r>
            <a:r>
              <a:rPr lang="en-US" sz="2000" dirty="0" smtClean="0"/>
              <a:t> belongs to their top-</a:t>
            </a:r>
            <a:r>
              <a:rPr lang="en-US" sz="2000" i="1" dirty="0" smtClean="0"/>
              <a:t>k</a:t>
            </a:r>
            <a:r>
              <a:rPr lang="en-US" sz="2000" dirty="0" smtClean="0"/>
              <a:t> valid results</a:t>
            </a:r>
          </a:p>
          <a:p>
            <a:pPr lvl="2"/>
            <a:r>
              <a:rPr lang="en-US" sz="2000" dirty="0" smtClean="0"/>
              <a:t>If so, forward </a:t>
            </a:r>
            <a:r>
              <a:rPr lang="en-US" sz="2000" i="1" dirty="0" smtClean="0"/>
              <a:t>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Notifications to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428736"/>
            <a:ext cx="8615394" cy="2643206"/>
          </a:xfrm>
        </p:spPr>
        <p:txBody>
          <a:bodyPr/>
          <a:lstStyle/>
          <a:p>
            <a:r>
              <a:rPr lang="en-US" dirty="0" smtClean="0"/>
              <a:t>How does the event-notification service carry out the </a:t>
            </a:r>
            <a:r>
              <a:rPr lang="en-US" dirty="0" smtClean="0">
                <a:solidFill>
                  <a:srgbClr val="FF0000"/>
                </a:solidFill>
              </a:rPr>
              <a:t>matching process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Notifications need to be checked against user subscriptions</a:t>
            </a:r>
          </a:p>
          <a:p>
            <a:pPr lvl="1"/>
            <a:r>
              <a:rPr lang="en-US" dirty="0" smtClean="0"/>
              <a:t>All of them?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Exploit cover relations between subscriptions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Notifications to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25</a:t>
            </a:fld>
            <a:endParaRPr lang="el-GR" dirty="0"/>
          </a:p>
        </p:txBody>
      </p:sp>
      <p:sp>
        <p:nvSpPr>
          <p:cNvPr id="8" name="Rounded Rectangle 7"/>
          <p:cNvSpPr/>
          <p:nvPr/>
        </p:nvSpPr>
        <p:spPr>
          <a:xfrm>
            <a:off x="2714612" y="5572140"/>
            <a:ext cx="3178991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rgbClr val="008000"/>
                </a:solidFill>
              </a:rPr>
              <a:t>      </a:t>
            </a:r>
            <a:r>
              <a:rPr lang="en-US" sz="1400" dirty="0" smtClean="0">
                <a:solidFill>
                  <a:srgbClr val="CC0099"/>
                </a:solidFill>
              </a:rPr>
              <a:t>=  </a:t>
            </a:r>
            <a:r>
              <a:rPr lang="en-US" sz="1400" dirty="0" smtClean="0">
                <a:solidFill>
                  <a:schemeClr val="tx1"/>
                </a:solidFill>
              </a:rPr>
              <a:t>fantasy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61100" y="4071942"/>
            <a:ext cx="2286015" cy="50006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rgbClr val="008000"/>
                </a:solidFill>
              </a:rPr>
              <a:t>   </a:t>
            </a:r>
            <a:r>
              <a:rPr lang="en-US" sz="1400" dirty="0" smtClean="0">
                <a:solidFill>
                  <a:srgbClr val="CC0099"/>
                </a:solidFill>
              </a:rPr>
              <a:t>=  </a:t>
            </a:r>
            <a:r>
              <a:rPr lang="en-US" sz="1400" dirty="0" smtClean="0">
                <a:solidFill>
                  <a:schemeClr val="tx1"/>
                </a:solidFill>
              </a:rPr>
              <a:t>fantasy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804041" y="5072074"/>
            <a:ext cx="1000132" cy="158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43050"/>
            <a:ext cx="8572560" cy="3929090"/>
          </a:xfrm>
        </p:spPr>
        <p:txBody>
          <a:bodyPr>
            <a:normAutofit/>
          </a:bodyPr>
          <a:lstStyle/>
          <a:p>
            <a:r>
              <a:rPr lang="en-US" dirty="0" smtClean="0"/>
              <a:t>We organize preferential subscriptions using a directed acyclic graph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Preferential subscription graph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PSG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Nodes correspond to subscriptions</a:t>
            </a:r>
          </a:p>
          <a:p>
            <a:pPr lvl="1"/>
            <a:r>
              <a:rPr lang="en-US" dirty="0" smtClean="0"/>
              <a:t>Edges correspond to cover relations between subscriptions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score set</a:t>
            </a:r>
            <a:r>
              <a:rPr lang="en-US" dirty="0" smtClean="0"/>
              <a:t> is assigned to each subscription</a:t>
            </a:r>
          </a:p>
          <a:p>
            <a:pPr lvl="2"/>
            <a:r>
              <a:rPr lang="en-US" sz="1600" dirty="0" smtClean="0"/>
              <a:t>Pairs of the form (</a:t>
            </a:r>
            <a:r>
              <a:rPr lang="en-US" sz="1600" i="1" dirty="0" smtClean="0"/>
              <a:t>user</a:t>
            </a:r>
            <a:r>
              <a:rPr lang="en-US" sz="1600" dirty="0" smtClean="0"/>
              <a:t>, </a:t>
            </a:r>
            <a:r>
              <a:rPr lang="en-US" sz="1600" i="1" dirty="0" smtClean="0"/>
              <a:t>score</a:t>
            </a:r>
            <a:r>
              <a:rPr lang="en-US" sz="16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Preferential Subscription Graph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500174"/>
            <a:ext cx="8001056" cy="171451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Preferential subscription graph </a:t>
            </a:r>
            <a:r>
              <a:rPr lang="en-US" sz="1800" dirty="0" smtClean="0"/>
              <a:t>(</a:t>
            </a:r>
            <a:r>
              <a:rPr lang="en-US" sz="1800" i="1" dirty="0" smtClean="0">
                <a:solidFill>
                  <a:srgbClr val="FF0000"/>
                </a:solidFill>
              </a:rPr>
              <a:t>PSG</a:t>
            </a:r>
            <a:r>
              <a:rPr lang="en-US" sz="1800" dirty="0" smtClean="0"/>
              <a:t>):</a:t>
            </a:r>
          </a:p>
          <a:p>
            <a:pPr lvl="1"/>
            <a:r>
              <a:rPr lang="en-US" sz="1600" dirty="0" smtClean="0"/>
              <a:t>Nodes correspond to subscriptions</a:t>
            </a:r>
          </a:p>
          <a:p>
            <a:pPr lvl="1"/>
            <a:r>
              <a:rPr lang="en-US" sz="1600" dirty="0" smtClean="0"/>
              <a:t>Edges correspond to cover relations between subscriptions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 smtClean="0">
                <a:solidFill>
                  <a:srgbClr val="FF0000"/>
                </a:solidFill>
              </a:rPr>
              <a:t>score set</a:t>
            </a:r>
            <a:r>
              <a:rPr lang="en-US" sz="1600" dirty="0" smtClean="0"/>
              <a:t> is assigned to each subscription</a:t>
            </a:r>
          </a:p>
          <a:p>
            <a:pPr lvl="2"/>
            <a:r>
              <a:rPr lang="en-US" sz="1400" dirty="0" smtClean="0"/>
              <a:t>Pairs of the form (</a:t>
            </a:r>
            <a:r>
              <a:rPr lang="en-US" sz="1400" i="1" dirty="0" smtClean="0"/>
              <a:t>user</a:t>
            </a:r>
            <a:r>
              <a:rPr lang="en-US" sz="1400" dirty="0" smtClean="0"/>
              <a:t>, </a:t>
            </a:r>
            <a:r>
              <a:rPr lang="en-US" sz="1400" i="1" dirty="0" smtClean="0"/>
              <a:t>score</a:t>
            </a:r>
            <a:r>
              <a:rPr lang="en-US" sz="14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Preferential Subscription Graph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27</a:t>
            </a:fld>
            <a:endParaRPr lang="el-GR" dirty="0"/>
          </a:p>
        </p:txBody>
      </p:sp>
      <p:grpSp>
        <p:nvGrpSpPr>
          <p:cNvPr id="6" name="Group 9"/>
          <p:cNvGrpSpPr/>
          <p:nvPr/>
        </p:nvGrpSpPr>
        <p:grpSpPr>
          <a:xfrm>
            <a:off x="1928794" y="4071942"/>
            <a:ext cx="2500330" cy="571504"/>
            <a:chOff x="2285984" y="4071942"/>
            <a:chExt cx="2500330" cy="571504"/>
          </a:xfrm>
        </p:grpSpPr>
        <p:sp>
          <p:nvSpPr>
            <p:cNvPr id="7" name="Rounded Rectangle 6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cinema =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ster</a:t>
              </a:r>
              <a:endParaRPr lang="el-GR" sz="2000" dirty="0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57620" y="4214818"/>
              <a:ext cx="9284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0.5</a:t>
              </a:r>
              <a:endParaRPr lang="el-GR" sz="1200" dirty="0"/>
            </a:p>
          </p:txBody>
        </p:sp>
      </p:grpSp>
      <p:grpSp>
        <p:nvGrpSpPr>
          <p:cNvPr id="10" name="Group 14"/>
          <p:cNvGrpSpPr/>
          <p:nvPr/>
        </p:nvGrpSpPr>
        <p:grpSpPr>
          <a:xfrm>
            <a:off x="4786314" y="4071942"/>
            <a:ext cx="2786082" cy="571504"/>
            <a:chOff x="5143504" y="4071942"/>
            <a:chExt cx="2786082" cy="571504"/>
          </a:xfrm>
        </p:grpSpPr>
        <p:sp>
          <p:nvSpPr>
            <p:cNvPr id="12" name="Rounded Rectangle 11"/>
            <p:cNvSpPr/>
            <p:nvPr/>
          </p:nvSpPr>
          <p:spPr>
            <a:xfrm>
              <a:off x="5143504" y="4071942"/>
              <a:ext cx="2786082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3" name="Round Same Side Corner Rectangle 12"/>
            <p:cNvSpPr/>
            <p:nvPr/>
          </p:nvSpPr>
          <p:spPr>
            <a:xfrm rot="5400000">
              <a:off x="7179487" y="3893347"/>
              <a:ext cx="571504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0892" y="4214818"/>
              <a:ext cx="9284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0.7</a:t>
              </a:r>
              <a:endParaRPr lang="el-GR" sz="1200" dirty="0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3286116" y="5643578"/>
            <a:ext cx="2803815" cy="714380"/>
            <a:chOff x="3643306" y="5214950"/>
            <a:chExt cx="2803815" cy="714380"/>
          </a:xfrm>
        </p:grpSpPr>
        <p:sp>
          <p:nvSpPr>
            <p:cNvPr id="16" name="Rounded Rectangle 15"/>
            <p:cNvSpPr/>
            <p:nvPr/>
          </p:nvSpPr>
          <p:spPr>
            <a:xfrm>
              <a:off x="3643306" y="5214950"/>
              <a:ext cx="2786082" cy="7143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      cinema =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ster</a:t>
              </a:r>
              <a:r>
                <a:rPr lang="en-US" sz="1400" dirty="0" smtClean="0">
                  <a:solidFill>
                    <a:schemeClr val="tx1"/>
                  </a:solidFill>
                </a:rPr>
                <a:t>        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7" name="Round Same Side Corner Rectangle 16"/>
            <p:cNvSpPr/>
            <p:nvPr/>
          </p:nvSpPr>
          <p:spPr>
            <a:xfrm rot="5400000">
              <a:off x="5607851" y="5107793"/>
              <a:ext cx="714380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89808" y="5319046"/>
              <a:ext cx="9573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0.9</a:t>
              </a:r>
            </a:p>
            <a:p>
              <a:r>
                <a:rPr lang="en-US" sz="1400" dirty="0" smtClean="0"/>
                <a:t>Anna, 0.6</a:t>
              </a:r>
              <a:endParaRPr lang="el-GR" sz="1200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rot="16200000" flipH="1">
            <a:off x="3428992" y="4393413"/>
            <a:ext cx="1000132" cy="150019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929190" y="4393413"/>
            <a:ext cx="1000132" cy="150019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"/>
          <p:cNvGrpSpPr/>
          <p:nvPr/>
        </p:nvGrpSpPr>
        <p:grpSpPr>
          <a:xfrm>
            <a:off x="5929322" y="2571744"/>
            <a:ext cx="2522537" cy="571504"/>
            <a:chOff x="2285984" y="4071942"/>
            <a:chExt cx="2522537" cy="571504"/>
          </a:xfrm>
        </p:grpSpPr>
        <p:sp>
          <p:nvSpPr>
            <p:cNvPr id="22" name="Rounded Rectangle 21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7620" y="4214818"/>
              <a:ext cx="950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Anna, 0.5</a:t>
              </a:r>
              <a:endParaRPr lang="el-GR" sz="1200" dirty="0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rot="5400000">
            <a:off x="6215074" y="3107529"/>
            <a:ext cx="928694" cy="1000132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Preferential Subscription Graph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Forwarding Notifications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2071678"/>
            <a:ext cx="8858312" cy="3643338"/>
          </a:xfrm>
        </p:spPr>
        <p:txBody>
          <a:bodyPr/>
          <a:lstStyle/>
          <a:p>
            <a:r>
              <a:rPr lang="en-US" dirty="0" smtClean="0"/>
              <a:t>A server maintains:</a:t>
            </a:r>
          </a:p>
          <a:p>
            <a:pPr lvl="1"/>
            <a:r>
              <a:rPr lang="en-US" sz="2000" dirty="0" smtClean="0"/>
              <a:t>A Preferential Subscription Graph</a:t>
            </a:r>
          </a:p>
          <a:p>
            <a:pPr lvl="1"/>
            <a:r>
              <a:rPr lang="en-US" sz="2000" dirty="0" smtClean="0"/>
              <a:t>A list of </a:t>
            </a:r>
            <a:r>
              <a:rPr lang="en-US" sz="2000" i="1" dirty="0" smtClean="0"/>
              <a:t>k</a:t>
            </a:r>
            <a:r>
              <a:rPr lang="en-US" sz="2000" dirty="0" smtClean="0"/>
              <a:t> elements of the form (</a:t>
            </a:r>
            <a:r>
              <a:rPr lang="en-US" sz="2000" i="1" dirty="0" smtClean="0">
                <a:solidFill>
                  <a:srgbClr val="CC0099"/>
                </a:solidFill>
              </a:rPr>
              <a:t>score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expiration</a:t>
            </a:r>
            <a:r>
              <a:rPr lang="en-US" sz="2000" dirty="0" smtClean="0"/>
              <a:t>) for each user </a:t>
            </a:r>
            <a:r>
              <a:rPr lang="en-US" sz="2000" i="1" dirty="0" smtClean="0"/>
              <a:t>j</a:t>
            </a:r>
            <a:r>
              <a:rPr lang="en-US" sz="2000" dirty="0" smtClean="0"/>
              <a:t> (</a:t>
            </a:r>
            <a:r>
              <a:rPr lang="en-US" sz="2000" i="1" dirty="0" err="1" smtClean="0"/>
              <a:t>list</a:t>
            </a:r>
            <a:r>
              <a:rPr lang="en-US" sz="2000" i="1" baseline="30000" dirty="0" err="1" smtClean="0"/>
              <a:t>j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dirty="0" smtClean="0"/>
              <a:t>Each such element represents a notification previously forwarded to the user:</a:t>
            </a:r>
          </a:p>
          <a:p>
            <a:pPr lvl="1"/>
            <a:r>
              <a:rPr lang="en-US" sz="2000" i="1" dirty="0" smtClean="0">
                <a:solidFill>
                  <a:srgbClr val="CC0099"/>
                </a:solidFill>
              </a:rPr>
              <a:t>score</a:t>
            </a:r>
            <a:r>
              <a:rPr lang="en-US" sz="2000" dirty="0" smtClean="0"/>
              <a:t> is the notification’s score</a:t>
            </a:r>
          </a:p>
          <a:p>
            <a:pPr lvl="1"/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expiration</a:t>
            </a:r>
            <a:r>
              <a:rPr lang="en-US" sz="2000" dirty="0" smtClean="0"/>
              <a:t> is the notification’s expiration time </a:t>
            </a:r>
            <a:endParaRPr lang="el-GR" sz="2000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4050" y="2437768"/>
            <a:ext cx="4808010" cy="224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7004" y="2364149"/>
            <a:ext cx="4714908" cy="3429024"/>
          </a:xfrm>
        </p:spPr>
        <p:txBody>
          <a:bodyPr/>
          <a:lstStyle/>
          <a:p>
            <a:r>
              <a:rPr lang="en-US" dirty="0" smtClean="0"/>
              <a:t>Parts of a Publish/Subscribe system: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Subscribers</a:t>
            </a:r>
            <a:r>
              <a:rPr lang="en-US" dirty="0" smtClean="0"/>
              <a:t>: consumers of events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Publishers</a:t>
            </a:r>
            <a:r>
              <a:rPr lang="en-US" dirty="0" smtClean="0"/>
              <a:t>: generators of events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Event-notification service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Store subscriptions (user interests)</a:t>
            </a:r>
          </a:p>
          <a:p>
            <a:pPr lvl="2"/>
            <a:r>
              <a:rPr lang="en-US" dirty="0" smtClean="0"/>
              <a:t>Match events to subscriptions</a:t>
            </a:r>
          </a:p>
          <a:p>
            <a:pPr lvl="2"/>
            <a:r>
              <a:rPr lang="en-US" dirty="0" smtClean="0"/>
              <a:t>Deliver event notifications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Publish/Subscribe Systems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Initially, all lists are empty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Upon receiving a notification </a:t>
            </a:r>
            <a:r>
              <a:rPr lang="en-US" i="1" dirty="0" smtClean="0"/>
              <a:t>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Walk through </a:t>
            </a:r>
            <a:r>
              <a:rPr lang="en-US" i="1" dirty="0" smtClean="0"/>
              <a:t>PSG</a:t>
            </a:r>
            <a:r>
              <a:rPr lang="en-US" dirty="0" smtClean="0"/>
              <a:t> and locate all subscriptions that cover </a:t>
            </a:r>
            <a:r>
              <a:rPr lang="en-US" i="1" dirty="0" smtClean="0"/>
              <a:t>n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each user </a:t>
            </a:r>
            <a:r>
              <a:rPr lang="en-US" i="1" dirty="0" smtClean="0"/>
              <a:t>j</a:t>
            </a:r>
            <a:r>
              <a:rPr lang="en-US" dirty="0" smtClean="0"/>
              <a:t> associated with at least one such subscription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Compute </a:t>
            </a:r>
            <a:r>
              <a:rPr lang="en-US" i="1" dirty="0" err="1" smtClean="0"/>
              <a:t>n</a:t>
            </a:r>
            <a:r>
              <a:rPr lang="en-US" dirty="0" err="1" smtClean="0"/>
              <a:t>’s</a:t>
            </a:r>
            <a:r>
              <a:rPr lang="en-US" dirty="0" smtClean="0"/>
              <a:t> notification score </a:t>
            </a:r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dirty="0" err="1" smtClean="0"/>
              <a:t>,</a:t>
            </a:r>
            <a:r>
              <a:rPr lang="en-US" i="1" dirty="0" err="1" smtClean="0"/>
              <a:t>j</a:t>
            </a:r>
            <a:r>
              <a:rPr lang="en-US" dirty="0" smtClean="0"/>
              <a:t>) for </a:t>
            </a:r>
            <a:r>
              <a:rPr lang="en-US" i="1" dirty="0" smtClean="0"/>
              <a:t>j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Remove expired elements from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j</a:t>
            </a:r>
            <a:endParaRPr lang="en-US" i="1" baseline="30000" dirty="0" smtClean="0"/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If |</a:t>
            </a:r>
            <a:r>
              <a:rPr lang="en-US" i="1" dirty="0" smtClean="0"/>
              <a:t>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j</a:t>
            </a:r>
            <a:r>
              <a:rPr lang="en-US" i="1" baseline="30000" dirty="0" smtClean="0"/>
              <a:t> </a:t>
            </a:r>
            <a:r>
              <a:rPr lang="en-US" dirty="0" smtClean="0"/>
              <a:t>| &lt; </a:t>
            </a:r>
            <a:r>
              <a:rPr lang="en-US" i="1" dirty="0" smtClean="0"/>
              <a:t>k</a:t>
            </a:r>
            <a:r>
              <a:rPr lang="en-US" dirty="0" smtClean="0"/>
              <a:t> or </a:t>
            </a:r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dirty="0" err="1" smtClean="0"/>
              <a:t>,</a:t>
            </a:r>
            <a:r>
              <a:rPr lang="en-US" i="1" dirty="0" err="1" smtClean="0"/>
              <a:t>j</a:t>
            </a:r>
            <a:r>
              <a:rPr lang="en-US" dirty="0" smtClean="0"/>
              <a:t>) &gt; minimum score in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j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Add (</a:t>
            </a:r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dirty="0" err="1" smtClean="0"/>
              <a:t>,</a:t>
            </a:r>
            <a:r>
              <a:rPr lang="en-US" i="1" dirty="0" err="1" smtClean="0"/>
              <a:t>j</a:t>
            </a:r>
            <a:r>
              <a:rPr lang="en-US" dirty="0" smtClean="0"/>
              <a:t>) , </a:t>
            </a:r>
            <a:r>
              <a:rPr lang="en-US" i="1" dirty="0" err="1" smtClean="0"/>
              <a:t>n.expiration</a:t>
            </a:r>
            <a:r>
              <a:rPr lang="en-US" dirty="0" smtClean="0"/>
              <a:t>) to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j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Forward </a:t>
            </a:r>
            <a:r>
              <a:rPr lang="en-US" i="1" dirty="0" smtClean="0"/>
              <a:t>n</a:t>
            </a:r>
            <a:r>
              <a:rPr lang="en-US" dirty="0" smtClean="0"/>
              <a:t> to </a:t>
            </a:r>
            <a:r>
              <a:rPr lang="en-US" i="1" dirty="0" smtClean="0"/>
              <a:t>j</a:t>
            </a:r>
            <a:endParaRPr lang="el-GR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31</a:t>
            </a:fld>
            <a:endParaRPr lang="el-GR" dirty="0"/>
          </a:p>
        </p:txBody>
      </p:sp>
      <p:grpSp>
        <p:nvGrpSpPr>
          <p:cNvPr id="6" name="Group 9"/>
          <p:cNvGrpSpPr/>
          <p:nvPr/>
        </p:nvGrpSpPr>
        <p:grpSpPr>
          <a:xfrm>
            <a:off x="4286248" y="2357430"/>
            <a:ext cx="1785950" cy="428628"/>
            <a:chOff x="2285984" y="4071942"/>
            <a:chExt cx="2500330" cy="571504"/>
          </a:xfrm>
        </p:grpSpPr>
        <p:sp>
          <p:nvSpPr>
            <p:cNvPr id="7" name="Rounded Rectangle 6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cinema = 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ster</a:t>
              </a:r>
              <a:endParaRPr lang="el-GR" sz="1400" dirty="0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57620" y="4214818"/>
              <a:ext cx="7697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0.5</a:t>
              </a:r>
              <a:endParaRPr lang="el-GR" sz="1000" dirty="0"/>
            </a:p>
          </p:txBody>
        </p:sp>
      </p:grpSp>
      <p:grpSp>
        <p:nvGrpSpPr>
          <p:cNvPr id="10" name="Group 14"/>
          <p:cNvGrpSpPr/>
          <p:nvPr/>
        </p:nvGrpSpPr>
        <p:grpSpPr>
          <a:xfrm>
            <a:off x="6215075" y="2214552"/>
            <a:ext cx="2169668" cy="571506"/>
            <a:chOff x="5143504" y="3881438"/>
            <a:chExt cx="2820568" cy="762008"/>
          </a:xfrm>
        </p:grpSpPr>
        <p:sp>
          <p:nvSpPr>
            <p:cNvPr id="11" name="Rounded Rectangle 10"/>
            <p:cNvSpPr/>
            <p:nvPr/>
          </p:nvSpPr>
          <p:spPr>
            <a:xfrm>
              <a:off x="5143504" y="3881441"/>
              <a:ext cx="2786082" cy="76200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5400000">
              <a:off x="7084236" y="3798094"/>
              <a:ext cx="762005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00892" y="3976693"/>
              <a:ext cx="963180" cy="5437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0.7</a:t>
              </a:r>
            </a:p>
            <a:p>
              <a:r>
                <a:rPr lang="en-US" sz="1000" dirty="0" smtClean="0"/>
                <a:t>Anna, 0.6</a:t>
              </a:r>
              <a:endParaRPr lang="el-GR" sz="900" dirty="0" smtClean="0"/>
            </a:p>
          </p:txBody>
        </p:sp>
      </p:grpSp>
      <p:grpSp>
        <p:nvGrpSpPr>
          <p:cNvPr id="14" name="Group 18"/>
          <p:cNvGrpSpPr/>
          <p:nvPr/>
        </p:nvGrpSpPr>
        <p:grpSpPr>
          <a:xfrm>
            <a:off x="5286380" y="3214686"/>
            <a:ext cx="2286016" cy="642942"/>
            <a:chOff x="3643306" y="5214950"/>
            <a:chExt cx="2786082" cy="714380"/>
          </a:xfrm>
        </p:grpSpPr>
        <p:sp>
          <p:nvSpPr>
            <p:cNvPr id="15" name="Rounded Rectangle 14"/>
            <p:cNvSpPr/>
            <p:nvPr/>
          </p:nvSpPr>
          <p:spPr>
            <a:xfrm>
              <a:off x="3643306" y="5214950"/>
              <a:ext cx="2786082" cy="7143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      cinema = 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ster</a:t>
              </a:r>
              <a:r>
                <a:rPr lang="en-US" sz="1050" dirty="0" smtClean="0">
                  <a:solidFill>
                    <a:schemeClr val="tx1"/>
                  </a:solidFill>
                </a:rPr>
                <a:t>        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5607851" y="5107793"/>
              <a:ext cx="714380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89809" y="5319046"/>
              <a:ext cx="924472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0.9</a:t>
              </a:r>
            </a:p>
            <a:p>
              <a:r>
                <a:rPr lang="en-US" sz="1050" dirty="0" smtClean="0"/>
                <a:t>Anna, 0.7</a:t>
              </a:r>
              <a:endParaRPr lang="el-GR" sz="10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rot="16200000" flipH="1">
            <a:off x="5589991" y="2375289"/>
            <a:ext cx="428628" cy="1250165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643702" y="2571744"/>
            <a:ext cx="428628" cy="857256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"/>
          <p:cNvGrpSpPr/>
          <p:nvPr/>
        </p:nvGrpSpPr>
        <p:grpSpPr>
          <a:xfrm>
            <a:off x="6572264" y="1357298"/>
            <a:ext cx="1978962" cy="428628"/>
            <a:chOff x="2285984" y="4071942"/>
            <a:chExt cx="2565321" cy="571504"/>
          </a:xfrm>
        </p:grpSpPr>
        <p:sp>
          <p:nvSpPr>
            <p:cNvPr id="21" name="Rounded Rectangle 20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genre = drama</a:t>
              </a:r>
              <a:endParaRPr lang="el-GR" sz="1400" dirty="0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57620" y="4214818"/>
              <a:ext cx="993685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Anna, 0.5</a:t>
              </a:r>
              <a:endParaRPr lang="el-GR" sz="1000" dirty="0"/>
            </a:p>
          </p:txBody>
        </p:sp>
      </p:grpSp>
      <p:cxnSp>
        <p:nvCxnSpPr>
          <p:cNvPr id="24" name="Straight Arrow Connector 23"/>
          <p:cNvCxnSpPr>
            <a:stCxn id="21" idx="2"/>
            <a:endCxn id="11" idx="0"/>
          </p:cNvCxnSpPr>
          <p:nvPr/>
        </p:nvCxnSpPr>
        <p:spPr>
          <a:xfrm rot="5400000">
            <a:off x="7197347" y="1875224"/>
            <a:ext cx="428628" cy="250033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357158" y="1500174"/>
          <a:ext cx="1643074" cy="123284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21537"/>
                <a:gridCol w="821537"/>
              </a:tblGrid>
              <a:tr h="3208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John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208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0.9</a:t>
                      </a:r>
                      <a:endParaRPr lang="el-GR" b="0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10:00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321"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214546" y="1500174"/>
          <a:ext cx="1643074" cy="123284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21537"/>
                <a:gridCol w="821537"/>
              </a:tblGrid>
              <a:tr h="3208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Anna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208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0.7</a:t>
                      </a:r>
                      <a:endParaRPr lang="el-GR" b="0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321"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12:00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57158" y="3714752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time: 08:00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357158" y="428625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Published notification </a:t>
            </a:r>
            <a:r>
              <a:rPr lang="en-US" i="1" dirty="0" smtClean="0"/>
              <a:t>n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9" name="Rectangle 38"/>
          <p:cNvSpPr/>
          <p:nvPr/>
        </p:nvSpPr>
        <p:spPr>
          <a:xfrm>
            <a:off x="571472" y="4714884"/>
            <a:ext cx="1928826" cy="1000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cinema = </a:t>
            </a:r>
            <a:r>
              <a:rPr lang="en-US" sz="1400" dirty="0" err="1" smtClean="0">
                <a:solidFill>
                  <a:schemeClr val="tx1"/>
                </a:solidFill>
              </a:rPr>
              <a:t>odeon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00298" y="4714884"/>
            <a:ext cx="857256" cy="1000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expiration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21:10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4942" y="500063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, John) = 0.7</a:t>
            </a:r>
          </a:p>
          <a:p>
            <a:r>
              <a:rPr lang="en-US" i="1" dirty="0" smtClean="0"/>
              <a:t>sc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, Anna) = 0.6</a:t>
            </a:r>
            <a:endParaRPr lang="el-GR" dirty="0"/>
          </a:p>
        </p:txBody>
      </p:sp>
      <p:sp>
        <p:nvSpPr>
          <p:cNvPr id="42" name="Rectangle 41"/>
          <p:cNvSpPr/>
          <p:nvPr/>
        </p:nvSpPr>
        <p:spPr>
          <a:xfrm>
            <a:off x="385052" y="2275106"/>
            <a:ext cx="57150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0.7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214414" y="2281228"/>
            <a:ext cx="76404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21:10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52748" y="1214422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Top-2 lists</a:t>
            </a:r>
            <a:endParaRPr lang="el-GR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9" grpId="0" animBg="1"/>
      <p:bldP spid="40" grpId="0" animBg="1"/>
      <p:bldP spid="41" grpId="0"/>
      <p:bldP spid="42" grpId="0" animBg="1"/>
      <p:bldP spid="4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now, we have used the quantitative approach to express preferences</a:t>
            </a:r>
          </a:p>
          <a:p>
            <a:pPr lvl="1"/>
            <a:r>
              <a:rPr lang="en-US" dirty="0" smtClean="0"/>
              <a:t>Subscriptions augmented with interest scores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qualitative approach can also be used</a:t>
            </a:r>
          </a:p>
          <a:p>
            <a:pPr lvl="1"/>
            <a:r>
              <a:rPr lang="en-US" dirty="0" smtClean="0"/>
              <a:t>Expressing priorities through preference relations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32</a:t>
            </a:fld>
            <a:endParaRPr lang="el-GR"/>
          </a:p>
        </p:txBody>
      </p:sp>
      <p:grpSp>
        <p:nvGrpSpPr>
          <p:cNvPr id="23" name="Group 22"/>
          <p:cNvGrpSpPr/>
          <p:nvPr/>
        </p:nvGrpSpPr>
        <p:grpSpPr>
          <a:xfrm>
            <a:off x="2464579" y="4926046"/>
            <a:ext cx="4214842" cy="574656"/>
            <a:chOff x="1964513" y="4926046"/>
            <a:chExt cx="4214842" cy="574656"/>
          </a:xfrm>
        </p:grpSpPr>
        <p:sp>
          <p:nvSpPr>
            <p:cNvPr id="18" name="Rounded Rectangle 17"/>
            <p:cNvSpPr/>
            <p:nvPr/>
          </p:nvSpPr>
          <p:spPr>
            <a:xfrm>
              <a:off x="1964513" y="492604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drama</a:t>
              </a:r>
              <a:endParaRPr lang="el-GR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536281" y="492604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horror</a:t>
              </a:r>
              <a:endParaRPr lang="el-GR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93339" y="4977482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Arial Unicode MS"/>
                  <a:ea typeface="Arial Unicode MS"/>
                  <a:cs typeface="Arial Unicode MS"/>
                </a:rPr>
                <a:t>≻</a:t>
              </a:r>
              <a:endParaRPr lang="el-GR" sz="28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14546" y="2643182"/>
            <a:ext cx="4714908" cy="571504"/>
            <a:chOff x="1714480" y="2643182"/>
            <a:chExt cx="4714908" cy="571504"/>
          </a:xfrm>
        </p:grpSpPr>
        <p:grpSp>
          <p:nvGrpSpPr>
            <p:cNvPr id="6" name="Group 22"/>
            <p:cNvGrpSpPr/>
            <p:nvPr/>
          </p:nvGrpSpPr>
          <p:grpSpPr>
            <a:xfrm>
              <a:off x="4286248" y="2643182"/>
              <a:ext cx="2143140" cy="571504"/>
              <a:chOff x="4286248" y="2786058"/>
              <a:chExt cx="2143140" cy="57150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4286248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horror</a:t>
                </a:r>
                <a:endParaRPr lang="el-GR" sz="2000" dirty="0"/>
              </a:p>
            </p:txBody>
          </p:sp>
          <p:sp>
            <p:nvSpPr>
              <p:cNvPr id="22" name="Round Same Side Corner Rectangle 21"/>
              <p:cNvSpPr/>
              <p:nvPr/>
            </p:nvSpPr>
            <p:spPr>
              <a:xfrm rot="5400000">
                <a:off x="5857884" y="2786058"/>
                <a:ext cx="571504" cy="57150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929322" y="2928934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0.7</a:t>
                </a:r>
                <a:endParaRPr lang="el-GR" sz="1200" dirty="0"/>
              </a:p>
            </p:txBody>
          </p:sp>
        </p:grpSp>
        <p:grpSp>
          <p:nvGrpSpPr>
            <p:cNvPr id="8" name="Group 23"/>
            <p:cNvGrpSpPr/>
            <p:nvPr/>
          </p:nvGrpSpPr>
          <p:grpSpPr>
            <a:xfrm>
              <a:off x="1714480" y="2643182"/>
              <a:ext cx="2143140" cy="571504"/>
              <a:chOff x="1714480" y="2786058"/>
              <a:chExt cx="2143140" cy="571504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1714480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drama</a:t>
                </a:r>
                <a:endParaRPr lang="el-GR" sz="2000" dirty="0"/>
              </a:p>
            </p:txBody>
          </p:sp>
          <p:sp>
            <p:nvSpPr>
              <p:cNvPr id="21" name="Round Same Side Corner Rectangle 20"/>
              <p:cNvSpPr/>
              <p:nvPr/>
            </p:nvSpPr>
            <p:spPr>
              <a:xfrm rot="5400000">
                <a:off x="3286116" y="2786058"/>
                <a:ext cx="571504" cy="57150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57554" y="2928934"/>
                <a:ext cx="4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0.9</a:t>
                </a:r>
                <a:endParaRPr lang="el-GR" sz="1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428736"/>
            <a:ext cx="8858312" cy="1857388"/>
          </a:xfrm>
        </p:spPr>
        <p:txBody>
          <a:bodyPr/>
          <a:lstStyle/>
          <a:p>
            <a:r>
              <a:rPr lang="en-US" dirty="0" smtClean="0"/>
              <a:t>Assume a set of priority conditions among a user’s subscriptions</a:t>
            </a:r>
          </a:p>
          <a:p>
            <a:endParaRPr lang="en-US" dirty="0" smtClean="0"/>
          </a:p>
          <a:p>
            <a:r>
              <a:rPr lang="en-US" dirty="0" smtClean="0"/>
              <a:t>We use the </a:t>
            </a:r>
            <a:r>
              <a:rPr lang="en-US" dirty="0" smtClean="0">
                <a:solidFill>
                  <a:srgbClr val="FF0000"/>
                </a:solidFill>
              </a:rPr>
              <a:t>winnow operator</a:t>
            </a:r>
            <a:r>
              <a:rPr lang="en-US" dirty="0" smtClean="0"/>
              <a:t> to extract the most preferable subscriptions, i.e. the subscriptions that are not covered by any other subscription</a:t>
            </a:r>
          </a:p>
          <a:p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Approach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33</a:t>
            </a:fld>
            <a:endParaRPr lang="el-GR" dirty="0"/>
          </a:p>
        </p:txBody>
      </p:sp>
      <p:sp>
        <p:nvSpPr>
          <p:cNvPr id="25" name="Rounded Rectangle 24"/>
          <p:cNvSpPr/>
          <p:nvPr/>
        </p:nvSpPr>
        <p:spPr>
          <a:xfrm>
            <a:off x="214282" y="330927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26" name="Rounded Rectangle 25"/>
          <p:cNvSpPr/>
          <p:nvPr/>
        </p:nvSpPr>
        <p:spPr>
          <a:xfrm>
            <a:off x="2500298" y="330927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00232" y="328612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28" name="Rounded Rectangle 27"/>
          <p:cNvSpPr/>
          <p:nvPr/>
        </p:nvSpPr>
        <p:spPr>
          <a:xfrm>
            <a:off x="214282" y="395222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  <a:endParaRPr lang="el-GR" sz="2000" dirty="0"/>
          </a:p>
        </p:txBody>
      </p:sp>
      <p:sp>
        <p:nvSpPr>
          <p:cNvPr id="29" name="Rounded Rectangle 28"/>
          <p:cNvSpPr/>
          <p:nvPr/>
        </p:nvSpPr>
        <p:spPr>
          <a:xfrm>
            <a:off x="2500298" y="395222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00232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31" name="Rounded Rectangle 30"/>
          <p:cNvSpPr/>
          <p:nvPr/>
        </p:nvSpPr>
        <p:spPr>
          <a:xfrm>
            <a:off x="214282" y="4595162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32" name="Rounded Rectangle 31"/>
          <p:cNvSpPr/>
          <p:nvPr/>
        </p:nvSpPr>
        <p:spPr>
          <a:xfrm>
            <a:off x="2500298" y="4595162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action</a:t>
            </a:r>
            <a:endParaRPr lang="el-GR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2000232" y="459516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43" name="Rounded Rectangle 42"/>
          <p:cNvSpPr/>
          <p:nvPr/>
        </p:nvSpPr>
        <p:spPr>
          <a:xfrm>
            <a:off x="5357818" y="378619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44" name="Rounded Rectangle 43"/>
          <p:cNvSpPr/>
          <p:nvPr/>
        </p:nvSpPr>
        <p:spPr>
          <a:xfrm>
            <a:off x="7143768" y="378619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  <a:endParaRPr lang="el-GR" sz="2000" dirty="0"/>
          </a:p>
        </p:txBody>
      </p:sp>
      <p:sp>
        <p:nvSpPr>
          <p:cNvPr id="46" name="Rounded Rectangle 45"/>
          <p:cNvSpPr/>
          <p:nvPr/>
        </p:nvSpPr>
        <p:spPr>
          <a:xfrm>
            <a:off x="7143768" y="450057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5357818" y="450057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49" name="Rounded Rectangle 48"/>
          <p:cNvSpPr/>
          <p:nvPr/>
        </p:nvSpPr>
        <p:spPr>
          <a:xfrm>
            <a:off x="6215074" y="5214950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action</a:t>
            </a:r>
            <a:endParaRPr lang="el-GR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204822" y="4356593"/>
            <a:ext cx="3714776" cy="110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97418" y="5098021"/>
            <a:ext cx="3714776" cy="110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535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535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535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535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535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5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7" grpId="0"/>
      <p:bldP spid="28" grpId="0" animBg="1"/>
      <p:bldP spid="28" grpId="1" animBg="1"/>
      <p:bldP spid="29" grpId="0" animBg="1"/>
      <p:bldP spid="29" grpId="1" animBg="1"/>
      <p:bldP spid="29" grpId="2" animBg="1"/>
      <p:bldP spid="30" grpId="0"/>
      <p:bldP spid="31" grpId="0" animBg="1"/>
      <p:bldP spid="31" grpId="1" animBg="1"/>
      <p:bldP spid="31" grpId="2" animBg="1"/>
      <p:bldP spid="32" grpId="0" animBg="1"/>
      <p:bldP spid="32" grpId="1" animBg="1"/>
      <p:bldP spid="33" grpId="0"/>
      <p:bldP spid="43" grpId="0" animBg="1"/>
      <p:bldP spid="44" grpId="0" animBg="1"/>
      <p:bldP spid="46" grpId="0" animBg="1"/>
      <p:bldP spid="48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32" y="2000240"/>
            <a:ext cx="8615394" cy="714380"/>
          </a:xfrm>
        </p:spPr>
        <p:txBody>
          <a:bodyPr/>
          <a:lstStyle/>
          <a:p>
            <a:r>
              <a:rPr lang="en-US" dirty="0" smtClean="0"/>
              <a:t>Instead of a score, each subscription is now associated with a </a:t>
            </a:r>
            <a:r>
              <a:rPr lang="en-US" dirty="0" smtClean="0">
                <a:solidFill>
                  <a:srgbClr val="FF0000"/>
                </a:solidFill>
              </a:rPr>
              <a:t>rank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Approach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34</a:t>
            </a:fld>
            <a:endParaRPr lang="el-GR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85918" y="2857496"/>
            <a:ext cx="5357850" cy="1869530"/>
            <a:chOff x="2143108" y="2071678"/>
            <a:chExt cx="5357850" cy="1869530"/>
          </a:xfrm>
        </p:grpSpPr>
        <p:grpSp>
          <p:nvGrpSpPr>
            <p:cNvPr id="30" name="Group 29"/>
            <p:cNvGrpSpPr/>
            <p:nvPr/>
          </p:nvGrpSpPr>
          <p:grpSpPr>
            <a:xfrm>
              <a:off x="2714612" y="2071678"/>
              <a:ext cx="3429024" cy="1857388"/>
              <a:chOff x="5214942" y="3429000"/>
              <a:chExt cx="3429024" cy="1857388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214942" y="3429000"/>
                <a:ext cx="1643074" cy="4286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sz="2000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7000892" y="3429000"/>
                <a:ext cx="1643074" cy="4286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sz="2000" dirty="0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7000892" y="4143380"/>
                <a:ext cx="1643074" cy="4286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sz="20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5214942" y="4143380"/>
                <a:ext cx="1643074" cy="4286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sz="2000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072198" y="4857760"/>
                <a:ext cx="1643074" cy="4286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genre = action</a:t>
                </a:r>
                <a:endParaRPr lang="el-GR" sz="2000" dirty="0"/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143108" y="2643182"/>
              <a:ext cx="5357850" cy="1588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143108" y="3357562"/>
              <a:ext cx="5357850" cy="1588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429388" y="2143116"/>
              <a:ext cx="10166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rank = 1</a:t>
              </a:r>
              <a:endParaRPr lang="el-GR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29388" y="2857496"/>
              <a:ext cx="104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rank = 2</a:t>
              </a:r>
              <a:endParaRPr lang="el-GR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29388" y="3571876"/>
              <a:ext cx="104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rank = 3</a:t>
              </a:r>
              <a:endParaRPr lang="el-GR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Approach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35</a:t>
            </a:fld>
            <a:endParaRPr lang="el-GR" dirty="0"/>
          </a:p>
        </p:txBody>
      </p:sp>
      <p:grpSp>
        <p:nvGrpSpPr>
          <p:cNvPr id="41" name="Group 40"/>
          <p:cNvGrpSpPr/>
          <p:nvPr/>
        </p:nvGrpSpPr>
        <p:grpSpPr>
          <a:xfrm>
            <a:off x="2214546" y="2285992"/>
            <a:ext cx="4214842" cy="2214578"/>
            <a:chOff x="4071934" y="4357694"/>
            <a:chExt cx="4214842" cy="2214578"/>
          </a:xfrm>
        </p:grpSpPr>
        <p:grpSp>
          <p:nvGrpSpPr>
            <p:cNvPr id="6" name="Group 9"/>
            <p:cNvGrpSpPr/>
            <p:nvPr/>
          </p:nvGrpSpPr>
          <p:grpSpPr>
            <a:xfrm>
              <a:off x="4071934" y="5072074"/>
              <a:ext cx="1785950" cy="428628"/>
              <a:chOff x="2285984" y="4071942"/>
              <a:chExt cx="2500330" cy="57150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285984" y="4071942"/>
                <a:ext cx="250033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  cinema = </a:t>
                </a:r>
                <a:r>
                  <a:rPr lang="en-US" sz="1050" dirty="0" err="1" smtClean="0">
                    <a:solidFill>
                      <a:schemeClr val="tx1"/>
                    </a:solidFill>
                  </a:rPr>
                  <a:t>ster</a:t>
                </a:r>
                <a:endParaRPr lang="el-GR" sz="1400" dirty="0"/>
              </a:p>
            </p:txBody>
          </p:sp>
          <p:sp>
            <p:nvSpPr>
              <p:cNvPr id="8" name="Round Same Side Corner Rectangle 7"/>
              <p:cNvSpPr/>
              <p:nvPr/>
            </p:nvSpPr>
            <p:spPr>
              <a:xfrm rot="5400000">
                <a:off x="4036215" y="3893347"/>
                <a:ext cx="571504" cy="92869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200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857620" y="4214818"/>
                <a:ext cx="880177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John, 3</a:t>
                </a:r>
                <a:endParaRPr lang="el-GR" sz="1000" dirty="0"/>
              </a:p>
            </p:txBody>
          </p:sp>
        </p:grpSp>
        <p:grpSp>
          <p:nvGrpSpPr>
            <p:cNvPr id="10" name="Group 14"/>
            <p:cNvGrpSpPr/>
            <p:nvPr/>
          </p:nvGrpSpPr>
          <p:grpSpPr>
            <a:xfrm>
              <a:off x="6000760" y="5072074"/>
              <a:ext cx="2143140" cy="428628"/>
              <a:chOff x="5143504" y="4071942"/>
              <a:chExt cx="2786082" cy="571504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5143504" y="4071942"/>
                <a:ext cx="2786082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       genre = drama</a:t>
                </a:r>
              </a:p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showing time &gt; 21:00</a:t>
                </a:r>
              </a:p>
            </p:txBody>
          </p:sp>
          <p:sp>
            <p:nvSpPr>
              <p:cNvPr id="12" name="Round Same Side Corner Rectangle 11"/>
              <p:cNvSpPr/>
              <p:nvPr/>
            </p:nvSpPr>
            <p:spPr>
              <a:xfrm rot="5400000">
                <a:off x="7179487" y="3893347"/>
                <a:ext cx="571504" cy="92869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200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000892" y="4071943"/>
                <a:ext cx="84023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John, 2</a:t>
                </a:r>
              </a:p>
              <a:p>
                <a:r>
                  <a:rPr lang="en-US" sz="1050" dirty="0" smtClean="0"/>
                  <a:t>Anna, 2</a:t>
                </a:r>
                <a:endParaRPr lang="el-GR" sz="1000" dirty="0"/>
              </a:p>
            </p:txBody>
          </p:sp>
        </p:grpSp>
        <p:grpSp>
          <p:nvGrpSpPr>
            <p:cNvPr id="14" name="Group 18"/>
            <p:cNvGrpSpPr/>
            <p:nvPr/>
          </p:nvGrpSpPr>
          <p:grpSpPr>
            <a:xfrm>
              <a:off x="5072066" y="5929330"/>
              <a:ext cx="2286016" cy="642942"/>
              <a:chOff x="3643306" y="5214950"/>
              <a:chExt cx="2786082" cy="71438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643306" y="5214950"/>
                <a:ext cx="2786082" cy="71438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        cinema = </a:t>
                </a:r>
                <a:r>
                  <a:rPr lang="en-US" sz="1050" dirty="0" err="1" smtClean="0">
                    <a:solidFill>
                      <a:schemeClr val="tx1"/>
                    </a:solidFill>
                  </a:rPr>
                  <a:t>ster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        </a:t>
                </a:r>
              </a:p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       genre = drama</a:t>
                </a:r>
              </a:p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showing time &gt; 21:00</a:t>
                </a:r>
              </a:p>
            </p:txBody>
          </p:sp>
          <p:sp>
            <p:nvSpPr>
              <p:cNvPr id="16" name="Round Same Side Corner Rectangle 15"/>
              <p:cNvSpPr/>
              <p:nvPr/>
            </p:nvSpPr>
            <p:spPr>
              <a:xfrm rot="5400000">
                <a:off x="5607851" y="5107793"/>
                <a:ext cx="714380" cy="92869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200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89809" y="5319046"/>
                <a:ext cx="766226" cy="461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John, 1</a:t>
                </a:r>
              </a:p>
              <a:p>
                <a:r>
                  <a:rPr lang="en-US" sz="1050" dirty="0" smtClean="0"/>
                  <a:t>Anna, 1</a:t>
                </a:r>
                <a:endParaRPr lang="el-GR" sz="1000" dirty="0"/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>
            <a:xfrm rot="16200000" flipH="1">
              <a:off x="5375677" y="5089933"/>
              <a:ext cx="428628" cy="1250165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6429388" y="5286388"/>
              <a:ext cx="428628" cy="857256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9"/>
            <p:cNvGrpSpPr/>
            <p:nvPr/>
          </p:nvGrpSpPr>
          <p:grpSpPr>
            <a:xfrm>
              <a:off x="6357950" y="4357694"/>
              <a:ext cx="1928826" cy="428628"/>
              <a:chOff x="2285984" y="4071942"/>
              <a:chExt cx="2500330" cy="57150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2285984" y="4071942"/>
                <a:ext cx="250033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  genre = drama</a:t>
                </a:r>
                <a:endParaRPr lang="el-GR" sz="1400" dirty="0"/>
              </a:p>
            </p:txBody>
          </p:sp>
          <p:sp>
            <p:nvSpPr>
              <p:cNvPr id="22" name="Round Same Side Corner Rectangle 21"/>
              <p:cNvSpPr/>
              <p:nvPr/>
            </p:nvSpPr>
            <p:spPr>
              <a:xfrm rot="5400000">
                <a:off x="4036215" y="3893347"/>
                <a:ext cx="571504" cy="928694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200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857620" y="4214818"/>
                <a:ext cx="837836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Anna, 3</a:t>
                </a:r>
                <a:endParaRPr lang="el-GR" sz="1000" dirty="0"/>
              </a:p>
            </p:txBody>
          </p:sp>
        </p:grpSp>
        <p:cxnSp>
          <p:nvCxnSpPr>
            <p:cNvPr id="24" name="Straight Arrow Connector 23"/>
            <p:cNvCxnSpPr/>
            <p:nvPr/>
          </p:nvCxnSpPr>
          <p:spPr>
            <a:xfrm rot="5400000">
              <a:off x="7054471" y="4804182"/>
              <a:ext cx="285752" cy="250033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28596" y="5214950"/>
            <a:ext cx="7721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maintained lists now contain elements of the form (</a:t>
            </a:r>
            <a:r>
              <a:rPr lang="en-US" i="1" dirty="0" smtClean="0">
                <a:solidFill>
                  <a:srgbClr val="CC0099"/>
                </a:solidFill>
              </a:rPr>
              <a:t>rank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70C0"/>
                </a:solidFill>
              </a:rPr>
              <a:t>expiration</a:t>
            </a:r>
            <a:r>
              <a:rPr lang="en-US" dirty="0" smtClean="0"/>
              <a:t>) </a:t>
            </a:r>
          </a:p>
          <a:p>
            <a:pPr lvl="1"/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min</a:t>
            </a:r>
            <a:r>
              <a:rPr lang="en-US" dirty="0" smtClean="0"/>
              <a:t>{</a:t>
            </a:r>
            <a:r>
              <a:rPr lang="en-US" i="1" dirty="0" smtClean="0"/>
              <a:t>rank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rank</a:t>
            </a:r>
            <a:r>
              <a:rPr lang="en-US" i="1" baseline="-25000" dirty="0" err="1" smtClean="0"/>
              <a:t>m</a:t>
            </a:r>
            <a:r>
              <a:rPr lang="en-US" dirty="0" smtClean="0"/>
              <a:t>}</a:t>
            </a:r>
          </a:p>
          <a:p>
            <a:pPr lvl="1"/>
            <a:endParaRPr lang="el-GR" dirty="0" smtClean="0"/>
          </a:p>
          <a:p>
            <a:endParaRPr lang="el-GR" dirty="0"/>
          </a:p>
        </p:txBody>
      </p:sp>
      <p:sp>
        <p:nvSpPr>
          <p:cNvPr id="42" name="TextBox 41"/>
          <p:cNvSpPr txBox="1"/>
          <p:nvPr/>
        </p:nvSpPr>
        <p:spPr>
          <a:xfrm>
            <a:off x="428596" y="1428736"/>
            <a:ext cx="834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case, subscriptions are augmented with a rank instead of a numeric score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2143116"/>
            <a:ext cx="8615394" cy="4286280"/>
          </a:xfrm>
        </p:spPr>
        <p:txBody>
          <a:bodyPr/>
          <a:lstStyle/>
          <a:p>
            <a:r>
              <a:rPr lang="en-US" dirty="0" smtClean="0"/>
              <a:t>We have fully implemented our approach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PrefSIENA</a:t>
            </a:r>
            <a:r>
              <a:rPr lang="en-US" dirty="0" smtClean="0"/>
              <a:t>: http://www.cs.uoi.gr/~mdrosou/PrefSIENA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PrefSIENA</a:t>
            </a:r>
            <a:r>
              <a:rPr lang="en-US" dirty="0" smtClean="0"/>
              <a:t> is an extension of SIENA, a multi-threaded, distributed publish/subscribe system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928802"/>
            <a:ext cx="8615394" cy="3714776"/>
          </a:xfrm>
        </p:spPr>
        <p:txBody>
          <a:bodyPr/>
          <a:lstStyle/>
          <a:p>
            <a:r>
              <a:rPr lang="en-US" dirty="0" smtClean="0"/>
              <a:t>Real movie dataset, derived from IMDB. Data about 58788 movies:</a:t>
            </a:r>
          </a:p>
          <a:p>
            <a:pPr lvl="1"/>
            <a:r>
              <a:rPr lang="en-US" dirty="0" smtClean="0"/>
              <a:t>Title, year, budget, length, rating, MPAA, genre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measure the number of notifications delivered to the users:</a:t>
            </a:r>
          </a:p>
          <a:p>
            <a:pPr lvl="1"/>
            <a:r>
              <a:rPr lang="en-US" dirty="0" smtClean="0"/>
              <a:t>Out goal is to deliver a portion of the matching notifications, the most interesting for each user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number depends on </a:t>
            </a:r>
            <a:r>
              <a:rPr lang="en-US" i="1" dirty="0" smtClean="0"/>
              <a:t>k</a:t>
            </a:r>
            <a:r>
              <a:rPr lang="en-US" dirty="0" smtClean="0"/>
              <a:t>, the expiration time and the order of the published events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Experimental Setup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28736"/>
            <a:ext cx="3857652" cy="3786214"/>
          </a:xfrm>
        </p:spPr>
        <p:txBody>
          <a:bodyPr>
            <a:normAutofit/>
          </a:bodyPr>
          <a:lstStyle/>
          <a:p>
            <a:r>
              <a:rPr lang="en-US" dirty="0" smtClean="0"/>
              <a:t>100 matching notifications</a:t>
            </a:r>
          </a:p>
          <a:p>
            <a:endParaRPr lang="en-US" i="1" u="sng" dirty="0" smtClean="0"/>
          </a:p>
          <a:p>
            <a:r>
              <a:rPr lang="en-US" i="1" u="sng" dirty="0" smtClean="0"/>
              <a:t>scenario 1</a:t>
            </a:r>
            <a:r>
              <a:rPr lang="en-US" dirty="0" smtClean="0"/>
              <a:t>: highly preferable notifications first</a:t>
            </a:r>
          </a:p>
          <a:p>
            <a:endParaRPr lang="en-US" dirty="0" smtClean="0"/>
          </a:p>
          <a:p>
            <a:r>
              <a:rPr lang="en-US" i="1" u="sng" dirty="0" smtClean="0"/>
              <a:t>scenario 2</a:t>
            </a:r>
            <a:r>
              <a:rPr lang="en-US" dirty="0" smtClean="0"/>
              <a:t>: highly preferable notifications last</a:t>
            </a:r>
          </a:p>
          <a:p>
            <a:pPr>
              <a:buNone/>
            </a:pPr>
            <a:endParaRPr lang="en-US" dirty="0" smtClean="0"/>
          </a:p>
          <a:p>
            <a:r>
              <a:rPr lang="el-GR" i="1" dirty="0" smtClean="0"/>
              <a:t>τ</a:t>
            </a:r>
            <a:r>
              <a:rPr lang="el-GR" dirty="0" smtClean="0"/>
              <a:t> </a:t>
            </a:r>
            <a:r>
              <a:rPr lang="en-US" dirty="0" smtClean="0"/>
              <a:t>as a function of the time length </a:t>
            </a:r>
            <a:r>
              <a:rPr lang="en-US" i="1" dirty="0" smtClean="0"/>
              <a:t>t = 500ms</a:t>
            </a:r>
            <a:r>
              <a:rPr lang="en-US" dirty="0" smtClean="0"/>
              <a:t> between publications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Notifications forwarded to a specific user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39</a:t>
            </a:fld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428736"/>
            <a:ext cx="500900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28596" y="5572140"/>
            <a:ext cx="84296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Scenario </a:t>
            </a:r>
            <a:r>
              <a:rPr lang="en-US" sz="2000" dirty="0" smtClean="0"/>
              <a:t>1 and larger expiration time result in more pruning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Publish/Subscribe 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785786" y="2000240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5786" y="2911075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3821910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786" y="4732745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5786" y="5643578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00760" y="228599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00760" y="3309937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00760" y="4333882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00760" y="5357826"/>
            <a:ext cx="1928826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9303" y="1571612"/>
            <a:ext cx="153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6236220" y="1884796"/>
            <a:ext cx="1550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Matching events</a:t>
            </a:r>
            <a:endParaRPr lang="el-GR" sz="1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3571868" y="300037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User subscriptions</a:t>
            </a:r>
            <a:endParaRPr lang="el-GR" sz="1200" b="1" u="sng" dirty="0"/>
          </a:p>
        </p:txBody>
      </p:sp>
      <p:sp>
        <p:nvSpPr>
          <p:cNvPr id="24" name="Rounded Rectangle 23"/>
          <p:cNvSpPr/>
          <p:nvPr/>
        </p:nvSpPr>
        <p:spPr>
          <a:xfrm>
            <a:off x="3607587" y="3357562"/>
            <a:ext cx="1643074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25" name="Rounded Rectangle 24"/>
          <p:cNvSpPr/>
          <p:nvPr/>
        </p:nvSpPr>
        <p:spPr>
          <a:xfrm>
            <a:off x="3607587" y="4143380"/>
            <a:ext cx="1643074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26" name="Multiply 25"/>
          <p:cNvSpPr/>
          <p:nvPr/>
        </p:nvSpPr>
        <p:spPr>
          <a:xfrm>
            <a:off x="-820948" y="2357430"/>
            <a:ext cx="5143536" cy="1857388"/>
          </a:xfrm>
          <a:prstGeom prst="mathMultiply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rgbClr val="FF0066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/>
      <p:bldP spid="22" grpId="0"/>
      <p:bldP spid="2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Summary</a:t>
            </a:r>
            <a:endParaRPr lang="el-GR" u="sng" dirty="0">
              <a:solidFill>
                <a:srgbClr val="008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428736"/>
            <a:ext cx="8786874" cy="5000660"/>
          </a:xfrm>
        </p:spPr>
        <p:txBody>
          <a:bodyPr/>
          <a:lstStyle/>
          <a:p>
            <a:r>
              <a:rPr lang="en-US" dirty="0" smtClean="0"/>
              <a:t>We extend </a:t>
            </a:r>
            <a:r>
              <a:rPr lang="en-US" dirty="0" smtClean="0">
                <a:solidFill>
                  <a:srgbClr val="FF0000"/>
                </a:solidFill>
              </a:rPr>
              <a:t>publish/subscribe</a:t>
            </a:r>
            <a:r>
              <a:rPr lang="en-US" dirty="0" smtClean="0"/>
              <a:t> systems to incorporate </a:t>
            </a:r>
            <a:r>
              <a:rPr lang="en-US" dirty="0" smtClean="0">
                <a:solidFill>
                  <a:srgbClr val="FF0000"/>
                </a:solidFill>
              </a:rPr>
              <a:t>ranking</a:t>
            </a:r>
            <a:r>
              <a:rPr lang="en-US" dirty="0" smtClean="0"/>
              <a:t> capabilities</a:t>
            </a:r>
          </a:p>
          <a:p>
            <a:endParaRPr lang="en-US" dirty="0" smtClean="0"/>
          </a:p>
          <a:p>
            <a:r>
              <a:rPr lang="en-US" dirty="0" smtClean="0"/>
              <a:t>Notifications are ranked based on preferential subscriptions</a:t>
            </a:r>
          </a:p>
          <a:p>
            <a:endParaRPr lang="en-US" dirty="0" smtClean="0"/>
          </a:p>
          <a:p>
            <a:r>
              <a:rPr lang="en-US" dirty="0" smtClean="0"/>
              <a:t>To maintain the freshness of data, we associate </a:t>
            </a:r>
            <a:r>
              <a:rPr lang="en-US" dirty="0" smtClean="0">
                <a:solidFill>
                  <a:srgbClr val="FF0000"/>
                </a:solidFill>
              </a:rPr>
              <a:t>expiration times </a:t>
            </a:r>
            <a:r>
              <a:rPr lang="en-US" dirty="0" smtClean="0"/>
              <a:t>with notifications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Preferential subscriptions </a:t>
            </a:r>
            <a:r>
              <a:rPr lang="en-US" dirty="0" smtClean="0"/>
              <a:t>are organized in a graph which is utilized to forward notifications to the users</a:t>
            </a:r>
          </a:p>
          <a:p>
            <a:endParaRPr lang="en-US" dirty="0" smtClean="0"/>
          </a:p>
          <a:p>
            <a:r>
              <a:rPr lang="en-US" dirty="0" smtClean="0"/>
              <a:t>We have fully implemented our approach (</a:t>
            </a:r>
            <a:r>
              <a:rPr lang="en-US" dirty="0" err="1" smtClean="0">
                <a:solidFill>
                  <a:srgbClr val="FF0000"/>
                </a:solidFill>
              </a:rPr>
              <a:t>PrefSIENA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ways of computing notification scores:</a:t>
            </a:r>
          </a:p>
          <a:p>
            <a:pPr lvl="1"/>
            <a:r>
              <a:rPr lang="en-US" dirty="0" smtClean="0"/>
              <a:t>Mean, minimum, weighted sum</a:t>
            </a:r>
          </a:p>
          <a:p>
            <a:pPr lvl="1"/>
            <a:r>
              <a:rPr lang="en-US" dirty="0" smtClean="0"/>
              <a:t>Using the scores of the most specific preferential subscriptions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Alternatives to expiration time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work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42</a:t>
            </a:fld>
            <a:endParaRPr lang="el-GR"/>
          </a:p>
        </p:txBody>
      </p:sp>
      <p:grpSp>
        <p:nvGrpSpPr>
          <p:cNvPr id="6" name="Group 5"/>
          <p:cNvGrpSpPr/>
          <p:nvPr/>
        </p:nvGrpSpPr>
        <p:grpSpPr>
          <a:xfrm>
            <a:off x="859795" y="2643182"/>
            <a:ext cx="2286016" cy="571504"/>
            <a:chOff x="785786" y="4214818"/>
            <a:chExt cx="2286016" cy="571504"/>
          </a:xfrm>
        </p:grpSpPr>
        <p:sp>
          <p:nvSpPr>
            <p:cNvPr id="7" name="Rounded Rectangle 6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adventure</a:t>
              </a:r>
              <a:endParaRPr lang="el-GR" sz="2000" dirty="0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8324" y="3500438"/>
            <a:ext cx="2928958" cy="571504"/>
            <a:chOff x="571472" y="5286388"/>
            <a:chExt cx="2928958" cy="571504"/>
          </a:xfrm>
        </p:grpSpPr>
        <p:sp>
          <p:nvSpPr>
            <p:cNvPr id="11" name="Rounded Rectangle 10"/>
            <p:cNvSpPr/>
            <p:nvPr/>
          </p:nvSpPr>
          <p:spPr>
            <a:xfrm>
              <a:off x="571472" y="5286388"/>
              <a:ext cx="2928958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director = Peter Jackson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      genre = adventure</a:t>
              </a:r>
              <a:endParaRPr lang="el-GR" sz="2000" dirty="0"/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5400000">
              <a:off x="2893207" y="5250669"/>
              <a:ext cx="571504" cy="642942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8926" y="5429264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</a:t>
              </a:r>
              <a:endParaRPr lang="el-GR" sz="12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824472" y="2714620"/>
            <a:ext cx="3286148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400" dirty="0" smtClean="0">
                <a:solidFill>
                  <a:schemeClr val="tx1"/>
                </a:solidFill>
              </a:rPr>
              <a:t>= King Kong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= 14 Dec 2005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= adventure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7324934" y="3214686"/>
            <a:ext cx="428628" cy="42862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7896438" y="314324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99"/>
                </a:solidFill>
              </a:rPr>
              <a:t>0.7</a:t>
            </a:r>
            <a:endParaRPr lang="el-GR" sz="24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err="1" smtClean="0"/>
              <a:t>Kresimir</a:t>
            </a:r>
            <a:r>
              <a:rPr lang="en-US" sz="1600" dirty="0" smtClean="0"/>
              <a:t> </a:t>
            </a:r>
            <a:r>
              <a:rPr lang="en-US" sz="1600" dirty="0" err="1" smtClean="0"/>
              <a:t>Pripuzic</a:t>
            </a:r>
            <a:r>
              <a:rPr lang="en-US" sz="1600" dirty="0" smtClean="0"/>
              <a:t>, </a:t>
            </a:r>
            <a:r>
              <a:rPr lang="en-US" sz="1600" dirty="0" err="1" smtClean="0"/>
              <a:t>Ivana</a:t>
            </a:r>
            <a:r>
              <a:rPr lang="en-US" sz="1600" dirty="0" smtClean="0"/>
              <a:t> </a:t>
            </a:r>
            <a:r>
              <a:rPr lang="en-US" sz="1600" dirty="0" err="1" smtClean="0"/>
              <a:t>Podnar</a:t>
            </a:r>
            <a:r>
              <a:rPr lang="en-US" sz="1600" dirty="0" smtClean="0"/>
              <a:t> </a:t>
            </a:r>
            <a:r>
              <a:rPr lang="en-US" sz="1600" dirty="0" err="1" smtClean="0"/>
              <a:t>Zarko</a:t>
            </a:r>
            <a:r>
              <a:rPr lang="en-US" sz="1600" dirty="0" smtClean="0"/>
              <a:t>, Karl </a:t>
            </a:r>
            <a:r>
              <a:rPr lang="en-US" sz="1600" dirty="0" err="1" smtClean="0"/>
              <a:t>Aberer</a:t>
            </a:r>
            <a:endParaRPr lang="en-US" sz="1600" dirty="0" smtClean="0"/>
          </a:p>
          <a:p>
            <a:r>
              <a:rPr lang="en-US" sz="1600" dirty="0" smtClean="0"/>
              <a:t>“</a:t>
            </a:r>
            <a:r>
              <a:rPr lang="en-US" sz="1600" b="1" i="1" dirty="0" smtClean="0"/>
              <a:t>Top-k/w Publish/Subscribe: Finding k Most Relevant Publications in Sliding Time Window w</a:t>
            </a:r>
            <a:r>
              <a:rPr lang="en-US" sz="1600" dirty="0" smtClean="0"/>
              <a:t>”</a:t>
            </a:r>
          </a:p>
          <a:p>
            <a:r>
              <a:rPr lang="en-US" sz="1200" dirty="0" smtClean="0"/>
              <a:t>2nd International Conference on Distributed Event-Based Systems, Rome, July 1-4, 2008</a:t>
            </a:r>
          </a:p>
          <a:p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Ashwin</a:t>
            </a:r>
            <a:r>
              <a:rPr lang="en-US" sz="1600" dirty="0" smtClean="0"/>
              <a:t> </a:t>
            </a:r>
            <a:r>
              <a:rPr lang="en-US" sz="1600" dirty="0" err="1" smtClean="0"/>
              <a:t>Machanavajjhala</a:t>
            </a:r>
            <a:r>
              <a:rPr lang="en-US" sz="1600" dirty="0" smtClean="0"/>
              <a:t>, Erik </a:t>
            </a:r>
            <a:r>
              <a:rPr lang="en-US" sz="1600" dirty="0" err="1" smtClean="0"/>
              <a:t>Vee</a:t>
            </a:r>
            <a:r>
              <a:rPr lang="en-US" sz="1600" dirty="0" smtClean="0"/>
              <a:t>, </a:t>
            </a:r>
            <a:r>
              <a:rPr lang="en-US" sz="1600" dirty="0" err="1" smtClean="0"/>
              <a:t>Minos</a:t>
            </a:r>
            <a:r>
              <a:rPr lang="en-US" sz="1600" dirty="0" smtClean="0"/>
              <a:t> </a:t>
            </a:r>
            <a:r>
              <a:rPr lang="en-US" sz="1600" dirty="0" err="1" smtClean="0"/>
              <a:t>Garofalakis</a:t>
            </a:r>
            <a:r>
              <a:rPr lang="en-US" sz="1600" dirty="0" smtClean="0"/>
              <a:t>, </a:t>
            </a:r>
            <a:r>
              <a:rPr lang="en-US" sz="1600" dirty="0" err="1" smtClean="0"/>
              <a:t>Jayavel</a:t>
            </a:r>
            <a:r>
              <a:rPr lang="en-US" sz="1600" dirty="0" smtClean="0"/>
              <a:t> </a:t>
            </a:r>
            <a:r>
              <a:rPr lang="en-US" sz="1600" dirty="0" err="1" smtClean="0"/>
              <a:t>Shanmugasundaram</a:t>
            </a:r>
            <a:endParaRPr lang="en-US" sz="1600" dirty="0" smtClean="0"/>
          </a:p>
          <a:p>
            <a:r>
              <a:rPr lang="en-US" sz="1600" i="1" dirty="0" smtClean="0"/>
              <a:t>“</a:t>
            </a:r>
            <a:r>
              <a:rPr lang="en-US" sz="1600" b="1" i="1" dirty="0" smtClean="0"/>
              <a:t>Scalable Ranked Publish/Subscribe</a:t>
            </a:r>
            <a:r>
              <a:rPr lang="en-US" sz="1600" dirty="0" smtClean="0"/>
              <a:t>”</a:t>
            </a:r>
          </a:p>
          <a:p>
            <a:r>
              <a:rPr lang="en-US" sz="1200" dirty="0" smtClean="0"/>
              <a:t>34th International Conference on Very Large Data Bases, Auckland, August 23-28, 2008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Christian Zimmer, Christos </a:t>
            </a:r>
            <a:r>
              <a:rPr lang="en-US" sz="1600" dirty="0" err="1" smtClean="0"/>
              <a:t>Tryfonopoulos</a:t>
            </a:r>
            <a:r>
              <a:rPr lang="en-US" sz="1600" dirty="0" smtClean="0"/>
              <a:t>, Klaus </a:t>
            </a:r>
            <a:r>
              <a:rPr lang="en-US" sz="1600" dirty="0" err="1" smtClean="0"/>
              <a:t>Berberich</a:t>
            </a:r>
            <a:r>
              <a:rPr lang="en-US" sz="1600" dirty="0" smtClean="0"/>
              <a:t>, Gerhard </a:t>
            </a:r>
            <a:r>
              <a:rPr lang="en-US" sz="1600" dirty="0" err="1" smtClean="0"/>
              <a:t>Weikum</a:t>
            </a:r>
            <a:r>
              <a:rPr lang="en-US" sz="1600" dirty="0" smtClean="0"/>
              <a:t>, </a:t>
            </a:r>
            <a:r>
              <a:rPr lang="en-US" sz="1600" dirty="0" err="1" smtClean="0"/>
              <a:t>Manolis</a:t>
            </a:r>
            <a:r>
              <a:rPr lang="en-US" sz="1600" dirty="0" smtClean="0"/>
              <a:t> </a:t>
            </a:r>
            <a:r>
              <a:rPr lang="en-US" sz="1600" dirty="0" err="1" smtClean="0"/>
              <a:t>Koubarakis</a:t>
            </a:r>
            <a:endParaRPr lang="en-US" sz="1600" dirty="0" smtClean="0"/>
          </a:p>
          <a:p>
            <a:r>
              <a:rPr lang="en-US" sz="1600" dirty="0" smtClean="0"/>
              <a:t>“</a:t>
            </a:r>
            <a:r>
              <a:rPr lang="en-US" sz="1600" b="1" i="1" dirty="0" smtClean="0"/>
              <a:t>Node Behavior Prediction for </a:t>
            </a:r>
            <a:r>
              <a:rPr lang="en-US" sz="1600" b="1" i="1" dirty="0" err="1" smtClean="0"/>
              <a:t>LargeScale</a:t>
            </a:r>
            <a:r>
              <a:rPr lang="en-US" sz="1600" b="1" i="1" dirty="0" smtClean="0"/>
              <a:t> Approximate Information Filtering</a:t>
            </a:r>
            <a:r>
              <a:rPr lang="en-US" sz="1600" dirty="0" smtClean="0"/>
              <a:t>”</a:t>
            </a:r>
          </a:p>
          <a:p>
            <a:r>
              <a:rPr lang="en-US" sz="1200" dirty="0" smtClean="0"/>
              <a:t>1st Workshop on Large-Scale Distributed Systems for Information Retrieval,  Amsterdam, July 27, 2007</a:t>
            </a:r>
          </a:p>
          <a:p>
            <a:endParaRPr lang="en-US" sz="1600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Work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406" y="2786058"/>
            <a:ext cx="8615394" cy="3643338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</a:rPr>
              <a:t>Thank  you!</a:t>
            </a:r>
            <a:endParaRPr lang="el-GR" sz="66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5992"/>
            <a:ext cx="4143372" cy="4143404"/>
          </a:xfrm>
        </p:spPr>
        <p:txBody>
          <a:bodyPr/>
          <a:lstStyle/>
          <a:p>
            <a:r>
              <a:rPr lang="en-US" dirty="0" smtClean="0"/>
              <a:t>Matching notifications:</a:t>
            </a:r>
          </a:p>
          <a:p>
            <a:pPr lvl="1"/>
            <a:r>
              <a:rPr lang="en-US" dirty="0" smtClean="0"/>
              <a:t>User 1: 51%</a:t>
            </a:r>
          </a:p>
          <a:p>
            <a:pPr lvl="1"/>
            <a:r>
              <a:rPr lang="en-US" dirty="0" smtClean="0"/>
              <a:t>User 2: 27%</a:t>
            </a:r>
          </a:p>
          <a:p>
            <a:pPr lvl="1"/>
            <a:r>
              <a:rPr lang="en-US" dirty="0" smtClean="0"/>
              <a:t>User 3: 15%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k</a:t>
            </a:r>
            <a:r>
              <a:rPr lang="en-US" dirty="0" smtClean="0"/>
              <a:t> = 1</a:t>
            </a:r>
          </a:p>
          <a:p>
            <a:endParaRPr lang="en-US" dirty="0" smtClean="0"/>
          </a:p>
          <a:p>
            <a:r>
              <a:rPr lang="en-US" i="1" dirty="0" smtClean="0"/>
              <a:t>t = 500ms</a:t>
            </a:r>
          </a:p>
          <a:p>
            <a:endParaRPr lang="en-US" i="1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forwarded notifications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45</a:t>
            </a:fld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143116"/>
            <a:ext cx="482968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28596" y="5715016"/>
            <a:ext cx="84296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Larger expiration times result in more pruning for all users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785926"/>
            <a:ext cx="8615394" cy="435771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Typically, all subscriptions are considered </a:t>
            </a:r>
            <a:r>
              <a:rPr lang="en-US" dirty="0" smtClean="0">
                <a:solidFill>
                  <a:srgbClr val="FF0000"/>
                </a:solidFill>
              </a:rPr>
              <a:t>equally important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Users may receive overwhelming amounts of notifications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such cases, users would like to receive only a fraction of those notifications, the </a:t>
            </a:r>
            <a:r>
              <a:rPr lang="en-US" dirty="0" smtClean="0">
                <a:solidFill>
                  <a:srgbClr val="FF0000"/>
                </a:solidFill>
              </a:rPr>
              <a:t>most interesting</a:t>
            </a:r>
            <a:r>
              <a:rPr lang="en-US" dirty="0" smtClean="0"/>
              <a:t> ones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Say John is more interested in horror movies than comedies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John would like to receive notifications about comedies </a:t>
            </a:r>
            <a:r>
              <a:rPr lang="en-US" i="1" dirty="0" smtClean="0"/>
              <a:t>only if there are no (or just a few)</a:t>
            </a:r>
            <a:r>
              <a:rPr lang="en-US" dirty="0" smtClean="0"/>
              <a:t> notifications about horror movies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/>
              <a:t>Current publish/subscribe systems do not allow John to express this different degree of interest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2214554"/>
            <a:ext cx="8615394" cy="30003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To express some form of </a:t>
            </a:r>
            <a:r>
              <a:rPr lang="en-US" dirty="0" smtClean="0">
                <a:solidFill>
                  <a:srgbClr val="FF0000"/>
                </a:solidFill>
              </a:rPr>
              <a:t>ranking</a:t>
            </a:r>
            <a:r>
              <a:rPr lang="en-US" dirty="0" smtClean="0"/>
              <a:t> among subscriptions, we define priorities among them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do this, we use preferences among subscriptions (</a:t>
            </a:r>
            <a:r>
              <a:rPr lang="en-US" dirty="0" smtClean="0">
                <a:solidFill>
                  <a:srgbClr val="FF0000"/>
                </a:solidFill>
              </a:rPr>
              <a:t>preferential subscriptions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Based on preferential subscriptions, we deliver to users only the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most interesting </a:t>
            </a:r>
            <a:r>
              <a:rPr lang="en-US" dirty="0" smtClean="0"/>
              <a:t>events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675624"/>
            <a:ext cx="8615394" cy="41434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8000"/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Preferential Subscriptions &amp; Time-Valid Notifications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06" y="1785926"/>
            <a:ext cx="8615394" cy="4714908"/>
          </a:xfrm>
        </p:spPr>
        <p:txBody>
          <a:bodyPr/>
          <a:lstStyle/>
          <a:p>
            <a:r>
              <a:rPr lang="en-US" dirty="0" smtClean="0"/>
              <a:t>There are two kind of used schemes for specifying interesting events: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Topic-based</a:t>
            </a:r>
          </a:p>
          <a:p>
            <a:pPr lvl="2"/>
            <a:r>
              <a:rPr lang="en-US" dirty="0" smtClean="0"/>
              <a:t>Each event belongs to a number of  topics (e.g. “music”, “sport”)</a:t>
            </a:r>
          </a:p>
          <a:p>
            <a:pPr lvl="2"/>
            <a:r>
              <a:rPr lang="en-US" dirty="0" smtClean="0"/>
              <a:t>Users subscribe to topics and receive all relevant events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Content-based</a:t>
            </a:r>
          </a:p>
          <a:p>
            <a:pPr lvl="2"/>
            <a:r>
              <a:rPr lang="en-US" dirty="0" smtClean="0"/>
              <a:t>Users subscribe to the actual content of the events</a:t>
            </a:r>
          </a:p>
          <a:p>
            <a:pPr lvl="2"/>
            <a:r>
              <a:rPr lang="en-US" dirty="0" smtClean="0"/>
              <a:t>More expressive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 this work we use the content-based scheme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Publish/Subscribe Variations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786</TotalTime>
  <Words>2688</Words>
  <Application>Microsoft Office PowerPoint</Application>
  <PresentationFormat>On-screen Show (4:3)</PresentationFormat>
  <Paragraphs>713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Urban</vt:lpstr>
      <vt:lpstr>Preferential Publish/Subscribe</vt:lpstr>
      <vt:lpstr>Publish/Subscribe Systems</vt:lpstr>
      <vt:lpstr>Publish/Subscribe Systems</vt:lpstr>
      <vt:lpstr>Publish/Subscribe Example</vt:lpstr>
      <vt:lpstr>Motivation</vt:lpstr>
      <vt:lpstr>Motivation</vt:lpstr>
      <vt:lpstr>Outline</vt:lpstr>
      <vt:lpstr>Outline</vt:lpstr>
      <vt:lpstr>Publish/Subscribe Variations</vt:lpstr>
      <vt:lpstr>Notifications</vt:lpstr>
      <vt:lpstr>Subscriptions</vt:lpstr>
      <vt:lpstr>Cover Relation</vt:lpstr>
      <vt:lpstr>Outline</vt:lpstr>
      <vt:lpstr>Preferential Subscriptions</vt:lpstr>
      <vt:lpstr>Preferential Subscriptions</vt:lpstr>
      <vt:lpstr>Notification Score</vt:lpstr>
      <vt:lpstr>Notification Score</vt:lpstr>
      <vt:lpstr>Top-k Notifications</vt:lpstr>
      <vt:lpstr>Stale Notifications</vt:lpstr>
      <vt:lpstr>Example</vt:lpstr>
      <vt:lpstr>Time-Valid Notifications</vt:lpstr>
      <vt:lpstr>Example</vt:lpstr>
      <vt:lpstr>Outline</vt:lpstr>
      <vt:lpstr>Match Notifications to Subscriptions</vt:lpstr>
      <vt:lpstr>Match Notifications to Subscriptions</vt:lpstr>
      <vt:lpstr>Preferential Subscription Graph</vt:lpstr>
      <vt:lpstr>Preferential Subscription Graph</vt:lpstr>
      <vt:lpstr>Outline</vt:lpstr>
      <vt:lpstr>Forwarding Notifications</vt:lpstr>
      <vt:lpstr>Forwarding Notifications</vt:lpstr>
      <vt:lpstr>Forwarding Notifications</vt:lpstr>
      <vt:lpstr>Preferential Subscriptions</vt:lpstr>
      <vt:lpstr>Qualitative Approach</vt:lpstr>
      <vt:lpstr>Qualitative Approach</vt:lpstr>
      <vt:lpstr>Qualitative Approach</vt:lpstr>
      <vt:lpstr>Outline</vt:lpstr>
      <vt:lpstr>Evaluation</vt:lpstr>
      <vt:lpstr>Experimental Setup</vt:lpstr>
      <vt:lpstr>Notifications forwarded to a specific user</vt:lpstr>
      <vt:lpstr>Outline</vt:lpstr>
      <vt:lpstr>Summary</vt:lpstr>
      <vt:lpstr>Future work</vt:lpstr>
      <vt:lpstr>Related Work</vt:lpstr>
      <vt:lpstr>Slide 44</vt:lpstr>
      <vt:lpstr>Number of forwarded notifications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Preferential Publish/Subscribe</dc:title>
  <dc:creator>mdrosou</dc:creator>
  <cp:lastModifiedBy>mdrosou</cp:lastModifiedBy>
  <cp:revision>165</cp:revision>
  <dcterms:created xsi:type="dcterms:W3CDTF">2008-08-04T08:26:29Z</dcterms:created>
  <dcterms:modified xsi:type="dcterms:W3CDTF">2008-10-07T09:05:33Z</dcterms:modified>
</cp:coreProperties>
</file>