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2" r:id="rId17"/>
    <p:sldId id="274" r:id="rId18"/>
    <p:sldId id="275" r:id="rId19"/>
    <p:sldId id="280" r:id="rId20"/>
    <p:sldId id="281" r:id="rId21"/>
    <p:sldId id="282" r:id="rId22"/>
    <p:sldId id="284" r:id="rId23"/>
    <p:sldId id="285" r:id="rId24"/>
    <p:sldId id="292" r:id="rId25"/>
    <p:sldId id="286" r:id="rId26"/>
    <p:sldId id="293" r:id="rId27"/>
    <p:sldId id="287" r:id="rId28"/>
    <p:sldId id="294" r:id="rId29"/>
    <p:sldId id="276" r:id="rId30"/>
    <p:sldId id="288" r:id="rId31"/>
    <p:sldId id="289" r:id="rId32"/>
    <p:sldId id="290" r:id="rId33"/>
    <p:sldId id="295" r:id="rId34"/>
    <p:sldId id="296" r:id="rId35"/>
    <p:sldId id="291" r:id="rId36"/>
    <p:sldId id="277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17" r:id="rId45"/>
    <p:sldId id="278" r:id="rId46"/>
    <p:sldId id="304" r:id="rId47"/>
    <p:sldId id="305" r:id="rId48"/>
    <p:sldId id="306" r:id="rId49"/>
    <p:sldId id="307" r:id="rId50"/>
    <p:sldId id="308" r:id="rId51"/>
    <p:sldId id="309" r:id="rId52"/>
    <p:sldId id="311" r:id="rId53"/>
    <p:sldId id="312" r:id="rId54"/>
    <p:sldId id="313" r:id="rId55"/>
    <p:sldId id="279" r:id="rId56"/>
    <p:sldId id="315" r:id="rId57"/>
    <p:sldId id="314" r:id="rId58"/>
    <p:sldId id="316" r:id="rId59"/>
    <p:sldId id="310" r:id="rId60"/>
    <p:sldId id="318" r:id="rId6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3" autoAdjust="0"/>
    <p:restoredTop sz="94660"/>
  </p:normalViewPr>
  <p:slideViewPr>
    <p:cSldViewPr>
      <p:cViewPr varScale="1">
        <p:scale>
          <a:sx n="102" d="100"/>
          <a:sy n="102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34D18-A55A-4D34-8637-C50F683A68F1}" type="datetimeFigureOut">
              <a:rPr lang="el-GR" smtClean="0"/>
              <a:pPr/>
              <a:t>21/6/2011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6FD37-D5B8-4042-B0E1-60E35D22A19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6FD37-D5B8-4042-B0E1-60E35D22A193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MOD_logo_big_transparent.jpg"/>
          <p:cNvPicPr>
            <a:picLocks noChangeAspect="1"/>
          </p:cNvPicPr>
          <p:nvPr userDrawn="1"/>
        </p:nvPicPr>
        <p:blipFill>
          <a:blip r:embed="rId2" cstate="print"/>
          <a:srcRect l="50316"/>
          <a:stretch>
            <a:fillRect/>
          </a:stretch>
        </p:blipFill>
        <p:spPr>
          <a:xfrm>
            <a:off x="0" y="1142984"/>
            <a:ext cx="3281379" cy="55007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4857784"/>
          </a:xfrm>
        </p:spPr>
        <p:txBody>
          <a:bodyPr/>
          <a:lstStyle>
            <a:lvl1pPr>
              <a:buFont typeface="Georgia" pitchFamily="18" charset="0"/>
              <a:buChar char=" "/>
              <a:defRPr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878" y="6563394"/>
            <a:ext cx="5572132" cy="28572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73122" y="648336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accent2"/>
                </a:solidFill>
              </a:defRPr>
            </a:lvl1pPr>
          </a:lstStyle>
          <a:p>
            <a:fld id="{0A5360E5-B031-448A-8BFC-8394A32D297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Preference-Aware Publish/Subscribe Delivery with Diversity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67233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Marina </a:t>
            </a:r>
            <a:r>
              <a:rPr lang="en-US" sz="2800" dirty="0" err="1" smtClean="0"/>
              <a:t>Drosou</a:t>
            </a:r>
            <a:endParaRPr lang="en-US" sz="28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Master Thesis</a:t>
            </a:r>
            <a:endParaRPr lang="en-US" sz="20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Supervisor: </a:t>
            </a:r>
            <a:r>
              <a:rPr lang="en-US" sz="18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Evaggelia</a:t>
            </a:r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Pitoura</a:t>
            </a:r>
            <a:endParaRPr lang="el-GR" sz="1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4" descr="csuo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4786322"/>
            <a:ext cx="14478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&amp; Subscriptions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4488"/>
            <a:ext cx="4143404" cy="1857388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event</a:t>
            </a:r>
            <a:r>
              <a:rPr lang="en-US" dirty="0" smtClean="0"/>
              <a:t> is a set of typed attributes consisting of: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8000"/>
                </a:solidFill>
              </a:rPr>
              <a:t>type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70C0"/>
                </a:solidFill>
              </a:rPr>
              <a:t>name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value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4429124" y="2000240"/>
            <a:ext cx="4071966" cy="12858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</a:rPr>
              <a:t>title 	</a:t>
            </a:r>
            <a:r>
              <a:rPr lang="en-US" sz="1400" dirty="0" smtClean="0">
                <a:solidFill>
                  <a:schemeClr val="tx1"/>
                </a:solidFill>
              </a:rPr>
              <a:t>= The Return of the King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 	</a:t>
            </a:r>
            <a:r>
              <a:rPr lang="en-US" sz="1400" dirty="0" smtClean="0">
                <a:solidFill>
                  <a:schemeClr val="tx1"/>
                </a:solidFill>
              </a:rPr>
              <a:t>=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	= 1 Dec 2003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	= fantasy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rgbClr val="0070C0"/>
                </a:solidFill>
              </a:rPr>
              <a:t>oscars</a:t>
            </a:r>
            <a:r>
              <a:rPr lang="en-US" sz="1400" dirty="0" smtClean="0">
                <a:solidFill>
                  <a:schemeClr val="tx1"/>
                </a:solidFill>
              </a:rPr>
              <a:t> 	= 11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0" y="4286256"/>
            <a:ext cx="4286280" cy="164307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subscription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set of typed attribute constraints consisting of: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 operator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86314" y="4929198"/>
            <a:ext cx="3286148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rgbClr val="CC0099"/>
                </a:solidFill>
              </a:rPr>
              <a:t>&gt;</a:t>
            </a:r>
            <a:r>
              <a:rPr lang="en-US" sz="1400" dirty="0" smtClean="0">
                <a:solidFill>
                  <a:schemeClr val="tx1"/>
                </a:solidFill>
              </a:rPr>
              <a:t> 1 Jan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Relation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1285884"/>
          </a:xfrm>
        </p:spPr>
        <p:txBody>
          <a:bodyPr/>
          <a:lstStyle/>
          <a:p>
            <a:r>
              <a:rPr lang="en-US" dirty="0" smtClean="0"/>
              <a:t>Given an event </a:t>
            </a:r>
            <a:r>
              <a:rPr lang="en-US" i="1" dirty="0" smtClean="0"/>
              <a:t>e</a:t>
            </a:r>
            <a:r>
              <a:rPr lang="en-US" dirty="0" smtClean="0"/>
              <a:t> and a subscription 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covers</a:t>
            </a:r>
            <a:r>
              <a:rPr lang="en-US" dirty="0" smtClean="0"/>
              <a:t> </a:t>
            </a:r>
            <a:r>
              <a:rPr lang="en-US" i="1" dirty="0" smtClean="0"/>
              <a:t>e</a:t>
            </a:r>
            <a:r>
              <a:rPr lang="en-US" dirty="0" smtClean="0"/>
              <a:t> (or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matches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) if and only if every attribute constraint of </a:t>
            </a:r>
            <a:r>
              <a:rPr lang="en-US" i="1" dirty="0" smtClean="0"/>
              <a:t>s</a:t>
            </a:r>
            <a:r>
              <a:rPr lang="en-US" dirty="0" smtClean="0"/>
              <a:t> is satisfied by some attribute of </a:t>
            </a:r>
            <a:r>
              <a:rPr lang="en-US" i="1" dirty="0" smtClean="0"/>
              <a:t>e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14282" y="4143380"/>
            <a:ext cx="4071966" cy="12858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</a:rPr>
              <a:t>title 	</a:t>
            </a:r>
            <a:r>
              <a:rPr lang="en-US" sz="1400" dirty="0" smtClean="0">
                <a:solidFill>
                  <a:schemeClr val="tx1"/>
                </a:solidFill>
              </a:rPr>
              <a:t>= The Return of the King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 	</a:t>
            </a:r>
            <a:r>
              <a:rPr lang="en-US" sz="1400" dirty="0" smtClean="0">
                <a:solidFill>
                  <a:schemeClr val="tx1"/>
                </a:solidFill>
              </a:rPr>
              <a:t>=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	= 1 Dec 2003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	= fantasy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rgbClr val="0070C0"/>
                </a:solidFill>
              </a:rPr>
              <a:t>oscars</a:t>
            </a:r>
            <a:r>
              <a:rPr lang="en-US" sz="1400" dirty="0" smtClean="0">
                <a:solidFill>
                  <a:schemeClr val="tx1"/>
                </a:solidFill>
              </a:rPr>
              <a:t> 	= 11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2307" y="3857628"/>
            <a:ext cx="1535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Published Event</a:t>
            </a:r>
            <a:endParaRPr lang="el-GR" sz="1200" b="1" u="sng" dirty="0"/>
          </a:p>
        </p:txBody>
      </p:sp>
      <p:sp>
        <p:nvSpPr>
          <p:cNvPr id="8" name="Rounded Rectangle 7"/>
          <p:cNvSpPr/>
          <p:nvPr/>
        </p:nvSpPr>
        <p:spPr>
          <a:xfrm>
            <a:off x="4786314" y="5153036"/>
            <a:ext cx="4071966" cy="7762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Steven Spielberg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    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fantasy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CC0099"/>
                </a:solidFill>
              </a:rPr>
              <a:t>&gt;</a:t>
            </a:r>
            <a:r>
              <a:rPr lang="en-US" sz="1400" dirty="0" smtClean="0">
                <a:solidFill>
                  <a:schemeClr val="tx1"/>
                </a:solidFill>
              </a:rPr>
              <a:t> 1 Jan 2003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1736" y="3581400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Subscriptions</a:t>
            </a:r>
            <a:endParaRPr lang="el-GR" sz="1200" b="1" u="sng" dirty="0"/>
          </a:p>
        </p:txBody>
      </p:sp>
      <p:sp>
        <p:nvSpPr>
          <p:cNvPr id="10" name="Rounded Rectangle 9"/>
          <p:cNvSpPr/>
          <p:nvPr/>
        </p:nvSpPr>
        <p:spPr>
          <a:xfrm>
            <a:off x="5235183" y="3867152"/>
            <a:ext cx="3178991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CC0099"/>
                </a:solidFill>
              </a:rPr>
              <a:t>&gt;</a:t>
            </a:r>
            <a:r>
              <a:rPr lang="en-US" sz="1400" dirty="0" smtClean="0">
                <a:solidFill>
                  <a:schemeClr val="tx1"/>
                </a:solidFill>
              </a:rPr>
              <a:t> 1 Jan 2003</a:t>
            </a:r>
          </a:p>
        </p:txBody>
      </p:sp>
      <p:sp>
        <p:nvSpPr>
          <p:cNvPr id="11" name="Multiply 10"/>
          <p:cNvSpPr/>
          <p:nvPr/>
        </p:nvSpPr>
        <p:spPr>
          <a:xfrm>
            <a:off x="3394130" y="4599440"/>
            <a:ext cx="6798128" cy="1906792"/>
          </a:xfrm>
          <a:prstGeom prst="mathMultiply">
            <a:avLst>
              <a:gd name="adj1" fmla="val 0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build="allAtOnce" animBg="1"/>
      <p:bldP spid="9" grpId="0"/>
      <p:bldP spid="10" grpId="0" animBg="1"/>
      <p:bldP spid="1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Preference Model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Preferential Subscriptions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Computing Event Ranks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define priorities among subscriptions: </a:t>
            </a:r>
            <a:r>
              <a:rPr lang="en-US" b="1" dirty="0" smtClean="0"/>
              <a:t>add preferences</a:t>
            </a:r>
          </a:p>
          <a:p>
            <a:endParaRPr lang="en-US" dirty="0" smtClean="0"/>
          </a:p>
          <a:p>
            <a:r>
              <a:rPr lang="en-US" dirty="0" smtClean="0"/>
              <a:t>Two ways to express preferences:</a:t>
            </a:r>
          </a:p>
          <a:p>
            <a:pPr lvl="1"/>
            <a:r>
              <a:rPr lang="en-US" dirty="0" smtClean="0"/>
              <a:t>Quantitative approach</a:t>
            </a:r>
          </a:p>
          <a:p>
            <a:pPr lvl="2"/>
            <a:r>
              <a:rPr lang="en-US" dirty="0" smtClean="0"/>
              <a:t>Preferences are expressed by using scoring functions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Qualitative approach</a:t>
            </a:r>
          </a:p>
          <a:p>
            <a:pPr lvl="2"/>
            <a:r>
              <a:rPr lang="en-US" dirty="0" smtClean="0"/>
              <a:t>Preferences are expressed by using preference relations between pairs of subscriptions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Preferential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13</a:t>
            </a:fld>
            <a:endParaRPr lang="el-GR"/>
          </a:p>
        </p:txBody>
      </p:sp>
      <p:grpSp>
        <p:nvGrpSpPr>
          <p:cNvPr id="6" name="Group 27"/>
          <p:cNvGrpSpPr/>
          <p:nvPr/>
        </p:nvGrpSpPr>
        <p:grpSpPr>
          <a:xfrm>
            <a:off x="2464579" y="5711450"/>
            <a:ext cx="4214842" cy="574656"/>
            <a:chOff x="1964513" y="5640426"/>
            <a:chExt cx="4214842" cy="574656"/>
          </a:xfrm>
        </p:grpSpPr>
        <p:sp>
          <p:nvSpPr>
            <p:cNvPr id="18" name="Rounded Rectangle 17"/>
            <p:cNvSpPr/>
            <p:nvPr/>
          </p:nvSpPr>
          <p:spPr>
            <a:xfrm>
              <a:off x="1964513" y="5640426"/>
              <a:ext cx="1643074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genre = drama</a:t>
              </a:r>
              <a:endParaRPr lang="el-GR" sz="20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536281" y="5640426"/>
              <a:ext cx="1643074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genre = horror</a:t>
              </a:r>
              <a:endParaRPr lang="el-GR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93339" y="5691862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Arial Unicode MS"/>
                  <a:ea typeface="Arial Unicode MS"/>
                  <a:cs typeface="Arial Unicode MS"/>
                </a:rPr>
                <a:t>≻</a:t>
              </a:r>
              <a:endParaRPr lang="el-GR" sz="2800" dirty="0"/>
            </a:p>
          </p:txBody>
        </p:sp>
      </p:grpSp>
      <p:grpSp>
        <p:nvGrpSpPr>
          <p:cNvPr id="8" name="Group 26"/>
          <p:cNvGrpSpPr/>
          <p:nvPr/>
        </p:nvGrpSpPr>
        <p:grpSpPr>
          <a:xfrm>
            <a:off x="2214546" y="3500438"/>
            <a:ext cx="4714908" cy="571504"/>
            <a:chOff x="1714480" y="3500438"/>
            <a:chExt cx="4714908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oup 22"/>
            <p:cNvGrpSpPr/>
            <p:nvPr/>
          </p:nvGrpSpPr>
          <p:grpSpPr>
            <a:xfrm>
              <a:off x="4286248" y="3500438"/>
              <a:ext cx="2143140" cy="571504"/>
              <a:chOff x="4286248" y="2786058"/>
              <a:chExt cx="2143140" cy="571504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4286248" y="2786058"/>
                <a:ext cx="214314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genre = horror</a:t>
                </a:r>
                <a:endParaRPr lang="el-GR" sz="2000" dirty="0"/>
              </a:p>
            </p:txBody>
          </p:sp>
          <p:sp>
            <p:nvSpPr>
              <p:cNvPr id="22" name="Round Same Side Corner Rectangle 21"/>
              <p:cNvSpPr/>
              <p:nvPr/>
            </p:nvSpPr>
            <p:spPr>
              <a:xfrm rot="5400000">
                <a:off x="5857884" y="2786058"/>
                <a:ext cx="571504" cy="571504"/>
              </a:xfrm>
              <a:prstGeom prst="round2SameRect">
                <a:avLst/>
              </a:prstGeom>
              <a:solidFill>
                <a:schemeClr val="accent2">
                  <a:lumMod val="75000"/>
                  <a:alpha val="41176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929322" y="2928934"/>
                <a:ext cx="43313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0.7</a:t>
                </a:r>
                <a:endParaRPr lang="el-GR" sz="1200" dirty="0"/>
              </a:p>
            </p:txBody>
          </p:sp>
        </p:grpSp>
        <p:grpSp>
          <p:nvGrpSpPr>
            <p:cNvPr id="10" name="Group 23"/>
            <p:cNvGrpSpPr/>
            <p:nvPr/>
          </p:nvGrpSpPr>
          <p:grpSpPr>
            <a:xfrm>
              <a:off x="1714480" y="3500438"/>
              <a:ext cx="2143140" cy="571504"/>
              <a:chOff x="1714480" y="2786058"/>
              <a:chExt cx="2143140" cy="571504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1714480" y="2786058"/>
                <a:ext cx="2143140" cy="57150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genre = drama</a:t>
                </a:r>
                <a:endParaRPr lang="el-GR" sz="2000" dirty="0"/>
              </a:p>
            </p:txBody>
          </p:sp>
          <p:sp>
            <p:nvSpPr>
              <p:cNvPr id="21" name="Round Same Side Corner Rectangle 20"/>
              <p:cNvSpPr/>
              <p:nvPr/>
            </p:nvSpPr>
            <p:spPr>
              <a:xfrm rot="5400000">
                <a:off x="3286116" y="2786058"/>
                <a:ext cx="571504" cy="571504"/>
              </a:xfrm>
              <a:prstGeom prst="round2SameRect">
                <a:avLst/>
              </a:prstGeom>
              <a:solidFill>
                <a:schemeClr val="accent2">
                  <a:lumMod val="75000"/>
                  <a:alpha val="41176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57554" y="2928934"/>
                <a:ext cx="44435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0.9</a:t>
                </a:r>
                <a:endParaRPr lang="el-GR" sz="1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71406" y="2214554"/>
            <a:ext cx="8615394" cy="34290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preferential subscription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subscription enhanced with a degree of interest, called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prefrank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which is a real number within the range [0, 1]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ps</a:t>
            </a:r>
            <a:r>
              <a:rPr kumimoji="0" lang="en-US" sz="2000" b="0" i="1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000" b="0" i="1" u="none" strike="noStrike" kern="1200" cap="none" spc="0" normalizeH="0" baseline="30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= (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000" b="0" i="1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prefrank</a:t>
            </a:r>
            <a:r>
              <a:rPr kumimoji="0" lang="en-US" sz="2000" b="0" i="1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000" b="0" i="1" u="none" strike="noStrike" kern="1200" cap="none" spc="0" normalizeH="0" baseline="30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lang="en-US" sz="2000" dirty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lang="en-US" sz="20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r>
              <a:rPr lang="en-US" sz="2000" dirty="0" smtClean="0"/>
              <a:t>Higher preference ranks denote more important subscriptions</a:t>
            </a:r>
            <a:endParaRPr kumimoji="0" lang="en-US" sz="20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Preference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Quantitative approach: </a:t>
            </a:r>
          </a:p>
          <a:p>
            <a:pPr lvl="1"/>
            <a:r>
              <a:rPr lang="en-US" dirty="0" smtClean="0"/>
              <a:t>Preference rank equal to user assigned score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Qualitative approach:</a:t>
            </a:r>
          </a:p>
          <a:p>
            <a:pPr lvl="1"/>
            <a:r>
              <a:rPr lang="en-US" dirty="0" smtClean="0"/>
              <a:t>We assume that priorities follow a strict partial order</a:t>
            </a:r>
          </a:p>
          <a:p>
            <a:pPr lvl="1"/>
            <a:r>
              <a:rPr lang="en-US" dirty="0" smtClean="0"/>
              <a:t>We use a multilevel variation of the </a:t>
            </a:r>
            <a:r>
              <a:rPr lang="en-US" dirty="0" smtClean="0">
                <a:solidFill>
                  <a:srgbClr val="FF0000"/>
                </a:solidFill>
              </a:rPr>
              <a:t>winnow operator</a:t>
            </a:r>
            <a:r>
              <a:rPr lang="en-US" dirty="0" smtClean="0"/>
              <a:t> to extract the most preferable subscriptions</a:t>
            </a:r>
          </a:p>
          <a:p>
            <a:pPr lvl="1"/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Preference Ranks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6" name="Rounded Rectangle 5"/>
          <p:cNvSpPr/>
          <p:nvPr/>
        </p:nvSpPr>
        <p:spPr>
          <a:xfrm>
            <a:off x="428596" y="1762772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  <a:endParaRPr lang="el-GR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2714612" y="1762772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  <a:endParaRPr lang="el-G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173961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Arial Unicode MS"/>
                <a:ea typeface="Arial Unicode MS"/>
                <a:cs typeface="Arial Unicode MS"/>
              </a:rPr>
              <a:t>≻</a:t>
            </a:r>
            <a:endParaRPr lang="el-GR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428596" y="2405714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  <a:endParaRPr lang="el-GR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2714612" y="2405714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romance</a:t>
            </a:r>
            <a:endParaRPr lang="el-G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14546" y="238256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Arial Unicode MS"/>
                <a:ea typeface="Arial Unicode MS"/>
                <a:cs typeface="Arial Unicode MS"/>
              </a:rPr>
              <a:t>≻</a:t>
            </a:r>
            <a:endParaRPr lang="el-GR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428596" y="3048656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romance</a:t>
            </a:r>
            <a:endParaRPr lang="el-GR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2714612" y="3048656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action</a:t>
            </a:r>
            <a:endParaRPr lang="el-GR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14546" y="30486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Arial Unicode MS"/>
                <a:ea typeface="Arial Unicode MS"/>
                <a:cs typeface="Arial Unicode MS"/>
              </a:rPr>
              <a:t>≻</a:t>
            </a:r>
            <a:endParaRPr lang="el-GR" sz="2800" dirty="0"/>
          </a:p>
        </p:txBody>
      </p:sp>
      <p:sp>
        <p:nvSpPr>
          <p:cNvPr id="15" name="Rounded Rectangle 14"/>
          <p:cNvSpPr/>
          <p:nvPr/>
        </p:nvSpPr>
        <p:spPr>
          <a:xfrm>
            <a:off x="4153492" y="421481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  <a:endParaRPr lang="el-GR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5939442" y="421481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  <a:endParaRPr lang="el-GR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5939442" y="492919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romance</a:t>
            </a:r>
            <a:endParaRPr lang="el-GR" sz="2000" dirty="0"/>
          </a:p>
        </p:txBody>
      </p:sp>
      <p:sp>
        <p:nvSpPr>
          <p:cNvPr id="18" name="Rounded Rectangle 17"/>
          <p:cNvSpPr/>
          <p:nvPr/>
        </p:nvSpPr>
        <p:spPr>
          <a:xfrm>
            <a:off x="4153492" y="492919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  <a:endParaRPr lang="el-GR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5010748" y="5643578"/>
            <a:ext cx="164307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action</a:t>
            </a:r>
            <a:endParaRPr lang="el-GR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00496" y="4785221"/>
            <a:ext cx="5000660" cy="1101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00496" y="5544246"/>
            <a:ext cx="5000660" cy="1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14480" y="1428736"/>
            <a:ext cx="1535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User preferences</a:t>
            </a:r>
            <a:endParaRPr lang="el-GR" sz="1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4643438" y="3857628"/>
            <a:ext cx="2357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Extracted preference ranks</a:t>
            </a:r>
            <a:endParaRPr lang="el-GR" sz="1200" b="1" u="sng" dirty="0"/>
          </a:p>
        </p:txBody>
      </p:sp>
      <p:sp>
        <p:nvSpPr>
          <p:cNvPr id="32" name="TextBox 31"/>
          <p:cNvSpPr txBox="1"/>
          <p:nvPr/>
        </p:nvSpPr>
        <p:spPr>
          <a:xfrm>
            <a:off x="7736808" y="4286256"/>
            <a:ext cx="1181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prefrank</a:t>
            </a:r>
            <a:r>
              <a:rPr lang="en-US" sz="1400" dirty="0" smtClean="0"/>
              <a:t> = 1</a:t>
            </a:r>
            <a:endParaRPr lang="el-GR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7643834" y="4978611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prefrank</a:t>
            </a:r>
            <a:r>
              <a:rPr lang="en-US" sz="1400" dirty="0" smtClean="0"/>
              <a:t> = 1/2</a:t>
            </a:r>
            <a:endParaRPr lang="el-GR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44635" y="5692991"/>
            <a:ext cx="1366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prefrank</a:t>
            </a:r>
            <a:r>
              <a:rPr lang="en-US" sz="1400" dirty="0" smtClean="0"/>
              <a:t> = 1/3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/>
      <p:bldP spid="9" grpId="0" animBg="1"/>
      <p:bldP spid="9" grpId="1" animBg="1"/>
      <p:bldP spid="10" grpId="0" animBg="1"/>
      <p:bldP spid="10" grpId="1" animBg="1"/>
      <p:bldP spid="10" grpId="2" animBg="1"/>
      <p:bldP spid="11" grpId="0"/>
      <p:bldP spid="12" grpId="0" animBg="1"/>
      <p:bldP spid="12" grpId="1" animBg="1"/>
      <p:bldP spid="12" grpId="2" animBg="1"/>
      <p:bldP spid="13" grpId="0" animBg="1"/>
      <p:bldP spid="13" grpId="1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3" grpId="0"/>
      <p:bldP spid="32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Event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2428892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To measure the importance (or relevance) of a published event </a:t>
            </a:r>
            <a:r>
              <a:rPr lang="en-US" i="1" dirty="0" smtClean="0"/>
              <a:t>e</a:t>
            </a:r>
            <a:r>
              <a:rPr lang="en-US" dirty="0" smtClean="0"/>
              <a:t> for a user </a:t>
            </a:r>
            <a:r>
              <a:rPr lang="en-US" i="1" dirty="0" smtClean="0"/>
              <a:t>X</a:t>
            </a:r>
            <a:r>
              <a:rPr lang="en-US" dirty="0" smtClean="0"/>
              <a:t>, we define the </a:t>
            </a:r>
            <a:r>
              <a:rPr lang="en-US" dirty="0" smtClean="0">
                <a:solidFill>
                  <a:srgbClr val="FF0000"/>
                </a:solidFill>
              </a:rPr>
              <a:t>event’s rank</a:t>
            </a:r>
            <a:r>
              <a:rPr lang="en-US" dirty="0" smtClean="0"/>
              <a:t> as a function </a:t>
            </a:r>
            <a:r>
              <a:rPr lang="en-US" dirty="0" smtClean="0">
                <a:latin typeface="Cambria Math"/>
                <a:ea typeface="Cambria Math"/>
              </a:rPr>
              <a:t>ℱ</a:t>
            </a:r>
            <a:r>
              <a:rPr lang="en-US" dirty="0" smtClean="0"/>
              <a:t> of the preference ranks of the subscriptions that cover it</a:t>
            </a:r>
          </a:p>
          <a:p>
            <a:endParaRPr lang="en-US" dirty="0" smtClean="0"/>
          </a:p>
          <a:p>
            <a:pPr algn="ctr"/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dirty="0" smtClean="0">
                <a:latin typeface="Cambria Math"/>
                <a:ea typeface="Cambria Math"/>
              </a:rPr>
              <a:t>ℱ(</a:t>
            </a:r>
            <a:r>
              <a:rPr lang="en-US" i="1" dirty="0" smtClean="0">
                <a:latin typeface="Cambria Math"/>
                <a:ea typeface="Cambria Math"/>
              </a:rPr>
              <a:t>prefrank</a:t>
            </a:r>
            <a:r>
              <a:rPr lang="en-US" baseline="-25000" dirty="0" smtClean="0">
                <a:latin typeface="Cambria Math"/>
                <a:ea typeface="Cambria Math"/>
              </a:rPr>
              <a:t>1</a:t>
            </a:r>
            <a:r>
              <a:rPr lang="en-US" i="1" baseline="30000" dirty="0" smtClean="0">
                <a:latin typeface="Cambria Math"/>
                <a:ea typeface="Cambria Math"/>
              </a:rPr>
              <a:t>X</a:t>
            </a:r>
            <a:r>
              <a:rPr lang="en-US" dirty="0" smtClean="0">
                <a:latin typeface="Cambria Math"/>
                <a:ea typeface="Cambria Math"/>
              </a:rPr>
              <a:t>, …, </a:t>
            </a:r>
            <a:r>
              <a:rPr lang="en-US" i="1" dirty="0" err="1" smtClean="0">
                <a:latin typeface="Cambria Math"/>
                <a:ea typeface="Cambria Math"/>
              </a:rPr>
              <a:t>prefrank</a:t>
            </a:r>
            <a:r>
              <a:rPr lang="en-US" baseline="-25000" dirty="0" err="1" smtClean="0">
                <a:latin typeface="Cambria Math"/>
                <a:ea typeface="Cambria Math"/>
              </a:rPr>
              <a:t>m</a:t>
            </a:r>
            <a:r>
              <a:rPr lang="en-US" i="1" baseline="30000" dirty="0" err="1" smtClean="0">
                <a:latin typeface="Cambria Math"/>
                <a:ea typeface="Cambria Math"/>
              </a:rPr>
              <a:t>X</a:t>
            </a:r>
            <a:r>
              <a:rPr lang="en-US" i="1" dirty="0" smtClean="0">
                <a:latin typeface="Cambria Math"/>
                <a:ea typeface="Cambria Math"/>
              </a:rPr>
              <a:t>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17</a:t>
            </a:fld>
            <a:endParaRPr lang="el-GR"/>
          </a:p>
        </p:txBody>
      </p:sp>
      <p:grpSp>
        <p:nvGrpSpPr>
          <p:cNvPr id="6" name="Group 5"/>
          <p:cNvGrpSpPr/>
          <p:nvPr/>
        </p:nvGrpSpPr>
        <p:grpSpPr>
          <a:xfrm>
            <a:off x="607191" y="4357694"/>
            <a:ext cx="2286016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ounded Rectangle 6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adventure</a:t>
              </a:r>
              <a:endParaRPr lang="el-GR" sz="2000" dirty="0"/>
            </a:p>
          </p:txBody>
        </p:sp>
        <p:sp>
          <p:nvSpPr>
            <p:cNvPr id="8" name="Round Same Side Corner Rectangle 7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5720" y="5214950"/>
            <a:ext cx="2928958" cy="571504"/>
            <a:chOff x="571472" y="5286388"/>
            <a:chExt cx="2928958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ounded Rectangle 10"/>
            <p:cNvSpPr/>
            <p:nvPr/>
          </p:nvSpPr>
          <p:spPr>
            <a:xfrm>
              <a:off x="571472" y="5286388"/>
              <a:ext cx="2928958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director = Peter Jackson</a:t>
              </a:r>
              <a:endParaRPr lang="el-GR" sz="2000" dirty="0"/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5400000">
              <a:off x="2893207" y="5250669"/>
              <a:ext cx="571504" cy="642942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28926" y="5429264"/>
              <a:ext cx="4443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0.7</a:t>
              </a:r>
              <a:endParaRPr lang="el-GR" sz="12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571868" y="4429132"/>
            <a:ext cx="3286148" cy="12858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title                  </a:t>
            </a:r>
            <a:r>
              <a:rPr lang="en-US" sz="1400" dirty="0" smtClean="0">
                <a:solidFill>
                  <a:schemeClr val="tx1"/>
                </a:solidFill>
              </a:rPr>
              <a:t>= King Kong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time</a:t>
            </a:r>
            <a:r>
              <a:rPr lang="en-US" sz="1400" dirty="0" smtClean="0">
                <a:solidFill>
                  <a:schemeClr val="tx1"/>
                </a:solidFill>
              </a:rPr>
              <a:t>        </a:t>
            </a:r>
            <a:r>
              <a:rPr lang="en-US" sz="1400" dirty="0" smtClean="0">
                <a:solidFill>
                  <a:srgbClr val="0070C0"/>
                </a:solidFill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</a:rPr>
              <a:t>   = 14 Dec 2005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chemeClr val="tx1"/>
                </a:solidFill>
              </a:rPr>
              <a:t>              = adventure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7094102" y="4750603"/>
            <a:ext cx="906922" cy="642942"/>
          </a:xfrm>
          <a:prstGeom prst="rightArrow">
            <a:avLst>
              <a:gd name="adj1" fmla="val 47460"/>
              <a:gd name="adj2" fmla="val 37302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 Math"/>
                <a:ea typeface="Cambria Math"/>
              </a:rPr>
              <a:t>ℱ = max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43900" y="4841242"/>
            <a:ext cx="7143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0.9</a:t>
            </a:r>
            <a:endParaRPr lang="el-G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Preference Model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Timing Policies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Continuous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Periodic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Sliding Window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results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Our goal is to deliver only the </a:t>
            </a:r>
            <a:r>
              <a:rPr lang="en-US" i="1" dirty="0" smtClean="0"/>
              <a:t>k</a:t>
            </a:r>
            <a:r>
              <a:rPr lang="en-US" dirty="0" smtClean="0"/>
              <a:t> highest-ranked events to each subscriber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Since events are continuously published, we need to </a:t>
            </a:r>
            <a:r>
              <a:rPr lang="en-US" dirty="0" smtClean="0">
                <a:solidFill>
                  <a:srgbClr val="FF0000"/>
                </a:solidFill>
              </a:rPr>
              <a:t>specify the timing period</a:t>
            </a:r>
            <a:r>
              <a:rPr lang="en-US" dirty="0" smtClean="0"/>
              <a:t> over which the top-</a:t>
            </a:r>
            <a:r>
              <a:rPr lang="en-US" i="1" dirty="0" smtClean="0"/>
              <a:t>k</a:t>
            </a:r>
            <a:r>
              <a:rPr lang="en-US" dirty="0" smtClean="0"/>
              <a:t> events are computed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We examine three timing policies</a:t>
            </a:r>
          </a:p>
          <a:p>
            <a:pPr lvl="1" algn="just"/>
            <a:r>
              <a:rPr lang="en-US" dirty="0" smtClean="0"/>
              <a:t>Continuous</a:t>
            </a:r>
          </a:p>
          <a:p>
            <a:pPr lvl="1" algn="just"/>
            <a:r>
              <a:rPr lang="en-US" dirty="0" smtClean="0"/>
              <a:t>Periodic</a:t>
            </a:r>
          </a:p>
          <a:p>
            <a:pPr lvl="1" algn="just"/>
            <a:r>
              <a:rPr lang="en-US" dirty="0" smtClean="0"/>
              <a:t>Sliding Window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The three policies differ in the </a:t>
            </a:r>
            <a:r>
              <a:rPr lang="en-US" dirty="0" smtClean="0">
                <a:solidFill>
                  <a:srgbClr val="FF0000"/>
                </a:solidFill>
              </a:rPr>
              <a:t>number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freshness</a:t>
            </a:r>
            <a:r>
              <a:rPr lang="en-US" dirty="0" smtClean="0"/>
              <a:t> of delivered events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Publish/Subscribe Systems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Publish/Subscribe is an alternative to typical searching</a:t>
            </a:r>
          </a:p>
          <a:p>
            <a:endParaRPr lang="en-US" dirty="0" smtClean="0"/>
          </a:p>
          <a:p>
            <a:r>
              <a:rPr lang="en-US" dirty="0" smtClean="0"/>
              <a:t>Users do not need to repeatedly search for new interesting data</a:t>
            </a:r>
          </a:p>
          <a:p>
            <a:endParaRPr lang="en-US" dirty="0" smtClean="0"/>
          </a:p>
          <a:p>
            <a:r>
              <a:rPr lang="en-US" dirty="0" smtClean="0"/>
              <a:t>They specify their interests </a:t>
            </a:r>
            <a:r>
              <a:rPr lang="en-US" i="1" dirty="0" smtClean="0"/>
              <a:t>once</a:t>
            </a:r>
            <a:r>
              <a:rPr lang="en-US" dirty="0" smtClean="0"/>
              <a:t> and the system </a:t>
            </a:r>
            <a:r>
              <a:rPr lang="en-US" dirty="0" smtClean="0">
                <a:solidFill>
                  <a:srgbClr val="FF0000"/>
                </a:solidFill>
              </a:rPr>
              <a:t>automatically notifies</a:t>
            </a:r>
            <a:r>
              <a:rPr lang="en-US" dirty="0" smtClean="0"/>
              <a:t> them whenever relevant data is made available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Google Alerts (Google)</a:t>
            </a:r>
          </a:p>
          <a:p>
            <a:pPr lvl="1"/>
            <a:r>
              <a:rPr lang="en-US" dirty="0" smtClean="0"/>
              <a:t>Herald (Microsoft)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Timing Policy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 newly published event </a:t>
            </a:r>
            <a:r>
              <a:rPr lang="en-US" i="1" dirty="0" smtClean="0"/>
              <a:t>e</a:t>
            </a:r>
            <a:r>
              <a:rPr lang="en-US" dirty="0" smtClean="0"/>
              <a:t> is delivered to a user </a:t>
            </a:r>
            <a:r>
              <a:rPr lang="en-US" i="1" dirty="0" smtClean="0"/>
              <a:t>X</a:t>
            </a:r>
            <a:r>
              <a:rPr lang="en-US" dirty="0" smtClean="0"/>
              <a:t>, if and only if:</a:t>
            </a:r>
          </a:p>
          <a:p>
            <a:pPr lvl="1" algn="just"/>
            <a:r>
              <a:rPr lang="en-US" dirty="0" smtClean="0"/>
              <a:t>It is covered by some subscription </a:t>
            </a:r>
            <a:r>
              <a:rPr lang="en-US" i="1" dirty="0" smtClean="0"/>
              <a:t>s</a:t>
            </a:r>
            <a:r>
              <a:rPr lang="en-US" dirty="0" smtClean="0"/>
              <a:t> issued by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</a:p>
          <a:p>
            <a:pPr lvl="1" algn="just"/>
            <a:r>
              <a:rPr lang="en-US" i="1" dirty="0" smtClean="0"/>
              <a:t>X</a:t>
            </a:r>
            <a:r>
              <a:rPr lang="en-US" dirty="0" smtClean="0"/>
              <a:t> has not already received </a:t>
            </a:r>
            <a:r>
              <a:rPr lang="en-US" i="1" dirty="0" smtClean="0"/>
              <a:t>k</a:t>
            </a:r>
            <a:r>
              <a:rPr lang="en-US" dirty="0" smtClean="0"/>
              <a:t> events more preferable to </a:t>
            </a:r>
            <a:r>
              <a:rPr lang="en-US" i="1" dirty="0" smtClean="0"/>
              <a:t>e</a:t>
            </a:r>
          </a:p>
          <a:p>
            <a:pPr lvl="1" algn="just"/>
            <a:endParaRPr lang="en-US" i="1" dirty="0" smtClean="0"/>
          </a:p>
          <a:p>
            <a:pPr lvl="1" algn="just"/>
            <a:endParaRPr lang="en-US" i="1" dirty="0" smtClean="0"/>
          </a:p>
          <a:p>
            <a:pPr algn="just"/>
            <a:r>
              <a:rPr lang="en-US" dirty="0" smtClean="0"/>
              <a:t>Drawback: It is possible for very old but highly preferable event notifications to prevent newer ones from reaching the user</a:t>
            </a:r>
          </a:p>
          <a:p>
            <a:pPr lvl="1" algn="just"/>
            <a:r>
              <a:rPr lang="en-US" dirty="0" smtClean="0"/>
              <a:t>Users end up with highly-ranked but </a:t>
            </a:r>
            <a:r>
              <a:rPr lang="en-US" dirty="0" smtClean="0">
                <a:solidFill>
                  <a:srgbClr val="FF0000"/>
                </a:solidFill>
              </a:rPr>
              <a:t>stale</a:t>
            </a:r>
            <a:r>
              <a:rPr lang="en-US" dirty="0" smtClean="0"/>
              <a:t> information</a:t>
            </a:r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Stale Information 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142976" y="237171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2976" y="324326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22:40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2976" y="411480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2976" y="498635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2976" y="585789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7290" y="1214422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965173" y="2500306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Top-2 events</a:t>
            </a:r>
            <a:endParaRPr lang="el-GR" sz="1200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4143372" y="242886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User preferential subscriptions</a:t>
            </a:r>
            <a:endParaRPr lang="el-GR" sz="12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1142976" y="150017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22:15</a:t>
            </a:r>
            <a:endParaRPr lang="el-GR" sz="1400" dirty="0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28139" y="2947222"/>
            <a:ext cx="2143140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comedy</a:t>
              </a:r>
              <a:endParaRPr lang="el-GR" sz="2000" dirty="0"/>
            </a:p>
          </p:txBody>
        </p:sp>
        <p:sp>
          <p:nvSpPr>
            <p:cNvPr id="18" name="Round Same Side Corner Rectangle 17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28139" y="3714752"/>
            <a:ext cx="2143140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Rounded Rectangle 20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drama</a:t>
              </a:r>
              <a:endParaRPr lang="el-GR" sz="2000" dirty="0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0.8</a:t>
              </a:r>
              <a:endParaRPr lang="el-GR" sz="12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6643702" y="278605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43702" y="3750471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43702" y="471488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22:40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0034" y="1643050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20:00</a:t>
            </a:r>
            <a:endParaRPr lang="el-GR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00034" y="2549719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20:10</a:t>
            </a:r>
            <a:endParaRPr lang="el-GR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00034" y="340697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20:15</a:t>
            </a:r>
            <a:endParaRPr lang="el-GR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500034" y="426423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22:00</a:t>
            </a:r>
            <a:endParaRPr lang="el-GR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034" y="519292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22:10</a:t>
            </a:r>
            <a:endParaRPr lang="el-GR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605018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22:25</a:t>
            </a:r>
            <a:endParaRPr lang="el-GR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71802" y="171448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071802" y="264318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3071802" y="350043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3071802" y="428625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3071802" y="514351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3071802" y="607220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3928139" y="4429132"/>
            <a:ext cx="2143140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Rounded Rectangle 39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horror</a:t>
              </a:r>
              <a:endParaRPr lang="el-GR" sz="2000" dirty="0"/>
            </a:p>
          </p:txBody>
        </p:sp>
        <p:sp>
          <p:nvSpPr>
            <p:cNvPr id="41" name="Round Same Side Corner Rectangle 40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538399" y="4357694"/>
              <a:ext cx="46713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0.5</a:t>
              </a:r>
              <a:endParaRPr lang="el-GR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25" grpId="0" animBg="1"/>
      <p:bldP spid="25" grpId="1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Time-Valid Events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Old but highly preferable events may prevent newer ones from reaching the user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overcome this problem, we use the notion of </a:t>
            </a:r>
            <a:r>
              <a:rPr lang="en-US" dirty="0" smtClean="0">
                <a:solidFill>
                  <a:srgbClr val="FF0000"/>
                </a:solidFill>
              </a:rPr>
              <a:t>time validity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Events are associated with an expiration time </a:t>
            </a:r>
            <a:r>
              <a:rPr lang="en-US" i="1" dirty="0" smtClean="0"/>
              <a:t>e.exp</a:t>
            </a:r>
          </a:p>
          <a:p>
            <a:pPr lvl="1" algn="just"/>
            <a:r>
              <a:rPr lang="en-US" dirty="0" smtClean="0"/>
              <a:t>Only valid events can prevent others from reaching the user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A newly published event </a:t>
            </a:r>
            <a:r>
              <a:rPr lang="en-US" i="1" dirty="0" smtClean="0"/>
              <a:t>e</a:t>
            </a:r>
            <a:r>
              <a:rPr lang="en-US" dirty="0" smtClean="0"/>
              <a:t> is delivered to a user </a:t>
            </a:r>
            <a:r>
              <a:rPr lang="en-US" i="1" dirty="0" smtClean="0"/>
              <a:t>X</a:t>
            </a:r>
            <a:r>
              <a:rPr lang="en-US" dirty="0" smtClean="0"/>
              <a:t>, if and only if:</a:t>
            </a:r>
          </a:p>
          <a:p>
            <a:pPr lvl="1" algn="just"/>
            <a:r>
              <a:rPr lang="en-US" dirty="0" smtClean="0"/>
              <a:t>It is covered by some subscription </a:t>
            </a:r>
            <a:r>
              <a:rPr lang="en-US" i="1" dirty="0" smtClean="0"/>
              <a:t>s</a:t>
            </a:r>
            <a:r>
              <a:rPr lang="en-US" dirty="0" smtClean="0"/>
              <a:t> issued by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</a:p>
          <a:p>
            <a:pPr lvl="1" algn="just"/>
            <a:r>
              <a:rPr lang="en-US" i="1" dirty="0" smtClean="0"/>
              <a:t>X</a:t>
            </a:r>
            <a:r>
              <a:rPr lang="en-US" dirty="0" smtClean="0"/>
              <a:t>’s top-</a:t>
            </a:r>
            <a:r>
              <a:rPr lang="en-US" i="1" dirty="0" smtClean="0"/>
              <a:t>k </a:t>
            </a:r>
            <a:r>
              <a:rPr lang="en-US" dirty="0" smtClean="0"/>
              <a:t>results do not contain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valid</a:t>
            </a:r>
            <a:r>
              <a:rPr lang="en-US" dirty="0" smtClean="0"/>
              <a:t> events more preferable to </a:t>
            </a:r>
            <a:r>
              <a:rPr lang="en-US" i="1" dirty="0" smtClean="0"/>
              <a:t>e</a:t>
            </a:r>
          </a:p>
          <a:p>
            <a:pPr algn="just"/>
            <a:endParaRPr lang="en-US" dirty="0" smtClean="0"/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Expiration 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785786" y="237171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5786" y="324326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22:40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411480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5786" y="498635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5786" y="585789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0100" y="121442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6680278" y="1842504"/>
            <a:ext cx="1249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Top-2 events</a:t>
            </a:r>
            <a:endParaRPr lang="el-GR" sz="1200" b="1" u="sng" dirty="0"/>
          </a:p>
        </p:txBody>
      </p:sp>
      <p:sp>
        <p:nvSpPr>
          <p:cNvPr id="26" name="Rectangle 25"/>
          <p:cNvSpPr/>
          <p:nvPr/>
        </p:nvSpPr>
        <p:spPr>
          <a:xfrm>
            <a:off x="785786" y="150017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22:15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57950" y="214311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57950" y="3119435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57950" y="409575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22:40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2844" y="1643050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20:00</a:t>
            </a:r>
            <a:endParaRPr lang="el-GR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42844" y="2549719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20:10</a:t>
            </a:r>
            <a:endParaRPr lang="el-GR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42844" y="340697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20:15</a:t>
            </a:r>
            <a:endParaRPr lang="el-GR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142844" y="426423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22:00</a:t>
            </a:r>
            <a:endParaRPr lang="el-GR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142844" y="519292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22:10</a:t>
            </a:r>
            <a:endParaRPr lang="el-GR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42844" y="605018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22:25</a:t>
            </a:r>
            <a:endParaRPr lang="el-GR" sz="1400" dirty="0"/>
          </a:p>
        </p:txBody>
      </p:sp>
      <p:sp>
        <p:nvSpPr>
          <p:cNvPr id="40" name="Rectangle 39"/>
          <p:cNvSpPr/>
          <p:nvPr/>
        </p:nvSpPr>
        <p:spPr>
          <a:xfrm>
            <a:off x="6357950" y="507207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14612" y="171448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714612" y="264318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2714612" y="350043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2714612" y="428625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714612" y="514351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2714612" y="607220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2857488" y="1214422"/>
            <a:ext cx="2263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</a:rPr>
              <a:t>Event notifications expire </a:t>
            </a:r>
          </a:p>
          <a:p>
            <a:r>
              <a:rPr lang="en-US" sz="1400" dirty="0" smtClean="0">
                <a:solidFill>
                  <a:schemeClr val="accent5"/>
                </a:solidFill>
              </a:rPr>
              <a:t>at the showing time</a:t>
            </a:r>
            <a:endParaRPr lang="el-GR" sz="1400" dirty="0">
              <a:solidFill>
                <a:schemeClr val="accent5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14744" y="235743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User preferential subscriptions</a:t>
            </a:r>
            <a:endParaRPr lang="el-GR" sz="1200" b="1" u="sng" dirty="0"/>
          </a:p>
        </p:txBody>
      </p:sp>
      <p:grpSp>
        <p:nvGrpSpPr>
          <p:cNvPr id="54" name="Group 53"/>
          <p:cNvGrpSpPr/>
          <p:nvPr/>
        </p:nvGrpSpPr>
        <p:grpSpPr>
          <a:xfrm>
            <a:off x="3500430" y="2804346"/>
            <a:ext cx="2143140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5" name="Rounded Rectangle 54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comedy</a:t>
              </a:r>
              <a:endParaRPr lang="el-GR" sz="2000" dirty="0"/>
            </a:p>
          </p:txBody>
        </p:sp>
        <p:sp>
          <p:nvSpPr>
            <p:cNvPr id="56" name="Round Same Side Corner Rectangle 55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0.9</a:t>
              </a:r>
              <a:endParaRPr lang="el-GR" sz="1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500430" y="3571876"/>
            <a:ext cx="2143140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9" name="Rounded Rectangle 58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drama</a:t>
              </a:r>
              <a:endParaRPr lang="el-GR" sz="2000" dirty="0"/>
            </a:p>
          </p:txBody>
        </p:sp>
        <p:sp>
          <p:nvSpPr>
            <p:cNvPr id="60" name="Round Same Side Corner Rectangle 59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538399" y="4357694"/>
              <a:ext cx="46200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0.8</a:t>
              </a:r>
              <a:endParaRPr lang="el-GR" sz="12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500430" y="4286256"/>
            <a:ext cx="2143140" cy="571504"/>
            <a:chOff x="785786" y="4214818"/>
            <a:chExt cx="2286016" cy="571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Rounded Rectangle 62"/>
            <p:cNvSpPr/>
            <p:nvPr/>
          </p:nvSpPr>
          <p:spPr>
            <a:xfrm>
              <a:off x="785786" y="4214818"/>
              <a:ext cx="228601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horror</a:t>
              </a:r>
              <a:endParaRPr lang="el-GR" sz="2000" dirty="0"/>
            </a:p>
          </p:txBody>
        </p:sp>
        <p:sp>
          <p:nvSpPr>
            <p:cNvPr id="64" name="Round Same Side Corner Rectangle 63"/>
            <p:cNvSpPr/>
            <p:nvPr/>
          </p:nvSpPr>
          <p:spPr>
            <a:xfrm rot="5400000">
              <a:off x="2481248" y="4195768"/>
              <a:ext cx="571504" cy="60960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538399" y="4357694"/>
              <a:ext cx="46713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0.5</a:t>
              </a:r>
              <a:endParaRPr lang="el-GR" sz="1200" dirty="0"/>
            </a:p>
          </p:txBody>
        </p:sp>
      </p:grpSp>
      <p:sp>
        <p:nvSpPr>
          <p:cNvPr id="66" name="Multiply 65"/>
          <p:cNvSpPr/>
          <p:nvPr/>
        </p:nvSpPr>
        <p:spPr>
          <a:xfrm>
            <a:off x="5357818" y="1643050"/>
            <a:ext cx="3929090" cy="1785950"/>
          </a:xfrm>
          <a:prstGeom prst="mathMultiply">
            <a:avLst>
              <a:gd name="adj1" fmla="val 0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21" grpId="0"/>
      <p:bldP spid="22" grpId="0"/>
      <p:bldP spid="26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/>
      <p:bldP spid="41" grpId="0"/>
      <p:bldP spid="42" grpId="0"/>
      <p:bldP spid="43" grpId="0"/>
      <p:bldP spid="44" grpId="0"/>
      <p:bldP spid="45" grpId="0"/>
      <p:bldP spid="40" grpId="0" animBg="1"/>
      <p:bldP spid="32" grpId="0"/>
      <p:bldP spid="46" grpId="0"/>
      <p:bldP spid="47" grpId="0"/>
      <p:bldP spid="48" grpId="0"/>
      <p:bldP spid="49" grpId="0"/>
      <p:bldP spid="50" grpId="0"/>
      <p:bldP spid="52" grpId="0"/>
      <p:bldP spid="66" grpId="0" animBg="1"/>
      <p:bldP spid="66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Timing Policy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Events are immediately forwarded to the users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number of delivered events depends on the relative order of their publication</a:t>
            </a:r>
          </a:p>
          <a:p>
            <a:pPr lvl="1" algn="just"/>
            <a:r>
              <a:rPr lang="en-US" dirty="0" smtClean="0"/>
              <a:t>e.g. if they are published in ascending order in regard to their rank, all of them will be delivered </a:t>
            </a:r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Events are either forwarded or not at the time of their publication</a:t>
            </a:r>
          </a:p>
          <a:p>
            <a:pPr lvl="1"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Timing Policy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Time is divided into periods of duration </a:t>
            </a:r>
            <a:r>
              <a:rPr lang="en-US" i="1" dirty="0" smtClean="0"/>
              <a:t>T</a:t>
            </a:r>
          </a:p>
          <a:p>
            <a:pPr lvl="1" algn="just"/>
            <a:r>
              <a:rPr lang="en-US" dirty="0" smtClean="0"/>
              <a:t>Top-</a:t>
            </a:r>
            <a:r>
              <a:rPr lang="en-US" i="1" dirty="0" smtClean="0"/>
              <a:t>k </a:t>
            </a:r>
            <a:r>
              <a:rPr lang="en-US" dirty="0" smtClean="0"/>
              <a:t>events are computed at the end of each period</a:t>
            </a:r>
          </a:p>
          <a:p>
            <a:pPr lvl="1" algn="just"/>
            <a:r>
              <a:rPr lang="en-US" dirty="0" smtClean="0"/>
              <a:t>Ties are resolved by picking the most recently published events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The number of delivered events is bounded</a:t>
            </a:r>
          </a:p>
          <a:p>
            <a:pPr lvl="1" algn="just"/>
            <a:r>
              <a:rPr lang="en-US" dirty="0" smtClean="0"/>
              <a:t>For a time interval </a:t>
            </a:r>
            <a:r>
              <a:rPr lang="en-US" i="1" dirty="0" smtClean="0"/>
              <a:t>c</a:t>
            </a:r>
            <a:r>
              <a:rPr lang="en-US" dirty="0" smtClean="0"/>
              <a:t>, the number of delivered events is </a:t>
            </a:r>
            <a:r>
              <a:rPr lang="en-US" i="1" dirty="0" smtClean="0"/>
              <a:t>k</a:t>
            </a:r>
            <a:r>
              <a:rPr lang="en-US" i="1" dirty="0" smtClean="0">
                <a:sym typeface="Symbol"/>
              </a:rPr>
              <a:t>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 ⌊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c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/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T 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⌋</a:t>
            </a:r>
          </a:p>
          <a:p>
            <a:pPr lvl="1" algn="just"/>
            <a:endParaRPr lang="en-US" dirty="0" smtClean="0">
              <a:latin typeface="Cambria Math"/>
              <a:ea typeface="Cambria Math"/>
              <a:sym typeface="Symbol"/>
            </a:endParaRPr>
          </a:p>
          <a:p>
            <a:pPr algn="just"/>
            <a:r>
              <a:rPr lang="en-US" dirty="0" smtClean="0">
                <a:latin typeface="Cambria Math"/>
                <a:ea typeface="Cambria Math"/>
                <a:sym typeface="Symbol"/>
              </a:rPr>
              <a:t>The order of the published events within each period does not affect the results</a:t>
            </a:r>
          </a:p>
          <a:p>
            <a:pPr algn="just"/>
            <a:endParaRPr lang="en-US" dirty="0" smtClean="0">
              <a:latin typeface="Cambria Math"/>
              <a:ea typeface="Cambria Math"/>
              <a:sym typeface="Symbol"/>
            </a:endParaRPr>
          </a:p>
          <a:p>
            <a:pPr algn="just"/>
            <a:r>
              <a:rPr lang="en-US" dirty="0" smtClean="0">
                <a:latin typeface="Cambria Math"/>
                <a:ea typeface="Cambria Math"/>
                <a:sym typeface="Symbol"/>
              </a:rPr>
              <a:t>But, high-ranked events appearing in periods with a many other high-ranked ones may fail to be delivered</a:t>
            </a:r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Sliding Policy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785786" y="237171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Seven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5786" y="324326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5786" y="411480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Jaws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21:30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498635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21:45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121442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785786" y="150017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44" y="1643050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20:00</a:t>
            </a:r>
            <a:endParaRPr lang="el-GR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2844" y="2549719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20:20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42844" y="340697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20:25</a:t>
            </a:r>
            <a:endParaRPr lang="el-GR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42844" y="426423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20:30</a:t>
            </a:r>
            <a:endParaRPr lang="el-GR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2844" y="519292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20:45</a:t>
            </a:r>
            <a:endParaRPr lang="el-GR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44" y="605018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20:50</a:t>
            </a:r>
            <a:endParaRPr lang="el-GR" sz="1400" dirty="0"/>
          </a:p>
        </p:txBody>
      </p:sp>
      <p:sp>
        <p:nvSpPr>
          <p:cNvPr id="18" name="Rectangle 17"/>
          <p:cNvSpPr/>
          <p:nvPr/>
        </p:nvSpPr>
        <p:spPr>
          <a:xfrm>
            <a:off x="785786" y="585789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21:50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14612" y="171448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714612" y="264318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714612" y="350043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714612" y="428625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714612" y="514351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714612" y="607220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6" name="Right Brace 25"/>
          <p:cNvSpPr/>
          <p:nvPr/>
        </p:nvSpPr>
        <p:spPr>
          <a:xfrm>
            <a:off x="3214678" y="1500174"/>
            <a:ext cx="857256" cy="2500330"/>
          </a:xfrm>
          <a:prstGeom prst="rightBrace">
            <a:avLst>
              <a:gd name="adj1" fmla="val 36285"/>
              <a:gd name="adj2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ight Brace 26"/>
          <p:cNvSpPr/>
          <p:nvPr/>
        </p:nvSpPr>
        <p:spPr>
          <a:xfrm>
            <a:off x="3223857" y="4071942"/>
            <a:ext cx="857256" cy="2500330"/>
          </a:xfrm>
          <a:prstGeom prst="rightBrace">
            <a:avLst>
              <a:gd name="adj1" fmla="val 36285"/>
              <a:gd name="adj2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ectangle 28"/>
          <p:cNvSpPr/>
          <p:nvPr/>
        </p:nvSpPr>
        <p:spPr>
          <a:xfrm>
            <a:off x="4714876" y="235743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14876" y="492919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21:50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Timing Policy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events are computed over the events of sliding event-windows of length </a:t>
            </a:r>
            <a:r>
              <a:rPr lang="en-US" i="1" dirty="0" smtClean="0"/>
              <a:t>w</a:t>
            </a:r>
            <a:endParaRPr lang="en-US" dirty="0" smtClean="0"/>
          </a:p>
          <a:p>
            <a:pPr lvl="1" algn="just"/>
            <a:r>
              <a:rPr lang="en-US" dirty="0" smtClean="0"/>
              <a:t>An event remains in the window until </a:t>
            </a:r>
            <a:r>
              <a:rPr lang="en-US" i="1" dirty="0" smtClean="0"/>
              <a:t>w</a:t>
            </a:r>
            <a:r>
              <a:rPr lang="en-US" dirty="0" smtClean="0"/>
              <a:t> newer events arrive</a:t>
            </a:r>
          </a:p>
          <a:p>
            <a:pPr lvl="1" algn="just"/>
            <a:r>
              <a:rPr lang="en-US" dirty="0" smtClean="0">
                <a:solidFill>
                  <a:srgbClr val="FF0000"/>
                </a:solidFill>
              </a:rPr>
              <a:t>If at any time</a:t>
            </a:r>
            <a:r>
              <a:rPr lang="en-US" dirty="0" smtClean="0"/>
              <a:t> it belongs to the top-</a:t>
            </a:r>
            <a:r>
              <a:rPr lang="en-US" i="1" dirty="0" smtClean="0"/>
              <a:t>k</a:t>
            </a:r>
            <a:r>
              <a:rPr lang="en-US" dirty="0" smtClean="0"/>
              <a:t> results, it is forwarded to the user</a:t>
            </a:r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Between two consequent windows, at most one event is forwarded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number of delivered events depends on the order of their publication, as in the continuous timing policy</a:t>
            </a:r>
          </a:p>
          <a:p>
            <a:pPr lvl="1"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Timing Policy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785786" y="237171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Seven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5786" y="324326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5786" y="411480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Jaws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21:30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498635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21:45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121442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785786" y="1500174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44" y="1643050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20:00</a:t>
            </a:r>
            <a:endParaRPr lang="el-GR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2844" y="2549719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20:20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42844" y="340697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20:25</a:t>
            </a:r>
            <a:endParaRPr lang="el-GR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42844" y="426423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20:30</a:t>
            </a:r>
            <a:endParaRPr lang="el-GR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2844" y="5192925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20:45</a:t>
            </a:r>
            <a:endParaRPr lang="el-GR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44" y="6050181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20:50</a:t>
            </a:r>
            <a:endParaRPr lang="el-GR" sz="1400" dirty="0"/>
          </a:p>
        </p:txBody>
      </p:sp>
      <p:sp>
        <p:nvSpPr>
          <p:cNvPr id="18" name="Rectangle 17"/>
          <p:cNvSpPr/>
          <p:nvPr/>
        </p:nvSpPr>
        <p:spPr>
          <a:xfrm>
            <a:off x="785786" y="585789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21:50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4612" y="171448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0.9</a:t>
            </a:r>
            <a:endParaRPr lang="el-GR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12" y="264318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714612" y="350043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714612" y="428625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714612" y="5143512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714612" y="6072206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25" name="Right Brace 24"/>
          <p:cNvSpPr/>
          <p:nvPr/>
        </p:nvSpPr>
        <p:spPr>
          <a:xfrm>
            <a:off x="3000364" y="1500174"/>
            <a:ext cx="857256" cy="2500330"/>
          </a:xfrm>
          <a:prstGeom prst="rightBrace">
            <a:avLst>
              <a:gd name="adj1" fmla="val 36285"/>
              <a:gd name="adj2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ectangle 26"/>
          <p:cNvSpPr/>
          <p:nvPr/>
        </p:nvSpPr>
        <p:spPr>
          <a:xfrm>
            <a:off x="4572000" y="235743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00" y="350043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72000" y="500063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21:50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14876" y="207167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Top-1</a:t>
            </a:r>
            <a:endParaRPr lang="el-GR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55309E-6 L 1.66667E-6 0.13394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13393 L -0.00104 0.256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27828 L -0.00104 0.37173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4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5" grpId="2" animBg="1"/>
      <p:bldP spid="25" grpId="3" animBg="1"/>
      <p:bldP spid="27" grpId="0" animBg="1"/>
      <p:bldP spid="28" grpId="0" animBg="1"/>
      <p:bldP spid="30" grpId="0" animBg="1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Preference Model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Event Diversity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Event Distance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Diverse top-</a:t>
            </a:r>
            <a:r>
              <a:rPr lang="en-US" i="1" dirty="0" smtClean="0"/>
              <a:t>k</a:t>
            </a:r>
            <a:r>
              <a:rPr lang="en-US" dirty="0" smtClean="0"/>
              <a:t> results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Publish/Subscribe Systems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1571612"/>
            <a:ext cx="4786346" cy="485778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of a Publish/Subscribe system: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Subscribers</a:t>
            </a:r>
            <a:r>
              <a:rPr lang="en-US" dirty="0" smtClean="0"/>
              <a:t>: consumers of events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Publishers</a:t>
            </a:r>
            <a:r>
              <a:rPr lang="en-US" dirty="0" smtClean="0"/>
              <a:t>: generators of events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Event-notification service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Store subscriptions (user interests)</a:t>
            </a:r>
          </a:p>
          <a:p>
            <a:pPr lvl="2"/>
            <a:r>
              <a:rPr lang="en-US" dirty="0" smtClean="0"/>
              <a:t>Match events to subscriptions</a:t>
            </a:r>
          </a:p>
          <a:p>
            <a:pPr lvl="2"/>
            <a:r>
              <a:rPr lang="en-US" dirty="0" smtClean="0"/>
              <a:t>Deliver event notifications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7" name="Picture 6" descr="basic_pubsu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0128" y="2357430"/>
            <a:ext cx="4237896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242889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results are often very similar to each other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Goal: Increase user satisfaction by </a:t>
            </a:r>
            <a:r>
              <a:rPr lang="en-US" dirty="0" smtClean="0">
                <a:solidFill>
                  <a:srgbClr val="FF0000"/>
                </a:solidFill>
              </a:rPr>
              <a:t>diversifying</a:t>
            </a:r>
            <a:r>
              <a:rPr lang="en-US" dirty="0" smtClean="0"/>
              <a:t> forwarded events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4648774" y="450057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</a:t>
            </a:r>
            <a:r>
              <a:rPr lang="en-US" sz="1400" b="1" dirty="0" smtClean="0">
                <a:solidFill>
                  <a:schemeClr val="tx1"/>
                </a:solidFill>
              </a:rPr>
              <a:t>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21:45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2494" y="450057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</a:t>
            </a:r>
            <a:r>
              <a:rPr lang="en-US" sz="1400" b="1" dirty="0" smtClean="0">
                <a:solidFill>
                  <a:schemeClr val="tx1"/>
                </a:solidFill>
              </a:rPr>
              <a:t>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5634" y="450057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</a:t>
            </a:r>
            <a:r>
              <a:rPr lang="en-US" sz="1400" b="1" dirty="0" smtClean="0">
                <a:solidFill>
                  <a:schemeClr val="tx1"/>
                </a:solidFill>
              </a:rPr>
              <a:t>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21:50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91914" y="450057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</a:t>
            </a:r>
            <a:r>
              <a:rPr lang="en-US" sz="1400" dirty="0" err="1" smtClean="0">
                <a:solidFill>
                  <a:schemeClr val="tx1"/>
                </a:solidFill>
              </a:rPr>
              <a:t>Goodfellas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</a:t>
            </a:r>
            <a:r>
              <a:rPr lang="en-US" sz="1400" b="1" dirty="0" smtClean="0">
                <a:solidFill>
                  <a:schemeClr val="tx1"/>
                </a:solidFill>
              </a:rPr>
              <a:t>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421481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5357818" y="521495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0.5</a:t>
            </a:r>
            <a:endParaRPr lang="el-GR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500958" y="521495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14678" y="521495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000100" y="521495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0.8</a:t>
            </a:r>
            <a:endParaRPr lang="el-GR" sz="1400" dirty="0"/>
          </a:p>
        </p:txBody>
      </p:sp>
      <p:sp>
        <p:nvSpPr>
          <p:cNvPr id="15" name="Oval 14"/>
          <p:cNvSpPr/>
          <p:nvPr/>
        </p:nvSpPr>
        <p:spPr>
          <a:xfrm>
            <a:off x="4500562" y="4286256"/>
            <a:ext cx="2214578" cy="12144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Distance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100013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We measure the distance of two events based on the number of their common attributes: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31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15618" y="2357430"/>
          <a:ext cx="4112764" cy="1146180"/>
        </p:xfrm>
        <a:graphic>
          <a:graphicData uri="http://schemas.openxmlformats.org/presentationml/2006/ole">
            <p:oleObj spid="_x0000_s1026" name="Equation" r:id="rId3" imgW="3098520" imgH="86328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14324" y="3714752"/>
            <a:ext cx="8615394" cy="10001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diversity of a list </a:t>
            </a: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events is given as: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178959" y="4736626"/>
          <a:ext cx="2786083" cy="1049828"/>
        </p:xfrm>
        <a:graphic>
          <a:graphicData uri="http://schemas.openxmlformats.org/presentationml/2006/ole">
            <p:oleObj spid="_x0000_s1027" name="Equation" r:id="rId4" imgW="175248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Diverse Events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identify the </a:t>
            </a:r>
            <a:r>
              <a:rPr lang="en-US" i="1" dirty="0" smtClean="0"/>
              <a:t>k</a:t>
            </a:r>
            <a:r>
              <a:rPr lang="en-US" dirty="0" smtClean="0"/>
              <a:t> most diverse ones out of a set of </a:t>
            </a:r>
            <a:r>
              <a:rPr lang="en-US" i="1" dirty="0" smtClean="0"/>
              <a:t>q</a:t>
            </a:r>
            <a:r>
              <a:rPr lang="en-US" dirty="0" smtClean="0"/>
              <a:t> events</a:t>
            </a:r>
          </a:p>
          <a:p>
            <a:pPr lvl="1"/>
            <a:r>
              <a:rPr lang="en-US" dirty="0" smtClean="0"/>
              <a:t>Find all combinations of </a:t>
            </a:r>
            <a:r>
              <a:rPr lang="en-US" i="1" dirty="0" smtClean="0"/>
              <a:t>k</a:t>
            </a:r>
            <a:r>
              <a:rPr lang="en-US" dirty="0" smtClean="0"/>
              <a:t> events</a:t>
            </a:r>
          </a:p>
          <a:p>
            <a:pPr lvl="1"/>
            <a:r>
              <a:rPr lang="en-US" dirty="0" smtClean="0"/>
              <a:t>Measure their diversity</a:t>
            </a:r>
          </a:p>
          <a:p>
            <a:pPr lvl="1"/>
            <a:r>
              <a:rPr lang="en-US" dirty="0" smtClean="0"/>
              <a:t>Choose the one with the larger diversity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method has a high complexity, which makes it impractical to use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use a heuristic to lower the complexity of locating diverse events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set of events {</a:t>
            </a:r>
            <a:r>
              <a:rPr lang="en-US" i="1" dirty="0" smtClean="0"/>
              <a:t>e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q</a:t>
            </a:r>
            <a:r>
              <a:rPr lang="en-US" dirty="0" smtClean="0"/>
              <a:t>), we aim to produce a list of </a:t>
            </a:r>
            <a:r>
              <a:rPr lang="en-US" i="1" dirty="0" smtClean="0"/>
              <a:t>k </a:t>
            </a:r>
            <a:r>
              <a:rPr lang="en-US" dirty="0" smtClean="0"/>
              <a:t>diverse ones, </a:t>
            </a:r>
            <a:r>
              <a:rPr lang="en-US" i="1" dirty="0" smtClean="0"/>
              <a:t>q &gt; k </a:t>
            </a:r>
          </a:p>
          <a:p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We use the </a:t>
            </a:r>
            <a:r>
              <a:rPr lang="en-US" i="1" dirty="0" smtClean="0"/>
              <a:t>Event-List Distance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First, we choose a random event to be added to </a:t>
            </a:r>
            <a:r>
              <a:rPr lang="en-US" i="1" dirty="0" smtClean="0"/>
              <a:t>L</a:t>
            </a:r>
            <a:endParaRPr lang="en-US" dirty="0" smtClean="0"/>
          </a:p>
          <a:p>
            <a:r>
              <a:rPr lang="en-US" dirty="0" smtClean="0"/>
              <a:t>Then, until we have added </a:t>
            </a:r>
            <a:r>
              <a:rPr lang="en-US" i="1" dirty="0" smtClean="0"/>
              <a:t>k</a:t>
            </a:r>
            <a:r>
              <a:rPr lang="en-US" dirty="0" smtClean="0"/>
              <a:t> events</a:t>
            </a:r>
          </a:p>
          <a:p>
            <a:pPr lvl="1"/>
            <a:r>
              <a:rPr lang="en-US" dirty="0" smtClean="0"/>
              <a:t>We measure the Event-List Distances of all candidate events</a:t>
            </a:r>
          </a:p>
          <a:p>
            <a:pPr lvl="1"/>
            <a:r>
              <a:rPr lang="en-US" dirty="0" smtClean="0"/>
              <a:t>We add to </a:t>
            </a:r>
            <a:r>
              <a:rPr lang="en-US" i="1" dirty="0" smtClean="0"/>
              <a:t>L</a:t>
            </a:r>
            <a:r>
              <a:rPr lang="en-US" dirty="0" smtClean="0"/>
              <a:t> the event with the maximum one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33</a:t>
            </a:fld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319463" y="3357562"/>
          <a:ext cx="2505075" cy="968375"/>
        </p:xfrm>
        <a:graphic>
          <a:graphicData uri="http://schemas.openxmlformats.org/presentationml/2006/ole">
            <p:oleObj spid="_x0000_s2051" name="Equation" r:id="rId3" imgW="157464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Evaluation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1928826"/>
          </a:xfrm>
        </p:spPr>
        <p:txBody>
          <a:bodyPr/>
          <a:lstStyle/>
          <a:p>
            <a:r>
              <a:rPr lang="en-US" dirty="0" smtClean="0"/>
              <a:t>To compare the quality of our heuristic to the optimal case, we generate sets of </a:t>
            </a:r>
            <a:r>
              <a:rPr lang="en-US" i="1" dirty="0" smtClean="0"/>
              <a:t>q </a:t>
            </a:r>
            <a:r>
              <a:rPr lang="en-US" dirty="0" smtClean="0"/>
              <a:t>random numbers in [0, 100] and select </a:t>
            </a:r>
            <a:r>
              <a:rPr lang="en-US" i="1" dirty="0" smtClean="0"/>
              <a:t>k </a:t>
            </a:r>
            <a:r>
              <a:rPr lang="en-US" dirty="0" smtClean="0"/>
              <a:t> of them using</a:t>
            </a:r>
          </a:p>
          <a:p>
            <a:pPr lvl="1"/>
            <a:r>
              <a:rPr lang="en-US" dirty="0" smtClean="0"/>
              <a:t>The optimal method</a:t>
            </a:r>
          </a:p>
          <a:p>
            <a:pPr lvl="1"/>
            <a:r>
              <a:rPr lang="en-US" dirty="0" smtClean="0"/>
              <a:t>The heuristic</a:t>
            </a:r>
          </a:p>
          <a:p>
            <a:pPr lvl="1"/>
            <a:r>
              <a:rPr lang="en-US" dirty="0" smtClean="0"/>
              <a:t>A random choice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34</a:t>
            </a:fld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71604" y="3500438"/>
          <a:ext cx="6096000" cy="2595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714380"/>
                <a:gridCol w="785818"/>
                <a:gridCol w="1714512"/>
                <a:gridCol w="1500198"/>
                <a:gridCol w="13810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l-GR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l-GR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Random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Heuristic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Optimal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l-GR" dirty="0"/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35.76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71.88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90.45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193.23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330.69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349.27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938.72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1302.50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1314.64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l-GR" dirty="0"/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34.14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74.86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95.86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200.35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353.78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375.84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944.63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1427.09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1447.93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Diverse Top</a:t>
            </a:r>
            <a:r>
              <a:rPr lang="en-US" i="1" dirty="0" smtClean="0"/>
              <a:t>-k </a:t>
            </a:r>
            <a:r>
              <a:rPr lang="en-US" dirty="0" smtClean="0"/>
              <a:t>Events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 aim to deliver diverse top-</a:t>
            </a:r>
            <a:r>
              <a:rPr lang="en-US" i="1" dirty="0" smtClean="0"/>
              <a:t>k </a:t>
            </a:r>
            <a:r>
              <a:rPr lang="en-US" dirty="0" smtClean="0"/>
              <a:t>results, i.e. events that are both:</a:t>
            </a:r>
          </a:p>
          <a:p>
            <a:pPr lvl="1" algn="just"/>
            <a:r>
              <a:rPr lang="en-US" dirty="0" smtClean="0"/>
              <a:t>Highly-ranked</a:t>
            </a:r>
          </a:p>
          <a:p>
            <a:pPr lvl="1" algn="just"/>
            <a:r>
              <a:rPr lang="en-US" dirty="0" smtClean="0"/>
              <a:t>Diverse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We modify our heuristic to choose events based on a combination of rank and distance from other chosen events: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First, we choose the </a:t>
            </a:r>
            <a:r>
              <a:rPr lang="en-US" dirty="0" smtClean="0">
                <a:solidFill>
                  <a:srgbClr val="FF0000"/>
                </a:solidFill>
              </a:rPr>
              <a:t>highest-ranked</a:t>
            </a:r>
            <a:r>
              <a:rPr lang="en-US" dirty="0" smtClean="0"/>
              <a:t> event to be added to </a:t>
            </a:r>
            <a:r>
              <a:rPr lang="en-US" i="1" dirty="0" smtClean="0"/>
              <a:t>L</a:t>
            </a:r>
            <a:endParaRPr lang="en-US" dirty="0" smtClean="0"/>
          </a:p>
          <a:p>
            <a:pPr algn="just"/>
            <a:r>
              <a:rPr lang="en-US" dirty="0" smtClean="0"/>
              <a:t>Then, until we have added </a:t>
            </a:r>
            <a:r>
              <a:rPr lang="en-US" i="1" dirty="0" smtClean="0"/>
              <a:t>k</a:t>
            </a:r>
            <a:r>
              <a:rPr lang="en-US" dirty="0" smtClean="0"/>
              <a:t> events</a:t>
            </a:r>
          </a:p>
          <a:p>
            <a:pPr lvl="1" algn="just"/>
            <a:r>
              <a:rPr lang="en-US" dirty="0" smtClean="0"/>
              <a:t>We measure the Event-List Distances of all candidate events</a:t>
            </a:r>
          </a:p>
          <a:p>
            <a:pPr lvl="1" algn="just"/>
            <a:r>
              <a:rPr lang="en-US" dirty="0" smtClean="0"/>
              <a:t>We add to </a:t>
            </a:r>
            <a:r>
              <a:rPr lang="en-US" i="1" dirty="0" smtClean="0"/>
              <a:t>L</a:t>
            </a:r>
            <a:r>
              <a:rPr lang="en-US" dirty="0" smtClean="0"/>
              <a:t> the event with the </a:t>
            </a:r>
            <a:r>
              <a:rPr lang="en-US" dirty="0" smtClean="0">
                <a:solidFill>
                  <a:srgbClr val="FF0000"/>
                </a:solidFill>
              </a:rPr>
              <a:t>maximum value of </a:t>
            </a:r>
            <a:r>
              <a:rPr lang="en-US" i="1" dirty="0" err="1" smtClean="0">
                <a:solidFill>
                  <a:srgbClr val="FF0000"/>
                </a:solidFill>
              </a:rPr>
              <a:t>divrank</a:t>
            </a:r>
            <a:endParaRPr lang="el-GR" i="1" dirty="0" smtClean="0">
              <a:solidFill>
                <a:srgbClr val="FF0000"/>
              </a:solidFill>
            </a:endParaRPr>
          </a:p>
          <a:p>
            <a:pPr algn="just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35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27082" y="3643314"/>
          <a:ext cx="7289836" cy="400052"/>
        </p:xfrm>
        <a:graphic>
          <a:graphicData uri="http://schemas.openxmlformats.org/presentationml/2006/ole">
            <p:oleObj spid="_x0000_s3074" name="Equation" r:id="rId3" imgW="41655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Preference Model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Ranking in Publish/Subscribe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Preferential Subscription Graph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Forwarding events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Events to Subscriptions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2571768"/>
          </a:xfrm>
        </p:spPr>
        <p:txBody>
          <a:bodyPr/>
          <a:lstStyle/>
          <a:p>
            <a:r>
              <a:rPr lang="en-US" dirty="0" smtClean="0"/>
              <a:t>Whenever a new event </a:t>
            </a:r>
            <a:r>
              <a:rPr lang="en-US" i="1" dirty="0" smtClean="0"/>
              <a:t>e</a:t>
            </a:r>
            <a:r>
              <a:rPr lang="en-US" dirty="0" smtClean="0"/>
              <a:t> is published:</a:t>
            </a:r>
          </a:p>
          <a:p>
            <a:pPr lvl="1"/>
            <a:r>
              <a:rPr lang="en-US" sz="2000" dirty="0" smtClean="0"/>
              <a:t>Locate users with matching subscriptions</a:t>
            </a:r>
          </a:p>
          <a:p>
            <a:pPr lvl="1"/>
            <a:r>
              <a:rPr lang="en-US" sz="2000" dirty="0" smtClean="0"/>
              <a:t>Check whether </a:t>
            </a:r>
            <a:r>
              <a:rPr lang="en-US" sz="2000" i="1" dirty="0" smtClean="0"/>
              <a:t>e</a:t>
            </a:r>
            <a:r>
              <a:rPr lang="en-US" sz="2000" dirty="0" smtClean="0"/>
              <a:t> belongs to their top-</a:t>
            </a:r>
            <a:r>
              <a:rPr lang="en-US" sz="2000" i="1" dirty="0" smtClean="0"/>
              <a:t>k</a:t>
            </a:r>
            <a:r>
              <a:rPr lang="en-US" sz="2000" dirty="0" smtClean="0"/>
              <a:t> valid results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Events need to be checked against user subscriptions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Exploit cover relations</a:t>
            </a:r>
            <a:r>
              <a:rPr lang="en-US" dirty="0" smtClean="0"/>
              <a:t> between subscriptions</a:t>
            </a:r>
            <a:endParaRPr lang="el-GR" dirty="0" smtClean="0"/>
          </a:p>
          <a:p>
            <a:endParaRPr lang="en-US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6" name="Rounded Rectangle 5"/>
          <p:cNvSpPr/>
          <p:nvPr/>
        </p:nvSpPr>
        <p:spPr>
          <a:xfrm>
            <a:off x="3107522" y="5786454"/>
            <a:ext cx="2928957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0070C0"/>
                </a:solidFill>
              </a:rPr>
              <a:t>director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CC0099"/>
                </a:solidFill>
              </a:rPr>
              <a:t>=</a:t>
            </a:r>
            <a:r>
              <a:rPr lang="en-US" sz="1400" dirty="0" smtClean="0">
                <a:solidFill>
                  <a:schemeClr val="tx1"/>
                </a:solidFill>
              </a:rPr>
              <a:t>  Peter Jackson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rgbClr val="008000"/>
                </a:solidFill>
              </a:rPr>
              <a:t>      </a:t>
            </a:r>
            <a:r>
              <a:rPr lang="en-US" sz="1400" dirty="0" smtClean="0">
                <a:solidFill>
                  <a:srgbClr val="CC0099"/>
                </a:solidFill>
              </a:rPr>
              <a:t>=  </a:t>
            </a:r>
            <a:r>
              <a:rPr lang="en-US" sz="1400" dirty="0" smtClean="0">
                <a:solidFill>
                  <a:schemeClr val="tx1"/>
                </a:solidFill>
              </a:rPr>
              <a:t>fantasy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28993" y="4286256"/>
            <a:ext cx="2286015" cy="50006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</a:rPr>
              <a:t>genre</a:t>
            </a:r>
            <a:r>
              <a:rPr lang="en-US" sz="1400" dirty="0" smtClean="0">
                <a:solidFill>
                  <a:srgbClr val="008000"/>
                </a:solidFill>
              </a:rPr>
              <a:t>   </a:t>
            </a:r>
            <a:r>
              <a:rPr lang="en-US" sz="1400" dirty="0" smtClean="0">
                <a:solidFill>
                  <a:srgbClr val="CC0099"/>
                </a:solidFill>
              </a:rPr>
              <a:t>=  </a:t>
            </a:r>
            <a:r>
              <a:rPr lang="en-US" sz="1400" dirty="0" smtClean="0">
                <a:solidFill>
                  <a:schemeClr val="tx1"/>
                </a:solidFill>
              </a:rPr>
              <a:t>fantasy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071934" y="5286388"/>
            <a:ext cx="1000132" cy="158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Subscription Graph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2357454"/>
          </a:xfrm>
        </p:spPr>
        <p:txBody>
          <a:bodyPr/>
          <a:lstStyle/>
          <a:p>
            <a:r>
              <a:rPr lang="en-US" dirty="0" smtClean="0"/>
              <a:t>We organize preferential subscriptions using a directed acyclic graph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Preferential subscription graph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PSG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Nodes correspond to subscriptions</a:t>
            </a:r>
          </a:p>
          <a:p>
            <a:pPr lvl="1"/>
            <a:r>
              <a:rPr lang="en-US" dirty="0" smtClean="0"/>
              <a:t>Edges correspond to cover relations between subscriptions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PrefRank</a:t>
            </a:r>
            <a:r>
              <a:rPr lang="en-US" dirty="0" smtClean="0">
                <a:solidFill>
                  <a:srgbClr val="FF0000"/>
                </a:solidFill>
              </a:rPr>
              <a:t> Set</a:t>
            </a:r>
            <a:r>
              <a:rPr lang="en-US" dirty="0" smtClean="0"/>
              <a:t> is assigned to each subscription</a:t>
            </a:r>
          </a:p>
          <a:p>
            <a:pPr lvl="2"/>
            <a:r>
              <a:rPr lang="en-US" dirty="0" smtClean="0"/>
              <a:t>Pairs of the form (</a:t>
            </a:r>
            <a:r>
              <a:rPr lang="en-US" i="1" dirty="0" smtClean="0"/>
              <a:t>user</a:t>
            </a:r>
            <a:r>
              <a:rPr lang="en-US" dirty="0" smtClean="0"/>
              <a:t>, </a:t>
            </a:r>
            <a:r>
              <a:rPr lang="en-US" i="1" dirty="0" err="1" smtClean="0"/>
              <a:t>prefrank</a:t>
            </a:r>
            <a:r>
              <a:rPr lang="en-US" dirty="0" smtClean="0"/>
              <a:t>)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38</a:t>
            </a:fld>
            <a:endParaRPr lang="el-GR"/>
          </a:p>
        </p:txBody>
      </p:sp>
      <p:grpSp>
        <p:nvGrpSpPr>
          <p:cNvPr id="6" name="Group 9"/>
          <p:cNvGrpSpPr/>
          <p:nvPr/>
        </p:nvGrpSpPr>
        <p:grpSpPr>
          <a:xfrm>
            <a:off x="2214546" y="4714884"/>
            <a:ext cx="2500330" cy="571504"/>
            <a:chOff x="2285984" y="4071942"/>
            <a:chExt cx="2500330" cy="571504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ounded Rectangle 6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cinema =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ster</a:t>
              </a:r>
              <a:endParaRPr lang="el-GR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57620" y="4214818"/>
              <a:ext cx="928459" cy="307777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John, 0.5</a:t>
              </a:r>
              <a:endParaRPr lang="el-GR" sz="1200" dirty="0"/>
            </a:p>
          </p:txBody>
        </p:sp>
      </p:grpSp>
      <p:grpSp>
        <p:nvGrpSpPr>
          <p:cNvPr id="10" name="Group 14"/>
          <p:cNvGrpSpPr/>
          <p:nvPr/>
        </p:nvGrpSpPr>
        <p:grpSpPr>
          <a:xfrm>
            <a:off x="5000628" y="4714884"/>
            <a:ext cx="2786082" cy="571504"/>
            <a:chOff x="5143504" y="4071942"/>
            <a:chExt cx="2786082" cy="571504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Rounded Rectangle 10"/>
            <p:cNvSpPr/>
            <p:nvPr/>
          </p:nvSpPr>
          <p:spPr>
            <a:xfrm>
              <a:off x="5143504" y="4071942"/>
              <a:ext cx="2786082" cy="571504"/>
            </a:xfrm>
            <a:prstGeom prst="round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00892" y="4214818"/>
              <a:ext cx="92845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John, 0.7</a:t>
              </a:r>
              <a:endParaRPr lang="el-GR" sz="1200" dirty="0"/>
            </a:p>
          </p:txBody>
        </p:sp>
      </p:grpSp>
      <p:grpSp>
        <p:nvGrpSpPr>
          <p:cNvPr id="14" name="Group 18"/>
          <p:cNvGrpSpPr/>
          <p:nvPr/>
        </p:nvGrpSpPr>
        <p:grpSpPr>
          <a:xfrm>
            <a:off x="3500430" y="5786454"/>
            <a:ext cx="2803815" cy="714380"/>
            <a:chOff x="3643306" y="5214950"/>
            <a:chExt cx="2803815" cy="714380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Rounded Rectangle 14"/>
            <p:cNvSpPr/>
            <p:nvPr/>
          </p:nvSpPr>
          <p:spPr>
            <a:xfrm>
              <a:off x="3643306" y="5214950"/>
              <a:ext cx="2786082" cy="714380"/>
            </a:xfrm>
            <a:prstGeom prst="round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      cinema =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ster</a:t>
              </a:r>
              <a:r>
                <a:rPr lang="en-US" sz="1400" dirty="0" smtClean="0">
                  <a:solidFill>
                    <a:schemeClr val="tx1"/>
                  </a:solidFill>
                </a:rPr>
                <a:t>        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89808" y="5319046"/>
              <a:ext cx="95731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John, 0.9</a:t>
              </a:r>
            </a:p>
            <a:p>
              <a:r>
                <a:rPr lang="en-US" sz="1400" dirty="0" smtClean="0"/>
                <a:t>Anna, 0.6</a:t>
              </a:r>
              <a:endParaRPr lang="el-GR" sz="1200" dirty="0"/>
            </a:p>
          </p:txBody>
        </p:sp>
      </p:grpSp>
      <p:cxnSp>
        <p:nvCxnSpPr>
          <p:cNvPr id="18" name="Straight Arrow Connector 17"/>
          <p:cNvCxnSpPr>
            <a:stCxn id="7" idx="2"/>
          </p:cNvCxnSpPr>
          <p:nvPr/>
        </p:nvCxnSpPr>
        <p:spPr>
          <a:xfrm rot="16200000" flipH="1">
            <a:off x="3929058" y="4822041"/>
            <a:ext cx="500066" cy="142876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2"/>
          </p:cNvCxnSpPr>
          <p:nvPr/>
        </p:nvCxnSpPr>
        <p:spPr>
          <a:xfrm rot="5400000">
            <a:off x="5393537" y="4786322"/>
            <a:ext cx="500066" cy="150019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"/>
          <p:cNvGrpSpPr/>
          <p:nvPr/>
        </p:nvGrpSpPr>
        <p:grpSpPr>
          <a:xfrm>
            <a:off x="6143636" y="3500438"/>
            <a:ext cx="2522537" cy="571504"/>
            <a:chOff x="2285984" y="4071942"/>
            <a:chExt cx="2522537" cy="571504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Rounded Rectangle 20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genre = drama</a:t>
              </a:r>
              <a:endParaRPr lang="el-GR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57620" y="4214818"/>
              <a:ext cx="950901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Anna, 0.5</a:t>
              </a:r>
              <a:endParaRPr lang="el-GR" sz="1200" dirty="0"/>
            </a:p>
          </p:txBody>
        </p:sp>
      </p:grpSp>
      <p:sp>
        <p:nvSpPr>
          <p:cNvPr id="33" name="Round Same Side Corner Rectangle 32"/>
          <p:cNvSpPr/>
          <p:nvPr/>
        </p:nvSpPr>
        <p:spPr>
          <a:xfrm rot="5400000">
            <a:off x="7893867" y="3321843"/>
            <a:ext cx="571504" cy="928694"/>
          </a:xfrm>
          <a:prstGeom prst="round2SameRect">
            <a:avLst/>
          </a:prstGeom>
          <a:solidFill>
            <a:schemeClr val="accent2">
              <a:lumMod val="75000"/>
              <a:alpha val="41176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CC0099"/>
              </a:solidFill>
            </a:endParaRPr>
          </a:p>
        </p:txBody>
      </p:sp>
      <p:cxnSp>
        <p:nvCxnSpPr>
          <p:cNvPr id="24" name="Straight Arrow Connector 23"/>
          <p:cNvCxnSpPr>
            <a:stCxn id="21" idx="2"/>
            <a:endCxn id="11" idx="0"/>
          </p:cNvCxnSpPr>
          <p:nvPr/>
        </p:nvCxnSpPr>
        <p:spPr>
          <a:xfrm rot="5400000">
            <a:off x="6572264" y="3893347"/>
            <a:ext cx="642942" cy="1000132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 Same Side Corner Rectangle 31"/>
          <p:cNvSpPr/>
          <p:nvPr/>
        </p:nvSpPr>
        <p:spPr>
          <a:xfrm rot="5400000">
            <a:off x="3964777" y="4536289"/>
            <a:ext cx="571504" cy="928694"/>
          </a:xfrm>
          <a:prstGeom prst="round2SameRect">
            <a:avLst/>
          </a:prstGeom>
          <a:solidFill>
            <a:schemeClr val="accent2">
              <a:lumMod val="75000"/>
              <a:alpha val="41176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CC0099"/>
              </a:solidFill>
            </a:endParaRPr>
          </a:p>
        </p:txBody>
      </p:sp>
      <p:sp>
        <p:nvSpPr>
          <p:cNvPr id="34" name="Round Same Side Corner Rectangle 33"/>
          <p:cNvSpPr/>
          <p:nvPr/>
        </p:nvSpPr>
        <p:spPr>
          <a:xfrm rot="5400000">
            <a:off x="7036611" y="4536289"/>
            <a:ext cx="571504" cy="928694"/>
          </a:xfrm>
          <a:prstGeom prst="round2SameRect">
            <a:avLst/>
          </a:prstGeom>
          <a:solidFill>
            <a:schemeClr val="accent2">
              <a:lumMod val="75000"/>
              <a:alpha val="41176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CC0099"/>
              </a:solidFill>
            </a:endParaRPr>
          </a:p>
        </p:txBody>
      </p:sp>
      <p:sp>
        <p:nvSpPr>
          <p:cNvPr id="35" name="Round Same Side Corner Rectangle 34"/>
          <p:cNvSpPr/>
          <p:nvPr/>
        </p:nvSpPr>
        <p:spPr>
          <a:xfrm rot="5400000">
            <a:off x="5464975" y="5679297"/>
            <a:ext cx="714380" cy="928694"/>
          </a:xfrm>
          <a:prstGeom prst="round2SameRect">
            <a:avLst/>
          </a:prstGeom>
          <a:solidFill>
            <a:schemeClr val="accent2">
              <a:lumMod val="75000"/>
              <a:alpha val="41176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34" grpId="0" animBg="1"/>
      <p:bldP spid="3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Events (Continuous Timing Policy)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server maintains:</a:t>
            </a:r>
          </a:p>
          <a:p>
            <a:pPr lvl="1"/>
            <a:r>
              <a:rPr lang="en-US" sz="2000" dirty="0" smtClean="0"/>
              <a:t>A Preferential Subscription Graph</a:t>
            </a:r>
          </a:p>
          <a:p>
            <a:pPr lvl="1"/>
            <a:r>
              <a:rPr lang="en-US" sz="2000" dirty="0" smtClean="0"/>
              <a:t>A list of </a:t>
            </a:r>
            <a:r>
              <a:rPr lang="en-US" sz="2000" i="1" dirty="0" smtClean="0"/>
              <a:t>k</a:t>
            </a:r>
            <a:r>
              <a:rPr lang="en-US" sz="2000" dirty="0" smtClean="0"/>
              <a:t> elements of the form (</a:t>
            </a:r>
            <a:r>
              <a:rPr lang="en-US" sz="2000" i="1" dirty="0" smtClean="0">
                <a:solidFill>
                  <a:srgbClr val="CC0099"/>
                </a:solidFill>
              </a:rPr>
              <a:t>rank</a:t>
            </a:r>
            <a:r>
              <a:rPr lang="en-US" sz="2000" dirty="0" smtClean="0"/>
              <a:t>, 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expiration</a:t>
            </a:r>
            <a:r>
              <a:rPr lang="en-US" sz="2000" dirty="0" smtClean="0"/>
              <a:t>) for each user </a:t>
            </a:r>
            <a:r>
              <a:rPr lang="en-US" sz="2000" i="1" dirty="0" smtClean="0"/>
              <a:t>X</a:t>
            </a:r>
            <a:r>
              <a:rPr lang="en-US" sz="2000" dirty="0" smtClean="0"/>
              <a:t> (</a:t>
            </a:r>
            <a:r>
              <a:rPr lang="en-US" sz="2000" i="1" dirty="0" err="1" smtClean="0"/>
              <a:t>list</a:t>
            </a:r>
            <a:r>
              <a:rPr lang="en-US" sz="2000" i="1" baseline="30000" dirty="0" err="1" smtClean="0"/>
              <a:t>X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dirty="0" smtClean="0"/>
              <a:t>Each such element represents an event previously forwarded to the user:</a:t>
            </a:r>
          </a:p>
          <a:p>
            <a:pPr lvl="1"/>
            <a:r>
              <a:rPr lang="en-US" sz="2000" i="1" dirty="0" smtClean="0">
                <a:solidFill>
                  <a:srgbClr val="CC0099"/>
                </a:solidFill>
              </a:rPr>
              <a:t>rank </a:t>
            </a:r>
            <a:r>
              <a:rPr lang="en-US" sz="2000" dirty="0" smtClean="0"/>
              <a:t>is the event’s rank</a:t>
            </a:r>
          </a:p>
          <a:p>
            <a:pPr lvl="1"/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expiration</a:t>
            </a:r>
            <a:r>
              <a:rPr lang="en-US" sz="2000" dirty="0" smtClean="0"/>
              <a:t> is the event’s expiration time </a:t>
            </a:r>
            <a:endParaRPr lang="el-GR" sz="2000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39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Publish/Subscribe 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928662" y="200024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8662" y="2911075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21:15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8662" y="3821910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8662" y="4732745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8662" y="5643578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15074" y="228599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15074" y="3309937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23:00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15074" y="4333882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15074" y="5357826"/>
            <a:ext cx="192882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23:20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5545" y="1571612"/>
            <a:ext cx="1535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Published events</a:t>
            </a:r>
            <a:endParaRPr lang="el-GR" sz="120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6404242" y="1884796"/>
            <a:ext cx="1550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Matching events</a:t>
            </a:r>
            <a:endParaRPr lang="el-GR" sz="1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3714744" y="3000372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User subscriptions</a:t>
            </a:r>
            <a:endParaRPr lang="el-GR" sz="1200" b="1" u="sng" dirty="0"/>
          </a:p>
        </p:txBody>
      </p:sp>
      <p:sp>
        <p:nvSpPr>
          <p:cNvPr id="24" name="Rounded Rectangle 23"/>
          <p:cNvSpPr/>
          <p:nvPr/>
        </p:nvSpPr>
        <p:spPr>
          <a:xfrm>
            <a:off x="3750463" y="3357562"/>
            <a:ext cx="1643074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  <a:endParaRPr lang="el-GR" sz="2000" dirty="0"/>
          </a:p>
        </p:txBody>
      </p:sp>
      <p:sp>
        <p:nvSpPr>
          <p:cNvPr id="25" name="Rounded Rectangle 24"/>
          <p:cNvSpPr/>
          <p:nvPr/>
        </p:nvSpPr>
        <p:spPr>
          <a:xfrm>
            <a:off x="3750463" y="4143380"/>
            <a:ext cx="1643074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horror</a:t>
            </a:r>
            <a:endParaRPr lang="el-GR" sz="2000" dirty="0"/>
          </a:p>
        </p:txBody>
      </p:sp>
      <p:sp>
        <p:nvSpPr>
          <p:cNvPr id="44" name="Multiply 43"/>
          <p:cNvSpPr/>
          <p:nvPr/>
        </p:nvSpPr>
        <p:spPr>
          <a:xfrm>
            <a:off x="-64548" y="2375078"/>
            <a:ext cx="3929090" cy="1785950"/>
          </a:xfrm>
          <a:prstGeom prst="mathMultiply">
            <a:avLst>
              <a:gd name="adj1" fmla="val 0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1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allAtOnce" animBg="1"/>
      <p:bldP spid="11" grpId="1" build="allAtOnce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 animBg="1"/>
      <p:bldP spid="4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Events (Continuous Timing Policy)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Initially, all lists are empty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Upon receiving an event </a:t>
            </a:r>
            <a:r>
              <a:rPr lang="en-US" i="1" dirty="0" smtClean="0"/>
              <a:t>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Walk through </a:t>
            </a:r>
            <a:r>
              <a:rPr lang="en-US" i="1" dirty="0" smtClean="0"/>
              <a:t>PSG</a:t>
            </a:r>
            <a:r>
              <a:rPr lang="en-US" dirty="0" smtClean="0"/>
              <a:t> and locate all subscriptions that cover </a:t>
            </a:r>
            <a:r>
              <a:rPr lang="en-US" i="1" dirty="0" smtClean="0"/>
              <a:t>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each user </a:t>
            </a:r>
            <a:r>
              <a:rPr lang="en-US" i="1" dirty="0" smtClean="0"/>
              <a:t>X</a:t>
            </a:r>
            <a:r>
              <a:rPr lang="en-US" dirty="0" smtClean="0"/>
              <a:t> associated with at least one such subscription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Compute </a:t>
            </a:r>
            <a:r>
              <a:rPr lang="en-US" i="1" dirty="0" err="1" smtClean="0"/>
              <a:t>e</a:t>
            </a:r>
            <a:r>
              <a:rPr lang="en-US" dirty="0" err="1" smtClean="0"/>
              <a:t>’s</a:t>
            </a:r>
            <a:r>
              <a:rPr lang="en-US" dirty="0" smtClean="0"/>
              <a:t> event rank </a:t>
            </a:r>
            <a:r>
              <a:rPr lang="en-US" i="1" dirty="0" err="1" smtClean="0"/>
              <a:t>rank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dirty="0" err="1" smtClean="0"/>
              <a:t>,</a:t>
            </a:r>
            <a:r>
              <a:rPr lang="en-US" i="1" dirty="0" err="1" smtClean="0"/>
              <a:t>X</a:t>
            </a:r>
            <a:r>
              <a:rPr lang="en-US" dirty="0" smtClean="0"/>
              <a:t>) for </a:t>
            </a:r>
            <a:r>
              <a:rPr lang="en-US" i="1" dirty="0" smtClean="0"/>
              <a:t>X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Remove expired elements from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X</a:t>
            </a:r>
            <a:endParaRPr lang="en-US" i="1" baseline="30000" dirty="0" smtClean="0"/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If |</a:t>
            </a:r>
            <a:r>
              <a:rPr lang="en-US" i="1" dirty="0" smtClean="0"/>
              <a:t>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X</a:t>
            </a:r>
            <a:r>
              <a:rPr lang="en-US" i="1" baseline="30000" dirty="0" smtClean="0"/>
              <a:t> </a:t>
            </a:r>
            <a:r>
              <a:rPr lang="en-US" dirty="0" smtClean="0"/>
              <a:t>| &lt; </a:t>
            </a:r>
            <a:r>
              <a:rPr lang="en-US" i="1" dirty="0" smtClean="0"/>
              <a:t>k</a:t>
            </a:r>
            <a:r>
              <a:rPr lang="en-US" dirty="0" smtClean="0"/>
              <a:t> or </a:t>
            </a:r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dirty="0" err="1" smtClean="0"/>
              <a:t>,</a:t>
            </a:r>
            <a:r>
              <a:rPr lang="en-US" i="1" dirty="0" err="1" smtClean="0"/>
              <a:t>X</a:t>
            </a:r>
            <a:r>
              <a:rPr lang="en-US" dirty="0" smtClean="0"/>
              <a:t>) &gt; minimum rank in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X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Add (</a:t>
            </a:r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dirty="0" err="1" smtClean="0"/>
              <a:t>,</a:t>
            </a:r>
            <a:r>
              <a:rPr lang="en-US" i="1" dirty="0" err="1" smtClean="0"/>
              <a:t>X</a:t>
            </a:r>
            <a:r>
              <a:rPr lang="en-US" dirty="0" smtClean="0"/>
              <a:t>) , </a:t>
            </a:r>
            <a:r>
              <a:rPr lang="en-US" i="1" dirty="0" smtClean="0"/>
              <a:t>e.exp</a:t>
            </a:r>
            <a:r>
              <a:rPr lang="en-US" dirty="0" smtClean="0"/>
              <a:t>) to </a:t>
            </a:r>
            <a:r>
              <a:rPr lang="en-US" i="1" dirty="0" err="1" smtClean="0"/>
              <a:t>list</a:t>
            </a:r>
            <a:r>
              <a:rPr lang="en-US" i="1" baseline="30000" dirty="0" err="1" smtClean="0"/>
              <a:t>X</a:t>
            </a:r>
            <a:endParaRPr lang="en-US" dirty="0" smtClean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Forward </a:t>
            </a:r>
            <a:r>
              <a:rPr lang="en-US" i="1" dirty="0" smtClean="0"/>
              <a:t>e</a:t>
            </a:r>
            <a:r>
              <a:rPr lang="en-US" dirty="0" smtClean="0"/>
              <a:t> to </a:t>
            </a:r>
            <a:r>
              <a:rPr lang="en-US" i="1" dirty="0" smtClean="0"/>
              <a:t>X</a:t>
            </a:r>
            <a:endParaRPr lang="el-GR" i="1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Events (Continuous Timing Policy)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41</a:t>
            </a:fld>
            <a:endParaRPr lang="el-GR" dirty="0"/>
          </a:p>
        </p:txBody>
      </p:sp>
      <p:grpSp>
        <p:nvGrpSpPr>
          <p:cNvPr id="2" name="Group 9"/>
          <p:cNvGrpSpPr/>
          <p:nvPr/>
        </p:nvGrpSpPr>
        <p:grpSpPr>
          <a:xfrm>
            <a:off x="4378988" y="2857496"/>
            <a:ext cx="1785950" cy="428628"/>
            <a:chOff x="2285984" y="4071942"/>
            <a:chExt cx="2500330" cy="571504"/>
          </a:xfrm>
        </p:grpSpPr>
        <p:sp>
          <p:nvSpPr>
            <p:cNvPr id="7" name="Rounded Rectangle 6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cinema = </a:t>
              </a:r>
              <a:r>
                <a:rPr lang="en-US" sz="1050" dirty="0" err="1" smtClean="0">
                  <a:solidFill>
                    <a:schemeClr val="tx1"/>
                  </a:solidFill>
                </a:rPr>
                <a:t>ster</a:t>
              </a:r>
              <a:endParaRPr lang="el-GR" sz="1400" dirty="0"/>
            </a:p>
          </p:txBody>
        </p:sp>
        <p:sp>
          <p:nvSpPr>
            <p:cNvPr id="8" name="Round Same Side Corner Rectangle 7"/>
            <p:cNvSpPr/>
            <p:nvPr/>
          </p:nvSpPr>
          <p:spPr>
            <a:xfrm rot="5400000">
              <a:off x="4036215" y="3893347"/>
              <a:ext cx="571504" cy="92869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57620" y="4214818"/>
              <a:ext cx="769763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John, 0.5</a:t>
              </a:r>
              <a:endParaRPr lang="el-GR" sz="1000" dirty="0"/>
            </a:p>
          </p:txBody>
        </p:sp>
      </p:grpSp>
      <p:grpSp>
        <p:nvGrpSpPr>
          <p:cNvPr id="6" name="Group 14"/>
          <p:cNvGrpSpPr/>
          <p:nvPr/>
        </p:nvGrpSpPr>
        <p:grpSpPr>
          <a:xfrm>
            <a:off x="6307815" y="2714618"/>
            <a:ext cx="2169668" cy="571506"/>
            <a:chOff x="5143504" y="3881438"/>
            <a:chExt cx="2820568" cy="762008"/>
          </a:xfrm>
        </p:grpSpPr>
        <p:sp>
          <p:nvSpPr>
            <p:cNvPr id="11" name="Rounded Rectangle 10"/>
            <p:cNvSpPr/>
            <p:nvPr/>
          </p:nvSpPr>
          <p:spPr>
            <a:xfrm>
              <a:off x="5143504" y="3881441"/>
              <a:ext cx="2786082" cy="76200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5400000">
              <a:off x="7084236" y="3798094"/>
              <a:ext cx="762005" cy="92869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00892" y="3976693"/>
              <a:ext cx="963180" cy="5437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John, 0.7</a:t>
              </a:r>
            </a:p>
            <a:p>
              <a:r>
                <a:rPr lang="en-US" sz="1000" dirty="0" smtClean="0"/>
                <a:t>Anna, 0.6</a:t>
              </a:r>
              <a:endParaRPr lang="el-GR" sz="900" dirty="0" smtClean="0"/>
            </a:p>
          </p:txBody>
        </p:sp>
      </p:grpSp>
      <p:grpSp>
        <p:nvGrpSpPr>
          <p:cNvPr id="10" name="Group 18"/>
          <p:cNvGrpSpPr/>
          <p:nvPr/>
        </p:nvGrpSpPr>
        <p:grpSpPr>
          <a:xfrm>
            <a:off x="5379120" y="3714752"/>
            <a:ext cx="2286016" cy="642942"/>
            <a:chOff x="3643306" y="5214950"/>
            <a:chExt cx="2786082" cy="714380"/>
          </a:xfrm>
        </p:grpSpPr>
        <p:sp>
          <p:nvSpPr>
            <p:cNvPr id="15" name="Rounded Rectangle 14"/>
            <p:cNvSpPr/>
            <p:nvPr/>
          </p:nvSpPr>
          <p:spPr>
            <a:xfrm>
              <a:off x="3643306" y="5214950"/>
              <a:ext cx="2786082" cy="7143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      cinema = </a:t>
              </a:r>
              <a:r>
                <a:rPr lang="en-US" sz="1050" dirty="0" err="1" smtClean="0">
                  <a:solidFill>
                    <a:schemeClr val="tx1"/>
                  </a:solidFill>
                </a:rPr>
                <a:t>ster</a:t>
              </a:r>
              <a:r>
                <a:rPr lang="en-US" sz="1050" dirty="0" smtClean="0">
                  <a:solidFill>
                    <a:schemeClr val="tx1"/>
                  </a:solidFill>
                </a:rPr>
                <a:t>        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       genre = drama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showing time &gt; 21:00</a:t>
              </a:r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5607851" y="5107793"/>
              <a:ext cx="714380" cy="92869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89809" y="5319046"/>
              <a:ext cx="924472" cy="4616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John, 0.9</a:t>
              </a:r>
            </a:p>
            <a:p>
              <a:r>
                <a:rPr lang="en-US" sz="1050" dirty="0" smtClean="0"/>
                <a:t>Anna, 0.7</a:t>
              </a:r>
              <a:endParaRPr lang="el-GR" sz="10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 rot="16200000" flipH="1">
            <a:off x="5682731" y="2875355"/>
            <a:ext cx="428628" cy="1250165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736442" y="3071810"/>
            <a:ext cx="428628" cy="857256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9"/>
          <p:cNvGrpSpPr/>
          <p:nvPr/>
        </p:nvGrpSpPr>
        <p:grpSpPr>
          <a:xfrm>
            <a:off x="6665004" y="1857364"/>
            <a:ext cx="1978962" cy="428628"/>
            <a:chOff x="2285984" y="4071942"/>
            <a:chExt cx="2565321" cy="571504"/>
          </a:xfrm>
        </p:grpSpPr>
        <p:sp>
          <p:nvSpPr>
            <p:cNvPr id="21" name="Rounded Rectangle 20"/>
            <p:cNvSpPr/>
            <p:nvPr/>
          </p:nvSpPr>
          <p:spPr>
            <a:xfrm>
              <a:off x="2285984" y="4071942"/>
              <a:ext cx="250033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  genre = drama</a:t>
              </a:r>
              <a:endParaRPr lang="el-GR" sz="1400" dirty="0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4036215" y="3893347"/>
              <a:ext cx="571504" cy="928694"/>
            </a:xfrm>
            <a:prstGeom prst="round2SameRect">
              <a:avLst/>
            </a:prstGeom>
            <a:solidFill>
              <a:schemeClr val="accent2">
                <a:lumMod val="75000"/>
                <a:alpha val="41176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 dirty="0">
                <a:solidFill>
                  <a:srgbClr val="CC0099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57620" y="4214818"/>
              <a:ext cx="993685" cy="3385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Anna, 0.5</a:t>
              </a:r>
              <a:endParaRPr lang="el-GR" sz="10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rot="5400000">
            <a:off x="7290087" y="2375290"/>
            <a:ext cx="428628" cy="250033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357158" y="1838969"/>
          <a:ext cx="1643074" cy="159860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821537"/>
                <a:gridCol w="821537"/>
              </a:tblGrid>
              <a:tr h="3208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John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95577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rank</a:t>
                      </a:r>
                      <a:endParaRPr lang="el-GR" b="0" i="1" dirty="0"/>
                    </a:p>
                  </a:txBody>
                  <a:tcPr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exp</a:t>
                      </a:r>
                      <a:endParaRPr lang="el-GR" i="1" dirty="0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0843"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l-GR" b="0" dirty="0"/>
                    </a:p>
                  </a:txBody>
                  <a:tcPr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10:00</a:t>
                      </a:r>
                      <a:endParaRPr lang="el-GR" dirty="0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1321"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l-GR" dirty="0"/>
                    </a:p>
                  </a:txBody>
                  <a:tcPr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endParaRPr lang="el-GR" dirty="0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214546" y="1838969"/>
          <a:ext cx="1643074" cy="159860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821537"/>
                <a:gridCol w="821537"/>
              </a:tblGrid>
              <a:tr h="3208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Anna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20843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rank</a:t>
                      </a:r>
                      <a:endParaRPr lang="el-GR" b="0" i="1" dirty="0"/>
                    </a:p>
                  </a:txBody>
                  <a:tcPr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exp</a:t>
                      </a:r>
                      <a:endParaRPr lang="el-GR" i="1" dirty="0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0843"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l-GR" b="0" dirty="0"/>
                    </a:p>
                  </a:txBody>
                  <a:tcPr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endParaRPr lang="el-GR" dirty="0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1321"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l-GR" dirty="0"/>
                    </a:p>
                  </a:txBody>
                  <a:tcPr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12:00</a:t>
                      </a:r>
                      <a:endParaRPr lang="el-GR" dirty="0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57158" y="441699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time: 08:00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357158" y="471488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Published event </a:t>
            </a:r>
            <a:r>
              <a:rPr lang="en-US" i="1" dirty="0" smtClean="0"/>
              <a:t>e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9" name="Rectangle 38"/>
          <p:cNvSpPr/>
          <p:nvPr/>
        </p:nvSpPr>
        <p:spPr>
          <a:xfrm>
            <a:off x="571472" y="5143512"/>
            <a:ext cx="1928826" cy="10001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cinema = </a:t>
            </a:r>
            <a:r>
              <a:rPr lang="en-US" sz="1400" dirty="0" err="1" smtClean="0">
                <a:solidFill>
                  <a:schemeClr val="tx1"/>
                </a:solidFill>
              </a:rPr>
              <a:t>odeon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showing time = 21:10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00298" y="5143512"/>
            <a:ext cx="857256" cy="10001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expiration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21:10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14942" y="500063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, John) = 0.7</a:t>
            </a:r>
          </a:p>
          <a:p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, Anna) = 0.6</a:t>
            </a:r>
            <a:endParaRPr lang="el-GR" dirty="0"/>
          </a:p>
        </p:txBody>
      </p:sp>
      <p:sp>
        <p:nvSpPr>
          <p:cNvPr id="42" name="Rectangle 41"/>
          <p:cNvSpPr/>
          <p:nvPr/>
        </p:nvSpPr>
        <p:spPr>
          <a:xfrm>
            <a:off x="385052" y="2994250"/>
            <a:ext cx="57150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50"/>
                </a:solidFill>
              </a:rPr>
              <a:t>0.7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214414" y="3000372"/>
            <a:ext cx="76404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50"/>
                </a:solidFill>
              </a:rPr>
              <a:t>21:10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52748" y="1553217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Top-2 lists</a:t>
            </a:r>
            <a:endParaRPr lang="el-GR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9" grpId="0" animBg="1"/>
      <p:bldP spid="40" grpId="0" animBg="1"/>
      <p:bldP spid="41" grpId="0"/>
      <p:bldP spid="42" grpId="0" animBg="1"/>
      <p:bldP spid="4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Events (Periodic &amp; Sliding Window)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Periodic Timing Policy a server maintains:</a:t>
            </a:r>
          </a:p>
          <a:p>
            <a:pPr lvl="1"/>
            <a:r>
              <a:rPr lang="en-US" dirty="0" smtClean="0"/>
              <a:t>A Preferential Subscription Graph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buffer</a:t>
            </a:r>
            <a:r>
              <a:rPr lang="en-US" dirty="0" smtClean="0"/>
              <a:t> of matching events published in the current period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 the end of the period,  we compute the top-</a:t>
            </a:r>
            <a:r>
              <a:rPr lang="en-US" i="1" dirty="0" smtClean="0"/>
              <a:t>k</a:t>
            </a:r>
            <a:r>
              <a:rPr lang="en-US" dirty="0" smtClean="0"/>
              <a:t> events for each user and forward them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dirty="0" smtClean="0"/>
              <a:t>In the Sliding Window Timing Policy a server maintains:</a:t>
            </a:r>
          </a:p>
          <a:p>
            <a:pPr lvl="1"/>
            <a:r>
              <a:rPr lang="en-US" dirty="0" smtClean="0"/>
              <a:t>A Preferential Subscription Graph</a:t>
            </a:r>
          </a:p>
          <a:p>
            <a:pPr lvl="1"/>
            <a:r>
              <a:rPr lang="en-US" dirty="0" smtClean="0"/>
              <a:t>A buffer of matching events per subscriber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Whenever a window slides, we compute the top-</a:t>
            </a:r>
            <a:r>
              <a:rPr lang="en-US" i="1" dirty="0" smtClean="0"/>
              <a:t>k</a:t>
            </a:r>
            <a:r>
              <a:rPr lang="en-US" dirty="0" smtClean="0"/>
              <a:t> events for the corresponding user and forward any of those that have not been forwarded before</a:t>
            </a:r>
          </a:p>
          <a:p>
            <a:pPr lvl="1"/>
            <a:endParaRPr lang="en-US" dirty="0" smtClean="0"/>
          </a:p>
          <a:p>
            <a:endParaRPr lang="en-US" sz="2200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Diversity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continuous policy, we do not maintain any information about the </a:t>
            </a:r>
            <a:r>
              <a:rPr lang="en-US" i="1" dirty="0" smtClean="0"/>
              <a:t>content</a:t>
            </a:r>
            <a:r>
              <a:rPr lang="en-US" dirty="0" smtClean="0"/>
              <a:t> of past event, therefore no diversity is applied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periodic and sliding window policies, whenever we compute top-</a:t>
            </a:r>
            <a:r>
              <a:rPr lang="en-US" i="1" dirty="0" smtClean="0"/>
              <a:t>k</a:t>
            </a:r>
            <a:r>
              <a:rPr lang="en-US" dirty="0" smtClean="0"/>
              <a:t> results, we choose events based on their </a:t>
            </a:r>
            <a:r>
              <a:rPr lang="en-US" i="1" dirty="0" err="1" smtClean="0"/>
              <a:t>divranks</a:t>
            </a:r>
            <a:endParaRPr lang="el-GR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of Servers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event-notification service can be implemented over a network of servers</a:t>
            </a:r>
          </a:p>
          <a:p>
            <a:pPr lvl="1"/>
            <a:r>
              <a:rPr lang="en-US" dirty="0" smtClean="0"/>
              <a:t>Servers are organized in a hierarchy</a:t>
            </a:r>
          </a:p>
          <a:p>
            <a:pPr lvl="1"/>
            <a:r>
              <a:rPr lang="en-US" dirty="0" smtClean="0"/>
              <a:t>Each server sends to its parent the subscriptions in the top level of its </a:t>
            </a:r>
            <a:r>
              <a:rPr lang="en-US" i="1" dirty="0" smtClean="0"/>
              <a:t>PSG</a:t>
            </a:r>
          </a:p>
          <a:p>
            <a:pPr lvl="2"/>
            <a:r>
              <a:rPr lang="en-US" dirty="0" smtClean="0"/>
              <a:t>Only events matching those need to be propagated to the server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To reduce the number of those subscriptions, clients are not connected to a random server, but instead probe a number of servers during </a:t>
            </a:r>
            <a:r>
              <a:rPr lang="en-US" dirty="0" err="1" smtClean="0"/>
              <a:t>bootstraping</a:t>
            </a:r>
            <a:r>
              <a:rPr lang="en-US" dirty="0" smtClean="0"/>
              <a:t> and choose one based on</a:t>
            </a:r>
          </a:p>
          <a:p>
            <a:pPr lvl="2"/>
            <a:r>
              <a:rPr lang="en-US" dirty="0" smtClean="0"/>
              <a:t>The number of new nodes that will be created in the top level of the </a:t>
            </a:r>
            <a:r>
              <a:rPr lang="en-US" i="1" dirty="0" smtClean="0"/>
              <a:t>PSG</a:t>
            </a:r>
          </a:p>
          <a:p>
            <a:pPr lvl="2"/>
            <a:r>
              <a:rPr lang="en-US" dirty="0" smtClean="0"/>
              <a:t>The total number of nodes in the PSG (load balance)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Preference Model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have fully implemented our approach as an extension of SIENA, a multi-threaded, distributed publish/subscribe system (</a:t>
            </a:r>
            <a:r>
              <a:rPr lang="en-US" dirty="0" err="1" smtClean="0">
                <a:solidFill>
                  <a:srgbClr val="FF0000"/>
                </a:solidFill>
              </a:rPr>
              <a:t>PrefSIENA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We use a real movie dataset, derived from IMDB. Data about 58788 movies:</a:t>
            </a:r>
          </a:p>
          <a:p>
            <a:pPr lvl="1"/>
            <a:r>
              <a:rPr lang="en-US" i="1" dirty="0" smtClean="0"/>
              <a:t>Title</a:t>
            </a:r>
            <a:r>
              <a:rPr lang="en-US" dirty="0" smtClean="0"/>
              <a:t>, </a:t>
            </a:r>
            <a:r>
              <a:rPr lang="en-US" i="1" dirty="0" smtClean="0"/>
              <a:t>year</a:t>
            </a:r>
            <a:r>
              <a:rPr lang="en-US" dirty="0" smtClean="0"/>
              <a:t>, </a:t>
            </a:r>
            <a:r>
              <a:rPr lang="en-US" i="1" dirty="0" smtClean="0"/>
              <a:t>budget</a:t>
            </a:r>
            <a:r>
              <a:rPr lang="en-US" dirty="0" smtClean="0"/>
              <a:t>, </a:t>
            </a:r>
            <a:r>
              <a:rPr lang="en-US" i="1" dirty="0" smtClean="0"/>
              <a:t>length</a:t>
            </a:r>
            <a:r>
              <a:rPr lang="en-US" dirty="0" smtClean="0"/>
              <a:t>, </a:t>
            </a:r>
            <a:r>
              <a:rPr lang="en-US" i="1" dirty="0" smtClean="0"/>
              <a:t>rating</a:t>
            </a:r>
            <a:r>
              <a:rPr lang="en-US" dirty="0" smtClean="0"/>
              <a:t>, </a:t>
            </a:r>
            <a:r>
              <a:rPr lang="en-US" i="1" dirty="0" smtClean="0"/>
              <a:t>MPAA-rating</a:t>
            </a:r>
            <a:r>
              <a:rPr lang="en-US" dirty="0" smtClean="0"/>
              <a:t>, </a:t>
            </a:r>
            <a:r>
              <a:rPr lang="en-US" i="1" dirty="0" smtClean="0"/>
              <a:t>genre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Publishers generate events by randomly selecting movies.</a:t>
            </a:r>
          </a:p>
          <a:p>
            <a:endParaRPr lang="en-US" dirty="0" smtClean="0"/>
          </a:p>
          <a:p>
            <a:r>
              <a:rPr lang="en-US" dirty="0" smtClean="0"/>
              <a:t>Subscriptions are generated by choosing a random number of attributes and attribute values based on a </a:t>
            </a:r>
            <a:r>
              <a:rPr lang="en-US" dirty="0" err="1" smtClean="0"/>
              <a:t>zipf</a:t>
            </a:r>
            <a:r>
              <a:rPr lang="en-US" dirty="0" smtClean="0"/>
              <a:t> distribution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perform three sets of experiments:</a:t>
            </a:r>
          </a:p>
          <a:p>
            <a:pPr lvl="1"/>
            <a:r>
              <a:rPr lang="en-US" dirty="0" smtClean="0"/>
              <a:t>Number of delivered events</a:t>
            </a:r>
          </a:p>
          <a:p>
            <a:pPr lvl="1"/>
            <a:r>
              <a:rPr lang="en-US" dirty="0" smtClean="0"/>
              <a:t>Quality of delivered events</a:t>
            </a:r>
          </a:p>
          <a:p>
            <a:pPr lvl="2"/>
            <a:r>
              <a:rPr lang="en-US" dirty="0" smtClean="0"/>
              <a:t>Average rank</a:t>
            </a:r>
          </a:p>
          <a:p>
            <a:pPr lvl="2"/>
            <a:r>
              <a:rPr lang="en-US" dirty="0" smtClean="0"/>
              <a:t>Diversity</a:t>
            </a:r>
          </a:p>
          <a:p>
            <a:pPr lvl="2"/>
            <a:r>
              <a:rPr lang="en-US" dirty="0" smtClean="0"/>
              <a:t>Freshness</a:t>
            </a:r>
          </a:p>
          <a:p>
            <a:pPr lvl="1"/>
            <a:r>
              <a:rPr lang="en-US" dirty="0" smtClean="0"/>
              <a:t>Overhead evaluation</a:t>
            </a:r>
          </a:p>
          <a:p>
            <a:pPr lvl="2"/>
            <a:r>
              <a:rPr lang="en-US" dirty="0" smtClean="0"/>
              <a:t>Time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examine a number of publication scenarios:</a:t>
            </a:r>
          </a:p>
          <a:p>
            <a:pPr lvl="1"/>
            <a:r>
              <a:rPr lang="en-US" dirty="0" smtClean="0"/>
              <a:t>Best-First</a:t>
            </a:r>
          </a:p>
          <a:p>
            <a:pPr lvl="1"/>
            <a:r>
              <a:rPr lang="en-US" dirty="0" smtClean="0"/>
              <a:t>Best-Last</a:t>
            </a:r>
          </a:p>
          <a:p>
            <a:pPr lvl="1"/>
            <a:r>
              <a:rPr lang="en-US" dirty="0" smtClean="0"/>
              <a:t>Burst</a:t>
            </a:r>
          </a:p>
          <a:p>
            <a:pPr lvl="1"/>
            <a:r>
              <a:rPr lang="en-US" dirty="0" smtClean="0"/>
              <a:t>Random</a:t>
            </a:r>
            <a:endParaRPr lang="el-GR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Delivered Events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406" y="4429132"/>
            <a:ext cx="5286412" cy="200026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Matching/Published events: 800/2500</a:t>
            </a:r>
          </a:p>
          <a:p>
            <a:endParaRPr lang="en-US" dirty="0" smtClean="0"/>
          </a:p>
          <a:p>
            <a:r>
              <a:rPr lang="en-US" dirty="0" smtClean="0"/>
              <a:t>Continuous:	e.g. Random: 9%-29%</a:t>
            </a:r>
          </a:p>
          <a:p>
            <a:r>
              <a:rPr lang="en-US" dirty="0" smtClean="0"/>
              <a:t>Periodic: 	7% - 35% </a:t>
            </a:r>
          </a:p>
          <a:p>
            <a:r>
              <a:rPr lang="en-US" dirty="0" smtClean="0"/>
              <a:t>Sliding:	e.g. Random: 25%</a:t>
            </a:r>
          </a:p>
          <a:p>
            <a:endParaRPr lang="en-US" dirty="0" smtClean="0"/>
          </a:p>
          <a:p>
            <a:r>
              <a:rPr lang="en-US" dirty="0" smtClean="0"/>
              <a:t>Larger period/window: fewer delivered events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285860"/>
            <a:ext cx="728662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000504"/>
            <a:ext cx="352425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714612" y="3714752"/>
            <a:ext cx="18966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Continuous Timing Policy</a:t>
            </a:r>
            <a:endParaRPr lang="el-GR" sz="1100" cap="small" dirty="0"/>
          </a:p>
        </p:txBody>
      </p:sp>
      <p:sp>
        <p:nvSpPr>
          <p:cNvPr id="14" name="TextBox 13"/>
          <p:cNvSpPr txBox="1"/>
          <p:nvPr/>
        </p:nvSpPr>
        <p:spPr>
          <a:xfrm>
            <a:off x="6521117" y="3714752"/>
            <a:ext cx="1685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Periodic Timing Policy</a:t>
            </a:r>
            <a:endParaRPr lang="el-GR" sz="1100" cap="small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6465972"/>
            <a:ext cx="2185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Sliding Window Timing Policy</a:t>
            </a:r>
            <a:endParaRPr lang="el-GR" sz="1100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Delivered Events (Diversity)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49</a:t>
            </a:fld>
            <a:endParaRPr lang="el-G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8060" y="3954210"/>
            <a:ext cx="374332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911034" y="6429396"/>
            <a:ext cx="2185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Sliding Window Timing Policy</a:t>
            </a:r>
            <a:endParaRPr lang="el-GR" sz="1100" cap="small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5492" y="1234424"/>
            <a:ext cx="36004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161103" y="3643314"/>
            <a:ext cx="1685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Periodic Timing Policy</a:t>
            </a:r>
            <a:endParaRPr lang="el-GR" sz="1100" cap="small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1406" y="2428868"/>
            <a:ext cx="4714908" cy="4000528"/>
          </a:xfrm>
        </p:spPr>
        <p:txBody>
          <a:bodyPr>
            <a:normAutofit/>
          </a:bodyPr>
          <a:lstStyle/>
          <a:p>
            <a:r>
              <a:rPr lang="en-US" dirty="0" smtClean="0"/>
              <a:t>Periodic</a:t>
            </a:r>
          </a:p>
          <a:p>
            <a:pPr lvl="1"/>
            <a:r>
              <a:rPr lang="en-US" dirty="0" smtClean="0"/>
              <a:t>Same number (bounded by 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Sliding</a:t>
            </a:r>
          </a:p>
          <a:p>
            <a:pPr lvl="1"/>
            <a:r>
              <a:rPr lang="en-US" dirty="0" smtClean="0"/>
              <a:t>Number of delivered notifications increases slightly</a:t>
            </a:r>
          </a:p>
          <a:p>
            <a:pPr lvl="2"/>
            <a:r>
              <a:rPr lang="en-US" dirty="0" smtClean="0"/>
              <a:t>more than one event may be delivered at each window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Typically, all subscriptions are considered </a:t>
            </a:r>
            <a:r>
              <a:rPr lang="en-US" dirty="0" smtClean="0">
                <a:solidFill>
                  <a:srgbClr val="FF0000"/>
                </a:solidFill>
              </a:rPr>
              <a:t>equally important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Users may receive overwhelming amounts of notifications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In such cases, users would like to receive only a fraction of those notifications, the </a:t>
            </a:r>
            <a:r>
              <a:rPr lang="en-US" dirty="0" smtClean="0">
                <a:solidFill>
                  <a:srgbClr val="FF0000"/>
                </a:solidFill>
              </a:rPr>
              <a:t>most interesting</a:t>
            </a:r>
            <a:r>
              <a:rPr lang="en-US" dirty="0" smtClean="0"/>
              <a:t> ones</a:t>
            </a:r>
          </a:p>
          <a:p>
            <a:pPr lvl="1" algn="just"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Say John is more interested in horror movies than dramas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John would like to receive notifications about horror </a:t>
            </a:r>
            <a:r>
              <a:rPr lang="en-US" i="1" dirty="0" smtClean="0"/>
              <a:t>only if there are no (or just a few)</a:t>
            </a:r>
            <a:r>
              <a:rPr lang="en-US" dirty="0" smtClean="0"/>
              <a:t> notifications about drama movies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u="sng" dirty="0" smtClean="0"/>
              <a:t>Current publish/subscribe systems do not allow John to express this different degree of interest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Delivered Events (Average Rank)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50</a:t>
            </a:fld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47850" y="1214422"/>
            <a:ext cx="72961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775192" y="3654172"/>
            <a:ext cx="18966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Continuous Timing Policy</a:t>
            </a:r>
            <a:endParaRPr lang="el-GR" sz="1100" cap="small" dirty="0"/>
          </a:p>
        </p:txBody>
      </p:sp>
      <p:sp>
        <p:nvSpPr>
          <p:cNvPr id="8" name="TextBox 7"/>
          <p:cNvSpPr txBox="1"/>
          <p:nvPr/>
        </p:nvSpPr>
        <p:spPr>
          <a:xfrm>
            <a:off x="6581697" y="3654172"/>
            <a:ext cx="1685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Periodic Timing Policy</a:t>
            </a:r>
            <a:endParaRPr lang="el-GR" sz="1100" cap="small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175" y="3929066"/>
            <a:ext cx="355282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357950" y="6357958"/>
            <a:ext cx="2185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Sliding Window Timing Policy</a:t>
            </a:r>
            <a:endParaRPr lang="el-GR" sz="1100" cap="small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1406" y="4000504"/>
            <a:ext cx="5286412" cy="2428892"/>
          </a:xfrm>
        </p:spPr>
        <p:txBody>
          <a:bodyPr>
            <a:normAutofit/>
          </a:bodyPr>
          <a:lstStyle/>
          <a:p>
            <a:r>
              <a:rPr lang="en-US" dirty="0" smtClean="0"/>
              <a:t>Average rank of all matching events: 0.59</a:t>
            </a:r>
          </a:p>
          <a:p>
            <a:endParaRPr lang="en-US" dirty="0" smtClean="0"/>
          </a:p>
          <a:p>
            <a:r>
              <a:rPr lang="en-US" dirty="0" smtClean="0"/>
              <a:t>The average rank increases in all cases, </a:t>
            </a:r>
            <a:r>
              <a:rPr lang="en-US" sz="1600" dirty="0" smtClean="0"/>
              <a:t>even though in the presence of many high-ranked events some may be dismissed.</a:t>
            </a:r>
          </a:p>
          <a:p>
            <a:endParaRPr lang="en-US" sz="1600" dirty="0" smtClean="0"/>
          </a:p>
          <a:p>
            <a:r>
              <a:rPr lang="en-US" sz="1600" dirty="0" smtClean="0"/>
              <a:t>When diversifying, average rank decreases slightly.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of Delivered Events (Diversity)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51</a:t>
            </a:fld>
            <a:endParaRPr lang="el-G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000240"/>
            <a:ext cx="36480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929322" y="4643446"/>
            <a:ext cx="21852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cap="small" dirty="0" smtClean="0"/>
              <a:t>Sliding Window Timing Policy</a:t>
            </a:r>
          </a:p>
          <a:p>
            <a:pPr algn="ctr"/>
            <a:r>
              <a:rPr lang="en-US" sz="1100" cap="small" dirty="0" smtClean="0"/>
              <a:t>Random Scenario</a:t>
            </a:r>
            <a:endParaRPr lang="el-GR" sz="1100" cap="small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1406" y="2143116"/>
            <a:ext cx="4714908" cy="4000528"/>
          </a:xfrm>
        </p:spPr>
        <p:txBody>
          <a:bodyPr>
            <a:normAutofit/>
          </a:bodyPr>
          <a:lstStyle/>
          <a:p>
            <a:r>
              <a:rPr lang="en-US" dirty="0" smtClean="0"/>
              <a:t>List-Distance of delivered events</a:t>
            </a:r>
          </a:p>
          <a:p>
            <a:pPr lvl="1"/>
            <a:r>
              <a:rPr lang="el-GR" dirty="0" smtClean="0">
                <a:latin typeface="Cambria Math"/>
                <a:ea typeface="Cambria Math"/>
              </a:rPr>
              <a:t>σ</a:t>
            </a:r>
            <a:r>
              <a:rPr lang="en-US" dirty="0" smtClean="0">
                <a:latin typeface="Cambria Math"/>
                <a:ea typeface="Cambria Math"/>
              </a:rPr>
              <a:t> = 1</a:t>
            </a:r>
          </a:p>
          <a:p>
            <a:pPr lvl="1"/>
            <a:r>
              <a:rPr lang="el-GR" dirty="0" smtClean="0">
                <a:latin typeface="Cambria Math"/>
                <a:ea typeface="Cambria Math"/>
              </a:rPr>
              <a:t>σ</a:t>
            </a:r>
            <a:r>
              <a:rPr lang="en-US" dirty="0" smtClean="0">
                <a:latin typeface="Cambria Math"/>
                <a:ea typeface="Cambria Math"/>
              </a:rPr>
              <a:t> = 0.2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List-Distance indeed increases with our diversity heuristic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Delivered Events (Freshness)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52</a:t>
            </a:fld>
            <a:endParaRPr lang="el-G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43626" y="1157844"/>
            <a:ext cx="73342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802624" y="3654172"/>
            <a:ext cx="18966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Continuous Timing Policy</a:t>
            </a:r>
            <a:endParaRPr lang="el-GR" sz="1100" cap="small" dirty="0"/>
          </a:p>
        </p:txBody>
      </p:sp>
      <p:sp>
        <p:nvSpPr>
          <p:cNvPr id="8" name="TextBox 7"/>
          <p:cNvSpPr txBox="1"/>
          <p:nvPr/>
        </p:nvSpPr>
        <p:spPr>
          <a:xfrm>
            <a:off x="6609129" y="3654172"/>
            <a:ext cx="1685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Periodic Timing Policy</a:t>
            </a:r>
            <a:endParaRPr lang="el-GR" sz="1100" cap="smal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857628"/>
            <a:ext cx="35147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357950" y="6357958"/>
            <a:ext cx="2185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Sliding Window Timing Policy</a:t>
            </a:r>
            <a:endParaRPr lang="el-GR" sz="1100" cap="small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0" y="4143380"/>
            <a:ext cx="5286412" cy="2428892"/>
          </a:xfrm>
        </p:spPr>
        <p:txBody>
          <a:bodyPr>
            <a:normAutofit/>
          </a:bodyPr>
          <a:lstStyle/>
          <a:p>
            <a:r>
              <a:rPr lang="en-US" b="1" dirty="0" smtClean="0"/>
              <a:t>Freshness: </a:t>
            </a:r>
            <a:r>
              <a:rPr lang="en-US" dirty="0" smtClean="0"/>
              <a:t>Time between publication and delivery</a:t>
            </a:r>
          </a:p>
          <a:p>
            <a:endParaRPr lang="en-US" dirty="0" smtClean="0"/>
          </a:p>
          <a:p>
            <a:r>
              <a:rPr lang="en-US" dirty="0" smtClean="0"/>
              <a:t>Continuous: 	independent from scenario</a:t>
            </a:r>
          </a:p>
          <a:p>
            <a:r>
              <a:rPr lang="en-US" dirty="0" smtClean="0"/>
              <a:t>Periodic:	depends on scenario and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Sliding:	depends on </a:t>
            </a:r>
            <a:r>
              <a:rPr lang="en-US" i="1" dirty="0" smtClean="0"/>
              <a:t>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Delivered Events (Freshness)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53</a:t>
            </a:fld>
            <a:endParaRPr lang="el-G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302434"/>
            <a:ext cx="37147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973072"/>
            <a:ext cx="36195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615564" y="6539124"/>
            <a:ext cx="2185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Sliding Window Timing Policy</a:t>
            </a:r>
            <a:endParaRPr lang="el-GR" sz="1100" cap="small" dirty="0"/>
          </a:p>
        </p:txBody>
      </p:sp>
      <p:sp>
        <p:nvSpPr>
          <p:cNvPr id="9" name="TextBox 8"/>
          <p:cNvSpPr txBox="1"/>
          <p:nvPr/>
        </p:nvSpPr>
        <p:spPr>
          <a:xfrm>
            <a:off x="5865633" y="3826194"/>
            <a:ext cx="1685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Periodic Timing Policy</a:t>
            </a:r>
            <a:endParaRPr lang="el-GR" sz="1100" cap="small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786058"/>
            <a:ext cx="4714908" cy="2214578"/>
          </a:xfrm>
        </p:spPr>
        <p:txBody>
          <a:bodyPr>
            <a:normAutofit/>
          </a:bodyPr>
          <a:lstStyle/>
          <a:p>
            <a:r>
              <a:rPr lang="en-US" dirty="0" smtClean="0"/>
              <a:t>When diversity is applied, freshness is reduced	</a:t>
            </a:r>
          </a:p>
          <a:p>
            <a:pPr lvl="1"/>
            <a:r>
              <a:rPr lang="en-US" dirty="0" smtClean="0"/>
              <a:t>extra time needed for top-</a:t>
            </a:r>
            <a:r>
              <a:rPr lang="en-US" i="1" dirty="0" smtClean="0"/>
              <a:t>k</a:t>
            </a:r>
            <a:r>
              <a:rPr lang="en-US" dirty="0" smtClean="0"/>
              <a:t> computation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54</a:t>
            </a:fld>
            <a:endParaRPr lang="el-G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000108"/>
            <a:ext cx="3524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857628"/>
            <a:ext cx="364807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143636" y="3643314"/>
            <a:ext cx="19880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Matching Time (Per Event)</a:t>
            </a:r>
            <a:endParaRPr lang="el-GR" sz="1100" cap="small" dirty="0"/>
          </a:p>
        </p:txBody>
      </p:sp>
      <p:sp>
        <p:nvSpPr>
          <p:cNvPr id="9" name="TextBox 8"/>
          <p:cNvSpPr txBox="1"/>
          <p:nvPr/>
        </p:nvSpPr>
        <p:spPr>
          <a:xfrm>
            <a:off x="5876172" y="6429396"/>
            <a:ext cx="2509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Diversification Time (Per Window)</a:t>
            </a:r>
            <a:endParaRPr lang="el-GR" sz="1100" cap="small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4714908" cy="4071966"/>
          </a:xfrm>
        </p:spPr>
        <p:txBody>
          <a:bodyPr>
            <a:normAutofit/>
          </a:bodyPr>
          <a:lstStyle/>
          <a:p>
            <a:r>
              <a:rPr lang="en-US" dirty="0" smtClean="0"/>
              <a:t>Two substantial overheads:</a:t>
            </a:r>
          </a:p>
          <a:p>
            <a:pPr lvl="1"/>
            <a:r>
              <a:rPr lang="en-US" dirty="0" smtClean="0"/>
              <a:t>To compute event relevance we have to locate all matching subscriptions instead of just one</a:t>
            </a:r>
          </a:p>
          <a:p>
            <a:pPr lvl="2"/>
            <a:r>
              <a:rPr lang="en-US" dirty="0" smtClean="0"/>
              <a:t>On average, we have to check twice as many nodes of the </a:t>
            </a:r>
            <a:r>
              <a:rPr lang="en-US" i="1" dirty="0" smtClean="0"/>
              <a:t>PSG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Maintaining state and perform top-</a:t>
            </a:r>
            <a:r>
              <a:rPr lang="en-US" i="1" dirty="0" smtClean="0"/>
              <a:t>k</a:t>
            </a:r>
            <a:r>
              <a:rPr lang="en-US" dirty="0" smtClean="0"/>
              <a:t> computations, esp. when diversifying</a:t>
            </a:r>
          </a:p>
          <a:p>
            <a:pPr lvl="2"/>
            <a:r>
              <a:rPr lang="en-US" dirty="0" smtClean="0"/>
              <a:t>Depends on buffer size and </a:t>
            </a:r>
            <a:r>
              <a:rPr lang="en-US" i="1" dirty="0" smtClean="0"/>
              <a:t>k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Preference Model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Summary</a:t>
            </a:r>
            <a:endParaRPr lang="el-GR" u="sng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2071678"/>
            <a:ext cx="8615394" cy="4357718"/>
          </a:xfrm>
        </p:spPr>
        <p:txBody>
          <a:bodyPr/>
          <a:lstStyle/>
          <a:p>
            <a:r>
              <a:rPr lang="en-US" dirty="0" smtClean="0"/>
              <a:t>We extend </a:t>
            </a:r>
            <a:r>
              <a:rPr lang="en-US" dirty="0" smtClean="0">
                <a:solidFill>
                  <a:srgbClr val="FF0000"/>
                </a:solidFill>
              </a:rPr>
              <a:t>publish/subscribe</a:t>
            </a:r>
            <a:r>
              <a:rPr lang="en-US" dirty="0" smtClean="0"/>
              <a:t> systems to incorporate </a:t>
            </a:r>
            <a:r>
              <a:rPr lang="en-US" dirty="0" smtClean="0">
                <a:solidFill>
                  <a:srgbClr val="FF0000"/>
                </a:solidFill>
              </a:rPr>
              <a:t>ranking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Increase quality </a:t>
            </a:r>
            <a:r>
              <a:rPr lang="en-US" dirty="0" smtClean="0"/>
              <a:t>of delivered events</a:t>
            </a:r>
          </a:p>
          <a:p>
            <a:endParaRPr lang="en-US" dirty="0" smtClean="0"/>
          </a:p>
          <a:p>
            <a:r>
              <a:rPr lang="en-US" dirty="0" smtClean="0"/>
              <a:t>Events are ranked based on preferential subscriptions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Diversity</a:t>
            </a:r>
            <a:r>
              <a:rPr lang="en-US" dirty="0" smtClean="0"/>
              <a:t> of delivered events is also taken into account</a:t>
            </a:r>
          </a:p>
          <a:p>
            <a:endParaRPr lang="en-US" dirty="0" smtClean="0"/>
          </a:p>
          <a:p>
            <a:r>
              <a:rPr lang="en-US" dirty="0" smtClean="0"/>
              <a:t>We examine different timing policies for top-</a:t>
            </a:r>
            <a:r>
              <a:rPr lang="en-US" i="1" dirty="0" smtClean="0"/>
              <a:t>k</a:t>
            </a:r>
            <a:r>
              <a:rPr lang="en-US" dirty="0" smtClean="0"/>
              <a:t> computation</a:t>
            </a:r>
          </a:p>
          <a:p>
            <a:endParaRPr lang="en-US" dirty="0" smtClean="0"/>
          </a:p>
          <a:p>
            <a:r>
              <a:rPr lang="en-US" dirty="0" smtClean="0"/>
              <a:t>We have fully implemented our approach (</a:t>
            </a:r>
            <a:r>
              <a:rPr lang="en-US" dirty="0" err="1" smtClean="0">
                <a:solidFill>
                  <a:srgbClr val="FF0000"/>
                </a:solidFill>
              </a:rPr>
              <a:t>PrefSIENA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8615394" cy="5143536"/>
          </a:xfrm>
        </p:spPr>
        <p:txBody>
          <a:bodyPr>
            <a:normAutofit fontScale="70000" lnSpcReduction="20000"/>
          </a:bodyPr>
          <a:lstStyle/>
          <a:p>
            <a:endParaRPr lang="en-US" sz="2900" b="1" dirty="0" smtClean="0">
              <a:solidFill>
                <a:srgbClr val="FF0000"/>
              </a:solidFill>
            </a:endParaRPr>
          </a:p>
          <a:p>
            <a:r>
              <a:rPr lang="en-US" sz="2900" b="1" spc="600" dirty="0" smtClean="0"/>
              <a:t>Ranking in Publish/Subscribe:</a:t>
            </a:r>
          </a:p>
          <a:p>
            <a:r>
              <a:rPr lang="en-US" dirty="0" err="1" smtClean="0"/>
              <a:t>Ashwin</a:t>
            </a:r>
            <a:r>
              <a:rPr lang="en-US" dirty="0" smtClean="0"/>
              <a:t> </a:t>
            </a:r>
            <a:r>
              <a:rPr lang="en-US" dirty="0" err="1" smtClean="0"/>
              <a:t>Machanavajjhala</a:t>
            </a:r>
            <a:r>
              <a:rPr lang="en-US" dirty="0" smtClean="0"/>
              <a:t>, Erik </a:t>
            </a:r>
            <a:r>
              <a:rPr lang="en-US" dirty="0" err="1" smtClean="0"/>
              <a:t>Vee</a:t>
            </a:r>
            <a:r>
              <a:rPr lang="en-US" dirty="0" smtClean="0"/>
              <a:t>, </a:t>
            </a:r>
            <a:r>
              <a:rPr lang="en-US" dirty="0" err="1" smtClean="0"/>
              <a:t>Minos</a:t>
            </a:r>
            <a:r>
              <a:rPr lang="en-US" dirty="0" smtClean="0"/>
              <a:t> </a:t>
            </a:r>
            <a:r>
              <a:rPr lang="en-US" dirty="0" err="1" smtClean="0"/>
              <a:t>Garofalakis</a:t>
            </a:r>
            <a:r>
              <a:rPr lang="en-US" dirty="0" smtClean="0"/>
              <a:t>, </a:t>
            </a:r>
            <a:r>
              <a:rPr lang="en-US" dirty="0" err="1" smtClean="0"/>
              <a:t>Jayavel</a:t>
            </a:r>
            <a:r>
              <a:rPr lang="en-US" dirty="0" smtClean="0"/>
              <a:t> </a:t>
            </a:r>
            <a:r>
              <a:rPr lang="en-US" dirty="0" err="1" smtClean="0"/>
              <a:t>Shanmugasundaram</a:t>
            </a:r>
            <a:endParaRPr lang="en-US" dirty="0" smtClean="0"/>
          </a:p>
          <a:p>
            <a:r>
              <a:rPr lang="en-US" i="1" dirty="0" smtClean="0"/>
              <a:t>“</a:t>
            </a:r>
            <a:r>
              <a:rPr lang="en-US" b="1" i="1" dirty="0" smtClean="0"/>
              <a:t>Scalable Ranked Publish/Subscribe</a:t>
            </a:r>
            <a:r>
              <a:rPr lang="en-US" dirty="0" smtClean="0"/>
              <a:t>”</a:t>
            </a:r>
          </a:p>
          <a:p>
            <a:r>
              <a:rPr lang="en-US" sz="1600" dirty="0" smtClean="0"/>
              <a:t>34th International Conference on Very Large Data Bases (VLDB), Auckland, August 23-28, 2008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Kresimir</a:t>
            </a:r>
            <a:r>
              <a:rPr lang="en-US" dirty="0" smtClean="0"/>
              <a:t> </a:t>
            </a:r>
            <a:r>
              <a:rPr lang="en-US" dirty="0" err="1" smtClean="0"/>
              <a:t>Pripuzic</a:t>
            </a:r>
            <a:r>
              <a:rPr lang="en-US" dirty="0" smtClean="0"/>
              <a:t>, </a:t>
            </a:r>
            <a:r>
              <a:rPr lang="en-US" dirty="0" err="1" smtClean="0"/>
              <a:t>Ivana</a:t>
            </a:r>
            <a:r>
              <a:rPr lang="en-US" dirty="0" smtClean="0"/>
              <a:t> </a:t>
            </a:r>
            <a:r>
              <a:rPr lang="en-US" dirty="0" err="1" smtClean="0"/>
              <a:t>Podnar</a:t>
            </a:r>
            <a:r>
              <a:rPr lang="en-US" dirty="0" smtClean="0"/>
              <a:t> </a:t>
            </a:r>
            <a:r>
              <a:rPr lang="en-US" dirty="0" err="1" smtClean="0"/>
              <a:t>Zarko</a:t>
            </a:r>
            <a:r>
              <a:rPr lang="en-US" dirty="0" smtClean="0"/>
              <a:t>, Karl </a:t>
            </a:r>
            <a:r>
              <a:rPr lang="en-US" dirty="0" err="1" smtClean="0"/>
              <a:t>Aberer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i="1" dirty="0" smtClean="0"/>
              <a:t>Top-k/w Publish/Subscribe: Finding k Most Relevant Publications in Sliding Time Window w</a:t>
            </a:r>
            <a:r>
              <a:rPr lang="en-US" dirty="0" smtClean="0"/>
              <a:t>”</a:t>
            </a:r>
          </a:p>
          <a:p>
            <a:r>
              <a:rPr lang="en-US" sz="1600" dirty="0" smtClean="0"/>
              <a:t>2nd International Conference on Distributed Event-Based Systems, (DEBS) Rome, July 1-4, 2008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Christian Zimmer, Christos </a:t>
            </a:r>
            <a:r>
              <a:rPr lang="en-US" dirty="0" err="1" smtClean="0"/>
              <a:t>Tryfonopoulos</a:t>
            </a:r>
            <a:r>
              <a:rPr lang="en-US" dirty="0" smtClean="0"/>
              <a:t>, Klaus </a:t>
            </a:r>
            <a:r>
              <a:rPr lang="en-US" dirty="0" err="1" smtClean="0"/>
              <a:t>Berberich</a:t>
            </a:r>
            <a:r>
              <a:rPr lang="en-US" dirty="0" smtClean="0"/>
              <a:t>, Gerhard </a:t>
            </a:r>
            <a:r>
              <a:rPr lang="en-US" dirty="0" err="1" smtClean="0"/>
              <a:t>Weikum</a:t>
            </a:r>
            <a:r>
              <a:rPr lang="en-US" dirty="0" smtClean="0"/>
              <a:t>, </a:t>
            </a:r>
            <a:r>
              <a:rPr lang="en-US" dirty="0" err="1" smtClean="0"/>
              <a:t>Manolis</a:t>
            </a:r>
            <a:r>
              <a:rPr lang="en-US" dirty="0" smtClean="0"/>
              <a:t> </a:t>
            </a:r>
            <a:r>
              <a:rPr lang="en-US" dirty="0" err="1" smtClean="0"/>
              <a:t>Koubarakis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i="1" dirty="0" smtClean="0"/>
              <a:t>Node Behavior Prediction for </a:t>
            </a:r>
            <a:r>
              <a:rPr lang="en-US" b="1" i="1" dirty="0" err="1" smtClean="0"/>
              <a:t>LargeScale</a:t>
            </a:r>
            <a:r>
              <a:rPr lang="en-US" b="1" i="1" dirty="0" smtClean="0"/>
              <a:t> Approximate Information Filtering</a:t>
            </a:r>
            <a:r>
              <a:rPr lang="en-US" dirty="0" smtClean="0"/>
              <a:t>”</a:t>
            </a:r>
          </a:p>
          <a:p>
            <a:r>
              <a:rPr lang="en-US" sz="1600" dirty="0" smtClean="0"/>
              <a:t>1st Workshop on Large-Scale Distributed Systems for Information Retrieval,  Amsterdam, July 27, 2007</a:t>
            </a:r>
          </a:p>
          <a:p>
            <a:endParaRPr lang="en-US" sz="1600" dirty="0" smtClean="0"/>
          </a:p>
          <a:p>
            <a:r>
              <a:rPr lang="en-US" sz="2900" b="1" spc="600" dirty="0" smtClean="0"/>
              <a:t>Diversity:</a:t>
            </a:r>
          </a:p>
          <a:p>
            <a:r>
              <a:rPr lang="en-US" dirty="0" err="1" smtClean="0"/>
              <a:t>Cai</a:t>
            </a:r>
            <a:r>
              <a:rPr lang="en-US" dirty="0" smtClean="0"/>
              <a:t>-Nicolas Ziegler, Sean M. </a:t>
            </a:r>
            <a:r>
              <a:rPr lang="en-US" dirty="0" err="1" smtClean="0"/>
              <a:t>McNee</a:t>
            </a:r>
            <a:r>
              <a:rPr lang="en-US" dirty="0" smtClean="0"/>
              <a:t>, Joseph A. </a:t>
            </a:r>
            <a:r>
              <a:rPr lang="en-US" dirty="0" err="1" smtClean="0"/>
              <a:t>Konstan</a:t>
            </a:r>
            <a:r>
              <a:rPr lang="en-US" dirty="0" smtClean="0"/>
              <a:t>, Georg </a:t>
            </a:r>
            <a:r>
              <a:rPr lang="en-US" dirty="0" err="1" smtClean="0"/>
              <a:t>Lausen</a:t>
            </a:r>
            <a:endParaRPr lang="en-US" dirty="0" smtClean="0"/>
          </a:p>
          <a:p>
            <a:r>
              <a:rPr lang="en-US" b="1" i="1" dirty="0" smtClean="0"/>
              <a:t>“Improving Recommendation Lists Through Topic Diversification”</a:t>
            </a:r>
          </a:p>
          <a:p>
            <a:r>
              <a:rPr lang="en-US" sz="1600" dirty="0" smtClean="0"/>
              <a:t>14th International World Wide Web Conference (WWW), Chiba, Japan, May 10-14, 2005</a:t>
            </a:r>
          </a:p>
          <a:p>
            <a:endParaRPr lang="en-US" sz="1400" dirty="0" smtClean="0"/>
          </a:p>
          <a:p>
            <a:r>
              <a:rPr lang="en-US" dirty="0" smtClean="0"/>
              <a:t>Erik </a:t>
            </a:r>
            <a:r>
              <a:rPr lang="en-US" dirty="0" err="1" smtClean="0"/>
              <a:t>Vee</a:t>
            </a:r>
            <a:r>
              <a:rPr lang="en-US" dirty="0" smtClean="0"/>
              <a:t>, </a:t>
            </a:r>
            <a:r>
              <a:rPr lang="en-US" dirty="0" err="1" smtClean="0"/>
              <a:t>Utkarsh</a:t>
            </a:r>
            <a:r>
              <a:rPr lang="en-US" dirty="0" smtClean="0"/>
              <a:t> </a:t>
            </a:r>
            <a:r>
              <a:rPr lang="en-US" dirty="0" err="1" smtClean="0"/>
              <a:t>Srivastava</a:t>
            </a:r>
            <a:r>
              <a:rPr lang="en-US" dirty="0" smtClean="0"/>
              <a:t>, </a:t>
            </a:r>
            <a:r>
              <a:rPr lang="en-US" dirty="0" err="1" smtClean="0"/>
              <a:t>Jayavel</a:t>
            </a:r>
            <a:r>
              <a:rPr lang="en-US" dirty="0" smtClean="0"/>
              <a:t> </a:t>
            </a:r>
            <a:r>
              <a:rPr lang="en-US" dirty="0" err="1" smtClean="0"/>
              <a:t>Shanmugasundaram</a:t>
            </a:r>
            <a:r>
              <a:rPr lang="en-US" dirty="0" smtClean="0"/>
              <a:t>, , </a:t>
            </a:r>
            <a:r>
              <a:rPr lang="en-US" dirty="0" err="1" smtClean="0"/>
              <a:t>Prashant</a:t>
            </a:r>
            <a:r>
              <a:rPr lang="en-US" dirty="0" smtClean="0"/>
              <a:t> </a:t>
            </a:r>
            <a:r>
              <a:rPr lang="en-US" dirty="0" err="1" smtClean="0"/>
              <a:t>Bhat</a:t>
            </a:r>
            <a:r>
              <a:rPr lang="en-US" dirty="0" smtClean="0"/>
              <a:t>, </a:t>
            </a:r>
            <a:r>
              <a:rPr lang="en-US" dirty="0" err="1" smtClean="0"/>
              <a:t>Sihem</a:t>
            </a:r>
            <a:r>
              <a:rPr lang="en-US" dirty="0" smtClean="0"/>
              <a:t> </a:t>
            </a:r>
            <a:r>
              <a:rPr lang="en-US" dirty="0" err="1" smtClean="0"/>
              <a:t>Amer</a:t>
            </a:r>
            <a:r>
              <a:rPr lang="en-US" dirty="0" smtClean="0"/>
              <a:t> </a:t>
            </a:r>
            <a:r>
              <a:rPr lang="en-US" dirty="0" err="1" smtClean="0"/>
              <a:t>Yahia</a:t>
            </a:r>
            <a:endParaRPr lang="en-US" dirty="0" smtClean="0"/>
          </a:p>
          <a:p>
            <a:r>
              <a:rPr lang="en-US" b="1" i="1" dirty="0" smtClean="0"/>
              <a:t>“Efficient Computation of Diverse Query Results”</a:t>
            </a:r>
          </a:p>
          <a:p>
            <a:r>
              <a:rPr lang="en-US" sz="1600" dirty="0" smtClean="0"/>
              <a:t>IEEE 24th International Conference on Data Engineering (ICDE), Cancun, Mexico, , 7-12 April 2008</a:t>
            </a:r>
          </a:p>
          <a:p>
            <a:endParaRPr lang="en-US" sz="900" dirty="0" smtClean="0"/>
          </a:p>
          <a:p>
            <a:r>
              <a:rPr lang="en-US" sz="1100" dirty="0" smtClean="0"/>
              <a:t>  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406" y="2786058"/>
            <a:ext cx="8615394" cy="3643338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</a:rPr>
              <a:t>Thank  you!</a:t>
            </a:r>
            <a:endParaRPr lang="el-GR" sz="66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58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Rank (+ Diversity)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71612"/>
            <a:ext cx="8615394" cy="1643074"/>
          </a:xfrm>
        </p:spPr>
        <p:txBody>
          <a:bodyPr/>
          <a:lstStyle/>
          <a:p>
            <a:r>
              <a:rPr lang="en-US" dirty="0" smtClean="0"/>
              <a:t>Average rank of events when diversity is used</a:t>
            </a:r>
          </a:p>
          <a:p>
            <a:pPr lvl="1"/>
            <a:r>
              <a:rPr lang="en-US" dirty="0" smtClean="0"/>
              <a:t>Average rank drops slightly, as diversity increases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5357818" y="5500702"/>
            <a:ext cx="2185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Sliding Window Timing Policy</a:t>
            </a:r>
            <a:endParaRPr lang="el-GR" sz="1100" cap="small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5500702"/>
            <a:ext cx="1685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cap="small" dirty="0" smtClean="0"/>
              <a:t>Periodic Timing Policy</a:t>
            </a:r>
            <a:endParaRPr lang="el-GR" sz="1100" cap="small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857496"/>
            <a:ext cx="74866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To express some form of </a:t>
            </a:r>
            <a:r>
              <a:rPr lang="en-US" dirty="0" smtClean="0">
                <a:solidFill>
                  <a:srgbClr val="FF0000"/>
                </a:solidFill>
              </a:rPr>
              <a:t>ranking</a:t>
            </a:r>
            <a:r>
              <a:rPr lang="en-US" dirty="0" smtClean="0"/>
              <a:t> among subscriptions, we define priorities among them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To do this, we use preferences among subscriptions (</a:t>
            </a:r>
            <a:r>
              <a:rPr lang="en-US" dirty="0" smtClean="0">
                <a:solidFill>
                  <a:srgbClr val="FF0000"/>
                </a:solidFill>
              </a:rPr>
              <a:t>preferential subscriptions</a:t>
            </a:r>
            <a:r>
              <a:rPr lang="en-US" dirty="0" smtClean="0"/>
              <a:t>)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Based on preferential subscriptions, we deliver to users only the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most interesting </a:t>
            </a:r>
            <a:r>
              <a:rPr lang="en-US" dirty="0" smtClean="0"/>
              <a:t>events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We also take into account the </a:t>
            </a:r>
            <a:r>
              <a:rPr lang="en-US" dirty="0" smtClean="0">
                <a:solidFill>
                  <a:srgbClr val="FF0000"/>
                </a:solidFill>
              </a:rPr>
              <a:t>diversity</a:t>
            </a:r>
            <a:r>
              <a:rPr lang="en-US" dirty="0" smtClean="0"/>
              <a:t> of delivered events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John probably wants to receive some horror movies once in a while and not just dramas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Complexities (required DIS(e</a:t>
            </a:r>
            <a:r>
              <a:rPr lang="en-US" baseline="-25000" dirty="0" smtClean="0"/>
              <a:t>1</a:t>
            </a:r>
            <a:r>
              <a:rPr lang="en-US" dirty="0" smtClean="0"/>
              <a:t>,e</a:t>
            </a:r>
            <a:r>
              <a:rPr lang="en-US" baseline="-25000" dirty="0" smtClean="0"/>
              <a:t>2</a:t>
            </a:r>
            <a:r>
              <a:rPr lang="en-US" dirty="0" smtClean="0"/>
              <a:t>) operations)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Heuristic: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60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78948" y="2500306"/>
          <a:ext cx="2986104" cy="995368"/>
        </p:xfrm>
        <a:graphic>
          <a:graphicData uri="http://schemas.openxmlformats.org/presentationml/2006/ole">
            <p:oleObj spid="_x0000_s12290" name="Equation" r:id="rId3" imgW="1257120" imgH="419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07257" y="4929198"/>
          <a:ext cx="6929486" cy="565673"/>
        </p:xfrm>
        <a:graphic>
          <a:graphicData uri="http://schemas.openxmlformats.org/presentationml/2006/ole">
            <p:oleObj spid="_x0000_s12292" name="Equation" r:id="rId4" imgW="248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u="sng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Preference Model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Timing Policies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Event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Ranking in Publish/Subscribe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                  29/09/2008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Flavors of Publish/Subscribe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There are two kind of schemes for specifying interesting events:</a:t>
            </a:r>
          </a:p>
          <a:p>
            <a:pPr lvl="1" algn="just"/>
            <a:r>
              <a:rPr lang="en-US" dirty="0" smtClean="0">
                <a:solidFill>
                  <a:srgbClr val="FF0000"/>
                </a:solidFill>
              </a:rPr>
              <a:t>Topic-based</a:t>
            </a:r>
          </a:p>
          <a:p>
            <a:pPr lvl="2" algn="just"/>
            <a:r>
              <a:rPr lang="en-US" dirty="0" smtClean="0"/>
              <a:t>Each event belongs to a number of  topics (e.g. “music”, “sport”)</a:t>
            </a:r>
          </a:p>
          <a:p>
            <a:pPr lvl="2" algn="just"/>
            <a:r>
              <a:rPr lang="en-US" dirty="0" smtClean="0"/>
              <a:t>Users subscribe to topics and receive all relevant events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>
                <a:solidFill>
                  <a:srgbClr val="FF0000"/>
                </a:solidFill>
              </a:rPr>
              <a:t>Content-based</a:t>
            </a:r>
          </a:p>
          <a:p>
            <a:pPr lvl="2" algn="just"/>
            <a:r>
              <a:rPr lang="en-US" dirty="0" smtClean="0"/>
              <a:t>Users subscribe to the actual </a:t>
            </a:r>
            <a:r>
              <a:rPr lang="en-US" i="1" dirty="0" smtClean="0"/>
              <a:t>content</a:t>
            </a:r>
            <a:r>
              <a:rPr lang="en-US" dirty="0" smtClean="0"/>
              <a:t> of the events</a:t>
            </a:r>
          </a:p>
          <a:p>
            <a:pPr lvl="2" algn="just"/>
            <a:r>
              <a:rPr lang="en-US" dirty="0" smtClean="0"/>
              <a:t>More expressive</a:t>
            </a:r>
          </a:p>
          <a:p>
            <a:pPr lvl="2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In this work we use the content-based scheme</a:t>
            </a:r>
            <a:endParaRPr lang="el-GR" dirty="0" smtClean="0"/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Ioannina                  29/09/2008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60E5-B031-448A-8BFC-8394A32D2978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457</TotalTime>
  <Words>3931</Words>
  <Application>Microsoft Office PowerPoint</Application>
  <PresentationFormat>On-screen Show (4:3)</PresentationFormat>
  <Paragraphs>1072</Paragraphs>
  <Slides>60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Urban</vt:lpstr>
      <vt:lpstr>Equation</vt:lpstr>
      <vt:lpstr>Preference-Aware Publish/Subscribe Delivery with Diversity</vt:lpstr>
      <vt:lpstr>Publish/Subscribe Systems</vt:lpstr>
      <vt:lpstr>Publish/Subscribe Systems</vt:lpstr>
      <vt:lpstr>Typical Publish/Subscribe Example</vt:lpstr>
      <vt:lpstr>Motivation</vt:lpstr>
      <vt:lpstr>Motivation</vt:lpstr>
      <vt:lpstr>Outline</vt:lpstr>
      <vt:lpstr>Outline</vt:lpstr>
      <vt:lpstr>Flavors of Publish/Subscribe</vt:lpstr>
      <vt:lpstr>Events &amp; Subscriptions</vt:lpstr>
      <vt:lpstr>Cover Relation</vt:lpstr>
      <vt:lpstr>Outline</vt:lpstr>
      <vt:lpstr>Preferential Subscriptions</vt:lpstr>
      <vt:lpstr>Preferential Subscriptions</vt:lpstr>
      <vt:lpstr>Extracting Preference Ranks</vt:lpstr>
      <vt:lpstr>Extracting Preference Ranks</vt:lpstr>
      <vt:lpstr>Computing Event Ranks</vt:lpstr>
      <vt:lpstr>Outline</vt:lpstr>
      <vt:lpstr>Top-k results</vt:lpstr>
      <vt:lpstr>Continuous Timing Policy</vt:lpstr>
      <vt:lpstr>Stale Information Example</vt:lpstr>
      <vt:lpstr>Time-Valid Events</vt:lpstr>
      <vt:lpstr>Expiration Example</vt:lpstr>
      <vt:lpstr>Continuous Timing Policy</vt:lpstr>
      <vt:lpstr>Periodic Timing Policy</vt:lpstr>
      <vt:lpstr>Periodic Sliding Policy</vt:lpstr>
      <vt:lpstr>Sliding Window Timing Policy</vt:lpstr>
      <vt:lpstr>Sliding Window Timing Policy</vt:lpstr>
      <vt:lpstr>Outline</vt:lpstr>
      <vt:lpstr>Diversity</vt:lpstr>
      <vt:lpstr>Event Distance</vt:lpstr>
      <vt:lpstr>Choosing Diverse Events</vt:lpstr>
      <vt:lpstr>Heuristic</vt:lpstr>
      <vt:lpstr>Heuristic Evaluation</vt:lpstr>
      <vt:lpstr>Diverse Top-k Events</vt:lpstr>
      <vt:lpstr>Outline</vt:lpstr>
      <vt:lpstr>Matching Events to Subscriptions</vt:lpstr>
      <vt:lpstr>Preferential Subscription Graph</vt:lpstr>
      <vt:lpstr>Forwarding Events (Continuous Timing Policy)</vt:lpstr>
      <vt:lpstr>Forwarding Events (Continuous Timing Policy)</vt:lpstr>
      <vt:lpstr>Forwarding Events (Continuous Timing Policy)</vt:lpstr>
      <vt:lpstr>Forwarding Events (Periodic &amp; Sliding Window)</vt:lpstr>
      <vt:lpstr>Applying Diversity</vt:lpstr>
      <vt:lpstr>Topology of Servers</vt:lpstr>
      <vt:lpstr>Outline</vt:lpstr>
      <vt:lpstr>Dataset</vt:lpstr>
      <vt:lpstr>Experiments</vt:lpstr>
      <vt:lpstr>Number of Delivered Events</vt:lpstr>
      <vt:lpstr>Number of Delivered Events (Diversity)</vt:lpstr>
      <vt:lpstr>Quality of Delivered Events (Average Rank)</vt:lpstr>
      <vt:lpstr>Quality of Delivered Events (Diversity)</vt:lpstr>
      <vt:lpstr>Quality of Delivered Events (Freshness)</vt:lpstr>
      <vt:lpstr>Quality of Delivered Events (Freshness)</vt:lpstr>
      <vt:lpstr>Performance</vt:lpstr>
      <vt:lpstr>Outline</vt:lpstr>
      <vt:lpstr>Summary</vt:lpstr>
      <vt:lpstr>Related Work</vt:lpstr>
      <vt:lpstr>Slide 58</vt:lpstr>
      <vt:lpstr>Average Rank (+ Diversity)</vt:lpstr>
      <vt:lpstr>Complexities (required DIS(e1,e2) operations)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Preference-Aware Publish/Subscribe Delivery with Diversity</dc:title>
  <dc:creator>Marina Drosou</dc:creator>
  <dc:description>Master Thesis presentation</dc:description>
  <cp:lastModifiedBy>xxx</cp:lastModifiedBy>
  <cp:revision>117</cp:revision>
  <dcterms:created xsi:type="dcterms:W3CDTF">2008-09-27T14:08:28Z</dcterms:created>
  <dcterms:modified xsi:type="dcterms:W3CDTF">2011-06-21T10:29:49Z</dcterms:modified>
</cp:coreProperties>
</file>