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1"/>
  </p:notesMasterIdLst>
  <p:sldIdLst>
    <p:sldId id="256" r:id="rId2"/>
    <p:sldId id="257" r:id="rId3"/>
    <p:sldId id="290" r:id="rId4"/>
    <p:sldId id="294" r:id="rId5"/>
    <p:sldId id="292" r:id="rId6"/>
    <p:sldId id="293" r:id="rId7"/>
    <p:sldId id="291" r:id="rId8"/>
    <p:sldId id="262" r:id="rId9"/>
    <p:sldId id="261" r:id="rId10"/>
    <p:sldId id="263" r:id="rId11"/>
    <p:sldId id="264" r:id="rId12"/>
    <p:sldId id="295" r:id="rId13"/>
    <p:sldId id="278" r:id="rId14"/>
    <p:sldId id="288" r:id="rId15"/>
    <p:sldId id="279" r:id="rId16"/>
    <p:sldId id="271" r:id="rId17"/>
    <p:sldId id="296" r:id="rId18"/>
    <p:sldId id="272" r:id="rId19"/>
    <p:sldId id="273" r:id="rId20"/>
    <p:sldId id="280" r:id="rId21"/>
    <p:sldId id="281" r:id="rId22"/>
    <p:sldId id="277" r:id="rId23"/>
    <p:sldId id="282" r:id="rId24"/>
    <p:sldId id="283" r:id="rId25"/>
    <p:sldId id="284" r:id="rId26"/>
    <p:sldId id="285" r:id="rId27"/>
    <p:sldId id="297" r:id="rId28"/>
    <p:sldId id="286" r:id="rId29"/>
    <p:sldId id="287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 varScale="1">
        <p:scale>
          <a:sx n="104" d="100"/>
          <a:sy n="104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0C72F-FC4F-4737-829B-4E59E4F4BFFB}" type="datetimeFigureOut">
              <a:rPr lang="el-GR" smtClean="0"/>
              <a:pPr/>
              <a:t>21/6/2011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70476-E5AA-4352-A195-260BC402EC9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>
            <a:lvl1pPr>
              <a:defRPr sz="32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>
            <a:lvl1pPr>
              <a:buFont typeface="Wingdings 2" pitchFamily="18" charset="2"/>
              <a:buChar char=""/>
              <a:defRPr sz="2400">
                <a:latin typeface="Georgia" pitchFamily="18" charset="0"/>
              </a:defRPr>
            </a:lvl1pPr>
            <a:lvl2pPr>
              <a:defRPr sz="20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1800">
                <a:latin typeface="Georgia" pitchFamily="18" charset="0"/>
              </a:defRPr>
            </a:lvl4pPr>
            <a:lvl5pPr>
              <a:defRPr sz="18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Marina Drosou - Eureka 2007</a:t>
            </a:r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75B62E-3067-46D4-A754-EB31F7D166D2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851648" cy="23574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XML Summaries for Routing in P2P Systems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86256"/>
            <a:ext cx="9144000" cy="1000132"/>
          </a:xfrm>
        </p:spPr>
        <p:txBody>
          <a:bodyPr>
            <a:normAutofit/>
          </a:bodyPr>
          <a:lstStyle/>
          <a:p>
            <a:pPr algn="ctr"/>
            <a:r>
              <a:rPr lang="el-GR" sz="2000" dirty="0" smtClean="0"/>
              <a:t>Μαρίνα Δρόσου</a:t>
            </a:r>
          </a:p>
          <a:p>
            <a:pPr algn="ctr"/>
            <a:r>
              <a:rPr lang="en-US" sz="2000" dirty="0" smtClean="0"/>
              <a:t>mdrosou@cs.uoi.gr</a:t>
            </a:r>
            <a:endParaRPr lang="el-GR" sz="2000" dirty="0" smtClean="0"/>
          </a:p>
          <a:p>
            <a:endParaRPr lang="el-GR" dirty="0" smtClean="0"/>
          </a:p>
          <a:p>
            <a:endParaRPr lang="el-GR" dirty="0" smtClean="0"/>
          </a:p>
        </p:txBody>
      </p:sp>
      <p:pic>
        <p:nvPicPr>
          <p:cNvPr id="4" name="Picture 3" descr="csuo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5572140"/>
            <a:ext cx="1071570" cy="10144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21760" y="5852176"/>
            <a:ext cx="27146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400" dirty="0" smtClean="0"/>
              <a:t>Τμήμα Πληροφορικής</a:t>
            </a:r>
          </a:p>
          <a:p>
            <a:pPr algn="r"/>
            <a:r>
              <a:rPr lang="el-GR" sz="1400" dirty="0" smtClean="0"/>
              <a:t>Πανεπιστήμιο Ιωαννίνων</a:t>
            </a:r>
          </a:p>
          <a:p>
            <a:endParaRPr lang="el-GR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-32" y="5852754"/>
            <a:ext cx="2857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 smtClean="0">
                <a:latin typeface="Constantia" pitchFamily="18" charset="0"/>
              </a:rPr>
              <a:t>Πτυχιακή Εργασία</a:t>
            </a:r>
          </a:p>
          <a:p>
            <a:r>
              <a:rPr lang="el-GR" sz="1400" dirty="0" smtClean="0">
                <a:latin typeface="Constantia" pitchFamily="18" charset="0"/>
              </a:rPr>
              <a:t>Επιβλέπουσα: Ευαγγελία </a:t>
            </a:r>
            <a:r>
              <a:rPr lang="el-GR" sz="1400" dirty="0" err="1" smtClean="0">
                <a:latin typeface="Constantia" pitchFamily="18" charset="0"/>
              </a:rPr>
              <a:t>Πιτουρά</a:t>
            </a:r>
            <a:endParaRPr lang="el-GR" sz="1400" dirty="0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Φίλτρα </a:t>
            </a:r>
            <a:r>
              <a:rPr lang="en-US" dirty="0" smtClean="0"/>
              <a:t>Bloom</a:t>
            </a:r>
            <a:r>
              <a:rPr lang="el-GR" dirty="0" smtClean="0"/>
              <a:t> (</a:t>
            </a:r>
            <a:r>
              <a:rPr lang="en-US" dirty="0" smtClean="0"/>
              <a:t>2</a:t>
            </a:r>
            <a:r>
              <a:rPr lang="el-GR" dirty="0" smtClean="0"/>
              <a:t>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928958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charset="0"/>
              <a:buChar char=" "/>
            </a:pPr>
            <a:r>
              <a:rPr lang="el-GR" dirty="0" smtClean="0">
                <a:solidFill>
                  <a:srgbClr val="000000"/>
                </a:solidFill>
              </a:rPr>
              <a:t>Ένα στοιχείο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που </a:t>
            </a:r>
            <a:r>
              <a:rPr lang="el-GR" dirty="0" smtClean="0">
                <a:solidFill>
                  <a:schemeClr val="accent1"/>
                </a:solidFill>
              </a:rPr>
              <a:t>δεν ταιριάζει </a:t>
            </a:r>
            <a:r>
              <a:rPr lang="el-GR" dirty="0" smtClean="0">
                <a:solidFill>
                  <a:srgbClr val="000000"/>
                </a:solidFill>
              </a:rPr>
              <a:t>στο φίλτρο </a:t>
            </a:r>
            <a:r>
              <a:rPr lang="en-US" dirty="0" smtClean="0">
                <a:solidFill>
                  <a:srgbClr val="000000"/>
                </a:solidFill>
              </a:rPr>
              <a:t>bloom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δεν μπορεί να ανήκει </a:t>
            </a:r>
            <a:r>
              <a:rPr lang="el-GR" dirty="0" smtClean="0">
                <a:solidFill>
                  <a:srgbClr val="000000"/>
                </a:solidFill>
              </a:rPr>
              <a:t>στο αρχικό σύνολο στοιχείων.</a:t>
            </a:r>
          </a:p>
          <a:p>
            <a:pPr algn="just">
              <a:lnSpc>
                <a:spcPct val="80000"/>
              </a:lnSpc>
              <a:buFont typeface="Arial" charset="0"/>
              <a:buChar char=" "/>
            </a:pPr>
            <a:endParaRPr lang="el-GR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Arial" charset="0"/>
              <a:buChar char=" "/>
            </a:pPr>
            <a:r>
              <a:rPr lang="el-GR" dirty="0" smtClean="0">
                <a:solidFill>
                  <a:srgbClr val="000000"/>
                </a:solidFill>
              </a:rPr>
              <a:t>Ένα στοιχείο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μπορεί να ταιριάζει</a:t>
            </a:r>
            <a:r>
              <a:rPr lang="el-GR" dirty="0" smtClean="0">
                <a:solidFill>
                  <a:srgbClr val="000000"/>
                </a:solidFill>
              </a:rPr>
              <a:t> στο φίλτρο </a:t>
            </a:r>
            <a:r>
              <a:rPr lang="en-US" dirty="0" smtClean="0">
                <a:solidFill>
                  <a:srgbClr val="000000"/>
                </a:solidFill>
              </a:rPr>
              <a:t>bloom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αλλά να μην ανήκει</a:t>
            </a:r>
            <a:r>
              <a:rPr lang="el-GR" dirty="0" smtClean="0">
                <a:solidFill>
                  <a:srgbClr val="000000"/>
                </a:solidFill>
              </a:rPr>
              <a:t> στο σύνολο στοιχείων από το οποίο δημιουργήθηκε το φίλτρο.</a:t>
            </a:r>
          </a:p>
          <a:p>
            <a:pPr algn="just">
              <a:lnSpc>
                <a:spcPct val="80000"/>
              </a:lnSpc>
              <a:buFont typeface="Arial" charset="0"/>
              <a:buChar char=" "/>
            </a:pPr>
            <a:endParaRPr lang="el-GR" dirty="0" smtClean="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buFont typeface="Arial" charset="0"/>
              <a:buChar char=" "/>
            </a:pPr>
            <a:r>
              <a:rPr lang="el-GR" dirty="0" smtClean="0">
                <a:solidFill>
                  <a:srgbClr val="000000"/>
                </a:solidFill>
              </a:rPr>
              <a:t>Πιθανότητα σφάλματος: </a:t>
            </a: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214810" y="3529584"/>
          <a:ext cx="3829050" cy="765175"/>
        </p:xfrm>
        <a:graphic>
          <a:graphicData uri="http://schemas.openxmlformats.org/presentationml/2006/ole">
            <p:oleObj spid="_x0000_s3075" name="Equation" r:id="rId3" imgW="1904760" imgH="380880" progId="">
              <p:embed/>
            </p:oleObj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642910" y="4429132"/>
            <a:ext cx="7500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/>
              <a:t>(</a:t>
            </a:r>
            <a:r>
              <a:rPr lang="en-US" sz="1600" i="1" dirty="0" smtClean="0"/>
              <a:t>n</a:t>
            </a:r>
            <a:r>
              <a:rPr lang="el-GR" sz="1600" dirty="0" smtClean="0"/>
              <a:t> τα στοιχεία του συνόλου, </a:t>
            </a:r>
            <a:r>
              <a:rPr lang="en-US" sz="1600" i="1" dirty="0" smtClean="0"/>
              <a:t>k</a:t>
            </a:r>
            <a:r>
              <a:rPr lang="en-US" sz="1600" dirty="0" smtClean="0"/>
              <a:t> </a:t>
            </a:r>
            <a:r>
              <a:rPr lang="el-GR" sz="1600" dirty="0" smtClean="0"/>
              <a:t>ο αριθμός των συναρτήσεων, </a:t>
            </a:r>
            <a:r>
              <a:rPr lang="en-US" sz="1600" i="1" dirty="0" smtClean="0"/>
              <a:t>m</a:t>
            </a:r>
            <a:r>
              <a:rPr lang="en-US" sz="1600" dirty="0" smtClean="0"/>
              <a:t> </a:t>
            </a:r>
            <a:r>
              <a:rPr lang="el-GR" sz="1600" dirty="0" smtClean="0"/>
              <a:t>το μήκος του φίλτρου)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Ιστογράμματα</a:t>
            </a:r>
            <a:r>
              <a:rPr lang="en-US" dirty="0" smtClean="0"/>
              <a:t> Bloom (1/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ahoma" pitchFamily="34" charset="0"/>
              <a:buChar char=" "/>
            </a:pPr>
            <a:r>
              <a:rPr lang="en-US" dirty="0" smtClean="0">
                <a:solidFill>
                  <a:srgbClr val="000000"/>
                </a:solidFill>
              </a:rPr>
              <a:t>Wang et al.</a:t>
            </a:r>
            <a:r>
              <a:rPr lang="el-GR" dirty="0" smtClean="0">
                <a:solidFill>
                  <a:srgbClr val="000000"/>
                </a:solidFill>
              </a:rPr>
              <a:t> (2004)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Tahoma" pitchFamily="34" charset="0"/>
              <a:buChar char=" "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Tahoma" pitchFamily="34" charset="0"/>
              <a:buChar char=" "/>
            </a:pPr>
            <a:r>
              <a:rPr lang="el-GR" dirty="0" err="1" smtClean="0">
                <a:solidFill>
                  <a:srgbClr val="000000"/>
                </a:solidFill>
              </a:rPr>
              <a:t>Δισδιάστατος</a:t>
            </a:r>
            <a:r>
              <a:rPr lang="el-GR" dirty="0" smtClean="0">
                <a:solidFill>
                  <a:srgbClr val="000000"/>
                </a:solidFill>
              </a:rPr>
              <a:t> πίνακας </a:t>
            </a:r>
            <a:r>
              <a:rPr lang="en-US" i="1" dirty="0" smtClean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της μορφής </a:t>
            </a:r>
            <a:r>
              <a:rPr lang="en-US" i="1" dirty="0" smtClean="0">
                <a:solidFill>
                  <a:srgbClr val="000000"/>
                </a:solidFill>
              </a:rPr>
              <a:t>H(paths, v)</a:t>
            </a:r>
            <a:r>
              <a:rPr lang="el-GR" dirty="0" smtClean="0">
                <a:solidFill>
                  <a:srgbClr val="000000"/>
                </a:solidFill>
              </a:rPr>
              <a:t> όπου </a:t>
            </a:r>
            <a:r>
              <a:rPr lang="en-US" i="1" dirty="0" smtClean="0">
                <a:solidFill>
                  <a:srgbClr val="000000"/>
                </a:solidFill>
              </a:rPr>
              <a:t>paths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υποσύνολα μονοπατιών</a:t>
            </a:r>
            <a:r>
              <a:rPr lang="el-GR" dirty="0" smtClean="0">
                <a:solidFill>
                  <a:srgbClr val="000000"/>
                </a:solidFill>
              </a:rPr>
              <a:t> και </a:t>
            </a:r>
            <a:r>
              <a:rPr lang="en-US" i="1" dirty="0" smtClean="0">
                <a:solidFill>
                  <a:srgbClr val="000000"/>
                </a:solidFill>
              </a:rPr>
              <a:t>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αντιπροσωπευτική τιμή </a:t>
            </a:r>
            <a:r>
              <a:rPr lang="el-GR" dirty="0" smtClean="0">
                <a:solidFill>
                  <a:srgbClr val="000000"/>
                </a:solidFill>
              </a:rPr>
              <a:t>για τις συχνότητες των μονοπατιών του υποσυνόλου.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Tahoma" pitchFamily="34" charset="0"/>
              <a:buChar char=" "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Tahoma" pitchFamily="34" charset="0"/>
              <a:buChar char=" "/>
            </a:pPr>
            <a:r>
              <a:rPr lang="el-GR" dirty="0" smtClean="0">
                <a:solidFill>
                  <a:srgbClr val="000000"/>
                </a:solidFill>
              </a:rPr>
              <a:t>Κάθε υποσύνολο μονοπατιών αναφέρεται και ως «</a:t>
            </a:r>
            <a:r>
              <a:rPr lang="el-GR" i="1" dirty="0" smtClean="0">
                <a:solidFill>
                  <a:schemeClr val="accent1"/>
                </a:solidFill>
              </a:rPr>
              <a:t>κάδος</a:t>
            </a:r>
            <a:r>
              <a:rPr lang="el-GR" dirty="0" smtClean="0">
                <a:solidFill>
                  <a:srgbClr val="000000"/>
                </a:solidFill>
              </a:rPr>
              <a:t>».</a:t>
            </a:r>
          </a:p>
          <a:p>
            <a:pPr>
              <a:buFont typeface="Tahoma" pitchFamily="34" charset="0"/>
              <a:buChar char=" "/>
            </a:pPr>
            <a:endParaRPr lang="el-GR" dirty="0" smtClean="0">
              <a:solidFill>
                <a:srgbClr val="000000"/>
              </a:solidFill>
            </a:endParaRPr>
          </a:p>
          <a:p>
            <a:pPr>
              <a:buFont typeface="Tahoma" pitchFamily="34" charset="0"/>
              <a:buChar char=" "/>
            </a:pPr>
            <a:r>
              <a:rPr lang="en-US" dirty="0" smtClean="0">
                <a:sym typeface="Wingdings 3" pitchFamily="18" charset="2"/>
              </a:rPr>
              <a:t> </a:t>
            </a:r>
            <a:r>
              <a:rPr lang="el-GR" dirty="0" smtClean="0">
                <a:solidFill>
                  <a:srgbClr val="000000"/>
                </a:solidFill>
              </a:rPr>
              <a:t>Αν το μονοπάτι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ανήκει σε κάποιον κάδο του </a:t>
            </a:r>
            <a:r>
              <a:rPr lang="en-US" i="1" dirty="0" smtClean="0">
                <a:solidFill>
                  <a:srgbClr val="000000"/>
                </a:solidFill>
              </a:rPr>
              <a:t>H </a:t>
            </a:r>
            <a:r>
              <a:rPr lang="el-GR" dirty="0" smtClean="0">
                <a:solidFill>
                  <a:srgbClr val="000000"/>
                </a:solidFill>
              </a:rPr>
              <a:t>θεωρούμε την αντίστοιχη τιμή </a:t>
            </a:r>
            <a:r>
              <a:rPr lang="en-US" i="1" dirty="0" smtClean="0">
                <a:solidFill>
                  <a:srgbClr val="000000"/>
                </a:solidFill>
              </a:rPr>
              <a:t>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ως συχνότητα του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l-GR" dirty="0" smtClean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Ιστογράμματα</a:t>
            </a:r>
            <a:r>
              <a:rPr lang="en-US" dirty="0" smtClean="0"/>
              <a:t> Bloom (</a:t>
            </a:r>
            <a:r>
              <a:rPr lang="el-GR" dirty="0" smtClean="0"/>
              <a:t>2</a:t>
            </a:r>
            <a:r>
              <a:rPr lang="en-US" dirty="0" smtClean="0"/>
              <a:t>/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graphicFrame>
        <p:nvGraphicFramePr>
          <p:cNvPr id="6" name="Group 316"/>
          <p:cNvGraphicFramePr>
            <a:graphicFrameLocks noGrp="1"/>
          </p:cNvGraphicFramePr>
          <p:nvPr>
            <p:ph idx="1"/>
          </p:nvPr>
        </p:nvGraphicFramePr>
        <p:xfrm>
          <a:off x="571472" y="2428868"/>
          <a:ext cx="2962275" cy="301752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82725"/>
                <a:gridCol w="147955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Μονοπάτι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Συχνότητα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/a/b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/a/f/c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/a/e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101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/a/z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999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/a/s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1001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/a/i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1499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/a/o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1501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aphicFrame>
        <p:nvGraphicFramePr>
          <p:cNvPr id="7" name="Group 333"/>
          <p:cNvGraphicFramePr>
            <a:graphicFrameLocks/>
          </p:cNvGraphicFramePr>
          <p:nvPr/>
        </p:nvGraphicFramePr>
        <p:xfrm>
          <a:off x="5214942" y="3214686"/>
          <a:ext cx="3000396" cy="16764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62813"/>
                <a:gridCol w="133758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Φίλτρο 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bloom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Συχνότητα</a:t>
                      </a:r>
                      <a:endParaRPr kumimoji="0" lang="el-G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BF(/a, /a/b)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174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BF(/a/f/c, /a/e)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4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BF(/a/z, /a/s)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1000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174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BF(/a/i, /a/o)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1500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AutoShape 306"/>
          <p:cNvSpPr>
            <a:spLocks noChangeArrowheads="1"/>
          </p:cNvSpPr>
          <p:nvPr/>
        </p:nvSpPr>
        <p:spPr bwMode="auto">
          <a:xfrm>
            <a:off x="4000496" y="3714752"/>
            <a:ext cx="863601" cy="644528"/>
          </a:xfrm>
          <a:prstGeom prst="rightArrow">
            <a:avLst>
              <a:gd name="adj1" fmla="val 50000"/>
              <a:gd name="adj2" fmla="val 32712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3428992" y="1500174"/>
            <a:ext cx="4286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Char char=""/>
            </a:pPr>
            <a:r>
              <a:rPr lang="el-GR" sz="1400" dirty="0" smtClean="0"/>
              <a:t>Πώς θα διαμοιραστούν τα μονοπάτια στους κάδους;</a:t>
            </a:r>
            <a:endParaRPr lang="en-US" sz="1400" dirty="0" smtClean="0"/>
          </a:p>
          <a:p>
            <a:pPr lvl="1"/>
            <a:r>
              <a:rPr lang="el-GR" sz="1400" dirty="0" smtClean="0"/>
              <a:t>Τα μονοπάτια ταξινομούνται κατά αύξουσα σειρά συχνότητας και στη συνέχεια χωρίζονται σε ομάδες έτσι ώστε μονοπάτια που ανήκουν στην ίδια ομάδα να έχουν παρόμοιες συχνότητες.</a:t>
            </a:r>
            <a:endParaRPr lang="en-US" sz="1400" dirty="0" smtClean="0"/>
          </a:p>
          <a:p>
            <a:endParaRPr lang="el-GR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5072074"/>
            <a:ext cx="42148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Tahoma" pitchFamily="34" charset="0"/>
              <a:buChar char=" "/>
            </a:pPr>
            <a:r>
              <a:rPr lang="el-GR" sz="1400" dirty="0" smtClean="0"/>
              <a:t>Πώς θα αναπαρασταθούν οι ομάδες αυτές με αποδοτικό τρόπο;</a:t>
            </a:r>
          </a:p>
          <a:p>
            <a:pPr lvl="1"/>
            <a:r>
              <a:rPr lang="el-GR" sz="1400" dirty="0" smtClean="0">
                <a:solidFill>
                  <a:schemeClr val="accent1"/>
                </a:solidFill>
              </a:rPr>
              <a:t>Κάθε ομάδα θα αναπαρασταθεί με ένα φίλτρο </a:t>
            </a:r>
            <a:r>
              <a:rPr lang="en-US" sz="1400" dirty="0" smtClean="0">
                <a:solidFill>
                  <a:schemeClr val="accent1"/>
                </a:solidFill>
              </a:rPr>
              <a:t>bloom</a:t>
            </a:r>
            <a:r>
              <a:rPr lang="el-GR" sz="1400" dirty="0" smtClean="0"/>
              <a:t> έτσι ώστε να μπορούμε εύκολα να διαπιστώσουμε αν ένα μονοπάτι ανήκει ή όχι σε κάποια συγκεκριμένη ομάδα.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Ιστογράμματα</a:t>
            </a:r>
            <a:r>
              <a:rPr lang="en-US" dirty="0" smtClean="0"/>
              <a:t> Bloom (</a:t>
            </a:r>
            <a:r>
              <a:rPr lang="el-GR" dirty="0" smtClean="0"/>
              <a:t>3</a:t>
            </a:r>
            <a:r>
              <a:rPr lang="en-US" dirty="0" smtClean="0"/>
              <a:t>/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Char char=""/>
            </a:pPr>
            <a:r>
              <a:rPr lang="el-GR" dirty="0" smtClean="0"/>
              <a:t>Τα Ιστογράμματα </a:t>
            </a:r>
            <a:r>
              <a:rPr lang="en-US" dirty="0" smtClean="0"/>
              <a:t>Bloom</a:t>
            </a:r>
            <a:r>
              <a:rPr lang="el-GR" dirty="0" smtClean="0"/>
              <a:t> έχουν ένα </a:t>
            </a:r>
            <a:r>
              <a:rPr lang="el-GR" dirty="0" smtClean="0">
                <a:solidFill>
                  <a:schemeClr val="accent1"/>
                </a:solidFill>
              </a:rPr>
              <a:t>σφάλμα εκτίμησης </a:t>
            </a:r>
            <a:r>
              <a:rPr lang="el-GR" dirty="0" smtClean="0"/>
              <a:t>που επηρεάζεται από δύο παράγοντες: </a:t>
            </a:r>
          </a:p>
          <a:p>
            <a:endParaRPr lang="el-GR" dirty="0" smtClean="0"/>
          </a:p>
          <a:p>
            <a:pPr lvl="1"/>
            <a:r>
              <a:rPr lang="el-GR" dirty="0" smtClean="0"/>
              <a:t>Πρώτον, το γεγονός ότι το ιστόγραμμα </a:t>
            </a:r>
            <a:r>
              <a:rPr lang="en-US" dirty="0" smtClean="0"/>
              <a:t>bloom</a:t>
            </a:r>
            <a:r>
              <a:rPr lang="el-GR" dirty="0" smtClean="0"/>
              <a:t> επιστρέφει ως συχνότητα του μονοπατιού όχι την πραγματική συχνότητα αλλά μία </a:t>
            </a:r>
            <a:r>
              <a:rPr lang="el-GR" dirty="0" smtClean="0">
                <a:solidFill>
                  <a:schemeClr val="accent1"/>
                </a:solidFill>
              </a:rPr>
              <a:t>προσεγγιστική τιμή</a:t>
            </a:r>
            <a:r>
              <a:rPr lang="el-GR" dirty="0" smtClean="0"/>
              <a:t> </a:t>
            </a:r>
            <a:r>
              <a:rPr lang="en-US" i="1" dirty="0" smtClean="0"/>
              <a:t>v</a:t>
            </a:r>
            <a:r>
              <a:rPr lang="el-GR" dirty="0" smtClean="0"/>
              <a:t>.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Δεύτερον, το γεγονός ότι ενώ ένα μονοπάτι μπορεί να έχει τοποθετηθεί σε έναν μόνο κάδο του ιστογράμματος </a:t>
            </a:r>
            <a:r>
              <a:rPr lang="en-US" dirty="0" smtClean="0"/>
              <a:t>bloom</a:t>
            </a:r>
            <a:r>
              <a:rPr lang="el-GR" dirty="0" smtClean="0"/>
              <a:t> μπορεί μετά την τοποθέτηση όλων των μονοπατιών </a:t>
            </a:r>
            <a:r>
              <a:rPr lang="el-GR" dirty="0" smtClean="0">
                <a:solidFill>
                  <a:schemeClr val="accent1"/>
                </a:solidFill>
              </a:rPr>
              <a:t>να ταιριάζει σε πολλά</a:t>
            </a:r>
            <a:r>
              <a:rPr lang="el-GR" dirty="0" smtClean="0"/>
              <a:t> από τα φίλτρα </a:t>
            </a:r>
            <a:r>
              <a:rPr lang="en-US" dirty="0" smtClean="0"/>
              <a:t>bloom</a:t>
            </a:r>
            <a:r>
              <a:rPr lang="el-GR" dirty="0" smtClean="0"/>
              <a:t> του ιστογράμματος.	</a:t>
            </a:r>
            <a:r>
              <a:rPr lang="el-GR" sz="2400" dirty="0" smtClean="0"/>
              <a:t> </a:t>
            </a:r>
          </a:p>
          <a:p>
            <a:pPr lvl="1"/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Ιστογράμματα </a:t>
            </a:r>
            <a:r>
              <a:rPr lang="en-US" sz="2400" dirty="0" smtClean="0"/>
              <a:t>Bloom </a:t>
            </a:r>
            <a:r>
              <a:rPr lang="el-GR" sz="2400" dirty="0" smtClean="0"/>
              <a:t>ως Ευρετήρια Δρομολόγησης</a:t>
            </a:r>
            <a:endParaRPr lang="el-G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4071934" y="5143488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 flipV="1">
            <a:off x="5572132" y="4571984"/>
            <a:ext cx="121444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58016" y="4643422"/>
            <a:ext cx="192882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72264" y="5857868"/>
            <a:ext cx="135732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86182" y="4643422"/>
            <a:ext cx="185738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6072198" y="5214926"/>
            <a:ext cx="114300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5572116"/>
            <a:ext cx="642942" cy="642942"/>
          </a:xfrm>
          <a:prstGeom prst="rect">
            <a:avLst/>
          </a:prstGeom>
          <a:noFill/>
        </p:spPr>
      </p:pic>
      <p:pic>
        <p:nvPicPr>
          <p:cNvPr id="14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286232"/>
            <a:ext cx="642942" cy="642942"/>
          </a:xfrm>
          <a:prstGeom prst="rect">
            <a:avLst/>
          </a:prstGeom>
          <a:noFill/>
        </p:spPr>
      </p:pic>
      <p:pic>
        <p:nvPicPr>
          <p:cNvPr id="15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429240"/>
            <a:ext cx="642942" cy="642942"/>
          </a:xfrm>
          <a:prstGeom prst="rect">
            <a:avLst/>
          </a:prstGeom>
          <a:noFill/>
        </p:spPr>
      </p:pic>
      <p:pic>
        <p:nvPicPr>
          <p:cNvPr id="16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286232"/>
            <a:ext cx="642942" cy="642942"/>
          </a:xfrm>
          <a:prstGeom prst="rect">
            <a:avLst/>
          </a:prstGeom>
          <a:noFill/>
        </p:spPr>
      </p:pic>
      <p:pic>
        <p:nvPicPr>
          <p:cNvPr id="17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857736"/>
            <a:ext cx="642942" cy="642942"/>
          </a:xfrm>
          <a:prstGeom prst="rect">
            <a:avLst/>
          </a:prstGeom>
          <a:noFill/>
        </p:spPr>
      </p:pic>
      <p:pic>
        <p:nvPicPr>
          <p:cNvPr id="18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8214" y="4786298"/>
            <a:ext cx="642942" cy="642942"/>
          </a:xfrm>
          <a:prstGeom prst="rect">
            <a:avLst/>
          </a:prstGeom>
          <a:noFill/>
        </p:spPr>
      </p:pic>
      <p:pic>
        <p:nvPicPr>
          <p:cNvPr id="19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6215058"/>
            <a:ext cx="642942" cy="642942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5357818" y="5429264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</a:t>
            </a:r>
            <a:endParaRPr lang="el-GR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571868" y="4857760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</a:t>
            </a:r>
            <a:endParaRPr lang="el-GR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857620" y="6072206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</a:t>
            </a:r>
            <a:endParaRPr lang="el-GR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6786578" y="4857760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</a:t>
            </a:r>
            <a:endParaRPr lang="el-GR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8501090" y="5357826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</a:t>
            </a:r>
            <a:endParaRPr lang="el-GR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286512" y="6143644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</a:t>
            </a:r>
            <a:endParaRPr lang="el-GR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8143900" y="6429396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</a:t>
            </a:r>
            <a:endParaRPr lang="el-GR" sz="1400" dirty="0"/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857224" y="1857364"/>
            <a:ext cx="7286676" cy="2000264"/>
          </a:xfrm>
        </p:spPr>
        <p:txBody>
          <a:bodyPr>
            <a:normAutofit/>
          </a:bodyPr>
          <a:lstStyle/>
          <a:p>
            <a:r>
              <a:rPr lang="el-GR" dirty="0" smtClean="0"/>
              <a:t>Ο κόμβος Α διαθέτει:</a:t>
            </a:r>
            <a:endParaRPr lang="el-GR" sz="1200" dirty="0"/>
          </a:p>
          <a:p>
            <a:pPr lvl="1"/>
            <a:r>
              <a:rPr lang="el-GR" dirty="0" smtClean="0"/>
              <a:t>1 τοπικό ιστόγραμμα</a:t>
            </a:r>
          </a:p>
          <a:p>
            <a:pPr lvl="1"/>
            <a:r>
              <a:rPr lang="el-GR" dirty="0" smtClean="0"/>
              <a:t>1 ιστόγραμμα για τον </a:t>
            </a:r>
            <a:r>
              <a:rPr lang="en-US" dirty="0" smtClean="0"/>
              <a:t>B</a:t>
            </a:r>
            <a:endParaRPr lang="el-GR" dirty="0" smtClean="0"/>
          </a:p>
          <a:p>
            <a:pPr lvl="1"/>
            <a:r>
              <a:rPr lang="el-GR" dirty="0" smtClean="0"/>
              <a:t>1 ιστόγραμμα για τον </a:t>
            </a:r>
            <a:r>
              <a:rPr lang="en-US" dirty="0" smtClean="0"/>
              <a:t>C</a:t>
            </a:r>
            <a:endParaRPr lang="el-GR" dirty="0" smtClean="0"/>
          </a:p>
          <a:p>
            <a:pPr lvl="1"/>
            <a:r>
              <a:rPr lang="el-GR" dirty="0" smtClean="0"/>
              <a:t>1 ιστόγραμμα για τους </a:t>
            </a:r>
            <a:r>
              <a:rPr lang="en-US" dirty="0" smtClean="0"/>
              <a:t>D, E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500066"/>
          </a:xfrm>
        </p:spPr>
        <p:txBody>
          <a:bodyPr/>
          <a:lstStyle/>
          <a:p>
            <a:pPr marL="274320" lvl="1" indent="-274320" algn="ctr">
              <a:buClr>
                <a:schemeClr val="accent3"/>
              </a:buClr>
              <a:buSzPct val="95000"/>
              <a:buNone/>
            </a:pPr>
            <a:r>
              <a:rPr lang="el-GR" dirty="0" smtClean="0"/>
              <a:t>Τα Ιστογράμματα </a:t>
            </a:r>
            <a:r>
              <a:rPr lang="en-US" dirty="0" smtClean="0"/>
              <a:t>Bloom</a:t>
            </a:r>
            <a:r>
              <a:rPr lang="el-GR" dirty="0" smtClean="0"/>
              <a:t> στα </a:t>
            </a:r>
            <a:r>
              <a:rPr lang="en-US" dirty="0" smtClean="0"/>
              <a:t>p2p</a:t>
            </a:r>
            <a:endParaRPr lang="el-G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Συγχωνευμένα Ιστογράμματα </a:t>
            </a:r>
            <a:r>
              <a:rPr lang="en-US" dirty="0" smtClean="0"/>
              <a:t>Bloom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Έστω δύο διαθέσιμα Ιστογράμματα </a:t>
            </a:r>
            <a:r>
              <a:rPr lang="en-US" dirty="0" smtClean="0"/>
              <a:t>Bloom:</a:t>
            </a:r>
          </a:p>
          <a:p>
            <a:pPr lvl="1"/>
            <a:r>
              <a:rPr lang="el-GR" i="1" dirty="0" smtClean="0"/>
              <a:t>ΒΗ</a:t>
            </a:r>
            <a:r>
              <a:rPr lang="el-GR" i="1" baseline="-25000" dirty="0" smtClean="0"/>
              <a:t>1</a:t>
            </a:r>
            <a:r>
              <a:rPr lang="el-GR" dirty="0" smtClean="0"/>
              <a:t>(</a:t>
            </a:r>
            <a:r>
              <a:rPr lang="en-US" i="1" dirty="0" smtClean="0"/>
              <a:t>paths</a:t>
            </a:r>
            <a:r>
              <a:rPr lang="el-GR" i="1" baseline="-25000" dirty="0" smtClean="0"/>
              <a:t>1</a:t>
            </a:r>
            <a:r>
              <a:rPr lang="el-GR" dirty="0" smtClean="0"/>
              <a:t>, </a:t>
            </a:r>
            <a:r>
              <a:rPr lang="en-US" i="1" dirty="0" smtClean="0"/>
              <a:t>v</a:t>
            </a:r>
            <a:r>
              <a:rPr lang="el-GR" i="1" baseline="-25000" dirty="0" smtClean="0"/>
              <a:t>1</a:t>
            </a:r>
            <a:r>
              <a:rPr lang="el-GR" dirty="0" smtClean="0"/>
              <a:t>) μεγέθους 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l-GR" dirty="0" smtClean="0"/>
              <a:t> για το σύνολο </a:t>
            </a:r>
            <a:r>
              <a:rPr lang="en-US" i="1" dirty="0" smtClean="0"/>
              <a:t>D</a:t>
            </a:r>
            <a:r>
              <a:rPr lang="el-GR" i="1" baseline="-25000" dirty="0" smtClean="0"/>
              <a:t>1 </a:t>
            </a:r>
          </a:p>
          <a:p>
            <a:pPr lvl="1"/>
            <a:r>
              <a:rPr lang="el-GR" i="1" dirty="0" smtClean="0"/>
              <a:t>ΒΗ</a:t>
            </a:r>
            <a:r>
              <a:rPr lang="el-GR" i="1" baseline="-25000" dirty="0" smtClean="0"/>
              <a:t>2</a:t>
            </a:r>
            <a:r>
              <a:rPr lang="el-GR" dirty="0" smtClean="0"/>
              <a:t>(</a:t>
            </a:r>
            <a:r>
              <a:rPr lang="en-US" i="1" dirty="0" smtClean="0"/>
              <a:t>paths</a:t>
            </a:r>
            <a:r>
              <a:rPr lang="el-GR" i="1" baseline="-25000" dirty="0" smtClean="0"/>
              <a:t>2</a:t>
            </a:r>
            <a:r>
              <a:rPr lang="el-GR" dirty="0" smtClean="0"/>
              <a:t>, </a:t>
            </a:r>
            <a:r>
              <a:rPr lang="en-US" i="1" dirty="0" smtClean="0"/>
              <a:t>v</a:t>
            </a:r>
            <a:r>
              <a:rPr lang="el-GR" i="1" baseline="-25000" dirty="0" smtClean="0"/>
              <a:t>2</a:t>
            </a:r>
            <a:r>
              <a:rPr lang="el-GR" dirty="0" smtClean="0"/>
              <a:t>) μεγέθους </a:t>
            </a:r>
            <a:r>
              <a:rPr lang="en-US" i="1" dirty="0" smtClean="0"/>
              <a:t>s</a:t>
            </a:r>
            <a:r>
              <a:rPr lang="en-US" i="1" baseline="-25000" dirty="0" smtClean="0"/>
              <a:t>2</a:t>
            </a:r>
            <a:r>
              <a:rPr lang="el-GR" dirty="0" smtClean="0"/>
              <a:t> για το σύνολο </a:t>
            </a:r>
            <a:r>
              <a:rPr lang="en-US" i="1" dirty="0" smtClean="0"/>
              <a:t>D</a:t>
            </a:r>
            <a:r>
              <a:rPr lang="el-GR" i="1" baseline="-25000" dirty="0" smtClean="0"/>
              <a:t>2</a:t>
            </a:r>
          </a:p>
          <a:p>
            <a:endParaRPr lang="en-US" dirty="0" smtClean="0"/>
          </a:p>
          <a:p>
            <a:r>
              <a:rPr lang="el-GR" dirty="0" smtClean="0"/>
              <a:t>Στόχος μας είναι η κατασκευή ενός νέου ιστογράμματος </a:t>
            </a:r>
            <a:r>
              <a:rPr lang="el-GR" i="1" dirty="0" smtClean="0"/>
              <a:t>ΒΗ</a:t>
            </a:r>
            <a:r>
              <a:rPr lang="el-GR" dirty="0" smtClean="0"/>
              <a:t>(</a:t>
            </a:r>
            <a:r>
              <a:rPr lang="en-US" i="1" dirty="0" smtClean="0"/>
              <a:t>paths</a:t>
            </a:r>
            <a:r>
              <a:rPr lang="el-GR" dirty="0" smtClean="0"/>
              <a:t>, </a:t>
            </a:r>
            <a:r>
              <a:rPr lang="en-US" i="1" dirty="0" smtClean="0"/>
              <a:t>v</a:t>
            </a:r>
            <a:r>
              <a:rPr lang="el-GR" dirty="0" smtClean="0"/>
              <a:t>) το οποίο θα αντιπροσωπεύει το σύνολο δεδομένων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1"/>
                </a:solidFill>
              </a:rPr>
              <a:t>D</a:t>
            </a:r>
            <a:r>
              <a:rPr lang="el-GR" i="1" baseline="-25000" dirty="0" smtClean="0">
                <a:solidFill>
                  <a:schemeClr val="accent1"/>
                </a:solidFill>
              </a:rPr>
              <a:t>1 </a:t>
            </a:r>
            <a:r>
              <a:rPr lang="el-GR" dirty="0" smtClean="0">
                <a:solidFill>
                  <a:schemeClr val="accent1"/>
                </a:solidFill>
                <a:sym typeface="Euclid Symbol" pitchFamily="18" charset="2"/>
              </a:rPr>
              <a:t></a:t>
            </a:r>
            <a:r>
              <a:rPr lang="el-GR" sz="2400" dirty="0" smtClean="0">
                <a:solidFill>
                  <a:schemeClr val="accent1"/>
                </a:solidFill>
                <a:sym typeface="Euclid Symbol" pitchFamily="18" charset="2"/>
              </a:rPr>
              <a:t> </a:t>
            </a:r>
            <a:r>
              <a:rPr lang="en-US" i="1" dirty="0" smtClean="0">
                <a:solidFill>
                  <a:schemeClr val="accent1"/>
                </a:solidFill>
              </a:rPr>
              <a:t>D</a:t>
            </a:r>
            <a:r>
              <a:rPr lang="en-US" i="1" baseline="-25000" dirty="0" smtClean="0">
                <a:solidFill>
                  <a:schemeClr val="accent1"/>
                </a:solidFill>
              </a:rPr>
              <a:t>2</a:t>
            </a:r>
            <a:r>
              <a:rPr lang="el-GR" i="1" baseline="-25000" dirty="0" smtClean="0">
                <a:solidFill>
                  <a:schemeClr val="accent1"/>
                </a:solidFill>
              </a:rPr>
              <a:t> </a:t>
            </a:r>
            <a:r>
              <a:rPr lang="el-GR" dirty="0" smtClean="0"/>
              <a:t>καταλαμβάνοντας χώρο όχι μεγαλύτερο από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max</a:t>
            </a:r>
            <a:r>
              <a:rPr lang="el-GR" dirty="0" smtClean="0"/>
              <a:t> = </a:t>
            </a:r>
            <a:r>
              <a:rPr lang="en-US" dirty="0" smtClean="0"/>
              <a:t>max</a:t>
            </a:r>
            <a:r>
              <a:rPr lang="el-GR" dirty="0" smtClean="0"/>
              <a:t>{</a:t>
            </a:r>
            <a:r>
              <a:rPr lang="en-US" i="1" dirty="0" smtClean="0"/>
              <a:t>s</a:t>
            </a:r>
            <a:r>
              <a:rPr lang="el-GR" i="1" baseline="-25000" dirty="0" smtClean="0"/>
              <a:t>1</a:t>
            </a:r>
            <a:r>
              <a:rPr lang="el-GR" dirty="0" smtClean="0"/>
              <a:t>, </a:t>
            </a:r>
            <a:r>
              <a:rPr lang="en-US" i="1" dirty="0" smtClean="0"/>
              <a:t>s</a:t>
            </a:r>
            <a:r>
              <a:rPr lang="el-GR" i="1" baseline="-25000" dirty="0" smtClean="0"/>
              <a:t>2</a:t>
            </a:r>
            <a:r>
              <a:rPr lang="el-GR" dirty="0" smtClean="0"/>
              <a:t>}.</a:t>
            </a:r>
            <a:endParaRPr lang="en-US" dirty="0" smtClean="0"/>
          </a:p>
          <a:p>
            <a:endParaRPr lang="en-US" i="1" baseline="-25000" dirty="0" smtClean="0"/>
          </a:p>
          <a:p>
            <a:r>
              <a:rPr lang="el-GR" dirty="0" smtClean="0"/>
              <a:t>Θέλουμε να διατηρήσουμε το σφάλμα μικρό. Επομένως θα προσπαθήσουμε να συνδυάσουμε ζεύγη «παρόμοιων» κάδων.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Συγχώνευση κάδων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71612"/>
            <a:ext cx="8229600" cy="135732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συγχωνεύουμε δύο κάδους ο νέος κάδος έχει:</a:t>
            </a:r>
          </a:p>
          <a:p>
            <a:pPr lvl="1"/>
            <a:r>
              <a:rPr lang="el-GR" dirty="0" smtClean="0"/>
              <a:t>φίλτρο </a:t>
            </a:r>
            <a:r>
              <a:rPr lang="en-US" dirty="0" smtClean="0"/>
              <a:t>bloom</a:t>
            </a:r>
            <a:r>
              <a:rPr lang="el-GR" dirty="0" smtClean="0"/>
              <a:t> το </a:t>
            </a:r>
            <a:r>
              <a:rPr lang="en-US" i="1" dirty="0" smtClean="0"/>
              <a:t>BF</a:t>
            </a:r>
            <a:r>
              <a:rPr lang="el-GR" dirty="0" smtClean="0"/>
              <a:t> = (</a:t>
            </a:r>
            <a:r>
              <a:rPr lang="en-US" i="1" dirty="0" smtClean="0"/>
              <a:t>BF</a:t>
            </a:r>
            <a:r>
              <a:rPr lang="el-GR" i="1" baseline="-25000" dirty="0" smtClean="0"/>
              <a:t>1</a:t>
            </a:r>
            <a:r>
              <a:rPr lang="el-GR" dirty="0" smtClean="0"/>
              <a:t>) </a:t>
            </a:r>
            <a:r>
              <a:rPr lang="en-US" dirty="0" smtClean="0"/>
              <a:t>BOR</a:t>
            </a:r>
            <a:r>
              <a:rPr lang="el-GR" dirty="0" smtClean="0"/>
              <a:t> (</a:t>
            </a:r>
            <a:r>
              <a:rPr lang="en-US" i="1" dirty="0" smtClean="0"/>
              <a:t>BF</a:t>
            </a:r>
            <a:r>
              <a:rPr lang="el-GR" i="1" baseline="-25000" dirty="0" smtClean="0"/>
              <a:t>2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τιμή συχνότητας τον μέσο όρο των τιμών των δύο αρχικών κάδων</a:t>
            </a:r>
          </a:p>
          <a:p>
            <a:pPr lvl="2"/>
            <a:r>
              <a:rPr lang="el-GR" dirty="0" smtClean="0"/>
              <a:t>Μπορούμε να χρησιμοποιήσουμε σταθμισμένο μέσο όρο: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17</a:t>
            </a:fld>
            <a:endParaRPr lang="el-GR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8728" y="4000504"/>
          <a:ext cx="211930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59653"/>
                <a:gridCol w="105965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1 0 </a:t>
                      </a:r>
                      <a:r>
                        <a:rPr lang="el-GR" dirty="0" err="1" smtClean="0"/>
                        <a:t>0</a:t>
                      </a:r>
                      <a:r>
                        <a:rPr lang="el-GR" dirty="0" smtClean="0"/>
                        <a:t> </a:t>
                      </a:r>
                      <a:r>
                        <a:rPr lang="el-GR" dirty="0" err="1" smtClean="0"/>
                        <a:t>0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err="1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12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429256" y="4000504"/>
          <a:ext cx="2143140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71570"/>
                <a:gridCol w="10715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i="0" dirty="0" smtClean="0"/>
                        <a:t>0 0 </a:t>
                      </a:r>
                      <a:r>
                        <a:rPr lang="el-GR" i="0" dirty="0" err="1" smtClean="0"/>
                        <a:t>0</a:t>
                      </a:r>
                      <a:r>
                        <a:rPr lang="el-GR" i="0" dirty="0" smtClean="0"/>
                        <a:t> 1 0</a:t>
                      </a:r>
                      <a:endParaRPr lang="el-GR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i="0" dirty="0" smtClean="0"/>
                        <a:t>8</a:t>
                      </a:r>
                      <a:endParaRPr lang="el-GR" i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86116" y="5143512"/>
          <a:ext cx="2143140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71570"/>
                <a:gridCol w="10715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1 0 </a:t>
                      </a:r>
                      <a:r>
                        <a:rPr lang="el-GR" dirty="0" err="1" smtClean="0"/>
                        <a:t>0</a:t>
                      </a:r>
                      <a:r>
                        <a:rPr lang="el-GR" dirty="0" smtClean="0"/>
                        <a:t> 1 0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Arrow Callout 8"/>
          <p:cNvSpPr/>
          <p:nvPr/>
        </p:nvSpPr>
        <p:spPr>
          <a:xfrm rot="5400000">
            <a:off x="4098154" y="3974284"/>
            <a:ext cx="733377" cy="1071569"/>
          </a:xfrm>
          <a:prstGeom prst="rightArrowCallout">
            <a:avLst>
              <a:gd name="adj1" fmla="val 23758"/>
              <a:gd name="adj2" fmla="val 25000"/>
              <a:gd name="adj3" fmla="val 25000"/>
              <a:gd name="adj4" fmla="val 2036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7143768" y="2571744"/>
          <a:ext cx="1585913" cy="642937"/>
        </p:xfrm>
        <a:graphic>
          <a:graphicData uri="http://schemas.openxmlformats.org/presentationml/2006/ole">
            <p:oleObj spid="_x0000_s55298" r:id="rId3" imgW="1054100" imgH="431800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Frequency-Merge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1428760"/>
          </a:xfrm>
        </p:spPr>
        <p:txBody>
          <a:bodyPr/>
          <a:lstStyle/>
          <a:p>
            <a:r>
              <a:rPr lang="el-GR" u="sng" dirty="0" smtClean="0"/>
              <a:t>Κεντρική ιδέα</a:t>
            </a:r>
            <a:r>
              <a:rPr lang="el-GR" dirty="0" smtClean="0"/>
              <a:t>: Προσπαθούμε να συνδυάσουμε κάδους με παρόμοιες τιμές συχνοτήτων, δηλ. με μικρό </a:t>
            </a:r>
            <a:r>
              <a:rPr lang="en-US" dirty="0" smtClean="0"/>
              <a:t>|</a:t>
            </a:r>
            <a:r>
              <a:rPr lang="en-US" i="1" dirty="0" smtClean="0"/>
              <a:t> v</a:t>
            </a:r>
            <a:r>
              <a:rPr lang="en-US" i="1" baseline="-25000" dirty="0" smtClean="0"/>
              <a:t>1</a:t>
            </a:r>
            <a:r>
              <a:rPr lang="en-US" dirty="0" smtClean="0"/>
              <a:t> -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dirty="0" smtClean="0"/>
              <a:t> |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71670" y="3571876"/>
          <a:ext cx="4961255" cy="2138680"/>
        </p:xfrm>
        <a:graphic>
          <a:graphicData uri="http://schemas.openxmlformats.org/drawingml/2006/table">
            <a:tbl>
              <a:tblPr/>
              <a:tblGrid>
                <a:gridCol w="496125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Algorithm 1: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Frequency-merge(BH1, BH2)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1: </a:t>
                      </a:r>
                      <a:r>
                        <a:rPr lang="en-US" sz="1100" b="1" dirty="0" err="1"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min, target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2: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= 1 to b2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do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3: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min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= +∞;, target = 0;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4: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j = 1 to b1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do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5: 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abs(BH2.value[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] – BH1.value[j]) &lt; min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then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6:     min = BH2.value[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] – BH1.value[j];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7:     target = j;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8: 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if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9: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for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10:   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MergeBuckets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, target);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11: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for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Filter-Merge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2071702"/>
          </a:xfrm>
        </p:spPr>
        <p:txBody>
          <a:bodyPr/>
          <a:lstStyle/>
          <a:p>
            <a:r>
              <a:rPr lang="el-GR" u="sng" dirty="0" smtClean="0"/>
              <a:t>Κεντρική ιδέα</a:t>
            </a:r>
            <a:r>
              <a:rPr lang="el-GR" dirty="0" smtClean="0"/>
              <a:t>: Προσπαθούμε να συνδυάσουμε κάδους με παρόμοια φίλτρα </a:t>
            </a:r>
            <a:r>
              <a:rPr lang="en-US" dirty="0" smtClean="0"/>
              <a:t>Bloom.</a:t>
            </a:r>
          </a:p>
          <a:p>
            <a:endParaRPr lang="en-US" dirty="0" smtClean="0"/>
          </a:p>
          <a:p>
            <a:r>
              <a:rPr lang="el-GR" sz="1600" dirty="0" smtClean="0"/>
              <a:t>Η ομοιότητα των φίλτρων </a:t>
            </a:r>
            <a:r>
              <a:rPr lang="en-US" sz="1600" dirty="0" smtClean="0"/>
              <a:t>Bloom </a:t>
            </a:r>
            <a:r>
              <a:rPr lang="el-GR" sz="1600" dirty="0" smtClean="0"/>
              <a:t>ορίζεται ως: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l-GR" sz="1600" dirty="0" smtClean="0"/>
              <a:t>όπου </a:t>
            </a:r>
            <a:r>
              <a:rPr lang="en-US" sz="1600" i="1" dirty="0" smtClean="0"/>
              <a:t>m</a:t>
            </a:r>
            <a:r>
              <a:rPr lang="en-US" sz="1600" dirty="0" smtClean="0"/>
              <a:t> </a:t>
            </a:r>
            <a:r>
              <a:rPr lang="el-GR" sz="1600" dirty="0" smtClean="0"/>
              <a:t>το μήκος τους και: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991484" y="2652326"/>
          <a:ext cx="3311525" cy="346075"/>
        </p:xfrm>
        <a:graphic>
          <a:graphicData uri="http://schemas.openxmlformats.org/presentationml/2006/ole">
            <p:oleObj spid="_x0000_s5123" name="Equation" r:id="rId3" imgW="2184400" imgH="228600" progId="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286116" y="3064380"/>
          <a:ext cx="5256212" cy="354012"/>
        </p:xfrm>
        <a:graphic>
          <a:graphicData uri="http://schemas.openxmlformats.org/presentationml/2006/ole">
            <p:oleObj spid="_x0000_s5124" name="Equation" r:id="rId4" imgW="3822700" imgH="254000" progId="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71670" y="3714752"/>
          <a:ext cx="4961255" cy="2138680"/>
        </p:xfrm>
        <a:graphic>
          <a:graphicData uri="http://schemas.openxmlformats.org/drawingml/2006/table">
            <a:tbl>
              <a:tblPr/>
              <a:tblGrid>
                <a:gridCol w="496125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100"/>
                        </a:spcAft>
                      </a:pPr>
                      <a:r>
                        <a:rPr lang="en-US" sz="1100" b="1">
                          <a:latin typeface="Courier New"/>
                          <a:ea typeface="Calibri"/>
                          <a:cs typeface="Times New Roman"/>
                        </a:rPr>
                        <a:t>Algorithm 2:</a:t>
                      </a:r>
                      <a:r>
                        <a:rPr lang="en-US" sz="1100">
                          <a:latin typeface="Courier New"/>
                          <a:ea typeface="Calibri"/>
                          <a:cs typeface="Times New Roman"/>
                        </a:rPr>
                        <a:t> Filter-merge(BH1, BH2)</a:t>
                      </a:r>
                      <a:endParaRPr lang="el-GR" sz="1100"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1: </a:t>
                      </a:r>
                      <a:r>
                        <a:rPr lang="en-US" sz="1100" b="1" dirty="0" err="1"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max, target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2: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  for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= 1 to b2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do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3:   max = -∞;, target = 0; 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4: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j = 1 to b1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do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5: 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if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 similarity(BH2.BF[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], BH1.BF[j]) &gt; max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then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6:     max = similarity(BH2.BF[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], BH1.BF[j]);  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7:     target = j;  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8: 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if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9: 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for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10:   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MergeBuckets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100" dirty="0" err="1">
                          <a:latin typeface="Courier New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, target);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00"/>
                        </a:spcAft>
                      </a:pPr>
                      <a:r>
                        <a:rPr lang="en-US" sz="1100" dirty="0">
                          <a:latin typeface="Courier New"/>
                          <a:ea typeface="Calibri"/>
                          <a:cs typeface="Times New Roman"/>
                        </a:rPr>
                        <a:t>11:  </a:t>
                      </a:r>
                      <a:r>
                        <a:rPr lang="en-US" sz="1100" b="1" dirty="0">
                          <a:latin typeface="Courier New"/>
                          <a:ea typeface="Calibri"/>
                          <a:cs typeface="Times New Roman"/>
                        </a:rPr>
                        <a:t>end for</a:t>
                      </a:r>
                      <a:endParaRPr lang="el-GR" sz="1100" dirty="0">
                        <a:latin typeface="Courier New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>
          <a:xfrm rot="10800000" flipV="1">
            <a:off x="2571736" y="4429132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 flipV="1">
            <a:off x="4071934" y="3857628"/>
            <a:ext cx="121444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286380" y="3429000"/>
            <a:ext cx="150019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357818" y="3929066"/>
            <a:ext cx="192882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072066" y="5143512"/>
            <a:ext cx="135732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357422" y="3429000"/>
            <a:ext cx="450059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85984" y="3929066"/>
            <a:ext cx="185738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572000" y="4500570"/>
            <a:ext cx="114300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Συστήματα </a:t>
            </a:r>
            <a:r>
              <a:rPr lang="en-US" dirty="0" smtClean="0"/>
              <a:t>Peer-to-Peer (p2p)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714512"/>
          </a:xfrm>
        </p:spPr>
        <p:txBody>
          <a:bodyPr/>
          <a:lstStyle/>
          <a:p>
            <a:r>
              <a:rPr lang="el-GR" dirty="0" smtClean="0"/>
              <a:t>Συνήθως μεγάλα δίκτυα υπολογιστών (κόμβων)</a:t>
            </a:r>
          </a:p>
          <a:p>
            <a:pPr lvl="1"/>
            <a:r>
              <a:rPr lang="el-GR" dirty="0" smtClean="0"/>
              <a:t>Κάθε κόμβος συνδέεται με λίγους άλλους κόμβους</a:t>
            </a:r>
          </a:p>
          <a:p>
            <a:pPr lvl="1"/>
            <a:r>
              <a:rPr lang="el-GR" dirty="0" smtClean="0"/>
              <a:t>Μέσω αυτών μπορεί να συνδεθεί και με τους υπόλοιπους</a:t>
            </a:r>
          </a:p>
          <a:p>
            <a:pPr lvl="1"/>
            <a:r>
              <a:rPr lang="el-GR" dirty="0" smtClean="0"/>
              <a:t>Διαμοιρασμός πόρων και δεδομένων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pic>
        <p:nvPicPr>
          <p:cNvPr id="12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857760"/>
            <a:ext cx="642942" cy="642942"/>
          </a:xfrm>
          <a:prstGeom prst="rect">
            <a:avLst/>
          </a:prstGeom>
          <a:noFill/>
        </p:spPr>
      </p:pic>
      <p:pic>
        <p:nvPicPr>
          <p:cNvPr id="9219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571876"/>
            <a:ext cx="642942" cy="642942"/>
          </a:xfrm>
          <a:prstGeom prst="rect">
            <a:avLst/>
          </a:prstGeom>
          <a:noFill/>
        </p:spPr>
      </p:pic>
      <p:pic>
        <p:nvPicPr>
          <p:cNvPr id="11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714884"/>
            <a:ext cx="642942" cy="642942"/>
          </a:xfrm>
          <a:prstGeom prst="rect">
            <a:avLst/>
          </a:prstGeom>
          <a:noFill/>
        </p:spPr>
      </p:pic>
      <p:pic>
        <p:nvPicPr>
          <p:cNvPr id="15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571876"/>
            <a:ext cx="642942" cy="642942"/>
          </a:xfrm>
          <a:prstGeom prst="rect">
            <a:avLst/>
          </a:prstGeom>
          <a:noFill/>
        </p:spPr>
      </p:pic>
      <p:pic>
        <p:nvPicPr>
          <p:cNvPr id="16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143380"/>
            <a:ext cx="642942" cy="642942"/>
          </a:xfrm>
          <a:prstGeom prst="rect">
            <a:avLst/>
          </a:prstGeom>
          <a:noFill/>
        </p:spPr>
      </p:pic>
      <p:pic>
        <p:nvPicPr>
          <p:cNvPr id="37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214686"/>
            <a:ext cx="642942" cy="642942"/>
          </a:xfrm>
          <a:prstGeom prst="rect">
            <a:avLst/>
          </a:prstGeom>
          <a:noFill/>
        </p:spPr>
      </p:pic>
      <p:pic>
        <p:nvPicPr>
          <p:cNvPr id="38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071942"/>
            <a:ext cx="642942" cy="642942"/>
          </a:xfrm>
          <a:prstGeom prst="rect">
            <a:avLst/>
          </a:prstGeom>
          <a:noFill/>
        </p:spPr>
      </p:pic>
      <p:pic>
        <p:nvPicPr>
          <p:cNvPr id="39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5500702"/>
            <a:ext cx="642942" cy="642942"/>
          </a:xfrm>
          <a:prstGeom prst="rect">
            <a:avLst/>
          </a:prstGeom>
          <a:noFill/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500066"/>
          </a:xfrm>
        </p:spPr>
        <p:txBody>
          <a:bodyPr/>
          <a:lstStyle/>
          <a:p>
            <a:pPr marL="274320" lvl="1" indent="-274320" algn="ctr">
              <a:buClr>
                <a:schemeClr val="accent3"/>
              </a:buClr>
              <a:buSzPct val="95000"/>
              <a:buNone/>
            </a:pPr>
            <a:r>
              <a:rPr lang="el-GR" dirty="0" smtClean="0"/>
              <a:t>Πειραματική Μελέτη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Διαδικασία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pSp>
        <p:nvGrpSpPr>
          <p:cNvPr id="6" name="Group 1"/>
          <p:cNvGrpSpPr>
            <a:grpSpLocks noChangeAspect="1"/>
          </p:cNvGrpSpPr>
          <p:nvPr/>
        </p:nvGrpSpPr>
        <p:grpSpPr bwMode="auto">
          <a:xfrm>
            <a:off x="2071670" y="2214554"/>
            <a:ext cx="4572033" cy="2338631"/>
            <a:chOff x="1845" y="6484"/>
            <a:chExt cx="5681" cy="2906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1845" y="6492"/>
              <a:ext cx="915" cy="1264"/>
            </a:xfrm>
            <a:prstGeom prst="can">
              <a:avLst>
                <a:gd name="adj" fmla="val 34536"/>
              </a:avLst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Data collection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637" y="6821"/>
              <a:ext cx="873" cy="66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XML parser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436" y="6484"/>
              <a:ext cx="810" cy="126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XML paths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874" y="8171"/>
              <a:ext cx="1981" cy="1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Find path frequencies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624" y="7946"/>
              <a:ext cx="1277" cy="1444"/>
            </a:xfrm>
            <a:prstGeom prst="rect">
              <a:avLst/>
            </a:prstGeom>
            <a:solidFill>
              <a:schemeClr val="bg2"/>
            </a:solidFill>
            <a:ln w="38100" cmpd="dbl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l-GR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Bloom Histogram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2849" y="7046"/>
              <a:ext cx="752" cy="218"/>
            </a:xfrm>
            <a:prstGeom prst="rightArrow">
              <a:avLst>
                <a:gd name="adj1" fmla="val 50000"/>
                <a:gd name="adj2" fmla="val 86239"/>
              </a:avLst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>
              <a:off x="4649" y="7046"/>
              <a:ext cx="752" cy="218"/>
            </a:xfrm>
            <a:prstGeom prst="rightArrow">
              <a:avLst>
                <a:gd name="adj1" fmla="val 50000"/>
                <a:gd name="adj2" fmla="val 86239"/>
              </a:avLst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AutoShape 3"/>
            <p:cNvSpPr>
              <a:spLocks noChangeArrowheads="1"/>
            </p:cNvSpPr>
            <p:nvPr/>
          </p:nvSpPr>
          <p:spPr bwMode="auto">
            <a:xfrm rot="10800000">
              <a:off x="3974" y="8621"/>
              <a:ext cx="751" cy="217"/>
            </a:xfrm>
            <a:prstGeom prst="rightArrow">
              <a:avLst>
                <a:gd name="adj1" fmla="val 50000"/>
                <a:gd name="adj2" fmla="val 86521"/>
              </a:avLst>
            </a:prstGeom>
            <a:solidFill>
              <a:srgbClr val="FFFF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7011" y="7046"/>
              <a:ext cx="515" cy="1878"/>
            </a:xfrm>
            <a:prstGeom prst="curvedLeftArrow">
              <a:avLst>
                <a:gd name="adj1" fmla="val 103519"/>
                <a:gd name="adj2" fmla="val 207038"/>
                <a:gd name="adj3" fmla="val 33333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071538" y="164305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Αρχεία </a:t>
            </a:r>
            <a:r>
              <a:rPr lang="en-US" dirty="0" smtClean="0"/>
              <a:t>XML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3143240" y="164305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Xerces</a:t>
            </a:r>
            <a:r>
              <a:rPr lang="en-US" dirty="0" smtClean="0"/>
              <a:t> C++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4143372" y="4786322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Υλοποίηση αλγορίθμων </a:t>
            </a:r>
            <a:r>
              <a:rPr lang="en-US" dirty="0" smtClean="0"/>
              <a:t>Wang et al</a:t>
            </a:r>
            <a:r>
              <a:rPr lang="el-GR" dirty="0" smtClean="0"/>
              <a:t>.</a:t>
            </a:r>
          </a:p>
          <a:p>
            <a:r>
              <a:rPr lang="el-GR" dirty="0" smtClean="0"/>
              <a:t>(Δυναμικός προγραμματισμός – βέλτιστα ιστογράμματα)</a:t>
            </a:r>
            <a:endParaRPr lang="el-GR" dirty="0"/>
          </a:p>
        </p:txBody>
      </p:sp>
      <p:cxnSp>
        <p:nvCxnSpPr>
          <p:cNvPr id="20" name="Straight Arrow Connector 19"/>
          <p:cNvCxnSpPr>
            <a:stCxn id="16" idx="2"/>
          </p:cNvCxnSpPr>
          <p:nvPr/>
        </p:nvCxnSpPr>
        <p:spPr>
          <a:xfrm rot="16200000" flipH="1">
            <a:off x="1756270" y="2042030"/>
            <a:ext cx="34504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7" idx="2"/>
            <a:endCxn id="8" idx="0"/>
          </p:cNvCxnSpPr>
          <p:nvPr/>
        </p:nvCxnSpPr>
        <p:spPr>
          <a:xfrm rot="16200000" flipH="1">
            <a:off x="3606839" y="2227444"/>
            <a:ext cx="473376" cy="432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4036215" y="4179099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Πειραματική Μελέτη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43050"/>
            <a:ext cx="7286676" cy="2000264"/>
          </a:xfrm>
        </p:spPr>
        <p:txBody>
          <a:bodyPr>
            <a:normAutofit/>
          </a:bodyPr>
          <a:lstStyle/>
          <a:p>
            <a:r>
              <a:rPr lang="el-GR" dirty="0" smtClean="0"/>
              <a:t>Σύνολα δεδομένων:</a:t>
            </a:r>
          </a:p>
          <a:p>
            <a:pPr lvl="1"/>
            <a:r>
              <a:rPr lang="el-GR" sz="1600" dirty="0" smtClean="0"/>
              <a:t>«</a:t>
            </a:r>
            <a:r>
              <a:rPr lang="en-US" sz="1600" dirty="0" smtClean="0"/>
              <a:t>SIGMOD record</a:t>
            </a:r>
            <a:r>
              <a:rPr lang="el-GR" sz="1600" dirty="0" smtClean="0"/>
              <a:t>». Αρκετά επαναληπτική δομή.</a:t>
            </a:r>
          </a:p>
          <a:p>
            <a:pPr lvl="1"/>
            <a:r>
              <a:rPr lang="el-GR" sz="1600" dirty="0" smtClean="0"/>
              <a:t>«</a:t>
            </a:r>
            <a:r>
              <a:rPr lang="en-US" sz="1600" dirty="0" err="1" smtClean="0"/>
              <a:t>SwissProt</a:t>
            </a:r>
            <a:r>
              <a:rPr lang="el-GR" sz="1600" dirty="0" smtClean="0"/>
              <a:t>». Μεγάλο και πολύπλοκο σύνολο δεδομένων, συχνότητες που απέχουν πολύ η μία από την άλλη.</a:t>
            </a:r>
          </a:p>
          <a:p>
            <a:pPr lvl="1"/>
            <a:r>
              <a:rPr lang="el-GR" sz="1600" dirty="0" smtClean="0"/>
              <a:t>«</a:t>
            </a:r>
            <a:r>
              <a:rPr lang="en-US" sz="1600" dirty="0" smtClean="0"/>
              <a:t>X</a:t>
            </a:r>
            <a:r>
              <a:rPr lang="el-GR" sz="1600" dirty="0" smtClean="0"/>
              <a:t>Μ</a:t>
            </a:r>
            <a:r>
              <a:rPr lang="en-US" sz="1600" dirty="0" smtClean="0"/>
              <a:t>ark</a:t>
            </a:r>
            <a:r>
              <a:rPr lang="el-GR" sz="1600" dirty="0" smtClean="0"/>
              <a:t>», από γεννήτρια τυχαίων </a:t>
            </a:r>
            <a:r>
              <a:rPr lang="en-US" sz="1600" dirty="0" smtClean="0"/>
              <a:t>XML</a:t>
            </a:r>
            <a:r>
              <a:rPr lang="el-GR" sz="1600" dirty="0" smtClean="0"/>
              <a:t> δεδομένων. Μεγάλος αριθμός διαφορετικών μονοπατιών.</a:t>
            </a:r>
            <a:endParaRPr lang="el-GR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285852" y="4071942"/>
          <a:ext cx="6437401" cy="178891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54930"/>
                <a:gridCol w="954930"/>
                <a:gridCol w="593900"/>
                <a:gridCol w="954930"/>
                <a:gridCol w="1068851"/>
                <a:gridCol w="954930"/>
                <a:gridCol w="954930"/>
              </a:tblGrid>
              <a:tr h="6383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Size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# </a:t>
                      </a:r>
                      <a:r>
                        <a:rPr lang="en-US" sz="1400" dirty="0"/>
                        <a:t>paths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Max </a:t>
                      </a:r>
                      <a:r>
                        <a:rPr lang="en-US" sz="1400" dirty="0" smtClean="0"/>
                        <a:t>frequency </a:t>
                      </a:r>
                      <a:r>
                        <a:rPr lang="en-US" sz="1400" dirty="0"/>
                        <a:t>difference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# </a:t>
                      </a:r>
                      <a:r>
                        <a:rPr lang="en-US" sz="1400" dirty="0"/>
                        <a:t>distinct frequencies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Min frequency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Max frequency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</a:tr>
              <a:tr h="42553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SIGMOD record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483</a:t>
                      </a:r>
                      <a:r>
                        <a:rPr lang="en-US" sz="1400" dirty="0"/>
                        <a:t> KB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31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/>
                        <a:t>3670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/>
                        <a:t>3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67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3737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</a:tr>
              <a:tr h="43036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SwissProt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112130 KB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/>
                        <a:t>335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566307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85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1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/>
                        <a:t>566308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</a:tr>
              <a:tr h="291748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 dirty="0" err="1"/>
                        <a:t>XMark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75501 KB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400"/>
                        <a:t>1747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/>
                        <a:t>40924</a:t>
                      </a:r>
                      <a:endParaRPr lang="el-GR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250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1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l-GR" sz="1400" dirty="0"/>
                        <a:t>40925</a:t>
                      </a:r>
                      <a:endParaRPr lang="el-GR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87041" marR="87041" marT="0" marB="0" anchor="ctr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Σφάλμα Ιστογραμμάτων </a:t>
            </a:r>
            <a:r>
              <a:rPr lang="en-US" dirty="0" smtClean="0"/>
              <a:t>Bloom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2071702"/>
          </a:xfrm>
        </p:spPr>
        <p:txBody>
          <a:bodyPr>
            <a:normAutofit/>
          </a:bodyPr>
          <a:lstStyle/>
          <a:p>
            <a:r>
              <a:rPr lang="el-GR" dirty="0" smtClean="0"/>
              <a:t>Μετρική: το απόλυτο σφάλμα</a:t>
            </a:r>
          </a:p>
          <a:p>
            <a:pPr lvl="1"/>
            <a:r>
              <a:rPr lang="el-GR" dirty="0" smtClean="0"/>
              <a:t>Έστω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l-GR" dirty="0" smtClean="0"/>
              <a:t>ερωτήσεις για διάφορα </a:t>
            </a:r>
            <a:r>
              <a:rPr lang="en-US" dirty="0" smtClean="0"/>
              <a:t>paths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Αν 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η πραγματική συχνότητα του </a:t>
            </a:r>
            <a:r>
              <a:rPr lang="en-US" i="1" dirty="0" err="1" smtClean="0"/>
              <a:t>i</a:t>
            </a:r>
            <a:r>
              <a:rPr lang="en-US" dirty="0" smtClean="0"/>
              <a:t>-</a:t>
            </a:r>
            <a:r>
              <a:rPr lang="el-GR" dirty="0" smtClean="0"/>
              <a:t>οστού </a:t>
            </a:r>
            <a:r>
              <a:rPr lang="en-US" dirty="0" smtClean="0"/>
              <a:t>path</a:t>
            </a:r>
            <a:r>
              <a:rPr lang="el-GR" dirty="0" smtClean="0"/>
              <a:t> και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η εκτίμηση του ιστογράμματος τότε το σφάλμα είναι:</a:t>
            </a:r>
          </a:p>
          <a:p>
            <a:pPr lvl="1"/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lvl="1"/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6286512" y="2643182"/>
          <a:ext cx="1214446" cy="642942"/>
        </p:xfrm>
        <a:graphic>
          <a:graphicData uri="http://schemas.openxmlformats.org/presentationml/2006/ole">
            <p:oleObj spid="_x0000_s51201" r:id="rId3" imgW="812447" imgH="431613" progId="">
              <p:embed/>
            </p:oleObj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2428860" y="3929066"/>
            <a:ext cx="6372212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spcBef>
                <a:spcPct val="20000"/>
              </a:spcBef>
            </a:pPr>
            <a:r>
              <a:rPr lang="el-GR" sz="2400" dirty="0" smtClean="0">
                <a:latin typeface="Georgia" pitchFamily="18" charset="0"/>
              </a:rPr>
              <a:t>Υπενθυμίζουμε ότι το σφάλμα εξαρτάται από: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Την προσέγγιση που κάνει κάθε κάδος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Το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ότι ένα μονοπάτι μπορεί να ταιριάζει σε πολλά φίλτρα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bloom</a:t>
            </a: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Char char=""/>
              <a:tabLst/>
              <a:defRPr/>
            </a:pP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Char char=""/>
              <a:tabLst/>
              <a:defRPr/>
            </a:pP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pic>
        <p:nvPicPr>
          <p:cNvPr id="5120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4071942"/>
            <a:ext cx="785818" cy="1289286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κάδων/φίλτρων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358246" cy="2571768"/>
          </a:xfrm>
        </p:spPr>
        <p:txBody>
          <a:bodyPr>
            <a:normAutofit/>
          </a:bodyPr>
          <a:lstStyle/>
          <a:p>
            <a:r>
              <a:rPr lang="el-GR" dirty="0" smtClean="0"/>
              <a:t>Το απόλυτο σφάλμα μειώνεται με</a:t>
            </a:r>
          </a:p>
          <a:p>
            <a:pPr lvl="1"/>
            <a:r>
              <a:rPr lang="el-GR" dirty="0" smtClean="0"/>
              <a:t>Την αύξηση του μήκους των φίλτρων </a:t>
            </a:r>
            <a:r>
              <a:rPr lang="en-US" dirty="0" smtClean="0"/>
              <a:t>bloom</a:t>
            </a:r>
            <a:endParaRPr lang="el-GR" dirty="0" smtClean="0"/>
          </a:p>
          <a:p>
            <a:pPr lvl="1"/>
            <a:r>
              <a:rPr lang="el-GR" dirty="0" smtClean="0"/>
              <a:t>Την αύξηση του αριθμού των κάδων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Για σταθερό χώρο, τι θα αυξήσουμε περισσότερο;</a:t>
            </a:r>
          </a:p>
          <a:p>
            <a:pPr lvl="1"/>
            <a:r>
              <a:rPr lang="el-GR" dirty="0" smtClean="0"/>
              <a:t>Η απάντηση εξαρτάται από το σύνολο δεδομένων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rcRect l="3624" t="47982" r="47116"/>
          <a:stretch>
            <a:fillRect/>
          </a:stretch>
        </p:blipFill>
        <p:spPr bwMode="auto">
          <a:xfrm>
            <a:off x="857224" y="3857628"/>
            <a:ext cx="3425068" cy="245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3" cstate="print"/>
          <a:srcRect l="3624" t="47982" r="47116"/>
          <a:stretch>
            <a:fillRect/>
          </a:stretch>
        </p:blipFill>
        <p:spPr bwMode="auto">
          <a:xfrm>
            <a:off x="4214810" y="3857628"/>
            <a:ext cx="3425068" cy="245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2214546" y="6215082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SwissProt</a:t>
            </a:r>
            <a:endParaRPr lang="el-GR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43570" y="6215082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XMark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κάδων/φίλτρων (2/</a:t>
            </a:r>
            <a:r>
              <a:rPr lang="el-GR" dirty="0" err="1" smtClean="0"/>
              <a:t>2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 l="3624" t="47981" r="47116"/>
          <a:stretch>
            <a:fillRect/>
          </a:stretch>
        </p:blipFill>
        <p:spPr bwMode="auto">
          <a:xfrm>
            <a:off x="214282" y="2214554"/>
            <a:ext cx="3914363" cy="281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 l="3624" t="47981" r="47116"/>
          <a:stretch>
            <a:fillRect/>
          </a:stretch>
        </p:blipFill>
        <p:spPr bwMode="auto">
          <a:xfrm>
            <a:off x="4357686" y="2214554"/>
            <a:ext cx="3914363" cy="2810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1785918" y="492919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SwissProt</a:t>
            </a:r>
            <a:endParaRPr lang="el-G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072198" y="492919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XMark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dirty="0" smtClean="0"/>
              <a:t>Απόδοση συγχωνευμένων Ιστογραμμάτων </a:t>
            </a:r>
            <a:r>
              <a:rPr lang="en-US" sz="2000" dirty="0" smtClean="0"/>
              <a:t>Bloom (1/2)</a:t>
            </a:r>
            <a:endParaRPr lang="el-G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571636"/>
          </a:xfrm>
        </p:spPr>
        <p:txBody>
          <a:bodyPr/>
          <a:lstStyle/>
          <a:p>
            <a:r>
              <a:rPr lang="el-GR" dirty="0" smtClean="0"/>
              <a:t>Δημιουργήσαμε συγχωνευμένα Ιστογράμματα </a:t>
            </a:r>
            <a:r>
              <a:rPr lang="en-US" dirty="0" smtClean="0"/>
              <a:t>Bloom</a:t>
            </a:r>
            <a:r>
              <a:rPr lang="el-GR" dirty="0" smtClean="0"/>
              <a:t> και τα συγκρίναμε με Ιστογράμματα που δημιουργήθηκαν απευθείας από τα αρχικά δεδομένα.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 l="1813" t="2666" b="3732"/>
          <a:stretch>
            <a:fillRect/>
          </a:stretch>
        </p:blipFill>
        <p:spPr bwMode="auto">
          <a:xfrm>
            <a:off x="1500166" y="2643182"/>
            <a:ext cx="5851699" cy="379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4214810" y="62865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XMark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dirty="0" smtClean="0"/>
              <a:t>Απόδοση συγχωνευμένων Ιστογραμμάτων </a:t>
            </a:r>
            <a:r>
              <a:rPr lang="en-US" sz="2000" dirty="0" smtClean="0"/>
              <a:t>Bloom (2/2)</a:t>
            </a:r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 l="1813" r="1813" b="3732"/>
          <a:stretch>
            <a:fillRect/>
          </a:stretch>
        </p:blipFill>
        <p:spPr bwMode="auto">
          <a:xfrm>
            <a:off x="1285852" y="1357298"/>
            <a:ext cx="5743649" cy="390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14348" y="542926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το </a:t>
            </a:r>
            <a:r>
              <a:rPr lang="en-US" dirty="0" smtClean="0"/>
              <a:t>frequency-merge </a:t>
            </a:r>
            <a:r>
              <a:rPr lang="el-GR" dirty="0" smtClean="0"/>
              <a:t>καλύτερο, εκτός αν το σφάλμα των φίλτρων </a:t>
            </a:r>
            <a:r>
              <a:rPr lang="en-US" dirty="0" smtClean="0"/>
              <a:t>bloom </a:t>
            </a:r>
            <a:r>
              <a:rPr lang="el-GR" dirty="0" smtClean="0"/>
              <a:t>είναι μεγάλο.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3929058" y="5072074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SwissProt</a:t>
            </a:r>
            <a:endParaRPr lang="el-G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500066"/>
          </a:xfrm>
        </p:spPr>
        <p:txBody>
          <a:bodyPr/>
          <a:lstStyle/>
          <a:p>
            <a:pPr marL="274320" lvl="1" indent="-274320" algn="ctr">
              <a:buClr>
                <a:schemeClr val="accent3"/>
              </a:buClr>
              <a:buSzPct val="95000"/>
              <a:buNone/>
            </a:pPr>
            <a:r>
              <a:rPr lang="el-GR" dirty="0" smtClean="0"/>
              <a:t>Συμπεράσματα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dirty="0" smtClean="0"/>
              <a:t>Τα Ιστογράμματα </a:t>
            </a:r>
            <a:r>
              <a:rPr lang="en-US" dirty="0" smtClean="0"/>
              <a:t>Bloom </a:t>
            </a:r>
            <a:r>
              <a:rPr lang="el-GR" dirty="0" smtClean="0"/>
              <a:t>είναι μία ενδιαφέρουσα δομή που μπορεί να χρησιμοποιηθεί στη δρομολόγηση ερωτήσεων σε </a:t>
            </a:r>
            <a:r>
              <a:rPr lang="en-US" dirty="0" smtClean="0"/>
              <a:t>p2p</a:t>
            </a:r>
            <a:endParaRPr lang="el-GR" dirty="0" smtClean="0"/>
          </a:p>
          <a:p>
            <a:pPr lvl="1"/>
            <a:r>
              <a:rPr lang="el-GR" dirty="0" smtClean="0"/>
              <a:t>Μπορούμε να τα συγχωνεύσουμε </a:t>
            </a:r>
            <a:r>
              <a:rPr lang="el-GR" dirty="0" smtClean="0">
                <a:solidFill>
                  <a:schemeClr val="accent1"/>
                </a:solidFill>
              </a:rPr>
              <a:t>χωρίς να έχουμε διαθέσιμο το αρχικό σύνολο δεδομένων</a:t>
            </a:r>
            <a:r>
              <a:rPr lang="el-GR" dirty="0" smtClean="0"/>
              <a:t> από το οποίο προήλθαν</a:t>
            </a:r>
          </a:p>
          <a:p>
            <a:pPr lvl="1"/>
            <a:r>
              <a:rPr lang="el-GR" dirty="0" smtClean="0"/>
              <a:t>Τα συγχωνευμένα ιστογράμματα μπορούν να χρησιμοποιηθούν ως ευρετήρια δρομολόγησης</a:t>
            </a:r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Στο μέλλον: Εύρεση κανόνων για τη συσχέτιση των χαρακτηριστικών ενός συνόλου δεδομένων με την απόδοση κάθε αλγορίθμου συγχώνευσης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Αναζήτηση Δεδομένων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92882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Αναζητούμε δεδομένα που είναι </a:t>
            </a:r>
            <a:r>
              <a:rPr lang="el-GR" dirty="0" err="1" smtClean="0"/>
              <a:t>αποθηκευμένα</a:t>
            </a:r>
            <a:r>
              <a:rPr lang="el-GR" dirty="0" smtClean="0"/>
              <a:t> στο δίκτυο, αλλά δεν γνωρίζουμε σε ποιον κόμβο.</a:t>
            </a:r>
          </a:p>
          <a:p>
            <a:endParaRPr lang="el-GR" dirty="0" smtClean="0"/>
          </a:p>
          <a:p>
            <a:r>
              <a:rPr lang="el-GR" dirty="0" smtClean="0"/>
              <a:t>Οι κόμβοι πρέπει να αποφασίζουν σε ποιους γείτονες θα προωθούν κάθε ερώτηση.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3</a:t>
            </a:fld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2571736" y="4857760"/>
            <a:ext cx="1500198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V="1">
            <a:off x="4071934" y="4286256"/>
            <a:ext cx="121444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286380" y="3857628"/>
            <a:ext cx="150019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57818" y="4357694"/>
            <a:ext cx="192882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72066" y="5572140"/>
            <a:ext cx="135732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57422" y="3857628"/>
            <a:ext cx="450059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85984" y="4357694"/>
            <a:ext cx="185738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572000" y="4929198"/>
            <a:ext cx="114300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286388"/>
            <a:ext cx="642942" cy="642942"/>
          </a:xfrm>
          <a:prstGeom prst="rect">
            <a:avLst/>
          </a:prstGeom>
          <a:noFill/>
        </p:spPr>
      </p:pic>
      <p:pic>
        <p:nvPicPr>
          <p:cNvPr id="15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4000504"/>
            <a:ext cx="642942" cy="642942"/>
          </a:xfrm>
          <a:prstGeom prst="rect">
            <a:avLst/>
          </a:prstGeom>
          <a:noFill/>
        </p:spPr>
      </p:pic>
      <p:pic>
        <p:nvPicPr>
          <p:cNvPr id="16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5143512"/>
            <a:ext cx="642942" cy="642942"/>
          </a:xfrm>
          <a:prstGeom prst="rect">
            <a:avLst/>
          </a:prstGeom>
          <a:noFill/>
        </p:spPr>
      </p:pic>
      <p:pic>
        <p:nvPicPr>
          <p:cNvPr id="17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000504"/>
            <a:ext cx="642942" cy="642942"/>
          </a:xfrm>
          <a:prstGeom prst="rect">
            <a:avLst/>
          </a:prstGeom>
          <a:noFill/>
        </p:spPr>
      </p:pic>
      <p:pic>
        <p:nvPicPr>
          <p:cNvPr id="18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572008"/>
            <a:ext cx="642942" cy="642942"/>
          </a:xfrm>
          <a:prstGeom prst="rect">
            <a:avLst/>
          </a:prstGeom>
          <a:noFill/>
        </p:spPr>
      </p:pic>
      <p:pic>
        <p:nvPicPr>
          <p:cNvPr id="19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3643314"/>
            <a:ext cx="642942" cy="642942"/>
          </a:xfrm>
          <a:prstGeom prst="rect">
            <a:avLst/>
          </a:prstGeom>
          <a:noFill/>
        </p:spPr>
      </p:pic>
      <p:pic>
        <p:nvPicPr>
          <p:cNvPr id="20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500570"/>
            <a:ext cx="642942" cy="642942"/>
          </a:xfrm>
          <a:prstGeom prst="rect">
            <a:avLst/>
          </a:prstGeom>
          <a:noFill/>
        </p:spPr>
      </p:pic>
      <p:pic>
        <p:nvPicPr>
          <p:cNvPr id="21" name="Picture 3" descr="C:\Users\mdrosou\Pictures\Microsoft Clip Organizer\j04316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5929330"/>
            <a:ext cx="642942" cy="642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Ανταλλαγή Δεδομένων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143272"/>
          </a:xfrm>
        </p:spPr>
        <p:txBody>
          <a:bodyPr/>
          <a:lstStyle/>
          <a:p>
            <a:r>
              <a:rPr lang="el-GR" dirty="0" smtClean="0"/>
              <a:t>Η πληροφορία που ανταλλάσσεται κατά την αναζήτηση είναι μεγάλη σε όγκο.</a:t>
            </a:r>
          </a:p>
          <a:p>
            <a:pPr lvl="1"/>
            <a:r>
              <a:rPr lang="el-GR" dirty="0" smtClean="0"/>
              <a:t>Η άμεση αναζήτηση στα δεδομένα δεν είναι αποδοτική</a:t>
            </a:r>
          </a:p>
          <a:p>
            <a:pPr lvl="1"/>
            <a:r>
              <a:rPr lang="el-GR" dirty="0" smtClean="0"/>
              <a:t>Στρεφόμαστε σε τεχνικές </a:t>
            </a:r>
            <a:r>
              <a:rPr lang="el-GR" dirty="0" smtClean="0">
                <a:solidFill>
                  <a:schemeClr val="accent1"/>
                </a:solidFill>
              </a:rPr>
              <a:t>περίληψης</a:t>
            </a:r>
            <a:r>
              <a:rPr lang="el-GR" dirty="0" smtClean="0"/>
              <a:t> των δεδομένων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Επικεντρωνόμαστε στην ανταλλαγή </a:t>
            </a:r>
            <a:r>
              <a:rPr lang="en-US" dirty="0" smtClean="0"/>
              <a:t>XML </a:t>
            </a:r>
            <a:r>
              <a:rPr lang="el-GR" dirty="0" smtClean="0"/>
              <a:t>δεδομένων</a:t>
            </a:r>
          </a:p>
          <a:p>
            <a:pPr lvl="1"/>
            <a:r>
              <a:rPr lang="el-GR" dirty="0" smtClean="0"/>
              <a:t>Τα </a:t>
            </a:r>
            <a:r>
              <a:rPr lang="en-US" dirty="0" smtClean="0"/>
              <a:t>XML </a:t>
            </a:r>
            <a:r>
              <a:rPr lang="el-GR" dirty="0" smtClean="0"/>
              <a:t>δεδομένα έχουν τη μορφή μονοπατιών</a:t>
            </a:r>
          </a:p>
          <a:p>
            <a:pPr lvl="1"/>
            <a:r>
              <a:rPr lang="el-GR" dirty="0" smtClean="0"/>
              <a:t>Διαδεδομένες γλώσσες ερωτήσεων (π.χ. </a:t>
            </a:r>
            <a:r>
              <a:rPr lang="en-US" dirty="0" err="1" smtClean="0"/>
              <a:t>XPath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8628" y="4714884"/>
          <a:ext cx="5000660" cy="1600200"/>
        </p:xfrm>
        <a:graphic>
          <a:graphicData uri="http://schemas.openxmlformats.org/drawingml/2006/table">
            <a:tbl>
              <a:tblPr/>
              <a:tblGrid>
                <a:gridCol w="5000660"/>
              </a:tblGrid>
              <a:tr h="1143008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Courier New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book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9144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title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Fundamentals of Database Systems 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title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9144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author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000" dirty="0" err="1">
                          <a:latin typeface="Courier New"/>
                          <a:ea typeface="Times New Roman"/>
                          <a:cs typeface="Times New Roman"/>
                        </a:rPr>
                        <a:t>Elmasri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author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9144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author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1000" dirty="0" err="1">
                          <a:latin typeface="Courier New"/>
                          <a:ea typeface="Times New Roman"/>
                          <a:cs typeface="Times New Roman"/>
                        </a:rPr>
                        <a:t>Navathe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author&gt;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9144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&lt;publisher&gt;</a:t>
                      </a:r>
                      <a:r>
                        <a:rPr lang="en-US" sz="1000" dirty="0">
                          <a:latin typeface="Courier New"/>
                          <a:ea typeface="Times New Roman"/>
                          <a:cs typeface="Times New Roman"/>
                        </a:rPr>
                        <a:t> Addison-Wesley 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&lt;/publisher&gt;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9144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en-GB" sz="1000" dirty="0">
                          <a:latin typeface="Courier New"/>
                          <a:ea typeface="Times New Roman"/>
                          <a:cs typeface="Times New Roman"/>
                        </a:rPr>
                        <a:t> 2000 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&lt;/</a:t>
                      </a:r>
                      <a:r>
                        <a:rPr lang="en-US" sz="1000" b="1" dirty="0">
                          <a:latin typeface="Courier New"/>
                          <a:ea typeface="Times New Roman"/>
                          <a:cs typeface="Times New Roman"/>
                        </a:rPr>
                        <a:t>book</a:t>
                      </a:r>
                      <a:r>
                        <a:rPr lang="en-GB" sz="1000" b="1" dirty="0">
                          <a:latin typeface="Courier New"/>
                          <a:ea typeface="Times New Roman"/>
                          <a:cs typeface="Times New Roman"/>
                        </a:rPr>
                        <a:t>&gt;</a:t>
                      </a:r>
                      <a:endParaRPr lang="el-GR" sz="1200" dirty="0"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72198" y="5000636"/>
            <a:ext cx="17145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Ερώτηση:</a:t>
            </a:r>
          </a:p>
          <a:p>
            <a:r>
              <a:rPr lang="el-GR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/book/publisher</a:t>
            </a:r>
          </a:p>
          <a:p>
            <a:endParaRPr lang="en-US" sz="1400" dirty="0" smtClean="0"/>
          </a:p>
          <a:p>
            <a:r>
              <a:rPr lang="el-GR" sz="1400" dirty="0" smtClean="0"/>
              <a:t>Απάντηση:</a:t>
            </a:r>
          </a:p>
          <a:p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Addison-Wesley</a:t>
            </a:r>
            <a:endParaRPr lang="el-GR" sz="1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Διάρθρωση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l-GR" dirty="0" smtClean="0"/>
          </a:p>
          <a:p>
            <a:pPr lvl="1"/>
            <a:r>
              <a:rPr lang="el-GR" dirty="0" smtClean="0"/>
              <a:t>Ευρετήρια Δρομολόγησης  και Ιστογράμματα </a:t>
            </a:r>
            <a:r>
              <a:rPr lang="en-US" dirty="0" smtClean="0"/>
              <a:t>Bloom</a:t>
            </a:r>
            <a:r>
              <a:rPr lang="el-GR" dirty="0" smtClean="0"/>
              <a:t> και</a:t>
            </a:r>
          </a:p>
          <a:p>
            <a:pPr lvl="1"/>
            <a:r>
              <a:rPr lang="el-GR" dirty="0" smtClean="0"/>
              <a:t>Τα Ιστογράμματα </a:t>
            </a:r>
            <a:r>
              <a:rPr lang="en-US" dirty="0" smtClean="0"/>
              <a:t>Bloom</a:t>
            </a:r>
            <a:r>
              <a:rPr lang="el-GR" dirty="0" smtClean="0"/>
              <a:t> στα </a:t>
            </a:r>
            <a:r>
              <a:rPr lang="en-US" dirty="0" smtClean="0"/>
              <a:t>p2p</a:t>
            </a:r>
            <a:endParaRPr lang="el-GR" dirty="0" smtClean="0"/>
          </a:p>
          <a:p>
            <a:pPr lvl="1"/>
            <a:r>
              <a:rPr lang="el-GR" dirty="0" smtClean="0"/>
              <a:t>Πειραματική μελέτη</a:t>
            </a:r>
          </a:p>
          <a:p>
            <a:pPr lvl="1"/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500066"/>
          </a:xfrm>
        </p:spPr>
        <p:txBody>
          <a:bodyPr/>
          <a:lstStyle/>
          <a:p>
            <a:pPr marL="274320" lvl="1" indent="-274320" algn="ctr">
              <a:buClr>
                <a:schemeClr val="accent3"/>
              </a:buClr>
              <a:buSzPct val="95000"/>
              <a:buNone/>
            </a:pPr>
            <a:r>
              <a:rPr lang="el-GR" dirty="0" smtClean="0"/>
              <a:t>Ευρετήρια Δρομολόγησης και Ιστογράμματα </a:t>
            </a:r>
            <a:r>
              <a:rPr lang="en-US" dirty="0" smtClean="0"/>
              <a:t>Bloom</a:t>
            </a:r>
            <a:endParaRPr lang="el-G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Ευρετήρια Δρομολόγησης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Crespo</a:t>
            </a:r>
            <a:r>
              <a:rPr lang="el-GR" dirty="0" smtClean="0"/>
              <a:t>, </a:t>
            </a:r>
            <a:r>
              <a:rPr lang="en-US" dirty="0" smtClean="0"/>
              <a:t>Garcia-Molina</a:t>
            </a:r>
            <a:r>
              <a:rPr lang="el-GR" dirty="0" smtClean="0"/>
              <a:t> (2002)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Είναι ένα </a:t>
            </a:r>
            <a:r>
              <a:rPr lang="el-GR" dirty="0" smtClean="0">
                <a:solidFill>
                  <a:schemeClr val="accent1"/>
                </a:solidFill>
              </a:rPr>
              <a:t>σύνολο δομών και αλγορίθμων</a:t>
            </a:r>
            <a:r>
              <a:rPr lang="el-GR" dirty="0" smtClean="0"/>
              <a:t> που υποδεικνύουν σε κάθε κόμβο σε ποιους γείτονες πρέπει να προωθήσει κάθε ερώτηση.</a:t>
            </a:r>
          </a:p>
          <a:p>
            <a:endParaRPr lang="el-GR" dirty="0" smtClean="0"/>
          </a:p>
          <a:p>
            <a:r>
              <a:rPr lang="el-GR" dirty="0" smtClean="0"/>
              <a:t>Οι δομές που χρησιμοποιούνται πρέπει να μπορούν να δώσουν μία </a:t>
            </a:r>
            <a:r>
              <a:rPr lang="el-GR" dirty="0" smtClean="0">
                <a:solidFill>
                  <a:schemeClr val="accent1"/>
                </a:solidFill>
              </a:rPr>
              <a:t>περίληψη</a:t>
            </a:r>
            <a:r>
              <a:rPr lang="el-GR" dirty="0" smtClean="0"/>
              <a:t> του τι είναι </a:t>
            </a:r>
            <a:r>
              <a:rPr lang="el-GR" dirty="0" err="1" smtClean="0"/>
              <a:t>προσβάσιμο</a:t>
            </a:r>
            <a:r>
              <a:rPr lang="el-GR" dirty="0" smtClean="0"/>
              <a:t> μέσω κάθε γείτονα.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Tahoma" pitchFamily="34" charset="0"/>
              <a:buChar char=" "/>
            </a:pPr>
            <a:r>
              <a:rPr lang="el-GR" dirty="0" smtClean="0"/>
              <a:t>Για την περίληψη, χρησιμοποιούμε μια νέα δομή, το Ιστόγραμμα </a:t>
            </a:r>
            <a:r>
              <a:rPr lang="en-US" dirty="0" smtClean="0"/>
              <a:t>Bloom </a:t>
            </a:r>
            <a:endParaRPr lang="el-GR" dirty="0" smtClean="0"/>
          </a:p>
          <a:p>
            <a:pPr>
              <a:lnSpc>
                <a:spcPct val="90000"/>
              </a:lnSpc>
              <a:buFont typeface="Tahoma" pitchFamily="34" charset="0"/>
              <a:buChar char=" "/>
            </a:pPr>
            <a:r>
              <a:rPr lang="en-US" dirty="0" smtClean="0"/>
              <a:t>	</a:t>
            </a:r>
            <a:r>
              <a:rPr lang="en-US" dirty="0" smtClean="0">
                <a:sym typeface="Wingdings 3" pitchFamily="18" charset="2"/>
              </a:rPr>
              <a:t></a:t>
            </a:r>
            <a:r>
              <a:rPr lang="el-GR" dirty="0" smtClean="0">
                <a:sym typeface="Wingdings 3" pitchFamily="18" charset="2"/>
              </a:rPr>
              <a:t> </a:t>
            </a:r>
            <a:r>
              <a:rPr lang="el-GR" sz="1900" dirty="0" smtClean="0">
                <a:solidFill>
                  <a:schemeClr val="accent1"/>
                </a:solidFill>
                <a:sym typeface="Wingdings 3" pitchFamily="18" charset="2"/>
              </a:rPr>
              <a:t>Ιστόγραμμα </a:t>
            </a:r>
            <a:r>
              <a:rPr lang="en-US" sz="1900" dirty="0" smtClean="0">
                <a:solidFill>
                  <a:schemeClr val="accent1"/>
                </a:solidFill>
                <a:sym typeface="Wingdings 3" pitchFamily="18" charset="2"/>
              </a:rPr>
              <a:t>Bloom</a:t>
            </a:r>
            <a:r>
              <a:rPr lang="el-GR" sz="1900" dirty="0" smtClean="0">
                <a:sym typeface="Wingdings 3" pitchFamily="18" charset="2"/>
              </a:rPr>
              <a:t>: </a:t>
            </a:r>
            <a:r>
              <a:rPr lang="el-GR" sz="1900" dirty="0" smtClean="0"/>
              <a:t>ομαδοποίηση δεδομένων με   	     	      βάση τη συχνότητα εμφάνισης.</a:t>
            </a:r>
            <a:r>
              <a:rPr lang="en-US" sz="1900" dirty="0" smtClean="0"/>
              <a:t> (Wang et al., VLDB 2004)</a:t>
            </a:r>
            <a:endParaRPr lang="el-GR" sz="1900" dirty="0" smtClean="0"/>
          </a:p>
          <a:p>
            <a:pPr>
              <a:lnSpc>
                <a:spcPct val="90000"/>
              </a:lnSpc>
              <a:buFont typeface="Tahoma" pitchFamily="34" charset="0"/>
              <a:buChar char=" "/>
            </a:pPr>
            <a:endParaRPr lang="el-GR" dirty="0" smtClean="0"/>
          </a:p>
          <a:p>
            <a:pPr>
              <a:lnSpc>
                <a:spcPct val="90000"/>
              </a:lnSpc>
              <a:buFont typeface="Tahoma" pitchFamily="34" charset="0"/>
              <a:buChar char=" "/>
            </a:pPr>
            <a:endParaRPr lang="el-GR" dirty="0" smtClean="0"/>
          </a:p>
          <a:p>
            <a:pPr>
              <a:lnSpc>
                <a:spcPct val="90000"/>
              </a:lnSpc>
              <a:buFont typeface="Tahoma" pitchFamily="34" charset="0"/>
              <a:buChar char=" "/>
            </a:pPr>
            <a:r>
              <a:rPr lang="el-GR" dirty="0" smtClean="0"/>
              <a:t>Σκοπός μας η περιγραφή, η μελέτη και οι εφαρμογές του Ιστογράμματος </a:t>
            </a:r>
            <a:r>
              <a:rPr lang="en-US" dirty="0" smtClean="0"/>
              <a:t>Bloom</a:t>
            </a:r>
            <a:r>
              <a:rPr lang="el-GR" dirty="0" smtClean="0"/>
              <a:t> στην επεξεργασία και δρομολόγηση </a:t>
            </a:r>
            <a:r>
              <a:rPr lang="en-US" dirty="0" smtClean="0"/>
              <a:t>XML</a:t>
            </a:r>
            <a:r>
              <a:rPr lang="el-GR" dirty="0" smtClean="0"/>
              <a:t> ερωτήσεων</a:t>
            </a:r>
            <a:r>
              <a:rPr lang="en-US" dirty="0" smtClean="0"/>
              <a:t> </a:t>
            </a:r>
            <a:r>
              <a:rPr lang="el-GR" dirty="0" smtClean="0"/>
              <a:t>σε συστήματα ομότιμων κόμβων.</a:t>
            </a: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Φίλτρα </a:t>
            </a:r>
            <a:r>
              <a:rPr lang="en-US" dirty="0" smtClean="0"/>
              <a:t>Bloom</a:t>
            </a:r>
            <a:r>
              <a:rPr lang="el-GR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3000396"/>
          </a:xfrm>
        </p:spPr>
        <p:txBody>
          <a:bodyPr>
            <a:normAutofit fontScale="77500" lnSpcReduction="20000"/>
          </a:bodyPr>
          <a:lstStyle/>
          <a:p>
            <a:pPr>
              <a:buFont typeface="Wingdings 2" pitchFamily="18" charset="2"/>
              <a:buChar char=""/>
            </a:pPr>
            <a:r>
              <a:rPr lang="el-GR" dirty="0" smtClean="0"/>
              <a:t>Αναπαριστούν ένα σύνολο στοιχείων </a:t>
            </a:r>
            <a:r>
              <a:rPr lang="en-US" i="1" dirty="0" smtClean="0"/>
              <a:t>Q</a:t>
            </a:r>
            <a:r>
              <a:rPr lang="en-US" dirty="0" smtClean="0"/>
              <a:t> = {</a:t>
            </a:r>
            <a:r>
              <a:rPr lang="en-US" i="1" dirty="0" smtClean="0"/>
              <a:t>p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i="1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}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bit vector </a:t>
            </a:r>
            <a:r>
              <a:rPr lang="el-GR" dirty="0" smtClean="0"/>
              <a:t>μήκους </a:t>
            </a:r>
            <a:r>
              <a:rPr lang="en-US" i="1" dirty="0" smtClean="0"/>
              <a:t>m</a:t>
            </a:r>
            <a:endParaRPr lang="el-GR" i="1" dirty="0" smtClean="0"/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1"/>
                </a:solidFill>
              </a:rPr>
              <a:t>συναρτήσεις κατακερματισμού </a:t>
            </a:r>
            <a:r>
              <a:rPr lang="en-US" i="1" dirty="0" smtClean="0"/>
              <a:t>h</a:t>
            </a:r>
            <a:r>
              <a:rPr lang="en-US" i="1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h</a:t>
            </a:r>
            <a:r>
              <a:rPr lang="en-US" i="1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h</a:t>
            </a:r>
            <a:r>
              <a:rPr lang="en-US" i="1" baseline="-25000" dirty="0" err="1" smtClean="0"/>
              <a:t>k</a:t>
            </a:r>
            <a:endParaRPr lang="el-GR" i="1" baseline="-25000" dirty="0" smtClean="0"/>
          </a:p>
          <a:p>
            <a:pPr lvl="2"/>
            <a:r>
              <a:rPr lang="el-GR" dirty="0" smtClean="0"/>
              <a:t>Δίνουν αποτελέσματα στο [1, </a:t>
            </a:r>
            <a:r>
              <a:rPr lang="en-US" i="1" dirty="0" smtClean="0"/>
              <a:t>m</a:t>
            </a:r>
            <a:r>
              <a:rPr lang="en-US" dirty="0" smtClean="0"/>
              <a:t>]</a:t>
            </a:r>
            <a:endParaRPr lang="el-GR" dirty="0" smtClean="0"/>
          </a:p>
          <a:p>
            <a:endParaRPr lang="el-GR" i="1" baseline="-25000" dirty="0" smtClean="0"/>
          </a:p>
          <a:p>
            <a:pPr>
              <a:buFont typeface="Wingdings 2" pitchFamily="18" charset="2"/>
              <a:buChar char=""/>
            </a:pPr>
            <a:r>
              <a:rPr lang="el-GR" dirty="0" smtClean="0"/>
              <a:t>Εισαγωγή </a:t>
            </a:r>
            <a:r>
              <a:rPr lang="el-GR" dirty="0" smtClean="0">
                <a:solidFill>
                  <a:srgbClr val="000000"/>
                </a:solidFill>
              </a:rPr>
              <a:t>στοιχείου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l-GR" dirty="0" smtClean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Εφαρμόζουμε τις συναρτήσεις κατακερματισμού στο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endParaRPr lang="el-GR" i="1" dirty="0" smtClean="0">
              <a:solidFill>
                <a:srgbClr val="000000"/>
              </a:solidFill>
            </a:endParaRP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Τα </a:t>
            </a:r>
            <a:r>
              <a:rPr lang="en-US" dirty="0" smtClean="0">
                <a:solidFill>
                  <a:srgbClr val="000000"/>
                </a:solidFill>
              </a:rPr>
              <a:t>bit </a:t>
            </a:r>
            <a:r>
              <a:rPr lang="el-GR" dirty="0" smtClean="0">
                <a:solidFill>
                  <a:srgbClr val="000000"/>
                </a:solidFill>
              </a:rPr>
              <a:t>στις θέσεις </a:t>
            </a:r>
            <a:r>
              <a:rPr lang="en-US" i="1" dirty="0" smtClean="0">
                <a:solidFill>
                  <a:srgbClr val="000000"/>
                </a:solidFill>
              </a:rPr>
              <a:t>h</a:t>
            </a:r>
            <a:r>
              <a:rPr lang="en-US" i="1" baseline="-25000" dirty="0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l-GR" dirty="0" smtClean="0">
                <a:solidFill>
                  <a:srgbClr val="000000"/>
                </a:solidFill>
              </a:rPr>
              <a:t>παίρνουν τη τιμή 1, </a:t>
            </a:r>
            <a:r>
              <a:rPr lang="el-GR" dirty="0" err="1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≤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≤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</a:p>
          <a:p>
            <a:pPr lvl="1"/>
            <a:endParaRPr lang="en-US" i="1" dirty="0" smtClean="0">
              <a:solidFill>
                <a:srgbClr val="000000"/>
              </a:solidFill>
            </a:endParaRPr>
          </a:p>
          <a:p>
            <a:pPr>
              <a:buFont typeface="Wingdings 2" pitchFamily="18" charset="2"/>
              <a:buChar char=""/>
            </a:pPr>
            <a:r>
              <a:rPr lang="el-GR" dirty="0" smtClean="0">
                <a:solidFill>
                  <a:srgbClr val="000000"/>
                </a:solidFill>
              </a:rPr>
              <a:t>Το στοιχείο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ταιριάζει</a:t>
            </a:r>
            <a:r>
              <a:rPr lang="el-GR" dirty="0" smtClean="0">
                <a:solidFill>
                  <a:srgbClr val="000000"/>
                </a:solidFill>
              </a:rPr>
              <a:t> στο φίλτρο αν:</a:t>
            </a: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Όταν εφαρμόσουμε τις 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l-GR" dirty="0" smtClean="0">
                <a:solidFill>
                  <a:srgbClr val="000000"/>
                </a:solidFill>
              </a:rPr>
              <a:t> συναρτήσεις κατακερματισμού στο </a:t>
            </a:r>
            <a:r>
              <a:rPr lang="en-US" i="1" dirty="0" smtClean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l-GR" dirty="0" smtClean="0">
                <a:solidFill>
                  <a:srgbClr val="000000"/>
                </a:solidFill>
              </a:rPr>
              <a:t>όλα τα </a:t>
            </a:r>
            <a:r>
              <a:rPr lang="en-US" dirty="0" smtClean="0">
                <a:solidFill>
                  <a:srgbClr val="000000"/>
                </a:solidFill>
              </a:rPr>
              <a:t>bit </a:t>
            </a:r>
            <a:r>
              <a:rPr lang="el-GR" dirty="0" smtClean="0">
                <a:solidFill>
                  <a:srgbClr val="000000"/>
                </a:solidFill>
              </a:rPr>
              <a:t>στις θέσεις </a:t>
            </a:r>
            <a:r>
              <a:rPr lang="en-US" i="1" dirty="0" smtClean="0">
                <a:solidFill>
                  <a:srgbClr val="000000"/>
                </a:solidFill>
              </a:rPr>
              <a:t>h</a:t>
            </a:r>
            <a:r>
              <a:rPr lang="en-US" i="1" baseline="-25000" dirty="0" smtClean="0">
                <a:solidFill>
                  <a:srgbClr val="000000"/>
                </a:solidFill>
              </a:rPr>
              <a:t>i</a:t>
            </a:r>
            <a:r>
              <a:rPr lang="en-US" i="1" dirty="0" smtClean="0">
                <a:solidFill>
                  <a:srgbClr val="000000"/>
                </a:solidFill>
              </a:rPr>
              <a:t>(p)</a:t>
            </a:r>
            <a:r>
              <a:rPr lang="el-GR" dirty="0" smtClean="0">
                <a:solidFill>
                  <a:srgbClr val="000000"/>
                </a:solidFill>
              </a:rPr>
              <a:t> έχουν την τιμή 1, </a:t>
            </a:r>
            <a:r>
              <a:rPr lang="el-GR" dirty="0" err="1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</a:rPr>
              <a:t>≤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i="1" dirty="0" smtClean="0">
                <a:solidFill>
                  <a:srgbClr val="000000"/>
                </a:solidFill>
              </a:rPr>
              <a:t>  </a:t>
            </a:r>
            <a:r>
              <a:rPr lang="el-GR" dirty="0" smtClean="0">
                <a:solidFill>
                  <a:srgbClr val="000000"/>
                </a:solidFill>
              </a:rPr>
              <a:t>≤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Marina Drosou - Eureka 2007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5B62E-3067-46D4-A754-EB31F7D166D2}" type="slidenum">
              <a:rPr lang="el-GR" smtClean="0"/>
              <a:pPr/>
              <a:t>9</a:t>
            </a:fld>
            <a:endParaRPr lang="el-G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4414" y="4643446"/>
          <a:ext cx="221457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9096"/>
                <a:gridCol w="369096"/>
                <a:gridCol w="369096"/>
                <a:gridCol w="369096"/>
                <a:gridCol w="369096"/>
                <a:gridCol w="369096"/>
              </a:tblGrid>
              <a:tr h="285752"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57818" y="5500702"/>
          <a:ext cx="221457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9096"/>
                <a:gridCol w="369096"/>
                <a:gridCol w="369096"/>
                <a:gridCol w="369096"/>
                <a:gridCol w="369096"/>
                <a:gridCol w="369096"/>
              </a:tblGrid>
              <a:tr h="285752"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86182" y="5000636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</a:t>
            </a:r>
            <a:r>
              <a:rPr lang="en-US" i="1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= 2</a:t>
            </a:r>
          </a:p>
          <a:p>
            <a:r>
              <a:rPr lang="en-US" i="1" dirty="0" smtClean="0"/>
              <a:t>h</a:t>
            </a:r>
            <a:r>
              <a:rPr lang="en-US" i="1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= 5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714480" y="5429264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m</a:t>
            </a:r>
            <a:r>
              <a:rPr lang="en-US" sz="1400" dirty="0" smtClean="0"/>
              <a:t> = 6, </a:t>
            </a:r>
            <a:r>
              <a:rPr lang="en-US" sz="1400" i="1" dirty="0" smtClean="0"/>
              <a:t>k</a:t>
            </a:r>
            <a:r>
              <a:rPr lang="en-US" sz="1400" dirty="0" smtClean="0"/>
              <a:t> = 2</a:t>
            </a:r>
            <a:endParaRPr lang="el-GR" sz="1400" dirty="0"/>
          </a:p>
        </p:txBody>
      </p:sp>
      <p:cxnSp>
        <p:nvCxnSpPr>
          <p:cNvPr id="11" name="Elbow Connector 11"/>
          <p:cNvCxnSpPr>
            <a:endCxn id="9" idx="1"/>
          </p:cNvCxnSpPr>
          <p:nvPr/>
        </p:nvCxnSpPr>
        <p:spPr>
          <a:xfrm rot="16200000" flipH="1">
            <a:off x="3374566" y="4912186"/>
            <a:ext cx="466042" cy="3571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9" idx="3"/>
          </p:cNvCxnSpPr>
          <p:nvPr/>
        </p:nvCxnSpPr>
        <p:spPr>
          <a:xfrm>
            <a:off x="4857752" y="5323802"/>
            <a:ext cx="500066" cy="3912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</TotalTime>
  <Words>1661</Words>
  <Application>Microsoft Office PowerPoint</Application>
  <PresentationFormat>On-screen Show (4:3)</PresentationFormat>
  <Paragraphs>346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Flow</vt:lpstr>
      <vt:lpstr>Equation</vt:lpstr>
      <vt:lpstr>    XML Summaries for Routing in P2P Systems  </vt:lpstr>
      <vt:lpstr>Συστήματα Peer-to-Peer (p2p)</vt:lpstr>
      <vt:lpstr>Αναζήτηση Δεδομένων</vt:lpstr>
      <vt:lpstr>Ανταλλαγή Δεδομένων</vt:lpstr>
      <vt:lpstr>Διάρθρωση</vt:lpstr>
      <vt:lpstr> </vt:lpstr>
      <vt:lpstr>Ευρετήρια Δρομολόγησης</vt:lpstr>
      <vt:lpstr>Σκοπός</vt:lpstr>
      <vt:lpstr>Φίλτρα Bloom (1/2)</vt:lpstr>
      <vt:lpstr>Φίλτρα Bloom (2/2)</vt:lpstr>
      <vt:lpstr>Ιστογράμματα Bloom (1/3)</vt:lpstr>
      <vt:lpstr>Ιστογράμματα Bloom (2/3)</vt:lpstr>
      <vt:lpstr>Ιστογράμματα Bloom (3/3)</vt:lpstr>
      <vt:lpstr>Ιστογράμματα Bloom ως Ευρετήρια Δρομολόγησης</vt:lpstr>
      <vt:lpstr> </vt:lpstr>
      <vt:lpstr>Συγχωνευμένα Ιστογράμματα Bloom</vt:lpstr>
      <vt:lpstr>Συγχώνευση κάδων</vt:lpstr>
      <vt:lpstr>Frequency-Merge</vt:lpstr>
      <vt:lpstr>Filter-Merge</vt:lpstr>
      <vt:lpstr> </vt:lpstr>
      <vt:lpstr>Διαδικασία</vt:lpstr>
      <vt:lpstr>Πειραματική Μελέτη</vt:lpstr>
      <vt:lpstr>Σφάλμα Ιστογραμμάτων Bloom</vt:lpstr>
      <vt:lpstr>Σχέση κάδων/φίλτρων (1/2)</vt:lpstr>
      <vt:lpstr>Σχέση κάδων/φίλτρων (2/2)</vt:lpstr>
      <vt:lpstr>Απόδοση συγχωνευμένων Ιστογραμμάτων Bloom (1/2)</vt:lpstr>
      <vt:lpstr>Απόδοση συγχωνευμένων Ιστογραμμάτων Bloom (2/2)</vt:lpstr>
      <vt:lpstr> </vt:lpstr>
      <vt:lpstr>Συμπεράσματα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Summaries for Routing in P2P Systems</dc:title>
  <dc:creator>Marina Drosou</dc:creator>
  <cp:lastModifiedBy>xxx</cp:lastModifiedBy>
  <cp:revision>63</cp:revision>
  <dcterms:created xsi:type="dcterms:W3CDTF">2007-05-08T13:48:25Z</dcterms:created>
  <dcterms:modified xsi:type="dcterms:W3CDTF">2011-06-21T10:26:39Z</dcterms:modified>
</cp:coreProperties>
</file>