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93" r:id="rId4"/>
    <p:sldId id="292" r:id="rId5"/>
    <p:sldId id="259" r:id="rId6"/>
    <p:sldId id="260" r:id="rId7"/>
    <p:sldId id="261" r:id="rId8"/>
    <p:sldId id="262" r:id="rId9"/>
    <p:sldId id="298" r:id="rId10"/>
    <p:sldId id="266" r:id="rId11"/>
    <p:sldId id="267" r:id="rId12"/>
    <p:sldId id="302" r:id="rId13"/>
    <p:sldId id="265" r:id="rId14"/>
    <p:sldId id="268" r:id="rId15"/>
    <p:sldId id="269" r:id="rId16"/>
    <p:sldId id="299" r:id="rId17"/>
    <p:sldId id="300" r:id="rId18"/>
    <p:sldId id="301" r:id="rId19"/>
    <p:sldId id="271" r:id="rId20"/>
    <p:sldId id="272" r:id="rId21"/>
    <p:sldId id="290" r:id="rId22"/>
    <p:sldId id="273" r:id="rId23"/>
    <p:sldId id="294" r:id="rId24"/>
    <p:sldId id="297" r:id="rId25"/>
    <p:sldId id="296" r:id="rId26"/>
    <p:sldId id="274" r:id="rId27"/>
    <p:sldId id="277" r:id="rId28"/>
    <p:sldId id="295" r:id="rId29"/>
    <p:sldId id="279" r:id="rId30"/>
    <p:sldId id="280" r:id="rId31"/>
    <p:sldId id="283" r:id="rId32"/>
    <p:sldId id="291" r:id="rId33"/>
    <p:sldId id="286" r:id="rId34"/>
    <p:sldId id="287" r:id="rId35"/>
    <p:sldId id="288" r:id="rId36"/>
    <p:sldId id="28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8D82C-48CD-4C83-B68D-0A05EC30AD8F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86637-5763-4B00-A1D6-CB6B374AF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86637-5763-4B00-A1D6-CB6B374AFCF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515352" cy="57150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2864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72272"/>
            <a:ext cx="6215074" cy="285728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92240"/>
            <a:ext cx="762000" cy="36576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61564358-7A2C-40FB-9FD4-8AC65389C9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0034" y="0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Dynamic Diversification of Continuous Data</a:t>
            </a:r>
            <a:endParaRPr lang="en-US" b="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DMOD lab, University of Ioannina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1564358-7A2C-40FB-9FD4-8AC65389C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 Diversification of Continuous Data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214818"/>
            <a:ext cx="554356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Marina </a:t>
            </a:r>
            <a:r>
              <a:rPr lang="en-US" dirty="0" err="1" smtClean="0"/>
              <a:t>Drosou</a:t>
            </a:r>
            <a:r>
              <a:rPr lang="en-US" dirty="0" smtClean="0"/>
              <a:t> and </a:t>
            </a:r>
            <a:r>
              <a:rPr lang="en-US" dirty="0" err="1" smtClean="0"/>
              <a:t>Evaggelia</a:t>
            </a:r>
            <a:r>
              <a:rPr lang="en-US" dirty="0" smtClean="0"/>
              <a:t> </a:t>
            </a:r>
            <a:r>
              <a:rPr lang="en-US" dirty="0" err="1" smtClean="0"/>
              <a:t>Pitoura</a:t>
            </a:r>
            <a:endParaRPr lang="en-US" dirty="0" smtClean="0"/>
          </a:p>
          <a:p>
            <a:r>
              <a:rPr lang="en-US" sz="1900" dirty="0" smtClean="0"/>
              <a:t>Computer Science Department</a:t>
            </a:r>
          </a:p>
          <a:p>
            <a:r>
              <a:rPr lang="en-US" sz="1900" dirty="0" smtClean="0"/>
              <a:t>University of </a:t>
            </a:r>
            <a:r>
              <a:rPr lang="en-US" sz="1900" dirty="0" err="1" smtClean="0"/>
              <a:t>Ioannina</a:t>
            </a:r>
            <a:r>
              <a:rPr lang="en-US" sz="1900" dirty="0" smtClean="0"/>
              <a:t>, Greece</a:t>
            </a:r>
          </a:p>
          <a:p>
            <a:endParaRPr lang="en-US" dirty="0" smtClean="0"/>
          </a:p>
          <a:p>
            <a:r>
              <a:rPr lang="en-US" sz="1800" dirty="0" smtClean="0"/>
              <a:t>http://dmod.cs.uoi.gr</a:t>
            </a:r>
            <a:endParaRPr lang="en-US" sz="1800" dirty="0"/>
          </a:p>
        </p:txBody>
      </p:sp>
      <p:pic>
        <p:nvPicPr>
          <p:cNvPr id="4" name="Picture 3" descr="csuo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509120"/>
            <a:ext cx="14478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Jumping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2857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consider a </a:t>
            </a:r>
            <a:r>
              <a:rPr lang="en-US" dirty="0" smtClean="0">
                <a:solidFill>
                  <a:srgbClr val="FF0000"/>
                </a:solidFill>
              </a:rPr>
              <a:t>sliding-window model </a:t>
            </a:r>
            <a:r>
              <a:rPr lang="en-US" dirty="0" smtClean="0"/>
              <a:t>where the </a:t>
            </a:r>
            <a:r>
              <a:rPr lang="en-US" i="1" dirty="0" smtClean="0"/>
              <a:t>k</a:t>
            </a:r>
            <a:r>
              <a:rPr lang="en-US" dirty="0" smtClean="0"/>
              <a:t> most diverse items are computed over windows of length </a:t>
            </a:r>
            <a:r>
              <a:rPr lang="en-US" i="1" dirty="0" smtClean="0"/>
              <a:t>w</a:t>
            </a:r>
            <a:r>
              <a:rPr lang="en-US" dirty="0" smtClean="0"/>
              <a:t> in the streaming input data.</a:t>
            </a:r>
          </a:p>
          <a:p>
            <a:endParaRPr lang="en-US" dirty="0" smtClean="0"/>
          </a:p>
          <a:p>
            <a:r>
              <a:rPr lang="en-US" dirty="0" smtClean="0"/>
              <a:t>We allow windows not only to slide but also to </a:t>
            </a:r>
            <a:r>
              <a:rPr lang="en-US" dirty="0" smtClean="0">
                <a:solidFill>
                  <a:srgbClr val="FF0000"/>
                </a:solidFill>
              </a:rPr>
              <a:t>jump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corresponds to the view of the users between consequent logins to their notification service.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000504"/>
            <a:ext cx="55721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Left Brace 8"/>
          <p:cNvSpPr/>
          <p:nvPr/>
        </p:nvSpPr>
        <p:spPr>
          <a:xfrm rot="16200000">
            <a:off x="4071914" y="4514844"/>
            <a:ext cx="571504" cy="2857520"/>
          </a:xfrm>
          <a:prstGeom prst="leftBrace">
            <a:avLst>
              <a:gd name="adj1" fmla="val 73449"/>
              <a:gd name="adj2" fmla="val 49628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75251" y="6142759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2"/>
                </a:solidFill>
              </a:rPr>
              <a:t>w</a:t>
            </a:r>
            <a:endParaRPr lang="en-US" sz="1600" i="1" dirty="0">
              <a:solidFill>
                <a:schemeClr val="accent2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 rot="16200000">
            <a:off x="1893055" y="5193505"/>
            <a:ext cx="571504" cy="1500198"/>
          </a:xfrm>
          <a:prstGeom prst="leftBrace">
            <a:avLst>
              <a:gd name="adj1" fmla="val 73449"/>
              <a:gd name="adj2" fmla="val 49628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611123" y="6152271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2"/>
                </a:solidFill>
              </a:rPr>
              <a:t>jump step</a:t>
            </a:r>
            <a:endParaRPr lang="en-US" sz="1600" i="1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0774" y="444340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Window </a:t>
            </a:r>
            <a:r>
              <a:rPr lang="en-US" i="1" dirty="0" smtClean="0">
                <a:solidFill>
                  <a:schemeClr val="accent2"/>
                </a:solidFill>
              </a:rPr>
              <a:t>P</a:t>
            </a:r>
            <a:r>
              <a:rPr lang="en-US" i="1" baseline="-25000" dirty="0" smtClean="0">
                <a:solidFill>
                  <a:schemeClr val="accent2"/>
                </a:solidFill>
              </a:rPr>
              <a:t>i-1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00774" y="530066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Window </a:t>
            </a:r>
            <a:r>
              <a:rPr lang="en-US" i="1" dirty="0" smtClean="0">
                <a:solidFill>
                  <a:schemeClr val="accent2"/>
                </a:solidFill>
              </a:rPr>
              <a:t>P</a:t>
            </a:r>
            <a:r>
              <a:rPr lang="en-US" i="1" baseline="-25000" dirty="0" smtClean="0">
                <a:solidFill>
                  <a:schemeClr val="accent2"/>
                </a:solidFill>
              </a:rPr>
              <a:t>i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Constrained Continuous </a:t>
            </a:r>
            <a:r>
              <a:rPr lang="en-US" i="1" dirty="0" smtClean="0"/>
              <a:t>k</a:t>
            </a:r>
            <a:r>
              <a:rPr lang="en-US" dirty="0" smtClean="0"/>
              <a:t>-Diversity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i="1" dirty="0" smtClean="0"/>
              <a:t>P</a:t>
            </a:r>
            <a:r>
              <a:rPr lang="en-US" i="1" baseline="-25000" dirty="0" smtClean="0"/>
              <a:t>i-1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be two consequent jumping windows.</a:t>
            </a:r>
          </a:p>
          <a:p>
            <a:endParaRPr lang="en-US" dirty="0" smtClean="0"/>
          </a:p>
          <a:p>
            <a:r>
              <a:rPr lang="en-US" dirty="0" smtClean="0"/>
              <a:t>For each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, we seek to select a diverse subset 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en-US" dirty="0" smtClean="0"/>
              <a:t>, where the additional two constraints </a:t>
            </a:r>
            <a:r>
              <a:rPr lang="en-US" dirty="0" smtClean="0"/>
              <a:t>hold:</a:t>
            </a:r>
            <a:endParaRPr lang="en-US" u="sng" dirty="0" smtClean="0">
              <a:solidFill>
                <a:srgbClr val="92D050"/>
              </a:solidFill>
            </a:endParaRPr>
          </a:p>
          <a:p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  <a:sym typeface="Symbol"/>
              </a:rPr>
              <a:t>Durability</a:t>
            </a:r>
            <a:r>
              <a:rPr lang="en-US" dirty="0" smtClean="0">
                <a:sym typeface="Symbol"/>
              </a:rPr>
              <a:t>: 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 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i-1</a:t>
            </a:r>
            <a:r>
              <a:rPr lang="en-US" dirty="0" smtClean="0">
                <a:sym typeface="Symbol"/>
              </a:rPr>
              <a:t> 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olidFill>
                  <a:schemeClr val="tx2"/>
                </a:solidFill>
                <a:sym typeface="Symbol"/>
              </a:rPr>
              <a:t>)</a:t>
            </a:r>
            <a:r>
              <a:rPr lang="en-US" dirty="0" smtClean="0">
                <a:sym typeface="Symbol"/>
              </a:rPr>
              <a:t> 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</a:p>
          <a:p>
            <a:pPr lvl="2"/>
            <a:r>
              <a:rPr lang="en-US" i="1" dirty="0" smtClean="0">
                <a:sym typeface="Symbol"/>
              </a:rPr>
              <a:t>Once selected as diverse, an item remains as such until it expires.</a:t>
            </a:r>
            <a:endParaRPr lang="en-US" i="1" baseline="-25000" dirty="0" smtClean="0">
              <a:sym typeface="Symbol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sym typeface="Symbol"/>
              </a:rPr>
              <a:t>Freshness</a:t>
            </a:r>
            <a:r>
              <a:rPr lang="en-US" dirty="0" smtClean="0">
                <a:sym typeface="Symbol"/>
              </a:rPr>
              <a:t>: Let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 be the newest item in 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i-1.</a:t>
            </a:r>
            <a:r>
              <a:rPr lang="en-US" baseline="-25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Then, </a:t>
            </a:r>
            <a:r>
              <a:rPr lang="en-US" dirty="0" smtClean="0">
                <a:latin typeface="Cambria Math"/>
                <a:ea typeface="Cambria Math"/>
                <a:sym typeface="Symbol"/>
              </a:rPr>
              <a:t>∄</a:t>
            </a:r>
            <a:r>
              <a:rPr lang="en-US" i="1" dirty="0" err="1" smtClean="0">
                <a:latin typeface="Cambria Math"/>
                <a:ea typeface="Cambria Math"/>
                <a:sym typeface="Symbol"/>
              </a:rPr>
              <a:t>p</a:t>
            </a:r>
            <a:r>
              <a:rPr lang="en-US" i="1" baseline="-25000" dirty="0" err="1" smtClean="0">
                <a:latin typeface="Cambria Math"/>
                <a:ea typeface="Cambria Math"/>
                <a:sym typeface="Symbol"/>
              </a:rPr>
              <a:t>j</a:t>
            </a:r>
            <a:r>
              <a:rPr lang="en-US" baseline="-25000" dirty="0" smtClean="0">
                <a:latin typeface="Cambria Math"/>
                <a:ea typeface="Cambria Math"/>
                <a:sym typeface="Symbol"/>
              </a:rPr>
              <a:t> </a:t>
            </a:r>
            <a:r>
              <a:rPr lang="en-US" dirty="0" smtClean="0">
                <a:latin typeface="Cambria Math"/>
                <a:ea typeface="Cambria Math"/>
                <a:sym typeface="Symbol"/>
              </a:rPr>
              <a:t>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\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i-1</a:t>
            </a:r>
            <a:r>
              <a:rPr lang="en-US" dirty="0" smtClean="0">
                <a:sym typeface="Symbol"/>
              </a:rPr>
              <a:t> with </a:t>
            </a:r>
            <a:r>
              <a:rPr lang="en-US" i="1" dirty="0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&lt; </a:t>
            </a:r>
            <a:r>
              <a:rPr lang="en-US" i="1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, such that,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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i</a:t>
            </a:r>
          </a:p>
          <a:p>
            <a:pPr lvl="2"/>
            <a:r>
              <a:rPr lang="en-US" i="1" dirty="0" smtClean="0">
                <a:sym typeface="Symbol"/>
              </a:rPr>
              <a:t>Items are selected in the same order they are produced.</a:t>
            </a:r>
            <a:endParaRPr lang="en-US" i="1" dirty="0" smtClean="0">
              <a:sym typeface="Symbo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Widespread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357850"/>
          </a:xfrm>
        </p:spPr>
        <p:txBody>
          <a:bodyPr/>
          <a:lstStyle/>
          <a:p>
            <a:r>
              <a:rPr lang="en-US" dirty="0" smtClean="0"/>
              <a:t>The diversification problem is </a:t>
            </a:r>
            <a:r>
              <a:rPr lang="en-US" dirty="0" smtClean="0">
                <a:solidFill>
                  <a:srgbClr val="FF0000"/>
                </a:solidFill>
              </a:rPr>
              <a:t>NP-hard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Most current solutions to the (static) diversification problem are either: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Greedy Heuristics</a:t>
            </a:r>
            <a:endParaRPr lang="en-US" dirty="0" smtClean="0"/>
          </a:p>
          <a:p>
            <a:pPr lvl="2"/>
            <a:r>
              <a:rPr lang="en-US" dirty="0" smtClean="0"/>
              <a:t>Select one item at a time.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Interchange Heuristics</a:t>
            </a:r>
            <a:endParaRPr lang="en-US" dirty="0" smtClean="0"/>
          </a:p>
          <a:p>
            <a:pPr lvl="2"/>
            <a:r>
              <a:rPr lang="en-US" dirty="0" smtClean="0"/>
              <a:t>Start with a random solution and try to improve it.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approaches include the definition of </a:t>
            </a:r>
            <a:r>
              <a:rPr lang="en-US" i="1" dirty="0" smtClean="0"/>
              <a:t>optimization problems</a:t>
            </a:r>
            <a:r>
              <a:rPr lang="en-US" dirty="0" smtClean="0"/>
              <a:t>, </a:t>
            </a:r>
            <a:r>
              <a:rPr lang="en-US" i="1" dirty="0" smtClean="0"/>
              <a:t>probabilistic selection</a:t>
            </a:r>
            <a:r>
              <a:rPr lang="en-US" dirty="0" smtClean="0"/>
              <a:t>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Greedy </a:t>
            </a:r>
            <a:r>
              <a:rPr lang="en-US" dirty="0" smtClean="0"/>
              <a:t>Heuristic</a:t>
            </a:r>
            <a:endParaRPr lang="en-US" i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45005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One of the most widely spread and best performing heuristics</a:t>
            </a:r>
            <a:r>
              <a:rPr lang="en-US" baseline="30000" dirty="0" smtClean="0"/>
              <a:t>1,2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Algorithm (applied after each window jump):</a:t>
            </a:r>
          </a:p>
          <a:p>
            <a:pPr lvl="1"/>
            <a:r>
              <a:rPr lang="en-US" dirty="0" smtClean="0"/>
              <a:t>Add first into </a:t>
            </a:r>
            <a:r>
              <a:rPr lang="en-US" i="1" dirty="0" smtClean="0"/>
              <a:t>S</a:t>
            </a:r>
            <a:r>
              <a:rPr lang="en-US" dirty="0" smtClean="0"/>
              <a:t> the two most dissimilar items of </a:t>
            </a:r>
            <a:r>
              <a:rPr lang="en-US" i="1" dirty="0" smtClean="0"/>
              <a:t>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Continue by adding one item at a time, until </a:t>
            </a:r>
            <a:r>
              <a:rPr lang="en-US" i="1" dirty="0" smtClean="0"/>
              <a:t>k</a:t>
            </a:r>
            <a:r>
              <a:rPr lang="en-US" dirty="0" smtClean="0"/>
              <a:t> items are selected. Add the item </a:t>
            </a:r>
            <a:r>
              <a:rPr lang="en-US" i="1" dirty="0" smtClean="0"/>
              <a:t>p</a:t>
            </a:r>
            <a:r>
              <a:rPr lang="en-US" dirty="0" smtClean="0"/>
              <a:t> with the largest distance from </a:t>
            </a:r>
            <a:r>
              <a:rPr lang="en-US" i="1" dirty="0" smtClean="0"/>
              <a:t>S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The greedy heuristic provides a </a:t>
            </a:r>
            <a:r>
              <a:rPr lang="en-US" dirty="0" smtClean="0">
                <a:solidFill>
                  <a:srgbClr val="FF0000"/>
                </a:solidFill>
              </a:rPr>
              <a:t>½-approximation</a:t>
            </a:r>
            <a:r>
              <a:rPr lang="en-US" dirty="0" smtClean="0"/>
              <a:t> of the optimal solution.</a:t>
            </a:r>
            <a:r>
              <a:rPr lang="el-GR" dirty="0" smtClean="0"/>
              <a:t> </a:t>
            </a:r>
            <a:endParaRPr lang="en-US" i="1" dirty="0" smtClean="0">
              <a:solidFill>
                <a:srgbClr val="92D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024188" y="3905258"/>
          <a:ext cx="2867025" cy="595312"/>
        </p:xfrm>
        <a:graphic>
          <a:graphicData uri="http://schemas.openxmlformats.org/presentationml/2006/ole">
            <p:oleObj spid="_x0000_s3074" name="Εξίσωση" r:id="rId4" imgW="1409400" imgH="2919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63906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en-US" sz="1600" dirty="0" smtClean="0"/>
              <a:t>M. Vieira, H. </a:t>
            </a:r>
            <a:r>
              <a:rPr lang="en-US" sz="1600" dirty="0" err="1" smtClean="0"/>
              <a:t>Razente</a:t>
            </a:r>
            <a:r>
              <a:rPr lang="en-US" sz="1600" dirty="0" smtClean="0"/>
              <a:t>, M. </a:t>
            </a:r>
            <a:r>
              <a:rPr lang="en-US" sz="1600" dirty="0" err="1" smtClean="0"/>
              <a:t>Barioni</a:t>
            </a:r>
            <a:r>
              <a:rPr lang="en-US" sz="1600" dirty="0" smtClean="0"/>
              <a:t>, M. </a:t>
            </a:r>
            <a:r>
              <a:rPr lang="en-US" sz="1600" dirty="0" err="1" smtClean="0"/>
              <a:t>Hadjieleftheriou</a:t>
            </a:r>
            <a:r>
              <a:rPr lang="en-US" sz="1600" dirty="0" smtClean="0"/>
              <a:t>, D. </a:t>
            </a:r>
            <a:r>
              <a:rPr lang="en-US" sz="1600" dirty="0" err="1" smtClean="0"/>
              <a:t>Srivastava</a:t>
            </a:r>
            <a:r>
              <a:rPr lang="en-US" sz="1600" dirty="0" smtClean="0"/>
              <a:t>, C. </a:t>
            </a:r>
            <a:r>
              <a:rPr lang="en-US" sz="1600" dirty="0" err="1" smtClean="0"/>
              <a:t>Traina</a:t>
            </a:r>
            <a:r>
              <a:rPr lang="en-US" sz="1600" dirty="0" smtClean="0"/>
              <a:t> Jr., V. </a:t>
            </a:r>
            <a:r>
              <a:rPr lang="en-US" sz="1600" dirty="0" err="1" smtClean="0"/>
              <a:t>Tsotras</a:t>
            </a:r>
            <a:r>
              <a:rPr lang="en-US" sz="1600" dirty="0" smtClean="0"/>
              <a:t>: </a:t>
            </a:r>
            <a:r>
              <a:rPr lang="en-US" sz="1600" i="1" dirty="0" smtClean="0"/>
              <a:t>On query result diversification</a:t>
            </a:r>
            <a:r>
              <a:rPr lang="en-US" sz="1600" dirty="0" smtClean="0"/>
              <a:t>. ICDE, 2011</a:t>
            </a:r>
          </a:p>
          <a:p>
            <a:pPr marL="342900" indent="-342900">
              <a:buAutoNum type="arabicPlain"/>
            </a:pPr>
            <a:r>
              <a:rPr lang="en-US" sz="1600" dirty="0" err="1" smtClean="0"/>
              <a:t>M.Drosou</a:t>
            </a:r>
            <a:r>
              <a:rPr lang="en-US" sz="1600" dirty="0" smtClean="0"/>
              <a:t>, </a:t>
            </a:r>
            <a:r>
              <a:rPr lang="en-US" sz="1600" dirty="0" err="1" smtClean="0"/>
              <a:t>E.Pitoura</a:t>
            </a:r>
            <a:r>
              <a:rPr lang="en-US" sz="1600" dirty="0" smtClean="0"/>
              <a:t>: </a:t>
            </a:r>
            <a:r>
              <a:rPr lang="en-US" sz="1600" i="1" dirty="0" smtClean="0"/>
              <a:t>Search result diversification</a:t>
            </a:r>
            <a:r>
              <a:rPr lang="en-US" sz="1600" dirty="0" smtClean="0"/>
              <a:t>. SIGMOD Record 39(1), 2010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Diversification Model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Diversification framework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Continuous </a:t>
            </a:r>
            <a:r>
              <a:rPr lang="en-US" sz="2400" i="1" dirty="0" smtClean="0">
                <a:solidFill>
                  <a:schemeClr val="bg1">
                    <a:lumMod val="85000"/>
                  </a:schemeClr>
                </a:solidFill>
              </a:rPr>
              <a:t>k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-diversity problem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Cover Tree</a:t>
            </a:r>
          </a:p>
          <a:p>
            <a:pPr lvl="1"/>
            <a:r>
              <a:rPr lang="en-US" sz="2400" dirty="0" smtClean="0"/>
              <a:t>Structure</a:t>
            </a:r>
          </a:p>
          <a:p>
            <a:pPr lvl="1"/>
            <a:r>
              <a:rPr lang="en-US" sz="2400" dirty="0" smtClean="0"/>
              <a:t>Algorithms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Evaluation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Cover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357454"/>
          </a:xfrm>
        </p:spPr>
        <p:txBody>
          <a:bodyPr/>
          <a:lstStyle/>
          <a:p>
            <a:r>
              <a:rPr lang="en-US" dirty="0" smtClean="0"/>
              <a:t>A leveled tree where each </a:t>
            </a:r>
            <a:r>
              <a:rPr lang="en-US" dirty="0" smtClean="0"/>
              <a:t>level </a:t>
            </a:r>
            <a:r>
              <a:rPr lang="en-US" dirty="0" smtClean="0"/>
              <a:t>is a “</a:t>
            </a:r>
            <a:r>
              <a:rPr lang="en-US" dirty="0" smtClean="0">
                <a:solidFill>
                  <a:srgbClr val="FF0000"/>
                </a:solidFill>
              </a:rPr>
              <a:t>cover</a:t>
            </a:r>
            <a:r>
              <a:rPr lang="en-US" dirty="0" smtClean="0"/>
              <a:t>” for all levels beneath it.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Items at higher levels are farther apart from each other than items at lower levels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1428728" y="3778550"/>
            <a:ext cx="6000793" cy="2579408"/>
            <a:chOff x="2000231" y="3778550"/>
            <a:chExt cx="6000793" cy="2579408"/>
          </a:xfrm>
        </p:grpSpPr>
        <p:sp>
          <p:nvSpPr>
            <p:cNvPr id="43" name="Oval 42"/>
            <p:cNvSpPr/>
            <p:nvPr/>
          </p:nvSpPr>
          <p:spPr>
            <a:xfrm>
              <a:off x="5929321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500562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285983" y="3778550"/>
              <a:ext cx="571504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1917700" dir="5400000" rotWithShape="0">
                <a:srgbClr val="000000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000231" y="506443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/>
            <p:nvPr/>
          </p:nvCxnSpPr>
          <p:spPr>
            <a:xfrm rot="5400000" flipH="1" flipV="1">
              <a:off x="4536281" y="4778682"/>
              <a:ext cx="142876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6282692" y="5675477"/>
              <a:ext cx="50770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893471" y="5778814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2321703" y="5707376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250265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21769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607455" y="599312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5360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393141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822033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036347" y="570737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179223" y="606456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39353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964909" y="614364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341819" y="607484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46510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6750859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750859" y="610353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545937" y="60026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322099" y="621508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1079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650515" y="5786769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617355" y="527874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189123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475007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5179223" y="399286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643834" y="3857628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err="1" smtClean="0">
                <a:solidFill>
                  <a:schemeClr val="accent2"/>
                </a:solidFill>
              </a:rPr>
              <a:t>C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l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643834" y="5202808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l-1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43834" y="5845750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l-2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 Tree Invariants -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150019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: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l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 </a:t>
            </a:r>
            <a:r>
              <a:rPr lang="en-US" i="1" dirty="0" smtClean="0">
                <a:sym typeface="Symbol"/>
              </a:rPr>
              <a:t>C</a:t>
            </a:r>
            <a:r>
              <a:rPr lang="en-US" i="1" baseline="-25000" dirty="0" smtClean="0">
                <a:sym typeface="Symbol"/>
              </a:rPr>
              <a:t>l-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i.e., once an </a:t>
            </a:r>
            <a:r>
              <a:rPr lang="en-US" dirty="0" smtClean="0">
                <a:sym typeface="Symbol"/>
              </a:rPr>
              <a:t>item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appears at some level, then every lower level has a node associated with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71538" y="2988230"/>
            <a:ext cx="6000793" cy="2579408"/>
            <a:chOff x="2000231" y="3778550"/>
            <a:chExt cx="6000793" cy="2579408"/>
          </a:xfrm>
        </p:grpSpPr>
        <p:sp>
          <p:nvSpPr>
            <p:cNvPr id="7" name="Oval 6"/>
            <p:cNvSpPr/>
            <p:nvPr/>
          </p:nvSpPr>
          <p:spPr>
            <a:xfrm>
              <a:off x="5929321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500562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285983" y="3778550"/>
              <a:ext cx="571504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1917700" dir="5400000" rotWithShape="0">
                <a:srgbClr val="000000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000231" y="506443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 flipH="1" flipV="1">
              <a:off x="4536281" y="4778682"/>
              <a:ext cx="142876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282692" y="5675477"/>
              <a:ext cx="50770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4893471" y="5778814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2321703" y="5707376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2250265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21769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607455" y="599312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5360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393141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822033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036347" y="570737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179223" y="606456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39353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964909" y="614364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341819" y="607484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46510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750859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750859" y="610353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545937" y="60026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322099" y="621508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1079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650515" y="5786769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617355" y="527874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189123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475007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5179223" y="399286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7143800" y="3131106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err="1" smtClean="0">
                <a:solidFill>
                  <a:schemeClr val="accent2"/>
                </a:solidFill>
              </a:rPr>
              <a:t>C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l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43800" y="4476286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l-1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43800" y="5119228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l-2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86878" y="491657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1</a:t>
            </a:r>
            <a:endParaRPr lang="en-US" sz="1600" i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857356" y="434555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1</a:t>
            </a:r>
            <a:endParaRPr lang="en-US" sz="1600" i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4357686" y="49884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357686" y="44169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357686" y="313110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5572132" y="47741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3</a:t>
            </a:r>
            <a:endParaRPr lang="en-US" sz="1600" i="1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5643570" y="44169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3</a:t>
            </a:r>
            <a:endParaRPr lang="en-US" sz="1600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 Tree Invariants - Covering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150019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Covering</a:t>
            </a:r>
            <a:r>
              <a:rPr lang="en-US" dirty="0" smtClean="0">
                <a:sym typeface="Symbol"/>
              </a:rPr>
              <a:t>: For every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 </a:t>
            </a:r>
            <a:r>
              <a:rPr lang="en-US" i="1" dirty="0" smtClean="0">
                <a:sym typeface="Symbol"/>
              </a:rPr>
              <a:t>C</a:t>
            </a:r>
            <a:r>
              <a:rPr lang="en-US" i="1" baseline="-25000" dirty="0" smtClean="0">
                <a:sym typeface="Symbol"/>
              </a:rPr>
              <a:t>l-1</a:t>
            </a:r>
            <a:r>
              <a:rPr lang="en-US" dirty="0" smtClean="0">
                <a:sym typeface="Symbol"/>
              </a:rPr>
              <a:t>, there exists a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 </a:t>
            </a:r>
            <a:r>
              <a:rPr lang="en-US" i="1" dirty="0" err="1" smtClean="0">
                <a:sym typeface="Symbol"/>
              </a:rPr>
              <a:t>C</a:t>
            </a:r>
            <a:r>
              <a:rPr lang="en-US" i="1" baseline="-25000" dirty="0" err="1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, such that 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,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i="1" baseline="-25000" dirty="0" err="1" smtClean="0">
                <a:solidFill>
                  <a:srgbClr val="FF0000"/>
                </a:solidFill>
                <a:sym typeface="Symbol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) ≤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b</a:t>
            </a:r>
            <a:r>
              <a:rPr lang="en-US" i="1" baseline="30000" dirty="0" err="1" smtClean="0">
                <a:solidFill>
                  <a:srgbClr val="FF0000"/>
                </a:solidFill>
                <a:sym typeface="Symbol"/>
              </a:rPr>
              <a:t>l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and the node associated with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is the parent of the node associated with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71538" y="2988230"/>
            <a:ext cx="6000793" cy="2579408"/>
            <a:chOff x="2000231" y="3778550"/>
            <a:chExt cx="6000793" cy="2579408"/>
          </a:xfrm>
        </p:grpSpPr>
        <p:sp>
          <p:nvSpPr>
            <p:cNvPr id="7" name="Oval 6"/>
            <p:cNvSpPr/>
            <p:nvPr/>
          </p:nvSpPr>
          <p:spPr>
            <a:xfrm>
              <a:off x="5929321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500562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285983" y="3778550"/>
              <a:ext cx="571504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1917700" dir="5400000" rotWithShape="0">
                <a:srgbClr val="000000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000231" y="506443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 flipH="1" flipV="1">
              <a:off x="4536281" y="4778682"/>
              <a:ext cx="142876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282692" y="5675477"/>
              <a:ext cx="50770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4893471" y="5778814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2321703" y="5707376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2250265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21769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607455" y="599312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5360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393141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822033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036347" y="570737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179223" y="606456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39353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964909" y="614364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341819" y="607484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46510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750859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750859" y="610353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545937" y="60026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322099" y="621508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1079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650515" y="5786769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617355" y="527874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189123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475007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5179223" y="399286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7143800" y="3131106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err="1" smtClean="0">
                <a:solidFill>
                  <a:schemeClr val="accent2"/>
                </a:solidFill>
              </a:rPr>
              <a:t>C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l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43800" y="4476286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l-1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43800" y="5119228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l-2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86878" y="491657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1</a:t>
            </a:r>
            <a:endParaRPr lang="en-US" sz="1600" i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857356" y="434555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1</a:t>
            </a:r>
            <a:endParaRPr lang="en-US" sz="1600" i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4357686" y="49884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357686" y="44169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357686" y="313110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5572132" y="47741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3</a:t>
            </a:r>
            <a:endParaRPr lang="en-US" sz="1600" i="1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5643570" y="44169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3</a:t>
            </a:r>
            <a:endParaRPr lang="en-US" sz="1600" i="1" baseline="-25000" dirty="0"/>
          </a:p>
        </p:txBody>
      </p:sp>
      <p:sp>
        <p:nvSpPr>
          <p:cNvPr id="49" name="Left Brace 48"/>
          <p:cNvSpPr/>
          <p:nvPr/>
        </p:nvSpPr>
        <p:spPr>
          <a:xfrm rot="1648160">
            <a:off x="1263637" y="4324736"/>
            <a:ext cx="285752" cy="636969"/>
          </a:xfrm>
          <a:prstGeom prst="leftBrace">
            <a:avLst>
              <a:gd name="adj1" fmla="val 33501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88046" y="42946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 </a:t>
            </a:r>
            <a:r>
              <a:rPr lang="en-US" dirty="0" smtClean="0"/>
              <a:t>b</a:t>
            </a:r>
            <a:r>
              <a:rPr lang="en-US" baseline="30000" dirty="0" smtClean="0"/>
              <a:t>l-1</a:t>
            </a:r>
            <a:endParaRPr lang="en-US" baseline="30000" dirty="0"/>
          </a:p>
        </p:txBody>
      </p:sp>
      <p:sp>
        <p:nvSpPr>
          <p:cNvPr id="51" name="Rectangle 50"/>
          <p:cNvSpPr/>
          <p:nvPr/>
        </p:nvSpPr>
        <p:spPr>
          <a:xfrm>
            <a:off x="2035951" y="5929330"/>
            <a:ext cx="507209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b</a:t>
            </a:r>
            <a:r>
              <a:rPr lang="en-US" dirty="0" smtClean="0"/>
              <a:t>: the “base” of the tree	</a:t>
            </a:r>
            <a:r>
              <a:rPr lang="en-US" i="1" dirty="0" smtClean="0"/>
              <a:t>l</a:t>
            </a:r>
            <a:r>
              <a:rPr lang="en-US" dirty="0" smtClean="0"/>
              <a:t>: the level  of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endParaRPr lang="en-US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 Tree Invariants -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150019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sym typeface="Symbol"/>
              </a:rPr>
              <a:t>Separation</a:t>
            </a:r>
            <a:r>
              <a:rPr lang="en-US" dirty="0" smtClean="0">
                <a:sym typeface="Symbol"/>
              </a:rPr>
              <a:t>: For all distinct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i="1" baseline="-25000" dirty="0" err="1" smtClean="0">
                <a:sym typeface="Symbol"/>
              </a:rPr>
              <a:t>j</a:t>
            </a:r>
            <a:r>
              <a:rPr lang="en-US" dirty="0" smtClean="0">
                <a:sym typeface="Symbol"/>
              </a:rPr>
              <a:t> 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C</a:t>
            </a:r>
            <a:r>
              <a:rPr lang="en-US" i="1" baseline="-25000" dirty="0" err="1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, it holds that 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i="1" baseline="-25000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i="1" dirty="0" err="1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i="1" baseline="-25000" dirty="0" err="1" smtClean="0">
                <a:solidFill>
                  <a:srgbClr val="FF0000"/>
                </a:solidFill>
                <a:sym typeface="Symbol"/>
              </a:rPr>
              <a:t>j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) &gt; </a:t>
            </a:r>
            <a:r>
              <a:rPr lang="en-US" i="1" dirty="0" smtClean="0">
                <a:solidFill>
                  <a:srgbClr val="FF0000"/>
                </a:solidFill>
                <a:sym typeface="Symbol"/>
              </a:rPr>
              <a:t>b</a:t>
            </a:r>
            <a:r>
              <a:rPr lang="en-US" i="1" baseline="30000" dirty="0" smtClean="0">
                <a:solidFill>
                  <a:srgbClr val="FF0000"/>
                </a:solidFill>
                <a:sym typeface="Symbol"/>
              </a:rPr>
              <a:t>l</a:t>
            </a:r>
            <a:r>
              <a:rPr lang="en-US" dirty="0" smtClean="0">
                <a:sym typeface="Symbol"/>
              </a:rPr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071538" y="2988230"/>
            <a:ext cx="6000793" cy="2579408"/>
            <a:chOff x="2000231" y="3778550"/>
            <a:chExt cx="6000793" cy="2579408"/>
          </a:xfrm>
        </p:grpSpPr>
        <p:sp>
          <p:nvSpPr>
            <p:cNvPr id="7" name="Oval 6"/>
            <p:cNvSpPr/>
            <p:nvPr/>
          </p:nvSpPr>
          <p:spPr>
            <a:xfrm>
              <a:off x="5929321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500562" y="507207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285983" y="3778550"/>
              <a:ext cx="571504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1917700" dir="5400000" rotWithShape="0">
                <a:srgbClr val="000000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000231" y="5064434"/>
              <a:ext cx="1428761" cy="642942"/>
            </a:xfrm>
            <a:prstGeom prst="ellipse">
              <a:avLst/>
            </a:prstGeom>
            <a:solidFill>
              <a:schemeClr val="bg1"/>
            </a:solidFill>
            <a:ln>
              <a:prstDash val="sysDot"/>
            </a:ln>
            <a:effectLst>
              <a:outerShdw blurRad="152400" dist="609600" dir="5400000" rotWithShape="0">
                <a:schemeClr val="tx1">
                  <a:alpha val="20000"/>
                </a:scheme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 flipH="1" flipV="1">
              <a:off x="4536281" y="4778682"/>
              <a:ext cx="142876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282692" y="5675477"/>
              <a:ext cx="50770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4893471" y="5778814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2321703" y="5707376"/>
              <a:ext cx="71438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2250265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821769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607455" y="599312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5360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393141" y="613600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822033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036347" y="570737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5179223" y="606456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39353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964909" y="614364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341819" y="607484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465107" y="58502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750859" y="5921690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750859" y="610353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545937" y="600265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322099" y="6215082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107917" y="577881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650515" y="5786769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617355" y="5278748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189123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475007" y="5350186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5179223" y="3992864"/>
              <a:ext cx="142876" cy="142876"/>
            </a:xfrm>
            <a:prstGeom prst="ellipse">
              <a:avLst/>
            </a:prstGeom>
            <a:scene3d>
              <a:camera prst="isometricOffAxis1Top"/>
              <a:lightRig rig="threePt" dir="t"/>
            </a:scene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7143800" y="3131106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err="1" smtClean="0">
                <a:solidFill>
                  <a:schemeClr val="accent2"/>
                </a:solidFill>
              </a:rPr>
              <a:t>C</a:t>
            </a:r>
            <a:r>
              <a:rPr lang="en-US" i="1" baseline="-25000" dirty="0" err="1" smtClean="0">
                <a:solidFill>
                  <a:schemeClr val="accent2"/>
                </a:solidFill>
              </a:rPr>
              <a:t>l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43800" y="4476286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l-1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43800" y="5119228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level </a:t>
            </a:r>
            <a:r>
              <a:rPr lang="en-US" i="1" dirty="0" smtClean="0">
                <a:solidFill>
                  <a:schemeClr val="accent2"/>
                </a:solidFill>
              </a:rPr>
              <a:t>C</a:t>
            </a:r>
            <a:r>
              <a:rPr lang="en-US" i="1" baseline="-25000" dirty="0" smtClean="0">
                <a:solidFill>
                  <a:schemeClr val="accent2"/>
                </a:solidFill>
              </a:rPr>
              <a:t>l-2</a:t>
            </a:r>
            <a:endParaRPr lang="en-US" i="1" baseline="-25000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86878" y="491657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1</a:t>
            </a:r>
            <a:endParaRPr lang="en-US" sz="1600" i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857356" y="434555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1</a:t>
            </a:r>
            <a:endParaRPr lang="en-US" sz="1600" i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4357686" y="49884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4357686" y="44169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357686" y="313110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2</a:t>
            </a:r>
            <a:endParaRPr lang="en-US" sz="1600" i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5572132" y="47741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3</a:t>
            </a:r>
            <a:endParaRPr lang="en-US" sz="1600" i="1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5643570" y="44169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3</a:t>
            </a:r>
            <a:endParaRPr lang="en-US" sz="1600" i="1" baseline="-25000" dirty="0"/>
          </a:p>
        </p:txBody>
      </p:sp>
      <p:sp>
        <p:nvSpPr>
          <p:cNvPr id="47" name="Left Brace 46"/>
          <p:cNvSpPr/>
          <p:nvPr/>
        </p:nvSpPr>
        <p:spPr>
          <a:xfrm rot="16200000">
            <a:off x="1607323" y="5309965"/>
            <a:ext cx="285752" cy="500066"/>
          </a:xfrm>
          <a:prstGeom prst="leftBrace">
            <a:avLst>
              <a:gd name="adj1" fmla="val 33501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500166" y="570287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 b</a:t>
            </a:r>
            <a:r>
              <a:rPr lang="en-US" baseline="30000" dirty="0" smtClean="0"/>
              <a:t>l-2</a:t>
            </a:r>
            <a:endParaRPr lang="en-US" baseline="30000" dirty="0"/>
          </a:p>
        </p:txBody>
      </p:sp>
      <p:sp>
        <p:nvSpPr>
          <p:cNvPr id="49" name="Left Brace 48"/>
          <p:cNvSpPr/>
          <p:nvPr/>
        </p:nvSpPr>
        <p:spPr>
          <a:xfrm rot="1648160">
            <a:off x="1263637" y="4324736"/>
            <a:ext cx="285752" cy="636969"/>
          </a:xfrm>
          <a:prstGeom prst="leftBrace">
            <a:avLst>
              <a:gd name="adj1" fmla="val 33501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88046" y="42946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/>
              </a:rPr>
              <a:t> </a:t>
            </a:r>
            <a:r>
              <a:rPr lang="en-US" dirty="0" smtClean="0"/>
              <a:t>b</a:t>
            </a:r>
            <a:r>
              <a:rPr lang="en-US" baseline="30000" dirty="0" smtClean="0"/>
              <a:t>l-1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 Tree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8686800" cy="1071570"/>
          </a:xfrm>
        </p:spPr>
        <p:txBody>
          <a:bodyPr/>
          <a:lstStyle/>
          <a:p>
            <a:pPr>
              <a:buFont typeface="Georgia" pitchFamily="18" charset="0"/>
              <a:buChar char=" "/>
            </a:pPr>
            <a:r>
              <a:rPr lang="en-US" dirty="0" smtClean="0"/>
              <a:t>After an item </a:t>
            </a:r>
            <a:r>
              <a:rPr lang="en-US" i="1" dirty="0" smtClean="0"/>
              <a:t>p</a:t>
            </a:r>
            <a:r>
              <a:rPr lang="en-US" dirty="0" smtClean="0"/>
              <a:t> appears in some level </a:t>
            </a:r>
            <a:r>
              <a:rPr lang="en-US" i="1" dirty="0" smtClean="0"/>
              <a:t>l</a:t>
            </a:r>
            <a:r>
              <a:rPr lang="en-US" dirty="0" smtClean="0"/>
              <a:t> of the tree, then </a:t>
            </a:r>
            <a:r>
              <a:rPr lang="en-US" i="1" dirty="0" smtClean="0"/>
              <a:t>p</a:t>
            </a:r>
            <a:r>
              <a:rPr lang="en-US" dirty="0" smtClean="0"/>
              <a:t> is a child of itself at all levels below </a:t>
            </a:r>
            <a:r>
              <a:rPr lang="en-US" i="1" dirty="0" smtClean="0"/>
              <a:t>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3666" y="267170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Implicit Representation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10244" y="267170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Explicit Representation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924624" y="5429264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O</a:t>
            </a:r>
            <a:r>
              <a:rPr lang="en-US" sz="2000" dirty="0" smtClean="0"/>
              <a:t>(</a:t>
            </a:r>
            <a:r>
              <a:rPr lang="en-US" sz="2000" i="1" dirty="0" smtClean="0"/>
              <a:t>n</a:t>
            </a:r>
            <a:r>
              <a:rPr lang="en-US" sz="2000" dirty="0" smtClean="0"/>
              <a:t>) space</a:t>
            </a:r>
            <a:endParaRPr lang="en-US" sz="2000" dirty="0"/>
          </a:p>
        </p:txBody>
      </p:sp>
      <p:sp>
        <p:nvSpPr>
          <p:cNvPr id="98" name="TextBox 97"/>
          <p:cNvSpPr txBox="1"/>
          <p:nvPr/>
        </p:nvSpPr>
        <p:spPr>
          <a:xfrm>
            <a:off x="750048" y="5357826"/>
            <a:ext cx="2743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space depending on </a:t>
            </a:r>
            <a:r>
              <a:rPr lang="en-US" sz="2000" i="1" dirty="0" smtClean="0"/>
              <a:t>P</a:t>
            </a:r>
            <a:endParaRPr lang="en-US" sz="2000" i="1" dirty="0"/>
          </a:p>
        </p:txBody>
      </p:sp>
      <p:grpSp>
        <p:nvGrpSpPr>
          <p:cNvPr id="136" name="Group 135"/>
          <p:cNvGrpSpPr/>
          <p:nvPr/>
        </p:nvGrpSpPr>
        <p:grpSpPr>
          <a:xfrm>
            <a:off x="0" y="3357562"/>
            <a:ext cx="4357686" cy="1643074"/>
            <a:chOff x="0" y="3357562"/>
            <a:chExt cx="4357686" cy="1643074"/>
          </a:xfrm>
        </p:grpSpPr>
        <p:grpSp>
          <p:nvGrpSpPr>
            <p:cNvPr id="87" name="Group 86"/>
            <p:cNvGrpSpPr/>
            <p:nvPr/>
          </p:nvGrpSpPr>
          <p:grpSpPr>
            <a:xfrm>
              <a:off x="0" y="3357562"/>
              <a:ext cx="4357686" cy="1643074"/>
              <a:chOff x="2000231" y="3778550"/>
              <a:chExt cx="6000793" cy="2579408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5929321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6282692" y="5675477"/>
                <a:ext cx="507706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06" name="Oval 105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607455" y="599312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5179223" y="606456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5857883" y="592933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646510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5189123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6475007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0034" y="4590644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357422" y="4286256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357422" y="4662082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3286116" y="4286256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286116" y="4572008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4500561" y="3357567"/>
            <a:ext cx="4357688" cy="1643076"/>
            <a:chOff x="-1" y="3357567"/>
            <a:chExt cx="4357688" cy="1643076"/>
          </a:xfrm>
        </p:grpSpPr>
        <p:grpSp>
          <p:nvGrpSpPr>
            <p:cNvPr id="138" name="Group 86"/>
            <p:cNvGrpSpPr/>
            <p:nvPr/>
          </p:nvGrpSpPr>
          <p:grpSpPr>
            <a:xfrm>
              <a:off x="-1" y="3357567"/>
              <a:ext cx="4357688" cy="1643076"/>
              <a:chOff x="2000231" y="3778550"/>
              <a:chExt cx="6000793" cy="2579408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5929321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6282692" y="5675477"/>
                <a:ext cx="507706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7" name="Oval 146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  <a:ln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9" name="Oval 148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3" name="Straight Connector 152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  <a:ln>
                <a:prstDash val="lgDash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54" name="Oval 153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5857883" y="592933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6475007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138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286116" y="4286256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4286280"/>
          </a:xfrm>
        </p:spPr>
        <p:txBody>
          <a:bodyPr>
            <a:normAutofit/>
          </a:bodyPr>
          <a:lstStyle/>
          <a:p>
            <a:r>
              <a:rPr lang="en-US" dirty="0" smtClean="0"/>
              <a:t>The abundance of available information online creates the need for </a:t>
            </a:r>
            <a:r>
              <a:rPr lang="en-US" dirty="0" smtClean="0">
                <a:solidFill>
                  <a:srgbClr val="FF0000"/>
                </a:solidFill>
              </a:rPr>
              <a:t>selecting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presenting</a:t>
            </a:r>
            <a:r>
              <a:rPr lang="en-US" dirty="0" smtClean="0"/>
              <a:t> to users representative results.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Result diversification </a:t>
            </a:r>
            <a:r>
              <a:rPr lang="en-US" dirty="0" smtClean="0"/>
              <a:t>can be applied in multiple domains:</a:t>
            </a:r>
          </a:p>
          <a:p>
            <a:pPr lvl="1"/>
            <a:r>
              <a:rPr lang="en-US" i="1" dirty="0" smtClean="0"/>
              <a:t>Exploratory or ambiguous queries</a:t>
            </a:r>
          </a:p>
          <a:p>
            <a:pPr lvl="1"/>
            <a:r>
              <a:rPr lang="en-US" i="1" dirty="0" smtClean="0"/>
              <a:t>Recommenders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Computing Diverse Subsets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4686"/>
            <a:ext cx="4257676" cy="33575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i="1" dirty="0" smtClean="0"/>
              <a:t>l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 +</a:t>
            </a:r>
          </a:p>
          <a:p>
            <a:pPr>
              <a:buNone/>
            </a:pPr>
            <a:r>
              <a:rPr lang="en-US" b="1" dirty="0" smtClean="0">
                <a:sym typeface="Symbol"/>
              </a:rPr>
              <a:t>while</a:t>
            </a:r>
            <a:r>
              <a:rPr lang="en-US" dirty="0" smtClean="0">
                <a:sym typeface="Symbol"/>
              </a:rPr>
              <a:t> |</a:t>
            </a:r>
            <a:r>
              <a:rPr lang="en-US" i="1" dirty="0" smtClean="0">
                <a:sym typeface="Symbol"/>
              </a:rPr>
              <a:t>T.C</a:t>
            </a:r>
            <a:r>
              <a:rPr lang="en-US" i="1" baseline="-25000" dirty="0" smtClean="0">
                <a:sym typeface="Symbol"/>
              </a:rPr>
              <a:t>l-1</a:t>
            </a:r>
            <a:r>
              <a:rPr lang="en-US" dirty="0" smtClean="0">
                <a:sym typeface="Symbol"/>
              </a:rPr>
              <a:t>| ≤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do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	</a:t>
            </a:r>
            <a:r>
              <a:rPr lang="en-US" i="1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  </a:t>
            </a:r>
            <a:r>
              <a:rPr lang="en-US" i="1" dirty="0" smtClean="0">
                <a:sym typeface="Symbol"/>
              </a:rPr>
              <a:t>l-1</a:t>
            </a:r>
          </a:p>
          <a:p>
            <a:pPr>
              <a:buNone/>
            </a:pPr>
            <a:r>
              <a:rPr lang="en-US" b="1" dirty="0" smtClean="0">
                <a:sym typeface="Symbol"/>
              </a:rPr>
              <a:t>end while</a:t>
            </a:r>
          </a:p>
          <a:p>
            <a:pPr>
              <a:buNone/>
            </a:pP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 </a:t>
            </a:r>
            <a:r>
              <a:rPr lang="en-US" i="1" dirty="0" err="1" smtClean="0">
                <a:sym typeface="Symbol"/>
              </a:rPr>
              <a:t>T.C</a:t>
            </a:r>
            <a:r>
              <a:rPr lang="en-US" i="1" baseline="-25000" dirty="0" err="1" smtClean="0">
                <a:sym typeface="Symbol"/>
              </a:rPr>
              <a:t>l</a:t>
            </a:r>
            <a:endParaRPr lang="en-US" i="1" baseline="-25000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candidates  </a:t>
            </a:r>
            <a:r>
              <a:rPr lang="en-US" i="1" dirty="0" smtClean="0">
                <a:sym typeface="Symbol"/>
              </a:rPr>
              <a:t>T.C</a:t>
            </a:r>
            <a:r>
              <a:rPr lang="en-US" i="1" baseline="-25000" dirty="0" smtClean="0">
                <a:sym typeface="Symbol"/>
              </a:rPr>
              <a:t>l-1</a:t>
            </a:r>
          </a:p>
          <a:p>
            <a:pPr>
              <a:buNone/>
            </a:pPr>
            <a:r>
              <a:rPr lang="en-US" b="1" dirty="0" smtClean="0">
                <a:sym typeface="Symbol"/>
              </a:rPr>
              <a:t>while</a:t>
            </a:r>
            <a:r>
              <a:rPr lang="en-US" dirty="0" smtClean="0">
                <a:sym typeface="Symbol"/>
              </a:rPr>
              <a:t> |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| &lt;</a:t>
            </a:r>
            <a:r>
              <a:rPr lang="en-US" i="1" dirty="0" smtClean="0">
                <a:sym typeface="Symbol"/>
              </a:rPr>
              <a:t> k </a:t>
            </a:r>
            <a:r>
              <a:rPr lang="en-US" b="1" dirty="0" smtClean="0">
                <a:sym typeface="Symbol"/>
              </a:rPr>
              <a:t>do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	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 </a:t>
            </a:r>
            <a:r>
              <a:rPr lang="en-US" dirty="0" err="1" smtClean="0">
                <a:sym typeface="Symbol"/>
              </a:rPr>
              <a:t>argmax</a:t>
            </a:r>
            <a:r>
              <a:rPr lang="en-US" baseline="-25000" dirty="0" err="1" smtClean="0"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  candidates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err="1" smtClean="0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,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	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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 {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}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	candidates  candidates\{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}</a:t>
            </a:r>
          </a:p>
          <a:p>
            <a:pPr>
              <a:buNone/>
            </a:pPr>
            <a:r>
              <a:rPr lang="en-US" b="1" dirty="0" smtClean="0">
                <a:sym typeface="Symbol"/>
              </a:rPr>
              <a:t>end while</a:t>
            </a:r>
          </a:p>
          <a:p>
            <a:pPr>
              <a:buNone/>
            </a:pPr>
            <a:r>
              <a:rPr lang="en-US" b="1" dirty="0" smtClean="0">
                <a:sym typeface="Symbol"/>
              </a:rPr>
              <a:t>return </a:t>
            </a:r>
            <a:r>
              <a:rPr lang="en-US" i="1" dirty="0" smtClean="0">
                <a:sym typeface="Symbol"/>
              </a:rPr>
              <a:t>S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8596" y="1785926"/>
            <a:ext cx="8429684" cy="12144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Let </a:t>
            </a:r>
            <a:r>
              <a:rPr lang="en-US" sz="2800" i="1" dirty="0" smtClean="0"/>
              <a:t>T</a:t>
            </a:r>
            <a:r>
              <a:rPr lang="en-US" sz="2800" dirty="0" smtClean="0"/>
              <a:t> be a cover tree for </a:t>
            </a:r>
            <a:r>
              <a:rPr lang="en-US" sz="2800" i="1" dirty="0" smtClean="0"/>
              <a:t>P</a:t>
            </a:r>
            <a:r>
              <a:rPr lang="en-US" sz="2800" dirty="0" smtClean="0"/>
              <a:t>. Select </a:t>
            </a:r>
            <a:r>
              <a:rPr lang="en-US" sz="2800" i="1" dirty="0" smtClean="0"/>
              <a:t>k</a:t>
            </a:r>
            <a:r>
              <a:rPr lang="en-US" sz="2800" dirty="0" smtClean="0"/>
              <a:t> distinct items that appear at the </a:t>
            </a:r>
            <a:r>
              <a:rPr lang="en-US" sz="2800" dirty="0" smtClean="0">
                <a:solidFill>
                  <a:srgbClr val="FF0000"/>
                </a:solidFill>
              </a:rPr>
              <a:t>highest levels</a:t>
            </a:r>
            <a:r>
              <a:rPr lang="en-US" sz="2800" dirty="0" smtClean="0"/>
              <a:t> of the tree.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135729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Basic idea: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Diverse Subsets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063" y="2071678"/>
            <a:ext cx="73818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5350" y="3509972"/>
            <a:ext cx="73533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964381" y="5072074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Diverse subsets (items in red) for different values of </a:t>
            </a:r>
            <a:r>
              <a:rPr lang="en-US" sz="2000" i="1" dirty="0" smtClean="0"/>
              <a:t>k</a:t>
            </a:r>
            <a:r>
              <a:rPr lang="en-US" sz="2000" dirty="0" smtClean="0"/>
              <a:t> from the same Cover Tree.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Items in the tree are marked as </a:t>
            </a:r>
            <a:r>
              <a:rPr lang="en-US" i="1" dirty="0" smtClean="0">
                <a:solidFill>
                  <a:srgbClr val="FF0000"/>
                </a:solidFill>
              </a:rPr>
              <a:t>valid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FF0000"/>
                </a:solidFill>
              </a:rPr>
              <a:t>invalid</a:t>
            </a:r>
            <a:r>
              <a:rPr lang="en-US" dirty="0" smtClean="0"/>
              <a:t>: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Freshness</a:t>
            </a:r>
            <a:r>
              <a:rPr lang="en-US" dirty="0" smtClean="0"/>
              <a:t>: </a:t>
            </a:r>
            <a:r>
              <a:rPr lang="en-US" dirty="0" smtClean="0"/>
              <a:t>non-diverse </a:t>
            </a:r>
            <a:r>
              <a:rPr lang="en-US" dirty="0" smtClean="0"/>
              <a:t>items that are older than the newest diverse item from the previous window are marked as </a:t>
            </a:r>
            <a:r>
              <a:rPr lang="en-US" i="1" dirty="0" smtClean="0"/>
              <a:t>invalid</a:t>
            </a:r>
            <a:r>
              <a:rPr lang="en-US" dirty="0" smtClean="0"/>
              <a:t> in the cover tree and are not further considered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Durability</a:t>
            </a:r>
            <a:r>
              <a:rPr lang="en-US" dirty="0" smtClean="0"/>
              <a:t>: Let </a:t>
            </a:r>
            <a:r>
              <a:rPr lang="en-US" i="1" dirty="0" smtClean="0"/>
              <a:t>r</a:t>
            </a:r>
            <a:r>
              <a:rPr lang="en-US" dirty="0" smtClean="0"/>
              <a:t> be the number of diverse items from previous windows that </a:t>
            </a:r>
            <a:r>
              <a:rPr lang="en-US" i="1" dirty="0" smtClean="0"/>
              <a:t>have not yet expired</a:t>
            </a:r>
            <a:r>
              <a:rPr lang="en-US" dirty="0" smtClean="0"/>
              <a:t>. We select </a:t>
            </a:r>
            <a:r>
              <a:rPr lang="en-US" i="1" dirty="0" smtClean="0"/>
              <a:t>k-r</a:t>
            </a:r>
            <a:r>
              <a:rPr lang="en-US" dirty="0" smtClean="0"/>
              <a:t> new </a:t>
            </a:r>
            <a:r>
              <a:rPr lang="en-US" i="1" dirty="0" smtClean="0"/>
              <a:t>valid</a:t>
            </a:r>
            <a:r>
              <a:rPr lang="en-US" dirty="0" smtClean="0"/>
              <a:t> diverse items from the new window.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Items can be </a:t>
            </a:r>
            <a:r>
              <a:rPr lang="en-US" dirty="0" smtClean="0">
                <a:solidFill>
                  <a:srgbClr val="FF0000"/>
                </a:solidFill>
              </a:rPr>
              <a:t>inserted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deleted</a:t>
            </a:r>
            <a:r>
              <a:rPr lang="en-US" dirty="0" smtClean="0"/>
              <a:t> from a Cover Tree in a </a:t>
            </a:r>
            <a:r>
              <a:rPr lang="en-US" dirty="0" smtClean="0">
                <a:solidFill>
                  <a:srgbClr val="FF0000"/>
                </a:solidFill>
              </a:rPr>
              <a:t>dynamic</a:t>
            </a:r>
            <a:r>
              <a:rPr lang="en-US" dirty="0" smtClean="0"/>
              <a:t> fashion.</a:t>
            </a:r>
          </a:p>
          <a:p>
            <a:endParaRPr lang="en-US" dirty="0" smtClean="0"/>
          </a:p>
          <a:p>
            <a:r>
              <a:rPr lang="en-US" dirty="0" smtClean="0"/>
              <a:t>Insertion:</a:t>
            </a:r>
          </a:p>
          <a:p>
            <a:pPr lvl="1"/>
            <a:r>
              <a:rPr lang="en-US" sz="2200" dirty="0" smtClean="0"/>
              <a:t>Starting from the root, descend towards the candidate nodes that can cover the new item </a:t>
            </a:r>
            <a:r>
              <a:rPr lang="en-US" sz="2200" i="1" dirty="0" smtClean="0"/>
              <a:t>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Continue until we reach a level </a:t>
            </a:r>
            <a:r>
              <a:rPr lang="en-US" sz="2200" i="1" dirty="0" err="1" smtClean="0"/>
              <a:t>C</a:t>
            </a:r>
            <a:r>
              <a:rPr lang="en-US" sz="2200" i="1" baseline="-25000" dirty="0" err="1" smtClean="0"/>
              <a:t>l</a:t>
            </a:r>
            <a:r>
              <a:rPr lang="en-US" sz="2200" dirty="0" smtClean="0"/>
              <a:t> where </a:t>
            </a:r>
            <a:r>
              <a:rPr lang="en-US" sz="2200" i="1" dirty="0" smtClean="0"/>
              <a:t>p</a:t>
            </a:r>
            <a:r>
              <a:rPr lang="en-US" sz="2200" dirty="0" smtClean="0"/>
              <a:t> is separated from all other items.</a:t>
            </a:r>
          </a:p>
          <a:p>
            <a:pPr lvl="1"/>
            <a:r>
              <a:rPr lang="en-US" sz="2200" dirty="0" smtClean="0"/>
              <a:t>Select as parent the candidate node of </a:t>
            </a:r>
            <a:r>
              <a:rPr lang="en-US" sz="2200" i="1" dirty="0" smtClean="0"/>
              <a:t>C</a:t>
            </a:r>
            <a:r>
              <a:rPr lang="en-US" sz="2200" i="1" baseline="-25000" dirty="0" smtClean="0"/>
              <a:t>l+1</a:t>
            </a:r>
            <a:r>
              <a:rPr lang="en-US" sz="2200" i="1" dirty="0" smtClean="0"/>
              <a:t> </a:t>
            </a:r>
            <a:r>
              <a:rPr lang="en-US" sz="2200" dirty="0" smtClean="0"/>
              <a:t>that is closest to </a:t>
            </a:r>
            <a:r>
              <a:rPr lang="en-US" sz="2200" i="1" dirty="0" smtClean="0"/>
              <a:t>p</a:t>
            </a:r>
            <a:r>
              <a:rPr lang="en-US" sz="2200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Deletion:</a:t>
            </a:r>
          </a:p>
          <a:p>
            <a:pPr lvl="1"/>
            <a:r>
              <a:rPr lang="en-US" sz="2200" dirty="0" smtClean="0"/>
              <a:t>Descend the tree looking for </a:t>
            </a:r>
            <a:r>
              <a:rPr lang="en-US" sz="2200" i="1" dirty="0" smtClean="0"/>
              <a:t>p</a:t>
            </a:r>
            <a:r>
              <a:rPr lang="en-US" sz="2200" dirty="0" smtClean="0"/>
              <a:t>, keeping note of candidate nodes that can cover the children of </a:t>
            </a:r>
            <a:r>
              <a:rPr lang="en-US" sz="2200" i="1" dirty="0" smtClean="0"/>
              <a:t>p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 smtClean="0"/>
              <a:t>Remove </a:t>
            </a:r>
            <a:r>
              <a:rPr lang="en-US" sz="2200" i="1" dirty="0" smtClean="0"/>
              <a:t>p</a:t>
            </a:r>
            <a:r>
              <a:rPr lang="en-US" sz="2200" dirty="0" smtClean="0"/>
              <a:t> and reassign its children to the candidate nodes.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" name="Group 84"/>
          <p:cNvGrpSpPr/>
          <p:nvPr/>
        </p:nvGrpSpPr>
        <p:grpSpPr>
          <a:xfrm>
            <a:off x="0" y="4572008"/>
            <a:ext cx="4357686" cy="1643074"/>
            <a:chOff x="0" y="3357562"/>
            <a:chExt cx="4357686" cy="1643074"/>
          </a:xfrm>
        </p:grpSpPr>
        <p:grpSp>
          <p:nvGrpSpPr>
            <p:cNvPr id="247" name="Group 86"/>
            <p:cNvGrpSpPr/>
            <p:nvPr/>
          </p:nvGrpSpPr>
          <p:grpSpPr>
            <a:xfrm>
              <a:off x="-5" y="3357571"/>
              <a:ext cx="4357688" cy="1643076"/>
              <a:chOff x="2000231" y="3778550"/>
              <a:chExt cx="6000793" cy="2579408"/>
            </a:xfrm>
          </p:grpSpPr>
          <p:sp>
            <p:nvSpPr>
              <p:cNvPr id="255" name="Oval 254"/>
              <p:cNvSpPr/>
              <p:nvPr/>
            </p:nvSpPr>
            <p:spPr>
              <a:xfrm>
                <a:off x="5929321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9" name="Straight Connector 258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 flipH="1" flipV="1">
                <a:off x="6282692" y="5675477"/>
                <a:ext cx="507706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63" name="Oval 262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2607455" y="599312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5179223" y="606456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5857882" y="5909349"/>
                <a:ext cx="142875" cy="142877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646510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5189123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6475007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8" name="TextBox 247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500034" y="4590644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2357422" y="4286256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2357422" y="4662082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3286116" y="4286256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3286116" y="4572008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7" name="Group 84"/>
          <p:cNvGrpSpPr/>
          <p:nvPr/>
        </p:nvGrpSpPr>
        <p:grpSpPr>
          <a:xfrm>
            <a:off x="0" y="1428736"/>
            <a:ext cx="4357686" cy="1643074"/>
            <a:chOff x="0" y="3357562"/>
            <a:chExt cx="4357686" cy="1643074"/>
          </a:xfrm>
        </p:grpSpPr>
        <p:grpSp>
          <p:nvGrpSpPr>
            <p:cNvPr id="8" name="Group 86"/>
            <p:cNvGrpSpPr/>
            <p:nvPr/>
          </p:nvGrpSpPr>
          <p:grpSpPr>
            <a:xfrm>
              <a:off x="-1" y="3357567"/>
              <a:ext cx="4357688" cy="1643076"/>
              <a:chOff x="2000231" y="3778550"/>
              <a:chExt cx="6000793" cy="2579408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5929321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6282692" y="5675477"/>
                <a:ext cx="507706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02" name="Oval 101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2607455" y="599312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5179223" y="606456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646510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5189123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6475007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00034" y="4590644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357422" y="4286256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357422" y="4662082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286116" y="4286256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286116" y="4572008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</p:grpSp>
      <p:sp>
        <p:nvSpPr>
          <p:cNvPr id="202" name="Oval 201"/>
          <p:cNvSpPr/>
          <p:nvPr/>
        </p:nvSpPr>
        <p:spPr>
          <a:xfrm>
            <a:off x="3597342" y="5715016"/>
            <a:ext cx="103754" cy="91012"/>
          </a:xfrm>
          <a:prstGeom prst="ellipse">
            <a:avLst/>
          </a:prstGeom>
          <a:scene3d>
            <a:camera prst="isometricOffAxis1Top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2753250" y="5857892"/>
            <a:ext cx="214314" cy="214314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4286248" y="5929330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The new item is assigned to the closest candidate </a:t>
            </a:r>
            <a:r>
              <a:rPr lang="en-US" dirty="0" smtClean="0">
                <a:solidFill>
                  <a:schemeClr val="accent1"/>
                </a:solidFill>
              </a:rPr>
              <a:t>parent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(according to the covering invariant)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16" name="Shape 215"/>
          <p:cNvCxnSpPr>
            <a:stCxn id="214" idx="1"/>
            <a:endCxn id="213" idx="0"/>
          </p:cNvCxnSpPr>
          <p:nvPr/>
        </p:nvCxnSpPr>
        <p:spPr>
          <a:xfrm rot="10800000">
            <a:off x="2860408" y="5857893"/>
            <a:ext cx="1425841" cy="533103"/>
          </a:xfrm>
          <a:prstGeom prst="curvedConnector4">
            <a:avLst>
              <a:gd name="adj1" fmla="val 46242"/>
              <a:gd name="adj2" fmla="val 14288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84"/>
          <p:cNvGrpSpPr/>
          <p:nvPr/>
        </p:nvGrpSpPr>
        <p:grpSpPr>
          <a:xfrm>
            <a:off x="4286248" y="2643182"/>
            <a:ext cx="4357686" cy="1643074"/>
            <a:chOff x="0" y="3357562"/>
            <a:chExt cx="4357686" cy="1643074"/>
          </a:xfrm>
        </p:grpSpPr>
        <p:grpSp>
          <p:nvGrpSpPr>
            <p:cNvPr id="133" name="Group 86"/>
            <p:cNvGrpSpPr/>
            <p:nvPr/>
          </p:nvGrpSpPr>
          <p:grpSpPr>
            <a:xfrm>
              <a:off x="-3" y="3357569"/>
              <a:ext cx="4357688" cy="1643076"/>
              <a:chOff x="2000231" y="3778550"/>
              <a:chExt cx="6000793" cy="2579408"/>
            </a:xfrm>
          </p:grpSpPr>
          <p:sp>
            <p:nvSpPr>
              <p:cNvPr id="207" name="Oval 206"/>
              <p:cNvSpPr/>
              <p:nvPr/>
            </p:nvSpPr>
            <p:spPr>
              <a:xfrm>
                <a:off x="5929321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 flipH="1" flipV="1">
                <a:off x="6282692" y="5675477"/>
                <a:ext cx="507706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21" name="Oval 220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2607455" y="599312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5179223" y="606456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5857882" y="5336527"/>
                <a:ext cx="142875" cy="142877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646510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5189123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6475007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00034" y="4590644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357422" y="4286256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2357422" y="4662082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286116" y="4286256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3286116" y="4572008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</p:grpSp>
      <p:sp>
        <p:nvSpPr>
          <p:cNvPr id="245" name="Oval 244"/>
          <p:cNvSpPr/>
          <p:nvPr/>
        </p:nvSpPr>
        <p:spPr>
          <a:xfrm>
            <a:off x="2807358" y="1571612"/>
            <a:ext cx="103754" cy="91012"/>
          </a:xfrm>
          <a:prstGeom prst="ellipse">
            <a:avLst/>
          </a:prstGeom>
          <a:scene3d>
            <a:camera prst="isometricOffAxis1Top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2786050" y="1500174"/>
            <a:ext cx="214314" cy="214314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TextBox 288"/>
          <p:cNvSpPr txBox="1"/>
          <p:nvPr/>
        </p:nvSpPr>
        <p:spPr>
          <a:xfrm>
            <a:off x="5072066" y="1357298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We traverse the tree until we find a level in which the new item is separated from the rest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90" name="Shape 289"/>
          <p:cNvCxnSpPr>
            <a:stCxn id="289" idx="1"/>
            <a:endCxn id="288" idx="0"/>
          </p:cNvCxnSpPr>
          <p:nvPr/>
        </p:nvCxnSpPr>
        <p:spPr>
          <a:xfrm rot="10800000">
            <a:off x="2893208" y="1500175"/>
            <a:ext cx="2178859" cy="318789"/>
          </a:xfrm>
          <a:prstGeom prst="curvedConnector4">
            <a:avLst>
              <a:gd name="adj1" fmla="val 47541"/>
              <a:gd name="adj2" fmla="val 17170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Oval 291"/>
          <p:cNvSpPr/>
          <p:nvPr/>
        </p:nvSpPr>
        <p:spPr>
          <a:xfrm>
            <a:off x="7000892" y="3500438"/>
            <a:ext cx="214314" cy="214314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4" name="Curved Connector 293"/>
          <p:cNvCxnSpPr>
            <a:stCxn id="289" idx="2"/>
            <a:endCxn id="292" idx="0"/>
          </p:cNvCxnSpPr>
          <p:nvPr/>
        </p:nvCxnSpPr>
        <p:spPr>
          <a:xfrm rot="16200000" flipH="1">
            <a:off x="6373127" y="2765516"/>
            <a:ext cx="1219810" cy="25003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 164"/>
          <p:cNvGrpSpPr/>
          <p:nvPr/>
        </p:nvGrpSpPr>
        <p:grpSpPr>
          <a:xfrm>
            <a:off x="214282" y="4714884"/>
            <a:ext cx="4357688" cy="1643076"/>
            <a:chOff x="-3" y="3357569"/>
            <a:chExt cx="4357688" cy="1643076"/>
          </a:xfrm>
        </p:grpSpPr>
        <p:grpSp>
          <p:nvGrpSpPr>
            <p:cNvPr id="166" name="Group 86"/>
            <p:cNvGrpSpPr/>
            <p:nvPr/>
          </p:nvGrpSpPr>
          <p:grpSpPr>
            <a:xfrm>
              <a:off x="-3" y="3357571"/>
              <a:ext cx="4357687" cy="1643076"/>
              <a:chOff x="2000231" y="3778550"/>
              <a:chExt cx="6000793" cy="2579408"/>
            </a:xfrm>
          </p:grpSpPr>
          <p:sp>
            <p:nvSpPr>
              <p:cNvPr id="172" name="Oval 171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78" name="Oval 177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2607455" y="599312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5179223" y="606456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5857883" y="592933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646510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5189123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7" name="TextBox 166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0034" y="4590644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2357422" y="4286256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2357422" y="4662082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</p:grpSp>
      <p:sp>
        <p:nvSpPr>
          <p:cNvPr id="208" name="Oval 207"/>
          <p:cNvSpPr/>
          <p:nvPr/>
        </p:nvSpPr>
        <p:spPr>
          <a:xfrm>
            <a:off x="2928926" y="6000768"/>
            <a:ext cx="285752" cy="285752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3177265" y="5519778"/>
            <a:ext cx="1037545" cy="409552"/>
          </a:xfrm>
          <a:prstGeom prst="ellipse">
            <a:avLst/>
          </a:prstGeom>
          <a:solidFill>
            <a:schemeClr val="bg1"/>
          </a:solidFill>
          <a:ln>
            <a:prstDash val="sysDot"/>
          </a:ln>
          <a:effectLst>
            <a:outerShdw blurRad="152400" dist="444500" dir="5400000" rotWithShape="0">
              <a:schemeClr val="tx1">
                <a:alpha val="20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>
            <a:endCxn id="201" idx="1"/>
          </p:cNvCxnSpPr>
          <p:nvPr/>
        </p:nvCxnSpPr>
        <p:spPr>
          <a:xfrm rot="5400000" flipH="1" flipV="1">
            <a:off x="3485225" y="5899497"/>
            <a:ext cx="316160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0" y="1428736"/>
            <a:ext cx="4357686" cy="1643074"/>
            <a:chOff x="0" y="3357562"/>
            <a:chExt cx="4357686" cy="1643074"/>
          </a:xfrm>
        </p:grpSpPr>
        <p:grpSp>
          <p:nvGrpSpPr>
            <p:cNvPr id="86" name="Group 86"/>
            <p:cNvGrpSpPr/>
            <p:nvPr/>
          </p:nvGrpSpPr>
          <p:grpSpPr>
            <a:xfrm>
              <a:off x="-1" y="3357567"/>
              <a:ext cx="4357688" cy="1643076"/>
              <a:chOff x="2000231" y="3778550"/>
              <a:chExt cx="6000793" cy="2579408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5929321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6282692" y="5675477"/>
                <a:ext cx="507706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02" name="Oval 101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2607455" y="599312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5179223" y="606456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5857883" y="592933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646510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5189123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6475007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00034" y="4590644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357422" y="4286256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357422" y="4662082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286116" y="4286256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286116" y="4572008"/>
              <a:ext cx="4473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3</a:t>
              </a:r>
              <a:endParaRPr lang="en-US" sz="1600" i="1" baseline="-25000" dirty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429124" y="2928934"/>
            <a:ext cx="4357688" cy="1643076"/>
            <a:chOff x="-3" y="3357569"/>
            <a:chExt cx="4357688" cy="1643076"/>
          </a:xfrm>
        </p:grpSpPr>
        <p:grpSp>
          <p:nvGrpSpPr>
            <p:cNvPr id="126" name="Group 86"/>
            <p:cNvGrpSpPr/>
            <p:nvPr/>
          </p:nvGrpSpPr>
          <p:grpSpPr>
            <a:xfrm>
              <a:off x="-3" y="3357569"/>
              <a:ext cx="4357688" cy="1643076"/>
              <a:chOff x="2000231" y="3778550"/>
              <a:chExt cx="6000793" cy="2579408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4500562" y="507207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2285983" y="3778550"/>
                <a:ext cx="571504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1270000" dir="5400000" rotWithShape="0">
                  <a:srgbClr val="000000">
                    <a:alpha val="20000"/>
                  </a:srgb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000231" y="5064434"/>
                <a:ext cx="1428761" cy="642942"/>
              </a:xfrm>
              <a:prstGeom prst="ellipse">
                <a:avLst/>
              </a:prstGeom>
              <a:solidFill>
                <a:schemeClr val="bg1"/>
              </a:solidFill>
              <a:ln>
                <a:prstDash val="sysDot"/>
              </a:ln>
              <a:effectLst>
                <a:outerShdw blurRad="152400" dist="444500" dir="5400000" rotWithShape="0">
                  <a:schemeClr val="tx1">
                    <a:alpha val="20000"/>
                  </a:schemeClr>
                </a:outerShdw>
              </a:effectLst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4536281" y="4778682"/>
                <a:ext cx="142876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893471" y="5778814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2321703" y="5707376"/>
                <a:ext cx="714380" cy="0"/>
              </a:xfrm>
              <a:prstGeom prst="line">
                <a:avLst/>
              </a:prstGeom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Oval 141"/>
              <p:cNvSpPr/>
              <p:nvPr/>
            </p:nvSpPr>
            <p:spPr>
              <a:xfrm>
                <a:off x="2250265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2821769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2607455" y="599312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25360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2393141" y="613600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4822033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5036347" y="570737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5179223" y="606456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539353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4964909" y="614364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5857883" y="592933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6341819" y="607484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6465107" y="58502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6750859" y="5921690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750859" y="610353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5545937" y="600265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5322099" y="6215082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6107917" y="577881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6650515" y="5786769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2617355" y="5278748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5189123" y="5350186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5179223" y="3992864"/>
                <a:ext cx="142876" cy="142876"/>
              </a:xfrm>
              <a:prstGeom prst="ellipse">
                <a:avLst/>
              </a:prstGeom>
              <a:scene3d>
                <a:camera prst="isometricOffAxis1Top"/>
                <a:lightRig rig="threePt" dir="t"/>
              </a:scene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7" name="TextBox 126"/>
            <p:cNvSpPr txBox="1"/>
            <p:nvPr/>
          </p:nvSpPr>
          <p:spPr>
            <a:xfrm>
              <a:off x="500034" y="4143380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0034" y="4590644"/>
              <a:ext cx="4636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1</a:t>
              </a:r>
              <a:endParaRPr lang="en-US" sz="1600" i="1" baseline="-250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341287" y="3429000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2357422" y="4286256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357422" y="4662082"/>
              <a:ext cx="5162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/>
                <a:t>p</a:t>
              </a:r>
              <a:r>
                <a:rPr lang="en-US" sz="1600" i="1" baseline="-25000" dirty="0" smtClean="0"/>
                <a:t>2</a:t>
              </a:r>
              <a:endParaRPr lang="en-US" sz="1600" i="1" baseline="-25000" dirty="0"/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3643306" y="5572140"/>
            <a:ext cx="516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4</a:t>
            </a:r>
            <a:endParaRPr lang="en-US" sz="1600" i="1" baseline="-25000" dirty="0"/>
          </a:p>
        </p:txBody>
      </p:sp>
      <p:sp>
        <p:nvSpPr>
          <p:cNvPr id="202" name="Oval 201"/>
          <p:cNvSpPr/>
          <p:nvPr/>
        </p:nvSpPr>
        <p:spPr>
          <a:xfrm>
            <a:off x="3597342" y="5715016"/>
            <a:ext cx="103754" cy="91012"/>
          </a:xfrm>
          <a:prstGeom prst="ellipse">
            <a:avLst/>
          </a:prstGeom>
          <a:scene3d>
            <a:camera prst="isometricOffAxis1Top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extBox 202"/>
          <p:cNvSpPr txBox="1"/>
          <p:nvPr/>
        </p:nvSpPr>
        <p:spPr>
          <a:xfrm>
            <a:off x="3643306" y="5857892"/>
            <a:ext cx="516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</a:t>
            </a:r>
            <a:r>
              <a:rPr lang="en-US" sz="1600" i="1" baseline="-25000" dirty="0" smtClean="0"/>
              <a:t>4</a:t>
            </a:r>
            <a:endParaRPr lang="en-US" sz="1600" i="1" baseline="-25000" dirty="0"/>
          </a:p>
        </p:txBody>
      </p:sp>
      <p:sp>
        <p:nvSpPr>
          <p:cNvPr id="209" name="TextBox 208"/>
          <p:cNvSpPr txBox="1"/>
          <p:nvPr/>
        </p:nvSpPr>
        <p:spPr>
          <a:xfrm>
            <a:off x="5500694" y="500063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This child is assigned to </a:t>
            </a:r>
            <a:r>
              <a:rPr lang="en-US" i="1" dirty="0" smtClean="0">
                <a:solidFill>
                  <a:schemeClr val="accent1"/>
                </a:solidFill>
              </a:rPr>
              <a:t>p</a:t>
            </a:r>
            <a:r>
              <a:rPr lang="en-US" i="1" baseline="-25000" dirty="0" smtClean="0">
                <a:solidFill>
                  <a:schemeClr val="accent1"/>
                </a:solidFill>
              </a:rPr>
              <a:t>2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since it can be covered by it</a:t>
            </a:r>
            <a:endParaRPr lang="en-US" baseline="-25000" dirty="0">
              <a:solidFill>
                <a:schemeClr val="accent1"/>
              </a:solidFill>
            </a:endParaRPr>
          </a:p>
        </p:txBody>
      </p:sp>
      <p:cxnSp>
        <p:nvCxnSpPr>
          <p:cNvPr id="211" name="Curved Connector 210"/>
          <p:cNvCxnSpPr>
            <a:stCxn id="209" idx="1"/>
            <a:endCxn id="208" idx="4"/>
          </p:cNvCxnSpPr>
          <p:nvPr/>
        </p:nvCxnSpPr>
        <p:spPr>
          <a:xfrm rot="10800000" flipV="1">
            <a:off x="3071802" y="5323802"/>
            <a:ext cx="2428892" cy="962718"/>
          </a:xfrm>
          <a:prstGeom prst="curvedConnector4">
            <a:avLst>
              <a:gd name="adj1" fmla="val 47059"/>
              <a:gd name="adj2" fmla="val 12374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 212"/>
          <p:cNvSpPr/>
          <p:nvPr/>
        </p:nvSpPr>
        <p:spPr>
          <a:xfrm>
            <a:off x="3542608" y="5643578"/>
            <a:ext cx="214314" cy="214314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TextBox 213"/>
          <p:cNvSpPr txBox="1"/>
          <p:nvPr/>
        </p:nvSpPr>
        <p:spPr>
          <a:xfrm>
            <a:off x="5286380" y="5934670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A new item is promoted to the upper level and covers the other children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16" name="Shape 215"/>
          <p:cNvCxnSpPr>
            <a:stCxn id="214" idx="1"/>
            <a:endCxn id="213" idx="0"/>
          </p:cNvCxnSpPr>
          <p:nvPr/>
        </p:nvCxnSpPr>
        <p:spPr>
          <a:xfrm rot="10800000">
            <a:off x="3649766" y="5643579"/>
            <a:ext cx="1636615" cy="752757"/>
          </a:xfrm>
          <a:prstGeom prst="curvedConnector4">
            <a:avLst>
              <a:gd name="adj1" fmla="val 46726"/>
              <a:gd name="adj2" fmla="val 13036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7500990" y="3571876"/>
            <a:ext cx="171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p</a:t>
            </a:r>
            <a:r>
              <a:rPr lang="en-US" i="1" baseline="-25000" dirty="0" smtClean="0">
                <a:solidFill>
                  <a:schemeClr val="accent1"/>
                </a:solidFill>
              </a:rPr>
              <a:t>3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is deleted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Approximation Bound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28596" y="1428736"/>
            <a:ext cx="8429684" cy="34290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Let </a:t>
            </a:r>
            <a:r>
              <a:rPr lang="en-US" sz="2800" i="1" dirty="0" smtClean="0"/>
              <a:t>P</a:t>
            </a:r>
            <a:r>
              <a:rPr lang="en-US" sz="2800" dirty="0" smtClean="0"/>
              <a:t> be a set of items, </a:t>
            </a:r>
            <a:r>
              <a:rPr lang="en-US" sz="2800" i="1" dirty="0" smtClean="0"/>
              <a:t>k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 2, </a:t>
            </a:r>
            <a:r>
              <a:rPr lang="en-US" sz="2800" i="1" dirty="0" err="1" smtClean="0">
                <a:sym typeface="Symbol"/>
              </a:rPr>
              <a:t>d</a:t>
            </a:r>
            <a:r>
              <a:rPr lang="en-US" sz="2800" i="1" baseline="30000" dirty="0" err="1" smtClean="0">
                <a:sym typeface="Symbol"/>
              </a:rPr>
              <a:t>OPT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P,k</a:t>
            </a:r>
            <a:r>
              <a:rPr lang="en-US" sz="2800" dirty="0" smtClean="0">
                <a:sym typeface="Symbol"/>
              </a:rPr>
              <a:t>) the optimal minimum distance for the </a:t>
            </a:r>
            <a:r>
              <a:rPr lang="en-US" sz="2800" cap="small" dirty="0" err="1" smtClean="0">
                <a:sym typeface="Symbol"/>
              </a:rPr>
              <a:t>MaxMin</a:t>
            </a:r>
            <a:r>
              <a:rPr lang="en-US" sz="2800" dirty="0" smtClean="0">
                <a:sym typeface="Symbol"/>
              </a:rPr>
              <a:t> problem and </a:t>
            </a:r>
            <a:r>
              <a:rPr lang="en-US" sz="2800" i="1" dirty="0" err="1" smtClean="0">
                <a:sym typeface="Symbol"/>
              </a:rPr>
              <a:t>d</a:t>
            </a:r>
            <a:r>
              <a:rPr lang="en-US" sz="2800" i="1" baseline="30000" dirty="0" err="1" smtClean="0">
                <a:sym typeface="Symbol"/>
              </a:rPr>
              <a:t>CT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P,k</a:t>
            </a:r>
            <a:r>
              <a:rPr lang="en-US" sz="2800" dirty="0" smtClean="0">
                <a:sym typeface="Symbol"/>
              </a:rPr>
              <a:t>) be the minimum distance of the diverse set computed by the Cover Tree algorithm. It holds that:</a:t>
            </a:r>
          </a:p>
          <a:p>
            <a:pPr algn="ctr"/>
            <a:endParaRPr lang="en-US" sz="2800" dirty="0" smtClean="0">
              <a:sym typeface="Symbol"/>
            </a:endParaRPr>
          </a:p>
          <a:p>
            <a:pPr algn="ctr"/>
            <a:r>
              <a:rPr lang="en-US" sz="2800" i="1" dirty="0" err="1" smtClean="0">
                <a:sym typeface="Symbol"/>
              </a:rPr>
              <a:t>d</a:t>
            </a:r>
            <a:r>
              <a:rPr lang="en-US" sz="2800" i="1" baseline="30000" dirty="0" err="1" smtClean="0">
                <a:sym typeface="Symbol"/>
              </a:rPr>
              <a:t>CT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P,k</a:t>
            </a:r>
            <a:r>
              <a:rPr lang="en-US" sz="2800" dirty="0" smtClean="0">
                <a:sym typeface="Symbol"/>
              </a:rPr>
              <a:t>)    </a:t>
            </a:r>
            <a:r>
              <a:rPr lang="en-US" sz="2800" i="1" dirty="0" err="1" smtClean="0">
                <a:sym typeface="Symbol"/>
              </a:rPr>
              <a:t>d</a:t>
            </a:r>
            <a:r>
              <a:rPr lang="en-US" sz="2800" i="1" baseline="30000" dirty="0" err="1" smtClean="0">
                <a:sym typeface="Symbol"/>
              </a:rPr>
              <a:t>OPT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i="1" dirty="0" err="1" smtClean="0">
                <a:sym typeface="Symbol"/>
              </a:rPr>
              <a:t>P,k</a:t>
            </a:r>
            <a:r>
              <a:rPr lang="en-US" sz="2800" dirty="0" smtClean="0">
                <a:sym typeface="Symbol"/>
              </a:rPr>
              <a:t>), where  = (b-1)/(2b</a:t>
            </a:r>
            <a:r>
              <a:rPr lang="en-US" sz="2800" baseline="30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5072074"/>
            <a:ext cx="8429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Proved by exploiting the covering invariant of the tree to bound the level where the least common ancestor of any two items of the optimal solution appears in the tree.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Batch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all items </a:t>
            </a:r>
            <a:r>
              <a:rPr lang="en-US" dirty="0" smtClean="0"/>
              <a:t>of </a:t>
            </a:r>
            <a:r>
              <a:rPr lang="en-US" i="1" dirty="0" smtClean="0"/>
              <a:t>P</a:t>
            </a:r>
            <a:r>
              <a:rPr lang="en-US" dirty="0" smtClean="0"/>
              <a:t> are available, we can perform a </a:t>
            </a:r>
            <a:r>
              <a:rPr lang="en-US" dirty="0" smtClean="0">
                <a:solidFill>
                  <a:srgbClr val="FF0000"/>
                </a:solidFill>
              </a:rPr>
              <a:t>batch construction</a:t>
            </a:r>
            <a:r>
              <a:rPr lang="en-US" i="1" dirty="0" smtClean="0"/>
              <a:t> </a:t>
            </a:r>
            <a:r>
              <a:rPr lang="en-US" dirty="0" smtClean="0"/>
              <a:t>of the Cover Tree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call the </a:t>
            </a:r>
            <a:r>
              <a:rPr lang="en-US" dirty="0" smtClean="0"/>
              <a:t>trees </a:t>
            </a:r>
            <a:r>
              <a:rPr lang="en-US" dirty="0" smtClean="0"/>
              <a:t>thus constructed </a:t>
            </a:r>
            <a:r>
              <a:rPr lang="en-US" dirty="0" smtClean="0"/>
              <a:t>Batch Cover Trees (BCTs).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Algorithm:</a:t>
            </a:r>
          </a:p>
          <a:p>
            <a:pPr lvl="1"/>
            <a:r>
              <a:rPr lang="en-US" dirty="0" smtClean="0"/>
              <a:t>The leaf level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l</a:t>
            </a:r>
            <a:r>
              <a:rPr lang="en-US" baseline="-25000" dirty="0" smtClean="0"/>
              <a:t> </a:t>
            </a:r>
            <a:r>
              <a:rPr lang="en-US" dirty="0" smtClean="0"/>
              <a:t>contains all items in </a:t>
            </a:r>
            <a:r>
              <a:rPr lang="en-US" i="1" dirty="0" smtClean="0"/>
              <a:t>P</a:t>
            </a:r>
          </a:p>
          <a:p>
            <a:pPr lvl="1"/>
            <a:r>
              <a:rPr lang="en-US" dirty="0" smtClean="0"/>
              <a:t>We </a:t>
            </a:r>
            <a:r>
              <a:rPr lang="en-US" i="1" dirty="0" smtClean="0"/>
              <a:t>greedily</a:t>
            </a:r>
            <a:r>
              <a:rPr lang="en-US" dirty="0" smtClean="0"/>
              <a:t> select items from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l</a:t>
            </a:r>
            <a:r>
              <a:rPr lang="en-US" dirty="0" smtClean="0"/>
              <a:t> with distance larger than </a:t>
            </a:r>
            <a:r>
              <a:rPr lang="en-US" i="1" dirty="0" smtClean="0"/>
              <a:t>b</a:t>
            </a:r>
            <a:r>
              <a:rPr lang="en-US" i="1" baseline="30000" dirty="0" smtClean="0"/>
              <a:t>l+1</a:t>
            </a:r>
            <a:r>
              <a:rPr lang="en-US" dirty="0" smtClean="0"/>
              <a:t> and promote them to </a:t>
            </a:r>
            <a:r>
              <a:rPr lang="en-US" i="1" dirty="0" smtClean="0"/>
              <a:t>C</a:t>
            </a:r>
            <a:r>
              <a:rPr lang="en-US" i="1" baseline="-25000" dirty="0" smtClean="0"/>
              <a:t>l+1</a:t>
            </a:r>
          </a:p>
          <a:p>
            <a:pPr lvl="1"/>
            <a:r>
              <a:rPr lang="en-US" dirty="0" smtClean="0"/>
              <a:t>The rest of the items in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l</a:t>
            </a:r>
            <a:r>
              <a:rPr lang="en-US" i="1" baseline="-25000" dirty="0" smtClean="0"/>
              <a:t> </a:t>
            </a:r>
            <a:r>
              <a:rPr lang="en-US" dirty="0" smtClean="0"/>
              <a:t>are distributed as children among the new nodes of </a:t>
            </a:r>
            <a:r>
              <a:rPr lang="en-US" i="1" dirty="0" smtClean="0"/>
              <a:t>C</a:t>
            </a:r>
            <a:r>
              <a:rPr lang="en-US" i="1" baseline="-25000" dirty="0" smtClean="0"/>
              <a:t>l+1</a:t>
            </a:r>
          </a:p>
          <a:p>
            <a:pPr lvl="1"/>
            <a:r>
              <a:rPr lang="en-US" dirty="0" smtClean="0"/>
              <a:t>Continue until we reach the root level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have proved that </a:t>
            </a:r>
            <a:r>
              <a:rPr lang="en-US" dirty="0" smtClean="0">
                <a:solidFill>
                  <a:srgbClr val="FF0000"/>
                </a:solidFill>
              </a:rPr>
              <a:t>computing diverse subsets from a BCT results in solutions identical to those produced by the Greedy Heuristic</a:t>
            </a:r>
            <a:r>
              <a:rPr lang="en-US" dirty="0" smtClean="0"/>
              <a:t>, i.e., ½-approximations of the optimal solution.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</a:t>
            </a:r>
            <a:r>
              <a:rPr lang="en-US" i="1" dirty="0" smtClean="0"/>
              <a:t>k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286412"/>
          </a:xfrm>
        </p:spPr>
        <p:txBody>
          <a:bodyPr/>
          <a:lstStyle/>
          <a:p>
            <a:r>
              <a:rPr lang="en-US" dirty="0" smtClean="0"/>
              <a:t>The Cover Tree can support a </a:t>
            </a:r>
            <a:r>
              <a:rPr lang="en-US" dirty="0" smtClean="0">
                <a:solidFill>
                  <a:srgbClr val="FF0000"/>
                </a:solidFill>
              </a:rPr>
              <a:t>zooming functionality </a:t>
            </a:r>
            <a:r>
              <a:rPr lang="en-US" dirty="0" smtClean="0"/>
              <a:t>from </a:t>
            </a:r>
            <a:r>
              <a:rPr lang="en-US" i="1" dirty="0" smtClean="0"/>
              <a:t>k</a:t>
            </a:r>
            <a:r>
              <a:rPr lang="en-US" dirty="0" smtClean="0"/>
              <a:t> to </a:t>
            </a:r>
            <a:r>
              <a:rPr lang="en-US" i="1" dirty="0" smtClean="0"/>
              <a:t>k’ </a:t>
            </a:r>
            <a:r>
              <a:rPr lang="en-US" dirty="0" smtClean="0"/>
              <a:t>items.</a:t>
            </a:r>
          </a:p>
          <a:p>
            <a:endParaRPr lang="en-US" dirty="0" smtClean="0"/>
          </a:p>
          <a:p>
            <a:r>
              <a:rPr lang="en-US" dirty="0" smtClean="0"/>
              <a:t>Let </a:t>
            </a:r>
            <a:r>
              <a:rPr lang="en-US" i="1" dirty="0" smtClean="0"/>
              <a:t>l</a:t>
            </a:r>
            <a:r>
              <a:rPr lang="en-US" dirty="0" smtClean="0"/>
              <a:t> be the lowest level from which the </a:t>
            </a:r>
            <a:r>
              <a:rPr lang="en-US" i="1" dirty="0" smtClean="0"/>
              <a:t>k</a:t>
            </a:r>
            <a:r>
              <a:rPr lang="en-US" dirty="0" smtClean="0"/>
              <a:t> diverse items were selected. We can exploit the nesting invariant: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k’</a:t>
            </a:r>
            <a:r>
              <a:rPr lang="en-US" dirty="0" smtClean="0"/>
              <a:t> &gt; </a:t>
            </a:r>
            <a:r>
              <a:rPr lang="en-US" i="1" dirty="0" smtClean="0"/>
              <a:t>k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zoom in</a:t>
            </a:r>
            <a:r>
              <a:rPr lang="en-US" dirty="0" smtClean="0"/>
              <a:t>), we select items from level </a:t>
            </a:r>
            <a:r>
              <a:rPr lang="en-US" i="1" dirty="0" smtClean="0"/>
              <a:t>l</a:t>
            </a:r>
            <a:r>
              <a:rPr lang="en-US" dirty="0" smtClean="0"/>
              <a:t> or lower.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k’</a:t>
            </a:r>
            <a:r>
              <a:rPr lang="en-US" dirty="0" smtClean="0"/>
              <a:t> &lt; </a:t>
            </a:r>
            <a:r>
              <a:rPr lang="en-US" i="1" dirty="0" smtClean="0"/>
              <a:t>k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zoom out</a:t>
            </a:r>
            <a:r>
              <a:rPr lang="en-US" dirty="0" smtClean="0"/>
              <a:t>), we select items that appear in levels higher than </a:t>
            </a:r>
            <a:r>
              <a:rPr lang="en-US" i="1" dirty="0" smtClean="0"/>
              <a:t>l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Diversification Model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Diversification framework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Continuous </a:t>
            </a:r>
            <a:r>
              <a:rPr lang="en-US" sz="2400" i="1" dirty="0" smtClean="0">
                <a:solidFill>
                  <a:schemeClr val="bg1">
                    <a:lumMod val="85000"/>
                  </a:schemeClr>
                </a:solidFill>
              </a:rPr>
              <a:t>k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-diversity problem</a:t>
            </a:r>
          </a:p>
          <a:p>
            <a:pPr lvl="1"/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Cover Tree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Structure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Algorithms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 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489122"/>
            <a:ext cx="8686800" cy="1643074"/>
          </a:xfrm>
        </p:spPr>
        <p:txBody>
          <a:bodyPr>
            <a:normAutofit/>
          </a:bodyPr>
          <a:lstStyle/>
          <a:p>
            <a:pPr>
              <a:buFont typeface="Georgia" pitchFamily="18" charset="0"/>
              <a:buChar char=" "/>
            </a:pPr>
            <a:r>
              <a:rPr lang="en-US" dirty="0" smtClean="0"/>
              <a:t>Let </a:t>
            </a:r>
            <a:r>
              <a:rPr lang="en-US" i="1" dirty="0" smtClean="0"/>
              <a:t>P</a:t>
            </a:r>
            <a:r>
              <a:rPr lang="en-US" dirty="0" smtClean="0"/>
              <a:t> = {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}, </a:t>
            </a:r>
            <a:r>
              <a:rPr lang="en-US" i="1" dirty="0" smtClean="0"/>
              <a:t>k</a:t>
            </a:r>
            <a:r>
              <a:rPr lang="en-US" dirty="0" smtClean="0"/>
              <a:t> ≤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d</a:t>
            </a:r>
            <a:r>
              <a:rPr lang="en-US" dirty="0" smtClean="0"/>
              <a:t> be a </a:t>
            </a:r>
            <a:r>
              <a:rPr lang="en-US" dirty="0" smtClean="0">
                <a:solidFill>
                  <a:srgbClr val="FF0000"/>
                </a:solidFill>
              </a:rPr>
              <a:t>distance measure</a:t>
            </a:r>
            <a:r>
              <a:rPr lang="en-US" dirty="0" smtClean="0"/>
              <a:t> and  </a:t>
            </a:r>
            <a:r>
              <a:rPr lang="en-US" i="1" dirty="0" smtClean="0">
                <a:solidFill>
                  <a:schemeClr val="tx2"/>
                </a:solidFill>
              </a:rPr>
              <a:t>f</a:t>
            </a:r>
            <a:r>
              <a:rPr lang="en-US" dirty="0" smtClean="0"/>
              <a:t>  be a function measuring the </a:t>
            </a:r>
            <a:r>
              <a:rPr lang="en-US" dirty="0" smtClean="0">
                <a:solidFill>
                  <a:srgbClr val="FF0000"/>
                </a:solidFill>
              </a:rPr>
              <a:t>diversity</a:t>
            </a:r>
            <a:r>
              <a:rPr lang="en-US" dirty="0" smtClean="0"/>
              <a:t> of items as indicated by </a:t>
            </a:r>
            <a:r>
              <a:rPr lang="en-US" i="1" dirty="0" smtClean="0"/>
              <a:t>d</a:t>
            </a:r>
            <a:r>
              <a:rPr lang="en-US" dirty="0" smtClean="0"/>
              <a:t>. Then: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57488" y="4917881"/>
          <a:ext cx="3429024" cy="1154325"/>
        </p:xfrm>
        <a:graphic>
          <a:graphicData uri="http://schemas.openxmlformats.org/presentationml/2006/ole">
            <p:oleObj spid="_x0000_s28674" name="Εξίσωση" r:id="rId4" imgW="1282680" imgH="4316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250001" y="1919710"/>
            <a:ext cx="8643998" cy="12144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dirty="0" smtClean="0"/>
              <a:t>Given a set </a:t>
            </a:r>
            <a:r>
              <a:rPr lang="en-US" sz="2700" i="1" dirty="0" smtClean="0"/>
              <a:t>P</a:t>
            </a:r>
            <a:r>
              <a:rPr lang="en-US" sz="2700" dirty="0" smtClean="0"/>
              <a:t> of items and a number </a:t>
            </a:r>
            <a:r>
              <a:rPr lang="en-US" sz="2700" i="1" dirty="0" smtClean="0"/>
              <a:t>k</a:t>
            </a:r>
            <a:r>
              <a:rPr lang="en-US" sz="2700" dirty="0" smtClean="0"/>
              <a:t>, we seek to select a subset </a:t>
            </a:r>
            <a:r>
              <a:rPr lang="en-US" sz="2700" i="1" dirty="0" smtClean="0"/>
              <a:t>S</a:t>
            </a:r>
            <a:r>
              <a:rPr lang="en-US" sz="2700" i="1" baseline="30000" dirty="0" smtClean="0"/>
              <a:t>*</a:t>
            </a:r>
            <a:r>
              <a:rPr lang="en-US" sz="2700" i="1" dirty="0" smtClean="0"/>
              <a:t> </a:t>
            </a:r>
            <a:r>
              <a:rPr lang="en-US" sz="2700" dirty="0" smtClean="0"/>
              <a:t>of</a:t>
            </a:r>
            <a:r>
              <a:rPr lang="en-US" sz="2700" i="1" dirty="0" smtClean="0"/>
              <a:t> P</a:t>
            </a:r>
            <a:r>
              <a:rPr lang="en-US" sz="2700" dirty="0" smtClean="0"/>
              <a:t> with the </a:t>
            </a:r>
            <a:r>
              <a:rPr lang="en-US" sz="2700" i="1" dirty="0" smtClean="0"/>
              <a:t>k</a:t>
            </a:r>
            <a:r>
              <a:rPr lang="en-US" sz="2700" dirty="0" smtClean="0"/>
              <a:t> </a:t>
            </a:r>
            <a:r>
              <a:rPr lang="en-US" sz="2700" dirty="0" smtClean="0">
                <a:solidFill>
                  <a:srgbClr val="FF0000"/>
                </a:solidFill>
              </a:rPr>
              <a:t>most dissimilar</a:t>
            </a:r>
            <a:r>
              <a:rPr lang="en-US" sz="2700" dirty="0" smtClean="0"/>
              <a:t> items of </a:t>
            </a:r>
            <a:r>
              <a:rPr lang="en-US" sz="2700" i="1" dirty="0" smtClean="0"/>
              <a:t>P</a:t>
            </a:r>
            <a:r>
              <a:rPr lang="en-US" sz="2700" dirty="0" smtClean="0"/>
              <a:t>.</a:t>
            </a:r>
            <a:endParaRPr lang="en-US" sz="2700" dirty="0"/>
          </a:p>
        </p:txBody>
      </p:sp>
      <p:sp>
        <p:nvSpPr>
          <p:cNvPr id="10" name="TextBox 9"/>
          <p:cNvSpPr txBox="1"/>
          <p:nvPr/>
        </p:nvSpPr>
        <p:spPr>
          <a:xfrm>
            <a:off x="262340" y="1523554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Problem definitio</a:t>
            </a:r>
            <a:r>
              <a:rPr lang="en-US" sz="2400" dirty="0" smtClean="0">
                <a:solidFill>
                  <a:schemeClr val="tx2"/>
                </a:solidFill>
              </a:rPr>
              <a:t>n: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50067" y="1357296"/>
          <a:ext cx="7643867" cy="35080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2503"/>
                <a:gridCol w="1475043"/>
                <a:gridCol w="1514487"/>
                <a:gridCol w="1643074"/>
                <a:gridCol w="1428760"/>
              </a:tblGrid>
              <a:tr h="783716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Dataset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Cardinality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Dimensions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Distance metric</a:t>
                      </a:r>
                      <a:endParaRPr lang="en-US" dirty="0"/>
                    </a:p>
                  </a:txBody>
                  <a:tcPr anchor="ctr"/>
                </a:tc>
              </a:tr>
              <a:tr h="45405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Synthetic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Uniform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Euclidean</a:t>
                      </a:r>
                      <a:endParaRPr lang="en-US" dirty="0"/>
                    </a:p>
                  </a:txBody>
                  <a:tcPr anchor="ctr"/>
                </a:tc>
              </a:tr>
              <a:tr h="454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Clustered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Euclidean</a:t>
                      </a:r>
                      <a:endParaRPr lang="en-US" dirty="0"/>
                    </a:p>
                  </a:txBody>
                  <a:tcPr anchor="ctr"/>
                </a:tc>
              </a:tr>
              <a:tr h="454058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Real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5922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Euclidean</a:t>
                      </a:r>
                      <a:endParaRPr lang="en-US" dirty="0"/>
                    </a:p>
                  </a:txBody>
                  <a:tcPr anchor="ctr"/>
                </a:tc>
              </a:tr>
              <a:tr h="454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Forest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Cosine</a:t>
                      </a:r>
                      <a:endParaRPr lang="en-US" dirty="0"/>
                    </a:p>
                  </a:txBody>
                  <a:tcPr anchor="ctr"/>
                </a:tc>
              </a:tr>
              <a:tr h="454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Cosine</a:t>
                      </a:r>
                      <a:endParaRPr lang="en-US" dirty="0"/>
                    </a:p>
                  </a:txBody>
                  <a:tcPr anchor="ctr"/>
                </a:tc>
              </a:tr>
              <a:tr h="4540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Flickr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18245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Jaccard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4348" y="5072074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</a:t>
            </a:r>
            <a:r>
              <a:rPr lang="en-US" dirty="0" smtClean="0"/>
              <a:t>: Greedy Heuristic</a:t>
            </a:r>
          </a:p>
          <a:p>
            <a:r>
              <a:rPr lang="en-US" b="1" dirty="0" smtClean="0"/>
              <a:t>BCT</a:t>
            </a:r>
            <a:r>
              <a:rPr lang="en-US" dirty="0" smtClean="0"/>
              <a:t>: Batch Cover Tree</a:t>
            </a:r>
          </a:p>
          <a:p>
            <a:r>
              <a:rPr lang="en-US" b="1" dirty="0" smtClean="0"/>
              <a:t>ICT</a:t>
            </a:r>
            <a:r>
              <a:rPr lang="en-US" dirty="0" smtClean="0"/>
              <a:t>: Incremental Cover Tree (dynamic insertions and deletions)</a:t>
            </a:r>
          </a:p>
          <a:p>
            <a:r>
              <a:rPr lang="en-US" b="1" dirty="0" smtClean="0"/>
              <a:t>RA</a:t>
            </a:r>
            <a:r>
              <a:rPr lang="en-US" dirty="0" smtClean="0"/>
              <a:t>: Random selection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Batch Cover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643998" cy="1928826"/>
          </a:xfrm>
        </p:spPr>
        <p:txBody>
          <a:bodyPr>
            <a:normAutofit/>
          </a:bodyPr>
          <a:lstStyle/>
          <a:p>
            <a:r>
              <a:rPr lang="en-US" dirty="0" smtClean="0"/>
              <a:t>We measure the extra cost of building a BCT as compared to executing GR for </a:t>
            </a:r>
            <a:r>
              <a:rPr lang="en-US" i="1" dirty="0" smtClean="0"/>
              <a:t>k</a:t>
            </a:r>
            <a:r>
              <a:rPr lang="en-US" dirty="0" smtClean="0"/>
              <a:t> =</a:t>
            </a:r>
            <a:r>
              <a:rPr lang="en-US" i="1" dirty="0" smtClean="0"/>
              <a:t> n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This extra cost corresponds to assigning nodes to suitable parents to form the tree levels.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28728" y="3571876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Clustered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Faces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non-</a:t>
                      </a: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non-</a:t>
                      </a: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np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1.94%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1.92%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5715016"/>
            <a:ext cx="878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np</a:t>
            </a:r>
            <a:r>
              <a:rPr lang="en-US" dirty="0" smtClean="0"/>
              <a:t> – nearest parent heuristic (choose closest candidate parent).</a:t>
            </a:r>
          </a:p>
          <a:p>
            <a:endParaRPr lang="en-US" dirty="0" smtClean="0"/>
          </a:p>
          <a:p>
            <a:r>
              <a:rPr lang="en-US" dirty="0" smtClean="0"/>
              <a:t>The quality of the solution is the same for BCT and GR.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506121" y="4280169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Extra Cost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285992"/>
            <a:ext cx="2977240" cy="236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Incremental Cover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14287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Building ICTs requires a </a:t>
            </a:r>
            <a:r>
              <a:rPr lang="en-US" dirty="0" smtClean="0">
                <a:solidFill>
                  <a:srgbClr val="FF0000"/>
                </a:solidFill>
              </a:rPr>
              <a:t>small fraction of the cost</a:t>
            </a:r>
            <a:r>
              <a:rPr lang="en-US" dirty="0" smtClean="0"/>
              <a:t> required for the corresponding BCTs.</a:t>
            </a:r>
          </a:p>
          <a:p>
            <a:r>
              <a:rPr lang="en-US" dirty="0" smtClean="0"/>
              <a:t>However, the quality of the solutions provided by ICTs  is </a:t>
            </a:r>
            <a:r>
              <a:rPr lang="en-US" dirty="0" smtClean="0">
                <a:solidFill>
                  <a:srgbClr val="FF0000"/>
                </a:solidFill>
              </a:rPr>
              <a:t>comparable</a:t>
            </a:r>
            <a:r>
              <a:rPr lang="en-US" dirty="0" smtClean="0"/>
              <a:t> to that of BCTs </a:t>
            </a:r>
            <a:r>
              <a:rPr lang="el-GR" dirty="0" smtClean="0"/>
              <a:t>(</a:t>
            </a:r>
            <a:r>
              <a:rPr lang="en-US" dirty="0" smtClean="0"/>
              <a:t>and, thus, GR).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4643446"/>
            <a:ext cx="2778408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00100" y="2643182"/>
          <a:ext cx="392909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476386"/>
                <a:gridCol w="1309697"/>
              </a:tblGrid>
              <a:tr h="2921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Clustered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Faces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92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0.79%</a:t>
                      </a:r>
                      <a:endParaRPr lang="en-US" dirty="0"/>
                    </a:p>
                  </a:txBody>
                  <a:tcPr/>
                </a:tc>
              </a:tr>
              <a:tr h="292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0.41%</a:t>
                      </a:r>
                      <a:endParaRPr lang="en-US" dirty="0"/>
                    </a:p>
                  </a:txBody>
                  <a:tcPr/>
                </a:tc>
              </a:tr>
              <a:tr h="292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85852" y="4286256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trees with 10,ooo items: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Insertion cost: ~2.6 </a:t>
            </a:r>
            <a:r>
              <a:rPr lang="en-US" dirty="0" err="1" smtClean="0"/>
              <a:t>msec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Deletion cost: ~10 </a:t>
            </a:r>
            <a:r>
              <a:rPr lang="en-US" dirty="0" err="1" smtClean="0"/>
              <a:t>msec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28628" y="5286388"/>
            <a:ext cx="5357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Inserting/Removing items after a window jump  depends on the size of the window and the jump step but  is much faster than re-building a BCT for the new set of items.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77493" y="3208599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Extra Cost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Streaming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compare ICTs against SGR, a streaming version of GR:</a:t>
            </a:r>
          </a:p>
          <a:p>
            <a:pPr lvl="1"/>
            <a:r>
              <a:rPr lang="en-US" dirty="0" smtClean="0"/>
              <a:t>After each window jump, we initialize the solution for the new window with the remaining diverse items from the previous window (</a:t>
            </a:r>
            <a:r>
              <a:rPr lang="en-US" i="1" dirty="0" smtClean="0"/>
              <a:t>durability</a:t>
            </a:r>
            <a:r>
              <a:rPr lang="en-US" dirty="0" smtClean="0"/>
              <a:t>) and let GR select items from the new window satisfying </a:t>
            </a:r>
            <a:r>
              <a:rPr lang="en-US" i="1" dirty="0" smtClean="0"/>
              <a:t>freshness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 simulate the order in which data arrives, we used the </a:t>
            </a:r>
            <a:r>
              <a:rPr lang="en-US" i="1" dirty="0" smtClean="0"/>
              <a:t>photo upload time</a:t>
            </a:r>
            <a:r>
              <a:rPr lang="en-US" dirty="0" smtClean="0"/>
              <a:t> for the </a:t>
            </a:r>
            <a:r>
              <a:rPr lang="en-US" dirty="0" err="1" smtClean="0"/>
              <a:t>Flickr</a:t>
            </a:r>
            <a:r>
              <a:rPr lang="en-US" dirty="0" smtClean="0"/>
              <a:t> dataset. For the rest of the datasets, we </a:t>
            </a:r>
            <a:r>
              <a:rPr lang="en-US" i="1" dirty="0" smtClean="0"/>
              <a:t>permuted</a:t>
            </a:r>
            <a:r>
              <a:rPr lang="en-US" dirty="0" smtClean="0"/>
              <a:t> the items so that they enter the stream in a random order.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Streaming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4286256"/>
            <a:ext cx="8858280" cy="2286016"/>
          </a:xfrm>
        </p:spPr>
        <p:txBody>
          <a:bodyPr>
            <a:normAutofit fontScale="77500" lnSpcReduction="20000"/>
          </a:bodyPr>
          <a:lstStyle/>
          <a:p>
            <a:pPr>
              <a:buFont typeface="Georgia" pitchFamily="18" charset="0"/>
              <a:buChar char=" "/>
            </a:pPr>
            <a:r>
              <a:rPr lang="en-US" dirty="0" smtClean="0">
                <a:solidFill>
                  <a:srgbClr val="FF0000"/>
                </a:solidFill>
              </a:rPr>
              <a:t>Comparable achieved diversity, while ICTs are much faster</a:t>
            </a:r>
            <a:r>
              <a:rPr lang="en-US" dirty="0" smtClean="0"/>
              <a:t>.</a:t>
            </a:r>
          </a:p>
          <a:p>
            <a:pPr>
              <a:buFont typeface="Georgia" pitchFamily="18" charset="0"/>
              <a:buChar char=" "/>
            </a:pPr>
            <a:endParaRPr lang="en-US" dirty="0" smtClean="0"/>
          </a:p>
          <a:p>
            <a:pPr>
              <a:buFont typeface="Georgia" pitchFamily="18" charset="0"/>
              <a:buChar char=" "/>
            </a:pPr>
            <a:r>
              <a:rPr lang="en-US" dirty="0" smtClean="0"/>
              <a:t>Retrieving the top-100 items from an ICT with 1,000-10,000 items requires </a:t>
            </a:r>
            <a:r>
              <a:rPr lang="en-US" dirty="0" smtClean="0">
                <a:solidFill>
                  <a:srgbClr val="FF0000"/>
                </a:solidFill>
              </a:rPr>
              <a:t>~1.5 msec</a:t>
            </a:r>
            <a:r>
              <a:rPr lang="en-US" dirty="0" smtClean="0"/>
              <a:t>.</a:t>
            </a:r>
          </a:p>
          <a:p>
            <a:pPr>
              <a:buFont typeface="Georgia" pitchFamily="18" charset="0"/>
              <a:buChar char=" "/>
            </a:pPr>
            <a:endParaRPr lang="en-US" dirty="0" smtClean="0"/>
          </a:p>
          <a:p>
            <a:pPr>
              <a:buFont typeface="Georgia" pitchFamily="18" charset="0"/>
              <a:buChar char=" "/>
            </a:pPr>
            <a:r>
              <a:rPr lang="en-US" dirty="0" smtClean="0"/>
              <a:t>Executing SGR requires </a:t>
            </a:r>
            <a:r>
              <a:rPr lang="en-US" dirty="0" smtClean="0">
                <a:solidFill>
                  <a:srgbClr val="FF0000"/>
                </a:solidFill>
              </a:rPr>
              <a:t>3.2 sec </a:t>
            </a:r>
            <a:r>
              <a:rPr lang="en-US" dirty="0" smtClean="0"/>
              <a:t>for 5,000 items and more than </a:t>
            </a:r>
            <a:r>
              <a:rPr lang="en-US" dirty="0" smtClean="0">
                <a:solidFill>
                  <a:srgbClr val="FF0000"/>
                </a:solidFill>
              </a:rPr>
              <a:t>15 sec </a:t>
            </a:r>
            <a:r>
              <a:rPr lang="en-US" dirty="0" smtClean="0"/>
              <a:t>for 10,000 items.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025" y="1571612"/>
            <a:ext cx="64579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studied the diversification problem in a </a:t>
            </a:r>
            <a:r>
              <a:rPr lang="en-US" dirty="0" smtClean="0">
                <a:solidFill>
                  <a:srgbClr val="FF0000"/>
                </a:solidFill>
              </a:rPr>
              <a:t>dynamic setting</a:t>
            </a:r>
            <a:r>
              <a:rPr lang="en-US" dirty="0" smtClean="0"/>
              <a:t>, where items change over time.</a:t>
            </a:r>
          </a:p>
          <a:p>
            <a:endParaRPr lang="en-US" dirty="0" smtClean="0"/>
          </a:p>
          <a:p>
            <a:r>
              <a:rPr lang="en-US" dirty="0" smtClean="0"/>
              <a:t>We defined </a:t>
            </a:r>
            <a:r>
              <a:rPr lang="en-US" dirty="0" smtClean="0">
                <a:solidFill>
                  <a:srgbClr val="FF0000"/>
                </a:solidFill>
              </a:rPr>
              <a:t>continuity requirements</a:t>
            </a:r>
            <a:r>
              <a:rPr lang="en-US" dirty="0" smtClean="0"/>
              <a:t> that the diversified items must satisfy.</a:t>
            </a:r>
          </a:p>
          <a:p>
            <a:endParaRPr lang="en-US" dirty="0" smtClean="0"/>
          </a:p>
          <a:p>
            <a:r>
              <a:rPr lang="en-US" dirty="0" smtClean="0"/>
              <a:t>We proposed an </a:t>
            </a:r>
            <a:r>
              <a:rPr lang="en-US" dirty="0" smtClean="0">
                <a:solidFill>
                  <a:srgbClr val="FF0000"/>
                </a:solidFill>
              </a:rPr>
              <a:t>indexed-based approach</a:t>
            </a:r>
            <a:r>
              <a:rPr lang="en-US" dirty="0" smtClean="0"/>
              <a:t> based on Cover Trees for providing efficient solutions for </a:t>
            </a:r>
            <a:r>
              <a:rPr lang="en-US" dirty="0" smtClean="0">
                <a:solidFill>
                  <a:srgbClr val="FF0000"/>
                </a:solidFill>
              </a:rPr>
              <a:t>continuous diversification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We provided </a:t>
            </a:r>
            <a:r>
              <a:rPr lang="en-US" dirty="0" smtClean="0">
                <a:solidFill>
                  <a:srgbClr val="FF0000"/>
                </a:solidFill>
              </a:rPr>
              <a:t>theoretical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experimental</a:t>
            </a:r>
            <a:r>
              <a:rPr lang="en-US" dirty="0" smtClean="0"/>
              <a:t> results for the quality of our approach.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33520" y="2921169"/>
            <a:ext cx="24769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  <a:latin typeface="Freestyle Script" pitchFamily="66" charset="0"/>
              </a:rPr>
              <a:t>Thank you!</a:t>
            </a:r>
            <a:endParaRPr lang="el-GR" sz="6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Diversity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72" y="1285860"/>
            <a:ext cx="8472518" cy="571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Two widespread options for </a:t>
            </a:r>
            <a:r>
              <a:rPr lang="en-US" i="1" dirty="0" smtClean="0"/>
              <a:t>f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00100" y="2011363"/>
          <a:ext cx="3513138" cy="852487"/>
        </p:xfrm>
        <a:graphic>
          <a:graphicData uri="http://schemas.openxmlformats.org/presentationml/2006/ole">
            <p:oleObj spid="_x0000_s27650" name="Εξίσωση" r:id="rId4" imgW="1726920" imgH="4190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830788" y="2011363"/>
          <a:ext cx="3384550" cy="981075"/>
        </p:xfrm>
        <a:graphic>
          <a:graphicData uri="http://schemas.openxmlformats.org/presentationml/2006/ole">
            <p:oleObj spid="_x0000_s27651" name="Εξίσωση" r:id="rId5" imgW="1663560" imgH="482400" progId="Equation.3">
              <p:embed/>
            </p:oleObj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1100" y="3012062"/>
            <a:ext cx="67818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study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dynamic/streaming diversification</a:t>
            </a:r>
            <a:r>
              <a:rPr lang="en-US" dirty="0" smtClean="0"/>
              <a:t> </a:t>
            </a:r>
            <a:r>
              <a:rPr lang="en-US" dirty="0" smtClean="0"/>
              <a:t>problem:</a:t>
            </a:r>
            <a:endParaRPr lang="en-US" dirty="0" smtClean="0"/>
          </a:p>
          <a:p>
            <a:pPr lvl="1"/>
            <a:r>
              <a:rPr lang="en-US" i="1" dirty="0" smtClean="0"/>
              <a:t>New </a:t>
            </a:r>
            <a:r>
              <a:rPr lang="en-US" i="1" dirty="0" smtClean="0"/>
              <a:t>items (books, movies etc.) are added to a recommender system.</a:t>
            </a:r>
          </a:p>
          <a:p>
            <a:pPr lvl="1"/>
            <a:r>
              <a:rPr lang="en-US" i="1" dirty="0" smtClean="0"/>
              <a:t>News articles are published while old ones are not important anymore.</a:t>
            </a:r>
          </a:p>
          <a:p>
            <a:pPr lvl="1"/>
            <a:r>
              <a:rPr lang="en-US" i="1" dirty="0" err="1" smtClean="0"/>
              <a:t>Microblogging</a:t>
            </a:r>
            <a:r>
              <a:rPr lang="en-US" i="1" dirty="0" smtClean="0"/>
              <a:t> applications (e.g., twitter)</a:t>
            </a:r>
            <a:endParaRPr lang="en-US" i="1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introduce </a:t>
            </a:r>
            <a:r>
              <a:rPr lang="en-US" dirty="0" smtClean="0">
                <a:solidFill>
                  <a:srgbClr val="FF0000"/>
                </a:solidFill>
              </a:rPr>
              <a:t>continuity </a:t>
            </a:r>
            <a:r>
              <a:rPr lang="en-US" dirty="0" smtClean="0">
                <a:solidFill>
                  <a:srgbClr val="FF0000"/>
                </a:solidFill>
              </a:rPr>
              <a:t>requirements </a:t>
            </a:r>
            <a:r>
              <a:rPr lang="en-US" dirty="0" smtClean="0"/>
              <a:t>that need to be satisfied in </a:t>
            </a:r>
            <a:r>
              <a:rPr lang="en-US" dirty="0" smtClean="0">
                <a:solidFill>
                  <a:srgbClr val="FF0000"/>
                </a:solidFill>
              </a:rPr>
              <a:t>streaming</a:t>
            </a:r>
            <a:r>
              <a:rPr lang="en-US" dirty="0" smtClean="0"/>
              <a:t> environments: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The order in which diverse items are delivered to the users must follow the order of their generation.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Items must not appear, disappear and then re-appear again to the users.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4643470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 smtClean="0"/>
              <a:t>propose an efficient </a:t>
            </a:r>
            <a:r>
              <a:rPr lang="en-US" dirty="0" smtClean="0">
                <a:solidFill>
                  <a:srgbClr val="FF0000"/>
                </a:solidFill>
              </a:rPr>
              <a:t>indexing </a:t>
            </a:r>
            <a:r>
              <a:rPr lang="en-US" dirty="0" smtClean="0">
                <a:solidFill>
                  <a:srgbClr val="FF0000"/>
                </a:solidFill>
              </a:rPr>
              <a:t>approach </a:t>
            </a:r>
            <a:r>
              <a:rPr lang="en-US" dirty="0" smtClean="0"/>
              <a:t>based </a:t>
            </a:r>
            <a:r>
              <a:rPr lang="en-US" dirty="0" smtClean="0"/>
              <a:t>on Cover Trees. </a:t>
            </a:r>
          </a:p>
          <a:p>
            <a:endParaRPr lang="en-US" dirty="0" smtClean="0"/>
          </a:p>
          <a:p>
            <a:r>
              <a:rPr lang="en-US" dirty="0" smtClean="0"/>
              <a:t>We provide </a:t>
            </a:r>
            <a:r>
              <a:rPr lang="en-US" dirty="0" smtClean="0">
                <a:solidFill>
                  <a:srgbClr val="FF0000"/>
                </a:solidFill>
              </a:rPr>
              <a:t>approximation bounds </a:t>
            </a:r>
            <a:r>
              <a:rPr lang="en-US" dirty="0" smtClean="0"/>
              <a:t> for the accuracy of the achieved solutions.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conduct </a:t>
            </a:r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experimental study</a:t>
            </a:r>
            <a:r>
              <a:rPr lang="en-US" dirty="0" smtClean="0"/>
              <a:t> of the efficiency and effectiveness of our approach using both real and synthetic datasets.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Diversification Model</a:t>
            </a:r>
          </a:p>
          <a:p>
            <a:pPr lvl="1"/>
            <a:r>
              <a:rPr lang="en-US" sz="2400" dirty="0" smtClean="0"/>
              <a:t>Diversification framework</a:t>
            </a:r>
          </a:p>
          <a:p>
            <a:pPr lvl="1"/>
            <a:r>
              <a:rPr lang="en-US" sz="2400" dirty="0" smtClean="0"/>
              <a:t>Continuous </a:t>
            </a:r>
            <a:r>
              <a:rPr lang="en-US" sz="2400" i="1" dirty="0" smtClean="0"/>
              <a:t>k</a:t>
            </a:r>
            <a:r>
              <a:rPr lang="en-US" sz="2400" dirty="0" smtClean="0"/>
              <a:t>-diversity problem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Cover Tree</a:t>
            </a:r>
          </a:p>
          <a:p>
            <a:pPr lvl="1"/>
            <a:r>
              <a:rPr lang="en-US" sz="2400" dirty="0" smtClean="0"/>
              <a:t>Structure</a:t>
            </a:r>
          </a:p>
          <a:p>
            <a:pPr lvl="1"/>
            <a:r>
              <a:rPr lang="en-US" sz="2400" dirty="0" smtClean="0"/>
              <a:t>Algorithms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Diversification Model</a:t>
            </a:r>
          </a:p>
          <a:p>
            <a:pPr lvl="1"/>
            <a:r>
              <a:rPr lang="en-US" sz="2400" dirty="0" smtClean="0"/>
              <a:t>Diversification framework</a:t>
            </a:r>
          </a:p>
          <a:p>
            <a:pPr lvl="1"/>
            <a:r>
              <a:rPr lang="en-US" sz="2400" dirty="0" smtClean="0"/>
              <a:t>Continuous </a:t>
            </a:r>
            <a:r>
              <a:rPr lang="en-US" sz="2400" i="1" dirty="0" smtClean="0"/>
              <a:t>k</a:t>
            </a:r>
            <a:r>
              <a:rPr lang="en-US" sz="2400" dirty="0" smtClean="0"/>
              <a:t>-diversity problem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Cover Tree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Structure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Algorithms</a:t>
            </a:r>
          </a:p>
          <a:p>
            <a:pPr lvl="1"/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Evaluation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Diversification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5286412" cy="52864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consider a </a:t>
            </a:r>
            <a:r>
              <a:rPr lang="en-US" dirty="0" smtClean="0">
                <a:solidFill>
                  <a:srgbClr val="FF0000"/>
                </a:solidFill>
              </a:rPr>
              <a:t>streaming scenario</a:t>
            </a:r>
            <a:r>
              <a:rPr lang="en-US" dirty="0" smtClean="0"/>
              <a:t>, where new items arrive and older items expire.</a:t>
            </a:r>
          </a:p>
          <a:p>
            <a:endParaRPr lang="en-US" dirty="0" smtClean="0"/>
          </a:p>
          <a:p>
            <a:r>
              <a:rPr lang="en-US" dirty="0" smtClean="0"/>
              <a:t>We want to provide users with a </a:t>
            </a:r>
            <a:r>
              <a:rPr lang="en-US" dirty="0" smtClean="0">
                <a:solidFill>
                  <a:srgbClr val="FF0000"/>
                </a:solidFill>
              </a:rPr>
              <a:t>continuously updated</a:t>
            </a:r>
            <a:r>
              <a:rPr lang="en-US" dirty="0" smtClean="0"/>
              <a:t> subset of the </a:t>
            </a:r>
            <a:r>
              <a:rPr lang="en-US" dirty="0" smtClean="0">
                <a:solidFill>
                  <a:srgbClr val="FF0000"/>
                </a:solidFill>
              </a:rPr>
              <a:t>top-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 most diverse recent items in the stream.</a:t>
            </a:r>
          </a:p>
          <a:p>
            <a:endParaRPr lang="en-US" dirty="0" smtClean="0"/>
          </a:p>
          <a:p>
            <a:r>
              <a:rPr lang="en-US" dirty="0" smtClean="0"/>
              <a:t>We focus on the </a:t>
            </a:r>
            <a:r>
              <a:rPr lang="en-US" cap="small" dirty="0" err="1" smtClean="0"/>
              <a:t>MaxMin</a:t>
            </a:r>
            <a:r>
              <a:rPr lang="en-US" dirty="0" smtClean="0"/>
              <a:t> diversification problem.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4358-7A2C-40FB-9FD4-8AC65389C92F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5488018" y="1560183"/>
          <a:ext cx="3513138" cy="852487"/>
        </p:xfrm>
        <a:graphic>
          <a:graphicData uri="http://schemas.openxmlformats.org/presentationml/2006/ole">
            <p:oleObj spid="_x0000_s49154" name="Εξίσωση" r:id="rId4" imgW="1726920" imgH="419040" progId="Equation.3">
              <p:embed/>
            </p:oleObj>
          </a:graphicData>
        </a:graphic>
      </p:graphicFrame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 r="49898" b="11149"/>
          <a:stretch>
            <a:fillRect/>
          </a:stretch>
        </p:blipFill>
        <p:spPr bwMode="auto">
          <a:xfrm>
            <a:off x="5389641" y="2917505"/>
            <a:ext cx="3397201" cy="2868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853</TotalTime>
  <Words>2322</Words>
  <Application>Microsoft Office PowerPoint</Application>
  <PresentationFormat>On-screen Show (4:3)</PresentationFormat>
  <Paragraphs>494</Paragraphs>
  <Slides>36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Urban</vt:lpstr>
      <vt:lpstr>Εξίσωση</vt:lpstr>
      <vt:lpstr>Dynamic Diversification of Continuous Data</vt:lpstr>
      <vt:lpstr>Motivation</vt:lpstr>
      <vt:lpstr>Result Diversification</vt:lpstr>
      <vt:lpstr>Diversity Functions</vt:lpstr>
      <vt:lpstr>Contribution</vt:lpstr>
      <vt:lpstr>Contribution</vt:lpstr>
      <vt:lpstr>Outline</vt:lpstr>
      <vt:lpstr>Outline</vt:lpstr>
      <vt:lpstr>Diversification Framework</vt:lpstr>
      <vt:lpstr>Jumping Windows</vt:lpstr>
      <vt:lpstr>Constrained Continuous k-Diversity Problem</vt:lpstr>
      <vt:lpstr>Widespread approaches</vt:lpstr>
      <vt:lpstr>Greedy Heuristic</vt:lpstr>
      <vt:lpstr>Outline</vt:lpstr>
      <vt:lpstr>The Cover Tree</vt:lpstr>
      <vt:lpstr>Cover Tree Invariants - Nesting</vt:lpstr>
      <vt:lpstr>Cover Tree Invariants - Covering</vt:lpstr>
      <vt:lpstr>Cover Tree Invariants - Separation</vt:lpstr>
      <vt:lpstr>Cover Tree Representations</vt:lpstr>
      <vt:lpstr>Computing Diverse Subsets</vt:lpstr>
      <vt:lpstr>Example of Diverse Subsets</vt:lpstr>
      <vt:lpstr>Continuity Requirements</vt:lpstr>
      <vt:lpstr>Dynamic Construction</vt:lpstr>
      <vt:lpstr>Insertion</vt:lpstr>
      <vt:lpstr>Deletion</vt:lpstr>
      <vt:lpstr>Approximation Bound</vt:lpstr>
      <vt:lpstr>Batch Construction</vt:lpstr>
      <vt:lpstr>Changing k</vt:lpstr>
      <vt:lpstr>Outline</vt:lpstr>
      <vt:lpstr>Setup</vt:lpstr>
      <vt:lpstr>Building Batch Cover Trees</vt:lpstr>
      <vt:lpstr>Building Incremental Cover Trees</vt:lpstr>
      <vt:lpstr>Streaming Data</vt:lpstr>
      <vt:lpstr>Streaming Data</vt:lpstr>
      <vt:lpstr>Summary</vt:lpstr>
      <vt:lpstr>Slide 36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Valued Acer Customer</cp:lastModifiedBy>
  <cp:revision>100</cp:revision>
  <dcterms:created xsi:type="dcterms:W3CDTF">2012-03-19T15:45:39Z</dcterms:created>
  <dcterms:modified xsi:type="dcterms:W3CDTF">2012-03-28T11:47:42Z</dcterms:modified>
</cp:coreProperties>
</file>