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54"/>
  </p:notesMasterIdLst>
  <p:sldIdLst>
    <p:sldId id="256" r:id="rId2"/>
    <p:sldId id="445" r:id="rId3"/>
    <p:sldId id="447" r:id="rId4"/>
    <p:sldId id="495" r:id="rId5"/>
    <p:sldId id="451" r:id="rId6"/>
    <p:sldId id="504" r:id="rId7"/>
    <p:sldId id="450" r:id="rId8"/>
    <p:sldId id="455" r:id="rId9"/>
    <p:sldId id="511" r:id="rId10"/>
    <p:sldId id="499" r:id="rId11"/>
    <p:sldId id="456" r:id="rId12"/>
    <p:sldId id="496" r:id="rId13"/>
    <p:sldId id="461" r:id="rId14"/>
    <p:sldId id="524" r:id="rId15"/>
    <p:sldId id="458" r:id="rId16"/>
    <p:sldId id="457" r:id="rId17"/>
    <p:sldId id="470" r:id="rId18"/>
    <p:sldId id="513" r:id="rId19"/>
    <p:sldId id="465" r:id="rId20"/>
    <p:sldId id="463" r:id="rId21"/>
    <p:sldId id="467" r:id="rId22"/>
    <p:sldId id="462" r:id="rId23"/>
    <p:sldId id="497" r:id="rId24"/>
    <p:sldId id="469" r:id="rId25"/>
    <p:sldId id="517" r:id="rId26"/>
    <p:sldId id="473" r:id="rId27"/>
    <p:sldId id="519" r:id="rId28"/>
    <p:sldId id="472" r:id="rId29"/>
    <p:sldId id="471" r:id="rId30"/>
    <p:sldId id="476" r:id="rId31"/>
    <p:sldId id="475" r:id="rId32"/>
    <p:sldId id="478" r:id="rId33"/>
    <p:sldId id="520" r:id="rId34"/>
    <p:sldId id="477" r:id="rId35"/>
    <p:sldId id="523" r:id="rId36"/>
    <p:sldId id="521" r:id="rId37"/>
    <p:sldId id="479" r:id="rId38"/>
    <p:sldId id="480" r:id="rId39"/>
    <p:sldId id="481" r:id="rId40"/>
    <p:sldId id="485" r:id="rId41"/>
    <p:sldId id="488" r:id="rId42"/>
    <p:sldId id="507" r:id="rId43"/>
    <p:sldId id="508" r:id="rId44"/>
    <p:sldId id="483" r:id="rId45"/>
    <p:sldId id="490" r:id="rId46"/>
    <p:sldId id="491" r:id="rId47"/>
    <p:sldId id="489" r:id="rId48"/>
    <p:sldId id="492" r:id="rId49"/>
    <p:sldId id="501" r:id="rId50"/>
    <p:sldId id="510" r:id="rId51"/>
    <p:sldId id="514" r:id="rId52"/>
    <p:sldId id="522" r:id="rId53"/>
  </p:sldIdLst>
  <p:sldSz cx="9144000" cy="6858000" type="screen4x3"/>
  <p:notesSz cx="6858000" cy="9144000"/>
  <p:embeddedFontLst>
    <p:embeddedFont>
      <p:font typeface="Trebuchet MS" pitchFamily="34" charset="0"/>
      <p:regular r:id="rId55"/>
      <p:bold r:id="rId56"/>
      <p:italic r:id="rId57"/>
      <p:boldItalic r:id="rId58"/>
    </p:embeddedFont>
    <p:embeddedFont>
      <p:font typeface="Georgia" pitchFamily="18" charset="0"/>
      <p:regular r:id="rId59"/>
      <p:bold r:id="rId60"/>
      <p:italic r:id="rId61"/>
      <p:boldItalic r:id="rId62"/>
    </p:embeddedFont>
    <p:embeddedFont>
      <p:font typeface="Wingdings 2" pitchFamily="18" charset="2"/>
      <p:regular r:id="rId63"/>
    </p:embeddedFont>
    <p:embeddedFont>
      <p:font typeface="Freestyle Script" pitchFamily="66" charset="0"/>
      <p:regular r:id="rId64"/>
    </p:embeddedFont>
    <p:embeddedFont>
      <p:font typeface="Arial Unicode MS" pitchFamily="34" charset="-128"/>
      <p:regular r:id="rId65"/>
    </p:embeddedFont>
    <p:embeddedFont>
      <p:font typeface="Cambria Math" pitchFamily="18" charset="0"/>
      <p:regular r:id="rId66"/>
    </p:embeddedFont>
    <p:embeddedFont>
      <p:font typeface="Calibri" pitchFamily="34" charset="0"/>
      <p:regular r:id="rId67"/>
      <p:bold r:id="rId68"/>
      <p:italic r:id="rId69"/>
      <p:boldItalic r:id="rId70"/>
    </p:embeddedFont>
  </p:embeddedFont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A44A"/>
    <a:srgbClr val="FF0000"/>
    <a:srgbClr val="CE6888"/>
    <a:srgbClr val="632B8D"/>
    <a:srgbClr val="006600"/>
    <a:srgbClr val="CCCC00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2" autoAdjust="0"/>
    <p:restoredTop sz="93320" autoAdjust="0"/>
  </p:normalViewPr>
  <p:slideViewPr>
    <p:cSldViewPr>
      <p:cViewPr varScale="1">
        <p:scale>
          <a:sx n="91" d="100"/>
          <a:sy n="91" d="100"/>
        </p:scale>
        <p:origin x="-6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7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0C61D5-60AF-42E2-83D3-5801BC136379}" type="datetimeFigureOut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AF68F1-CC33-4A24-95A5-F18B2265B1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FE6E19-EABE-4FB2-B12E-9E23519D6535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46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8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73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1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91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3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4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00034" y="1500174"/>
            <a:ext cx="8458200" cy="147002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CFCAF-601B-4F21-BAC3-E91666F0CFB7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FB2D72C-BCF4-4039-8CFB-FA10E78927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5E571-E14E-44B3-8457-1E7372336B2C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9471-877B-4410-B498-48DF0F07C8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A72D-6508-4491-B070-F6F03EAD3D2B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0153-F075-4E43-B071-30C09C2DA60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F9AE9-05FB-4085-BE89-85949B5807B4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C640-4599-43F3-8B7B-1B28ED55E5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 bwMode="auto">
          <a:xfrm>
            <a:off x="500063" y="6572250"/>
            <a:ext cx="2143125" cy="2143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800" dirty="0">
                <a:solidFill>
                  <a:schemeClr val="accent2"/>
                </a:solidFill>
                <a:latin typeface="+mn-lt"/>
                <a:cs typeface="+mn-cs"/>
              </a:rPr>
              <a:t>DMOD Laboratory, University of Ioannina </a:t>
            </a:r>
            <a:endParaRPr lang="el-GR" sz="8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pic>
        <p:nvPicPr>
          <p:cNvPr id="5" name="Picture 6" descr="DMOD_logo_bi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6402388"/>
            <a:ext cx="534987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 userDrawn="1"/>
        </p:nvSpPr>
        <p:spPr>
          <a:xfrm>
            <a:off x="481013" y="0"/>
            <a:ext cx="74818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Perk: Personalized Keyword Search in Relational Databases through Preferences</a:t>
            </a:r>
            <a:endParaRPr lang="el-GR" sz="160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0006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/>
          <a:lstStyle>
            <a:lvl1pPr>
              <a:defRPr sz="1800"/>
            </a:lvl1pPr>
            <a:lvl2pPr>
              <a:buClr>
                <a:schemeClr val="accent3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715125" y="6572250"/>
            <a:ext cx="2286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>
          <a:xfrm>
            <a:off x="8143875" y="-28575"/>
            <a:ext cx="762000" cy="3667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FBD90D5-FD26-4573-87FA-AB1D1C796C4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D9DC-E115-413C-8395-BC695277E084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697B-BAF0-4353-8F87-B2B64974F2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431C-FDBE-460E-9E4A-EC15BC173CE7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DAF23-09EF-4F66-9048-3900B9B79ED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9B6560-C7D1-4C02-9EBD-B2D54A46FD89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87AAF6-D35C-4376-A3B5-2A70B98199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686D9-10E7-4AF4-8332-CD76CA6A020E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37D6-83DA-425A-88B8-6669C5F4191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F58B-E63B-4169-8BD0-D26E79609BC9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7F03-39C2-499B-9AE5-FA0BC98F3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630D-521E-4162-B6B8-2F9A0FA3CA16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59C9-E0D1-4C47-AFD7-2FB32C869E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78AD-3E47-47BD-952C-092D766A11EF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F296-8125-41D7-894C-8EDE09A31F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AD95A9-FDC6-464C-9954-FCB0F9D45807}" type="datetime1">
              <a:rPr lang="el-GR"/>
              <a:pPr>
                <a:defRPr/>
              </a:pPr>
              <a:t>21/6/2011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Kostas Stefanidis, PhD Defense</a:t>
            </a: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0FD409-9805-4F7C-B819-C5B1DF1FCC7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2" r:id="rId3"/>
    <p:sldLayoutId id="2147483671" r:id="rId4"/>
    <p:sldLayoutId id="2147483675" r:id="rId5"/>
    <p:sldLayoutId id="2147483676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14313" y="1857375"/>
            <a:ext cx="8672512" cy="14700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Perk: Personalized Keyword Search in Relational Databases through Preferences</a:t>
            </a:r>
            <a:endParaRPr lang="el-GR" sz="32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6472238" cy="27432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dirty="0" smtClean="0"/>
              <a:t>Marina </a:t>
            </a:r>
            <a:r>
              <a:rPr lang="en-US" b="1" dirty="0" err="1" smtClean="0"/>
              <a:t>Drosou</a:t>
            </a:r>
            <a:endParaRPr lang="en-US" b="1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Computer Science Department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University of </a:t>
            </a:r>
            <a:r>
              <a:rPr lang="en-US" dirty="0" err="1" smtClean="0"/>
              <a:t>Ioannina</a:t>
            </a:r>
            <a:r>
              <a:rPr lang="en-US" dirty="0" smtClean="0"/>
              <a:t>, Greece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Joint work with </a:t>
            </a:r>
            <a:r>
              <a:rPr lang="en-US" b="1" dirty="0" smtClean="0"/>
              <a:t>Kostas </a:t>
            </a:r>
            <a:r>
              <a:rPr lang="en-US" b="1" dirty="0" err="1" smtClean="0"/>
              <a:t>Stefanidis</a:t>
            </a:r>
            <a:r>
              <a:rPr lang="en-US" b="1" dirty="0" smtClean="0"/>
              <a:t>*</a:t>
            </a:r>
            <a:r>
              <a:rPr lang="en-US" dirty="0" smtClean="0"/>
              <a:t> and </a:t>
            </a:r>
            <a:r>
              <a:rPr lang="en-US" b="1" dirty="0" err="1" smtClean="0"/>
              <a:t>Evaggelia</a:t>
            </a:r>
            <a:r>
              <a:rPr lang="en-US" b="1" dirty="0" smtClean="0"/>
              <a:t> </a:t>
            </a:r>
            <a:r>
              <a:rPr lang="en-US" b="1" dirty="0" err="1" smtClean="0"/>
              <a:t>Pitoura</a:t>
            </a:r>
            <a:endParaRPr lang="en-US" b="1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b="1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 smtClean="0"/>
              <a:t>http://dmod.cs.uoi.gr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1600" dirty="0" smtClean="0"/>
              <a:t>* Now at the Chinese University of Hong Kong</a:t>
            </a:r>
            <a:endParaRPr lang="el-GR" sz="1600" dirty="0"/>
          </a:p>
        </p:txBody>
      </p:sp>
      <p:pic>
        <p:nvPicPr>
          <p:cNvPr id="15363" name="Picture 3" descr="csuo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4714875"/>
            <a:ext cx="14287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en-US" sz="2500" smtClean="0"/>
              <a:t>Keyword Search in Relational Databases example</a:t>
            </a:r>
            <a:endParaRPr lang="el-GR" sz="25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4043BD-6472-4A58-BD69-DCBCF1566998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graphicFrame>
        <p:nvGraphicFramePr>
          <p:cNvPr id="349189" name="Group 5"/>
          <p:cNvGraphicFramePr>
            <a:graphicFrameLocks noGrp="1"/>
          </p:cNvGraphicFramePr>
          <p:nvPr/>
        </p:nvGraphicFramePr>
        <p:xfrm>
          <a:off x="285750" y="2701925"/>
          <a:ext cx="4572000" cy="1649413"/>
        </p:xfrm>
        <a:graphic>
          <a:graphicData uri="http://schemas.openxmlformats.org/drawingml/2006/table">
            <a:tbl>
              <a:tblPr/>
              <a:tblGrid>
                <a:gridCol w="500063"/>
                <a:gridCol w="1643062"/>
                <a:gridCol w="714375"/>
                <a:gridCol w="571500"/>
                <a:gridCol w="11430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idm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title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genre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year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director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m1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Dracula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thriller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F. F. Coppola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m2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Twelve Monkeys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thriller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1996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T. Gilliam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Seven 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thriller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1996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D. Fincher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Schindler’s List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drama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S. Spielberg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m5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Picking up the Pieces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comedy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2000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A. Arau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233" name="Group 49"/>
          <p:cNvGraphicFramePr>
            <a:graphicFrameLocks noGrp="1"/>
          </p:cNvGraphicFramePr>
          <p:nvPr/>
        </p:nvGraphicFramePr>
        <p:xfrm>
          <a:off x="581025" y="4572000"/>
          <a:ext cx="919163" cy="1649413"/>
        </p:xfrm>
        <a:graphic>
          <a:graphicData uri="http://schemas.openxmlformats.org/drawingml/2006/table">
            <a:tbl>
              <a:tblPr/>
              <a:tblGrid>
                <a:gridCol w="500063"/>
                <a:gridCol w="4191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idm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ida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m1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a1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a2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m5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9256" name="Group 72"/>
          <p:cNvGraphicFramePr>
            <a:graphicFrameLocks noGrp="1"/>
          </p:cNvGraphicFramePr>
          <p:nvPr/>
        </p:nvGraphicFramePr>
        <p:xfrm>
          <a:off x="2143125" y="4637088"/>
          <a:ext cx="2643188" cy="1371600"/>
        </p:xfrm>
        <a:graphic>
          <a:graphicData uri="http://schemas.openxmlformats.org/drawingml/2006/table">
            <a:tbl>
              <a:tblPr/>
              <a:tblGrid>
                <a:gridCol w="428625"/>
                <a:gridCol w="928688"/>
                <a:gridCol w="714375"/>
                <a:gridCol w="5715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ida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name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gender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dob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a1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G. Oldman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1958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B. Pitt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1963</a:t>
                      </a:r>
                      <a:endParaRPr kumimoji="0" lang="el-G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a3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L. Neeson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1952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a4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W. Allen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1935</a:t>
                      </a:r>
                      <a:endParaRPr kumimoji="0" lang="el-G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500188" y="4941888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0188" y="5227638"/>
            <a:ext cx="642937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00188" y="5351463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00188" y="5584825"/>
            <a:ext cx="642937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00188" y="5889625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42875" y="4960938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750094" y="4029869"/>
            <a:ext cx="178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2875" y="31369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2875" y="34226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875" y="37084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2875" y="392271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2875" y="420846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392906" y="5458619"/>
            <a:ext cx="1071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2875" y="5243513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2875" y="5532438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875" y="5994400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2875" y="5784850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14938" y="3417909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thriller, 1996, </a:t>
            </a:r>
            <a:r>
              <a:rPr lang="en-US" sz="1200" dirty="0">
                <a:solidFill>
                  <a:srgbClr val="00A44A"/>
                </a:solidFill>
              </a:rPr>
              <a:t>T. Gilliam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5250" y="3846534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29250" y="3846534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</a:t>
            </a:r>
            <a:r>
              <a:rPr lang="en-US" sz="1200" dirty="0">
                <a:solidFill>
                  <a:srgbClr val="00A44A"/>
                </a:solidFill>
              </a:rPr>
              <a:t>B. Pitt</a:t>
            </a:r>
            <a:r>
              <a:rPr lang="en-US" sz="1200" dirty="0">
                <a:solidFill>
                  <a:schemeClr val="tx1"/>
                </a:solidFill>
              </a:rPr>
              <a:t>, male, 1963</a:t>
            </a:r>
          </a:p>
        </p:txBody>
      </p:sp>
      <p:cxnSp>
        <p:nvCxnSpPr>
          <p:cNvPr id="30" name="Elbow Connector 29"/>
          <p:cNvCxnSpPr>
            <a:stCxn id="27" idx="3"/>
            <a:endCxn id="28" idx="3"/>
          </p:cNvCxnSpPr>
          <p:nvPr/>
        </p:nvCxnSpPr>
        <p:spPr>
          <a:xfrm flipH="1">
            <a:off x="8429625" y="3560784"/>
            <a:ext cx="142875" cy="428625"/>
          </a:xfrm>
          <a:prstGeom prst="bentConnector3">
            <a:avLst>
              <a:gd name="adj1" fmla="val -15999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1"/>
            <a:endCxn id="29" idx="3"/>
          </p:cNvCxnSpPr>
          <p:nvPr/>
        </p:nvCxnSpPr>
        <p:spPr>
          <a:xfrm rot="10800000">
            <a:off x="7143750" y="3989409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14938" y="4775221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m3, Seven, thriller, 1996, </a:t>
            </a:r>
            <a:r>
              <a:rPr lang="en-US" sz="1200" dirty="0">
                <a:solidFill>
                  <a:srgbClr val="00A44A"/>
                </a:solidFill>
              </a:rPr>
              <a:t>D. Fincher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15250" y="5203846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m3,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29250" y="5203846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B. Pitt, male, 1963</a:t>
            </a:r>
          </a:p>
        </p:txBody>
      </p:sp>
      <p:cxnSp>
        <p:nvCxnSpPr>
          <p:cNvPr id="35" name="Elbow Connector 34"/>
          <p:cNvCxnSpPr>
            <a:stCxn id="32" idx="3"/>
            <a:endCxn id="33" idx="3"/>
          </p:cNvCxnSpPr>
          <p:nvPr/>
        </p:nvCxnSpPr>
        <p:spPr>
          <a:xfrm flipH="1">
            <a:off x="8429625" y="4918096"/>
            <a:ext cx="142875" cy="428625"/>
          </a:xfrm>
          <a:prstGeom prst="bentConnector3">
            <a:avLst>
              <a:gd name="adj1" fmla="val -15999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4" idx="3"/>
          </p:cNvCxnSpPr>
          <p:nvPr/>
        </p:nvCxnSpPr>
        <p:spPr>
          <a:xfrm rot="10800000">
            <a:off x="7143750" y="5346721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85750" y="2366963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152650" y="4367213"/>
            <a:ext cx="990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81025" y="4314825"/>
            <a:ext cx="9906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35973" name="Rectangle 43"/>
          <p:cNvSpPr>
            <a:spLocks noChangeArrowheads="1"/>
          </p:cNvSpPr>
          <p:nvPr/>
        </p:nvSpPr>
        <p:spPr bwMode="auto">
          <a:xfrm>
            <a:off x="285750" y="1785938"/>
            <a:ext cx="2148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Q = {</a:t>
            </a:r>
            <a:r>
              <a:rPr lang="en-US" dirty="0" smtClean="0">
                <a:solidFill>
                  <a:srgbClr val="CC9900"/>
                </a:solidFill>
                <a:latin typeface="+mn-lt"/>
              </a:rPr>
              <a:t>thriller, male</a:t>
            </a:r>
            <a:r>
              <a:rPr lang="en-US" dirty="0" smtClean="0">
                <a:latin typeface="+mn-lt"/>
              </a:rPr>
              <a:t>}</a:t>
            </a:r>
            <a:endParaRPr lang="el-GR" dirty="0">
              <a:latin typeface="+mn-lt"/>
            </a:endParaRP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429124" y="1785926"/>
            <a:ext cx="4714876" cy="2071702"/>
          </a:xfrm>
        </p:spPr>
        <p:txBody>
          <a:bodyPr/>
          <a:lstStyle/>
          <a:p>
            <a:pPr>
              <a:buNone/>
            </a:pPr>
            <a:r>
              <a:rPr lang="en-US" sz="1600" dirty="0" smtClean="0"/>
              <a:t> 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Q</a:t>
            </a:r>
            <a:r>
              <a:rPr lang="en-US" sz="1600" dirty="0" smtClean="0"/>
              <a:t> = ({</a:t>
            </a:r>
            <a:r>
              <a:rPr lang="en-US" sz="1600" dirty="0" smtClean="0">
                <a:solidFill>
                  <a:srgbClr val="CC9900"/>
                </a:solidFill>
              </a:rPr>
              <a:t>thriller, male</a:t>
            </a:r>
            <a:r>
              <a:rPr lang="en-US" sz="1600" dirty="0" smtClean="0"/>
              <a:t>}, </a:t>
            </a:r>
            <a:r>
              <a:rPr lang="en-US" sz="1600" dirty="0" smtClean="0">
                <a:solidFill>
                  <a:srgbClr val="00B050"/>
                </a:solidFill>
              </a:rPr>
              <a:t>T. Gilliam </a:t>
            </a:r>
            <a:r>
              <a:rPr lang="en-US" sz="1600" dirty="0" smtClean="0"/>
              <a:t>≻ </a:t>
            </a:r>
            <a:r>
              <a:rPr lang="en-US" sz="1600" dirty="0" smtClean="0">
                <a:solidFill>
                  <a:srgbClr val="00B050"/>
                </a:solidFill>
              </a:rPr>
              <a:t>D. Fincher</a:t>
            </a:r>
            <a:r>
              <a:rPr lang="en-US" sz="1600" dirty="0" smtClean="0"/>
              <a:t>)</a:t>
            </a:r>
          </a:p>
          <a:p>
            <a:pPr>
              <a:buNone/>
            </a:pPr>
            <a:r>
              <a:rPr lang="en-US" sz="1600" dirty="0" smtClean="0"/>
              <a:t>	       ({</a:t>
            </a:r>
            <a:r>
              <a:rPr lang="en-US" sz="1600" dirty="0" smtClean="0">
                <a:solidFill>
                  <a:srgbClr val="CC9900"/>
                </a:solidFill>
              </a:rPr>
              <a:t>thriller , male</a:t>
            </a:r>
            <a:r>
              <a:rPr lang="en-US" sz="1600" dirty="0" smtClean="0"/>
              <a:t>}, </a:t>
            </a:r>
            <a:r>
              <a:rPr lang="en-US" sz="1600" dirty="0" smtClean="0">
                <a:solidFill>
                  <a:srgbClr val="00B050"/>
                </a:solidFill>
              </a:rPr>
              <a:t>D. Fincher </a:t>
            </a:r>
            <a:r>
              <a:rPr lang="en-US" sz="1600" dirty="0" smtClean="0"/>
              <a:t>≻ </a:t>
            </a:r>
            <a:r>
              <a:rPr lang="en-US" sz="1600" dirty="0" smtClean="0">
                <a:solidFill>
                  <a:srgbClr val="00B050"/>
                </a:solidFill>
              </a:rPr>
              <a:t>B. Pitt</a:t>
            </a:r>
            <a:r>
              <a:rPr lang="en-US" sz="1600" dirty="0" smtClean="0"/>
              <a:t>)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pPr>
              <a:buFont typeface="Georgia" pitchFamily="18" charset="0"/>
              <a:buNone/>
            </a:pPr>
            <a:r>
              <a:rPr lang="en-US" sz="1000" dirty="0" smtClean="0"/>
              <a:t>	</a:t>
            </a:r>
          </a:p>
          <a:p>
            <a:pPr>
              <a:buFont typeface="Georgia" pitchFamily="18" charset="0"/>
              <a:buNone/>
            </a:pPr>
            <a:endParaRPr lang="en-US" sz="1200" dirty="0" smtClean="0"/>
          </a:p>
          <a:p>
            <a:pPr>
              <a:buFont typeface="Georgia" pitchFamily="18" charset="0"/>
              <a:buNone/>
            </a:pPr>
            <a:endParaRPr lang="en-US" sz="1600" dirty="0" smtClean="0"/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6786578" y="4214818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What if:</a:t>
            </a:r>
            <a:endParaRPr lang="en-US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en-US" dirty="0" smtClean="0"/>
              <a:t>Neither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≻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en-US" dirty="0" smtClean="0"/>
              <a:t> nor </a:t>
            </a:r>
            <a:r>
              <a:rPr lang="en-US" i="1" dirty="0" smtClean="0"/>
              <a:t>T</a:t>
            </a:r>
            <a:r>
              <a:rPr lang="en-US" i="1" baseline="-25000" dirty="0" smtClean="0"/>
              <a:t>2</a:t>
            </a:r>
            <a:r>
              <a:rPr lang="en-US" dirty="0" smtClean="0"/>
              <a:t> ≻ </a:t>
            </a:r>
            <a:r>
              <a:rPr lang="en-US" i="1" dirty="0" smtClean="0"/>
              <a:t>T</a:t>
            </a:r>
            <a:r>
              <a:rPr lang="en-US" i="1" baseline="-25000" dirty="0" smtClean="0"/>
              <a:t>1</a:t>
            </a:r>
            <a:r>
              <a:rPr lang="en-US" dirty="0" smtClean="0"/>
              <a:t> holds (none of the JTTs contain any choice keyword)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Such JTTs are </a:t>
            </a:r>
            <a:r>
              <a:rPr lang="en-US" dirty="0" smtClean="0">
                <a:solidFill>
                  <a:srgbClr val="FF0000"/>
                </a:solidFill>
              </a:rPr>
              <a:t>incomparable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sz="1700" u="sng" dirty="0" smtClean="0">
              <a:solidFill>
                <a:srgbClr val="FF0000"/>
              </a:solidFill>
            </a:endParaRP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sz="1700" u="sng" dirty="0" smtClean="0">
              <a:solidFill>
                <a:srgbClr val="FF0000"/>
              </a:solidFill>
            </a:endParaRP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sz="1700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en-US" dirty="0" smtClean="0"/>
              <a:t>But, in some cases, we should be able to compare them ..</a:t>
            </a:r>
            <a:endParaRPr lang="el-GR" dirty="0" smtClean="0"/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sz="1700" dirty="0" smtClean="0">
              <a:solidFill>
                <a:schemeClr val="accent2"/>
              </a:solidFill>
            </a:endParaRPr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EDA962-7A67-44C7-B40C-E3E1B2690CD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0063"/>
          </a:xfrm>
        </p:spPr>
        <p:txBody>
          <a:bodyPr/>
          <a:lstStyle/>
          <a:p>
            <a:r>
              <a:rPr lang="en-US" sz="2500" dirty="0" smtClean="0"/>
              <a:t>Direct Dominance between JTTs</a:t>
            </a:r>
            <a:endParaRPr lang="el-G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Extending Dominance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6A30A-810D-4437-8102-360A005BF9D7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4643438" y="1122371"/>
            <a:ext cx="4500562" cy="8572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mtClean="0"/>
              <a:t>	</a:t>
            </a:r>
            <a:r>
              <a:rPr lang="en-US" sz="1600" i="1" smtClean="0"/>
              <a:t>Q</a:t>
            </a:r>
            <a:r>
              <a:rPr lang="en-US" sz="1600" smtClean="0"/>
              <a:t>= {</a:t>
            </a:r>
            <a:r>
              <a:rPr lang="en-US" sz="1600" smtClean="0">
                <a:solidFill>
                  <a:srgbClr val="CC9900"/>
                </a:solidFill>
              </a:rPr>
              <a:t>thriller</a:t>
            </a:r>
            <a:r>
              <a:rPr lang="en-US" sz="1600" smtClean="0"/>
              <a:t>} and </a:t>
            </a:r>
          </a:p>
          <a:p>
            <a:pPr>
              <a:buFont typeface="Georgia" pitchFamily="18" charset="0"/>
              <a:buNone/>
            </a:pPr>
            <a:r>
              <a:rPr lang="en-US" sz="1600" i="1" smtClean="0"/>
              <a:t>	P</a:t>
            </a:r>
            <a:r>
              <a:rPr lang="en-US" sz="1600" i="1" baseline="-25000" smtClean="0"/>
              <a:t>Q</a:t>
            </a:r>
            <a:r>
              <a:rPr lang="en-US" sz="1600" smtClean="0"/>
              <a:t> = ({</a:t>
            </a:r>
            <a:r>
              <a:rPr lang="en-US" sz="1600" smtClean="0">
                <a:solidFill>
                  <a:srgbClr val="CC9900"/>
                </a:solidFill>
              </a:rPr>
              <a:t>thriller</a:t>
            </a:r>
            <a:r>
              <a:rPr lang="en-US" sz="1600" smtClean="0"/>
              <a:t>}, </a:t>
            </a:r>
            <a:r>
              <a:rPr lang="en-US" sz="1600" smtClean="0">
                <a:solidFill>
                  <a:srgbClr val="00B050"/>
                </a:solidFill>
              </a:rPr>
              <a:t>G. Oldman </a:t>
            </a:r>
            <a:r>
              <a:rPr lang="en-US" sz="1600" smtClean="0"/>
              <a:t>≻ </a:t>
            </a:r>
            <a:r>
              <a:rPr lang="en-US" sz="1600" smtClean="0">
                <a:solidFill>
                  <a:srgbClr val="00B050"/>
                </a:solidFill>
              </a:rPr>
              <a:t>B. Pitt</a:t>
            </a:r>
            <a:r>
              <a:rPr lang="en-US" sz="1600" smtClean="0"/>
              <a:t>)</a:t>
            </a:r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pPr>
              <a:buFont typeface="Georgia" pitchFamily="18" charset="0"/>
              <a:buNone/>
            </a:pPr>
            <a:r>
              <a:rPr lang="en-US" sz="1000" smtClean="0"/>
              <a:t>	</a:t>
            </a:r>
            <a:r>
              <a:rPr lang="en-US" sz="1000" b="1" i="1" smtClean="0"/>
              <a:t>T</a:t>
            </a:r>
            <a:r>
              <a:rPr lang="en-US" sz="1000" b="1" i="1" baseline="-25000" smtClean="0"/>
              <a:t>1</a:t>
            </a:r>
          </a:p>
          <a:p>
            <a:pPr>
              <a:buFont typeface="Georgia" pitchFamily="18" charset="0"/>
              <a:buNone/>
            </a:pPr>
            <a:r>
              <a:rPr lang="en-US" sz="12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200" smtClean="0"/>
              <a:t>		</a:t>
            </a:r>
            <a:endParaRPr lang="en-US" sz="1200" b="1" smtClean="0"/>
          </a:p>
          <a:p>
            <a:pPr>
              <a:buFont typeface="Georgia" pitchFamily="18" charset="0"/>
              <a:buNone/>
            </a:pPr>
            <a:r>
              <a:rPr lang="en-US" sz="1000" smtClean="0"/>
              <a:t>	</a:t>
            </a:r>
            <a:r>
              <a:rPr lang="en-US" sz="1000" b="1" i="1" smtClean="0"/>
              <a:t>T</a:t>
            </a:r>
            <a:r>
              <a:rPr lang="en-US" sz="1000" b="1" i="1" baseline="-25000" smtClean="0"/>
              <a:t>2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pPr>
              <a:buFont typeface="Georgia" pitchFamily="18" charset="0"/>
              <a:buNone/>
            </a:pPr>
            <a:endParaRPr lang="en-US" sz="1200" smtClean="0"/>
          </a:p>
          <a:p>
            <a:pPr>
              <a:buFont typeface="Georgia" pitchFamily="18" charset="0"/>
              <a:buNone/>
            </a:pPr>
            <a:endParaRPr lang="en-US" sz="16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850" y="1628775"/>
          <a:ext cx="4357688" cy="1578928"/>
        </p:xfrm>
        <a:graphic>
          <a:graphicData uri="http://schemas.openxmlformats.org/drawingml/2006/table">
            <a:tbl>
              <a:tblPr/>
              <a:tblGrid>
                <a:gridCol w="500063"/>
                <a:gridCol w="1500187"/>
                <a:gridCol w="714375"/>
                <a:gridCol w="571500"/>
                <a:gridCol w="1071563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idm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title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genre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year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director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m1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Dracula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thriller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F. F. Coppola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Twelve Monkeys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thriller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1996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T. Gilliam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m3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Seven 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thriller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1996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D. Fincher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m4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Schindler’s List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drama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1993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S. Spielberg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m5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Picking up the Pieces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comedy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2000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A. Arau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4813" y="3405188"/>
          <a:ext cx="919162" cy="1578928"/>
        </p:xfrm>
        <a:graphic>
          <a:graphicData uri="http://schemas.openxmlformats.org/drawingml/2006/table">
            <a:tbl>
              <a:tblPr/>
              <a:tblGrid>
                <a:gridCol w="500062"/>
                <a:gridCol w="4191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idm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ida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m1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a1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m3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m4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a3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m5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a4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966913" y="3421063"/>
          <a:ext cx="2643187" cy="1301115"/>
        </p:xfrm>
        <a:graphic>
          <a:graphicData uri="http://schemas.openxmlformats.org/drawingml/2006/table">
            <a:tbl>
              <a:tblPr/>
              <a:tblGrid>
                <a:gridCol w="428625"/>
                <a:gridCol w="928687"/>
                <a:gridCol w="714375"/>
                <a:gridCol w="571500"/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ida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name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gender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dob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a1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G. Oldman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1958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A44A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B. Pitt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A44A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1963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a3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L. Neeson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1952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a4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W. Allen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male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1935</a:t>
                      </a:r>
                      <a:endParaRPr kumimoji="0" lang="el-G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323975" y="372903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23975" y="3986213"/>
            <a:ext cx="642938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23975" y="412908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23975" y="4343400"/>
            <a:ext cx="642938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23975" y="4629150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711994" y="2909094"/>
            <a:ext cx="178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80975" y="201453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80975" y="230028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0975" y="258603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0975" y="28003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0975" y="30861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08625" y="2274896"/>
            <a:ext cx="3214688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F. F. Coppola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00694" y="2928934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T. Gilliam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-356394" y="4306094"/>
            <a:ext cx="10747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0975" y="3800475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80975" y="405765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0975" y="434340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975" y="4586288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80975" y="484346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3850" y="1339850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905000" y="3178175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395288" y="3154363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42110" name="TextBox 31"/>
          <p:cNvSpPr txBox="1">
            <a:spLocks noChangeArrowheads="1"/>
          </p:cNvSpPr>
          <p:nvPr/>
        </p:nvSpPr>
        <p:spPr bwMode="auto">
          <a:xfrm>
            <a:off x="6715140" y="2571744"/>
            <a:ext cx="71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?</a:t>
            </a:r>
            <a:endParaRPr lang="el-GR" dirty="0"/>
          </a:p>
        </p:txBody>
      </p:sp>
      <p:sp>
        <p:nvSpPr>
          <p:cNvPr id="33" name="TextBox 32"/>
          <p:cNvSpPr txBox="1"/>
          <p:nvPr/>
        </p:nvSpPr>
        <p:spPr>
          <a:xfrm>
            <a:off x="2500298" y="5429264"/>
            <a:ext cx="6286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cs typeface="+mn-cs"/>
              </a:rPr>
              <a:t>We cannot order results that may contain choice keywords </a:t>
            </a:r>
            <a:r>
              <a:rPr lang="en-US" i="1" dirty="0">
                <a:latin typeface="+mn-lt"/>
                <a:cs typeface="+mn-cs"/>
              </a:rPr>
              <a:t>indirectly</a:t>
            </a:r>
            <a:r>
              <a:rPr lang="en-US" dirty="0">
                <a:latin typeface="+mn-lt"/>
                <a:cs typeface="+mn-cs"/>
              </a:rPr>
              <a:t> through joins…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219700" y="3643321"/>
            <a:ext cx="3714750" cy="10715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T</a:t>
            </a:r>
            <a:r>
              <a:rPr lang="en-US" sz="1400" i="1" baseline="-25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i="1" dirty="0">
                <a:solidFill>
                  <a:schemeClr val="tx1"/>
                </a:solidFill>
              </a:rPr>
              <a:t>T</a:t>
            </a:r>
            <a:r>
              <a:rPr lang="en-US" sz="1400" i="1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are incomparable, whereas </a:t>
            </a:r>
            <a:r>
              <a:rPr lang="en-US" sz="1400" i="1" dirty="0">
                <a:solidFill>
                  <a:schemeClr val="tx1"/>
                </a:solidFill>
              </a:rPr>
              <a:t>T</a:t>
            </a:r>
            <a:r>
              <a:rPr lang="en-US" sz="1400" i="1" baseline="-25000" dirty="0">
                <a:solidFill>
                  <a:schemeClr val="tx1"/>
                </a:solidFill>
              </a:rPr>
              <a:t>1</a:t>
            </a:r>
            <a:r>
              <a:rPr lang="en-US" sz="1400" dirty="0">
                <a:solidFill>
                  <a:schemeClr val="tx1"/>
                </a:solidFill>
              </a:rPr>
              <a:t> should be preferred over </a:t>
            </a:r>
            <a:r>
              <a:rPr lang="en-US" sz="1400" i="1" dirty="0">
                <a:solidFill>
                  <a:schemeClr val="tx1"/>
                </a:solidFill>
              </a:rPr>
              <a:t>T</a:t>
            </a:r>
            <a:r>
              <a:rPr lang="en-US" sz="1400" i="1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since it is a thriller movie related to G. Oldman, while </a:t>
            </a:r>
            <a:r>
              <a:rPr lang="en-US" sz="1400" i="1" dirty="0">
                <a:solidFill>
                  <a:schemeClr val="tx1"/>
                </a:solidFill>
              </a:rPr>
              <a:t>T</a:t>
            </a:r>
            <a:r>
              <a:rPr lang="en-US" sz="1400" i="1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 is related to B. Pitt…</a:t>
            </a:r>
            <a:endParaRPr lang="el-G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Extending Dominance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858000" y="6572250"/>
            <a:ext cx="2286000" cy="285750"/>
          </a:xfrm>
        </p:spPr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C77339-7B62-4EA8-8708-FF410FBDC435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>
          <a:xfrm>
            <a:off x="4643438" y="1500188"/>
            <a:ext cx="4500562" cy="8572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mtClean="0"/>
              <a:t>	</a:t>
            </a:r>
            <a:r>
              <a:rPr lang="en-US" i="1" smtClean="0"/>
              <a:t>Q</a:t>
            </a:r>
            <a:r>
              <a:rPr lang="en-US" sz="1600" smtClean="0"/>
              <a:t> = {</a:t>
            </a:r>
            <a:r>
              <a:rPr lang="en-US" sz="1600" smtClean="0">
                <a:solidFill>
                  <a:srgbClr val="CC9900"/>
                </a:solidFill>
              </a:rPr>
              <a:t>thriller</a:t>
            </a:r>
            <a:r>
              <a:rPr lang="en-US" sz="1600" smtClean="0"/>
              <a:t>} and 		              </a:t>
            </a:r>
            <a:r>
              <a:rPr lang="en-US" sz="1600" i="1" smtClean="0"/>
              <a:t>P</a:t>
            </a:r>
            <a:r>
              <a:rPr lang="en-US" sz="1600" i="1" baseline="-25000" smtClean="0"/>
              <a:t>Q</a:t>
            </a:r>
            <a:r>
              <a:rPr lang="en-US" sz="1600" smtClean="0"/>
              <a:t> = ({</a:t>
            </a:r>
            <a:r>
              <a:rPr lang="en-US" sz="1600" smtClean="0">
                <a:solidFill>
                  <a:srgbClr val="CC9900"/>
                </a:solidFill>
              </a:rPr>
              <a:t>thriller</a:t>
            </a:r>
            <a:r>
              <a:rPr lang="en-US" sz="1600" smtClean="0"/>
              <a:t>}, </a:t>
            </a:r>
            <a:r>
              <a:rPr lang="en-US" sz="1600" smtClean="0">
                <a:solidFill>
                  <a:srgbClr val="00B050"/>
                </a:solidFill>
              </a:rPr>
              <a:t>G. Oldman </a:t>
            </a:r>
            <a:r>
              <a:rPr lang="en-US" sz="1600" smtClean="0"/>
              <a:t>≻ </a:t>
            </a:r>
            <a:r>
              <a:rPr lang="en-US" sz="1600" smtClean="0">
                <a:solidFill>
                  <a:srgbClr val="00B050"/>
                </a:solidFill>
              </a:rPr>
              <a:t>B. Pitt</a:t>
            </a:r>
            <a:r>
              <a:rPr lang="en-US" sz="1600" smtClean="0"/>
              <a:t>)</a:t>
            </a:r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1646238"/>
          <a:ext cx="4357718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1500198"/>
                <a:gridCol w="714380"/>
                <a:gridCol w="571504"/>
                <a:gridCol w="1071570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Dracula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thriller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F. F. Coppola</a:t>
                      </a:r>
                      <a:endParaRPr lang="el-GR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Twelve Monkeys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T. Gilliam</a:t>
                      </a:r>
                      <a:endParaRPr lang="el-GR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Seven 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D. Fincher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Schindler’s List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S. Spielberg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Picking up the Pieces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comedy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A. Arau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38121" y="3422650"/>
          <a:ext cx="919170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4191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00221" y="3438525"/>
          <a:ext cx="2643206" cy="1299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928694"/>
                <a:gridCol w="714380"/>
                <a:gridCol w="5715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gender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dob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G. Oldman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1958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B. Pitt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1963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L. Neeson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W. Allen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1935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357283" y="3746500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57283" y="4003675"/>
            <a:ext cx="64293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57283" y="4146550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357283" y="4360863"/>
            <a:ext cx="642938" cy="214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57283" y="4646613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678686" y="2926557"/>
            <a:ext cx="17859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14283" y="20320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14283" y="23177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4283" y="26035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4283" y="281781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4283" y="310356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-323086" y="4323557"/>
            <a:ext cx="1074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4283" y="3817938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4283" y="407511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4283" y="436086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4283" y="460375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4283" y="4860925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57158" y="1357313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938308" y="3195638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28596" y="3171825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9238" y="5214938"/>
            <a:ext cx="3195637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F. F. Coppola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00625" y="5214938"/>
            <a:ext cx="785813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a1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00750" y="5214938"/>
            <a:ext cx="200025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a1, </a:t>
            </a:r>
            <a:r>
              <a:rPr lang="en-US" sz="1200" dirty="0">
                <a:solidFill>
                  <a:srgbClr val="00B050"/>
                </a:solidFill>
              </a:rPr>
              <a:t>G. Oldman</a:t>
            </a:r>
            <a:r>
              <a:rPr lang="en-US" sz="1200" dirty="0">
                <a:solidFill>
                  <a:schemeClr val="tx1"/>
                </a:solidFill>
              </a:rPr>
              <a:t>, male, 1958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34" idx="3"/>
            <a:endCxn id="35" idx="1"/>
          </p:cNvCxnSpPr>
          <p:nvPr/>
        </p:nvCxnSpPr>
        <p:spPr>
          <a:xfrm>
            <a:off x="4714875" y="5357813"/>
            <a:ext cx="2857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5" idx="3"/>
            <a:endCxn id="36" idx="1"/>
          </p:cNvCxnSpPr>
          <p:nvPr/>
        </p:nvCxnSpPr>
        <p:spPr>
          <a:xfrm>
            <a:off x="5786438" y="5357813"/>
            <a:ext cx="21431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71625" y="6010370"/>
            <a:ext cx="3357563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T. Gilliam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86375" y="6010370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57938" y="6010370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</a:t>
            </a:r>
            <a:r>
              <a:rPr lang="en-US" sz="1200" dirty="0">
                <a:solidFill>
                  <a:srgbClr val="00B050"/>
                </a:solidFill>
              </a:rPr>
              <a:t>B. Pitt</a:t>
            </a:r>
            <a:r>
              <a:rPr lang="en-US" sz="1200" dirty="0">
                <a:solidFill>
                  <a:schemeClr val="tx1"/>
                </a:solidFill>
              </a:rPr>
              <a:t>, male, 1963</a:t>
            </a:r>
          </a:p>
        </p:txBody>
      </p:sp>
      <p:cxnSp>
        <p:nvCxnSpPr>
          <p:cNvPr id="42" name="Straight Connector 41"/>
          <p:cNvCxnSpPr>
            <a:stCxn id="39" idx="3"/>
            <a:endCxn id="40" idx="1"/>
          </p:cNvCxnSpPr>
          <p:nvPr/>
        </p:nvCxnSpPr>
        <p:spPr>
          <a:xfrm>
            <a:off x="4929188" y="6153245"/>
            <a:ext cx="3571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0" idx="3"/>
            <a:endCxn id="41" idx="1"/>
          </p:cNvCxnSpPr>
          <p:nvPr/>
        </p:nvCxnSpPr>
        <p:spPr>
          <a:xfrm>
            <a:off x="6000750" y="6153245"/>
            <a:ext cx="3571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66" name="Text Box 136"/>
          <p:cNvSpPr txBox="1">
            <a:spLocks noChangeArrowheads="1"/>
          </p:cNvSpPr>
          <p:nvPr/>
        </p:nvSpPr>
        <p:spPr bwMode="auto">
          <a:xfrm>
            <a:off x="1133475" y="5233988"/>
            <a:ext cx="32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3</a:t>
            </a:r>
            <a:endParaRPr lang="en-GB" sz="1000" b="1" i="1" baseline="-25000">
              <a:latin typeface="Georgia" pitchFamily="18" charset="0"/>
            </a:endParaRPr>
          </a:p>
        </p:txBody>
      </p:sp>
      <p:sp>
        <p:nvSpPr>
          <p:cNvPr id="44167" name="Text Box 137"/>
          <p:cNvSpPr txBox="1">
            <a:spLocks noChangeArrowheads="1"/>
          </p:cNvSpPr>
          <p:nvPr/>
        </p:nvSpPr>
        <p:spPr bwMode="auto">
          <a:xfrm>
            <a:off x="1136650" y="6018307"/>
            <a:ext cx="3286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4</a:t>
            </a:r>
            <a:endParaRPr lang="en-GB" sz="1000" b="1" i="1" baseline="-25000">
              <a:latin typeface="Georgia" pitchFamily="18" charset="0"/>
            </a:endParaRP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4500562" y="5572140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≻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Indirect Dominance Example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1782-A085-4A96-9A8B-76EF2EC680FD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1071563" y="2786063"/>
            <a:ext cx="314325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F. F. Coppola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3" y="2786063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a1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0688" y="2786063"/>
            <a:ext cx="200025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a1, </a:t>
            </a:r>
            <a:r>
              <a:rPr lang="en-US" sz="1200" dirty="0">
                <a:solidFill>
                  <a:srgbClr val="00B050"/>
                </a:solidFill>
              </a:rPr>
              <a:t>G. Oldman</a:t>
            </a:r>
            <a:r>
              <a:rPr lang="en-US" sz="1200" dirty="0">
                <a:solidFill>
                  <a:schemeClr val="tx1"/>
                </a:solidFill>
              </a:rPr>
              <a:t>, male, 1958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>
            <a:off x="4214813" y="2928938"/>
            <a:ext cx="2857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  <a:endCxn id="8" idx="1"/>
          </p:cNvCxnSpPr>
          <p:nvPr/>
        </p:nvCxnSpPr>
        <p:spPr>
          <a:xfrm>
            <a:off x="5214938" y="2928938"/>
            <a:ext cx="28575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71563" y="3471863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T. Gilliam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6313" y="3471863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7875" y="3471863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</a:t>
            </a:r>
            <a:r>
              <a:rPr lang="en-US" sz="1200" dirty="0">
                <a:solidFill>
                  <a:srgbClr val="00B050"/>
                </a:solidFill>
              </a:rPr>
              <a:t>B. Pitt</a:t>
            </a:r>
            <a:r>
              <a:rPr lang="en-US" sz="1200" dirty="0">
                <a:solidFill>
                  <a:schemeClr val="tx1"/>
                </a:solidFill>
              </a:rPr>
              <a:t>, male, 1963</a:t>
            </a:r>
          </a:p>
        </p:txBody>
      </p:sp>
      <p:cxnSp>
        <p:nvCxnSpPr>
          <p:cNvPr id="14" name="Straight Connector 13"/>
          <p:cNvCxnSpPr>
            <a:stCxn id="11" idx="3"/>
            <a:endCxn id="12" idx="1"/>
          </p:cNvCxnSpPr>
          <p:nvPr/>
        </p:nvCxnSpPr>
        <p:spPr>
          <a:xfrm>
            <a:off x="4429125" y="3614738"/>
            <a:ext cx="3571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3"/>
            <a:endCxn id="13" idx="1"/>
          </p:cNvCxnSpPr>
          <p:nvPr/>
        </p:nvCxnSpPr>
        <p:spPr>
          <a:xfrm>
            <a:off x="5500688" y="3614738"/>
            <a:ext cx="3571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143375" y="3100388"/>
            <a:ext cx="3317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cs typeface="+mn-cs"/>
              </a:rPr>
              <a:t>≻</a:t>
            </a:r>
            <a:endParaRPr lang="el-GR" dirty="0">
              <a:latin typeface="+mn-lt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4879975"/>
            <a:ext cx="328612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F. F. Coppola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3000" y="5461000"/>
            <a:ext cx="3357563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T. Gilliam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0313" y="5165725"/>
            <a:ext cx="4794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  <a:cs typeface="+mn-cs"/>
              </a:rPr>
              <a:t>≻≻</a:t>
            </a:r>
            <a:endParaRPr lang="el-GR" sz="1600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63" y="4286250"/>
            <a:ext cx="2087562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Indirect domination:</a:t>
            </a:r>
            <a:endParaRPr lang="el-GR" sz="1600" dirty="0"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3" y="2214563"/>
            <a:ext cx="192087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  <a:cs typeface="+mn-cs"/>
              </a:rPr>
              <a:t>Direct domination:</a:t>
            </a:r>
            <a:endParaRPr lang="el-GR" sz="1600" dirty="0">
              <a:latin typeface="+mn-lt"/>
              <a:cs typeface="+mn-cs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28638" y="1500188"/>
            <a:ext cx="3857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+mn-lt"/>
                <a:cs typeface="+mn-cs"/>
              </a:rPr>
              <a:t>Q</a:t>
            </a:r>
            <a:r>
              <a:rPr lang="en-US" sz="1600" dirty="0">
                <a:latin typeface="+mn-lt"/>
                <a:cs typeface="+mn-cs"/>
              </a:rPr>
              <a:t> = {</a:t>
            </a:r>
            <a:r>
              <a:rPr lang="en-US" sz="1600" dirty="0">
                <a:solidFill>
                  <a:srgbClr val="CC9900"/>
                </a:solidFill>
                <a:latin typeface="+mn-lt"/>
                <a:cs typeface="+mn-cs"/>
              </a:rPr>
              <a:t>thriller</a:t>
            </a:r>
            <a:r>
              <a:rPr lang="en-US" sz="1600" dirty="0">
                <a:latin typeface="+mn-lt"/>
                <a:cs typeface="+mn-cs"/>
              </a:rPr>
              <a:t>} and</a:t>
            </a:r>
          </a:p>
          <a:p>
            <a:pPr>
              <a:defRPr/>
            </a:pPr>
            <a:r>
              <a:rPr lang="en-US" sz="1600" i="1" dirty="0">
                <a:latin typeface="+mn-lt"/>
                <a:cs typeface="+mn-cs"/>
              </a:rPr>
              <a:t>P</a:t>
            </a:r>
            <a:r>
              <a:rPr lang="en-US" sz="1600" i="1" baseline="-25000" dirty="0">
                <a:latin typeface="+mn-lt"/>
                <a:cs typeface="+mn-cs"/>
              </a:rPr>
              <a:t>Q</a:t>
            </a:r>
            <a:r>
              <a:rPr lang="en-US" sz="1600" dirty="0">
                <a:latin typeface="+mn-lt"/>
                <a:cs typeface="+mn-cs"/>
              </a:rPr>
              <a:t> = ({</a:t>
            </a:r>
            <a:r>
              <a:rPr lang="en-US" sz="1600" dirty="0">
                <a:solidFill>
                  <a:srgbClr val="CC9900"/>
                </a:solidFill>
                <a:latin typeface="+mn-lt"/>
                <a:cs typeface="+mn-cs"/>
              </a:rPr>
              <a:t>thriller</a:t>
            </a:r>
            <a:r>
              <a:rPr lang="en-US" sz="1600" dirty="0">
                <a:latin typeface="+mn-lt"/>
                <a:cs typeface="+mn-cs"/>
              </a:rPr>
              <a:t>},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G. </a:t>
            </a:r>
            <a:r>
              <a:rPr lang="en-US" sz="1600" dirty="0" err="1">
                <a:solidFill>
                  <a:srgbClr val="00B050"/>
                </a:solidFill>
                <a:latin typeface="+mn-lt"/>
                <a:cs typeface="+mn-cs"/>
              </a:rPr>
              <a:t>Oldman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 </a:t>
            </a:r>
            <a:r>
              <a:rPr lang="en-US" sz="1600" dirty="0">
                <a:latin typeface="+mn-lt"/>
                <a:cs typeface="+mn-cs"/>
              </a:rPr>
              <a:t>≻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B. Pitt</a:t>
            </a:r>
            <a:r>
              <a:rPr lang="en-US" sz="1600" dirty="0">
                <a:latin typeface="+mn-lt"/>
                <a:cs typeface="+mn-cs"/>
              </a:rPr>
              <a:t>)</a:t>
            </a:r>
            <a:endParaRPr lang="el-GR" sz="1600" dirty="0">
              <a:latin typeface="+mn-lt"/>
              <a:cs typeface="+mn-cs"/>
            </a:endParaRPr>
          </a:p>
        </p:txBody>
      </p:sp>
      <p:sp>
        <p:nvSpPr>
          <p:cNvPr id="50197" name="Text Box 22"/>
          <p:cNvSpPr txBox="1">
            <a:spLocks noChangeArrowheads="1"/>
          </p:cNvSpPr>
          <p:nvPr/>
        </p:nvSpPr>
        <p:spPr bwMode="auto">
          <a:xfrm>
            <a:off x="714375" y="5475288"/>
            <a:ext cx="325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2</a:t>
            </a:r>
            <a:endParaRPr lang="en-GB" sz="1000" b="1" i="1" baseline="-25000">
              <a:latin typeface="Georgia" pitchFamily="18" charset="0"/>
            </a:endParaRPr>
          </a:p>
        </p:txBody>
      </p:sp>
      <p:sp>
        <p:nvSpPr>
          <p:cNvPr id="50198" name="Text Box 23"/>
          <p:cNvSpPr txBox="1">
            <a:spLocks noChangeArrowheads="1"/>
          </p:cNvSpPr>
          <p:nvPr/>
        </p:nvSpPr>
        <p:spPr bwMode="auto">
          <a:xfrm>
            <a:off x="725488" y="4857750"/>
            <a:ext cx="314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1</a:t>
            </a:r>
            <a:endParaRPr lang="en-GB" sz="1000" b="1" i="1" baseline="-25000">
              <a:latin typeface="Georgia" pitchFamily="18" charset="0"/>
            </a:endParaRPr>
          </a:p>
        </p:txBody>
      </p:sp>
      <p:sp>
        <p:nvSpPr>
          <p:cNvPr id="50199" name="Text Box 24"/>
          <p:cNvSpPr txBox="1">
            <a:spLocks noChangeArrowheads="1"/>
          </p:cNvSpPr>
          <p:nvPr/>
        </p:nvSpPr>
        <p:spPr bwMode="auto">
          <a:xfrm>
            <a:off x="646113" y="3471863"/>
            <a:ext cx="328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4</a:t>
            </a:r>
            <a:endParaRPr lang="en-GB" sz="1000" b="1" i="1" baseline="-25000">
              <a:latin typeface="Georgia" pitchFamily="18" charset="0"/>
            </a:endParaRPr>
          </a:p>
        </p:txBody>
      </p:sp>
      <p:sp>
        <p:nvSpPr>
          <p:cNvPr id="50200" name="Text Box 25"/>
          <p:cNvSpPr txBox="1">
            <a:spLocks noChangeArrowheads="1"/>
          </p:cNvSpPr>
          <p:nvPr/>
        </p:nvSpPr>
        <p:spPr bwMode="auto">
          <a:xfrm>
            <a:off x="642938" y="2800350"/>
            <a:ext cx="325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3</a:t>
            </a:r>
            <a:endParaRPr lang="en-GB" sz="1000" b="1" i="1" baseline="-25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Indirect Dominance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98C1F8-0384-40F2-9FE1-BE51D05F4AE4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>
          <a:xfrm>
            <a:off x="71438" y="1500188"/>
            <a:ext cx="8715375" cy="50720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Projected JTT</a:t>
            </a:r>
            <a:r>
              <a:rPr lang="en-US" smtClean="0"/>
              <a:t>:</a:t>
            </a:r>
          </a:p>
          <a:p>
            <a:pPr>
              <a:buFont typeface="Georgia" pitchFamily="18" charset="0"/>
              <a:buNone/>
            </a:pPr>
            <a:r>
              <a:rPr lang="en-US" smtClean="0"/>
              <a:t>	</a:t>
            </a:r>
            <a:r>
              <a:rPr lang="en-US" sz="1600" i="1" smtClean="0"/>
              <a:t>T</a:t>
            </a:r>
            <a:r>
              <a:rPr lang="en-US" sz="1600" i="1" baseline="-25000" smtClean="0"/>
              <a:t>j</a:t>
            </a:r>
            <a:r>
              <a:rPr lang="en-US" sz="1600" smtClean="0"/>
              <a:t> is a projected JTT of </a:t>
            </a:r>
            <a:r>
              <a:rPr lang="en-US" sz="1600" i="1" smtClean="0"/>
              <a:t>T</a:t>
            </a:r>
            <a:r>
              <a:rPr lang="en-US" sz="1600" i="1" baseline="-25000" smtClean="0"/>
              <a:t>i</a:t>
            </a:r>
            <a:r>
              <a:rPr lang="en-US" sz="1600" smtClean="0"/>
              <a:t> for a query </a:t>
            </a:r>
            <a:r>
              <a:rPr lang="en-US" sz="1600" i="1" smtClean="0"/>
              <a:t>Q</a:t>
            </a:r>
            <a:r>
              <a:rPr lang="en-US" sz="1600" smtClean="0"/>
              <a:t>, if and only if, </a:t>
            </a:r>
            <a:r>
              <a:rPr lang="en-US" sz="1600" i="1" smtClean="0"/>
              <a:t>T</a:t>
            </a:r>
            <a:r>
              <a:rPr lang="en-US" sz="1600" i="1" baseline="-25000" smtClean="0"/>
              <a:t>j</a:t>
            </a:r>
            <a:r>
              <a:rPr lang="en-US" sz="1600" smtClean="0"/>
              <a:t> is a subtree of </a:t>
            </a:r>
            <a:r>
              <a:rPr lang="en-US" sz="1600" i="1" smtClean="0"/>
              <a:t>T</a:t>
            </a:r>
            <a:r>
              <a:rPr lang="en-US" sz="1600" i="1" baseline="-25000" smtClean="0"/>
              <a:t>i</a:t>
            </a:r>
            <a:r>
              <a:rPr lang="en-US" sz="1600" smtClean="0"/>
              <a:t> that is total and minimal for </a:t>
            </a:r>
            <a:r>
              <a:rPr lang="en-US" sz="1600" i="1" smtClean="0"/>
              <a:t>Q</a:t>
            </a:r>
            <a:r>
              <a:rPr lang="en-US" sz="1600" smtClean="0"/>
              <a:t>, that is, </a:t>
            </a:r>
            <a:r>
              <a:rPr lang="en-US" sz="1600" i="1" smtClean="0"/>
              <a:t>T</a:t>
            </a:r>
            <a:r>
              <a:rPr lang="en-US" sz="1600" i="1" baseline="-25000" smtClean="0"/>
              <a:t>j</a:t>
            </a:r>
            <a:r>
              <a:rPr lang="en-US" sz="1600" smtClean="0"/>
              <a:t> ∈ </a:t>
            </a:r>
            <a:r>
              <a:rPr lang="en-US" sz="1600" i="1" smtClean="0"/>
              <a:t>Res</a:t>
            </a:r>
            <a:r>
              <a:rPr lang="en-US" sz="1600" smtClean="0"/>
              <a:t>(</a:t>
            </a:r>
            <a:r>
              <a:rPr lang="en-US" sz="1600" i="1" smtClean="0"/>
              <a:t>Q</a:t>
            </a:r>
            <a:r>
              <a:rPr lang="en-US" sz="1600" smtClean="0"/>
              <a:t>)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The set of the projected JTTs of </a:t>
            </a:r>
            <a:r>
              <a:rPr lang="en-US" sz="1600" i="1" smtClean="0"/>
              <a:t>T</a:t>
            </a:r>
            <a:r>
              <a:rPr lang="en-US" sz="1600" i="1" baseline="-25000" smtClean="0"/>
              <a:t>i</a:t>
            </a:r>
            <a:r>
              <a:rPr lang="en-US" sz="1600" smtClean="0"/>
              <a:t> for </a:t>
            </a:r>
            <a:r>
              <a:rPr lang="en-US" sz="1600" i="1" smtClean="0"/>
              <a:t>Q</a:t>
            </a:r>
            <a:r>
              <a:rPr lang="en-US" sz="1600" smtClean="0"/>
              <a:t> is denoted by </a:t>
            </a:r>
            <a:r>
              <a:rPr lang="en-US" sz="1600" i="1" smtClean="0"/>
              <a:t>project</a:t>
            </a:r>
            <a:r>
              <a:rPr lang="en-US" sz="1600" i="1" baseline="-25000" smtClean="0"/>
              <a:t>Q</a:t>
            </a:r>
            <a:r>
              <a:rPr lang="en-US" sz="1600" smtClean="0"/>
              <a:t>(</a:t>
            </a:r>
            <a:r>
              <a:rPr lang="en-US" sz="1600" i="1" smtClean="0"/>
              <a:t>T</a:t>
            </a:r>
            <a:r>
              <a:rPr lang="en-US" sz="1600" i="1" baseline="-25000" smtClean="0"/>
              <a:t>i</a:t>
            </a:r>
            <a:r>
              <a:rPr lang="en-US" sz="1600" smtClean="0"/>
              <a:t>)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  <a:r>
              <a:rPr lang="en-US" sz="1400" smtClean="0"/>
              <a:t>e.g. for </a:t>
            </a:r>
            <a:r>
              <a:rPr lang="en-US" sz="1400" i="1" smtClean="0"/>
              <a:t>Q</a:t>
            </a:r>
            <a:r>
              <a:rPr lang="en-US" sz="1400" smtClean="0"/>
              <a:t> = {</a:t>
            </a:r>
            <a:r>
              <a:rPr lang="en-US" sz="1400" smtClean="0">
                <a:solidFill>
                  <a:srgbClr val="CC9900"/>
                </a:solidFill>
              </a:rPr>
              <a:t>thriller</a:t>
            </a:r>
            <a:r>
              <a:rPr lang="en-US" sz="1400" smtClean="0"/>
              <a:t>}, the JTT</a:t>
            </a:r>
          </a:p>
          <a:p>
            <a:pPr>
              <a:buFont typeface="Georgia" pitchFamily="18" charset="0"/>
              <a:buNone/>
            </a:pPr>
            <a:endParaRPr lang="en-US" sz="1400" smtClean="0"/>
          </a:p>
          <a:p>
            <a:pPr>
              <a:buFont typeface="Georgia" pitchFamily="18" charset="0"/>
              <a:buNone/>
            </a:pPr>
            <a:endParaRPr lang="en-US" sz="1400" smtClean="0"/>
          </a:p>
          <a:p>
            <a:pPr>
              <a:buFont typeface="Georgia" pitchFamily="18" charset="0"/>
              <a:buNone/>
            </a:pPr>
            <a:r>
              <a:rPr lang="en-US" sz="14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4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400" smtClean="0"/>
              <a:t>	is a projected JTT of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438" y="5253038"/>
            <a:ext cx="328612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F. F. Coppola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57750" y="5253038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a1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13" y="5253038"/>
            <a:ext cx="200025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a1, G. Oldman, male, 1958</a:t>
            </a:r>
            <a:endParaRPr lang="el-GR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7" idx="3"/>
            <a:endCxn id="8" idx="1"/>
          </p:cNvCxnSpPr>
          <p:nvPr/>
        </p:nvCxnSpPr>
        <p:spPr>
          <a:xfrm>
            <a:off x="4500563" y="5395913"/>
            <a:ext cx="357187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3"/>
            <a:endCxn id="9" idx="1"/>
          </p:cNvCxnSpPr>
          <p:nvPr/>
        </p:nvCxnSpPr>
        <p:spPr>
          <a:xfrm>
            <a:off x="5572125" y="5395913"/>
            <a:ext cx="357188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0" y="4214813"/>
            <a:ext cx="3214688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F. F. Coppola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785813" y="5286375"/>
            <a:ext cx="325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3</a:t>
            </a:r>
            <a:endParaRPr lang="en-GB" sz="1000" b="1" i="1" baseline="-25000">
              <a:latin typeface="Georgia" pitchFamily="18" charset="0"/>
            </a:endParaRP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1857375" y="4214813"/>
            <a:ext cx="314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i="1">
                <a:latin typeface="Georgia" pitchFamily="18" charset="0"/>
              </a:rPr>
              <a:t>T</a:t>
            </a:r>
            <a:r>
              <a:rPr lang="en-US" sz="1000" b="1" i="1" baseline="-25000">
                <a:latin typeface="Georgia" pitchFamily="18" charset="0"/>
              </a:rPr>
              <a:t>1</a:t>
            </a:r>
            <a:endParaRPr lang="en-GB" sz="1000" b="1" i="1" baseline="-250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Indirect Dominance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4714875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en-US" i="1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Indirect Preferential Domination</a:t>
            </a:r>
            <a:r>
              <a:rPr lang="en-US" dirty="0" smtClean="0"/>
              <a:t>:</a:t>
            </a:r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	Given a keyword query </a:t>
            </a:r>
            <a:r>
              <a:rPr lang="en-US" i="1" dirty="0" smtClean="0"/>
              <a:t>Q</a:t>
            </a:r>
            <a:r>
              <a:rPr lang="en-US" dirty="0" smtClean="0"/>
              <a:t> and a set of preferences </a:t>
            </a:r>
            <a:r>
              <a:rPr lang="en-US" i="1" dirty="0" smtClean="0"/>
              <a:t>P</a:t>
            </a:r>
            <a:r>
              <a:rPr lang="en-US" i="1" baseline="-25000" dirty="0" smtClean="0"/>
              <a:t>Q</a:t>
            </a:r>
            <a:r>
              <a:rPr lang="en-US" dirty="0" smtClean="0"/>
              <a:t> with context </a:t>
            </a:r>
            <a:r>
              <a:rPr lang="en-US" i="1" dirty="0" smtClean="0"/>
              <a:t>Q</a:t>
            </a:r>
            <a:r>
              <a:rPr lang="en-US" dirty="0" smtClean="0"/>
              <a:t>, let </a:t>
            </a: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i="1" dirty="0" smtClean="0"/>
              <a:t>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</a:t>
            </a:r>
            <a:r>
              <a:rPr lang="en-US" dirty="0" smtClean="0"/>
              <a:t>be two JTTs total for </a:t>
            </a:r>
            <a:r>
              <a:rPr lang="en-US" i="1" dirty="0" smtClean="0"/>
              <a:t>Q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indirectly dominates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j</a:t>
            </a:r>
            <a:r>
              <a:rPr lang="en-US" sz="1600" dirty="0" smtClean="0"/>
              <a:t> under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Q</a:t>
            </a:r>
            <a:r>
              <a:rPr lang="en-US" sz="1600" dirty="0" smtClean="0"/>
              <a:t>,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≻≻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j</a:t>
            </a:r>
            <a:r>
              <a:rPr lang="en-US" sz="1600" dirty="0" smtClean="0"/>
              <a:t>, if there is a JTT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’ </a:t>
            </a:r>
            <a:r>
              <a:rPr lang="en-US" sz="1600" i="1" dirty="0" smtClean="0">
                <a:sym typeface="Symbol"/>
              </a:rPr>
              <a:t> </a:t>
            </a:r>
            <a:r>
              <a:rPr lang="en-US" sz="1600" i="1" dirty="0" err="1" smtClean="0">
                <a:sym typeface="Symbol"/>
              </a:rPr>
              <a:t>PRes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i="1" dirty="0" smtClean="0">
                <a:sym typeface="Symbol"/>
              </a:rPr>
              <a:t>Q, P</a:t>
            </a:r>
            <a:r>
              <a:rPr lang="en-US" sz="1600" i="1" baseline="-25000" dirty="0" smtClean="0">
                <a:sym typeface="Symbol"/>
              </a:rPr>
              <a:t>Q</a:t>
            </a:r>
            <a:r>
              <a:rPr lang="en-US" sz="1600" dirty="0" smtClean="0">
                <a:sym typeface="Symbol"/>
              </a:rPr>
              <a:t>), such that, </a:t>
            </a:r>
            <a:r>
              <a:rPr lang="en-US" sz="1600" i="1" dirty="0" smtClean="0">
                <a:sym typeface="Symbol"/>
              </a:rPr>
              <a:t>T</a:t>
            </a:r>
            <a:r>
              <a:rPr lang="en-US" sz="1600" i="1" baseline="-25000" dirty="0" smtClean="0">
                <a:sym typeface="Symbol"/>
              </a:rPr>
              <a:t>i</a:t>
            </a:r>
            <a:r>
              <a:rPr lang="en-US" sz="1600" i="1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</a:t>
            </a:r>
            <a:r>
              <a:rPr lang="en-US" sz="1600" i="1" dirty="0" smtClean="0">
                <a:sym typeface="Symbol"/>
              </a:rPr>
              <a:t> </a:t>
            </a:r>
            <a:r>
              <a:rPr lang="en-US" sz="1600" i="1" dirty="0" err="1" smtClean="0">
                <a:sym typeface="Symbol"/>
              </a:rPr>
              <a:t>project</a:t>
            </a:r>
            <a:r>
              <a:rPr lang="en-US" sz="1600" i="1" baseline="-25000" dirty="0" err="1" smtClean="0">
                <a:sym typeface="Symbol"/>
              </a:rPr>
              <a:t>Q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i="1" dirty="0" smtClean="0">
                <a:sym typeface="Symbol"/>
              </a:rPr>
              <a:t>T</a:t>
            </a:r>
            <a:r>
              <a:rPr lang="en-US" sz="1600" i="1" baseline="-25000" dirty="0" smtClean="0">
                <a:sym typeface="Symbol"/>
              </a:rPr>
              <a:t>i</a:t>
            </a:r>
            <a:r>
              <a:rPr lang="en-US" sz="1600" i="1" dirty="0" smtClean="0">
                <a:sym typeface="Symbol"/>
              </a:rPr>
              <a:t>’</a:t>
            </a:r>
            <a:r>
              <a:rPr lang="en-US" sz="1600" dirty="0" smtClean="0">
                <a:sym typeface="Symbol"/>
              </a:rPr>
              <a:t>) and there is no JTT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j</a:t>
            </a:r>
            <a:r>
              <a:rPr lang="en-US" sz="1600" i="1" dirty="0" smtClean="0"/>
              <a:t>’ </a:t>
            </a:r>
            <a:r>
              <a:rPr lang="en-US" sz="1600" i="1" dirty="0" smtClean="0">
                <a:sym typeface="Symbol"/>
              </a:rPr>
              <a:t> </a:t>
            </a:r>
            <a:r>
              <a:rPr lang="en-US" sz="1600" i="1" dirty="0" err="1" smtClean="0">
                <a:sym typeface="Symbol"/>
              </a:rPr>
              <a:t>PRes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i="1" dirty="0" smtClean="0">
                <a:sym typeface="Symbol"/>
              </a:rPr>
              <a:t>Q, P</a:t>
            </a:r>
            <a:r>
              <a:rPr lang="en-US" sz="1600" i="1" baseline="-25000" dirty="0" smtClean="0">
                <a:sym typeface="Symbol"/>
              </a:rPr>
              <a:t>Q</a:t>
            </a:r>
            <a:r>
              <a:rPr lang="en-US" sz="1600" dirty="0" smtClean="0">
                <a:sym typeface="Symbol"/>
              </a:rPr>
              <a:t>)</a:t>
            </a:r>
            <a:r>
              <a:rPr lang="en-US" sz="1600" i="1" dirty="0" smtClean="0">
                <a:sym typeface="Symbol"/>
              </a:rPr>
              <a:t>, </a:t>
            </a:r>
            <a:r>
              <a:rPr lang="en-US" sz="1600" dirty="0" smtClean="0">
                <a:sym typeface="Symbol"/>
              </a:rPr>
              <a:t>such that, </a:t>
            </a:r>
            <a:r>
              <a:rPr lang="en-US" sz="1600" i="1" dirty="0" err="1" smtClean="0">
                <a:sym typeface="Symbol"/>
              </a:rPr>
              <a:t>T</a:t>
            </a:r>
            <a:r>
              <a:rPr lang="en-US" sz="1600" i="1" baseline="-25000" dirty="0" err="1" smtClean="0">
                <a:sym typeface="Symbol"/>
              </a:rPr>
              <a:t>j</a:t>
            </a:r>
            <a:r>
              <a:rPr lang="en-US" sz="1600" i="1" dirty="0" smtClean="0">
                <a:sym typeface="Symbol"/>
              </a:rPr>
              <a:t> </a:t>
            </a:r>
            <a:r>
              <a:rPr lang="en-US" sz="1600" dirty="0" smtClean="0">
                <a:sym typeface="Symbol"/>
              </a:rPr>
              <a:t></a:t>
            </a:r>
            <a:r>
              <a:rPr lang="en-US" sz="1600" i="1" dirty="0" smtClean="0">
                <a:sym typeface="Symbol"/>
              </a:rPr>
              <a:t> </a:t>
            </a:r>
            <a:r>
              <a:rPr lang="en-US" sz="1600" i="1" dirty="0" err="1" smtClean="0">
                <a:sym typeface="Symbol"/>
              </a:rPr>
              <a:t>project</a:t>
            </a:r>
            <a:r>
              <a:rPr lang="en-US" sz="1600" i="1" baseline="-25000" dirty="0" err="1" smtClean="0">
                <a:sym typeface="Symbol"/>
              </a:rPr>
              <a:t>Q</a:t>
            </a:r>
            <a:r>
              <a:rPr lang="en-US" sz="1600" dirty="0" smtClean="0">
                <a:sym typeface="Symbol"/>
              </a:rPr>
              <a:t>(</a:t>
            </a:r>
            <a:r>
              <a:rPr lang="en-US" sz="1600" i="1" dirty="0" err="1" smtClean="0">
                <a:sym typeface="Symbol"/>
              </a:rPr>
              <a:t>T</a:t>
            </a:r>
            <a:r>
              <a:rPr lang="en-US" sz="1600" i="1" baseline="-25000" dirty="0" err="1" smtClean="0">
                <a:sym typeface="Symbol"/>
              </a:rPr>
              <a:t>j</a:t>
            </a:r>
            <a:r>
              <a:rPr lang="en-US" sz="1600" i="1" dirty="0" smtClean="0">
                <a:sym typeface="Symbol"/>
              </a:rPr>
              <a:t>’</a:t>
            </a:r>
            <a:r>
              <a:rPr lang="en-US" sz="1600" dirty="0" smtClean="0">
                <a:sym typeface="Symbol"/>
              </a:rPr>
              <a:t>) and </a:t>
            </a:r>
            <a:r>
              <a:rPr lang="en-US" sz="1600" i="1" dirty="0" err="1" smtClean="0">
                <a:sym typeface="Symbol"/>
              </a:rPr>
              <a:t>T</a:t>
            </a:r>
            <a:r>
              <a:rPr lang="en-US" sz="1600" i="1" baseline="-25000" dirty="0" err="1" smtClean="0">
                <a:sym typeface="Symbol"/>
              </a:rPr>
              <a:t>j</a:t>
            </a:r>
            <a:r>
              <a:rPr lang="en-US" sz="1600" i="1" dirty="0" smtClean="0">
                <a:sym typeface="Symbol"/>
              </a:rPr>
              <a:t>’</a:t>
            </a:r>
            <a:r>
              <a:rPr lang="en-US" sz="1600" dirty="0" smtClean="0">
                <a:sym typeface="Symbol"/>
              </a:rPr>
              <a:t> </a:t>
            </a:r>
            <a:r>
              <a:rPr lang="en-US" sz="1600" dirty="0" smtClean="0"/>
              <a:t>≻ </a:t>
            </a:r>
            <a:r>
              <a:rPr lang="en-US" sz="1600" i="1" dirty="0" smtClean="0">
                <a:sym typeface="Symbol"/>
              </a:rPr>
              <a:t>T</a:t>
            </a:r>
            <a:r>
              <a:rPr lang="en-US" sz="1600" i="1" baseline="-25000" dirty="0" smtClean="0">
                <a:sym typeface="Symbol"/>
              </a:rPr>
              <a:t>i</a:t>
            </a:r>
            <a:r>
              <a:rPr lang="en-US" sz="1600" i="1" dirty="0" smtClean="0">
                <a:sym typeface="Symbol"/>
              </a:rPr>
              <a:t>’</a:t>
            </a:r>
            <a:endParaRPr lang="en-US" sz="1600" i="1" dirty="0" smtClean="0"/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buFont typeface="Georgia" pitchFamily="18" charset="0"/>
              <a:buNone/>
              <a:defRPr/>
            </a:pPr>
            <a:endParaRPr lang="en-US" sz="1600" dirty="0" smtClean="0"/>
          </a:p>
          <a:p>
            <a:pPr>
              <a:buFont typeface="Georgia" pitchFamily="18" charset="0"/>
              <a:buNone/>
              <a:defRPr/>
            </a:pPr>
            <a:endParaRPr lang="en-US" sz="160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	</a:t>
            </a:r>
            <a:r>
              <a:rPr lang="en-US" i="1" dirty="0" err="1" smtClean="0"/>
              <a:t>PRes</a:t>
            </a:r>
            <a:r>
              <a:rPr lang="en-US" dirty="0" smtClean="0"/>
              <a:t>(</a:t>
            </a:r>
            <a:r>
              <a:rPr lang="en-US" i="1" dirty="0" smtClean="0"/>
              <a:t>Q, P</a:t>
            </a:r>
            <a:r>
              <a:rPr lang="en-US" i="1" baseline="-25000" dirty="0" smtClean="0"/>
              <a:t>Q</a:t>
            </a:r>
            <a:r>
              <a:rPr lang="en-US" dirty="0" smtClean="0"/>
              <a:t>) is the set of all JTTs that are both total and minimal for at least one of the queries </a:t>
            </a:r>
            <a:r>
              <a:rPr lang="en-US" i="1" dirty="0" smtClean="0"/>
              <a:t>Q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err="1" smtClean="0">
                <a:sym typeface="Symbol"/>
              </a:rPr>
              <a:t>w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}, where </a:t>
            </a:r>
            <a:r>
              <a:rPr lang="en-US" i="1" dirty="0" err="1" smtClean="0">
                <a:sym typeface="Symbol"/>
              </a:rPr>
              <a:t>w</a:t>
            </a:r>
            <a:r>
              <a:rPr lang="en-US" i="1" baseline="-25000" dirty="0" err="1" smtClean="0">
                <a:sym typeface="Symbol"/>
              </a:rPr>
              <a:t>i</a:t>
            </a:r>
            <a:r>
              <a:rPr lang="en-US" dirty="0" smtClean="0">
                <a:sym typeface="Symbol"/>
              </a:rPr>
              <a:t> belongs to the set of keywords that appear in the choices of </a:t>
            </a:r>
            <a:r>
              <a:rPr lang="en-US" i="1" dirty="0" smtClean="0">
                <a:sym typeface="Symbol"/>
              </a:rPr>
              <a:t>P</a:t>
            </a:r>
            <a:r>
              <a:rPr lang="en-US" i="1" baseline="-25000" dirty="0" smtClean="0">
                <a:sym typeface="Symbol"/>
              </a:rPr>
              <a:t>Q</a:t>
            </a:r>
            <a:endParaRPr lang="en-US" i="1" baseline="-25000" dirty="0" smtClean="0"/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48BCB1-8437-43AF-A5DE-3920D5973F60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Processing Dominance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261BE3-5FB7-4804-A566-ACE120D0C0F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438" y="1643063"/>
            <a:ext cx="8643937" cy="221456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Observation:</a:t>
            </a:r>
          </a:p>
          <a:p>
            <a:pPr>
              <a:buNone/>
            </a:pPr>
            <a:r>
              <a:rPr lang="en-US" sz="1700" dirty="0" smtClean="0"/>
              <a:t>	If </a:t>
            </a:r>
            <a:r>
              <a:rPr lang="en-US" sz="1700" i="1" dirty="0" err="1" smtClean="0"/>
              <a:t>w</a:t>
            </a:r>
            <a:r>
              <a:rPr lang="en-US" sz="1700" i="1" baseline="-25000" dirty="0" err="1" smtClean="0"/>
              <a:t>i</a:t>
            </a:r>
            <a:r>
              <a:rPr lang="en-US" sz="1700" dirty="0" smtClean="0"/>
              <a:t> ≻ </a:t>
            </a:r>
            <a:r>
              <a:rPr lang="en-US" sz="1700" i="1" dirty="0" err="1" smtClean="0"/>
              <a:t>w</a:t>
            </a:r>
            <a:r>
              <a:rPr lang="en-US" sz="1700" i="1" baseline="-25000" dirty="0" err="1" smtClean="0"/>
              <a:t>j</a:t>
            </a:r>
            <a:r>
              <a:rPr lang="en-US" sz="1700" dirty="0" smtClean="0"/>
              <a:t> , then the trees in the result of </a:t>
            </a:r>
            <a:r>
              <a:rPr lang="en-US" sz="1700" i="1" dirty="0" smtClean="0"/>
              <a:t>Q </a:t>
            </a:r>
            <a:r>
              <a:rPr lang="en-US" sz="1700" dirty="0" smtClean="0">
                <a:sym typeface="Symbol" pitchFamily="18" charset="2"/>
              </a:rPr>
              <a:t></a:t>
            </a:r>
            <a:r>
              <a:rPr lang="en-US" sz="1700" i="1" dirty="0" smtClean="0">
                <a:sym typeface="Symbol" pitchFamily="18" charset="2"/>
              </a:rPr>
              <a:t> </a:t>
            </a:r>
            <a:r>
              <a:rPr lang="en-US" sz="1700" dirty="0" smtClean="0"/>
              <a:t>{</a:t>
            </a:r>
            <a:r>
              <a:rPr lang="en-US" sz="1700" i="1" dirty="0" err="1" smtClean="0"/>
              <a:t>w</a:t>
            </a:r>
            <a:r>
              <a:rPr lang="en-US" sz="1700" i="1" baseline="-25000" dirty="0" err="1" smtClean="0"/>
              <a:t>i</a:t>
            </a:r>
            <a:r>
              <a:rPr lang="en-US" sz="1700" dirty="0" smtClean="0"/>
              <a:t>} directly dominate the trees in the result of  </a:t>
            </a:r>
            <a:r>
              <a:rPr lang="en-US" sz="1700" i="1" dirty="0" smtClean="0"/>
              <a:t>Q</a:t>
            </a:r>
            <a:r>
              <a:rPr lang="en-US" sz="1700" dirty="0" smtClean="0"/>
              <a:t> </a:t>
            </a:r>
            <a:r>
              <a:rPr lang="en-US" sz="1700" dirty="0" smtClean="0">
                <a:sym typeface="Symbol" pitchFamily="18" charset="2"/>
              </a:rPr>
              <a:t> </a:t>
            </a:r>
            <a:r>
              <a:rPr lang="en-US" sz="1700" dirty="0" smtClean="0"/>
              <a:t>{</a:t>
            </a:r>
            <a:r>
              <a:rPr lang="en-US" sz="1700" i="1" dirty="0" err="1" smtClean="0"/>
              <a:t>w</a:t>
            </a:r>
            <a:r>
              <a:rPr lang="en-US" sz="1700" i="1" baseline="-25000" dirty="0" err="1" smtClean="0"/>
              <a:t>j</a:t>
            </a:r>
            <a:r>
              <a:rPr lang="en-US" sz="1700" dirty="0" smtClean="0"/>
              <a:t>}, </a:t>
            </a:r>
          </a:p>
          <a:p>
            <a:endParaRPr lang="en-US" sz="500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That is, the order for generating the results should follow the order among the choice keywords</a:t>
            </a:r>
            <a:endParaRPr lang="el-GR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338138" y="4429139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R. De Niro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4138" y="4429139"/>
            <a:ext cx="128587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R. Williams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81138" y="4429139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A. Pacino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67013" y="5143514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R. Gere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81138" y="5143514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A. Hopkins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8138" y="5143514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A. Garcia</a:t>
            </a:r>
            <a:endParaRPr lang="el-GR" sz="12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8" idx="2"/>
            <a:endCxn id="13" idx="0"/>
          </p:cNvCxnSpPr>
          <p:nvPr/>
        </p:nvCxnSpPr>
        <p:spPr>
          <a:xfrm rot="5400000">
            <a:off x="623094" y="4929996"/>
            <a:ext cx="4286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5400000">
            <a:off x="1266825" y="4429139"/>
            <a:ext cx="428625" cy="1000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2" idx="0"/>
          </p:cNvCxnSpPr>
          <p:nvPr/>
        </p:nvCxnSpPr>
        <p:spPr>
          <a:xfrm rot="5400000">
            <a:off x="1766094" y="4929996"/>
            <a:ext cx="4286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 rot="16200000" flipH="1">
            <a:off x="3052762" y="4929202"/>
            <a:ext cx="4286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5263" y="4071952"/>
            <a:ext cx="32928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  <a:cs typeface="+mn-cs"/>
              </a:rPr>
              <a:t>Graph of choices </a:t>
            </a:r>
            <a:r>
              <a:rPr lang="en-US" sz="1400" dirty="0">
                <a:latin typeface="+mn-lt"/>
                <a:cs typeface="+mn-cs"/>
              </a:rPr>
              <a:t>for </a:t>
            </a:r>
            <a:r>
              <a:rPr lang="en-US" sz="1400" dirty="0" smtClean="0">
                <a:latin typeface="+mn-lt"/>
                <a:cs typeface="+mn-cs"/>
              </a:rPr>
              <a:t>a specific context</a:t>
            </a:r>
            <a:r>
              <a:rPr lang="en-US" sz="1400" dirty="0">
                <a:latin typeface="+mn-lt"/>
                <a:cs typeface="+mn-cs"/>
              </a:rPr>
              <a:t>:</a:t>
            </a:r>
            <a:r>
              <a:rPr lang="en-US" sz="1400" dirty="0">
                <a:solidFill>
                  <a:srgbClr val="CC9900"/>
                </a:solidFill>
                <a:latin typeface="+mn-lt"/>
                <a:cs typeface="+mn-cs"/>
              </a:rPr>
              <a:t> </a:t>
            </a:r>
            <a:endParaRPr lang="el-GR" sz="1400" dirty="0">
              <a:latin typeface="+mn-lt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929063" y="4786313"/>
            <a:ext cx="52149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	Extract from the graph the 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most preferred keywords</a:t>
            </a:r>
            <a:r>
              <a:rPr lang="en-US" sz="1600" dirty="0">
                <a:latin typeface="+mn-lt"/>
                <a:cs typeface="+mn-cs"/>
              </a:rPr>
              <a:t>, in rounds (or </a:t>
            </a:r>
            <a:r>
              <a:rPr lang="en-US" sz="1600" i="1" dirty="0">
                <a:latin typeface="+mn-lt"/>
                <a:cs typeface="+mn-cs"/>
              </a:rPr>
              <a:t>levels</a:t>
            </a:r>
            <a:r>
              <a:rPr lang="en-US" sz="1600" dirty="0">
                <a:latin typeface="+mn-lt"/>
                <a:cs typeface="+mn-cs"/>
              </a:rPr>
              <a:t>):</a:t>
            </a: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  <a:defRPr/>
            </a:pPr>
            <a:r>
              <a:rPr lang="en-US" sz="1600" i="1" dirty="0">
                <a:latin typeface="+mn-lt"/>
                <a:cs typeface="+mn-cs"/>
              </a:rPr>
              <a:t>W</a:t>
            </a:r>
            <a:r>
              <a:rPr lang="en-US" sz="1600" dirty="0">
                <a:latin typeface="+mn-lt"/>
                <a:cs typeface="+mn-cs"/>
              </a:rPr>
              <a:t>(1) = {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R. De Niro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A. Pacino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R. Williams</a:t>
            </a:r>
            <a:r>
              <a:rPr lang="en-US" sz="1600" dirty="0">
                <a:latin typeface="+mn-lt"/>
                <a:cs typeface="+mn-cs"/>
              </a:rPr>
              <a:t>}</a:t>
            </a: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buFont typeface="Arial" pitchFamily="34" charset="0"/>
              <a:buChar char="•"/>
              <a:defRPr/>
            </a:pPr>
            <a:r>
              <a:rPr lang="en-US" sz="1600" i="1" dirty="0">
                <a:latin typeface="+mn-lt"/>
                <a:cs typeface="+mn-cs"/>
              </a:rPr>
              <a:t>W</a:t>
            </a:r>
            <a:r>
              <a:rPr lang="en-US" sz="1600" dirty="0">
                <a:latin typeface="+mn-lt"/>
                <a:cs typeface="+mn-cs"/>
              </a:rPr>
              <a:t>(2) = {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A. Garcia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A. Hopkins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>
                <a:solidFill>
                  <a:srgbClr val="00B050"/>
                </a:solidFill>
                <a:latin typeface="+mn-lt"/>
                <a:cs typeface="+mn-cs"/>
              </a:rPr>
              <a:t>R. </a:t>
            </a:r>
            <a:r>
              <a:rPr lang="en-US" sz="1600" dirty="0" err="1">
                <a:solidFill>
                  <a:srgbClr val="00B050"/>
                </a:solidFill>
                <a:latin typeface="+mn-lt"/>
                <a:cs typeface="+mn-cs"/>
              </a:rPr>
              <a:t>Gere</a:t>
            </a:r>
            <a:r>
              <a:rPr lang="en-US" sz="1600" dirty="0" smtClean="0">
                <a:latin typeface="+mn-lt"/>
                <a:cs typeface="+mn-cs"/>
              </a:rPr>
              <a:t>}</a:t>
            </a: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defRPr/>
            </a:pPr>
            <a:endParaRPr lang="en-US" sz="1600" dirty="0" smtClean="0">
              <a:latin typeface="+mn-lt"/>
              <a:cs typeface="+mn-cs"/>
            </a:endParaRPr>
          </a:p>
          <a:p>
            <a:pPr marL="822325" lvl="1" indent="-255588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sz="1600" dirty="0" smtClean="0">
                <a:latin typeface="+mn-lt"/>
                <a:cs typeface="+mn-cs"/>
              </a:rPr>
              <a:t>(topological sort)</a:t>
            </a:r>
            <a:endParaRPr lang="el-GR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en-US" sz="2500" smtClean="0"/>
              <a:t>Talk Outline</a:t>
            </a:r>
            <a:endParaRPr lang="el-GR" sz="25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ED2077-C6FC-45CA-A78B-D539E86A7B5B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1571625"/>
            <a:ext cx="8678892" cy="4643457"/>
          </a:xfrm>
        </p:spPr>
        <p:txBody>
          <a:bodyPr/>
          <a:lstStyle/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Model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Contextual Keyword Preferences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Dominance among JTTs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Top-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personalized results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Problem definition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Algorithms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Evaluation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Personalized Results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668DB5-60FA-4A71-AF6F-92A8763D66D2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785926"/>
            <a:ext cx="8686800" cy="3357573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en-US" i="1" dirty="0" smtClean="0"/>
              <a:t>	</a:t>
            </a:r>
            <a:r>
              <a:rPr lang="en-US" dirty="0" smtClean="0"/>
              <a:t>We exploit user preferences to rank results</a:t>
            </a:r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	</a:t>
            </a:r>
          </a:p>
          <a:p>
            <a:pPr>
              <a:buNone/>
              <a:defRPr/>
            </a:pPr>
            <a:r>
              <a:rPr lang="en-US" dirty="0" smtClean="0"/>
              <a:t>	However, besides preferences (i.e. </a:t>
            </a:r>
            <a:r>
              <a:rPr lang="en-US" dirty="0" smtClean="0">
                <a:solidFill>
                  <a:srgbClr val="FF0000"/>
                </a:solidFill>
              </a:rPr>
              <a:t>dominance</a:t>
            </a:r>
            <a:r>
              <a:rPr lang="en-US" dirty="0" smtClean="0"/>
              <a:t> among JTTs) there are also other desired properties: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relevance</a:t>
            </a:r>
            <a:endParaRPr lang="en-US" dirty="0" smtClean="0"/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coverage</a:t>
            </a:r>
          </a:p>
          <a:p>
            <a:pPr lvl="1">
              <a:defRPr/>
            </a:pPr>
            <a:r>
              <a:rPr lang="en-US" dirty="0" smtClean="0">
                <a:solidFill>
                  <a:srgbClr val="FF0000"/>
                </a:solidFill>
              </a:rPr>
              <a:t>diversity</a:t>
            </a:r>
          </a:p>
          <a:p>
            <a:pPr>
              <a:buFont typeface="Georgia" pitchFamily="18" charset="0"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  <a:defRPr/>
            </a:pPr>
            <a:endParaRPr lang="en-US" i="1" baseline="-25000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  <a:defRPr/>
            </a:pPr>
            <a:endParaRPr lang="en-US" i="1" baseline="-25000" dirty="0" smtClean="0"/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Introduction</a:t>
            </a:r>
            <a:endParaRPr lang="el-GR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7786688" cy="13525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Keyword-based search </a:t>
            </a:r>
            <a:r>
              <a:rPr lang="en-US" dirty="0" smtClean="0"/>
              <a:t>is very popular:</a:t>
            </a:r>
          </a:p>
          <a:p>
            <a:pPr>
              <a:buNone/>
            </a:pPr>
            <a:r>
              <a:rPr lang="en-US" dirty="0" smtClean="0"/>
              <a:t>It allows users to discover information without knowing 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structure of data </a:t>
            </a:r>
            <a:r>
              <a:rPr lang="en-US" dirty="0" smtClean="0"/>
              <a:t>or 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dirty="0" smtClean="0"/>
              <a:t>any </a:t>
            </a:r>
            <a:r>
              <a:rPr lang="en-US" i="1" dirty="0" smtClean="0"/>
              <a:t>query language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i="1" dirty="0" smtClean="0"/>
          </a:p>
          <a:p>
            <a:endParaRPr lang="en-US" i="1" dirty="0" smtClean="0"/>
          </a:p>
          <a:p>
            <a:pPr>
              <a:buFont typeface="Georgia" pitchFamily="18" charset="0"/>
              <a:buNone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EDBT 2010 @ Lausanne, Switzerland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F95EEA-1F44-4AD8-B131-4A05C1A4B429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57188" y="4281491"/>
            <a:ext cx="8501062" cy="790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Locate </a:t>
            </a:r>
            <a:r>
              <a:rPr lang="en-US" dirty="0" err="1" smtClean="0">
                <a:solidFill>
                  <a:sysClr val="windowText" lastClr="000000"/>
                </a:solidFill>
              </a:rPr>
              <a:t>tuples</a:t>
            </a:r>
            <a:r>
              <a:rPr lang="en-US" dirty="0" smtClean="0">
                <a:solidFill>
                  <a:sysClr val="windowText" lastClr="000000"/>
                </a:solidFill>
              </a:rPr>
              <a:t> in the database that </a:t>
            </a:r>
            <a:r>
              <a:rPr lang="en-US" b="1" dirty="0" smtClean="0">
                <a:solidFill>
                  <a:sysClr val="windowText" lastClr="000000"/>
                </a:solidFill>
              </a:rPr>
              <a:t>contain query keywords</a:t>
            </a:r>
            <a:r>
              <a:rPr lang="en-US" dirty="0" smtClean="0">
                <a:solidFill>
                  <a:sysClr val="windowText" lastClr="000000"/>
                </a:solidFill>
              </a:rPr>
              <a:t> and can be </a:t>
            </a:r>
          </a:p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joined</a:t>
            </a:r>
            <a:r>
              <a:rPr lang="en-US" dirty="0" smtClean="0">
                <a:solidFill>
                  <a:sysClr val="windowText" lastClr="000000"/>
                </a:solidFill>
              </a:rPr>
              <a:t> together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61938" y="3929066"/>
            <a:ext cx="24288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Basic idea: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Coverage</a:t>
            </a:r>
            <a:endParaRPr lang="el-GR" dirty="0"/>
          </a:p>
        </p:txBody>
      </p:sp>
      <p:sp>
        <p:nvSpPr>
          <p:cNvPr id="264196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4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Given a set of preferences for our movies example, assume that </a:t>
            </a:r>
            <a:r>
              <a:rPr lang="en-US" dirty="0" err="1" smtClean="0">
                <a:solidFill>
                  <a:srgbClr val="00B050"/>
                </a:solidFill>
              </a:rPr>
              <a:t>F.F.Copolla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50"/>
                </a:solidFill>
              </a:rPr>
              <a:t>T. Gilliam </a:t>
            </a:r>
            <a:r>
              <a:rPr lang="en-US" dirty="0" smtClean="0"/>
              <a:t>are </a:t>
            </a:r>
            <a:r>
              <a:rPr lang="en-US" dirty="0" smtClean="0">
                <a:solidFill>
                  <a:srgbClr val="FF0000"/>
                </a:solidFill>
              </a:rPr>
              <a:t>equally preferred </a:t>
            </a:r>
            <a:r>
              <a:rPr lang="en-US" dirty="0" smtClean="0"/>
              <a:t>and also their corresponding JTTs have the same </a:t>
            </a:r>
            <a:r>
              <a:rPr lang="en-US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: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We would expect that a </a:t>
            </a:r>
            <a:r>
              <a:rPr lang="en-US" u="sng" dirty="0" smtClean="0"/>
              <a:t>good result</a:t>
            </a:r>
            <a:r>
              <a:rPr lang="en-US" dirty="0" smtClean="0"/>
              <a:t> does not only include JTTs (i.e. movies) for </a:t>
            </a:r>
            <a:r>
              <a:rPr lang="en-US" dirty="0" err="1" smtClean="0">
                <a:solidFill>
                  <a:srgbClr val="00B050"/>
                </a:solidFill>
              </a:rPr>
              <a:t>F.F.Copolla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but also JTTs for </a:t>
            </a:r>
            <a:r>
              <a:rPr lang="en-US" dirty="0" smtClean="0">
                <a:solidFill>
                  <a:srgbClr val="00B050"/>
                </a:solidFill>
              </a:rPr>
              <a:t>T. Gilliam </a:t>
            </a:r>
            <a:r>
              <a:rPr lang="en-US" dirty="0" smtClean="0"/>
              <a:t>(and perhaps other choices as well)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To capture this requirement, we define the </a:t>
            </a:r>
            <a:r>
              <a:rPr lang="en-US" dirty="0" smtClean="0">
                <a:solidFill>
                  <a:srgbClr val="FF0000"/>
                </a:solidFill>
              </a:rPr>
              <a:t>coverage</a:t>
            </a:r>
            <a:r>
              <a:rPr lang="en-US" dirty="0" smtClean="0"/>
              <a:t> of a set </a:t>
            </a:r>
            <a:r>
              <a:rPr lang="en-US" i="1" dirty="0" smtClean="0"/>
              <a:t>S</a:t>
            </a:r>
            <a:r>
              <a:rPr lang="en-US" dirty="0" smtClean="0"/>
              <a:t> of JTTs for a query </a:t>
            </a:r>
            <a:r>
              <a:rPr lang="en-US" i="1" dirty="0" smtClean="0"/>
              <a:t>Q</a:t>
            </a:r>
            <a:r>
              <a:rPr lang="en-US" dirty="0" smtClean="0"/>
              <a:t> as the </a:t>
            </a:r>
            <a:r>
              <a:rPr lang="en-US" i="1" dirty="0" smtClean="0"/>
              <a:t>percentage of choice keywords</a:t>
            </a:r>
            <a:r>
              <a:rPr lang="en-US" dirty="0" smtClean="0"/>
              <a:t> that appear in </a:t>
            </a:r>
            <a:r>
              <a:rPr lang="en-US" i="1" dirty="0" smtClean="0"/>
              <a:t>S:</a:t>
            </a:r>
          </a:p>
          <a:p>
            <a:pPr>
              <a:buFont typeface="Georgia" pitchFamily="18" charset="0"/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 typeface="Georgia" pitchFamily="18" charset="0"/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>
              <a:buFont typeface="Georgia" pitchFamily="18" charset="0"/>
              <a:buNone/>
            </a:pPr>
            <a:endParaRPr lang="en-US" sz="500" dirty="0" smtClean="0">
              <a:solidFill>
                <a:schemeClr val="bg2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en-US" dirty="0" smtClean="0">
                <a:solidFill>
                  <a:schemeClr val="bg2"/>
                </a:solidFill>
              </a:rPr>
              <a:t>	</a:t>
            </a:r>
          </a:p>
          <a:p>
            <a:pPr>
              <a:buFont typeface="Georgia" pitchFamily="18" charset="0"/>
              <a:buNone/>
            </a:pPr>
            <a:endParaRPr lang="el-GR" dirty="0" smtClean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7E3FBB-68BC-499D-B7DB-4B799B65DB15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graphicFrame>
        <p:nvGraphicFramePr>
          <p:cNvPr id="264194" name="Object 2"/>
          <p:cNvGraphicFramePr>
            <a:graphicFrameLocks noChangeAspect="1"/>
          </p:cNvGraphicFramePr>
          <p:nvPr/>
        </p:nvGraphicFramePr>
        <p:xfrm>
          <a:off x="2857488" y="5786454"/>
          <a:ext cx="3802063" cy="766762"/>
        </p:xfrm>
        <a:graphic>
          <a:graphicData uri="http://schemas.openxmlformats.org/presentationml/2006/ole">
            <p:oleObj spid="_x0000_s264194" name="Equation" r:id="rId4" imgW="2831760" imgH="57132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5286380" y="3000372"/>
            <a:ext cx="3214688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</a:t>
            </a:r>
            <a:r>
              <a:rPr lang="en-US" sz="1200" dirty="0">
                <a:solidFill>
                  <a:srgbClr val="00A44A"/>
                </a:solidFill>
              </a:rPr>
              <a:t>F. F. Coppola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5573" y="3368658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</a:t>
            </a:r>
            <a:r>
              <a:rPr lang="en-US" sz="1200" dirty="0">
                <a:solidFill>
                  <a:srgbClr val="00A44A"/>
                </a:solidFill>
              </a:rPr>
              <a:t>T. Gilliam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2714620"/>
            <a:ext cx="46434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= {</a:t>
            </a:r>
            <a:r>
              <a:rPr lang="en-US" sz="1600" dirty="0" smtClean="0">
                <a:solidFill>
                  <a:srgbClr val="CC9900"/>
                </a:solidFill>
                <a:latin typeface="+mn-lt"/>
              </a:rPr>
              <a:t>thriller</a:t>
            </a:r>
            <a:r>
              <a:rPr lang="en-US" sz="1600" dirty="0" smtClean="0">
                <a:latin typeface="+mn-lt"/>
              </a:rPr>
              <a:t>} and </a:t>
            </a:r>
          </a:p>
          <a:p>
            <a:r>
              <a:rPr lang="en-US" sz="1600" i="1" dirty="0" smtClean="0">
                <a:latin typeface="+mn-lt"/>
              </a:rPr>
              <a:t>P</a:t>
            </a:r>
            <a:r>
              <a:rPr lang="en-US" sz="1600" i="1" baseline="-25000" dirty="0" smtClean="0">
                <a:latin typeface="+mn-lt"/>
              </a:rPr>
              <a:t>Q</a:t>
            </a:r>
            <a:r>
              <a:rPr lang="en-US" sz="1600" dirty="0" smtClean="0">
                <a:latin typeface="+mn-lt"/>
              </a:rPr>
              <a:t> = ({</a:t>
            </a:r>
            <a:r>
              <a:rPr lang="en-US" sz="1600" dirty="0" smtClean="0">
                <a:solidFill>
                  <a:srgbClr val="CC9900"/>
                </a:solidFill>
                <a:latin typeface="+mn-lt"/>
              </a:rPr>
              <a:t>thriller</a:t>
            </a:r>
            <a:r>
              <a:rPr lang="en-US" sz="1600" dirty="0" smtClean="0">
                <a:latin typeface="+mn-lt"/>
              </a:rPr>
              <a:t>},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F. F. Coppola</a:t>
            </a:r>
            <a:r>
              <a:rPr lang="en-US" sz="1600" dirty="0" smtClean="0">
                <a:latin typeface="+mn-lt"/>
              </a:rPr>
              <a:t> ≻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S. Spielberg</a:t>
            </a:r>
            <a:r>
              <a:rPr lang="en-US" sz="1600" dirty="0" smtClean="0">
                <a:latin typeface="+mn-lt"/>
              </a:rPr>
              <a:t>)</a:t>
            </a:r>
          </a:p>
          <a:p>
            <a:r>
              <a:rPr lang="en-US" sz="1600" i="1" dirty="0" smtClean="0">
                <a:latin typeface="+mn-lt"/>
              </a:rPr>
              <a:t>         </a:t>
            </a:r>
            <a:r>
              <a:rPr lang="en-US" sz="1600" i="1" baseline="-250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({</a:t>
            </a:r>
            <a:r>
              <a:rPr lang="en-US" sz="1600" dirty="0" smtClean="0">
                <a:solidFill>
                  <a:srgbClr val="CC9900"/>
                </a:solidFill>
                <a:latin typeface="+mn-lt"/>
              </a:rPr>
              <a:t>thriller</a:t>
            </a:r>
            <a:r>
              <a:rPr lang="en-US" sz="1600" dirty="0" smtClean="0">
                <a:latin typeface="+mn-lt"/>
              </a:rPr>
              <a:t>},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T. Gilliam </a:t>
            </a:r>
            <a:r>
              <a:rPr lang="en-US" sz="1600" dirty="0" smtClean="0">
                <a:latin typeface="+mn-lt"/>
              </a:rPr>
              <a:t>≻ </a:t>
            </a:r>
            <a:r>
              <a:rPr lang="en-US" sz="1600" dirty="0" smtClean="0">
                <a:solidFill>
                  <a:srgbClr val="00B050"/>
                </a:solidFill>
                <a:latin typeface="+mn-lt"/>
              </a:rPr>
              <a:t>S. Spielberg</a:t>
            </a:r>
            <a:r>
              <a:rPr lang="en-US" sz="1600" dirty="0" smtClean="0">
                <a:latin typeface="+mn-lt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Diversity</a:t>
            </a:r>
            <a:endParaRPr lang="el-GR" dirty="0"/>
          </a:p>
        </p:txBody>
      </p:sp>
      <p:sp>
        <p:nvSpPr>
          <p:cNvPr id="265220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407193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1600" dirty="0" smtClean="0"/>
              <a:t>	</a:t>
            </a:r>
            <a:r>
              <a:rPr lang="en-US" dirty="0" smtClean="0"/>
              <a:t>High coverage ensures that user will find many interesting results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However, two JTTs may contain</a:t>
            </a:r>
            <a:r>
              <a:rPr lang="en-US" dirty="0" smtClean="0">
                <a:solidFill>
                  <a:srgbClr val="FF0000"/>
                </a:solidFill>
              </a:rPr>
              <a:t> very similar information</a:t>
            </a:r>
            <a:r>
              <a:rPr lang="en-US" dirty="0" smtClean="0"/>
              <a:t>, even if they are computed for different choice keywords</a:t>
            </a:r>
          </a:p>
          <a:p>
            <a:pPr>
              <a:buFont typeface="Georgia" pitchFamily="18" charset="0"/>
              <a:buNone/>
            </a:pPr>
            <a:endParaRPr lang="en-US" sz="500" dirty="0" smtClean="0"/>
          </a:p>
          <a:p>
            <a:pPr>
              <a:buFont typeface="Georgia" pitchFamily="18" charset="0"/>
              <a:buNone/>
            </a:pPr>
            <a:endParaRPr lang="en-US" sz="500" dirty="0" smtClean="0"/>
          </a:p>
          <a:p>
            <a:pPr>
              <a:buFont typeface="Georgia" pitchFamily="18" charset="0"/>
              <a:buNone/>
            </a:pPr>
            <a:endParaRPr lang="en-US" sz="500" dirty="0" smtClean="0"/>
          </a:p>
          <a:p>
            <a:pPr>
              <a:buFont typeface="Georgia" pitchFamily="18" charset="0"/>
              <a:buNone/>
            </a:pPr>
            <a:endParaRPr lang="en-US" sz="500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	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For quantifying the overlap between two JTTs, we use a </a:t>
            </a:r>
            <a:r>
              <a:rPr lang="en-US" dirty="0" err="1" smtClean="0"/>
              <a:t>Jaccard</a:t>
            </a:r>
            <a:r>
              <a:rPr lang="en-US" dirty="0" smtClean="0"/>
              <a:t>-based definition of distance, which measures</a:t>
            </a:r>
            <a:r>
              <a:rPr lang="en-US" dirty="0" smtClean="0">
                <a:solidFill>
                  <a:srgbClr val="FF0000"/>
                </a:solidFill>
              </a:rPr>
              <a:t> dissimilarity between the </a:t>
            </a:r>
            <a:r>
              <a:rPr lang="en-US" dirty="0" err="1" smtClean="0">
                <a:solidFill>
                  <a:srgbClr val="FF0000"/>
                </a:solidFill>
              </a:rPr>
              <a:t>tuples</a:t>
            </a:r>
            <a:r>
              <a:rPr lang="en-US" dirty="0" smtClean="0"/>
              <a:t> that form these trees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dirty="0" smtClean="0"/>
              <a:t>Given two JTTs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,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j</a:t>
            </a:r>
            <a:r>
              <a:rPr lang="en-US" sz="1600" dirty="0" smtClean="0"/>
              <a:t> consisting of the sets of </a:t>
            </a:r>
            <a:r>
              <a:rPr lang="en-US" sz="1600" dirty="0" err="1" smtClean="0"/>
              <a:t>tuples</a:t>
            </a:r>
            <a:r>
              <a:rPr lang="en-US" sz="1600" dirty="0" smtClean="0"/>
              <a:t> </a:t>
            </a:r>
            <a:r>
              <a:rPr lang="en-US" sz="1600" i="1" dirty="0" smtClean="0"/>
              <a:t>A</a:t>
            </a:r>
            <a:r>
              <a:rPr lang="en-US" sz="1600" i="1" baseline="-25000" dirty="0" smtClean="0"/>
              <a:t>i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A</a:t>
            </a:r>
            <a:r>
              <a:rPr lang="en-US" sz="1600" i="1" baseline="-25000" dirty="0" err="1" smtClean="0"/>
              <a:t>j</a:t>
            </a:r>
            <a:r>
              <a:rPr lang="en-US" sz="1600" i="1" dirty="0" smtClean="0"/>
              <a:t> </a:t>
            </a:r>
            <a:r>
              <a:rPr lang="en-US" sz="1600" dirty="0" smtClean="0"/>
              <a:t>respectively, the distance between </a:t>
            </a:r>
            <a:r>
              <a:rPr lang="en-US" sz="1600" i="1" dirty="0" smtClean="0"/>
              <a:t>T</a:t>
            </a:r>
            <a:r>
              <a:rPr lang="en-US" sz="1600" i="1" baseline="-25000" dirty="0" smtClean="0"/>
              <a:t>i</a:t>
            </a:r>
            <a:r>
              <a:rPr lang="en-US" sz="1600" dirty="0" smtClean="0"/>
              <a:t> and </a:t>
            </a:r>
            <a:r>
              <a:rPr lang="en-US" sz="1600" i="1" dirty="0" err="1" smtClean="0"/>
              <a:t>T</a:t>
            </a:r>
            <a:r>
              <a:rPr lang="en-US" sz="1600" i="1" baseline="-25000" dirty="0" err="1" smtClean="0"/>
              <a:t>j</a:t>
            </a:r>
            <a:r>
              <a:rPr lang="en-US" sz="1600" dirty="0" smtClean="0"/>
              <a:t> is:</a:t>
            </a:r>
            <a:endParaRPr lang="en-US" sz="1600" i="1" dirty="0" smtClean="0"/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6432F-8CE8-4DAD-A371-DD0268303483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graphicFrame>
        <p:nvGraphicFramePr>
          <p:cNvPr id="265218" name="Object 2"/>
          <p:cNvGraphicFramePr>
            <a:graphicFrameLocks noChangeAspect="1"/>
          </p:cNvGraphicFramePr>
          <p:nvPr/>
        </p:nvGraphicFramePr>
        <p:xfrm>
          <a:off x="1142976" y="5143512"/>
          <a:ext cx="2076450" cy="785812"/>
        </p:xfrm>
        <a:graphic>
          <a:graphicData uri="http://schemas.openxmlformats.org/presentationml/2006/ole">
            <p:oleObj spid="_x0000_s265218" name="Equation" r:id="rId4" imgW="1409400" imgH="533160" progId="Equation.3">
              <p:embed/>
            </p:oleObj>
          </a:graphicData>
        </a:graphic>
      </p:graphicFrame>
      <p:graphicFrame>
        <p:nvGraphicFramePr>
          <p:cNvPr id="265219" name="Object 3"/>
          <p:cNvGraphicFramePr>
            <a:graphicFrameLocks noChangeAspect="1"/>
          </p:cNvGraphicFramePr>
          <p:nvPr/>
        </p:nvGraphicFramePr>
        <p:xfrm>
          <a:off x="4500562" y="5143512"/>
          <a:ext cx="3302000" cy="785813"/>
        </p:xfrm>
        <a:graphic>
          <a:graphicData uri="http://schemas.openxmlformats.org/presentationml/2006/ole">
            <p:oleObj spid="_x0000_s265219" name="Equation" r:id="rId5" imgW="21333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Result Selection Problem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C00E3B-CE57-4BF9-9F0A-2AF4519FBADA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68313" y="1989138"/>
            <a:ext cx="7991475" cy="1800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Georgia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Given a restriction 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k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on the size of the result, provide users with 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k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742950" lvl="1" indent="-285750"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preferable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and</a:t>
            </a:r>
          </a:p>
          <a:p>
            <a:pPr marL="742950" lvl="1" indent="-285750"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relevant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results </a:t>
            </a:r>
          </a:p>
          <a:p>
            <a:pPr algn="just">
              <a:buFont typeface="Georgia" pitchFamily="18" charset="0"/>
              <a:buNone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that also as a whole (set)</a:t>
            </a:r>
          </a:p>
          <a:p>
            <a:pPr marL="742950" lvl="1" indent="-285750"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cover many of their choices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and </a:t>
            </a:r>
          </a:p>
          <a:p>
            <a:pPr marL="742950" lvl="1" indent="-285750" algn="just"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exhibit low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redundancy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(i.e. have high diversity)</a:t>
            </a:r>
            <a:endParaRPr lang="en-US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1365" name="Text Box 6"/>
          <p:cNvSpPr txBox="1">
            <a:spLocks noChangeArrowheads="1"/>
          </p:cNvSpPr>
          <p:nvPr/>
        </p:nvSpPr>
        <p:spPr bwMode="auto">
          <a:xfrm>
            <a:off x="428596" y="4500570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+mn-lt"/>
              </a:rPr>
              <a:t>This is a multi-criteria </a:t>
            </a:r>
            <a:r>
              <a:rPr lang="en-US" dirty="0">
                <a:latin typeface="+mn-lt"/>
              </a:rPr>
              <a:t>optimization problem</a:t>
            </a:r>
            <a:endParaRPr lang="el-G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Result Selection Problem</a:t>
            </a:r>
            <a:endParaRPr lang="el-GR" dirty="0"/>
          </a:p>
        </p:txBody>
      </p:sp>
      <p:sp>
        <p:nvSpPr>
          <p:cNvPr id="323589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	Top-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JTTs</a:t>
            </a:r>
            <a:r>
              <a:rPr lang="en-US" dirty="0" smtClean="0"/>
              <a:t>: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Given a keyword query </a:t>
            </a:r>
            <a:r>
              <a:rPr lang="en-US" i="1" dirty="0" smtClean="0"/>
              <a:t>Q</a:t>
            </a:r>
            <a:r>
              <a:rPr lang="en-US" dirty="0" smtClean="0"/>
              <a:t>, the set of preferences </a:t>
            </a:r>
            <a:r>
              <a:rPr lang="en-US" i="1" dirty="0" smtClean="0"/>
              <a:t>P</a:t>
            </a:r>
            <a:r>
              <a:rPr lang="en-US" i="1" baseline="-25000" dirty="0" smtClean="0"/>
              <a:t>Q</a:t>
            </a:r>
            <a:r>
              <a:rPr lang="en-US" dirty="0" smtClean="0"/>
              <a:t>, a relevance threshold </a:t>
            </a:r>
            <a:r>
              <a:rPr lang="en-US" i="1" dirty="0" smtClean="0"/>
              <a:t>s</a:t>
            </a:r>
            <a:r>
              <a:rPr lang="en-US" dirty="0" smtClean="0"/>
              <a:t> and the sets of results {</a:t>
            </a:r>
            <a:r>
              <a:rPr lang="en-US" i="1" dirty="0" smtClean="0"/>
              <a:t>Z</a:t>
            </a:r>
            <a:r>
              <a:rPr lang="en-US" i="1" baseline="30000" dirty="0" smtClean="0"/>
              <a:t>1</a:t>
            </a:r>
            <a:r>
              <a:rPr lang="en-US" i="1" dirty="0" smtClean="0"/>
              <a:t>, …,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l</a:t>
            </a:r>
            <a:r>
              <a:rPr lang="en-US" dirty="0" smtClean="0"/>
              <a:t>}, the top-</a:t>
            </a:r>
            <a:r>
              <a:rPr lang="en-US" i="1" dirty="0" smtClean="0"/>
              <a:t>k</a:t>
            </a:r>
            <a:r>
              <a:rPr lang="en-US" dirty="0" smtClean="0"/>
              <a:t> JTTs is the set </a:t>
            </a:r>
            <a:r>
              <a:rPr lang="en-US" i="1" dirty="0" smtClean="0"/>
              <a:t>S*</a:t>
            </a:r>
            <a:r>
              <a:rPr lang="en-US" dirty="0" smtClean="0"/>
              <a:t> for which:</a:t>
            </a:r>
          </a:p>
          <a:p>
            <a:pPr>
              <a:buFont typeface="Georgia" pitchFamily="18" charset="0"/>
              <a:buNone/>
            </a:pPr>
            <a:endParaRPr lang="en-US" sz="1400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n-US" sz="1400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n-US" sz="1400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such that, 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i</a:t>
            </a:r>
            <a:r>
              <a:rPr lang="en-US" dirty="0" smtClean="0"/>
              <a:t> contributes </a:t>
            </a:r>
            <a:r>
              <a:rPr lang="en-US" i="1" dirty="0" smtClean="0"/>
              <a:t>F(</a:t>
            </a:r>
            <a:r>
              <a:rPr lang="en-US" i="1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 JTTs to </a:t>
            </a:r>
            <a:r>
              <a:rPr lang="en-US" i="1" dirty="0" smtClean="0"/>
              <a:t>S*</a:t>
            </a:r>
            <a:r>
              <a:rPr lang="en-US" dirty="0" smtClean="0"/>
              <a:t> which are uniformly distributed among the keywords of level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F</a:t>
            </a:r>
            <a:r>
              <a:rPr lang="en-US" dirty="0" smtClean="0"/>
              <a:t> is a monotonically decreasing function with</a:t>
            </a:r>
          </a:p>
          <a:p>
            <a:pPr>
              <a:buFont typeface="Georgia" pitchFamily="18" charset="0"/>
              <a:buNone/>
            </a:pPr>
            <a:endParaRPr lang="en-US" sz="1000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n-US" sz="1000" u="sng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en-US" sz="1600" i="1" dirty="0" smtClean="0"/>
              <a:t>	</a:t>
            </a:r>
            <a:r>
              <a:rPr lang="en-US" i="1" dirty="0" err="1" smtClean="0"/>
              <a:t>Z</a:t>
            </a:r>
            <a:r>
              <a:rPr lang="en-US" i="1" baseline="30000" dirty="0" err="1" smtClean="0"/>
              <a:t>i</a:t>
            </a:r>
            <a:r>
              <a:rPr lang="en-US" dirty="0" smtClean="0"/>
              <a:t>: the JTTs with relevance greater than </a:t>
            </a:r>
            <a:r>
              <a:rPr lang="en-US" i="1" dirty="0" smtClean="0"/>
              <a:t>s</a:t>
            </a: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computed using the keywords </a:t>
            </a:r>
            <a:r>
              <a:rPr lang="en-US" i="1" dirty="0" smtClean="0"/>
              <a:t>W(</a:t>
            </a:r>
            <a:r>
              <a:rPr lang="en-US" i="1" dirty="0" err="1" smtClean="0"/>
              <a:t>i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  <a:endParaRPr lang="el-GR" sz="1600" i="1" dirty="0" smtClean="0"/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D7E5A9-0933-491D-80B3-2B23840BFCBB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graphicFrame>
        <p:nvGraphicFramePr>
          <p:cNvPr id="323586" name="Object 2"/>
          <p:cNvGraphicFramePr>
            <a:graphicFrameLocks noChangeAspect="1"/>
          </p:cNvGraphicFramePr>
          <p:nvPr/>
        </p:nvGraphicFramePr>
        <p:xfrm>
          <a:off x="2881313" y="2608263"/>
          <a:ext cx="2952750" cy="1008062"/>
        </p:xfrm>
        <a:graphic>
          <a:graphicData uri="http://schemas.openxmlformats.org/presentationml/2006/ole">
            <p:oleObj spid="_x0000_s323586" name="Equation" r:id="rId4" imgW="1562040" imgH="533160" progId="Equation.3">
              <p:embed/>
            </p:oleObj>
          </a:graphicData>
        </a:graphic>
      </p:graphicFrame>
      <p:graphicFrame>
        <p:nvGraphicFramePr>
          <p:cNvPr id="323587" name="Object 3"/>
          <p:cNvGraphicFramePr>
            <a:graphicFrameLocks noChangeAspect="1"/>
          </p:cNvGraphicFramePr>
          <p:nvPr/>
        </p:nvGraphicFramePr>
        <p:xfrm>
          <a:off x="7786688" y="4500563"/>
          <a:ext cx="928687" cy="439737"/>
        </p:xfrm>
        <a:graphic>
          <a:graphicData uri="http://schemas.openxmlformats.org/presentationml/2006/ole">
            <p:oleObj spid="_x0000_s323587" name="Equation" r:id="rId5" imgW="723600" imgH="34272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500693" y="5357833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R. De Niro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86693" y="5357833"/>
            <a:ext cx="128587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R. Williams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43693" y="5357833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A. Pacino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29568" y="6072208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R. Gere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43693" y="6072208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A. Hopkins</a:t>
            </a:r>
            <a:endParaRPr lang="el-GR" sz="1200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00693" y="6072208"/>
            <a:ext cx="1000125" cy="285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B050"/>
                </a:solidFill>
              </a:rPr>
              <a:t>A. Garcia</a:t>
            </a:r>
            <a:endParaRPr lang="el-GR" sz="12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8" idx="2"/>
            <a:endCxn id="13" idx="0"/>
          </p:cNvCxnSpPr>
          <p:nvPr/>
        </p:nvCxnSpPr>
        <p:spPr>
          <a:xfrm rot="5400000">
            <a:off x="5785649" y="5858690"/>
            <a:ext cx="4286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 rot="5400000">
            <a:off x="6429380" y="5357833"/>
            <a:ext cx="428625" cy="10001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12" idx="0"/>
          </p:cNvCxnSpPr>
          <p:nvPr/>
        </p:nvCxnSpPr>
        <p:spPr>
          <a:xfrm rot="5400000">
            <a:off x="6928649" y="5858690"/>
            <a:ext cx="428625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1" idx="0"/>
          </p:cNvCxnSpPr>
          <p:nvPr/>
        </p:nvCxnSpPr>
        <p:spPr>
          <a:xfrm rot="16200000" flipH="1">
            <a:off x="8215317" y="5857896"/>
            <a:ext cx="4286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57818" y="5000646"/>
            <a:ext cx="329288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latin typeface="+mn-lt"/>
                <a:cs typeface="+mn-cs"/>
              </a:rPr>
              <a:t>Graph of choices </a:t>
            </a:r>
            <a:r>
              <a:rPr lang="en-US" sz="1400" dirty="0">
                <a:latin typeface="+mn-lt"/>
                <a:cs typeface="+mn-cs"/>
              </a:rPr>
              <a:t>for </a:t>
            </a:r>
            <a:r>
              <a:rPr lang="en-US" sz="1400" dirty="0" smtClean="0">
                <a:latin typeface="+mn-lt"/>
                <a:cs typeface="+mn-cs"/>
              </a:rPr>
              <a:t>a specific context</a:t>
            </a:r>
            <a:r>
              <a:rPr lang="en-US" sz="1400" dirty="0">
                <a:latin typeface="+mn-lt"/>
                <a:cs typeface="+mn-cs"/>
              </a:rPr>
              <a:t>:</a:t>
            </a:r>
            <a:r>
              <a:rPr lang="en-US" sz="1400" dirty="0">
                <a:solidFill>
                  <a:srgbClr val="CC9900"/>
                </a:solidFill>
                <a:latin typeface="+mn-lt"/>
                <a:cs typeface="+mn-cs"/>
              </a:rPr>
              <a:t> </a:t>
            </a:r>
            <a:endParaRPr lang="el-GR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Result Selection</a:t>
            </a:r>
            <a:endParaRPr lang="el-GR" dirty="0"/>
          </a:p>
        </p:txBody>
      </p:sp>
      <p:sp>
        <p:nvSpPr>
          <p:cNvPr id="267268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We use a heuristic to capture the desired properties of the result:</a:t>
            </a: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Preferential dominance</a:t>
            </a:r>
            <a:r>
              <a:rPr lang="en-US" dirty="0" smtClean="0"/>
              <a:t>: the more preferred keywords contribute more trees to the top-</a:t>
            </a:r>
            <a:r>
              <a:rPr lang="en-US" i="1" dirty="0" smtClean="0"/>
              <a:t>k</a:t>
            </a:r>
            <a:r>
              <a:rPr lang="en-US" dirty="0" smtClean="0"/>
              <a:t> results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dirty="0" smtClean="0"/>
              <a:t>The number of trees offered by each level </a:t>
            </a:r>
            <a:r>
              <a:rPr lang="en-US" sz="1600" i="1" dirty="0" err="1" smtClean="0"/>
              <a:t>i</a:t>
            </a:r>
            <a:r>
              <a:rPr lang="en-US" sz="1600" dirty="0" smtClean="0"/>
              <a:t> is captured by a monotonically decreasing function </a:t>
            </a:r>
            <a:r>
              <a:rPr lang="en-US" sz="1600" i="1" dirty="0" smtClean="0"/>
              <a:t>F</a:t>
            </a:r>
            <a:r>
              <a:rPr lang="en-US" sz="1600" dirty="0" smtClean="0"/>
              <a:t> with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: the selected JTTs have relevance greater than a threshold </a:t>
            </a:r>
            <a:r>
              <a:rPr lang="en-US" i="1" dirty="0" smtClean="0"/>
              <a:t>s</a:t>
            </a:r>
          </a:p>
          <a:p>
            <a:pPr>
              <a:buNone/>
            </a:pPr>
            <a:endParaRPr lang="en-US" sz="1000" dirty="0" smtClean="0"/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sz="1600" dirty="0" smtClean="0"/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56C04-9788-40B8-A917-B67D153EA0AC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aphicFrame>
        <p:nvGraphicFramePr>
          <p:cNvPr id="267266" name="Object 2"/>
          <p:cNvGraphicFramePr>
            <a:graphicFrameLocks noChangeAspect="1"/>
          </p:cNvGraphicFramePr>
          <p:nvPr/>
        </p:nvGraphicFramePr>
        <p:xfrm>
          <a:off x="3714744" y="4929198"/>
          <a:ext cx="928687" cy="439737"/>
        </p:xfrm>
        <a:graphic>
          <a:graphicData uri="http://schemas.openxmlformats.org/presentationml/2006/ole">
            <p:oleObj spid="_x0000_s267266" name="Equation" r:id="rId4" imgW="723600" imgH="342720" progId="Equation.3">
              <p:embed/>
            </p:oleObj>
          </a:graphicData>
        </a:graphic>
      </p:graphicFrame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881313" y="2608263"/>
          <a:ext cx="2952750" cy="1008062"/>
        </p:xfrm>
        <a:graphic>
          <a:graphicData uri="http://schemas.openxmlformats.org/presentationml/2006/ole">
            <p:oleObj spid="_x0000_s267268" name="Equation" r:id="rId5" imgW="156204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Result Selection</a:t>
            </a:r>
            <a:endParaRPr lang="el-GR" dirty="0"/>
          </a:p>
        </p:txBody>
      </p:sp>
      <p:sp>
        <p:nvSpPr>
          <p:cNvPr id="267268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We use a heuristic to capture the desired properties of the result:</a:t>
            </a: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Coverage</a:t>
            </a:r>
            <a:r>
              <a:rPr lang="en-US" dirty="0" smtClean="0"/>
              <a:t>: the contributed JTTs are uniformly distributed among the keywords of each level 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Diversity</a:t>
            </a:r>
            <a:r>
              <a:rPr lang="en-US" dirty="0" smtClean="0"/>
              <a:t>: among the combinations of </a:t>
            </a:r>
            <a:r>
              <a:rPr lang="en-US" i="1" dirty="0" smtClean="0"/>
              <a:t>k</a:t>
            </a:r>
            <a:r>
              <a:rPr lang="en-US" dirty="0" smtClean="0"/>
              <a:t> trees that satisfy the constraints, choose the one with the highest set diversity</a:t>
            </a:r>
          </a:p>
          <a:p>
            <a:endParaRPr lang="en-US" sz="1000" dirty="0" smtClean="0"/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956C04-9788-40B8-A917-B67D153EA0AC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2881313" y="2608263"/>
          <a:ext cx="2952750" cy="1008062"/>
        </p:xfrm>
        <a:graphic>
          <a:graphicData uri="http://schemas.openxmlformats.org/presentationml/2006/ole">
            <p:oleObj spid="_x0000_s373763" name="Equation" r:id="rId4" imgW="1562040" imgH="533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Tuning Parameters: Function </a:t>
            </a:r>
            <a:r>
              <a:rPr lang="en-US" i="1" dirty="0" smtClean="0"/>
              <a:t>F</a:t>
            </a:r>
            <a:r>
              <a:rPr lang="en-US" dirty="0" smtClean="0"/>
              <a:t>, Threshold </a:t>
            </a:r>
            <a:r>
              <a:rPr lang="en-US" i="1" dirty="0" smtClean="0"/>
              <a:t>s</a:t>
            </a:r>
            <a:endParaRPr lang="el-GR" dirty="0"/>
          </a:p>
        </p:txBody>
      </p:sp>
      <p:sp>
        <p:nvSpPr>
          <p:cNvPr id="325634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Dominance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coverage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 depend on how quickly </a:t>
            </a:r>
            <a:r>
              <a:rPr lang="en-US" i="1" dirty="0" smtClean="0"/>
              <a:t>F</a:t>
            </a:r>
            <a:r>
              <a:rPr lang="en-US" dirty="0" smtClean="0"/>
              <a:t> decreases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dirty="0" smtClean="0"/>
              <a:t>A high decrease rate leads to keywords from fewer levels contributing to the final result</a:t>
            </a:r>
          </a:p>
          <a:p>
            <a:pPr lvl="2"/>
            <a:r>
              <a:rPr lang="en-US" dirty="0" smtClean="0"/>
              <a:t>Coverage decreases, average dominance increases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dirty="0" smtClean="0"/>
              <a:t>A low decrease rate of </a:t>
            </a:r>
            <a:r>
              <a:rPr lang="en-US" sz="1600" i="1" dirty="0" smtClean="0"/>
              <a:t>F</a:t>
            </a:r>
            <a:r>
              <a:rPr lang="en-US" sz="1600" dirty="0" smtClean="0"/>
              <a:t> means that less trees will be retrieved from each level, so relevance increases</a:t>
            </a:r>
          </a:p>
          <a:p>
            <a:pPr>
              <a:buFont typeface="Georgia" pitchFamily="18" charset="0"/>
              <a:buNone/>
            </a:pPr>
            <a:endParaRPr lang="en-US" sz="1600" dirty="0" smtClean="0"/>
          </a:p>
          <a:p>
            <a:pPr>
              <a:buFont typeface="Georgia" pitchFamily="18" charset="0"/>
              <a:buNone/>
            </a:pPr>
            <a:endParaRPr lang="en-US" sz="1600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 is calibrated through the selection of the threshold </a:t>
            </a:r>
            <a:r>
              <a:rPr lang="en-US" i="1" dirty="0" smtClean="0"/>
              <a:t>s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dirty="0" smtClean="0"/>
              <a:t>A large value for </a:t>
            </a:r>
            <a:r>
              <a:rPr lang="en-US" sz="1600" i="1" dirty="0" smtClean="0"/>
              <a:t>s</a:t>
            </a:r>
            <a:r>
              <a:rPr lang="en-US" sz="1600" dirty="0" smtClean="0"/>
              <a:t> with an appropriate </a:t>
            </a:r>
            <a:r>
              <a:rPr lang="en-US" sz="1600" i="1" dirty="0" smtClean="0"/>
              <a:t>F,</a:t>
            </a:r>
            <a:r>
              <a:rPr lang="en-US" sz="1600" dirty="0" smtClean="0"/>
              <a:t> results in </a:t>
            </a:r>
            <a:r>
              <a:rPr lang="en-US" sz="1600" i="1" dirty="0" smtClean="0"/>
              <a:t>k</a:t>
            </a:r>
            <a:r>
              <a:rPr lang="en-US" sz="1600" dirty="0" smtClean="0"/>
              <a:t> JTTs with the largest relevance</a:t>
            </a:r>
          </a:p>
          <a:p>
            <a:pPr>
              <a:buFont typeface="Georgia" pitchFamily="18" charset="0"/>
              <a:buNone/>
            </a:pPr>
            <a:endParaRPr lang="en-US" sz="1600" dirty="0" smtClean="0"/>
          </a:p>
          <a:p>
            <a:pPr>
              <a:buFont typeface="Georgia" pitchFamily="18" charset="0"/>
              <a:buNone/>
            </a:pPr>
            <a:endParaRPr lang="en-US" sz="1600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Diversity</a:t>
            </a:r>
            <a:r>
              <a:rPr lang="en-US" dirty="0" smtClean="0"/>
              <a:t> is calibrated through </a:t>
            </a:r>
            <a:r>
              <a:rPr lang="en-US" i="1" dirty="0" smtClean="0"/>
              <a:t>s</a:t>
            </a:r>
            <a:r>
              <a:rPr lang="en-US" dirty="0" smtClean="0"/>
              <a:t> that determines the number of candidate JTTs out of which to select the </a:t>
            </a:r>
            <a:r>
              <a:rPr lang="en-US" i="1" dirty="0" smtClean="0"/>
              <a:t>k</a:t>
            </a:r>
            <a:r>
              <a:rPr lang="en-US" dirty="0" smtClean="0"/>
              <a:t> most diverse ones</a:t>
            </a:r>
            <a:endParaRPr lang="el-GR" dirty="0" smtClean="0"/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1157C7-5A06-475F-A6B9-487B5C601078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en-US" sz="2500" smtClean="0"/>
              <a:t>Talk Outline</a:t>
            </a:r>
            <a:endParaRPr lang="el-GR" sz="25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ED2077-C6FC-45CA-A78B-D539E86A7B5B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1571625"/>
            <a:ext cx="8678892" cy="4643457"/>
          </a:xfrm>
        </p:spPr>
        <p:txBody>
          <a:bodyPr/>
          <a:lstStyle/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Model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Contextual Keyword Preferences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Dominance among JTTs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Top-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personalized results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Problem definition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Algorithms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Evaluation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el-GR"/>
          </a:p>
        </p:txBody>
      </p:sp>
      <p:sp>
        <p:nvSpPr>
          <p:cNvPr id="331778" name="Content Placeholder 2"/>
          <p:cNvSpPr>
            <a:spLocks noGrp="1"/>
          </p:cNvSpPr>
          <p:nvPr>
            <p:ph idx="1"/>
          </p:nvPr>
        </p:nvSpPr>
        <p:spPr>
          <a:xfrm>
            <a:off x="45720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Next, we focus on: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How to compute preferential query results?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use a  </a:t>
            </a:r>
            <a:r>
              <a:rPr lang="en-US" dirty="0" smtClean="0">
                <a:solidFill>
                  <a:srgbClr val="FF0000"/>
                </a:solidFill>
              </a:rPr>
              <a:t>database schema</a:t>
            </a:r>
            <a:r>
              <a:rPr lang="en-US" dirty="0" smtClean="0"/>
              <a:t> based approach  to retrieve JTTs that answer a query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4B089B-BD01-4C02-8DAA-5E9E26D21892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Keyword Query Processing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647AEB-E30F-48E2-B054-B4F08CDA9385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sp>
        <p:nvSpPr>
          <p:cNvPr id="333828" name="Content Placeholder 2"/>
          <p:cNvSpPr>
            <a:spLocks noGrp="1"/>
          </p:cNvSpPr>
          <p:nvPr>
            <p:ph idx="1"/>
          </p:nvPr>
        </p:nvSpPr>
        <p:spPr>
          <a:xfrm>
            <a:off x="314325" y="1643063"/>
            <a:ext cx="1971675" cy="7858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1400" smtClean="0"/>
              <a:t>Q = {</a:t>
            </a:r>
            <a:r>
              <a:rPr lang="en-US" sz="1400" smtClean="0">
                <a:solidFill>
                  <a:srgbClr val="CC9900"/>
                </a:solidFill>
              </a:rPr>
              <a:t>thriller, B. Pitt</a:t>
            </a:r>
            <a:r>
              <a:rPr lang="en-US" sz="1400" smtClean="0"/>
              <a:t>}</a:t>
            </a:r>
          </a:p>
          <a:p>
            <a:pPr>
              <a:buFont typeface="Georgia" pitchFamily="18" charset="0"/>
              <a:buNone/>
            </a:pPr>
            <a:endParaRPr lang="en-US" sz="1400" smtClean="0"/>
          </a:p>
          <a:p>
            <a:pPr>
              <a:buFont typeface="Georgia" pitchFamily="18" charset="0"/>
              <a:buNone/>
            </a:pPr>
            <a:r>
              <a:rPr lang="en-US" sz="1400" smtClean="0"/>
              <a:t>Results:</a:t>
            </a:r>
            <a:endParaRPr lang="el-GR" sz="14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14875" y="1574800"/>
          <a:ext cx="4357718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1500198"/>
                <a:gridCol w="714380"/>
                <a:gridCol w="571504"/>
                <a:gridCol w="1071570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Dracula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thriller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F. F. Coppola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Twelve Monkeys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T. Gilliam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Seven 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D. Fincher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Schindler’s List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S. Spielberg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Picking up the Pieces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comedy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A. Arau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95838" y="3422650"/>
          <a:ext cx="919170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4191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357938" y="3367088"/>
          <a:ext cx="2643206" cy="1299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928694"/>
                <a:gridCol w="714380"/>
                <a:gridCol w="5715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gender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dob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G. Oldman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1958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B. Pitt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1963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L. Neeson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W. Allen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1935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 rot="5400000" flipH="1" flipV="1">
            <a:off x="3679031" y="2855119"/>
            <a:ext cx="178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72000" y="196056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224631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253206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746375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3032125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63194" y="4252119"/>
            <a:ext cx="1217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3798888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407511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2000" y="436086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458470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4860925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8625" y="2428875"/>
            <a:ext cx="3357563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thriller, 1996, T. Gilliam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28938" y="2857500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2938" y="2857500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B. Pitt, male, 1963</a:t>
            </a:r>
          </a:p>
        </p:txBody>
      </p:sp>
      <p:cxnSp>
        <p:nvCxnSpPr>
          <p:cNvPr id="25" name="Elbow Connector 24"/>
          <p:cNvCxnSpPr>
            <a:stCxn id="22" idx="3"/>
            <a:endCxn id="23" idx="3"/>
          </p:cNvCxnSpPr>
          <p:nvPr/>
        </p:nvCxnSpPr>
        <p:spPr>
          <a:xfrm flipH="1">
            <a:off x="3643313" y="2571750"/>
            <a:ext cx="142875" cy="428625"/>
          </a:xfrm>
          <a:prstGeom prst="bentConnector3">
            <a:avLst>
              <a:gd name="adj1" fmla="val -15999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3" idx="1"/>
            <a:endCxn id="24" idx="3"/>
          </p:cNvCxnSpPr>
          <p:nvPr/>
        </p:nvCxnSpPr>
        <p:spPr>
          <a:xfrm rot="10800000">
            <a:off x="2357438" y="3000375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8625" y="3533775"/>
            <a:ext cx="3357563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m3, Seven, thriller, 1996, D. Fincher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28938" y="3962400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m3,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2938" y="3962400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B. Pitt, male, 1963</a:t>
            </a:r>
          </a:p>
        </p:txBody>
      </p:sp>
      <p:cxnSp>
        <p:nvCxnSpPr>
          <p:cNvPr id="30" name="Elbow Connector 29"/>
          <p:cNvCxnSpPr>
            <a:stCxn id="27" idx="3"/>
            <a:endCxn id="28" idx="3"/>
          </p:cNvCxnSpPr>
          <p:nvPr/>
        </p:nvCxnSpPr>
        <p:spPr>
          <a:xfrm flipH="1">
            <a:off x="3643313" y="3676650"/>
            <a:ext cx="142875" cy="428625"/>
          </a:xfrm>
          <a:prstGeom prst="bentConnector3">
            <a:avLst>
              <a:gd name="adj1" fmla="val -15999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1"/>
            <a:endCxn id="29" idx="3"/>
          </p:cNvCxnSpPr>
          <p:nvPr/>
        </p:nvCxnSpPr>
        <p:spPr>
          <a:xfrm rot="10800000">
            <a:off x="2357438" y="4105275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-357188" y="5072063"/>
            <a:ext cx="5572126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	These JTTs are produced using the schema level tree: </a:t>
            </a:r>
            <a:r>
              <a:rPr lang="en-US" sz="1600" i="1" dirty="0">
                <a:latin typeface="+mn-lt"/>
                <a:cs typeface="+mn-cs"/>
              </a:rPr>
              <a:t>Movies</a:t>
            </a:r>
            <a:r>
              <a:rPr lang="en-US" sz="1600" baseline="30000" dirty="0">
                <a:latin typeface="+mn-lt"/>
                <a:cs typeface="+mn-cs"/>
              </a:rPr>
              <a:t>{</a:t>
            </a:r>
            <a:r>
              <a:rPr lang="en-US" sz="1600" baseline="30000" dirty="0">
                <a:solidFill>
                  <a:srgbClr val="CC9900"/>
                </a:solidFill>
                <a:latin typeface="+mn-lt"/>
                <a:cs typeface="+mn-cs"/>
              </a:rPr>
              <a:t>thriller</a:t>
            </a:r>
            <a:r>
              <a:rPr lang="en-US" sz="1600" baseline="30000" dirty="0">
                <a:latin typeface="+mn-lt"/>
                <a:cs typeface="+mn-cs"/>
              </a:rPr>
              <a:t>}</a:t>
            </a:r>
            <a:r>
              <a:rPr lang="en-US" sz="1600" dirty="0">
                <a:latin typeface="+mn-lt"/>
                <a:cs typeface="+mn-cs"/>
              </a:rPr>
              <a:t> – </a:t>
            </a:r>
            <a:r>
              <a:rPr lang="en-US" sz="1600" i="1" dirty="0">
                <a:latin typeface="+mn-lt"/>
                <a:cs typeface="+mn-cs"/>
              </a:rPr>
              <a:t>Play</a:t>
            </a:r>
            <a:r>
              <a:rPr lang="en-US" sz="1600" baseline="30000" dirty="0">
                <a:latin typeface="+mn-lt"/>
                <a:cs typeface="+mn-cs"/>
              </a:rPr>
              <a:t>{}</a:t>
            </a:r>
            <a:r>
              <a:rPr lang="en-US" sz="1600" dirty="0">
                <a:latin typeface="+mn-lt"/>
                <a:cs typeface="+mn-cs"/>
              </a:rPr>
              <a:t> – </a:t>
            </a:r>
            <a:r>
              <a:rPr lang="en-US" sz="1600" i="1" dirty="0">
                <a:latin typeface="+mn-lt"/>
                <a:cs typeface="+mn-cs"/>
              </a:rPr>
              <a:t>Actors</a:t>
            </a:r>
            <a:r>
              <a:rPr lang="en-US" sz="1600" baseline="30000" dirty="0">
                <a:latin typeface="+mn-lt"/>
                <a:cs typeface="+mn-cs"/>
              </a:rPr>
              <a:t>{</a:t>
            </a:r>
            <a:r>
              <a:rPr lang="en-US" sz="1600" baseline="30000" dirty="0">
                <a:solidFill>
                  <a:srgbClr val="CC9900"/>
                </a:solidFill>
                <a:latin typeface="+mn-lt"/>
                <a:cs typeface="+mn-cs"/>
              </a:rPr>
              <a:t>B. Pitt</a:t>
            </a:r>
            <a:r>
              <a:rPr lang="en-US" sz="1600" baseline="30000" dirty="0">
                <a:latin typeface="+mn-lt"/>
                <a:cs typeface="+mn-cs"/>
              </a:rPr>
              <a:t>}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endParaRPr lang="en-US" sz="1000" dirty="0">
              <a:latin typeface="+mn-lt"/>
              <a:cs typeface="+mn-cs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	Such trees are called 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joining trees of tuple sets </a:t>
            </a:r>
            <a:r>
              <a:rPr lang="en-US" sz="1600" dirty="0">
                <a:latin typeface="+mn-lt"/>
                <a:cs typeface="+mn-cs"/>
              </a:rPr>
              <a:t>(JTSs)</a:t>
            </a:r>
            <a:endParaRPr lang="el-GR" sz="1600" dirty="0">
              <a:latin typeface="+mn-lt"/>
              <a:cs typeface="+mn-c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8001000" y="1285875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4767263" y="3167063"/>
            <a:ext cx="7143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8224838" y="3114675"/>
            <a:ext cx="84772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715000" y="3714750"/>
            <a:ext cx="642938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715000" y="3929063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715000" y="4000500"/>
            <a:ext cx="642938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715000" y="4286250"/>
            <a:ext cx="642938" cy="285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15000" y="4500563"/>
            <a:ext cx="642938" cy="357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500688" y="5715000"/>
            <a:ext cx="3429000" cy="7000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Construct JTSs as an intermediate </a:t>
            </a:r>
          </a:p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step of the computation of JTTs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Keyword Search in Relational Databases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4F101D5-F47D-4523-9345-3BBF451D2E2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85750" y="2701925"/>
          <a:ext cx="4572032" cy="1649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1643074"/>
                <a:gridCol w="714380"/>
                <a:gridCol w="571504"/>
                <a:gridCol w="1143008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idm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title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genre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year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director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m1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Dracula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thriller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1992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F. F. Coppola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m2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Twelve Monkeys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thriller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1996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T. Gilliam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m3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Seven 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thriller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1996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D. Fincher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m4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Schindler’s List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drama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1993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S. Spielberg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m5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Picking up the Pieces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comedy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2000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A. Arau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81025" y="4572000"/>
          <a:ext cx="919170" cy="1649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4191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idm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ida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m1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a1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m2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a2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m3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a2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m4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m5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a4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43125" y="4637088"/>
          <a:ext cx="264320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928694"/>
                <a:gridCol w="714380"/>
                <a:gridCol w="5715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ida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name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dob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a1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 Oldman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1958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a2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B. Pitt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male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1963</a:t>
                      </a:r>
                      <a:endParaRPr lang="el-GR" sz="1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a3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L. Neeson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1952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a4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W. Allen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1935</a:t>
                      </a:r>
                      <a:endParaRPr lang="el-G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1500188" y="4941888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0188" y="5227638"/>
            <a:ext cx="642937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00188" y="5351463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00188" y="5584825"/>
            <a:ext cx="642937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500188" y="5889625"/>
            <a:ext cx="64293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142875" y="4960938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750094" y="4029869"/>
            <a:ext cx="178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2875" y="31369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42875" y="34226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875" y="37084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2875" y="392271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42875" y="4208463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-392906" y="5458619"/>
            <a:ext cx="10715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2875" y="5243513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2875" y="5532438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2875" y="5994400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42875" y="5784850"/>
            <a:ext cx="428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214938" y="2500313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00A44A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T. Gilliam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5250" y="2928938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29250" y="2928938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</a:t>
            </a:r>
            <a:r>
              <a:rPr lang="en-US" sz="1200" dirty="0">
                <a:solidFill>
                  <a:srgbClr val="00A44A"/>
                </a:solidFill>
              </a:rPr>
              <a:t>B. Pitt</a:t>
            </a:r>
            <a:r>
              <a:rPr lang="en-US" sz="1200" dirty="0">
                <a:solidFill>
                  <a:schemeClr val="tx1"/>
                </a:solidFill>
              </a:rPr>
              <a:t>, male, 1963</a:t>
            </a:r>
          </a:p>
        </p:txBody>
      </p:sp>
      <p:cxnSp>
        <p:nvCxnSpPr>
          <p:cNvPr id="30" name="Elbow Connector 29"/>
          <p:cNvCxnSpPr>
            <a:stCxn id="27" idx="3"/>
            <a:endCxn id="28" idx="3"/>
          </p:cNvCxnSpPr>
          <p:nvPr/>
        </p:nvCxnSpPr>
        <p:spPr>
          <a:xfrm flipH="1">
            <a:off x="8429625" y="2643188"/>
            <a:ext cx="142875" cy="428625"/>
          </a:xfrm>
          <a:prstGeom prst="bentConnector3">
            <a:avLst>
              <a:gd name="adj1" fmla="val -15999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8" idx="1"/>
            <a:endCxn id="29" idx="3"/>
          </p:cNvCxnSpPr>
          <p:nvPr/>
        </p:nvCxnSpPr>
        <p:spPr>
          <a:xfrm rot="10800000">
            <a:off x="7143750" y="3071813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214938" y="3857625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m3, Seven, </a:t>
            </a:r>
            <a:r>
              <a:rPr lang="en-US" sz="1200" dirty="0">
                <a:solidFill>
                  <a:srgbClr val="00A44A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D. Fincher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715250" y="4286250"/>
            <a:ext cx="714375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m3, a2</a:t>
            </a:r>
            <a:endParaRPr lang="el-GR" sz="1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29250" y="4286250"/>
            <a:ext cx="17145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a2, </a:t>
            </a:r>
            <a:r>
              <a:rPr lang="en-US" sz="1200" dirty="0">
                <a:solidFill>
                  <a:srgbClr val="00A44A"/>
                </a:solidFill>
              </a:rPr>
              <a:t>B. Pitt</a:t>
            </a:r>
            <a:r>
              <a:rPr lang="en-US" sz="1200" dirty="0">
                <a:solidFill>
                  <a:schemeClr val="tx1"/>
                </a:solidFill>
              </a:rPr>
              <a:t>, male, 1963</a:t>
            </a:r>
          </a:p>
        </p:txBody>
      </p:sp>
      <p:cxnSp>
        <p:nvCxnSpPr>
          <p:cNvPr id="35" name="Elbow Connector 34"/>
          <p:cNvCxnSpPr>
            <a:stCxn id="32" idx="3"/>
            <a:endCxn id="33" idx="3"/>
          </p:cNvCxnSpPr>
          <p:nvPr/>
        </p:nvCxnSpPr>
        <p:spPr>
          <a:xfrm flipH="1">
            <a:off x="8429625" y="4000500"/>
            <a:ext cx="142875" cy="428625"/>
          </a:xfrm>
          <a:prstGeom prst="bentConnector3">
            <a:avLst>
              <a:gd name="adj1" fmla="val -159999"/>
            </a:avLst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  <a:endCxn id="34" idx="3"/>
          </p:cNvCxnSpPr>
          <p:nvPr/>
        </p:nvCxnSpPr>
        <p:spPr>
          <a:xfrm rot="10800000">
            <a:off x="7143750" y="4429125"/>
            <a:ext cx="5715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285750" y="2366963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2152650" y="4367213"/>
            <a:ext cx="990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81025" y="4314825"/>
            <a:ext cx="9906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41" name="Oval 40"/>
          <p:cNvSpPr/>
          <p:nvPr/>
        </p:nvSpPr>
        <p:spPr>
          <a:xfrm>
            <a:off x="5000625" y="1928813"/>
            <a:ext cx="4000500" cy="17033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2" name="Oval 41"/>
          <p:cNvSpPr/>
          <p:nvPr/>
        </p:nvSpPr>
        <p:spPr>
          <a:xfrm>
            <a:off x="5000625" y="3357563"/>
            <a:ext cx="4000500" cy="17033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" name="TextBox 42"/>
          <p:cNvSpPr txBox="1"/>
          <p:nvPr/>
        </p:nvSpPr>
        <p:spPr>
          <a:xfrm>
            <a:off x="4929190" y="5357826"/>
            <a:ext cx="3070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query result:</a:t>
            </a:r>
          </a:p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joining trees of tuples (JTTs)</a:t>
            </a:r>
            <a:endParaRPr lang="el-GR" dirty="0">
              <a:solidFill>
                <a:schemeClr val="accent6">
                  <a:lumMod val="75000"/>
                </a:schemeClr>
              </a:solidFill>
              <a:cs typeface="+mn-cs"/>
            </a:endParaRPr>
          </a:p>
        </p:txBody>
      </p:sp>
      <p:cxnSp>
        <p:nvCxnSpPr>
          <p:cNvPr id="48" name="Straight Arrow Connector 47"/>
          <p:cNvCxnSpPr>
            <a:stCxn id="43" idx="0"/>
            <a:endCxn id="42" idx="3"/>
          </p:cNvCxnSpPr>
          <p:nvPr/>
        </p:nvCxnSpPr>
        <p:spPr>
          <a:xfrm rot="16200000" flipV="1">
            <a:off x="5752229" y="4645752"/>
            <a:ext cx="546331" cy="87781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3" idx="0"/>
            <a:endCxn id="41" idx="5"/>
          </p:cNvCxnSpPr>
          <p:nvPr/>
        </p:nvCxnSpPr>
        <p:spPr>
          <a:xfrm rot="5400000" flipH="1" flipV="1">
            <a:off x="6452244" y="3394805"/>
            <a:ext cx="1975081" cy="19509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42" name="Rectangle 43"/>
          <p:cNvSpPr>
            <a:spLocks noChangeArrowheads="1"/>
          </p:cNvSpPr>
          <p:nvPr/>
        </p:nvSpPr>
        <p:spPr bwMode="auto">
          <a:xfrm>
            <a:off x="285750" y="1785938"/>
            <a:ext cx="2139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 = {</a:t>
            </a:r>
            <a:r>
              <a:rPr lang="en-US">
                <a:solidFill>
                  <a:srgbClr val="00B050"/>
                </a:solidFill>
              </a:rPr>
              <a:t>thriller</a:t>
            </a:r>
            <a:r>
              <a:rPr lang="en-US"/>
              <a:t>, </a:t>
            </a:r>
            <a:r>
              <a:rPr lang="en-US">
                <a:solidFill>
                  <a:srgbClr val="00B050"/>
                </a:solidFill>
              </a:rPr>
              <a:t>B. Pitt</a:t>
            </a:r>
            <a:r>
              <a:rPr lang="en-US"/>
              <a:t>}</a:t>
            </a:r>
            <a:endParaRPr lang="el-GR"/>
          </a:p>
        </p:txBody>
      </p:sp>
      <p:sp>
        <p:nvSpPr>
          <p:cNvPr id="53" name="Rectangle 52"/>
          <p:cNvSpPr/>
          <p:nvPr/>
        </p:nvSpPr>
        <p:spPr>
          <a:xfrm>
            <a:off x="5072066" y="6143644"/>
            <a:ext cx="92869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6286512" y="6143644"/>
            <a:ext cx="107157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/>
      <p:bldP spid="53" grpId="1" animBg="1"/>
      <p:bldP spid="5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Algorithm Sketch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	Given a query </a:t>
            </a:r>
            <a:r>
              <a:rPr lang="en-US" i="1" dirty="0" smtClean="0"/>
              <a:t>Q, </a:t>
            </a:r>
            <a:r>
              <a:rPr lang="en-US" dirty="0" smtClean="0"/>
              <a:t>the algorithm constructs the JTSs with size up to </a:t>
            </a:r>
            <a:r>
              <a:rPr lang="en-US" i="1" dirty="0" smtClean="0"/>
              <a:t>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Compute all possible </a:t>
            </a:r>
            <a:r>
              <a:rPr lang="en-US" b="1" dirty="0" err="1" smtClean="0">
                <a:solidFill>
                  <a:srgbClr val="FF0000"/>
                </a:solidFill>
              </a:rPr>
              <a:t>tuple</a:t>
            </a:r>
            <a:r>
              <a:rPr lang="en-US" b="1" dirty="0" smtClean="0">
                <a:solidFill>
                  <a:srgbClr val="FF0000"/>
                </a:solidFill>
              </a:rPr>
              <a:t> sets </a:t>
            </a:r>
            <a:r>
              <a:rPr lang="en-US" b="1" i="1" dirty="0" err="1" smtClean="0"/>
              <a:t>R</a:t>
            </a:r>
            <a:r>
              <a:rPr lang="en-US" b="1" i="1" baseline="-25000" dirty="0" err="1" smtClean="0"/>
              <a:t>i</a:t>
            </a:r>
            <a:r>
              <a:rPr lang="en-US" b="1" i="1" baseline="30000" dirty="0" err="1" smtClean="0"/>
              <a:t>X</a:t>
            </a:r>
            <a:endParaRPr lang="en-US" b="1" dirty="0" smtClean="0"/>
          </a:p>
          <a:p>
            <a:pPr lvl="2">
              <a:defRPr/>
            </a:pP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i</a:t>
            </a:r>
            <a:r>
              <a:rPr lang="en-US" sz="1400" i="1" baseline="30000" dirty="0" err="1" smtClean="0"/>
              <a:t>X</a:t>
            </a:r>
            <a:r>
              <a:rPr lang="fr-FR" sz="1400" dirty="0" smtClean="0"/>
              <a:t>= {</a:t>
            </a:r>
            <a:r>
              <a:rPr lang="fr-FR" sz="1400" i="1" dirty="0" smtClean="0"/>
              <a:t>t</a:t>
            </a:r>
            <a:r>
              <a:rPr lang="fr-FR" sz="1400" dirty="0" smtClean="0"/>
              <a:t> | </a:t>
            </a:r>
            <a:r>
              <a:rPr lang="fr-FR" sz="1400" i="1" dirty="0" smtClean="0"/>
              <a:t>t </a:t>
            </a:r>
            <a:r>
              <a:rPr lang="fr-FR" sz="1400" dirty="0" smtClean="0">
                <a:sym typeface="Symbol"/>
              </a:rPr>
              <a:t></a:t>
            </a:r>
            <a:r>
              <a:rPr lang="fr-FR" sz="1400" i="1" dirty="0" smtClean="0">
                <a:sym typeface="Symbol"/>
              </a:rPr>
              <a:t> R</a:t>
            </a:r>
            <a:r>
              <a:rPr lang="fr-FR" sz="1400" i="1" baseline="-25000" dirty="0" smtClean="0">
                <a:sym typeface="Symbol"/>
              </a:rPr>
              <a:t>i</a:t>
            </a:r>
            <a:r>
              <a:rPr lang="fr-FR" sz="1400" dirty="0" smtClean="0">
                <a:sym typeface="Symbol"/>
              </a:rPr>
              <a:t> and </a:t>
            </a:r>
            <a:r>
              <a:rPr lang="fr-FR" sz="1400" i="1" dirty="0" err="1" smtClean="0">
                <a:sym typeface="Symbol"/>
              </a:rPr>
              <a:t>w</a:t>
            </a:r>
            <a:r>
              <a:rPr lang="fr-FR" sz="1400" i="1" baseline="-25000" dirty="0" err="1" smtClean="0">
                <a:sym typeface="Symbol"/>
              </a:rPr>
              <a:t>x</a:t>
            </a:r>
            <a:r>
              <a:rPr lang="fr-FR" sz="1400" dirty="0" smtClean="0">
                <a:sym typeface="Symbol"/>
              </a:rPr>
              <a:t>  </a:t>
            </a:r>
            <a:r>
              <a:rPr lang="fr-FR" sz="1400" i="1" dirty="0" smtClean="0">
                <a:sym typeface="Symbol"/>
              </a:rPr>
              <a:t>X</a:t>
            </a:r>
            <a:r>
              <a:rPr lang="fr-FR" sz="1400" dirty="0" smtClean="0">
                <a:sym typeface="Symbol"/>
              </a:rPr>
              <a:t>, </a:t>
            </a:r>
            <a:r>
              <a:rPr lang="fr-FR" sz="1400" i="1" dirty="0" smtClean="0">
                <a:sym typeface="Symbol"/>
              </a:rPr>
              <a:t>t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dirty="0" err="1" smtClean="0">
                <a:sym typeface="Symbol"/>
              </a:rPr>
              <a:t>contains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i="1" dirty="0" err="1" smtClean="0">
                <a:sym typeface="Symbol"/>
              </a:rPr>
              <a:t>w</a:t>
            </a:r>
            <a:r>
              <a:rPr lang="fr-FR" sz="1400" i="1" baseline="-25000" dirty="0" err="1" smtClean="0">
                <a:sym typeface="Symbol"/>
              </a:rPr>
              <a:t>x</a:t>
            </a:r>
            <a:r>
              <a:rPr lang="fr-FR" sz="1400" dirty="0" smtClean="0">
                <a:sym typeface="Symbol"/>
              </a:rPr>
              <a:t> and </a:t>
            </a:r>
            <a:r>
              <a:rPr lang="fr-FR" sz="1400" i="1" dirty="0" err="1" smtClean="0">
                <a:sym typeface="Symbol"/>
              </a:rPr>
              <a:t>w</a:t>
            </a:r>
            <a:r>
              <a:rPr lang="fr-FR" sz="1400" i="1" baseline="-25000" dirty="0" err="1" smtClean="0">
                <a:sym typeface="Symbol"/>
              </a:rPr>
              <a:t>y</a:t>
            </a:r>
            <a:r>
              <a:rPr lang="fr-FR" sz="1400" dirty="0" smtClean="0">
                <a:sym typeface="Symbol"/>
              </a:rPr>
              <a:t>  </a:t>
            </a:r>
            <a:r>
              <a:rPr lang="fr-FR" sz="1400" i="1" dirty="0" smtClean="0">
                <a:sym typeface="Symbol"/>
              </a:rPr>
              <a:t>Q</a:t>
            </a:r>
            <a:r>
              <a:rPr lang="fr-FR" sz="1400" dirty="0" smtClean="0">
                <a:sym typeface="Symbol"/>
              </a:rPr>
              <a:t>\</a:t>
            </a:r>
            <a:r>
              <a:rPr lang="fr-FR" sz="1400" i="1" dirty="0" smtClean="0">
                <a:sym typeface="Symbol"/>
              </a:rPr>
              <a:t>X</a:t>
            </a:r>
            <a:r>
              <a:rPr lang="fr-FR" sz="1400" dirty="0" smtClean="0">
                <a:sym typeface="Symbol"/>
              </a:rPr>
              <a:t>, </a:t>
            </a:r>
            <a:r>
              <a:rPr lang="fr-FR" sz="1400" i="1" dirty="0" smtClean="0">
                <a:sym typeface="Symbol"/>
              </a:rPr>
              <a:t>t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dirty="0" err="1" smtClean="0">
                <a:sym typeface="Symbol"/>
              </a:rPr>
              <a:t>does</a:t>
            </a:r>
            <a:r>
              <a:rPr lang="fr-FR" sz="1400" dirty="0" smtClean="0">
                <a:sym typeface="Symbol"/>
              </a:rPr>
              <a:t> not </a:t>
            </a:r>
            <a:r>
              <a:rPr lang="fr-FR" sz="1400" dirty="0" err="1" smtClean="0">
                <a:sym typeface="Symbol"/>
              </a:rPr>
              <a:t>contain</a:t>
            </a:r>
            <a:r>
              <a:rPr lang="fr-FR" sz="1400" dirty="0" smtClean="0">
                <a:sym typeface="Symbol"/>
              </a:rPr>
              <a:t> </a:t>
            </a:r>
            <a:r>
              <a:rPr lang="fr-FR" sz="1400" i="1" dirty="0" err="1" smtClean="0">
                <a:sym typeface="Symbol"/>
              </a:rPr>
              <a:t>w</a:t>
            </a:r>
            <a:r>
              <a:rPr lang="fr-FR" sz="1400" i="1" baseline="-25000" dirty="0" err="1" smtClean="0">
                <a:sym typeface="Symbol"/>
              </a:rPr>
              <a:t>y</a:t>
            </a:r>
            <a:r>
              <a:rPr lang="fr-FR" sz="1400" dirty="0" smtClean="0"/>
              <a:t>}</a:t>
            </a:r>
          </a:p>
          <a:p>
            <a:pPr lvl="1">
              <a:defRPr/>
            </a:pPr>
            <a:r>
              <a:rPr lang="en-US" dirty="0" smtClean="0"/>
              <a:t>Select randomly a query keyword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z</a:t>
            </a:r>
            <a:endParaRPr lang="en-US" i="1" dirty="0" smtClean="0"/>
          </a:p>
          <a:p>
            <a:pPr lvl="1">
              <a:defRPr/>
            </a:pPr>
            <a:r>
              <a:rPr lang="en-US" dirty="0" smtClean="0"/>
              <a:t>Locate all </a:t>
            </a:r>
            <a:r>
              <a:rPr lang="en-US" dirty="0" err="1" smtClean="0"/>
              <a:t>tuple</a:t>
            </a:r>
            <a:r>
              <a:rPr lang="en-US" dirty="0" smtClean="0"/>
              <a:t> sets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baseline="30000" dirty="0" err="1" smtClean="0"/>
              <a:t>X</a:t>
            </a:r>
            <a:r>
              <a:rPr lang="en-US" dirty="0" smtClean="0"/>
              <a:t>, for which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z</a:t>
            </a:r>
            <a:r>
              <a:rPr lang="en-US" dirty="0" smtClean="0"/>
              <a:t> ∈ </a:t>
            </a:r>
            <a:r>
              <a:rPr lang="en-US" i="1" dirty="0" smtClean="0"/>
              <a:t>X</a:t>
            </a:r>
            <a:endParaRPr lang="en-US" dirty="0" smtClean="0"/>
          </a:p>
          <a:p>
            <a:pPr lvl="2">
              <a:defRPr/>
            </a:pPr>
            <a:r>
              <a:rPr lang="en-US" sz="1400" dirty="0" smtClean="0"/>
              <a:t>These are the initial JTSs with only one node</a:t>
            </a:r>
          </a:p>
          <a:p>
            <a:pPr lvl="1">
              <a:defRPr/>
            </a:pPr>
            <a:r>
              <a:rPr lang="en-US" dirty="0" smtClean="0"/>
              <a:t>Expand trees either by adding a </a:t>
            </a:r>
            <a:r>
              <a:rPr lang="en-US" dirty="0" err="1" smtClean="0"/>
              <a:t>tuple</a:t>
            </a:r>
            <a:r>
              <a:rPr lang="en-US" dirty="0" smtClean="0"/>
              <a:t> set that contains </a:t>
            </a:r>
            <a:r>
              <a:rPr lang="en-US" dirty="0" smtClean="0">
                <a:solidFill>
                  <a:srgbClr val="FF0000"/>
                </a:solidFill>
              </a:rPr>
              <a:t>at least another query keyword</a:t>
            </a:r>
            <a:r>
              <a:rPr lang="en-US" dirty="0" smtClean="0"/>
              <a:t> or a </a:t>
            </a:r>
            <a:r>
              <a:rPr lang="en-US" dirty="0" err="1" smtClean="0"/>
              <a:t>tuple</a:t>
            </a:r>
            <a:r>
              <a:rPr lang="en-US" dirty="0" smtClean="0"/>
              <a:t> set for which </a:t>
            </a:r>
            <a:r>
              <a:rPr lang="en-US" i="1" dirty="0" smtClean="0"/>
              <a:t>X</a:t>
            </a:r>
            <a:r>
              <a:rPr lang="en-US" dirty="0" smtClean="0"/>
              <a:t> = {} (free </a:t>
            </a:r>
            <a:r>
              <a:rPr lang="en-US" dirty="0" err="1" smtClean="0"/>
              <a:t>tuple</a:t>
            </a:r>
            <a:r>
              <a:rPr lang="en-US" dirty="0" smtClean="0"/>
              <a:t> set)</a:t>
            </a:r>
          </a:p>
          <a:p>
            <a:pPr lvl="2">
              <a:defRPr/>
            </a:pPr>
            <a:r>
              <a:rPr lang="en-US" sz="1400" dirty="0" smtClean="0"/>
              <a:t>These trees can be further expanded</a:t>
            </a:r>
          </a:p>
          <a:p>
            <a:pPr>
              <a:buFont typeface="Georgia" pitchFamily="18" charset="0"/>
              <a:buNone/>
              <a:defRPr/>
            </a:pPr>
            <a:endParaRPr lang="en-US" sz="1000" dirty="0" smtClean="0"/>
          </a:p>
          <a:p>
            <a:pPr>
              <a:defRPr/>
            </a:pPr>
            <a:endParaRPr lang="en-US" sz="1000" dirty="0" smtClean="0"/>
          </a:p>
          <a:p>
            <a:pPr>
              <a:buFont typeface="Georgia" pitchFamily="18" charset="0"/>
              <a:buNone/>
              <a:defRPr/>
            </a:pPr>
            <a:endParaRPr lang="en-US" sz="1600" dirty="0" smtClean="0"/>
          </a:p>
          <a:p>
            <a:pPr>
              <a:buFont typeface="Georgia" pitchFamily="18" charset="0"/>
              <a:buNone/>
              <a:defRPr/>
            </a:pPr>
            <a:endParaRPr lang="en-US" sz="160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</a:t>
            </a:r>
            <a:r>
              <a:rPr lang="en-US" sz="1400" dirty="0" smtClean="0"/>
              <a:t>JTSs that contain </a:t>
            </a:r>
            <a:r>
              <a:rPr lang="en-US" sz="1400" dirty="0" smtClean="0">
                <a:solidFill>
                  <a:srgbClr val="FF0000"/>
                </a:solidFill>
              </a:rPr>
              <a:t>all query keywords are returned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1400" dirty="0" smtClean="0"/>
              <a:t>	JTSs of the form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i</a:t>
            </a:r>
            <a:r>
              <a:rPr lang="en-US" sz="1400" i="1" baseline="30000" dirty="0" err="1" smtClean="0"/>
              <a:t>X</a:t>
            </a:r>
            <a:r>
              <a:rPr lang="en-US" sz="1400" dirty="0" smtClean="0"/>
              <a:t> –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j</a:t>
            </a:r>
            <a:r>
              <a:rPr lang="en-US" sz="1400" baseline="30000" dirty="0" smtClean="0"/>
              <a:t>{}</a:t>
            </a:r>
            <a:r>
              <a:rPr lang="en-US" sz="1400" i="1" baseline="30000" dirty="0" smtClean="0"/>
              <a:t> </a:t>
            </a:r>
            <a:r>
              <a:rPr lang="en-US" sz="1400" dirty="0" smtClean="0"/>
              <a:t>–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i</a:t>
            </a:r>
            <a:r>
              <a:rPr lang="en-US" sz="1400" i="1" baseline="30000" dirty="0" err="1" smtClean="0"/>
              <a:t>Y</a:t>
            </a:r>
            <a:r>
              <a:rPr lang="en-US" sz="1400" dirty="0" smtClean="0"/>
              <a:t>,  where an edge (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j</a:t>
            </a:r>
            <a:r>
              <a:rPr lang="en-US" sz="1400" dirty="0" smtClean="0"/>
              <a:t> →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i</a:t>
            </a:r>
            <a:r>
              <a:rPr lang="en-US" sz="1400" dirty="0" smtClean="0"/>
              <a:t>) exists in the schema graph, are pruned</a:t>
            </a:r>
          </a:p>
          <a:p>
            <a:pPr lvl="1">
              <a:defRPr/>
            </a:pPr>
            <a:r>
              <a:rPr lang="en-US" sz="1400" dirty="0" smtClean="0"/>
              <a:t>JTTs produced by them have more than one occurrence of the same </a:t>
            </a:r>
            <a:r>
              <a:rPr lang="en-US" sz="1400" dirty="0" err="1" smtClean="0"/>
              <a:t>tuple</a:t>
            </a:r>
            <a:r>
              <a:rPr lang="en-US" sz="1400" dirty="0" smtClean="0"/>
              <a:t> for every instance of the database</a:t>
            </a:r>
            <a:endParaRPr lang="el-GR" sz="1400" dirty="0" smtClean="0"/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791535D-6D9F-4E68-9E54-FB513A007908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5929322" y="1000108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n-lt"/>
              </a:rPr>
              <a:t>Hristidis</a:t>
            </a:r>
            <a:r>
              <a:rPr lang="en-US" dirty="0" smtClean="0">
                <a:latin typeface="+mn-lt"/>
              </a:rPr>
              <a:t> et al. [VLDB 2002]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442913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	</a:t>
            </a:r>
            <a:r>
              <a:rPr lang="en-US" i="1" dirty="0" smtClean="0">
                <a:latin typeface="+mn-lt"/>
              </a:rPr>
              <a:t> Movies</a:t>
            </a:r>
            <a:r>
              <a:rPr lang="en-US" baseline="30000" dirty="0" smtClean="0">
                <a:latin typeface="+mn-lt"/>
              </a:rPr>
              <a:t>{</a:t>
            </a:r>
            <a:r>
              <a:rPr lang="en-US" baseline="30000" dirty="0" smtClean="0">
                <a:solidFill>
                  <a:srgbClr val="CC9900"/>
                </a:solidFill>
                <a:latin typeface="+mn-lt"/>
              </a:rPr>
              <a:t>thriller</a:t>
            </a:r>
            <a:r>
              <a:rPr lang="en-US" baseline="30000" dirty="0" smtClean="0">
                <a:latin typeface="+mn-lt"/>
              </a:rPr>
              <a:t>}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471488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 - Play </a:t>
            </a:r>
            <a:r>
              <a:rPr lang="en-US" i="1" baseline="30000" dirty="0" smtClean="0">
                <a:latin typeface="+mn-lt"/>
              </a:rPr>
              <a:t>{</a:t>
            </a:r>
            <a:r>
              <a:rPr lang="en-US" baseline="30000" dirty="0" smtClean="0">
                <a:latin typeface="+mn-lt"/>
              </a:rPr>
              <a:t>}</a:t>
            </a:r>
            <a:endParaRPr lang="en-US" baseline="30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- Actors</a:t>
            </a:r>
            <a:r>
              <a:rPr lang="en-US" baseline="30000" dirty="0" smtClean="0">
                <a:latin typeface="+mn-lt"/>
              </a:rPr>
              <a:t>{</a:t>
            </a:r>
            <a:r>
              <a:rPr lang="en-US" baseline="30000" dirty="0" smtClean="0">
                <a:solidFill>
                  <a:srgbClr val="CC9900"/>
                </a:solidFill>
                <a:latin typeface="+mn-lt"/>
              </a:rPr>
              <a:t>B. Pitt</a:t>
            </a:r>
            <a:r>
              <a:rPr lang="en-US" baseline="30000" dirty="0" smtClean="0">
                <a:latin typeface="+mn-lt"/>
              </a:rPr>
              <a:t>}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Preferential Keyword Query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3857625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Baseline JTS Algorithm</a:t>
            </a:r>
            <a:r>
              <a:rPr lang="en-US" dirty="0" smtClean="0"/>
              <a:t>: construct at levels the set of JTSs for the queries </a:t>
            </a:r>
          </a:p>
          <a:p>
            <a:pPr>
              <a:buFont typeface="Georgia" pitchFamily="18" charset="0"/>
              <a:buNone/>
              <a:defRPr/>
            </a:pPr>
            <a:r>
              <a:rPr lang="en-US" i="1" dirty="0" smtClean="0"/>
              <a:t>	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} for all choice keywords 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i="1" dirty="0" smtClean="0">
                <a:sym typeface="Symbol"/>
              </a:rPr>
              <a:t>,</a:t>
            </a:r>
            <a:r>
              <a:rPr lang="en-US" dirty="0" smtClean="0">
                <a:sym typeface="Symbol"/>
              </a:rPr>
              <a:t> starting from the level with the most preferred keywords</a:t>
            </a:r>
          </a:p>
          <a:p>
            <a:pPr>
              <a:buFont typeface="Georgia" pitchFamily="18" charset="0"/>
              <a:buNone/>
              <a:defRPr/>
            </a:pPr>
            <a:endParaRPr lang="en-US" dirty="0" smtClean="0">
              <a:sym typeface="Symbol"/>
            </a:endParaRPr>
          </a:p>
          <a:p>
            <a:pPr>
              <a:buFont typeface="Georgia" pitchFamily="18" charset="0"/>
              <a:buNone/>
              <a:defRPr/>
            </a:pPr>
            <a:endParaRPr lang="en-US" dirty="0" smtClean="0">
              <a:sym typeface="Symbol"/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dirty="0" smtClean="0">
                <a:sym typeface="Symbol"/>
              </a:rPr>
              <a:t>	Observation:</a:t>
            </a:r>
          </a:p>
          <a:p>
            <a:pPr>
              <a:buFont typeface="Georgia" pitchFamily="18" charset="0"/>
              <a:buNone/>
              <a:defRPr/>
            </a:pPr>
            <a:r>
              <a:rPr lang="en-US" u="sng" dirty="0" smtClean="0">
                <a:sym typeface="Symbol"/>
              </a:rPr>
              <a:t>	JTSs constructed for </a:t>
            </a:r>
            <a:r>
              <a:rPr lang="en-US" i="1" u="sng" dirty="0" smtClean="0">
                <a:sym typeface="Symbol"/>
              </a:rPr>
              <a:t>Q</a:t>
            </a:r>
            <a:r>
              <a:rPr lang="en-US" u="sng" dirty="0" smtClean="0">
                <a:sym typeface="Symbol"/>
              </a:rPr>
              <a:t> may already contain the additional keyword </a:t>
            </a:r>
            <a:r>
              <a:rPr lang="en-US" i="1" u="sng" dirty="0" smtClean="0">
                <a:sym typeface="Symbol"/>
              </a:rPr>
              <a:t>w</a:t>
            </a:r>
            <a:r>
              <a:rPr lang="en-US" i="1" u="sng" baseline="-25000" dirty="0" smtClean="0">
                <a:sym typeface="Symbol"/>
              </a:rPr>
              <a:t>t</a:t>
            </a:r>
            <a:r>
              <a:rPr lang="en-US" i="1" u="sng" dirty="0" smtClean="0">
                <a:sym typeface="Symbol"/>
              </a:rPr>
              <a:t> </a:t>
            </a: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>
              <a:buNone/>
              <a:defRPr/>
            </a:pPr>
            <a:r>
              <a:rPr lang="en-US" dirty="0" smtClean="0">
                <a:sym typeface="Symbol"/>
              </a:rPr>
              <a:t>	Employ JTSs  for </a:t>
            </a:r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 to construct JTSs for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}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How?</a:t>
            </a:r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F2586E-7ABE-400D-80DB-A2AB414CA6BE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Sharing Results Algorithm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85926"/>
            <a:ext cx="8858250" cy="4786324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Construct the JTSs for </a:t>
            </a:r>
            <a:r>
              <a:rPr lang="en-US" sz="2000" i="1" dirty="0" smtClean="0"/>
              <a:t>Q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 {</a:t>
            </a:r>
            <a:r>
              <a:rPr lang="en-US" sz="2000" i="1" dirty="0" smtClean="0">
                <a:sym typeface="Symbol"/>
              </a:rPr>
              <a:t>w</a:t>
            </a:r>
            <a:r>
              <a:rPr lang="en-US" sz="2000" i="1" baseline="-25000" dirty="0" smtClean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}, </a:t>
            </a:r>
            <a:r>
              <a:rPr lang="en-US" sz="2000" dirty="0" smtClean="0"/>
              <a:t>using the </a:t>
            </a:r>
            <a:r>
              <a:rPr lang="en-US" sz="2000" dirty="0" err="1" smtClean="0"/>
              <a:t>tuple</a:t>
            </a:r>
            <a:r>
              <a:rPr lang="en-US" sz="2000" dirty="0" smtClean="0"/>
              <a:t> sets </a:t>
            </a:r>
            <a:r>
              <a:rPr lang="en-US" sz="2000" i="1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i="1" baseline="30000" dirty="0" err="1" smtClean="0"/>
              <a:t>X</a:t>
            </a:r>
            <a:r>
              <a:rPr lang="en-US" sz="2000" dirty="0" smtClean="0"/>
              <a:t> for </a:t>
            </a:r>
            <a:r>
              <a:rPr lang="en-US" sz="2000" i="1" dirty="0" smtClean="0"/>
              <a:t>Q</a:t>
            </a:r>
          </a:p>
          <a:p>
            <a:pPr>
              <a:defRPr/>
            </a:pPr>
            <a:endParaRPr lang="en-US" sz="2000" i="1" dirty="0" smtClean="0"/>
          </a:p>
          <a:p>
            <a:pPr>
              <a:defRPr/>
            </a:pPr>
            <a:r>
              <a:rPr lang="en-US" sz="2000" dirty="0" smtClean="0"/>
              <a:t>For each </a:t>
            </a:r>
            <a:r>
              <a:rPr lang="en-US" sz="2000" i="1" dirty="0" smtClean="0"/>
              <a:t>Q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 {</a:t>
            </a:r>
            <a:r>
              <a:rPr lang="en-US" sz="2000" i="1" dirty="0" smtClean="0">
                <a:sym typeface="Symbol"/>
              </a:rPr>
              <a:t>w</a:t>
            </a:r>
            <a:r>
              <a:rPr lang="en-US" sz="2000" i="1" baseline="-25000" dirty="0" smtClean="0">
                <a:sym typeface="Symbol"/>
              </a:rPr>
              <a:t>t</a:t>
            </a:r>
            <a:r>
              <a:rPr lang="en-US" sz="2000" dirty="0" smtClean="0">
                <a:sym typeface="Symbol"/>
              </a:rPr>
              <a:t>},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re-compute</a:t>
            </a:r>
            <a:r>
              <a:rPr lang="en-US" sz="2000" dirty="0" smtClean="0">
                <a:sym typeface="Symbol"/>
              </a:rPr>
              <a:t> its </a:t>
            </a:r>
            <a:r>
              <a:rPr lang="en-US" sz="2000" dirty="0" err="1" smtClean="0">
                <a:sym typeface="Symbol"/>
              </a:rPr>
              <a:t>tuple</a:t>
            </a:r>
            <a:r>
              <a:rPr lang="en-US" sz="2000" dirty="0" smtClean="0">
                <a:sym typeface="Symbol"/>
              </a:rPr>
              <a:t> sets</a:t>
            </a:r>
          </a:p>
          <a:p>
            <a:pPr lvl="1">
              <a:defRPr/>
            </a:pPr>
            <a:r>
              <a:rPr lang="en-US" dirty="0" smtClean="0">
                <a:sym typeface="Symbol"/>
              </a:rPr>
              <a:t>Partition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baseline="30000" dirty="0" err="1" smtClean="0"/>
              <a:t>X</a:t>
            </a:r>
            <a:r>
              <a:rPr lang="en-US" dirty="0" smtClean="0"/>
              <a:t> for </a:t>
            </a:r>
            <a:r>
              <a:rPr lang="en-US" i="1" dirty="0" smtClean="0"/>
              <a:t>Q</a:t>
            </a:r>
            <a:r>
              <a:rPr lang="en-US" dirty="0" smtClean="0"/>
              <a:t> into two </a:t>
            </a:r>
            <a:r>
              <a:rPr lang="en-US" dirty="0" err="1" smtClean="0"/>
              <a:t>tuple</a:t>
            </a:r>
            <a:r>
              <a:rPr lang="en-US" dirty="0" smtClean="0"/>
              <a:t> sets for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}:</a:t>
            </a:r>
          </a:p>
          <a:p>
            <a:pPr lvl="1">
              <a:defRPr/>
            </a:pPr>
            <a:endParaRPr lang="en-US" dirty="0" smtClean="0">
              <a:sym typeface="Symbol"/>
            </a:endParaRPr>
          </a:p>
          <a:p>
            <a:pPr lvl="2">
              <a:defRPr/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i</a:t>
            </a:r>
            <a:r>
              <a:rPr lang="en-US" sz="1800" i="1" baseline="30000" dirty="0" err="1" smtClean="0"/>
              <a:t>X</a:t>
            </a:r>
            <a:r>
              <a:rPr lang="en-US" sz="1800" i="1" dirty="0" smtClean="0"/>
              <a:t> </a:t>
            </a:r>
            <a:r>
              <a:rPr lang="en-US" sz="1800" dirty="0" smtClean="0"/>
              <a:t>that contains the tuples with only the keywords </a:t>
            </a:r>
            <a:r>
              <a:rPr lang="en-US" sz="1800" i="1" dirty="0" smtClean="0"/>
              <a:t>X</a:t>
            </a:r>
          </a:p>
          <a:p>
            <a:pPr lvl="2">
              <a:defRPr/>
            </a:pPr>
            <a:r>
              <a:rPr lang="en-US" sz="1800" i="1" dirty="0" err="1" smtClean="0"/>
              <a:t>R</a:t>
            </a:r>
            <a:r>
              <a:rPr lang="en-US" sz="1800" i="1" baseline="-25000" dirty="0" err="1" smtClean="0"/>
              <a:t>i</a:t>
            </a:r>
            <a:r>
              <a:rPr lang="en-US" sz="1800" i="1" baseline="30000" dirty="0" err="1" smtClean="0"/>
              <a:t>X</a:t>
            </a:r>
            <a:r>
              <a:rPr lang="en-US" sz="1800" baseline="30000" dirty="0" smtClean="0">
                <a:sym typeface="Symbol"/>
              </a:rPr>
              <a:t></a:t>
            </a:r>
            <a:r>
              <a:rPr lang="en-US" sz="1800" i="1" baseline="30000" dirty="0" smtClean="0">
                <a:sym typeface="Symbol"/>
              </a:rPr>
              <a:t> {w</a:t>
            </a:r>
            <a:r>
              <a:rPr lang="en-US" sz="1800" i="1" baseline="16000" dirty="0" smtClean="0">
                <a:sym typeface="Symbol"/>
              </a:rPr>
              <a:t>t</a:t>
            </a:r>
            <a:r>
              <a:rPr lang="en-US" sz="1800" i="1" baseline="30000" dirty="0" smtClean="0">
                <a:sym typeface="Symbol"/>
              </a:rPr>
              <a:t>} </a:t>
            </a:r>
            <a:r>
              <a:rPr lang="en-US" sz="1800" dirty="0" smtClean="0"/>
              <a:t>that contains the tuples with keywords </a:t>
            </a:r>
            <a:r>
              <a:rPr lang="en-US" sz="1800" i="1" dirty="0" smtClean="0"/>
              <a:t>X</a:t>
            </a:r>
            <a:r>
              <a:rPr lang="en-US" sz="1800" dirty="0" smtClean="0"/>
              <a:t> </a:t>
            </a:r>
            <a:r>
              <a:rPr lang="en-US" sz="1800" dirty="0" smtClean="0">
                <a:sym typeface="Symbol"/>
              </a:rPr>
              <a:t> {</a:t>
            </a:r>
            <a:r>
              <a:rPr lang="en-US" sz="1800" i="1" dirty="0" smtClean="0">
                <a:sym typeface="Symbol"/>
              </a:rPr>
              <a:t>w</a:t>
            </a:r>
            <a:r>
              <a:rPr lang="en-US" sz="1800" i="1" baseline="-25000" dirty="0" smtClean="0">
                <a:sym typeface="Symbol"/>
              </a:rPr>
              <a:t>t</a:t>
            </a:r>
            <a:r>
              <a:rPr lang="en-US" sz="1800" dirty="0" smtClean="0">
                <a:sym typeface="Symbol"/>
              </a:rPr>
              <a:t>}</a:t>
            </a:r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39991B-E440-4ECA-A43D-FF964BB78236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Sharing Results Algorithm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571625"/>
            <a:ext cx="8858250" cy="5000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ym typeface="Symbol"/>
              </a:rPr>
              <a:t>Using the JTSs for </a:t>
            </a:r>
            <a:r>
              <a:rPr lang="en-US" i="1" dirty="0" smtClean="0">
                <a:sym typeface="Symbol"/>
              </a:rPr>
              <a:t>Q</a:t>
            </a:r>
            <a:r>
              <a:rPr lang="en-US" dirty="0" smtClean="0">
                <a:sym typeface="Symbol"/>
              </a:rPr>
              <a:t> and the </a:t>
            </a:r>
            <a:r>
              <a:rPr lang="en-US" dirty="0" err="1" smtClean="0">
                <a:sym typeface="Symbol"/>
              </a:rPr>
              <a:t>tuple</a:t>
            </a:r>
            <a:r>
              <a:rPr lang="en-US" dirty="0" smtClean="0">
                <a:sym typeface="Symbol"/>
              </a:rPr>
              <a:t> sets for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} </a:t>
            </a:r>
            <a:r>
              <a:rPr lang="en-US" dirty="0" smtClean="0">
                <a:solidFill>
                  <a:srgbClr val="FF0000"/>
                </a:solidFill>
              </a:rPr>
              <a:t>produce all combinations of trees of </a:t>
            </a:r>
            <a:r>
              <a:rPr lang="en-US" dirty="0" err="1" smtClean="0">
                <a:solidFill>
                  <a:srgbClr val="FF0000"/>
                </a:solidFill>
              </a:rPr>
              <a:t>tuple</a:t>
            </a:r>
            <a:r>
              <a:rPr lang="en-US" dirty="0" smtClean="0">
                <a:solidFill>
                  <a:srgbClr val="FF0000"/>
                </a:solidFill>
              </a:rPr>
              <a:t> sets </a:t>
            </a:r>
            <a:r>
              <a:rPr lang="en-US" dirty="0" smtClean="0"/>
              <a:t>that will be used next to construct the final JTSs for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}</a:t>
            </a:r>
          </a:p>
          <a:p>
            <a:pPr lvl="1">
              <a:buFont typeface="Arial" pitchFamily="34" charset="0"/>
              <a:buNone/>
              <a:defRPr/>
            </a:pPr>
            <a:endParaRPr lang="en-US" sz="1600" dirty="0" smtClean="0">
              <a:sym typeface="Symbol"/>
            </a:endParaRPr>
          </a:p>
          <a:p>
            <a:pPr lvl="1">
              <a:buFont typeface="Arial" pitchFamily="34" charset="0"/>
              <a:buNone/>
              <a:defRPr/>
            </a:pPr>
            <a:r>
              <a:rPr lang="en-US" sz="1600" dirty="0" smtClean="0">
                <a:sym typeface="Symbol"/>
              </a:rPr>
              <a:t>e.g., for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err="1" smtClean="0"/>
              <a:t>X</a:t>
            </a:r>
            <a:r>
              <a:rPr lang="en-US" sz="1600" i="1" baseline="30000" dirty="0" smtClean="0"/>
              <a:t>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j</a:t>
            </a:r>
            <a:r>
              <a:rPr lang="en-US" sz="1600" i="1" baseline="30000" dirty="0" err="1" smtClean="0"/>
              <a:t>Y</a:t>
            </a:r>
            <a:r>
              <a:rPr lang="en-US" sz="1600" dirty="0" smtClean="0"/>
              <a:t> for </a:t>
            </a:r>
            <a:r>
              <a:rPr lang="en-US" sz="1600" i="1" dirty="0" smtClean="0"/>
              <a:t>Q</a:t>
            </a:r>
            <a:r>
              <a:rPr lang="en-US" sz="1600" dirty="0" smtClean="0"/>
              <a:t>, we construct for </a:t>
            </a:r>
            <a:r>
              <a:rPr lang="en-US" sz="1600" i="1" dirty="0" smtClean="0"/>
              <a:t>Q</a:t>
            </a:r>
            <a:r>
              <a:rPr lang="en-US" sz="1600" dirty="0" smtClean="0"/>
              <a:t> </a:t>
            </a:r>
            <a:r>
              <a:rPr lang="en-US" sz="1600" dirty="0" smtClean="0">
                <a:sym typeface="Symbol"/>
              </a:rPr>
              <a:t> {</a:t>
            </a:r>
            <a:r>
              <a:rPr lang="en-US" sz="1600" i="1" dirty="0" smtClean="0">
                <a:sym typeface="Symbol"/>
              </a:rPr>
              <a:t>w</a:t>
            </a:r>
            <a:r>
              <a:rPr lang="en-US" sz="1600" i="1" baseline="-25000" dirty="0" smtClean="0">
                <a:sym typeface="Symbol"/>
              </a:rPr>
              <a:t>t</a:t>
            </a:r>
            <a:r>
              <a:rPr lang="en-US" sz="1600" dirty="0" smtClean="0">
                <a:sym typeface="Symbol"/>
              </a:rPr>
              <a:t>}</a:t>
            </a:r>
            <a:r>
              <a:rPr lang="en-US" sz="1600" dirty="0" smtClean="0"/>
              <a:t> the JTSs:	</a:t>
            </a:r>
          </a:p>
          <a:p>
            <a:pPr lvl="1">
              <a:defRPr/>
            </a:pP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err="1" smtClean="0"/>
              <a:t>X</a:t>
            </a:r>
            <a:r>
              <a:rPr lang="en-US" sz="1600" i="1" baseline="30000" dirty="0" smtClean="0"/>
              <a:t>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j</a:t>
            </a:r>
            <a:r>
              <a:rPr lang="en-US" sz="1600" i="1" baseline="30000" dirty="0" err="1" smtClean="0"/>
              <a:t>Y</a:t>
            </a:r>
            <a:endParaRPr lang="en-US" sz="1600" i="1" baseline="30000" dirty="0" smtClean="0"/>
          </a:p>
          <a:p>
            <a:pPr lvl="1">
              <a:defRPr/>
            </a:pP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err="1" smtClean="0"/>
              <a:t>X</a:t>
            </a:r>
            <a:r>
              <a:rPr lang="en-US" sz="1600" baseline="30000" dirty="0" smtClean="0">
                <a:sym typeface="Symbol"/>
              </a:rPr>
              <a:t></a:t>
            </a:r>
            <a:r>
              <a:rPr lang="en-US" sz="1600" i="1" baseline="30000" dirty="0" smtClean="0">
                <a:sym typeface="Symbol"/>
              </a:rPr>
              <a:t> {w</a:t>
            </a:r>
            <a:r>
              <a:rPr lang="en-US" sz="1600" i="1" baseline="16000" dirty="0" smtClean="0">
                <a:sym typeface="Symbol"/>
              </a:rPr>
              <a:t>t</a:t>
            </a:r>
            <a:r>
              <a:rPr lang="en-US" sz="1600" i="1" baseline="30000" dirty="0" smtClean="0">
                <a:sym typeface="Symbol"/>
              </a:rPr>
              <a:t>}</a:t>
            </a:r>
            <a:r>
              <a:rPr lang="en-US" sz="1600" i="1" baseline="30000" dirty="0" smtClean="0"/>
              <a:t>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j</a:t>
            </a:r>
            <a:r>
              <a:rPr lang="en-US" sz="1600" i="1" baseline="30000" dirty="0" err="1" smtClean="0"/>
              <a:t>Y</a:t>
            </a:r>
            <a:endParaRPr lang="en-US" sz="1600" i="1" baseline="30000" dirty="0" smtClean="0"/>
          </a:p>
          <a:p>
            <a:pPr lvl="1">
              <a:defRPr/>
            </a:pP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err="1" smtClean="0"/>
              <a:t>X</a:t>
            </a:r>
            <a:r>
              <a:rPr lang="en-US" sz="1600" i="1" baseline="30000" dirty="0" smtClean="0"/>
              <a:t>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j</a:t>
            </a:r>
            <a:r>
              <a:rPr lang="en-US" sz="1600" i="1" baseline="30000" dirty="0" err="1" smtClean="0"/>
              <a:t>Y</a:t>
            </a:r>
            <a:r>
              <a:rPr lang="en-US" sz="1600" baseline="30000" dirty="0" smtClean="0">
                <a:sym typeface="Symbol"/>
              </a:rPr>
              <a:t> </a:t>
            </a:r>
            <a:r>
              <a:rPr lang="en-US" sz="1600" i="1" baseline="30000" dirty="0" smtClean="0">
                <a:sym typeface="Symbol"/>
              </a:rPr>
              <a:t> {w</a:t>
            </a:r>
            <a:r>
              <a:rPr lang="en-US" sz="1600" i="1" baseline="16000" dirty="0" smtClean="0">
                <a:sym typeface="Symbol"/>
              </a:rPr>
              <a:t>t</a:t>
            </a:r>
            <a:r>
              <a:rPr lang="en-US" sz="1600" i="1" baseline="30000" dirty="0" smtClean="0">
                <a:sym typeface="Symbol"/>
              </a:rPr>
              <a:t>}</a:t>
            </a:r>
            <a:endParaRPr lang="en-US" sz="1600" i="1" baseline="30000" dirty="0" smtClean="0"/>
          </a:p>
          <a:p>
            <a:pPr lvl="1">
              <a:defRPr/>
            </a:pP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i</a:t>
            </a:r>
            <a:r>
              <a:rPr lang="en-US" sz="1600" i="1" baseline="30000" dirty="0" err="1" smtClean="0"/>
              <a:t>X</a:t>
            </a:r>
            <a:r>
              <a:rPr lang="en-US" sz="1600" baseline="30000" dirty="0" smtClean="0">
                <a:sym typeface="Symbol"/>
              </a:rPr>
              <a:t> </a:t>
            </a:r>
            <a:r>
              <a:rPr lang="en-US" sz="1600" i="1" baseline="30000" dirty="0" smtClean="0">
                <a:sym typeface="Symbol"/>
              </a:rPr>
              <a:t> {w</a:t>
            </a:r>
            <a:r>
              <a:rPr lang="en-US" sz="1600" i="1" baseline="16000" dirty="0" smtClean="0">
                <a:sym typeface="Symbol"/>
              </a:rPr>
              <a:t>t</a:t>
            </a:r>
            <a:r>
              <a:rPr lang="en-US" sz="1600" i="1" baseline="30000" dirty="0" smtClean="0">
                <a:sym typeface="Symbol"/>
              </a:rPr>
              <a:t>}</a:t>
            </a:r>
            <a:r>
              <a:rPr lang="en-US" sz="1600" i="1" baseline="30000" dirty="0" smtClean="0"/>
              <a:t> </a:t>
            </a:r>
            <a:r>
              <a:rPr lang="en-US" sz="1600" dirty="0" smtClean="0"/>
              <a:t>–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j</a:t>
            </a:r>
            <a:r>
              <a:rPr lang="en-US" sz="1600" i="1" baseline="30000" dirty="0" err="1" smtClean="0"/>
              <a:t>Y</a:t>
            </a:r>
            <a:r>
              <a:rPr lang="en-US" sz="1600" baseline="30000" dirty="0" smtClean="0">
                <a:sym typeface="Symbol"/>
              </a:rPr>
              <a:t> </a:t>
            </a:r>
            <a:r>
              <a:rPr lang="en-US" sz="1600" i="1" baseline="30000" dirty="0" smtClean="0">
                <a:sym typeface="Symbol"/>
              </a:rPr>
              <a:t> {w</a:t>
            </a:r>
            <a:r>
              <a:rPr lang="en-US" sz="1600" i="1" baseline="16000" dirty="0" smtClean="0">
                <a:sym typeface="Symbol"/>
              </a:rPr>
              <a:t>t</a:t>
            </a:r>
            <a:r>
              <a:rPr lang="en-US" sz="1600" i="1" baseline="30000" dirty="0" smtClean="0">
                <a:sym typeface="Symbol"/>
              </a:rPr>
              <a:t>}</a:t>
            </a:r>
            <a:endParaRPr lang="en-US" sz="1600" i="1" baseline="300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Expand JTSs as before</a:t>
            </a:r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endParaRPr lang="en-US" sz="1050" dirty="0" smtClean="0"/>
          </a:p>
          <a:p>
            <a:pPr>
              <a:defRPr/>
            </a:pPr>
            <a:endParaRPr lang="en-US" sz="105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		              But, have we finished with the construction of all JTSs for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 {</a:t>
            </a:r>
            <a:r>
              <a:rPr lang="en-US" i="1" dirty="0" smtClean="0">
                <a:sym typeface="Symbol"/>
              </a:rPr>
              <a:t>w</a:t>
            </a:r>
            <a:r>
              <a:rPr lang="en-US" i="1" baseline="-25000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}?</a:t>
            </a:r>
            <a:endParaRPr lang="el-GR" dirty="0" smtClean="0"/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339991B-E440-4ECA-A43D-FF964BB78236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Sharing Results Algorithm</a:t>
            </a:r>
            <a:endParaRPr lang="el-GR" dirty="0"/>
          </a:p>
        </p:txBody>
      </p:sp>
      <p:sp>
        <p:nvSpPr>
          <p:cNvPr id="342018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 marL="365125" lvl="1" indent="-255588">
              <a:buClr>
                <a:srgbClr val="A04DA3"/>
              </a:buClr>
              <a:buFont typeface="Arial" charset="0"/>
              <a:buNone/>
            </a:pPr>
            <a:r>
              <a:rPr lang="en-US" dirty="0" smtClean="0"/>
              <a:t>	The initial algorithm does not construct for </a:t>
            </a:r>
            <a:r>
              <a:rPr lang="en-US" i="1" dirty="0" smtClean="0"/>
              <a:t>Q</a:t>
            </a:r>
            <a:r>
              <a:rPr lang="en-US" dirty="0" smtClean="0"/>
              <a:t> JTSs of the form: </a:t>
            </a:r>
          </a:p>
          <a:p>
            <a:pPr marL="630238" lvl="2" indent="-255588">
              <a:buClr>
                <a:srgbClr val="A04DA3"/>
              </a:buClr>
              <a:buFont typeface="Arial" charset="0"/>
              <a:buChar char="•"/>
            </a:pP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baseline="30000" dirty="0" smtClean="0">
                <a:sym typeface="Symbol" pitchFamily="18" charset="2"/>
              </a:rPr>
              <a:t>{w</a:t>
            </a:r>
            <a:r>
              <a:rPr lang="en-US" i="1" baseline="16000" dirty="0" smtClean="0">
                <a:sym typeface="Symbol" pitchFamily="18" charset="2"/>
              </a:rPr>
              <a:t>z</a:t>
            </a:r>
            <a:r>
              <a:rPr lang="en-US" i="1" baseline="30000" dirty="0" smtClean="0">
                <a:sym typeface="Symbol" pitchFamily="18" charset="2"/>
              </a:rPr>
              <a:t>}</a:t>
            </a:r>
            <a:r>
              <a:rPr lang="en-US" i="1" baseline="30000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R</a:t>
            </a:r>
            <a:r>
              <a:rPr lang="en-US" i="1" baseline="-25000" dirty="0" smtClean="0"/>
              <a:t>j</a:t>
            </a:r>
            <a:r>
              <a:rPr lang="en-US" i="1" baseline="30000" dirty="0" smtClean="0">
                <a:sym typeface="Symbol" pitchFamily="18" charset="2"/>
              </a:rPr>
              <a:t>{w</a:t>
            </a:r>
            <a:r>
              <a:rPr lang="en-US" i="1" baseline="16000" dirty="0" smtClean="0">
                <a:sym typeface="Symbol" pitchFamily="18" charset="2"/>
              </a:rPr>
              <a:t>z</a:t>
            </a:r>
            <a:r>
              <a:rPr lang="en-US" i="1" baseline="30000" dirty="0" smtClean="0">
                <a:sym typeface="Symbol" pitchFamily="18" charset="2"/>
              </a:rPr>
              <a:t>}</a:t>
            </a:r>
            <a:endParaRPr lang="en-US" dirty="0" smtClean="0"/>
          </a:p>
          <a:p>
            <a:pPr marL="365125" lvl="1" indent="-255588">
              <a:buClr>
                <a:srgbClr val="A04DA3"/>
              </a:buClr>
              <a:buFont typeface="Arial" charset="0"/>
              <a:buNone/>
            </a:pPr>
            <a:endParaRPr lang="en-US" sz="1000" dirty="0" smtClean="0"/>
          </a:p>
          <a:p>
            <a:pPr marL="365125" lvl="1" indent="-255588">
              <a:buClr>
                <a:srgbClr val="A04DA3"/>
              </a:buClr>
              <a:buFont typeface="Arial" charset="0"/>
              <a:buNone/>
            </a:pPr>
            <a:r>
              <a:rPr lang="en-US" dirty="0" smtClean="0"/>
              <a:t>	This way, the above procedure does not construct for </a:t>
            </a:r>
            <a:r>
              <a:rPr lang="en-US" i="1" dirty="0" smtClean="0"/>
              <a:t>Q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 {</a:t>
            </a:r>
            <a:r>
              <a:rPr lang="en-US" i="1" dirty="0" smtClean="0">
                <a:sym typeface="Symbol" pitchFamily="18" charset="2"/>
              </a:rPr>
              <a:t>w</a:t>
            </a:r>
            <a:r>
              <a:rPr lang="en-US" i="1" baseline="-25000" dirty="0" smtClean="0">
                <a:sym typeface="Symbol" pitchFamily="18" charset="2"/>
              </a:rPr>
              <a:t>t</a:t>
            </a:r>
            <a:r>
              <a:rPr lang="en-US" dirty="0" smtClean="0">
                <a:sym typeface="Symbol" pitchFamily="18" charset="2"/>
              </a:rPr>
              <a:t>}</a:t>
            </a:r>
            <a:r>
              <a:rPr lang="en-US" dirty="0" smtClean="0"/>
              <a:t> JTSs of the form</a:t>
            </a:r>
          </a:p>
          <a:p>
            <a:pPr marL="630238" lvl="2" indent="-255588">
              <a:buClr>
                <a:srgbClr val="A04DA3"/>
              </a:buClr>
              <a:buFont typeface="Arial" charset="0"/>
              <a:buChar char="•"/>
            </a:pP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i="1" baseline="30000" dirty="0" smtClean="0">
                <a:sym typeface="Symbol" pitchFamily="18" charset="2"/>
              </a:rPr>
              <a:t>{w</a:t>
            </a:r>
            <a:r>
              <a:rPr lang="en-US" i="1" baseline="16000" dirty="0" smtClean="0">
                <a:sym typeface="Symbol" pitchFamily="18" charset="2"/>
              </a:rPr>
              <a:t>z</a:t>
            </a:r>
            <a:r>
              <a:rPr lang="en-US" i="1" baseline="30000" dirty="0" smtClean="0">
                <a:sym typeface="Symbol" pitchFamily="18" charset="2"/>
              </a:rPr>
              <a:t>}</a:t>
            </a:r>
            <a:r>
              <a:rPr lang="en-US" i="1" baseline="30000" dirty="0" smtClean="0"/>
              <a:t> </a:t>
            </a:r>
            <a:r>
              <a:rPr lang="en-US" dirty="0" smtClean="0"/>
              <a:t>– </a:t>
            </a:r>
            <a:r>
              <a:rPr lang="en-US" i="1" dirty="0" smtClean="0"/>
              <a:t>R</a:t>
            </a:r>
            <a:r>
              <a:rPr lang="en-US" i="1" baseline="-25000" dirty="0" smtClean="0"/>
              <a:t>j</a:t>
            </a:r>
            <a:r>
              <a:rPr lang="en-US" i="1" baseline="30000" dirty="0" smtClean="0">
                <a:sym typeface="Symbol" pitchFamily="18" charset="2"/>
              </a:rPr>
              <a:t>{w</a:t>
            </a:r>
            <a:r>
              <a:rPr lang="en-US" i="1" baseline="16000" dirty="0" smtClean="0">
                <a:sym typeface="Symbol" pitchFamily="18" charset="2"/>
              </a:rPr>
              <a:t>z</a:t>
            </a:r>
            <a:r>
              <a:rPr lang="en-US" i="1" baseline="30000" dirty="0" smtClean="0">
                <a:sym typeface="Symbol" pitchFamily="18" charset="2"/>
              </a:rPr>
              <a:t>,w</a:t>
            </a:r>
            <a:r>
              <a:rPr lang="en-US" i="1" baseline="16000" dirty="0" smtClean="0">
                <a:sym typeface="Symbol" pitchFamily="18" charset="2"/>
              </a:rPr>
              <a:t>t</a:t>
            </a:r>
            <a:r>
              <a:rPr lang="en-US" i="1" baseline="30000" dirty="0" smtClean="0">
                <a:sym typeface="Symbol" pitchFamily="18" charset="2"/>
              </a:rPr>
              <a:t>}</a:t>
            </a:r>
          </a:p>
          <a:p>
            <a:pPr marL="887413" lvl="3" indent="-255588">
              <a:buClr>
                <a:srgbClr val="A04DA3"/>
              </a:buClr>
            </a:pPr>
            <a:r>
              <a:rPr lang="en-US" sz="1400" dirty="0" smtClean="0"/>
              <a:t>The same holds for the JTSs that connect </a:t>
            </a:r>
            <a:r>
              <a:rPr lang="en-US" sz="1400" i="1" dirty="0" err="1" smtClean="0"/>
              <a:t>R</a:t>
            </a:r>
            <a:r>
              <a:rPr lang="en-US" sz="1400" i="1" baseline="-25000" dirty="0" err="1" smtClean="0"/>
              <a:t>i</a:t>
            </a:r>
            <a:r>
              <a:rPr lang="en-US" sz="1400" i="1" baseline="30000" dirty="0" smtClean="0">
                <a:sym typeface="Symbol" pitchFamily="18" charset="2"/>
              </a:rPr>
              <a:t>{w</a:t>
            </a:r>
            <a:r>
              <a:rPr lang="en-US" sz="1400" i="1" baseline="16000" dirty="0" smtClean="0">
                <a:sym typeface="Symbol" pitchFamily="18" charset="2"/>
              </a:rPr>
              <a:t>z</a:t>
            </a:r>
            <a:r>
              <a:rPr lang="en-US" sz="1400" i="1" baseline="30000" dirty="0" smtClean="0">
                <a:sym typeface="Symbol" pitchFamily="18" charset="2"/>
              </a:rPr>
              <a:t>}</a:t>
            </a:r>
            <a:r>
              <a:rPr lang="en-US" sz="1400" dirty="0" smtClean="0"/>
              <a:t>, </a:t>
            </a:r>
            <a:r>
              <a:rPr lang="en-US" sz="1400" i="1" dirty="0" smtClean="0"/>
              <a:t>R</a:t>
            </a:r>
            <a:r>
              <a:rPr lang="en-US" sz="1400" i="1" baseline="-25000" dirty="0" smtClean="0"/>
              <a:t>j</a:t>
            </a:r>
            <a:r>
              <a:rPr lang="en-US" sz="1400" i="1" baseline="30000" dirty="0" smtClean="0">
                <a:sym typeface="Symbol" pitchFamily="18" charset="2"/>
              </a:rPr>
              <a:t>{w</a:t>
            </a:r>
            <a:r>
              <a:rPr lang="en-US" sz="1400" i="1" baseline="16000" dirty="0" smtClean="0">
                <a:sym typeface="Symbol" pitchFamily="18" charset="2"/>
              </a:rPr>
              <a:t>z</a:t>
            </a:r>
            <a:r>
              <a:rPr lang="en-US" sz="1400" i="1" baseline="30000" dirty="0" smtClean="0">
                <a:sym typeface="Symbol" pitchFamily="18" charset="2"/>
              </a:rPr>
              <a:t>,w</a:t>
            </a:r>
            <a:r>
              <a:rPr lang="en-US" sz="1400" i="1" baseline="16000" dirty="0" smtClean="0">
                <a:sym typeface="Symbol" pitchFamily="18" charset="2"/>
              </a:rPr>
              <a:t>t</a:t>
            </a:r>
            <a:r>
              <a:rPr lang="en-US" sz="1400" i="1" baseline="30000" dirty="0" smtClean="0">
                <a:sym typeface="Symbol" pitchFamily="18" charset="2"/>
              </a:rPr>
              <a:t>}</a:t>
            </a:r>
            <a:r>
              <a:rPr lang="en-US" sz="1400" dirty="0" smtClean="0">
                <a:sym typeface="Symbol" pitchFamily="18" charset="2"/>
              </a:rPr>
              <a:t> </a:t>
            </a:r>
            <a:r>
              <a:rPr lang="en-US" sz="1400" dirty="0" smtClean="0"/>
              <a:t>via free </a:t>
            </a:r>
            <a:r>
              <a:rPr lang="en-US" sz="1400" dirty="0" err="1" smtClean="0"/>
              <a:t>tuple</a:t>
            </a:r>
            <a:r>
              <a:rPr lang="en-US" sz="1400" dirty="0" smtClean="0"/>
              <a:t> sets</a:t>
            </a:r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We need to construct all such trees from scratch and then expand them as before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Completeness</a:t>
            </a:r>
            <a:r>
              <a:rPr lang="en-US" dirty="0" smtClean="0"/>
              <a:t>: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Every JTT of size </a:t>
            </a:r>
            <a:r>
              <a:rPr lang="en-US" i="1" dirty="0" smtClean="0"/>
              <a:t>s</a:t>
            </a:r>
            <a:r>
              <a:rPr lang="en-US" dirty="0" smtClean="0"/>
              <a:t> that belongs to the preferential query result of a keyword query </a:t>
            </a:r>
            <a:r>
              <a:rPr lang="en-US" i="1" dirty="0" smtClean="0"/>
              <a:t>Q</a:t>
            </a:r>
            <a:r>
              <a:rPr lang="en-US" dirty="0" smtClean="0"/>
              <a:t> is produced by a JTS of size </a:t>
            </a:r>
            <a:r>
              <a:rPr lang="en-US" i="1" dirty="0" smtClean="0"/>
              <a:t>s</a:t>
            </a:r>
            <a:r>
              <a:rPr lang="en-US" dirty="0" smtClean="0"/>
              <a:t> that is constructed by the </a:t>
            </a:r>
            <a:r>
              <a:rPr lang="en-US" i="1" dirty="0" smtClean="0"/>
              <a:t>Sharing Result Algorithm</a:t>
            </a:r>
            <a:endParaRPr lang="el-GR" i="1" dirty="0" smtClean="0"/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87D9AD-4782-47B0-9D06-FDB7BCF0590C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Query Processing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en-US" dirty="0" smtClean="0"/>
              <a:t>	We use the following </a:t>
            </a:r>
            <a:r>
              <a:rPr lang="en-US" dirty="0" smtClean="0">
                <a:solidFill>
                  <a:srgbClr val="FF0000"/>
                </a:solidFill>
              </a:rPr>
              <a:t>heuristic</a:t>
            </a:r>
            <a:r>
              <a:rPr lang="en-US" dirty="0" smtClean="0"/>
              <a:t>:</a:t>
            </a:r>
          </a:p>
          <a:p>
            <a:pPr>
              <a:buFont typeface="Georgia" pitchFamily="18" charset="0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Consider an empty set </a:t>
            </a:r>
            <a:r>
              <a:rPr lang="en-US" i="1" dirty="0" smtClean="0"/>
              <a:t>S</a:t>
            </a:r>
          </a:p>
          <a:p>
            <a:pPr lvl="1">
              <a:defRPr/>
            </a:pPr>
            <a:endParaRPr lang="en-US" i="1" dirty="0" smtClean="0"/>
          </a:p>
          <a:p>
            <a:pPr lvl="1">
              <a:defRPr/>
            </a:pPr>
            <a:r>
              <a:rPr lang="en-US" dirty="0" smtClean="0"/>
              <a:t>Add to </a:t>
            </a:r>
            <a:r>
              <a:rPr lang="en-US" i="1" dirty="0" smtClean="0"/>
              <a:t>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two furthest apart</a:t>
            </a:r>
            <a:r>
              <a:rPr lang="en-US" dirty="0" smtClean="0"/>
              <a:t> JTTs of </a:t>
            </a:r>
            <a:r>
              <a:rPr lang="en-US" i="1" dirty="0" smtClean="0"/>
              <a:t>Z</a:t>
            </a:r>
            <a:r>
              <a:rPr lang="en-US" i="1" baseline="30000" dirty="0" smtClean="0"/>
              <a:t>1</a:t>
            </a:r>
            <a:r>
              <a:rPr lang="en-US" baseline="30000" dirty="0" smtClean="0"/>
              <a:t> </a:t>
            </a:r>
          </a:p>
          <a:p>
            <a:pPr lvl="2">
              <a:defRPr/>
            </a:pPr>
            <a:r>
              <a:rPr lang="en-US" sz="1400" i="1" dirty="0" smtClean="0"/>
              <a:t>Z</a:t>
            </a:r>
            <a:r>
              <a:rPr lang="en-US" sz="1400" i="1" baseline="30000" dirty="0" smtClean="0"/>
              <a:t>1</a:t>
            </a:r>
            <a:r>
              <a:rPr lang="en-US" sz="1400" dirty="0" smtClean="0"/>
              <a:t> consists of the JTTs constructed for keywords of the first level</a:t>
            </a:r>
          </a:p>
          <a:p>
            <a:pPr lvl="2"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Incrementally construct </a:t>
            </a:r>
            <a:r>
              <a:rPr lang="en-US" i="1" dirty="0" smtClean="0"/>
              <a:t>S</a:t>
            </a:r>
            <a:r>
              <a:rPr lang="en-US" dirty="0" smtClean="0"/>
              <a:t> by adding to it the JTT of </a:t>
            </a:r>
            <a:r>
              <a:rPr lang="en-US" i="1" dirty="0" smtClean="0"/>
              <a:t>Z</a:t>
            </a:r>
            <a:r>
              <a:rPr lang="en-US" i="1" baseline="30000" dirty="0" smtClean="0"/>
              <a:t>1</a:t>
            </a:r>
            <a:r>
              <a:rPr lang="en-US" dirty="0" smtClean="0"/>
              <a:t>\</a:t>
            </a:r>
            <a:r>
              <a:rPr lang="en-US" i="1" dirty="0" smtClean="0"/>
              <a:t>S</a:t>
            </a:r>
            <a:r>
              <a:rPr lang="en-US" dirty="0" smtClean="0"/>
              <a:t> with the </a:t>
            </a:r>
            <a:r>
              <a:rPr lang="en-US" dirty="0" smtClean="0">
                <a:solidFill>
                  <a:srgbClr val="FF0000"/>
                </a:solidFill>
              </a:rPr>
              <a:t>maximum distance</a:t>
            </a:r>
            <a:r>
              <a:rPr lang="en-US" dirty="0" smtClean="0"/>
              <a:t> from the JTTs already in </a:t>
            </a:r>
            <a:r>
              <a:rPr lang="en-US" i="1" dirty="0" smtClean="0"/>
              <a:t>S</a:t>
            </a:r>
          </a:p>
          <a:p>
            <a:pPr lvl="2">
              <a:defRPr/>
            </a:pPr>
            <a:r>
              <a:rPr lang="en-US" sz="1400" dirty="0" smtClean="0"/>
              <a:t>When </a:t>
            </a:r>
            <a:r>
              <a:rPr lang="en-US" sz="1400" i="1" dirty="0" smtClean="0"/>
              <a:t>F(1)/|W</a:t>
            </a:r>
            <a:r>
              <a:rPr lang="en-US" sz="1400" dirty="0" smtClean="0"/>
              <a:t>(</a:t>
            </a:r>
            <a:r>
              <a:rPr lang="en-US" sz="1400" i="1" dirty="0" smtClean="0"/>
              <a:t>1</a:t>
            </a:r>
            <a:r>
              <a:rPr lang="en-US" sz="1400" dirty="0" smtClean="0"/>
              <a:t>)</a:t>
            </a:r>
            <a:r>
              <a:rPr lang="en-US" sz="1400" i="1" dirty="0" smtClean="0"/>
              <a:t>|</a:t>
            </a:r>
            <a:r>
              <a:rPr lang="en-US" sz="1400" dirty="0" smtClean="0"/>
              <a:t> trees have been added to </a:t>
            </a:r>
            <a:r>
              <a:rPr lang="en-US" sz="1400" i="1" dirty="0" smtClean="0"/>
              <a:t>S</a:t>
            </a:r>
            <a:r>
              <a:rPr lang="en-US" sz="1400" dirty="0" smtClean="0"/>
              <a:t> for a keyword in </a:t>
            </a:r>
            <a:r>
              <a:rPr lang="en-US" sz="1400" i="1" dirty="0" smtClean="0"/>
              <a:t>W</a:t>
            </a:r>
            <a:r>
              <a:rPr lang="en-US" sz="1400" dirty="0" smtClean="0"/>
              <a:t>(</a:t>
            </a:r>
            <a:r>
              <a:rPr lang="en-US" sz="1400" i="1" dirty="0" smtClean="0"/>
              <a:t>1</a:t>
            </a:r>
            <a:r>
              <a:rPr lang="en-US" sz="1400" dirty="0" smtClean="0"/>
              <a:t>), exclude JTTs computed for that keyword from </a:t>
            </a:r>
            <a:r>
              <a:rPr lang="en-US" sz="1400" i="1" dirty="0" smtClean="0"/>
              <a:t>Z</a:t>
            </a:r>
            <a:r>
              <a:rPr lang="en-US" sz="1400" i="1" baseline="30000" dirty="0" smtClean="0"/>
              <a:t>1</a:t>
            </a:r>
          </a:p>
          <a:p>
            <a:pPr lvl="2"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Proceed by selecting trees from </a:t>
            </a:r>
            <a:r>
              <a:rPr lang="en-US" i="1" dirty="0" smtClean="0"/>
              <a:t>Z</a:t>
            </a:r>
            <a:r>
              <a:rPr lang="en-US" i="1" baseline="30000" dirty="0" smtClean="0"/>
              <a:t>2</a:t>
            </a:r>
            <a:r>
              <a:rPr lang="en-US" dirty="0" smtClean="0"/>
              <a:t>\</a:t>
            </a:r>
            <a:r>
              <a:rPr lang="en-US" i="1" dirty="0" smtClean="0"/>
              <a:t>S</a:t>
            </a:r>
            <a:r>
              <a:rPr lang="en-US" dirty="0" smtClean="0"/>
              <a:t> until another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2</a:t>
            </a:r>
            <a:r>
              <a:rPr lang="en-US" dirty="0" smtClean="0"/>
              <a:t>) trees have been added to </a:t>
            </a:r>
            <a:r>
              <a:rPr lang="en-US" i="1" dirty="0" smtClean="0"/>
              <a:t>S</a:t>
            </a:r>
            <a:r>
              <a:rPr lang="en-US" dirty="0" smtClean="0"/>
              <a:t>, and so on</a:t>
            </a:r>
            <a:endParaRPr lang="el-GR" dirty="0" smtClean="0"/>
          </a:p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B76C4-C708-49B2-A450-DD5CF044A4DC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en-US" sz="2500" smtClean="0"/>
              <a:t>Talk Outline</a:t>
            </a:r>
            <a:endParaRPr lang="el-GR" sz="25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ED2077-C6FC-45CA-A78B-D539E86A7B5B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1571625"/>
            <a:ext cx="8678892" cy="4643457"/>
          </a:xfrm>
        </p:spPr>
        <p:txBody>
          <a:bodyPr/>
          <a:lstStyle/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Model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Contextual Keyword Preferences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Dominance among JTTs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personalized results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Problem definition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Algorithms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Evaluation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Evaluation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929688" cy="5000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compare the efficiency of the Sharing Results Algorithm vs. the Baseline alternative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demonstrate the effectiveness of the properties used in top-</a:t>
            </a:r>
            <a:r>
              <a:rPr lang="en-US" i="1" dirty="0" smtClean="0"/>
              <a:t>k </a:t>
            </a:r>
            <a:r>
              <a:rPr lang="en-US" dirty="0" smtClean="0"/>
              <a:t>computation</a:t>
            </a:r>
          </a:p>
          <a:p>
            <a:pPr lvl="1"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measure the impact of query personalization in keyword search in terms of</a:t>
            </a:r>
          </a:p>
          <a:p>
            <a:pPr lvl="1">
              <a:defRPr/>
            </a:pPr>
            <a:r>
              <a:rPr lang="en-US" dirty="0" smtClean="0"/>
              <a:t>Result pruning</a:t>
            </a:r>
          </a:p>
          <a:p>
            <a:pPr lvl="1">
              <a:defRPr/>
            </a:pPr>
            <a:r>
              <a:rPr lang="en-US" dirty="0" smtClean="0"/>
              <a:t>Time overhead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We perform a usability evaluation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B7490-4F84-48DC-81A1-58ED776B20D2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Datasets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A88FC-9314-4467-9B15-00FEA56B6CAE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pic>
        <p:nvPicPr>
          <p:cNvPr id="3481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0"/>
            <a:ext cx="49403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71750"/>
            <a:ext cx="43576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6" name="TextBox 7"/>
          <p:cNvSpPr txBox="1">
            <a:spLocks noChangeArrowheads="1"/>
          </p:cNvSpPr>
          <p:nvPr/>
        </p:nvSpPr>
        <p:spPr bwMode="auto">
          <a:xfrm>
            <a:off x="714375" y="3429000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MOVIES</a:t>
            </a:r>
            <a:r>
              <a:rPr lang="en-US"/>
              <a:t> schema</a:t>
            </a:r>
          </a:p>
          <a:p>
            <a:pPr algn="ctr"/>
            <a:r>
              <a:rPr lang="en-US"/>
              <a:t>(</a:t>
            </a:r>
            <a:r>
              <a:rPr lang="en-US" i="1"/>
              <a:t>Stanford Movies Dataset</a:t>
            </a:r>
            <a:r>
              <a:rPr lang="en-US"/>
              <a:t>)</a:t>
            </a:r>
            <a:endParaRPr lang="el-GR"/>
          </a:p>
        </p:txBody>
      </p:sp>
      <p:sp>
        <p:nvSpPr>
          <p:cNvPr id="348167" name="TextBox 8"/>
          <p:cNvSpPr txBox="1">
            <a:spLocks noChangeArrowheads="1"/>
          </p:cNvSpPr>
          <p:nvPr/>
        </p:nvSpPr>
        <p:spPr bwMode="auto">
          <a:xfrm>
            <a:off x="1714500" y="47863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TPC-H</a:t>
            </a:r>
            <a:r>
              <a:rPr lang="en-US"/>
              <a:t> schema </a:t>
            </a:r>
            <a:endParaRPr lang="el-GR"/>
          </a:p>
        </p:txBody>
      </p:sp>
      <p:cxnSp>
        <p:nvCxnSpPr>
          <p:cNvPr id="11" name="Straight Arrow Connector 10"/>
          <p:cNvCxnSpPr>
            <a:stCxn id="348166" idx="0"/>
          </p:cNvCxnSpPr>
          <p:nvPr/>
        </p:nvCxnSpPr>
        <p:spPr>
          <a:xfrm rot="5400000" flipH="1" flipV="1">
            <a:off x="1998663" y="3286125"/>
            <a:ext cx="287338" cy="1587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00438" y="5000625"/>
            <a:ext cx="928687" cy="1588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Sharing vs. Baseline Algorithm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F67776-B2DA-4B0F-AE0C-4A1A59995C16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  <p:pic>
        <p:nvPicPr>
          <p:cNvPr id="3502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1433513"/>
            <a:ext cx="350043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3962400"/>
            <a:ext cx="3529012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214" name="Content Placeholder 2"/>
          <p:cNvSpPr>
            <a:spLocks noGrp="1"/>
          </p:cNvSpPr>
          <p:nvPr>
            <p:ph idx="1"/>
          </p:nvPr>
        </p:nvSpPr>
        <p:spPr>
          <a:xfrm>
            <a:off x="3786188" y="1785938"/>
            <a:ext cx="5357812" cy="47863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b="1" smtClean="0"/>
              <a:t>TPC-H </a:t>
            </a:r>
            <a:endParaRPr lang="en-US" smtClean="0"/>
          </a:p>
          <a:p>
            <a:r>
              <a:rPr lang="en-US" sz="1400" smtClean="0"/>
              <a:t>The probability of a keyword appearing in the largest relation (LINEITEM) is 10%</a:t>
            </a:r>
          </a:p>
          <a:p>
            <a:r>
              <a:rPr lang="en-US" sz="1400" smtClean="0"/>
              <a:t>For the smallest relation (REGION), this probability is around </a:t>
            </a:r>
            <a:r>
              <a:rPr lang="el-GR" sz="1400" smtClean="0"/>
              <a:t>1%</a:t>
            </a:r>
            <a:endParaRPr lang="en-US" sz="1400" smtClean="0"/>
          </a:p>
          <a:p>
            <a:pPr>
              <a:buFont typeface="Georgia" pitchFamily="18" charset="0"/>
              <a:buNone/>
            </a:pPr>
            <a:r>
              <a:rPr lang="en-US" sz="1600" b="1" smtClean="0"/>
              <a:t>Query keywords = 3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pPr>
              <a:buFont typeface="Georgia" pitchFamily="18" charset="0"/>
              <a:buNone/>
            </a:pPr>
            <a:r>
              <a:rPr lang="en-US" sz="1600" smtClean="0"/>
              <a:t>The Sharing algorithm is more efficient</a:t>
            </a:r>
          </a:p>
          <a:p>
            <a:r>
              <a:rPr lang="en-US" sz="1600" smtClean="0"/>
              <a:t>Performs only </a:t>
            </a:r>
            <a:r>
              <a:rPr lang="en-US" sz="1600" smtClean="0">
                <a:solidFill>
                  <a:srgbClr val="FF0000"/>
                </a:solidFill>
              </a:rPr>
              <a:t>a small fraction of the join operations</a:t>
            </a:r>
            <a:r>
              <a:rPr lang="en-US" sz="1600" smtClean="0"/>
              <a:t> performed by the Baseline one, thus, requires </a:t>
            </a:r>
            <a:r>
              <a:rPr lang="en-US" sz="1600" smtClean="0">
                <a:solidFill>
                  <a:srgbClr val="FF0000"/>
                </a:solidFill>
              </a:rPr>
              <a:t>much less time</a:t>
            </a:r>
          </a:p>
          <a:p>
            <a:pPr>
              <a:buFont typeface="Georgia" pitchFamily="18" charset="0"/>
              <a:buNone/>
            </a:pPr>
            <a:endParaRPr lang="en-US" sz="100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</a:pPr>
            <a:r>
              <a:rPr lang="en-US" sz="1600" smtClean="0"/>
              <a:t>As </a:t>
            </a:r>
            <a:r>
              <a:rPr lang="en-US" sz="1600" i="1" smtClean="0"/>
              <a:t>s</a:t>
            </a:r>
            <a:r>
              <a:rPr lang="en-US" sz="1600" smtClean="0"/>
              <a:t> increases, the reduction becomes more evident</a:t>
            </a:r>
          </a:p>
          <a:p>
            <a:r>
              <a:rPr lang="en-US" sz="1600" smtClean="0"/>
              <a:t>The larger the size is, the more the computational steps that are </a:t>
            </a:r>
            <a:r>
              <a:rPr lang="en-US" sz="1600" smtClean="0">
                <a:solidFill>
                  <a:srgbClr val="FF0000"/>
                </a:solidFill>
              </a:rPr>
              <a:t>shared</a:t>
            </a:r>
            <a:endParaRPr lang="el-GR" sz="1400" smtClean="0"/>
          </a:p>
        </p:txBody>
      </p:sp>
      <p:sp>
        <p:nvSpPr>
          <p:cNvPr id="9" name="Rectangle 8"/>
          <p:cNvSpPr/>
          <p:nvPr/>
        </p:nvSpPr>
        <p:spPr>
          <a:xfrm>
            <a:off x="3857625" y="3643313"/>
            <a:ext cx="5214938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Motivation</a:t>
            </a:r>
            <a:endParaRPr lang="el-GR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9036050" cy="3857639"/>
          </a:xfrm>
        </p:spPr>
        <p:txBody>
          <a:bodyPr/>
          <a:lstStyle/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buFont typeface="Georgia" pitchFamily="18" charset="0"/>
              <a:buChar char=" "/>
            </a:pPr>
            <a:r>
              <a:rPr lang="en-US" dirty="0" smtClean="0"/>
              <a:t>Given the </a:t>
            </a:r>
            <a:r>
              <a:rPr lang="en-US" dirty="0" smtClean="0">
                <a:solidFill>
                  <a:srgbClr val="FF0000"/>
                </a:solidFill>
              </a:rPr>
              <a:t>abundance</a:t>
            </a:r>
            <a:r>
              <a:rPr lang="en-US" dirty="0" smtClean="0"/>
              <a:t> of available information, exploring the contents of a database is a complex procedure</a:t>
            </a:r>
          </a:p>
          <a:p>
            <a:pPr lvl="1"/>
            <a:r>
              <a:rPr lang="en-US" dirty="0" smtClean="0"/>
              <a:t>A huge volume of data may be returned</a:t>
            </a:r>
          </a:p>
          <a:p>
            <a:pPr lvl="1"/>
            <a:r>
              <a:rPr lang="en-US" dirty="0" smtClean="0"/>
              <a:t>Results may be vague</a:t>
            </a:r>
          </a:p>
          <a:p>
            <a:pPr lvl="1"/>
            <a:endParaRPr lang="en-US" sz="900" u="sng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The need to </a:t>
            </a:r>
            <a:r>
              <a:rPr lang="en-US" dirty="0" smtClean="0">
                <a:solidFill>
                  <a:srgbClr val="FF0000"/>
                </a:solidFill>
              </a:rPr>
              <a:t>rank</a:t>
            </a:r>
            <a:r>
              <a:rPr lang="en-US" dirty="0" smtClean="0"/>
              <a:t> results arises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ABCD13-93B8-439E-AF48-ACD67701E0A8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Sharing vs. Baseline Algorithm</a:t>
            </a:r>
            <a:endParaRPr lang="el-GR" dirty="0"/>
          </a:p>
        </p:txBody>
      </p:sp>
      <p:sp>
        <p:nvSpPr>
          <p:cNvPr id="352258" name="Content Placeholder 2"/>
          <p:cNvSpPr>
            <a:spLocks noGrp="1"/>
          </p:cNvSpPr>
          <p:nvPr>
            <p:ph idx="1"/>
          </p:nvPr>
        </p:nvSpPr>
        <p:spPr>
          <a:xfrm>
            <a:off x="0" y="2071678"/>
            <a:ext cx="8686800" cy="450057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Similar observations for the </a:t>
            </a:r>
            <a:r>
              <a:rPr lang="en-US" b="1" dirty="0" smtClean="0"/>
              <a:t>MOVIES</a:t>
            </a:r>
            <a:r>
              <a:rPr lang="en-US" dirty="0" smtClean="0"/>
              <a:t> database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dirty="0" smtClean="0"/>
              <a:t>The Sharing algorithm </a:t>
            </a:r>
            <a:r>
              <a:rPr lang="en-US" dirty="0" smtClean="0">
                <a:solidFill>
                  <a:srgbClr val="FF0000"/>
                </a:solidFill>
              </a:rPr>
              <a:t>requires around 10%</a:t>
            </a:r>
            <a:r>
              <a:rPr lang="en-US" dirty="0" smtClean="0"/>
              <a:t> of the time required by the Baseline algorithm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reduction of join operations</a:t>
            </a:r>
            <a:r>
              <a:rPr lang="en-US" dirty="0" smtClean="0"/>
              <a:t> during the expansion phase depends on the number of query keywords and </a:t>
            </a:r>
            <a:r>
              <a:rPr lang="en-US" dirty="0" smtClean="0">
                <a:solidFill>
                  <a:srgbClr val="FF0000"/>
                </a:solidFill>
              </a:rPr>
              <a:t>varies from 90% to 50%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F28EE5-D298-4795-9C10-C5CF9823B30B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Query Processing: Dominance &amp; Relevance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0F5D4D-156B-4B3F-8552-363BF1205796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322566" name="Content Placeholder 2"/>
          <p:cNvSpPr>
            <a:spLocks noGrp="1"/>
          </p:cNvSpPr>
          <p:nvPr>
            <p:ph idx="1"/>
          </p:nvPr>
        </p:nvSpPr>
        <p:spPr>
          <a:xfrm>
            <a:off x="-214313" y="1714500"/>
            <a:ext cx="5357813" cy="4357688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1600" smtClean="0"/>
              <a:t>	Tune the trade-off between dominance and relevance through </a:t>
            </a:r>
            <a:r>
              <a:rPr lang="en-US" sz="1600" i="1" smtClean="0"/>
              <a:t>F</a:t>
            </a:r>
            <a:r>
              <a:rPr lang="en-US" sz="1600" smtClean="0"/>
              <a:t>: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i="1" smtClean="0"/>
              <a:t>L</a:t>
            </a:r>
            <a:r>
              <a:rPr lang="en-US" sz="1600" smtClean="0"/>
              <a:t> is the lowest level from which choice keywords are retrieved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endParaRPr lang="en-US" sz="1000" smtClean="0"/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</a:p>
          <a:p>
            <a:pPr>
              <a:buFont typeface="Georgia" pitchFamily="18" charset="0"/>
              <a:buNone/>
            </a:pPr>
            <a:endParaRPr lang="en-US" sz="1600" smtClean="0"/>
          </a:p>
          <a:p>
            <a:pPr>
              <a:buFont typeface="Georgia" pitchFamily="18" charset="0"/>
              <a:buNone/>
            </a:pPr>
            <a:r>
              <a:rPr lang="en-US" sz="1400" smtClean="0"/>
              <a:t>	</a:t>
            </a:r>
            <a:r>
              <a:rPr lang="en-US" sz="1600" smtClean="0"/>
              <a:t>As </a:t>
            </a:r>
            <a:r>
              <a:rPr lang="en-US" sz="1600" i="1" smtClean="0"/>
              <a:t>L</a:t>
            </a:r>
            <a:r>
              <a:rPr lang="en-US" sz="1600" smtClean="0"/>
              <a:t> increases: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smtClean="0"/>
              <a:t>The </a:t>
            </a:r>
            <a:r>
              <a:rPr lang="en-US" sz="1600" smtClean="0">
                <a:solidFill>
                  <a:srgbClr val="FF0000"/>
                </a:solidFill>
              </a:rPr>
              <a:t>average dominance decreases</a:t>
            </a:r>
            <a:r>
              <a:rPr lang="en-US" sz="1600" smtClean="0"/>
              <a:t> </a:t>
            </a:r>
          </a:p>
          <a:p>
            <a:pPr lvl="2"/>
            <a:r>
              <a:rPr lang="en-US" smtClean="0"/>
              <a:t>Less preferable choice keywords are employed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600" smtClean="0"/>
              <a:t>The </a:t>
            </a:r>
            <a:r>
              <a:rPr lang="en-US" sz="1600" smtClean="0">
                <a:solidFill>
                  <a:srgbClr val="FF0000"/>
                </a:solidFill>
              </a:rPr>
              <a:t>average relevance increases</a:t>
            </a:r>
          </a:p>
          <a:p>
            <a:pPr lvl="2"/>
            <a:r>
              <a:rPr lang="en-US" smtClean="0"/>
              <a:t>Highly relevant JTTs from the lower levels enter the top-</a:t>
            </a:r>
            <a:r>
              <a:rPr lang="en-US" i="1" smtClean="0"/>
              <a:t>k</a:t>
            </a:r>
            <a:r>
              <a:rPr lang="en-US" smtClean="0"/>
              <a:t> results</a:t>
            </a:r>
            <a:endParaRPr lang="el-GR" smtClean="0"/>
          </a:p>
          <a:p>
            <a:pPr>
              <a:buFont typeface="Georgia" pitchFamily="18" charset="0"/>
              <a:buNone/>
            </a:pPr>
            <a:endParaRPr lang="en-US" sz="1600" smtClean="0"/>
          </a:p>
          <a:p>
            <a:pPr>
              <a:buFont typeface="Georgia" pitchFamily="18" charset="0"/>
              <a:buNone/>
            </a:pPr>
            <a:endParaRPr lang="en-US" sz="1600" smtClean="0"/>
          </a:p>
        </p:txBody>
      </p:sp>
      <p:pic>
        <p:nvPicPr>
          <p:cNvPr id="32256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266825"/>
            <a:ext cx="38671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2562" name="Content Placeholder 5"/>
          <p:cNvGraphicFramePr>
            <a:graphicFrameLocks noChangeAspect="1"/>
          </p:cNvGraphicFramePr>
          <p:nvPr/>
        </p:nvGraphicFramePr>
        <p:xfrm>
          <a:off x="1752600" y="2003425"/>
          <a:ext cx="2490788" cy="387350"/>
        </p:xfrm>
        <a:graphic>
          <a:graphicData uri="http://schemas.openxmlformats.org/presentationml/2006/ole">
            <p:oleObj spid="_x0000_s322562" name="Equation" r:id="rId5" imgW="2209680" imgH="34272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42875" y="3500438"/>
            <a:ext cx="4929188" cy="2000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2256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4021138"/>
            <a:ext cx="38862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Top-</a:t>
            </a:r>
            <a:r>
              <a:rPr lang="en-US" sz="2800" i="1" dirty="0" smtClean="0"/>
              <a:t>k</a:t>
            </a:r>
            <a:r>
              <a:rPr lang="en-US" sz="2800" dirty="0" smtClean="0"/>
              <a:t> Query Processing: Coverage</a:t>
            </a:r>
            <a:endParaRPr lang="el-GR" sz="2800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F1FD70-D1DC-4961-BDA2-C48A986C5559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66596" name="Content Placeholder 2"/>
          <p:cNvSpPr>
            <a:spLocks noGrp="1"/>
          </p:cNvSpPr>
          <p:nvPr>
            <p:ph idx="4294967295"/>
          </p:nvPr>
        </p:nvSpPr>
        <p:spPr>
          <a:xfrm>
            <a:off x="0" y="1714500"/>
            <a:ext cx="5357813" cy="19288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1600" u="sng" smtClean="0"/>
              <a:t>Skewed selectivity among the choice keywords</a:t>
            </a:r>
          </a:p>
          <a:p>
            <a:pPr>
              <a:buFont typeface="Georgia" pitchFamily="18" charset="0"/>
              <a:buNone/>
            </a:pPr>
            <a:endParaRPr lang="en-US" sz="1600" u="sng" smtClean="0"/>
          </a:p>
          <a:p>
            <a:pPr>
              <a:buFont typeface="Georgia" pitchFamily="18" charset="0"/>
              <a:buNone/>
            </a:pPr>
            <a:r>
              <a:rPr lang="en-US" sz="1600" smtClean="0"/>
              <a:t>Average coverage for two profiles</a:t>
            </a:r>
          </a:p>
          <a:p>
            <a:r>
              <a:rPr lang="en-US" sz="1600" smtClean="0"/>
              <a:t>Pr. A contains keywords with </a:t>
            </a:r>
            <a:r>
              <a:rPr lang="en-US" sz="1600" u="sng" smtClean="0">
                <a:solidFill>
                  <a:srgbClr val="FF0000"/>
                </a:solidFill>
              </a:rPr>
              <a:t>similar selectivities</a:t>
            </a:r>
          </a:p>
          <a:p>
            <a:r>
              <a:rPr lang="en-US" sz="1600" smtClean="0"/>
              <a:t>Pr. B contains keywords of </a:t>
            </a:r>
            <a:r>
              <a:rPr lang="en-US" sz="1600" u="sng" smtClean="0">
                <a:solidFill>
                  <a:srgbClr val="FF0000"/>
                </a:solidFill>
              </a:rPr>
              <a:t>different popularity</a:t>
            </a:r>
            <a:r>
              <a:rPr lang="en-US" sz="1600" smtClean="0"/>
              <a:t>,      i.e., some keywords produce more results</a:t>
            </a:r>
          </a:p>
        </p:txBody>
      </p:sp>
      <p:pic>
        <p:nvPicPr>
          <p:cNvPr id="3665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214563"/>
            <a:ext cx="414337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143375"/>
            <a:ext cx="53578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None/>
              <a:defRPr/>
            </a:pPr>
            <a:r>
              <a:rPr lang="en-US" sz="1600" dirty="0">
                <a:latin typeface="+mn-lt"/>
                <a:cs typeface="+mn-cs"/>
              </a:rPr>
              <a:t>Coverage is </a:t>
            </a:r>
            <a:r>
              <a:rPr lang="en-US" sz="1600" u="sng" dirty="0">
                <a:solidFill>
                  <a:srgbClr val="FF0000"/>
                </a:solidFill>
                <a:latin typeface="+mn-lt"/>
                <a:cs typeface="+mn-cs"/>
              </a:rPr>
              <a:t>greatly improved</a:t>
            </a:r>
            <a:r>
              <a:rPr lang="en-US" sz="1600" dirty="0">
                <a:latin typeface="+mn-lt"/>
                <a:cs typeface="+mn-cs"/>
              </a:rPr>
              <a:t> in both cases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en-US" sz="1600" dirty="0">
                <a:latin typeface="+mn-lt"/>
                <a:cs typeface="+mn-cs"/>
              </a:rPr>
              <a:t>More keywords from all levels contribute to the result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defRPr/>
            </a:pPr>
            <a:endParaRPr lang="en-US" sz="1600" dirty="0">
              <a:latin typeface="+mn-lt"/>
              <a:cs typeface="+mn-cs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A04DA3"/>
              </a:buClr>
              <a:defRPr/>
            </a:pPr>
            <a:r>
              <a:rPr lang="en-US" sz="1600" dirty="0">
                <a:latin typeface="+mn-lt"/>
                <a:cs typeface="+mn-cs"/>
              </a:rPr>
              <a:t>The improvement is more evident for Pr. B, as expected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1438" y="4143375"/>
            <a:ext cx="5286375" cy="12858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313" y="692150"/>
            <a:ext cx="8229600" cy="500063"/>
          </a:xfrm>
        </p:spPr>
        <p:txBody>
          <a:bodyPr>
            <a:normAutofit/>
          </a:bodyPr>
          <a:lstStyle/>
          <a:p>
            <a:r>
              <a:rPr lang="en-US" sz="2500" smtClean="0"/>
              <a:t>Diversity</a:t>
            </a:r>
            <a:endParaRPr lang="el-GR" sz="25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04CAE1F-70E5-4B60-855C-5E3ADB9EBE39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68644" name="Content Placeholder 2"/>
          <p:cNvSpPr>
            <a:spLocks noGrp="1"/>
          </p:cNvSpPr>
          <p:nvPr>
            <p:ph idx="4294967295"/>
          </p:nvPr>
        </p:nvSpPr>
        <p:spPr>
          <a:xfrm>
            <a:off x="-14288" y="2152650"/>
            <a:ext cx="9158288" cy="42862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z="1600" smtClean="0"/>
              <a:t>	High coverage does not ensured that results are not similar with each other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  <a:r>
              <a:rPr lang="en-US" sz="1400" smtClean="0"/>
              <a:t>e.g. </a:t>
            </a:r>
            <a:r>
              <a:rPr lang="en-US" sz="1400" i="1" smtClean="0"/>
              <a:t>Q</a:t>
            </a:r>
            <a:r>
              <a:rPr lang="en-US" sz="1400" smtClean="0"/>
              <a:t> = {</a:t>
            </a:r>
            <a:r>
              <a:rPr lang="en-US" sz="1400" smtClean="0">
                <a:solidFill>
                  <a:srgbClr val="CC9900"/>
                </a:solidFill>
              </a:rPr>
              <a:t>drama</a:t>
            </a:r>
            <a:r>
              <a:rPr lang="en-US" sz="1400" smtClean="0"/>
              <a:t>}</a:t>
            </a:r>
          </a:p>
          <a:p>
            <a:pPr>
              <a:buFont typeface="Georgia" pitchFamily="18" charset="0"/>
              <a:buNone/>
            </a:pPr>
            <a:r>
              <a:rPr lang="en-US" sz="1400" smtClean="0"/>
              <a:t>	          The most preferable choice keywords are: </a:t>
            </a:r>
            <a:r>
              <a:rPr lang="en-US" sz="1400" smtClean="0">
                <a:solidFill>
                  <a:srgbClr val="00B050"/>
                </a:solidFill>
              </a:rPr>
              <a:t>Greek</a:t>
            </a:r>
            <a:r>
              <a:rPr lang="en-US" sz="1400" smtClean="0"/>
              <a:t> and </a:t>
            </a:r>
            <a:r>
              <a:rPr lang="en-US" sz="1400" smtClean="0">
                <a:solidFill>
                  <a:srgbClr val="00B050"/>
                </a:solidFill>
              </a:rPr>
              <a:t>Italian</a:t>
            </a:r>
          </a:p>
          <a:p>
            <a:pPr>
              <a:buFont typeface="Georgia" pitchFamily="18" charset="0"/>
              <a:buNone/>
            </a:pPr>
            <a:r>
              <a:rPr lang="en-US" sz="1400" smtClean="0"/>
              <a:t>	          Locate the top-4 JTTs (for simplicity, we use only the JTSs:         Movies</a:t>
            </a:r>
            <a:r>
              <a:rPr lang="en-US" sz="1400" baseline="30000" smtClean="0"/>
              <a:t>{</a:t>
            </a:r>
            <a:r>
              <a:rPr lang="en-US" sz="1400" baseline="30000" smtClean="0">
                <a:solidFill>
                  <a:srgbClr val="CC9900"/>
                </a:solidFill>
              </a:rPr>
              <a:t>drama</a:t>
            </a:r>
            <a:r>
              <a:rPr lang="en-US" sz="1400" baseline="30000" smtClean="0"/>
              <a:t>}</a:t>
            </a:r>
            <a:r>
              <a:rPr lang="en-US" sz="1400" smtClean="0"/>
              <a:t> − Directors</a:t>
            </a:r>
            <a:r>
              <a:rPr lang="en-US" sz="1400" baseline="30000" smtClean="0"/>
              <a:t>{</a:t>
            </a:r>
            <a:r>
              <a:rPr lang="en-US" sz="1400" baseline="30000" smtClean="0">
                <a:solidFill>
                  <a:srgbClr val="00B050"/>
                </a:solidFill>
              </a:rPr>
              <a:t>Greek</a:t>
            </a:r>
            <a:r>
              <a:rPr lang="en-US" sz="1400" baseline="30000" smtClean="0"/>
              <a:t>}</a:t>
            </a:r>
            <a:r>
              <a:rPr lang="en-US" sz="1400" smtClean="0"/>
              <a:t> 							and Movies</a:t>
            </a:r>
            <a:r>
              <a:rPr lang="en-US" sz="1400" baseline="30000" smtClean="0"/>
              <a:t>{</a:t>
            </a:r>
            <a:r>
              <a:rPr lang="en-US" sz="1400" baseline="30000" smtClean="0">
                <a:solidFill>
                  <a:srgbClr val="CC9900"/>
                </a:solidFill>
              </a:rPr>
              <a:t>drama</a:t>
            </a:r>
            <a:r>
              <a:rPr lang="en-US" sz="1400" baseline="30000" smtClean="0"/>
              <a:t>}</a:t>
            </a:r>
            <a:r>
              <a:rPr lang="en-US" sz="1400" smtClean="0"/>
              <a:t> − Directors</a:t>
            </a:r>
            <a:r>
              <a:rPr lang="en-US" sz="1400" baseline="30000" smtClean="0"/>
              <a:t>{</a:t>
            </a:r>
            <a:r>
              <a:rPr lang="en-US" sz="1400" baseline="30000" smtClean="0">
                <a:solidFill>
                  <a:srgbClr val="00B050"/>
                </a:solidFill>
              </a:rPr>
              <a:t>Italian</a:t>
            </a:r>
            <a:r>
              <a:rPr lang="en-US" sz="1400" baseline="30000" smtClean="0"/>
              <a:t>}</a:t>
            </a:r>
            <a:r>
              <a:rPr lang="en-US" sz="1400" smtClean="0"/>
              <a:t>)</a:t>
            </a:r>
          </a:p>
          <a:p>
            <a:pPr>
              <a:buFont typeface="Georgia" pitchFamily="18" charset="0"/>
              <a:buNone/>
            </a:pPr>
            <a:endParaRPr lang="en-US" sz="1400" smtClean="0"/>
          </a:p>
          <a:p>
            <a:pPr>
              <a:buFont typeface="Georgia" pitchFamily="18" charset="0"/>
              <a:buNone/>
            </a:pPr>
            <a:r>
              <a:rPr lang="en-US" sz="1600" smtClean="0"/>
              <a:t>	When </a:t>
            </a:r>
            <a:r>
              <a:rPr lang="en-US" sz="1600" smtClean="0">
                <a:solidFill>
                  <a:srgbClr val="FF0000"/>
                </a:solidFill>
              </a:rPr>
              <a:t>only coverage</a:t>
            </a:r>
            <a:r>
              <a:rPr lang="en-US" sz="1600" smtClean="0"/>
              <a:t> is applied: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(Tan21, Eternity and a Day, 1998, Th. Angelopoulos, </a:t>
            </a:r>
            <a:r>
              <a:rPr lang="en-US" sz="1200" b="1" smtClean="0">
                <a:solidFill>
                  <a:schemeClr val="tx1"/>
                </a:solidFill>
              </a:rPr>
              <a:t>Drama</a:t>
            </a:r>
            <a:r>
              <a:rPr lang="en-US" sz="1200" smtClean="0">
                <a:solidFill>
                  <a:schemeClr val="tx1"/>
                </a:solidFill>
              </a:rPr>
              <a:t>) − (</a:t>
            </a:r>
            <a:r>
              <a:rPr lang="en-US" sz="1200" b="1" u="sng" smtClean="0">
                <a:solidFill>
                  <a:schemeClr val="tx1"/>
                </a:solidFill>
              </a:rPr>
              <a:t>Th. Angelopoulos</a:t>
            </a:r>
            <a:r>
              <a:rPr lang="en-US" sz="1200" smtClean="0">
                <a:solidFill>
                  <a:schemeClr val="tx1"/>
                </a:solidFill>
              </a:rPr>
              <a:t>, 1935, </a:t>
            </a:r>
            <a:r>
              <a:rPr lang="en-US" sz="1200" b="1" smtClean="0">
                <a:solidFill>
                  <a:schemeClr val="tx1"/>
                </a:solidFill>
              </a:rPr>
              <a:t>Greek</a:t>
            </a:r>
            <a:r>
              <a:rPr lang="en-US" sz="120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it-IT" sz="1200" smtClean="0">
                <a:solidFill>
                  <a:schemeClr val="tx1"/>
                </a:solidFill>
              </a:rPr>
              <a:t>(FF50, Intervista, 1992, F. Fellini, </a:t>
            </a:r>
            <a:r>
              <a:rPr lang="it-IT" sz="1200" b="1" smtClean="0">
                <a:solidFill>
                  <a:schemeClr val="tx1"/>
                </a:solidFill>
              </a:rPr>
              <a:t>Drama</a:t>
            </a:r>
            <a:r>
              <a:rPr lang="it-IT" sz="1200" smtClean="0">
                <a:solidFill>
                  <a:schemeClr val="tx1"/>
                </a:solidFill>
              </a:rPr>
              <a:t>) − (</a:t>
            </a:r>
            <a:r>
              <a:rPr lang="it-IT" sz="1200" b="1" u="sng" smtClean="0">
                <a:solidFill>
                  <a:schemeClr val="tx1"/>
                </a:solidFill>
              </a:rPr>
              <a:t>F. Fellini</a:t>
            </a:r>
            <a:r>
              <a:rPr lang="it-IT" sz="1200" smtClean="0">
                <a:solidFill>
                  <a:schemeClr val="tx1"/>
                </a:solidFill>
              </a:rPr>
              <a:t>, 1920,</a:t>
            </a:r>
            <a:r>
              <a:rPr lang="it-IT" sz="1200" b="1" smtClean="0">
                <a:solidFill>
                  <a:schemeClr val="tx1"/>
                </a:solidFill>
              </a:rPr>
              <a:t> Italian</a:t>
            </a:r>
            <a:r>
              <a:rPr lang="it-IT" sz="120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sz="1200" smtClean="0">
                <a:solidFill>
                  <a:schemeClr val="tx1"/>
                </a:solidFill>
              </a:rPr>
              <a:t>(Tan12, Landscape in Fog, 1988, Th. Angelopoulos, </a:t>
            </a:r>
            <a:r>
              <a:rPr lang="en-US" sz="1200" b="1" smtClean="0">
                <a:solidFill>
                  <a:schemeClr val="tx1"/>
                </a:solidFill>
              </a:rPr>
              <a:t>Drama</a:t>
            </a:r>
            <a:r>
              <a:rPr lang="en-US" sz="1200" smtClean="0">
                <a:solidFill>
                  <a:schemeClr val="tx1"/>
                </a:solidFill>
              </a:rPr>
              <a:t>) − (</a:t>
            </a:r>
            <a:r>
              <a:rPr lang="en-US" sz="1200" b="1" u="sng" smtClean="0">
                <a:solidFill>
                  <a:schemeClr val="tx1"/>
                </a:solidFill>
              </a:rPr>
              <a:t>Th. Angelopoulos</a:t>
            </a:r>
            <a:r>
              <a:rPr lang="en-US" sz="1200" smtClean="0">
                <a:solidFill>
                  <a:schemeClr val="tx1"/>
                </a:solidFill>
              </a:rPr>
              <a:t>, 1935, </a:t>
            </a:r>
            <a:r>
              <a:rPr lang="en-US" sz="1200" b="1" smtClean="0">
                <a:solidFill>
                  <a:schemeClr val="tx1"/>
                </a:solidFill>
              </a:rPr>
              <a:t>Greek</a:t>
            </a:r>
            <a:r>
              <a:rPr lang="en-US" sz="1200" smtClean="0">
                <a:solidFill>
                  <a:schemeClr val="tx1"/>
                </a:solidFill>
              </a:rPr>
              <a:t>)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it-IT" sz="1200" smtClean="0">
                <a:solidFill>
                  <a:schemeClr val="tx1"/>
                </a:solidFill>
              </a:rPr>
              <a:t>(GT01, Cinema Paradiso, 1989, G. Tornatore, </a:t>
            </a:r>
            <a:r>
              <a:rPr lang="it-IT" sz="1200" b="1" smtClean="0">
                <a:solidFill>
                  <a:schemeClr val="tx1"/>
                </a:solidFill>
              </a:rPr>
              <a:t>Drama</a:t>
            </a:r>
            <a:r>
              <a:rPr lang="it-IT" sz="1200" smtClean="0">
                <a:solidFill>
                  <a:schemeClr val="tx1"/>
                </a:solidFill>
              </a:rPr>
              <a:t>) − (</a:t>
            </a:r>
            <a:r>
              <a:rPr lang="it-IT" sz="1200" b="1" u="sng" smtClean="0">
                <a:solidFill>
                  <a:schemeClr val="tx1"/>
                </a:solidFill>
              </a:rPr>
              <a:t>G. Tornatore</a:t>
            </a:r>
            <a:r>
              <a:rPr lang="it-IT" sz="1200" b="1" smtClean="0">
                <a:solidFill>
                  <a:schemeClr val="tx1"/>
                </a:solidFill>
              </a:rPr>
              <a:t>, 1955, </a:t>
            </a:r>
            <a:r>
              <a:rPr lang="en-US" sz="1200" b="1" smtClean="0">
                <a:solidFill>
                  <a:schemeClr val="tx1"/>
                </a:solidFill>
              </a:rPr>
              <a:t>Italian</a:t>
            </a:r>
            <a:r>
              <a:rPr lang="en-US" sz="1200" smtClean="0">
                <a:solidFill>
                  <a:schemeClr val="tx1"/>
                </a:solidFill>
              </a:rPr>
              <a:t>)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When </a:t>
            </a:r>
            <a:r>
              <a:rPr lang="en-US" sz="1600" smtClean="0">
                <a:solidFill>
                  <a:srgbClr val="FF0000"/>
                </a:solidFill>
              </a:rPr>
              <a:t>diversity is also considered</a:t>
            </a:r>
            <a:r>
              <a:rPr lang="en-US" sz="1600" smtClean="0"/>
              <a:t>, the third of these results is replaced </a:t>
            </a:r>
            <a:r>
              <a:rPr lang="fr-FR" sz="1600" smtClean="0"/>
              <a:t>by:</a:t>
            </a:r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fr-FR" sz="1200" smtClean="0">
                <a:solidFill>
                  <a:schemeClr val="tx1"/>
                </a:solidFill>
              </a:rPr>
              <a:t>(PvG02, Brides, 2004, P. Voulgaris, </a:t>
            </a:r>
            <a:r>
              <a:rPr lang="fr-FR" sz="1200" b="1" smtClean="0">
                <a:solidFill>
                  <a:schemeClr val="tx1"/>
                </a:solidFill>
              </a:rPr>
              <a:t>Drama</a:t>
            </a:r>
            <a:r>
              <a:rPr lang="fr-FR" sz="1200" smtClean="0">
                <a:solidFill>
                  <a:schemeClr val="tx1"/>
                </a:solidFill>
              </a:rPr>
              <a:t>) − (</a:t>
            </a:r>
            <a:r>
              <a:rPr lang="fr-FR" sz="1200" b="1" u="sng" smtClean="0">
                <a:solidFill>
                  <a:schemeClr val="tx1"/>
                </a:solidFill>
              </a:rPr>
              <a:t>P. Voulgaris</a:t>
            </a:r>
            <a:r>
              <a:rPr lang="fr-FR" sz="1200" smtClean="0">
                <a:solidFill>
                  <a:schemeClr val="tx1"/>
                </a:solidFill>
              </a:rPr>
              <a:t>,</a:t>
            </a:r>
            <a:r>
              <a:rPr lang="fr-FR" sz="1200" b="1" smtClean="0">
                <a:solidFill>
                  <a:schemeClr val="tx1"/>
                </a:solidFill>
              </a:rPr>
              <a:t> </a:t>
            </a:r>
            <a:r>
              <a:rPr lang="en-US" sz="1200" smtClean="0">
                <a:solidFill>
                  <a:schemeClr val="tx1"/>
                </a:solidFill>
              </a:rPr>
              <a:t>1940, </a:t>
            </a:r>
            <a:r>
              <a:rPr lang="en-US" sz="1200" b="1" smtClean="0">
                <a:solidFill>
                  <a:schemeClr val="tx1"/>
                </a:solidFill>
              </a:rPr>
              <a:t>Greek</a:t>
            </a:r>
            <a:r>
              <a:rPr lang="en-US" sz="1200" smtClean="0">
                <a:solidFill>
                  <a:schemeClr val="tx1"/>
                </a:solidFill>
              </a:rPr>
              <a:t>)</a:t>
            </a:r>
          </a:p>
          <a:p>
            <a:endParaRPr lang="en-US" sz="1000" b="1" smtClean="0"/>
          </a:p>
          <a:p>
            <a:endParaRPr lang="en-US" sz="1000" b="1" smtClean="0"/>
          </a:p>
          <a:p>
            <a:pPr>
              <a:buFont typeface="Georgia" pitchFamily="18" charset="0"/>
              <a:buNone/>
            </a:pPr>
            <a:r>
              <a:rPr lang="en-US" sz="1600" smtClean="0"/>
              <a:t>	Coverage remains the same, however, with diversity, one more director can be found in the results</a:t>
            </a:r>
            <a:endParaRPr lang="el-GR" sz="1600" smtClean="0"/>
          </a:p>
        </p:txBody>
      </p:sp>
      <p:sp>
        <p:nvSpPr>
          <p:cNvPr id="7" name="Rectangle 6"/>
          <p:cNvSpPr/>
          <p:nvPr/>
        </p:nvSpPr>
        <p:spPr>
          <a:xfrm>
            <a:off x="285750" y="5724525"/>
            <a:ext cx="8501063" cy="642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36864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714375"/>
            <a:ext cx="48768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Result Pruning and Time Overhead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9ED75C-87B5-42DA-A2BC-2DDA2C68C1BC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214313" y="1500188"/>
            <a:ext cx="5715001" cy="5072062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Overall impact of query personalization in keyword search 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Number of returned results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Time overhead</a:t>
            </a:r>
          </a:p>
          <a:p>
            <a:pPr>
              <a:buFont typeface="Georgia" pitchFamily="18" charset="0"/>
              <a:buNone/>
              <a:defRPr/>
            </a:pPr>
            <a:endParaRPr lang="en-US" sz="100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3 cases: (i) No preferences, preferences with (ii) small and (iii) large selectivity</a:t>
            </a:r>
          </a:p>
          <a:p>
            <a:pPr>
              <a:buFont typeface="Georgia" pitchFamily="18" charset="0"/>
              <a:buNone/>
              <a:defRPr/>
            </a:pPr>
            <a:endParaRPr lang="en-US" sz="1000" dirty="0" smtClean="0"/>
          </a:p>
          <a:p>
            <a:pPr>
              <a:buFont typeface="Georgia" pitchFamily="18" charset="0"/>
              <a:buNone/>
              <a:defRPr/>
            </a:pPr>
            <a:endParaRPr lang="en-US" sz="100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Query personalization results in high pruning:</a:t>
            </a:r>
          </a:p>
          <a:p>
            <a:pPr lvl="1">
              <a:defRPr/>
            </a:pPr>
            <a:r>
              <a:rPr lang="en-US" sz="1600" dirty="0" smtClean="0"/>
              <a:t>Preferences with large selectivity prune more than 33% of the initial results (</a:t>
            </a:r>
            <a:r>
              <a:rPr lang="en-US" sz="1600" i="1" dirty="0" smtClean="0"/>
              <a:t>s</a:t>
            </a:r>
            <a:r>
              <a:rPr lang="en-US" sz="1600" dirty="0" smtClean="0"/>
              <a:t> = 4)</a:t>
            </a:r>
          </a:p>
          <a:p>
            <a:pPr lvl="1">
              <a:defRPr/>
            </a:pPr>
            <a:r>
              <a:rPr lang="en-US" sz="1600" dirty="0" smtClean="0"/>
              <a:t>Small selectivity prunes 74%</a:t>
            </a:r>
          </a:p>
          <a:p>
            <a:pPr lvl="1">
              <a:defRPr/>
            </a:pPr>
            <a:endParaRPr lang="en-US" sz="100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Time overhead to generate the JTSs</a:t>
            </a:r>
          </a:p>
          <a:p>
            <a:pPr lvl="1">
              <a:defRPr/>
            </a:pPr>
            <a:r>
              <a:rPr lang="en-US" sz="1600" dirty="0" smtClean="0"/>
              <a:t>For large selectivity, the time overhead is 35%</a:t>
            </a:r>
          </a:p>
          <a:p>
            <a:pPr lvl="1">
              <a:defRPr/>
            </a:pPr>
            <a:r>
              <a:rPr lang="en-US" sz="1600" dirty="0" smtClean="0"/>
              <a:t>For small selectivity, the time overhead is 32%</a:t>
            </a:r>
            <a:endParaRPr lang="el-GR" sz="1600" dirty="0" smtClean="0"/>
          </a:p>
          <a:p>
            <a:pPr>
              <a:defRPr/>
            </a:pPr>
            <a:endParaRPr lang="en-US" sz="1400" dirty="0" smtClean="0"/>
          </a:p>
          <a:p>
            <a:pPr lvl="1">
              <a:defRPr/>
            </a:pPr>
            <a:endParaRPr lang="en-US" sz="1600" dirty="0" smtClean="0"/>
          </a:p>
        </p:txBody>
      </p:sp>
      <p:pic>
        <p:nvPicPr>
          <p:cNvPr id="3625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350" y="1328738"/>
            <a:ext cx="3643313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3929063"/>
            <a:ext cx="365283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438" y="3643313"/>
            <a:ext cx="5143500" cy="2500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Usability evaluation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BBDAFF1-7B26-4F0C-B0C0-C5A066176F38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813" y="1214438"/>
          <a:ext cx="7715304" cy="3286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0462"/>
                <a:gridCol w="2000264"/>
                <a:gridCol w="2214578"/>
              </a:tblGrid>
              <a:tr h="390563">
                <a:tc>
                  <a:txBody>
                    <a:bodyPr/>
                    <a:lstStyle/>
                    <a:p>
                      <a:pPr algn="l"/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precision@10</a:t>
                      </a:r>
                      <a:endParaRPr lang="el-GR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degree</a:t>
                      </a:r>
                      <a:r>
                        <a:rPr lang="en-US" sz="1200" b="1" baseline="0" dirty="0" smtClean="0"/>
                        <a:t> of satisfaction</a:t>
                      </a:r>
                      <a:endParaRPr lang="el-GR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No preferences</a:t>
                      </a:r>
                      <a:endParaRPr lang="el-GR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0.09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1.9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4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Empty</a:t>
                      </a:r>
                      <a:r>
                        <a:rPr lang="en-US" sz="1200" b="1" baseline="0" dirty="0" smtClean="0"/>
                        <a:t>-Context</a:t>
                      </a:r>
                      <a:r>
                        <a:rPr lang="en-US" sz="1200" b="1" dirty="0" smtClean="0"/>
                        <a:t> Keyword Preferences</a:t>
                      </a:r>
                      <a:endParaRPr lang="el-GR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0.21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2.7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695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Relaxed Context</a:t>
                      </a:r>
                      <a:endParaRPr lang="el-GR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0.87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7.4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948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Contextual Keyword Preferences</a:t>
                      </a:r>
                      <a:endParaRPr lang="el-GR" sz="120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563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          Dominance-Relevance</a:t>
                      </a:r>
                      <a:endParaRPr lang="el-GR" sz="1200" b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0.89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7.9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/>
                        <a:t>          Dominance-Relevance-Coverage-Diversity</a:t>
                      </a:r>
                      <a:endParaRPr lang="el-GR" sz="1200" b="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0.94</a:t>
                      </a:r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8.7</a:t>
                      </a:r>
                      <a:endParaRPr lang="el-GR" sz="1200" dirty="0" smtClean="0"/>
                    </a:p>
                    <a:p>
                      <a:pPr algn="l"/>
                      <a:endParaRPr lang="el-GR" sz="12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4313" y="5357813"/>
            <a:ext cx="8786812" cy="785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 Most users defined short graph of choices </a:t>
            </a:r>
            <a:r>
              <a:rPr lang="en-US" sz="1600" dirty="0">
                <a:solidFill>
                  <a:schemeClr val="tx1"/>
                </a:solidFill>
                <a:sym typeface="Wingdings" pitchFamily="2" charset="2"/>
              </a:rPr>
              <a:t> many ties according to dominance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 Coverage and diversity improve user satisfaction considerably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Summary</a:t>
            </a:r>
            <a:endParaRPr lang="el-GR" dirty="0"/>
          </a:p>
        </p:txBody>
      </p:sp>
      <p:sp>
        <p:nvSpPr>
          <p:cNvPr id="370690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introduced the problem of </a:t>
            </a:r>
            <a:r>
              <a:rPr lang="en-US" dirty="0" smtClean="0">
                <a:solidFill>
                  <a:srgbClr val="FF0000"/>
                </a:solidFill>
              </a:rPr>
              <a:t>personalized keyword search via the use of preferences in relational databases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r>
              <a:rPr lang="en-US" dirty="0" smtClean="0"/>
              <a:t>We modeled </a:t>
            </a:r>
            <a:r>
              <a:rPr lang="en-US" dirty="0" smtClean="0">
                <a:solidFill>
                  <a:srgbClr val="FF0000"/>
                </a:solidFill>
              </a:rPr>
              <a:t>contextual keyword preferences </a:t>
            </a:r>
            <a:r>
              <a:rPr lang="en-US" dirty="0" smtClean="0"/>
              <a:t>and defined </a:t>
            </a:r>
            <a:r>
              <a:rPr lang="en-US" dirty="0" smtClean="0">
                <a:solidFill>
                  <a:srgbClr val="FF0000"/>
                </a:solidFill>
              </a:rPr>
              <a:t>dominance</a:t>
            </a:r>
            <a:r>
              <a:rPr lang="en-US" dirty="0" smtClean="0"/>
              <a:t> among Joining Trees of </a:t>
            </a:r>
            <a:r>
              <a:rPr lang="en-US" dirty="0" err="1" smtClean="0"/>
              <a:t>Tuples</a:t>
            </a:r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We computed </a:t>
            </a:r>
            <a:r>
              <a:rPr lang="en-US" dirty="0" smtClean="0">
                <a:solidFill>
                  <a:srgbClr val="FF0000"/>
                </a:solidFill>
              </a:rPr>
              <a:t>top-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>
                <a:solidFill>
                  <a:srgbClr val="FF0000"/>
                </a:solidFill>
              </a:rPr>
              <a:t> results </a:t>
            </a:r>
            <a:r>
              <a:rPr lang="en-US" dirty="0" smtClean="0"/>
              <a:t>for users based on dominance, relevance, coverage and diversity</a:t>
            </a:r>
          </a:p>
          <a:p>
            <a:endParaRPr lang="en-US" dirty="0" smtClean="0"/>
          </a:p>
          <a:p>
            <a:r>
              <a:rPr lang="en-US" dirty="0" smtClean="0"/>
              <a:t>We proposed an </a:t>
            </a:r>
            <a:r>
              <a:rPr lang="en-US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 that locates top-</a:t>
            </a:r>
            <a:r>
              <a:rPr lang="en-US" i="1" dirty="0" smtClean="0"/>
              <a:t>k</a:t>
            </a:r>
            <a:r>
              <a:rPr lang="en-US" dirty="0" smtClean="0"/>
              <a:t> results efficiently </a:t>
            </a:r>
          </a:p>
          <a:p>
            <a:endParaRPr lang="en-US" dirty="0" smtClean="0"/>
          </a:p>
          <a:p>
            <a:r>
              <a:rPr lang="en-US" dirty="0" smtClean="0"/>
              <a:t>We evaluated our approach in terms of efficiency of our algorithm and effectiveness </a:t>
            </a: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7B6E39-748B-401A-9697-7C74D1170153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358304-6532-45A8-A0A7-B87DCBB58182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  <p:sp>
        <p:nvSpPr>
          <p:cNvPr id="372739" name="TextBox 5"/>
          <p:cNvSpPr txBox="1">
            <a:spLocks noChangeArrowheads="1"/>
          </p:cNvSpPr>
          <p:nvPr/>
        </p:nvSpPr>
        <p:spPr bwMode="auto">
          <a:xfrm>
            <a:off x="2000250" y="2921000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>
                <a:solidFill>
                  <a:schemeClr val="accent2"/>
                </a:solidFill>
                <a:latin typeface="Freestyle Script" pitchFamily="66" charset="0"/>
              </a:rPr>
              <a:t>Thank you!</a:t>
            </a:r>
            <a:endParaRPr lang="el-GR" sz="6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Back-up slides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0A09F9-2CA5-4A70-94CB-55A750095B5A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/>
              <a:t>Keyword Search in Relational Databases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Char char=" "/>
              <a:defRPr/>
            </a:pPr>
            <a:r>
              <a:rPr lang="en-US" sz="1600" dirty="0" smtClean="0"/>
              <a:t>Given a database with </a:t>
            </a:r>
            <a:r>
              <a:rPr lang="en-US" sz="1600" i="1" dirty="0" smtClean="0"/>
              <a:t>n</a:t>
            </a:r>
            <a:r>
              <a:rPr lang="en-US" sz="1600" dirty="0" smtClean="0"/>
              <a:t> relations </a:t>
            </a:r>
            <a:r>
              <a:rPr lang="en-US" sz="1600" i="1" dirty="0" smtClean="0"/>
              <a:t>R</a:t>
            </a:r>
            <a:r>
              <a:rPr lang="en-US" sz="1600" i="1" baseline="-25000" dirty="0" smtClean="0"/>
              <a:t>1</a:t>
            </a:r>
            <a:r>
              <a:rPr lang="en-US" sz="1600" dirty="0" smtClean="0"/>
              <a:t>, …, </a:t>
            </a:r>
            <a:r>
              <a:rPr lang="en-US" sz="1600" i="1" dirty="0" err="1" smtClean="0"/>
              <a:t>R</a:t>
            </a:r>
            <a:r>
              <a:rPr lang="en-US" sz="1600" i="1" baseline="-25000" dirty="0" err="1" smtClean="0"/>
              <a:t>n</a:t>
            </a:r>
            <a:r>
              <a:rPr lang="en-US" sz="1600" dirty="0" smtClean="0"/>
              <a:t>, the </a:t>
            </a:r>
            <a:r>
              <a:rPr lang="en-US" sz="1600" dirty="0" smtClean="0">
                <a:solidFill>
                  <a:srgbClr val="FF0000"/>
                </a:solidFill>
              </a:rPr>
              <a:t>schema graph</a:t>
            </a:r>
            <a:r>
              <a:rPr lang="en-US" sz="1600" dirty="0" smtClean="0"/>
              <a:t> </a:t>
            </a:r>
            <a:r>
              <a:rPr lang="en-US" sz="1600" i="1" dirty="0" smtClean="0"/>
              <a:t>G</a:t>
            </a:r>
            <a:r>
              <a:rPr lang="en-US" sz="1600" dirty="0" smtClean="0"/>
              <a:t> is an undirected graph capturing the </a:t>
            </a:r>
            <a:r>
              <a:rPr lang="en-US" sz="1600" i="1" dirty="0" smtClean="0"/>
              <a:t>foreign key relationships</a:t>
            </a:r>
            <a:r>
              <a:rPr lang="en-US" sz="1600" dirty="0" smtClean="0"/>
              <a:t> in the schema</a:t>
            </a:r>
          </a:p>
          <a:p>
            <a:pPr>
              <a:buFont typeface="Georgia" pitchFamily="18" charset="0"/>
              <a:buChar char=" "/>
              <a:defRPr/>
            </a:pPr>
            <a:endParaRPr lang="en-US" sz="1600" dirty="0" smtClean="0"/>
          </a:p>
          <a:p>
            <a:pPr>
              <a:buFont typeface="Georgia" pitchFamily="18" charset="0"/>
              <a:buChar char=" "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Joining tree of tuples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FF0000"/>
                </a:solidFill>
              </a:rPr>
              <a:t>JTT</a:t>
            </a:r>
            <a:r>
              <a:rPr lang="en-US" sz="1600" dirty="0" smtClean="0"/>
              <a:t>):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 tree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of tuples, such that, for each pair of adjacent tuples </a:t>
            </a:r>
            <a:r>
              <a:rPr lang="en-US" sz="1600" i="1" dirty="0" err="1" smtClean="0">
                <a:solidFill>
                  <a:schemeClr val="tx1"/>
                </a:solidFill>
              </a:rPr>
              <a:t>t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</a:rPr>
              <a:t>t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 in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</a:rPr>
              <a:t>t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</a:rPr>
              <a:t>t</a:t>
            </a:r>
            <a:r>
              <a:rPr lang="en-US" sz="1600" i="1" baseline="-25000" dirty="0" err="1" smtClean="0">
                <a:solidFill>
                  <a:schemeClr val="tx1"/>
                </a:solidFill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 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, there is an edge (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)  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G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 and it holds that (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t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US" sz="1600" i="1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  <a:sym typeface="Symbol"/>
              </a:rPr>
              <a:t>⊳⊲ 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t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)  (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i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  </a:t>
            </a:r>
            <a:r>
              <a:rPr lang="en-US" sz="1600" dirty="0" smtClean="0">
                <a:solidFill>
                  <a:schemeClr val="tx1"/>
                </a:solidFill>
                <a:latin typeface="Arial Unicode MS"/>
                <a:ea typeface="Arial Unicode MS"/>
                <a:cs typeface="Arial Unicode MS"/>
                <a:sym typeface="Symbol"/>
              </a:rPr>
              <a:t>⊳⊲ 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  <a:sym typeface="Symbol"/>
              </a:rPr>
              <a:t>R</a:t>
            </a:r>
            <a:r>
              <a:rPr lang="en-US" sz="1600" i="1" baseline="-25000" dirty="0" err="1" smtClean="0">
                <a:solidFill>
                  <a:schemeClr val="tx1"/>
                </a:solidFill>
                <a:sym typeface="Symbol"/>
              </a:rPr>
              <a:t>j</a:t>
            </a:r>
            <a:r>
              <a:rPr lang="en-US" sz="1600" dirty="0" smtClean="0">
                <a:solidFill>
                  <a:schemeClr val="tx1"/>
                </a:solidFill>
                <a:sym typeface="Symbol"/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Total JTT</a:t>
            </a:r>
            <a:r>
              <a:rPr lang="en-US" sz="1600" dirty="0" smtClean="0"/>
              <a:t>: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 JTT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is total for a keyword query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, if and only if, every keyword of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 is contained in at least one </a:t>
            </a:r>
            <a:r>
              <a:rPr lang="en-US" sz="1600" dirty="0" err="1" smtClean="0">
                <a:solidFill>
                  <a:schemeClr val="tx1"/>
                </a:solidFill>
              </a:rPr>
              <a:t>tuple</a:t>
            </a:r>
            <a:r>
              <a:rPr lang="en-US" sz="1600" dirty="0" smtClean="0">
                <a:solidFill>
                  <a:schemeClr val="tx1"/>
                </a:solidFill>
              </a:rPr>
              <a:t> of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</a:t>
            </a:r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Minimal JTT</a:t>
            </a:r>
            <a:r>
              <a:rPr lang="en-US" sz="1600" dirty="0" smtClean="0"/>
              <a:t>: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A JTT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that is total for a keyword query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 is also minimal for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  <a:r>
              <a:rPr lang="en-US" sz="1600" dirty="0" smtClean="0">
                <a:solidFill>
                  <a:schemeClr val="tx1"/>
                </a:solidFill>
              </a:rPr>
              <a:t>, if and only if, we cannot remove a </a:t>
            </a:r>
            <a:r>
              <a:rPr lang="en-US" sz="1600" dirty="0" err="1" smtClean="0">
                <a:solidFill>
                  <a:schemeClr val="tx1"/>
                </a:solidFill>
              </a:rPr>
              <a:t>tuple</a:t>
            </a:r>
            <a:r>
              <a:rPr lang="en-US" sz="1600" dirty="0" smtClean="0">
                <a:solidFill>
                  <a:schemeClr val="tx1"/>
                </a:solidFill>
              </a:rPr>
              <a:t> from </a:t>
            </a:r>
            <a:r>
              <a:rPr lang="en-US" sz="1600" i="1" dirty="0" smtClean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 and get a total JTT for </a:t>
            </a:r>
            <a:r>
              <a:rPr lang="en-US" sz="1600" i="1" dirty="0" smtClean="0">
                <a:solidFill>
                  <a:schemeClr val="tx1"/>
                </a:solidFill>
              </a:rPr>
              <a:t>Q</a:t>
            </a:r>
          </a:p>
          <a:p>
            <a:pPr lvl="1">
              <a:buClr>
                <a:schemeClr val="accent3"/>
              </a:buClr>
              <a:buFont typeface="Arial" pitchFamily="34" charset="0"/>
              <a:buNone/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Query result</a:t>
            </a:r>
            <a:r>
              <a:rPr lang="en-US" sz="1600" dirty="0" smtClean="0"/>
              <a:t>:</a:t>
            </a:r>
            <a:br>
              <a:rPr lang="en-US" sz="1600" dirty="0" smtClean="0"/>
            </a:br>
            <a:r>
              <a:rPr lang="en-US" sz="1600" dirty="0" smtClean="0"/>
              <a:t>Given a keyword query </a:t>
            </a:r>
            <a:r>
              <a:rPr lang="en-US" sz="1600" i="1" dirty="0" smtClean="0"/>
              <a:t>Q</a:t>
            </a:r>
            <a:r>
              <a:rPr lang="en-US" sz="1600" dirty="0" smtClean="0"/>
              <a:t>, the result </a:t>
            </a:r>
            <a:r>
              <a:rPr lang="en-US" sz="1600" i="1" dirty="0" smtClean="0"/>
              <a:t>Res</a:t>
            </a:r>
            <a:r>
              <a:rPr lang="en-US" sz="1600" dirty="0" smtClean="0"/>
              <a:t>(</a:t>
            </a:r>
            <a:r>
              <a:rPr lang="en-US" sz="1600" i="1" dirty="0" smtClean="0"/>
              <a:t>Q</a:t>
            </a:r>
            <a:r>
              <a:rPr lang="en-US" sz="1600" dirty="0" smtClean="0"/>
              <a:t>) of </a:t>
            </a:r>
            <a:r>
              <a:rPr lang="en-US" sz="1600" i="1" dirty="0" smtClean="0"/>
              <a:t>Q</a:t>
            </a:r>
            <a:r>
              <a:rPr lang="en-US" sz="1600" dirty="0" smtClean="0"/>
              <a:t> is the set of all JTTs that are </a:t>
            </a:r>
            <a:r>
              <a:rPr lang="en-US" sz="1600" u="sng" dirty="0" smtClean="0"/>
              <a:t>both</a:t>
            </a:r>
            <a:r>
              <a:rPr lang="en-US" sz="1600" dirty="0" smtClean="0"/>
              <a:t> total and minimal for </a:t>
            </a:r>
            <a:r>
              <a:rPr lang="en-US" sz="1600" i="1" dirty="0" smtClean="0"/>
              <a:t>Q</a:t>
            </a:r>
            <a:endParaRPr lang="el-GR" sz="1600" i="1" dirty="0" smtClean="0"/>
          </a:p>
          <a:p>
            <a:pPr>
              <a:buFont typeface="Georgia" pitchFamily="18" charset="0"/>
              <a:buNone/>
              <a:defRPr/>
            </a:pPr>
            <a:endParaRPr lang="en-US" sz="1800" dirty="0" smtClean="0"/>
          </a:p>
          <a:p>
            <a:pPr>
              <a:buFont typeface="Georgia" pitchFamily="18" charset="0"/>
              <a:buNone/>
              <a:defRPr/>
            </a:pPr>
            <a:endParaRPr lang="el-GR" sz="1800" dirty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7622F4E-3947-452B-A31A-F08C6BC570CC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49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Ranking Results of Keyword Search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8569325" cy="3571900"/>
          </a:xfrm>
        </p:spPr>
        <p:txBody>
          <a:bodyPr/>
          <a:lstStyle/>
          <a:p>
            <a:pPr>
              <a:defRPr/>
            </a:pPr>
            <a:endParaRPr lang="en-US" sz="900" dirty="0" smtClean="0"/>
          </a:p>
          <a:p>
            <a:pPr>
              <a:buFont typeface="Georgia" pitchFamily="18" charset="0"/>
              <a:buNone/>
              <a:defRPr/>
            </a:pPr>
            <a:r>
              <a:rPr lang="en-US" sz="2000" dirty="0" smtClean="0"/>
              <a:t>	</a:t>
            </a:r>
            <a:r>
              <a:rPr lang="en-US" dirty="0" smtClean="0"/>
              <a:t>Previous approaches ranking JTTs based on their </a:t>
            </a:r>
            <a:r>
              <a:rPr lang="en-US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 to the query</a:t>
            </a:r>
            <a:endParaRPr lang="en-US" sz="20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Relevance based on the JTT </a:t>
            </a:r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(e.g. </a:t>
            </a:r>
            <a:r>
              <a:rPr lang="en-US" dirty="0" err="1" smtClean="0"/>
              <a:t>Hristidis</a:t>
            </a:r>
            <a:r>
              <a:rPr lang="en-US" dirty="0" smtClean="0"/>
              <a:t> et al. </a:t>
            </a:r>
            <a:r>
              <a:rPr lang="en-US" sz="1600" dirty="0" smtClean="0"/>
              <a:t>[VLDB2002]</a:t>
            </a:r>
            <a:r>
              <a:rPr lang="en-US" dirty="0" smtClean="0"/>
              <a:t>, </a:t>
            </a:r>
            <a:r>
              <a:rPr lang="en-US" dirty="0" err="1" smtClean="0"/>
              <a:t>Agrawal</a:t>
            </a:r>
            <a:r>
              <a:rPr lang="en-US" dirty="0" smtClean="0"/>
              <a:t> et al. </a:t>
            </a:r>
            <a:r>
              <a:rPr lang="en-US" sz="1600" dirty="0" smtClean="0"/>
              <a:t>[ICDE 2002]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sz="1800" dirty="0" smtClean="0"/>
              <a:t>The smaller the size of JTT, the smaller the number of joins, thus the largest its relevance</a:t>
            </a:r>
            <a:endParaRPr lang="en-US" sz="20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Relevance based on the </a:t>
            </a:r>
            <a:r>
              <a:rPr lang="en-US" dirty="0" smtClean="0">
                <a:solidFill>
                  <a:srgbClr val="FF0000"/>
                </a:solidFill>
              </a:rPr>
              <a:t>importance of its tuples</a:t>
            </a:r>
          </a:p>
          <a:p>
            <a:pPr lvl="2">
              <a:defRPr/>
            </a:pPr>
            <a:r>
              <a:rPr lang="en-US" sz="1800" dirty="0" smtClean="0"/>
              <a:t>e.g. assign scores to JTTs based on the prestige of their tuples (</a:t>
            </a:r>
            <a:r>
              <a:rPr lang="en-US" sz="1800" dirty="0" err="1" smtClean="0"/>
              <a:t>Bhalotia</a:t>
            </a:r>
            <a:r>
              <a:rPr lang="en-US" sz="1800" dirty="0" smtClean="0"/>
              <a:t> et al. </a:t>
            </a:r>
            <a:r>
              <a:rPr lang="en-US" dirty="0" smtClean="0"/>
              <a:t>[ICDE 2002]</a:t>
            </a:r>
            <a:r>
              <a:rPr lang="en-US" sz="1800" dirty="0" smtClean="0"/>
              <a:t>) or adapt IR-style document relevance ranking (</a:t>
            </a:r>
            <a:r>
              <a:rPr lang="en-US" sz="1800" dirty="0" err="1" smtClean="0"/>
              <a:t>Hristidis</a:t>
            </a:r>
            <a:r>
              <a:rPr lang="en-US" sz="1800" dirty="0" smtClean="0"/>
              <a:t> et al. </a:t>
            </a:r>
            <a:r>
              <a:rPr lang="en-US" dirty="0" smtClean="0"/>
              <a:t>[VLDB 2003] </a:t>
            </a:r>
            <a:r>
              <a:rPr lang="en-US" sz="1800" dirty="0" smtClean="0"/>
              <a:t>)</a:t>
            </a:r>
          </a:p>
          <a:p>
            <a:pPr>
              <a:buFont typeface="Georgia" pitchFamily="18" charset="0"/>
              <a:buNone/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FF6B87-D754-4B35-BCC6-8B33088F26CE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7188" y="5429250"/>
            <a:ext cx="8501062" cy="5000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</a:rPr>
              <a:t>Personalized Keyword Search</a:t>
            </a:r>
            <a:r>
              <a:rPr lang="en-US" dirty="0">
                <a:solidFill>
                  <a:schemeClr val="tx1"/>
                </a:solidFill>
              </a:rPr>
              <a:t>: exploit </a:t>
            </a:r>
            <a:r>
              <a:rPr lang="en-US" dirty="0">
                <a:solidFill>
                  <a:srgbClr val="FF0000"/>
                </a:solidFill>
              </a:rPr>
              <a:t>user preferences</a:t>
            </a:r>
            <a:r>
              <a:rPr lang="en-US" dirty="0">
                <a:solidFill>
                  <a:schemeClr val="tx1"/>
                </a:solidFill>
              </a:rPr>
              <a:t> in ranking keyword results</a:t>
            </a: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261938" y="5076825"/>
            <a:ext cx="2428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Our approach: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5E3423-6366-45C0-B263-BDE4B447810E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643438" y="2357438"/>
            <a:ext cx="4500562" cy="16430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FF0000"/>
                </a:solidFill>
              </a:rPr>
              <a:t>Direct Dominance</a:t>
            </a:r>
            <a:r>
              <a:rPr lang="en-US" smtClean="0"/>
              <a:t>: order JTTs that contain choice keywords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e.g.</a:t>
            </a:r>
          </a:p>
          <a:p>
            <a:pPr>
              <a:buFont typeface="Georgia" pitchFamily="18" charset="0"/>
              <a:buNone/>
            </a:pPr>
            <a:r>
              <a:rPr lang="en-US" sz="1600" smtClean="0"/>
              <a:t>	</a:t>
            </a:r>
            <a:r>
              <a:rPr lang="en-US" sz="1600" i="1" smtClean="0"/>
              <a:t>Q</a:t>
            </a:r>
            <a:r>
              <a:rPr lang="en-US" sz="1600" smtClean="0"/>
              <a:t> = {</a:t>
            </a:r>
            <a:r>
              <a:rPr lang="en-US" sz="1600" smtClean="0">
                <a:solidFill>
                  <a:srgbClr val="CC9900"/>
                </a:solidFill>
              </a:rPr>
              <a:t>thriller</a:t>
            </a:r>
            <a:r>
              <a:rPr lang="en-US" sz="1600" smtClean="0"/>
              <a:t>} and 		              </a:t>
            </a:r>
            <a:r>
              <a:rPr lang="en-US" sz="1600" i="1" smtClean="0"/>
              <a:t>P</a:t>
            </a:r>
            <a:r>
              <a:rPr lang="en-US" sz="1600" i="1" baseline="-25000" smtClean="0"/>
              <a:t>Q</a:t>
            </a:r>
            <a:r>
              <a:rPr lang="en-US" sz="1600" smtClean="0"/>
              <a:t> = ({</a:t>
            </a:r>
            <a:r>
              <a:rPr lang="en-US" sz="1600" smtClean="0">
                <a:solidFill>
                  <a:srgbClr val="CC9900"/>
                </a:solidFill>
              </a:rPr>
              <a:t>thriller</a:t>
            </a:r>
            <a:r>
              <a:rPr lang="en-US" sz="1600" smtClean="0"/>
              <a:t>}, </a:t>
            </a:r>
            <a:r>
              <a:rPr lang="en-US" sz="1600" smtClean="0">
                <a:solidFill>
                  <a:srgbClr val="00B050"/>
                </a:solidFill>
              </a:rPr>
              <a:t>F. F. Coppola</a:t>
            </a:r>
            <a:r>
              <a:rPr lang="en-US" sz="1600" smtClean="0"/>
              <a:t> ≻ </a:t>
            </a:r>
            <a:r>
              <a:rPr lang="en-US" sz="1600" smtClean="0">
                <a:solidFill>
                  <a:srgbClr val="00B050"/>
                </a:solidFill>
              </a:rPr>
              <a:t>T. Gilliam</a:t>
            </a:r>
            <a:r>
              <a:rPr lang="en-US" sz="1600" smtClean="0"/>
              <a:t>)</a:t>
            </a:r>
          </a:p>
          <a:p>
            <a:endParaRPr lang="en-US" sz="1000" smtClean="0"/>
          </a:p>
          <a:p>
            <a:endParaRPr lang="en-US" sz="1000" smtClean="0"/>
          </a:p>
          <a:p>
            <a:endParaRPr lang="en-US" sz="1000" smtClean="0"/>
          </a:p>
          <a:p>
            <a:pPr>
              <a:buFont typeface="Georgia" pitchFamily="18" charset="0"/>
              <a:buNone/>
            </a:pPr>
            <a:r>
              <a:rPr lang="en-US" sz="1000" smtClean="0"/>
              <a:t>	</a:t>
            </a:r>
            <a:r>
              <a:rPr lang="en-US" sz="1000" b="1" i="1" smtClean="0"/>
              <a:t>T</a:t>
            </a:r>
            <a:r>
              <a:rPr lang="en-US" sz="1000" b="1" i="1" baseline="-25000" smtClean="0"/>
              <a:t>1</a:t>
            </a:r>
          </a:p>
          <a:p>
            <a:pPr>
              <a:buFont typeface="Georgia" pitchFamily="18" charset="0"/>
              <a:buNone/>
            </a:pPr>
            <a:r>
              <a:rPr lang="en-US" sz="120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200" smtClean="0"/>
              <a:t>		</a:t>
            </a:r>
            <a:endParaRPr lang="en-US" sz="1200" b="1" smtClean="0"/>
          </a:p>
          <a:p>
            <a:pPr>
              <a:buFont typeface="Georgia" pitchFamily="18" charset="0"/>
              <a:buNone/>
            </a:pPr>
            <a:r>
              <a:rPr lang="en-US" sz="1000" smtClean="0"/>
              <a:t>	</a:t>
            </a:r>
            <a:r>
              <a:rPr lang="en-US" sz="1000" b="1" i="1" smtClean="0"/>
              <a:t>T</a:t>
            </a:r>
            <a:r>
              <a:rPr lang="en-US" sz="1000" b="1" i="1" baseline="-25000" smtClean="0"/>
              <a:t>2</a:t>
            </a:r>
          </a:p>
          <a:p>
            <a:pPr>
              <a:buFont typeface="Georgia" pitchFamily="18" charset="0"/>
              <a:buNone/>
            </a:pPr>
            <a:endParaRPr lang="en-US" sz="1000" smtClean="0"/>
          </a:p>
          <a:p>
            <a:pPr>
              <a:buFont typeface="Georgia" pitchFamily="18" charset="0"/>
              <a:buNone/>
            </a:pPr>
            <a:endParaRPr lang="en-US" sz="1200" smtClean="0"/>
          </a:p>
          <a:p>
            <a:pPr>
              <a:buFont typeface="Georgia" pitchFamily="18" charset="0"/>
              <a:buNone/>
            </a:pPr>
            <a:endParaRPr lang="en-US" sz="16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" y="2289175"/>
          <a:ext cx="4357718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1500198"/>
                <a:gridCol w="714380"/>
                <a:gridCol w="571504"/>
                <a:gridCol w="1071570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Dracula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thriller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F. F. Coppola</a:t>
                      </a:r>
                      <a:endParaRPr lang="el-GR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Twelve Monkeys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T. Gilliam</a:t>
                      </a:r>
                      <a:endParaRPr lang="el-GR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Seven 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D. Fincher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Schindler’s List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S. Spielberg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Picking up the Pieces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comedy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A. Arau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1463" y="4065588"/>
          <a:ext cx="919170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4191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3563" y="4081463"/>
          <a:ext cx="2643206" cy="1299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928694"/>
                <a:gridCol w="714380"/>
                <a:gridCol w="5715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gender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dob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G. Oldman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1958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B. Pitt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1963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L. Neeson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W. Allen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1935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190625" y="438943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0625" y="4646613"/>
            <a:ext cx="642938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90625" y="478948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90625" y="5003800"/>
            <a:ext cx="642938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90625" y="5289550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845344" y="3569494"/>
            <a:ext cx="178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625" y="267493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625" y="296068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625" y="324643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625" y="34607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25" y="37465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00688" y="4319588"/>
            <a:ext cx="3214687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</a:t>
            </a:r>
            <a:r>
              <a:rPr lang="en-US" sz="1200" dirty="0">
                <a:solidFill>
                  <a:srgbClr val="00B050"/>
                </a:solidFill>
              </a:rPr>
              <a:t>F. F. Coppola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86388" y="4929188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</a:t>
            </a:r>
            <a:r>
              <a:rPr lang="en-US" sz="1200" dirty="0">
                <a:solidFill>
                  <a:srgbClr val="00B050"/>
                </a:solidFill>
              </a:rPr>
              <a:t>T. Gilliam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-489744" y="4966494"/>
            <a:ext cx="10747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625" y="4460875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25" y="471805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625" y="500380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25" y="5246688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625" y="550386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90500" y="2000250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71650" y="3838575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61938" y="3814763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33917" name="TextBox 31"/>
          <p:cNvSpPr txBox="1">
            <a:spLocks noChangeArrowheads="1"/>
          </p:cNvSpPr>
          <p:nvPr/>
        </p:nvSpPr>
        <p:spPr bwMode="auto">
          <a:xfrm>
            <a:off x="6781800" y="459581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≻</a:t>
            </a:r>
            <a:endParaRPr lang="el-GR"/>
          </a:p>
        </p:txBody>
      </p:sp>
      <p:sp>
        <p:nvSpPr>
          <p:cNvPr id="33919" name="Title 1"/>
          <p:cNvSpPr>
            <a:spLocks/>
          </p:cNvSpPr>
          <p:nvPr/>
        </p:nvSpPr>
        <p:spPr bwMode="auto">
          <a:xfrm>
            <a:off x="468313" y="692150"/>
            <a:ext cx="8229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500">
                <a:solidFill>
                  <a:schemeClr val="tx2"/>
                </a:solidFill>
                <a:latin typeface="Trebuchet MS" pitchFamily="34" charset="0"/>
              </a:rPr>
              <a:t>Direct Dominance between JTTs</a:t>
            </a:r>
            <a:endParaRPr lang="el-GR" sz="2500">
              <a:solidFill>
                <a:schemeClr val="tx2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Top-</a:t>
            </a:r>
            <a:r>
              <a:rPr lang="en-US" sz="2500" i="1" dirty="0" smtClean="0">
                <a:solidFill>
                  <a:schemeClr val="tx1"/>
                </a:solidFill>
              </a:rPr>
              <a:t>k</a:t>
            </a:r>
            <a:r>
              <a:rPr lang="en-US" sz="2500" dirty="0" smtClean="0">
                <a:solidFill>
                  <a:schemeClr val="tx1"/>
                </a:solidFill>
              </a:rPr>
              <a:t> Personalized Results</a:t>
            </a:r>
            <a:endParaRPr lang="el-GR" sz="2500" dirty="0" smtClean="0">
              <a:solidFill>
                <a:schemeClr val="tx1"/>
              </a:solidFill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686800" cy="500062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two types of properties that affect the goodness of the result: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dirty="0" smtClean="0"/>
              <a:t>Properties that refer to each individual JTT in the result</a:t>
            </a:r>
          </a:p>
          <a:p>
            <a:pPr lvl="2"/>
            <a:r>
              <a:rPr lang="en-US" sz="1800" dirty="0" smtClean="0"/>
              <a:t>Preferential </a:t>
            </a:r>
            <a:r>
              <a:rPr lang="en-US" sz="1800" dirty="0" smtClean="0">
                <a:solidFill>
                  <a:srgbClr val="FF0000"/>
                </a:solidFill>
              </a:rPr>
              <a:t>dominance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Relevance</a:t>
            </a:r>
            <a:r>
              <a:rPr lang="en-US" sz="1800" dirty="0" smtClean="0"/>
              <a:t> (based on some properties, e.g. size)</a:t>
            </a:r>
          </a:p>
          <a:p>
            <a:pPr lvl="1">
              <a:buClr>
                <a:srgbClr val="A04DA3"/>
              </a:buClr>
              <a:buFont typeface="Arial" charset="0"/>
              <a:buNone/>
            </a:pPr>
            <a:endParaRPr lang="en-US" dirty="0" smtClean="0"/>
          </a:p>
          <a:p>
            <a:pPr lvl="1">
              <a:buClr>
                <a:srgbClr val="A04DA3"/>
              </a:buClr>
              <a:buFont typeface="Arial" charset="0"/>
              <a:buChar char="•"/>
            </a:pPr>
            <a:r>
              <a:rPr lang="en-US" dirty="0" smtClean="0"/>
              <a:t>Properties that refer to the result as a whole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Coverage</a:t>
            </a:r>
            <a:r>
              <a:rPr lang="en-US" sz="1800" dirty="0" smtClean="0"/>
              <a:t> of user interests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Diversity</a:t>
            </a:r>
            <a:r>
              <a:rPr lang="en-US" sz="1800" dirty="0" smtClean="0"/>
              <a:t>, i.e. avoiding redundant information</a:t>
            </a:r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440025-F48E-43C8-84AC-D726ADD938F0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Diversity Heuristic Performance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82A21F-51E4-4B42-A03E-66516C33972B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/>
        </p:nvGraphicFramePr>
        <p:xfrm>
          <a:off x="1571625" y="1571625"/>
          <a:ext cx="5857917" cy="3363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4308"/>
                <a:gridCol w="582881"/>
                <a:gridCol w="1185182"/>
                <a:gridCol w="1185182"/>
                <a:gridCol w="1185182"/>
                <a:gridCol w="1185182"/>
              </a:tblGrid>
              <a:tr h="1813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l-GR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i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l-GR" sz="1200" i="1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Heuristic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Brute-force</a:t>
                      </a:r>
                      <a:endParaRPr lang="el-GR" sz="1200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Set Diversity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Time (ms)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Set Diversity</a:t>
                      </a:r>
                      <a:endParaRPr lang="el-G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Time (ms)</a:t>
                      </a:r>
                      <a:endParaRPr lang="el-G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0.97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7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33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0.92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0.92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0.97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16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0.99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623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0.93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71,194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12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0.86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0.86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171,315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16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0.80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43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0.81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11,730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0.99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1.000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3,190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0.98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3,041,457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12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0.95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43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0.96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105,035,021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16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0.93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300,561,487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3">
                <a:tc vMerge="1">
                  <a:txBody>
                    <a:bodyPr/>
                    <a:lstStyle/>
                    <a:p>
                      <a:pPr algn="ctr"/>
                      <a:endParaRPr lang="el-G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0.90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79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0.91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102,214,544</a:t>
                      </a:r>
                      <a:endParaRPr lang="el-GR" sz="1200" dirty="0"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75821" marR="75821" marT="37911" marB="379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14313" y="5357813"/>
            <a:ext cx="8786812" cy="785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 The time complexity of the brute-force method makes it non-applicable for real-time  systems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  Marginal reduction in set diversity when we use the heuristic (&lt; 1%)</a:t>
            </a:r>
            <a:endParaRPr lang="el-G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457200" y="714375"/>
            <a:ext cx="8229600" cy="500063"/>
          </a:xfrm>
        </p:spPr>
        <p:txBody>
          <a:bodyPr/>
          <a:lstStyle/>
          <a:p>
            <a:r>
              <a:rPr lang="en-US" sz="2500" smtClean="0"/>
              <a:t>Talk Outline</a:t>
            </a:r>
            <a:endParaRPr lang="el-GR" sz="2500" smtClean="0"/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6715125" y="6572250"/>
            <a:ext cx="2286000" cy="28575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chemeClr val="accent2"/>
                </a:solidFill>
                <a:latin typeface="+mn-lt"/>
                <a:cs typeface="+mn-cs"/>
              </a:rPr>
              <a:t>EDBT 2010 @ Lausanne, Switzerland</a:t>
            </a:r>
            <a:endParaRPr lang="el-GR" sz="8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8143875" y="-28575"/>
            <a:ext cx="762000" cy="366713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ED2077-C6FC-45CA-A78B-D539E86A7B5B}" type="slidenum">
              <a:rPr lang="el-GR">
                <a:solidFill>
                  <a:schemeClr val="bg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l-GR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158" y="1571625"/>
            <a:ext cx="8678892" cy="4643457"/>
          </a:xfrm>
        </p:spPr>
        <p:txBody>
          <a:bodyPr/>
          <a:lstStyle/>
          <a:p>
            <a:pPr>
              <a:buFont typeface="Georgia" pitchFamily="18" charset="0"/>
              <a:buChar char=" "/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Model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Contextual Keyword Preferences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Dominance among JTTs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Top-</a:t>
            </a:r>
            <a:r>
              <a:rPr lang="en-US" i="1" dirty="0" smtClean="0"/>
              <a:t>k</a:t>
            </a:r>
            <a:r>
              <a:rPr lang="en-US" dirty="0" smtClean="0"/>
              <a:t> personalized results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Problem definition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Algorithms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Evaluation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500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Keyword Preference Model</a:t>
            </a:r>
            <a:endParaRPr lang="el-GR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351838" cy="307183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Preferences express a user </a:t>
            </a:r>
            <a:r>
              <a:rPr lang="en-US" dirty="0" smtClean="0">
                <a:solidFill>
                  <a:srgbClr val="00B050"/>
                </a:solidFill>
              </a:rPr>
              <a:t>choice</a:t>
            </a:r>
            <a:r>
              <a:rPr lang="en-US" dirty="0" smtClean="0"/>
              <a:t> that holds under a specific </a:t>
            </a:r>
            <a:r>
              <a:rPr lang="en-US" dirty="0" smtClean="0">
                <a:solidFill>
                  <a:srgbClr val="CC9900"/>
                </a:solidFill>
              </a:rPr>
              <a:t>context</a:t>
            </a:r>
            <a:r>
              <a:rPr lang="en-US" dirty="0" smtClean="0"/>
              <a:t>, where both context and choice are specified through keywords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	A </a:t>
            </a:r>
            <a:r>
              <a:rPr lang="en-US" dirty="0" smtClean="0">
                <a:solidFill>
                  <a:srgbClr val="FF0000"/>
                </a:solidFill>
              </a:rPr>
              <a:t>contextual keyword preference </a:t>
            </a:r>
            <a:r>
              <a:rPr lang="en-US" dirty="0" smtClean="0"/>
              <a:t>is a pair (</a:t>
            </a:r>
            <a:r>
              <a:rPr lang="en-US" i="1" dirty="0" smtClean="0">
                <a:solidFill>
                  <a:srgbClr val="CC9900"/>
                </a:solidFill>
              </a:rPr>
              <a:t>context</a:t>
            </a:r>
            <a:r>
              <a:rPr lang="en-US" dirty="0" smtClean="0"/>
              <a:t>, </a:t>
            </a:r>
            <a:r>
              <a:rPr lang="en-US" i="1" dirty="0" err="1" smtClean="0">
                <a:solidFill>
                  <a:srgbClr val="00B050"/>
                </a:solidFill>
              </a:rPr>
              <a:t>w</a:t>
            </a:r>
            <a:r>
              <a:rPr lang="en-US" i="1" baseline="-25000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/>
              <a:t> ≻ </a:t>
            </a:r>
            <a:r>
              <a:rPr lang="en-US" i="1" dirty="0" err="1" smtClean="0">
                <a:solidFill>
                  <a:srgbClr val="00B050"/>
                </a:solidFill>
              </a:rPr>
              <a:t>w</a:t>
            </a:r>
            <a:r>
              <a:rPr lang="en-US" i="1" baseline="-25000" dirty="0" err="1" smtClean="0">
                <a:solidFill>
                  <a:srgbClr val="00B050"/>
                </a:solidFill>
              </a:rPr>
              <a:t>j</a:t>
            </a:r>
            <a:r>
              <a:rPr lang="en-US" dirty="0" smtClean="0"/>
              <a:t>), where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j</a:t>
            </a:r>
            <a:r>
              <a:rPr lang="en-US" dirty="0" smtClean="0"/>
              <a:t> are keywords and context is a set of keywords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      e.g.	({</a:t>
            </a:r>
            <a:r>
              <a:rPr lang="en-US" dirty="0" smtClean="0">
                <a:solidFill>
                  <a:srgbClr val="CC9900"/>
                </a:solidFill>
              </a:rPr>
              <a:t>thriller</a:t>
            </a:r>
            <a:r>
              <a:rPr lang="en-US" dirty="0" smtClean="0"/>
              <a:t>}, </a:t>
            </a:r>
            <a:r>
              <a:rPr lang="en-US" dirty="0" smtClean="0">
                <a:solidFill>
                  <a:srgbClr val="00B050"/>
                </a:solidFill>
              </a:rPr>
              <a:t>G. </a:t>
            </a:r>
            <a:r>
              <a:rPr lang="en-US" dirty="0" err="1" smtClean="0">
                <a:solidFill>
                  <a:srgbClr val="00B050"/>
                </a:solidFill>
              </a:rPr>
              <a:t>Oldman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≻ </a:t>
            </a:r>
            <a:r>
              <a:rPr lang="en-US" dirty="0" smtClean="0">
                <a:solidFill>
                  <a:srgbClr val="00B050"/>
                </a:solidFill>
              </a:rPr>
              <a:t>W. Allen</a:t>
            </a:r>
            <a:r>
              <a:rPr lang="en-US" dirty="0" smtClean="0"/>
              <a:t>) </a:t>
            </a:r>
          </a:p>
          <a:p>
            <a:pPr>
              <a:buFont typeface="Georgia" pitchFamily="18" charset="0"/>
              <a:buNone/>
            </a:pPr>
            <a:r>
              <a:rPr lang="en-US" dirty="0" smtClean="0"/>
              <a:t>		({</a:t>
            </a:r>
            <a:r>
              <a:rPr lang="en-US" dirty="0" smtClean="0">
                <a:solidFill>
                  <a:srgbClr val="CC9900"/>
                </a:solidFill>
              </a:rPr>
              <a:t>comedy</a:t>
            </a:r>
            <a:r>
              <a:rPr lang="en-US" dirty="0" smtClean="0"/>
              <a:t>}, </a:t>
            </a:r>
            <a:r>
              <a:rPr lang="en-US" dirty="0" smtClean="0">
                <a:solidFill>
                  <a:srgbClr val="00B050"/>
                </a:solidFill>
              </a:rPr>
              <a:t>W. Allen </a:t>
            </a:r>
            <a:r>
              <a:rPr lang="en-US" dirty="0" smtClean="0"/>
              <a:t>≻ </a:t>
            </a:r>
            <a:r>
              <a:rPr lang="en-US" dirty="0" smtClean="0">
                <a:solidFill>
                  <a:srgbClr val="00B050"/>
                </a:solidFill>
              </a:rPr>
              <a:t>G. </a:t>
            </a:r>
            <a:r>
              <a:rPr lang="en-US" dirty="0" err="1" smtClean="0">
                <a:solidFill>
                  <a:srgbClr val="00B050"/>
                </a:solidFill>
              </a:rPr>
              <a:t>Oldman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	 ({}, </a:t>
            </a:r>
            <a:r>
              <a:rPr lang="en-US" dirty="0" smtClean="0">
                <a:solidFill>
                  <a:srgbClr val="00B050"/>
                </a:solidFill>
              </a:rPr>
              <a:t>R. De </a:t>
            </a:r>
            <a:r>
              <a:rPr lang="en-US" dirty="0" err="1" smtClean="0">
                <a:solidFill>
                  <a:srgbClr val="00B050"/>
                </a:solidFill>
              </a:rPr>
              <a:t>Niro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≻ </a:t>
            </a:r>
            <a:r>
              <a:rPr lang="en-US" dirty="0" smtClean="0">
                <a:solidFill>
                  <a:srgbClr val="00B050"/>
                </a:solidFill>
              </a:rPr>
              <a:t>A. </a:t>
            </a:r>
            <a:r>
              <a:rPr lang="en-US" dirty="0" err="1" smtClean="0">
                <a:solidFill>
                  <a:srgbClr val="00B050"/>
                </a:solidFill>
              </a:rPr>
              <a:t>Paccino</a:t>
            </a:r>
            <a:r>
              <a:rPr lang="en-US" dirty="0" smtClean="0"/>
              <a:t>)		(empty context)</a:t>
            </a:r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76353B-8D9E-414A-8292-06AE9057126B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57158" y="4929198"/>
            <a:ext cx="8501063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Given a set of preferences, personalize a keyword query </a:t>
            </a:r>
            <a:r>
              <a:rPr lang="en-US" i="1" dirty="0">
                <a:solidFill>
                  <a:schemeClr val="tx1"/>
                </a:solidFill>
              </a:rPr>
              <a:t>Q</a:t>
            </a:r>
            <a:r>
              <a:rPr lang="en-US" dirty="0">
                <a:solidFill>
                  <a:schemeClr val="tx1"/>
                </a:solidFill>
              </a:rPr>
              <a:t> by ranking its results in an order compatible with the order expressed in the user </a:t>
            </a:r>
            <a:r>
              <a:rPr lang="en-US" dirty="0">
                <a:solidFill>
                  <a:srgbClr val="00B050"/>
                </a:solidFill>
              </a:rPr>
              <a:t>choices</a:t>
            </a:r>
            <a:r>
              <a:rPr lang="en-US" dirty="0">
                <a:solidFill>
                  <a:schemeClr val="tx1"/>
                </a:solidFill>
              </a:rPr>
              <a:t> for </a:t>
            </a:r>
            <a:r>
              <a:rPr lang="en-US" dirty="0">
                <a:solidFill>
                  <a:srgbClr val="CC9900"/>
                </a:solidFill>
              </a:rPr>
              <a:t>context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Q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564357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The query is the context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0063"/>
          </a:xfrm>
        </p:spPr>
        <p:txBody>
          <a:bodyPr/>
          <a:lstStyle/>
          <a:p>
            <a:r>
              <a:rPr lang="en-US" sz="2500" dirty="0" smtClean="0"/>
              <a:t>Direct Dominance between JTTs</a:t>
            </a:r>
            <a:endParaRPr lang="el-GR" sz="2500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8686800" cy="4714886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r>
              <a:rPr lang="en-US" sz="2000" dirty="0" smtClean="0"/>
              <a:t>Given a keyword query </a:t>
            </a:r>
            <a:r>
              <a:rPr lang="en-US" sz="2000" i="1" dirty="0" smtClean="0"/>
              <a:t>Q</a:t>
            </a:r>
            <a:r>
              <a:rPr lang="en-US" sz="2000" dirty="0" smtClean="0"/>
              <a:t> and a set of preferences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Q</a:t>
            </a:r>
            <a:r>
              <a:rPr lang="en-US" sz="2000" dirty="0" smtClean="0"/>
              <a:t> with context </a:t>
            </a:r>
            <a:r>
              <a:rPr lang="en-US" sz="2000" i="1" dirty="0" smtClean="0"/>
              <a:t>Q</a:t>
            </a:r>
            <a:r>
              <a:rPr lang="en-US" sz="2000" dirty="0" smtClean="0"/>
              <a:t>, let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j</a:t>
            </a:r>
            <a:r>
              <a:rPr lang="en-US" sz="2000" i="1" dirty="0" smtClean="0"/>
              <a:t> </a:t>
            </a:r>
            <a:r>
              <a:rPr lang="en-US" sz="2000" dirty="0" smtClean="0"/>
              <a:t>be two JTTs that are total for </a:t>
            </a:r>
            <a:r>
              <a:rPr lang="en-US" sz="2000" i="1" dirty="0" smtClean="0"/>
              <a:t>Q</a:t>
            </a:r>
            <a:endParaRPr lang="en-US" sz="2000" dirty="0" smtClean="0"/>
          </a:p>
          <a:p>
            <a:pPr>
              <a:buFont typeface="Georgia" pitchFamily="18" charset="0"/>
              <a:buNone/>
            </a:pPr>
            <a:endParaRPr lang="en-US" sz="2000" dirty="0" smtClean="0"/>
          </a:p>
          <a:p>
            <a:pPr>
              <a:buFont typeface="Georgia" pitchFamily="18" charset="0"/>
              <a:buNone/>
            </a:pPr>
            <a:endParaRPr lang="en-US" sz="2000" dirty="0" smtClean="0"/>
          </a:p>
          <a:p>
            <a:pPr>
              <a:buFont typeface="Georgia" pitchFamily="18" charset="0"/>
              <a:buNone/>
            </a:pPr>
            <a:r>
              <a:rPr lang="en-US" sz="2000" dirty="0" smtClean="0"/>
              <a:t>	We say that:</a:t>
            </a:r>
          </a:p>
          <a:p>
            <a:pPr>
              <a:buFont typeface="Georgia" pitchFamily="18" charset="0"/>
              <a:buNone/>
            </a:pPr>
            <a:r>
              <a:rPr lang="en-US" sz="2000" dirty="0" smtClean="0"/>
              <a:t>    </a:t>
            </a:r>
            <a:r>
              <a:rPr lang="en-US" sz="2200" i="1" dirty="0" smtClean="0"/>
              <a:t>T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directly dominates</a:t>
            </a:r>
            <a:r>
              <a:rPr lang="en-US" sz="2200" dirty="0" smtClean="0"/>
              <a:t> </a:t>
            </a:r>
            <a:r>
              <a:rPr lang="en-US" sz="2200" i="1" dirty="0" err="1" smtClean="0"/>
              <a:t>T</a:t>
            </a:r>
            <a:r>
              <a:rPr lang="en-US" sz="2200" i="1" baseline="-25000" dirty="0" err="1" smtClean="0"/>
              <a:t>j</a:t>
            </a:r>
            <a:r>
              <a:rPr lang="en-US" sz="2200" dirty="0" smtClean="0"/>
              <a:t> under </a:t>
            </a:r>
            <a:r>
              <a:rPr lang="en-US" sz="2200" i="1" dirty="0" smtClean="0"/>
              <a:t>P</a:t>
            </a:r>
            <a:r>
              <a:rPr lang="en-US" sz="2200" i="1" baseline="-25000" dirty="0" smtClean="0"/>
              <a:t>Q</a:t>
            </a:r>
            <a:r>
              <a:rPr lang="en-US" sz="2200" dirty="0" smtClean="0"/>
              <a:t>, </a:t>
            </a:r>
            <a:r>
              <a:rPr lang="en-US" sz="2200" i="1" dirty="0" smtClean="0"/>
              <a:t>T</a:t>
            </a:r>
            <a:r>
              <a:rPr lang="en-US" sz="2200" i="1" baseline="-25000" dirty="0" smtClean="0"/>
              <a:t>i</a:t>
            </a:r>
            <a:r>
              <a:rPr lang="en-US" sz="2200" dirty="0" smtClean="0"/>
              <a:t> ≻ </a:t>
            </a:r>
            <a:r>
              <a:rPr lang="en-US" sz="2200" i="1" dirty="0" err="1" smtClean="0"/>
              <a:t>T</a:t>
            </a:r>
            <a:r>
              <a:rPr lang="en-US" sz="2200" i="1" baseline="-25000" dirty="0" err="1" smtClean="0"/>
              <a:t>j</a:t>
            </a:r>
            <a:r>
              <a:rPr lang="en-US" sz="2200" dirty="0" smtClean="0"/>
              <a:t>, </a:t>
            </a:r>
          </a:p>
          <a:p>
            <a:pPr>
              <a:buFont typeface="Georgia" pitchFamily="18" charset="0"/>
              <a:buNone/>
            </a:pPr>
            <a:r>
              <a:rPr lang="en-US" sz="2200" dirty="0" smtClean="0"/>
              <a:t>	</a:t>
            </a:r>
            <a:r>
              <a:rPr lang="en-US" sz="2000" dirty="0" smtClean="0"/>
              <a:t>if and only if, ∃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 in </a:t>
            </a:r>
            <a:r>
              <a:rPr lang="en-US" sz="2000" i="1" dirty="0" smtClean="0"/>
              <a:t>T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, such that, ∄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in </a:t>
            </a:r>
            <a:r>
              <a:rPr lang="en-US" sz="2000" i="1" dirty="0" err="1" smtClean="0"/>
              <a:t>T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with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j</a:t>
            </a:r>
            <a:r>
              <a:rPr lang="en-US" sz="2000" dirty="0" smtClean="0"/>
              <a:t> ≻ </a:t>
            </a:r>
            <a:r>
              <a:rPr lang="en-US" sz="2000" i="1" dirty="0" err="1" smtClean="0"/>
              <a:t>w</a:t>
            </a:r>
            <a:r>
              <a:rPr lang="en-US" sz="2000" i="1" baseline="-25000" dirty="0" err="1" smtClean="0"/>
              <a:t>i</a:t>
            </a:r>
            <a:endParaRPr lang="en-US" sz="2000" dirty="0" smtClean="0"/>
          </a:p>
          <a:p>
            <a:pPr>
              <a:buFont typeface="Georgia" pitchFamily="18" charset="0"/>
              <a:buNone/>
            </a:pPr>
            <a:endParaRPr lang="en-US" sz="2000" dirty="0" smtClean="0"/>
          </a:p>
          <a:p>
            <a:pPr>
              <a:buFont typeface="Georgia" pitchFamily="18" charset="0"/>
              <a:buNone/>
            </a:pPr>
            <a:endParaRPr lang="el-GR" dirty="0" smtClean="0">
              <a:solidFill>
                <a:schemeClr val="folHlin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605FBE-B515-460B-9CEF-F7914A590216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EDBT 2010 @ Lausanne, Switzerland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5E3423-6366-45C0-B263-BDE4B447810E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643438" y="1357298"/>
            <a:ext cx="4500562" cy="164306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Direct Dominance</a:t>
            </a:r>
            <a:r>
              <a:rPr lang="en-US" dirty="0" smtClean="0"/>
              <a:t>: order JTTs that contain choice keywords</a:t>
            </a:r>
          </a:p>
          <a:p>
            <a:pPr>
              <a:buFont typeface="Georgia" pitchFamily="18" charset="0"/>
              <a:buNone/>
            </a:pPr>
            <a:r>
              <a:rPr lang="en-US" sz="1600" dirty="0" smtClean="0"/>
              <a:t>	e.g.</a:t>
            </a:r>
          </a:p>
          <a:p>
            <a:pPr>
              <a:buFont typeface="Georgia" pitchFamily="18" charset="0"/>
              <a:buNone/>
            </a:pPr>
            <a:r>
              <a:rPr lang="en-US" sz="1600" dirty="0" smtClean="0"/>
              <a:t>	</a:t>
            </a:r>
            <a:r>
              <a:rPr lang="en-US" sz="1600" i="1" dirty="0" smtClean="0"/>
              <a:t>Q</a:t>
            </a:r>
            <a:r>
              <a:rPr lang="en-US" sz="1600" dirty="0" smtClean="0"/>
              <a:t> = {</a:t>
            </a:r>
            <a:r>
              <a:rPr lang="en-US" sz="1600" dirty="0" smtClean="0">
                <a:solidFill>
                  <a:srgbClr val="CC9900"/>
                </a:solidFill>
              </a:rPr>
              <a:t>thriller</a:t>
            </a:r>
            <a:r>
              <a:rPr lang="en-US" sz="1600" dirty="0" smtClean="0"/>
              <a:t>} and 		             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Q</a:t>
            </a:r>
            <a:r>
              <a:rPr lang="en-US" sz="1600" dirty="0" smtClean="0"/>
              <a:t> = ({</a:t>
            </a:r>
            <a:r>
              <a:rPr lang="en-US" sz="1600" dirty="0" smtClean="0">
                <a:solidFill>
                  <a:srgbClr val="CC9900"/>
                </a:solidFill>
              </a:rPr>
              <a:t>thriller</a:t>
            </a:r>
            <a:r>
              <a:rPr lang="en-US" sz="1600" dirty="0" smtClean="0"/>
              <a:t>}, </a:t>
            </a:r>
            <a:r>
              <a:rPr lang="en-US" sz="1600" dirty="0" smtClean="0">
                <a:solidFill>
                  <a:srgbClr val="00B050"/>
                </a:solidFill>
              </a:rPr>
              <a:t>F. F. Coppola</a:t>
            </a:r>
            <a:r>
              <a:rPr lang="en-US" sz="1600" dirty="0" smtClean="0"/>
              <a:t> ≻ </a:t>
            </a:r>
            <a:r>
              <a:rPr lang="en-US" sz="1600" dirty="0" smtClean="0">
                <a:solidFill>
                  <a:srgbClr val="00B050"/>
                </a:solidFill>
              </a:rPr>
              <a:t>T. Gilliam</a:t>
            </a:r>
            <a:r>
              <a:rPr lang="en-US" sz="1600" dirty="0" smtClean="0"/>
              <a:t>)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pPr>
              <a:buFont typeface="Georgia" pitchFamily="18" charset="0"/>
              <a:buNone/>
            </a:pPr>
            <a:r>
              <a:rPr lang="en-US" sz="1000" dirty="0" smtClean="0"/>
              <a:t>	</a:t>
            </a:r>
            <a:r>
              <a:rPr lang="en-US" sz="1000" b="1" i="1" dirty="0" smtClean="0"/>
              <a:t>T</a:t>
            </a:r>
            <a:r>
              <a:rPr lang="en-US" sz="1000" b="1" i="1" baseline="-25000" dirty="0" smtClean="0"/>
              <a:t>1</a:t>
            </a:r>
          </a:p>
          <a:p>
            <a:pPr>
              <a:buFont typeface="Georgia" pitchFamily="18" charset="0"/>
              <a:buNone/>
            </a:pPr>
            <a:r>
              <a:rPr lang="en-US" sz="1200" dirty="0" smtClean="0"/>
              <a:t>	</a:t>
            </a:r>
          </a:p>
          <a:p>
            <a:pPr>
              <a:buFont typeface="Georgia" pitchFamily="18" charset="0"/>
              <a:buNone/>
            </a:pPr>
            <a:r>
              <a:rPr lang="en-US" sz="1200" dirty="0" smtClean="0"/>
              <a:t>		</a:t>
            </a:r>
            <a:endParaRPr lang="en-US" sz="1200" b="1" dirty="0" smtClean="0"/>
          </a:p>
          <a:p>
            <a:pPr>
              <a:buFont typeface="Georgia" pitchFamily="18" charset="0"/>
              <a:buNone/>
            </a:pPr>
            <a:r>
              <a:rPr lang="en-US" sz="1000" dirty="0" smtClean="0"/>
              <a:t>	</a:t>
            </a:r>
            <a:r>
              <a:rPr lang="en-US" sz="1000" b="1" i="1" dirty="0" smtClean="0"/>
              <a:t>T</a:t>
            </a:r>
            <a:r>
              <a:rPr lang="en-US" sz="1000" b="1" i="1" baseline="-25000" dirty="0" smtClean="0"/>
              <a:t>2</a:t>
            </a:r>
          </a:p>
          <a:p>
            <a:pPr>
              <a:buFont typeface="Georgia" pitchFamily="18" charset="0"/>
              <a:buNone/>
            </a:pPr>
            <a:endParaRPr lang="en-US" sz="1000" b="1" i="1" baseline="-25000" dirty="0" smtClean="0"/>
          </a:p>
          <a:p>
            <a:pPr>
              <a:buFont typeface="Georgia" pitchFamily="18" charset="0"/>
              <a:buNone/>
            </a:pPr>
            <a:endParaRPr lang="en-US" sz="1000" b="1" i="1" baseline="-25000" dirty="0" smtClean="0"/>
          </a:p>
          <a:p>
            <a:pPr>
              <a:buFont typeface="Georgia" pitchFamily="18" charset="0"/>
              <a:buNone/>
            </a:pPr>
            <a:endParaRPr lang="en-US" sz="1000" b="1" i="1" baseline="-25000" dirty="0" smtClean="0"/>
          </a:p>
          <a:p>
            <a:pPr>
              <a:buFont typeface="Georgia" pitchFamily="18" charset="0"/>
              <a:buNone/>
            </a:pPr>
            <a:endParaRPr lang="en-US" dirty="0" smtClean="0"/>
          </a:p>
          <a:p>
            <a:pPr>
              <a:buFont typeface="Georgia" pitchFamily="18" charset="0"/>
              <a:buNone/>
            </a:pPr>
            <a:r>
              <a:rPr lang="en-US" dirty="0" smtClean="0"/>
              <a:t>Both of them dominate</a:t>
            </a:r>
            <a:endParaRPr lang="en-US" sz="1000" b="1" i="1" baseline="-25000" dirty="0" smtClean="0"/>
          </a:p>
          <a:p>
            <a:pPr>
              <a:buFont typeface="Georgia" pitchFamily="18" charset="0"/>
              <a:buNone/>
            </a:pPr>
            <a:endParaRPr lang="en-US" sz="1000" b="1" i="1" baseline="-25000" dirty="0" smtClean="0"/>
          </a:p>
          <a:p>
            <a:pPr>
              <a:buFont typeface="Georgia" pitchFamily="18" charset="0"/>
              <a:buNone/>
            </a:pPr>
            <a:endParaRPr lang="en-US" sz="1000" b="1" i="1" baseline="-25000" dirty="0" smtClean="0"/>
          </a:p>
          <a:p>
            <a:pPr>
              <a:buNone/>
            </a:pPr>
            <a:r>
              <a:rPr lang="en-US" sz="1000" b="1" i="1" dirty="0" smtClean="0"/>
              <a:t>	T</a:t>
            </a:r>
            <a:r>
              <a:rPr lang="en-US" sz="1000" b="1" i="1" baseline="-25000" dirty="0" smtClean="0"/>
              <a:t>3</a:t>
            </a:r>
          </a:p>
          <a:p>
            <a:pPr>
              <a:buFont typeface="Georgia" pitchFamily="18" charset="0"/>
              <a:buNone/>
            </a:pPr>
            <a:endParaRPr lang="en-US" sz="1000" dirty="0" smtClean="0"/>
          </a:p>
          <a:p>
            <a:pPr>
              <a:buFont typeface="Georgia" pitchFamily="18" charset="0"/>
              <a:buNone/>
            </a:pPr>
            <a:endParaRPr lang="en-US" sz="1200" dirty="0" smtClean="0"/>
          </a:p>
          <a:p>
            <a:pPr>
              <a:buFont typeface="Georgia" pitchFamily="18" charset="0"/>
              <a:buNone/>
            </a:pPr>
            <a:endParaRPr lang="en-US" sz="1600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" y="2289175"/>
          <a:ext cx="4357718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1500198"/>
                <a:gridCol w="714380"/>
                <a:gridCol w="571504"/>
                <a:gridCol w="1071570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title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genre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year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director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Dracula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thriller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F. F. Coppola</a:t>
                      </a:r>
                      <a:endParaRPr lang="el-GR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Twelve Monkeys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B050"/>
                          </a:solidFill>
                        </a:rPr>
                        <a:t>T. Gilliam</a:t>
                      </a:r>
                      <a:endParaRPr lang="el-GR" sz="11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Seven 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thriller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1996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D. Fincher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Schindler’s List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drama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1993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S. Spielberg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Picking up the Pieces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comedy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2000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A. Arau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1463" y="4065588"/>
          <a:ext cx="919170" cy="1577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066"/>
                <a:gridCol w="4191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idm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81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33563" y="4081463"/>
          <a:ext cx="2643206" cy="1299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28"/>
                <a:gridCol w="928694"/>
                <a:gridCol w="714380"/>
                <a:gridCol w="571504"/>
              </a:tblGrid>
              <a:tr h="25176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gender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dob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26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a1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G. Oldman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1958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1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B. Pitt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1963</a:t>
                      </a:r>
                      <a:endParaRPr lang="el-GR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6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a3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L. Neeson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1952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4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a4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W. Allen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male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1935</a:t>
                      </a:r>
                      <a:endParaRPr lang="el-GR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190625" y="438943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90625" y="4646613"/>
            <a:ext cx="642938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90625" y="4789488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190625" y="5003800"/>
            <a:ext cx="642938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90625" y="5289550"/>
            <a:ext cx="642938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-845344" y="3569494"/>
            <a:ext cx="17859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625" y="267493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625" y="296068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625" y="3246438"/>
            <a:ext cx="1428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625" y="346075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25" y="3746500"/>
            <a:ext cx="142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00688" y="3319468"/>
            <a:ext cx="3214687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m1, Dracula,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1992, </a:t>
            </a:r>
            <a:r>
              <a:rPr lang="en-US" sz="1200" dirty="0">
                <a:solidFill>
                  <a:srgbClr val="00B050"/>
                </a:solidFill>
              </a:rPr>
              <a:t>F. F. Coppola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86388" y="3929068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m2, Twelve Monkeys,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</a:t>
            </a:r>
            <a:r>
              <a:rPr lang="en-US" sz="1200" dirty="0">
                <a:solidFill>
                  <a:srgbClr val="00B050"/>
                </a:solidFill>
              </a:rPr>
              <a:t>T. Gilliam</a:t>
            </a: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-489744" y="4966494"/>
            <a:ext cx="10747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625" y="4460875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25" y="471805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625" y="5003800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625" y="5246688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7625" y="5503863"/>
            <a:ext cx="214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190500" y="2000250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Movies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71650" y="3838575"/>
            <a:ext cx="857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Actors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61938" y="3814763"/>
            <a:ext cx="857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 dirty="0">
                <a:latin typeface="+mn-lt"/>
                <a:cs typeface="+mn-cs"/>
              </a:rPr>
              <a:t>Play</a:t>
            </a:r>
          </a:p>
        </p:txBody>
      </p:sp>
      <p:sp>
        <p:nvSpPr>
          <p:cNvPr id="33917" name="TextBox 31"/>
          <p:cNvSpPr txBox="1">
            <a:spLocks noChangeArrowheads="1"/>
          </p:cNvSpPr>
          <p:nvPr/>
        </p:nvSpPr>
        <p:spPr bwMode="auto">
          <a:xfrm>
            <a:off x="6781800" y="3595693"/>
            <a:ext cx="714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≻</a:t>
            </a:r>
            <a:endParaRPr lang="el-GR"/>
          </a:p>
        </p:txBody>
      </p:sp>
      <p:sp>
        <p:nvSpPr>
          <p:cNvPr id="33919" name="Title 1"/>
          <p:cNvSpPr>
            <a:spLocks/>
          </p:cNvSpPr>
          <p:nvPr/>
        </p:nvSpPr>
        <p:spPr bwMode="auto">
          <a:xfrm>
            <a:off x="468313" y="692150"/>
            <a:ext cx="82296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500" dirty="0">
                <a:solidFill>
                  <a:schemeClr val="tx2"/>
                </a:solidFill>
                <a:latin typeface="Trebuchet MS" pitchFamily="34" charset="0"/>
              </a:rPr>
              <a:t>Direct Dominance between </a:t>
            </a:r>
            <a:r>
              <a:rPr lang="en-US" sz="2500" dirty="0" smtClean="0">
                <a:solidFill>
                  <a:schemeClr val="tx2"/>
                </a:solidFill>
                <a:latin typeface="Trebuchet MS" pitchFamily="34" charset="0"/>
              </a:rPr>
              <a:t>JTTs example</a:t>
            </a:r>
            <a:endParaRPr lang="el-GR" sz="250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57818" y="5429266"/>
            <a:ext cx="3357562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m3, Seven, </a:t>
            </a:r>
            <a:r>
              <a:rPr lang="en-US" sz="1200" dirty="0">
                <a:solidFill>
                  <a:srgbClr val="CC9900"/>
                </a:solidFill>
              </a:rPr>
              <a:t>thriller</a:t>
            </a:r>
            <a:r>
              <a:rPr lang="en-US" sz="1200" dirty="0">
                <a:solidFill>
                  <a:schemeClr val="tx1"/>
                </a:solidFill>
              </a:rPr>
              <a:t>, 1996, </a:t>
            </a:r>
            <a:r>
              <a:rPr lang="en-US" sz="1200" dirty="0" smtClean="0">
                <a:solidFill>
                  <a:schemeClr val="tx1"/>
                </a:solidFill>
              </a:rPr>
              <a:t>D. Fincher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6944</TotalTime>
  <Words>2864</Words>
  <Application>Microsoft Office PowerPoint</Application>
  <PresentationFormat>On-screen Show (4:3)</PresentationFormat>
  <Paragraphs>1260</Paragraphs>
  <Slides>52</Slides>
  <Notes>52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Trebuchet MS</vt:lpstr>
      <vt:lpstr>Georgia</vt:lpstr>
      <vt:lpstr>Wingdings 2</vt:lpstr>
      <vt:lpstr>Symbol</vt:lpstr>
      <vt:lpstr>Wingdings</vt:lpstr>
      <vt:lpstr>Freestyle Script</vt:lpstr>
      <vt:lpstr>Arial Unicode MS</vt:lpstr>
      <vt:lpstr>Cambria Math</vt:lpstr>
      <vt:lpstr>Calibri</vt:lpstr>
      <vt:lpstr>Urban</vt:lpstr>
      <vt:lpstr>Equation</vt:lpstr>
      <vt:lpstr>Perk: Personalized Keyword Search in Relational Databases through Preferences</vt:lpstr>
      <vt:lpstr>Introduction</vt:lpstr>
      <vt:lpstr>Keyword Search in Relational Databases</vt:lpstr>
      <vt:lpstr>Motivation</vt:lpstr>
      <vt:lpstr>Ranking Results of Keyword Search</vt:lpstr>
      <vt:lpstr>Talk Outline</vt:lpstr>
      <vt:lpstr>Keyword Preference Model</vt:lpstr>
      <vt:lpstr>Direct Dominance between JTTs</vt:lpstr>
      <vt:lpstr>Slide 9</vt:lpstr>
      <vt:lpstr>Keyword Search in Relational Databases example</vt:lpstr>
      <vt:lpstr>Direct Dominance between JTTs</vt:lpstr>
      <vt:lpstr>Extending Dominance</vt:lpstr>
      <vt:lpstr>Extending Dominance</vt:lpstr>
      <vt:lpstr>Indirect Dominance Example</vt:lpstr>
      <vt:lpstr>Indirect Dominance</vt:lpstr>
      <vt:lpstr>Indirect Dominance</vt:lpstr>
      <vt:lpstr>Processing Dominance</vt:lpstr>
      <vt:lpstr>Talk Outline</vt:lpstr>
      <vt:lpstr>Top-k Personalized Results</vt:lpstr>
      <vt:lpstr>Coverage</vt:lpstr>
      <vt:lpstr>Diversity</vt:lpstr>
      <vt:lpstr>Top-k Result Selection Problem</vt:lpstr>
      <vt:lpstr>Top-k Result Selection Problem</vt:lpstr>
      <vt:lpstr>Top-k Result Selection</vt:lpstr>
      <vt:lpstr>Top-k Result Selection</vt:lpstr>
      <vt:lpstr>Tuning Parameters: Function F, Threshold s</vt:lpstr>
      <vt:lpstr>Talk Outline</vt:lpstr>
      <vt:lpstr>Slide 28</vt:lpstr>
      <vt:lpstr>Keyword Query Processing</vt:lpstr>
      <vt:lpstr>Algorithm Sketch</vt:lpstr>
      <vt:lpstr>Preferential Keyword Query Processing</vt:lpstr>
      <vt:lpstr>Sharing Results Algorithm</vt:lpstr>
      <vt:lpstr>Sharing Results Algorithm</vt:lpstr>
      <vt:lpstr>Sharing Results Algorithm</vt:lpstr>
      <vt:lpstr>Top-k Query Processing</vt:lpstr>
      <vt:lpstr>Talk Outline</vt:lpstr>
      <vt:lpstr>Evaluation</vt:lpstr>
      <vt:lpstr>Datasets</vt:lpstr>
      <vt:lpstr>Sharing vs. Baseline Algorithm</vt:lpstr>
      <vt:lpstr>Sharing vs. Baseline Algorithm</vt:lpstr>
      <vt:lpstr>Top-k Query Processing: Dominance &amp; Relevance</vt:lpstr>
      <vt:lpstr>Top-k Query Processing: Coverage</vt:lpstr>
      <vt:lpstr>Diversity</vt:lpstr>
      <vt:lpstr>Result Pruning and Time Overhead</vt:lpstr>
      <vt:lpstr>Usability evaluation</vt:lpstr>
      <vt:lpstr>Summary</vt:lpstr>
      <vt:lpstr>Slide 47</vt:lpstr>
      <vt:lpstr>Back-up slides</vt:lpstr>
      <vt:lpstr>Keyword Search in Relational Databases</vt:lpstr>
      <vt:lpstr>Slide 50</vt:lpstr>
      <vt:lpstr>Top-k Personalized Results</vt:lpstr>
      <vt:lpstr>Diversity Heuristic Performance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Perk: Personalized Keyword Search in Relational Databases through Preferences</dc:title>
  <dc:creator>Marina Drosou</dc:creator>
  <cp:lastModifiedBy>xxx</cp:lastModifiedBy>
  <cp:revision>541</cp:revision>
  <dcterms:created xsi:type="dcterms:W3CDTF">2009-12-05T10:03:59Z</dcterms:created>
  <dcterms:modified xsi:type="dcterms:W3CDTF">2011-06-21T10:32:21Z</dcterms:modified>
</cp:coreProperties>
</file>