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9" r:id="rId22"/>
    <p:sldId id="305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302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303" r:id="rId44"/>
    <p:sldId id="304" r:id="rId45"/>
    <p:sldId id="300" r:id="rId46"/>
    <p:sldId id="299" r:id="rId47"/>
    <p:sldId id="301" r:id="rId4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B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516" autoAdjust="0"/>
    <p:restoredTop sz="94660"/>
  </p:normalViewPr>
  <p:slideViewPr>
    <p:cSldViewPr>
      <p:cViewPr varScale="1">
        <p:scale>
          <a:sx n="51" d="100"/>
          <a:sy n="5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C2D89-B452-4EB7-9C3C-A43D423AF8F0}" type="datetimeFigureOut">
              <a:rPr lang="el-GR" smtClean="0"/>
              <a:pPr/>
              <a:t>7/7/2009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D18C-29B4-443F-8412-65B7A0D8F18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41</a:t>
            </a:fld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42</a:t>
            </a:fld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43</a:t>
            </a:fld>
            <a:endParaRPr lang="el-G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44</a:t>
            </a:fld>
            <a:endParaRPr lang="el-G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45</a:t>
            </a:fld>
            <a:endParaRPr lang="el-G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46</a:t>
            </a:fld>
            <a:endParaRPr lang="el-G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47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D18C-29B4-443F-8412-65B7A0D8F18F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4857784"/>
          </a:xfrm>
        </p:spPr>
        <p:txBody>
          <a:bodyPr/>
          <a:lstStyle>
            <a:lvl1pPr>
              <a:buFont typeface="Georgia" pitchFamily="18" charset="0"/>
              <a:buChar char=" "/>
              <a:defRPr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472" y="6563394"/>
            <a:ext cx="5009538" cy="285728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DMOD_logo_bi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309" y="6394550"/>
            <a:ext cx="535163" cy="445693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215074" y="6572272"/>
            <a:ext cx="2214578" cy="285728"/>
          </a:xfrm>
          <a:prstGeom prst="rect">
            <a:avLst/>
          </a:prstGeom>
        </p:spPr>
        <p:txBody>
          <a:bodyPr vert="horz"/>
          <a:lstStyle>
            <a:lvl1pPr algn="l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DEBS2009 @ Nashville</a:t>
            </a:r>
            <a:endParaRPr kumimoji="0" lang="el-GR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86248" y="6286520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878" y="6563394"/>
            <a:ext cx="5572132" cy="28572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DMOD Laboratory, University of Ioannina</a:t>
            </a:r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73122" y="648336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accent2"/>
                </a:solidFill>
              </a:defRPr>
            </a:lvl1pPr>
          </a:lstStyle>
          <a:p>
            <a:fld id="{42403B36-F437-4354-A336-690531D3522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37445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Preference-Aware Publish/Subscribe Delivery with Diversity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3674"/>
            <a:ext cx="7472386" cy="2600896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Marina </a:t>
            </a:r>
            <a:r>
              <a:rPr lang="en-US" sz="1800" b="1" dirty="0" err="1" smtClean="0"/>
              <a:t>Drosou</a:t>
            </a:r>
            <a:endParaRPr lang="en-US" sz="1800" b="1" dirty="0" smtClean="0"/>
          </a:p>
          <a:p>
            <a:endParaRPr lang="en-US" sz="1800" dirty="0" smtClean="0"/>
          </a:p>
          <a:p>
            <a:r>
              <a:rPr lang="en-US" sz="1400" dirty="0" smtClean="0"/>
              <a:t>Department of Computer Science</a:t>
            </a:r>
          </a:p>
          <a:p>
            <a:r>
              <a:rPr lang="en-US" sz="1400" dirty="0" smtClean="0"/>
              <a:t>University of </a:t>
            </a:r>
            <a:r>
              <a:rPr lang="en-US" sz="1400" dirty="0" err="1" smtClean="0"/>
              <a:t>Ioannina</a:t>
            </a:r>
            <a:r>
              <a:rPr lang="en-US" sz="1400" dirty="0" smtClean="0"/>
              <a:t>, Greece</a:t>
            </a:r>
          </a:p>
          <a:p>
            <a:endParaRPr lang="en-US" sz="1800" dirty="0" smtClean="0"/>
          </a:p>
          <a:p>
            <a:r>
              <a:rPr lang="en-US" sz="1600" dirty="0" smtClean="0"/>
              <a:t>Joint work with </a:t>
            </a:r>
            <a:r>
              <a:rPr lang="en-US" sz="1600" b="1" dirty="0" smtClean="0"/>
              <a:t>Kostas </a:t>
            </a:r>
            <a:r>
              <a:rPr lang="en-US" sz="1600" b="1" dirty="0" err="1" smtClean="0"/>
              <a:t>Stefanidis</a:t>
            </a:r>
            <a:r>
              <a:rPr lang="en-US" sz="1600" b="1" dirty="0" smtClean="0"/>
              <a:t> </a:t>
            </a:r>
            <a:r>
              <a:rPr lang="en-US" sz="1600" dirty="0" smtClean="0"/>
              <a:t>and </a:t>
            </a:r>
            <a:r>
              <a:rPr lang="en-US" sz="1600" b="1" dirty="0" err="1" smtClean="0"/>
              <a:t>Evaggelia</a:t>
            </a:r>
            <a:r>
              <a:rPr lang="en-US" sz="1600" b="1" dirty="0" smtClean="0"/>
              <a:t> </a:t>
            </a:r>
            <a:r>
              <a:rPr lang="en-US" sz="1600" b="1" smtClean="0"/>
              <a:t>Pitoura</a:t>
            </a:r>
            <a:endParaRPr lang="en-US" sz="1800" b="1" dirty="0" smtClean="0"/>
          </a:p>
          <a:p>
            <a:endParaRPr lang="en-US" sz="1800" dirty="0" smtClean="0"/>
          </a:p>
          <a:p>
            <a:r>
              <a:rPr lang="en-US" sz="1400" dirty="0" smtClean="0"/>
              <a:t>http://dmod.cs.uoi.gr</a:t>
            </a:r>
          </a:p>
          <a:p>
            <a:endParaRPr lang="el-GR" dirty="0"/>
          </a:p>
        </p:txBody>
      </p:sp>
      <p:pic>
        <p:nvPicPr>
          <p:cNvPr id="4" name="Picture 3" descr="csuoi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00892" y="4714884"/>
            <a:ext cx="1428750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Model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14287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notification</a:t>
            </a:r>
            <a:r>
              <a:rPr lang="en-US" dirty="0" smtClean="0"/>
              <a:t> about an </a:t>
            </a:r>
            <a:r>
              <a:rPr lang="en-US" dirty="0" smtClean="0">
                <a:solidFill>
                  <a:srgbClr val="FF0000"/>
                </a:solidFill>
              </a:rPr>
              <a:t>event</a:t>
            </a:r>
            <a:r>
              <a:rPr lang="en-US" dirty="0" smtClean="0"/>
              <a:t> is a set of attributes consisting of: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type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name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value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0" y="4203822"/>
            <a:ext cx="8615394" cy="164307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subscription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set of attribute constraints consisting of: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type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binary operator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036215" y="4989640"/>
            <a:ext cx="2786082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director     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CC0099"/>
                </a:solidFill>
              </a:rPr>
              <a:t>=   </a:t>
            </a:r>
            <a:r>
              <a:rPr lang="en-US" sz="1200" dirty="0" smtClean="0">
                <a:solidFill>
                  <a:schemeClr val="tx1"/>
                </a:solidFill>
              </a:rPr>
              <a:t>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CC0099"/>
                </a:solidFill>
              </a:rPr>
              <a:t>&gt;   </a:t>
            </a:r>
            <a:r>
              <a:rPr lang="en-US" sz="1200" dirty="0" smtClean="0">
                <a:solidFill>
                  <a:schemeClr val="tx1"/>
                </a:solidFill>
              </a:rPr>
              <a:t>1 Jan 2003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0430" y="2357430"/>
            <a:ext cx="3857652" cy="10715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smtClean="0">
                <a:solidFill>
                  <a:srgbClr val="0070C0"/>
                </a:solidFill>
              </a:rPr>
              <a:t>title                  </a:t>
            </a:r>
            <a:r>
              <a:rPr lang="en-US" sz="1200" dirty="0" smtClean="0">
                <a:solidFill>
                  <a:schemeClr val="tx1"/>
                </a:solidFill>
              </a:rPr>
              <a:t>= LOTR: The Return of the King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smtClean="0">
                <a:solidFill>
                  <a:srgbClr val="0070C0"/>
                </a:solidFill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  = 1 Dec 2003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smtClean="0">
                <a:solidFill>
                  <a:srgbClr val="0070C0"/>
                </a:solidFill>
              </a:rPr>
              <a:t>genre</a:t>
            </a:r>
            <a:r>
              <a:rPr lang="en-US" sz="1200" dirty="0" smtClean="0">
                <a:solidFill>
                  <a:schemeClr val="tx1"/>
                </a:solidFill>
              </a:rPr>
              <a:t>              = fantasy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integer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rgbClr val="0070C0"/>
                </a:solidFill>
              </a:rPr>
              <a:t>oscars</a:t>
            </a:r>
            <a:r>
              <a:rPr lang="en-US" sz="1200" dirty="0" smtClean="0">
                <a:solidFill>
                  <a:schemeClr val="tx1"/>
                </a:solidFill>
              </a:rPr>
              <a:t>              = 11</a:t>
            </a:r>
            <a:endParaRPr lang="el-G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Covering/Matching relation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71406" y="1714488"/>
            <a:ext cx="8615394" cy="178595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Given a notification </a:t>
            </a:r>
            <a:r>
              <a:rPr lang="en-US" i="1" dirty="0" smtClean="0"/>
              <a:t>n</a:t>
            </a:r>
            <a:r>
              <a:rPr lang="en-US" dirty="0" smtClean="0"/>
              <a:t> and a subscription 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covers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(or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matches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dirty="0" smtClean="0"/>
              <a:t>) if and only if every attribute constraint of </a:t>
            </a:r>
            <a:r>
              <a:rPr lang="en-US" i="1" dirty="0" smtClean="0"/>
              <a:t>s</a:t>
            </a:r>
            <a:r>
              <a:rPr lang="en-US" dirty="0" smtClean="0"/>
              <a:t> is satisfied by some attribute of </a:t>
            </a:r>
            <a:r>
              <a:rPr lang="en-US" i="1" dirty="0" smtClean="0"/>
              <a:t>n</a:t>
            </a:r>
            <a:endParaRPr lang="el-GR" dirty="0"/>
          </a:p>
        </p:txBody>
      </p:sp>
      <p:sp>
        <p:nvSpPr>
          <p:cNvPr id="8" name="Rounded Rectangle 7"/>
          <p:cNvSpPr/>
          <p:nvPr/>
        </p:nvSpPr>
        <p:spPr>
          <a:xfrm>
            <a:off x="5244624" y="3786190"/>
            <a:ext cx="2786082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director     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CC0099"/>
                </a:solidFill>
              </a:rPr>
              <a:t>=   </a:t>
            </a:r>
            <a:r>
              <a:rPr lang="en-US" sz="1200" dirty="0" smtClean="0">
                <a:solidFill>
                  <a:schemeClr val="tx1"/>
                </a:solidFill>
              </a:rPr>
              <a:t>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CC0099"/>
                </a:solidFill>
              </a:rPr>
              <a:t>&gt;   </a:t>
            </a:r>
            <a:r>
              <a:rPr lang="en-US" sz="1200" dirty="0" smtClean="0">
                <a:solidFill>
                  <a:schemeClr val="tx1"/>
                </a:solidFill>
              </a:rPr>
              <a:t>1 Jan 2003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73186" y="4724408"/>
            <a:ext cx="2928958" cy="7762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director       </a:t>
            </a:r>
            <a:r>
              <a:rPr lang="en-US" sz="1200" dirty="0" smtClean="0">
                <a:solidFill>
                  <a:srgbClr val="CC0099"/>
                </a:solidFill>
              </a:rPr>
              <a:t>=</a:t>
            </a:r>
            <a:r>
              <a:rPr lang="en-US" sz="1200" dirty="0" smtClean="0">
                <a:solidFill>
                  <a:schemeClr val="tx1"/>
                </a:solidFill>
              </a:rPr>
              <a:t>  Steven Spielberg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genre</a:t>
            </a:r>
            <a:r>
              <a:rPr lang="en-US" sz="1200" dirty="0" smtClean="0">
                <a:solidFill>
                  <a:schemeClr val="tx1"/>
                </a:solidFill>
              </a:rPr>
              <a:t>           </a:t>
            </a:r>
            <a:r>
              <a:rPr lang="en-US" sz="1200" dirty="0" smtClean="0">
                <a:solidFill>
                  <a:srgbClr val="CC0099"/>
                </a:solidFill>
              </a:rPr>
              <a:t>=</a:t>
            </a:r>
            <a:r>
              <a:rPr lang="en-US" sz="1200" dirty="0" smtClean="0">
                <a:solidFill>
                  <a:schemeClr val="tx1"/>
                </a:solidFill>
              </a:rPr>
              <a:t>  fantasy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CC0099"/>
                </a:solidFill>
              </a:rPr>
              <a:t>&gt;</a:t>
            </a:r>
            <a:r>
              <a:rPr lang="en-US" sz="1200" dirty="0" smtClean="0">
                <a:solidFill>
                  <a:schemeClr val="tx1"/>
                </a:solidFill>
              </a:rPr>
              <a:t> 1 Jan 2003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9716" y="4107661"/>
            <a:ext cx="3857652" cy="10715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smtClean="0">
                <a:solidFill>
                  <a:srgbClr val="0070C0"/>
                </a:solidFill>
              </a:rPr>
              <a:t>title                  </a:t>
            </a:r>
            <a:r>
              <a:rPr lang="en-US" sz="1200" dirty="0" smtClean="0">
                <a:solidFill>
                  <a:schemeClr val="tx1"/>
                </a:solidFill>
              </a:rPr>
              <a:t>= LOTR: The Return of the King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smtClean="0">
                <a:solidFill>
                  <a:srgbClr val="0070C0"/>
                </a:solidFill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  = 1 Dec 2003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smtClean="0">
                <a:solidFill>
                  <a:srgbClr val="0070C0"/>
                </a:solidFill>
              </a:rPr>
              <a:t>genre</a:t>
            </a:r>
            <a:r>
              <a:rPr lang="en-US" sz="1200" dirty="0" smtClean="0">
                <a:solidFill>
                  <a:schemeClr val="tx1"/>
                </a:solidFill>
              </a:rPr>
              <a:t>              = fantasy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integer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rgbClr val="0070C0"/>
                </a:solidFill>
              </a:rPr>
              <a:t>oscars</a:t>
            </a:r>
            <a:r>
              <a:rPr lang="en-US" sz="1200" dirty="0" smtClean="0">
                <a:solidFill>
                  <a:schemeClr val="tx1"/>
                </a:solidFill>
              </a:rPr>
              <a:t>              = 11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56375" y="384111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l-GR" sz="24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79619" y="4881723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l-G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accent2"/>
                </a:solidFill>
              </a:rPr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define priorities among subscriptions: </a:t>
            </a:r>
            <a:r>
              <a:rPr lang="en-US" dirty="0" smtClean="0">
                <a:solidFill>
                  <a:srgbClr val="FF0000"/>
                </a:solidFill>
              </a:rPr>
              <a:t>add preferences</a:t>
            </a:r>
          </a:p>
          <a:p>
            <a:endParaRPr lang="en-US" dirty="0" smtClean="0"/>
          </a:p>
          <a:p>
            <a:r>
              <a:rPr lang="en-US" dirty="0" smtClean="0"/>
              <a:t>Two ways to express preferences: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Quantitative approach</a:t>
            </a:r>
          </a:p>
          <a:p>
            <a:pPr lvl="2"/>
            <a:r>
              <a:rPr lang="en-US" dirty="0" smtClean="0"/>
              <a:t>Preferences are expressed by using scoring functions: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Qualitative approach</a:t>
            </a:r>
          </a:p>
          <a:p>
            <a:pPr lvl="2"/>
            <a:r>
              <a:rPr lang="en-US" dirty="0" smtClean="0"/>
              <a:t>Preferences are expressed by using preference relations between pairs of subscriptions: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Expressing Preferences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13</a:t>
            </a:fld>
            <a:endParaRPr lang="el-GR"/>
          </a:p>
        </p:txBody>
      </p:sp>
      <p:grpSp>
        <p:nvGrpSpPr>
          <p:cNvPr id="30" name="Group 27"/>
          <p:cNvGrpSpPr/>
          <p:nvPr/>
        </p:nvGrpSpPr>
        <p:grpSpPr>
          <a:xfrm>
            <a:off x="3000364" y="5072074"/>
            <a:ext cx="3143272" cy="523220"/>
            <a:chOff x="2214546" y="5532311"/>
            <a:chExt cx="3143272" cy="833449"/>
          </a:xfrm>
        </p:grpSpPr>
        <p:sp>
          <p:nvSpPr>
            <p:cNvPr id="31" name="Rounded Rectangle 30"/>
            <p:cNvSpPr/>
            <p:nvPr/>
          </p:nvSpPr>
          <p:spPr>
            <a:xfrm>
              <a:off x="2214546" y="5646103"/>
              <a:ext cx="1357322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000496" y="5646103"/>
              <a:ext cx="1357322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71868" y="5532311"/>
              <a:ext cx="357190" cy="833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Cambria Math" pitchFamily="18" charset="0"/>
                  <a:ea typeface="Cambria Math" pitchFamily="18" charset="0"/>
                  <a:cs typeface="Arial Unicode MS"/>
                </a:rPr>
                <a:t>≻</a:t>
              </a:r>
              <a:endParaRPr lang="el-GR" sz="2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678893" y="3500438"/>
            <a:ext cx="3786214" cy="357190"/>
            <a:chOff x="2321703" y="3500438"/>
            <a:chExt cx="3786214" cy="357190"/>
          </a:xfrm>
        </p:grpSpPr>
        <p:grpSp>
          <p:nvGrpSpPr>
            <p:cNvPr id="24" name="Group 23"/>
            <p:cNvGrpSpPr/>
            <p:nvPr/>
          </p:nvGrpSpPr>
          <p:grpSpPr>
            <a:xfrm>
              <a:off x="2321703" y="3500438"/>
              <a:ext cx="1750231" cy="357190"/>
              <a:chOff x="2214546" y="3500438"/>
              <a:chExt cx="1750231" cy="357190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dirty="0"/>
              </a:p>
            </p:txBody>
          </p:sp>
          <p:sp>
            <p:nvSpPr>
              <p:cNvPr id="21" name="Round Same Side Corner Rectangle 20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483145" y="3527916"/>
                <a:ext cx="4074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 smtClean="0"/>
                  <a:t>0.9</a:t>
                </a:r>
                <a:endParaRPr lang="el-GR" sz="12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357686" y="3500438"/>
              <a:ext cx="1750231" cy="357190"/>
              <a:chOff x="2214546" y="3500438"/>
              <a:chExt cx="1750231" cy="357190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dirty="0"/>
              </a:p>
            </p:txBody>
          </p:sp>
          <p:sp>
            <p:nvSpPr>
              <p:cNvPr id="37" name="Round Same Side Corner Rectangle 36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87954" y="3527916"/>
                <a:ext cx="3978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 smtClean="0"/>
                  <a:t>0.7</a:t>
                </a:r>
                <a:endParaRPr lang="el-GR" sz="1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Expressing Preferences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185738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We focus on a qualitative model (quantitative can also be used):</a:t>
            </a:r>
          </a:p>
          <a:p>
            <a:pPr lvl="1"/>
            <a:r>
              <a:rPr lang="en-US" dirty="0" smtClean="0"/>
              <a:t>More expressive</a:t>
            </a:r>
          </a:p>
          <a:p>
            <a:pPr lvl="1"/>
            <a:r>
              <a:rPr lang="en-US" dirty="0" smtClean="0"/>
              <a:t>More intuitive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678629" y="3956520"/>
            <a:ext cx="7786742" cy="12144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Let </a:t>
            </a:r>
            <a:r>
              <a:rPr lang="en-US" i="1" dirty="0" smtClean="0">
                <a:solidFill>
                  <a:schemeClr val="tx1"/>
                </a:solidFill>
              </a:rPr>
              <a:t>S</a:t>
            </a:r>
            <a:r>
              <a:rPr lang="en-US" i="1" baseline="30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be the set of subscriptions of user </a:t>
            </a:r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. Along with </a:t>
            </a:r>
            <a:r>
              <a:rPr lang="en-US" i="1" dirty="0" smtClean="0">
                <a:solidFill>
                  <a:schemeClr val="tx1"/>
                </a:solidFill>
              </a:rPr>
              <a:t>S</a:t>
            </a:r>
            <a:r>
              <a:rPr lang="en-US" i="1" baseline="30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specifies a </a:t>
            </a:r>
            <a:r>
              <a:rPr lang="en-US" dirty="0" smtClean="0">
                <a:solidFill>
                  <a:srgbClr val="FF0000"/>
                </a:solidFill>
              </a:rPr>
              <a:t>binary preference relation </a:t>
            </a:r>
            <a:r>
              <a:rPr lang="en-US" i="1" dirty="0" smtClean="0">
                <a:solidFill>
                  <a:schemeClr val="tx1"/>
                </a:solidFill>
              </a:rPr>
              <a:t>C</a:t>
            </a:r>
            <a:r>
              <a:rPr lang="en-US" i="1" baseline="30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on </a:t>
            </a:r>
            <a:r>
              <a:rPr lang="en-US" i="1" dirty="0" smtClean="0">
                <a:solidFill>
                  <a:schemeClr val="tx1"/>
                </a:solidFill>
              </a:rPr>
              <a:t>S</a:t>
            </a:r>
            <a:r>
              <a:rPr lang="en-US" i="1" baseline="30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i="1" dirty="0" smtClean="0">
                <a:solidFill>
                  <a:schemeClr val="tx1"/>
                </a:solidFill>
              </a:rPr>
              <a:t>C</a:t>
            </a:r>
            <a:r>
              <a:rPr lang="en-US" i="1" baseline="30000" dirty="0" smtClean="0">
                <a:solidFill>
                  <a:schemeClr val="tx1"/>
                </a:solidFill>
              </a:rPr>
              <a:t>X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= {(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 Math"/>
                <a:ea typeface="Cambria Math"/>
              </a:rPr>
              <a:t>≻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j</a:t>
            </a:r>
            <a:r>
              <a:rPr lang="en-US" i="1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 Math"/>
                <a:ea typeface="Cambria Math"/>
              </a:rPr>
              <a:t>)|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 Math"/>
                <a:ea typeface="Cambria Math"/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j</a:t>
            </a:r>
            <a:r>
              <a:rPr lang="en-US" i="1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</a:t>
            </a:r>
            <a:r>
              <a:rPr lang="en-US" i="1" dirty="0" smtClean="0">
                <a:solidFill>
                  <a:schemeClr val="tx1"/>
                </a:solidFill>
              </a:rPr>
              <a:t> S</a:t>
            </a:r>
            <a:r>
              <a:rPr lang="en-US" i="1" baseline="30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}, where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 Math"/>
                <a:ea typeface="Cambria Math"/>
              </a:rPr>
              <a:t>≻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j</a:t>
            </a:r>
            <a:r>
              <a:rPr lang="en-US" i="1" baseline="-25000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denotes that X prefers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i</a:t>
            </a:r>
            <a:r>
              <a:rPr lang="en-US" i="1" baseline="-25000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over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j</a:t>
            </a:r>
            <a:r>
              <a:rPr lang="en-US" dirty="0" smtClean="0">
                <a:solidFill>
                  <a:schemeClr val="tx1"/>
                </a:solidFill>
              </a:rPr>
              <a:t> or considers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i</a:t>
            </a:r>
            <a:r>
              <a:rPr lang="en-US" i="1" baseline="-25000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more interesting than </a:t>
            </a:r>
            <a:r>
              <a:rPr lang="en-US" i="1" dirty="0" err="1" smtClean="0">
                <a:solidFill>
                  <a:schemeClr val="tx1"/>
                </a:solidFill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j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670768"/>
            <a:ext cx="3845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cap="small" dirty="0" smtClean="0">
                <a:solidFill>
                  <a:schemeClr val="accent1">
                    <a:lumMod val="75000"/>
                  </a:schemeClr>
                </a:solidFill>
              </a:rPr>
              <a:t>Preferential Subscription Model</a:t>
            </a:r>
            <a:endParaRPr lang="el-GR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subscriptions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1571636"/>
          </a:xfrm>
        </p:spPr>
        <p:txBody>
          <a:bodyPr/>
          <a:lstStyle/>
          <a:p>
            <a:r>
              <a:rPr lang="en-US" dirty="0" smtClean="0"/>
              <a:t>To order user subscriptions according to the preference relation, we use the </a:t>
            </a:r>
            <a:r>
              <a:rPr lang="en-US" dirty="0" smtClean="0">
                <a:solidFill>
                  <a:srgbClr val="FF0000"/>
                </a:solidFill>
              </a:rPr>
              <a:t>winnow operator</a:t>
            </a:r>
            <a:r>
              <a:rPr lang="en-US" baseline="30000" dirty="0" smtClean="0"/>
              <a:t>1</a:t>
            </a:r>
            <a:r>
              <a:rPr lang="en-US" dirty="0" smtClean="0"/>
              <a:t>, applying it on various </a:t>
            </a:r>
            <a:r>
              <a:rPr lang="en-US" i="1" dirty="0" smtClean="0"/>
              <a:t>levels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First, we organize subscriptions in a DAG: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15</a:t>
            </a:fld>
            <a:endParaRPr lang="el-GR"/>
          </a:p>
        </p:txBody>
      </p:sp>
      <p:grpSp>
        <p:nvGrpSpPr>
          <p:cNvPr id="66" name="Group 65"/>
          <p:cNvGrpSpPr/>
          <p:nvPr/>
        </p:nvGrpSpPr>
        <p:grpSpPr>
          <a:xfrm>
            <a:off x="500034" y="3571876"/>
            <a:ext cx="3357586" cy="2500330"/>
            <a:chOff x="285720" y="3214686"/>
            <a:chExt cx="3357586" cy="2500330"/>
          </a:xfrm>
        </p:grpSpPr>
        <p:sp>
          <p:nvSpPr>
            <p:cNvPr id="8" name="Rounded Rectangle 7"/>
            <p:cNvSpPr/>
            <p:nvPr/>
          </p:nvSpPr>
          <p:spPr>
            <a:xfrm>
              <a:off x="357158" y="357187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43108" y="357187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07257" y="3223439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preferences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85720" y="3214686"/>
              <a:ext cx="3357586" cy="2500330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57158" y="407035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143108" y="4070355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57158" y="4570422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143108" y="4570421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57158" y="3500440"/>
              <a:ext cx="3143272" cy="523220"/>
              <a:chOff x="357158" y="3500440"/>
              <a:chExt cx="3143272" cy="52322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714480" y="3500440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57158" y="3571876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dirty="0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143108" y="3571876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57158" y="3998920"/>
              <a:ext cx="3143272" cy="523220"/>
              <a:chOff x="357158" y="3998920"/>
              <a:chExt cx="3143272" cy="523220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714480" y="3998920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357158" y="4070356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2143108" y="4070355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dirty="0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357158" y="4498986"/>
              <a:ext cx="3143272" cy="523220"/>
              <a:chOff x="357158" y="4498986"/>
              <a:chExt cx="3143272" cy="523220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1714480" y="4498986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357158" y="4570422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dirty="0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2143108" y="4570421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action</a:t>
                </a:r>
                <a:endParaRPr lang="el-GR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357158" y="4977482"/>
              <a:ext cx="3143272" cy="523220"/>
              <a:chOff x="357158" y="4977482"/>
              <a:chExt cx="3143272" cy="52322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714480" y="4977482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357158" y="5048918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2143108" y="5048917"/>
                <a:ext cx="1357322" cy="3587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dirty="0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4819278" y="3518022"/>
            <a:ext cx="3181746" cy="2485435"/>
            <a:chOff x="4819278" y="3518022"/>
            <a:chExt cx="3181746" cy="2485435"/>
          </a:xfrm>
        </p:grpSpPr>
        <p:sp>
          <p:nvSpPr>
            <p:cNvPr id="44" name="Rounded Rectangle 43"/>
            <p:cNvSpPr/>
            <p:nvPr/>
          </p:nvSpPr>
          <p:spPr>
            <a:xfrm>
              <a:off x="4819278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643702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4819278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6643702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679289" y="5644680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cxnSp>
          <p:nvCxnSpPr>
            <p:cNvPr id="50" name="Straight Arrow Connector 49"/>
            <p:cNvCxnSpPr>
              <a:stCxn id="44" idx="2"/>
              <a:endCxn id="46" idx="0"/>
            </p:cNvCxnSpPr>
            <p:nvPr/>
          </p:nvCxnSpPr>
          <p:spPr>
            <a:xfrm rot="5400000">
              <a:off x="5222324" y="4563458"/>
              <a:ext cx="551231" cy="1588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45" idx="2"/>
              <a:endCxn id="47" idx="0"/>
            </p:cNvCxnSpPr>
            <p:nvPr/>
          </p:nvCxnSpPr>
          <p:spPr>
            <a:xfrm rot="5400000">
              <a:off x="7046748" y="4563458"/>
              <a:ext cx="55123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47" idx="2"/>
              <a:endCxn id="48" idx="0"/>
            </p:cNvCxnSpPr>
            <p:nvPr/>
          </p:nvCxnSpPr>
          <p:spPr>
            <a:xfrm rot="5400000">
              <a:off x="6616743" y="4939059"/>
              <a:ext cx="446829" cy="9644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5" idx="2"/>
              <a:endCxn id="46" idx="0"/>
            </p:cNvCxnSpPr>
            <p:nvPr/>
          </p:nvCxnSpPr>
          <p:spPr>
            <a:xfrm rot="5400000">
              <a:off x="6134536" y="3651246"/>
              <a:ext cx="551231" cy="18244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5509486" y="3518022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Preference graph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49" name="Text Placeholder 5"/>
          <p:cNvSpPr txBox="1">
            <a:spLocks/>
          </p:cNvSpPr>
          <p:nvPr/>
        </p:nvSpPr>
        <p:spPr>
          <a:xfrm>
            <a:off x="457200" y="6072206"/>
            <a:ext cx="8686800" cy="428607"/>
          </a:xfrm>
          <a:prstGeom prst="rect">
            <a:avLst/>
          </a:prstGeom>
        </p:spPr>
        <p:txBody>
          <a:bodyPr/>
          <a:lstStyle/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200" dirty="0" smtClean="0"/>
              <a:t>Jan </a:t>
            </a:r>
            <a:r>
              <a:rPr lang="en-US" sz="1200" dirty="0" err="1" smtClean="0"/>
              <a:t>Chomicki</a:t>
            </a:r>
            <a:r>
              <a:rPr lang="en-US" sz="1200" dirty="0" smtClean="0"/>
              <a:t>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lang="en-US" sz="1200" i="1" dirty="0" smtClean="0"/>
              <a:t>Preference formulas in relational queries”</a:t>
            </a:r>
            <a:r>
              <a:rPr lang="en-US" sz="1200" dirty="0" smtClean="0"/>
              <a:t>, ACM Trans. Database Syst. (TODS) )vol. 28, no4 2003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428728" y="3857628"/>
            <a:ext cx="3357586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preference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43998" cy="1857388"/>
          </a:xfrm>
        </p:spPr>
        <p:txBody>
          <a:bodyPr/>
          <a:lstStyle/>
          <a:p>
            <a:pPr lvl="0"/>
            <a:r>
              <a:rPr lang="en-US" dirty="0" smtClean="0"/>
              <a:t>We perform a topological sort to compute winnow levels. The subscriptions of level </a:t>
            </a:r>
            <a:r>
              <a:rPr lang="en-US" i="1" dirty="0" err="1" smtClean="0"/>
              <a:t>i</a:t>
            </a:r>
            <a:r>
              <a:rPr lang="en-US" dirty="0" smtClean="0"/>
              <a:t> are associated with a </a:t>
            </a:r>
            <a:r>
              <a:rPr lang="en-US" dirty="0" smtClean="0">
                <a:solidFill>
                  <a:srgbClr val="FF0000"/>
                </a:solidFill>
              </a:rPr>
              <a:t>preference rank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𝒢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>
                <a:latin typeface="Cambria Math"/>
                <a:ea typeface="Cambria Math"/>
              </a:rPr>
              <a:t>𝒢 is a monotonically decreasing function with 𝒢 → [0, 1]</a:t>
            </a:r>
          </a:p>
          <a:p>
            <a:pPr lvl="1"/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e.g. for 𝒢 = (</a:t>
            </a:r>
            <a:r>
              <a:rPr lang="en-US" i="1" dirty="0" smtClean="0">
                <a:latin typeface="Cambria Math"/>
                <a:ea typeface="Cambria Math"/>
              </a:rPr>
              <a:t>D </a:t>
            </a:r>
            <a:r>
              <a:rPr lang="en-US" dirty="0" smtClean="0">
                <a:latin typeface="Cambria Math"/>
                <a:ea typeface="Cambria Math"/>
              </a:rPr>
              <a:t>+1 – (</a:t>
            </a:r>
            <a:r>
              <a:rPr lang="en-US" i="1" dirty="0" smtClean="0">
                <a:latin typeface="Cambria Math"/>
                <a:ea typeface="Cambria Math"/>
              </a:rPr>
              <a:t>l </a:t>
            </a:r>
            <a:r>
              <a:rPr lang="en-US" dirty="0" smtClean="0">
                <a:latin typeface="Cambria Math"/>
                <a:ea typeface="Cambria Math"/>
              </a:rPr>
              <a:t>-1)) / (</a:t>
            </a:r>
            <a:r>
              <a:rPr lang="en-US" i="1" dirty="0" smtClean="0">
                <a:latin typeface="Cambria Math"/>
                <a:ea typeface="Cambria Math"/>
              </a:rPr>
              <a:t>D </a:t>
            </a:r>
            <a:r>
              <a:rPr lang="en-US" dirty="0" smtClean="0">
                <a:latin typeface="Cambria Math"/>
                <a:ea typeface="Cambria Math"/>
              </a:rPr>
              <a:t>+</a:t>
            </a:r>
            <a:r>
              <a:rPr lang="en-US" i="1" dirty="0" smtClean="0">
                <a:latin typeface="Cambria Math"/>
                <a:ea typeface="Cambria Math"/>
              </a:rPr>
              <a:t>1</a:t>
            </a:r>
            <a:r>
              <a:rPr lang="en-US" dirty="0" smtClean="0">
                <a:latin typeface="Cambria Math"/>
                <a:ea typeface="Cambria Math"/>
              </a:rPr>
              <a:t>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16</a:t>
            </a:fld>
            <a:endParaRPr lang="el-GR"/>
          </a:p>
        </p:txBody>
      </p:sp>
      <p:grpSp>
        <p:nvGrpSpPr>
          <p:cNvPr id="6" name="Group 5"/>
          <p:cNvGrpSpPr/>
          <p:nvPr/>
        </p:nvGrpSpPr>
        <p:grpSpPr>
          <a:xfrm>
            <a:off x="1500166" y="3571876"/>
            <a:ext cx="3181746" cy="2485435"/>
            <a:chOff x="4819278" y="3518022"/>
            <a:chExt cx="3181746" cy="2485435"/>
          </a:xfrm>
        </p:grpSpPr>
        <p:sp>
          <p:nvSpPr>
            <p:cNvPr id="7" name="Rounded Rectangle 6"/>
            <p:cNvSpPr/>
            <p:nvPr/>
          </p:nvSpPr>
          <p:spPr>
            <a:xfrm>
              <a:off x="4819278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643702" y="392906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819278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643702" y="4839074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679289" y="5644680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cxnSp>
          <p:nvCxnSpPr>
            <p:cNvPr id="12" name="Straight Arrow Connector 11"/>
            <p:cNvCxnSpPr>
              <a:stCxn id="7" idx="2"/>
              <a:endCxn id="9" idx="0"/>
            </p:cNvCxnSpPr>
            <p:nvPr/>
          </p:nvCxnSpPr>
          <p:spPr>
            <a:xfrm rot="5400000">
              <a:off x="5222324" y="4563458"/>
              <a:ext cx="551231" cy="1588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>
            <a:xfrm rot="5400000">
              <a:off x="7046748" y="4563458"/>
              <a:ext cx="55123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0" idx="2"/>
              <a:endCxn id="11" idx="0"/>
            </p:cNvCxnSpPr>
            <p:nvPr/>
          </p:nvCxnSpPr>
          <p:spPr>
            <a:xfrm rot="5400000">
              <a:off x="6616743" y="4939059"/>
              <a:ext cx="446829" cy="9644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  <a:endCxn id="9" idx="0"/>
            </p:cNvCxnSpPr>
            <p:nvPr/>
          </p:nvCxnSpPr>
          <p:spPr>
            <a:xfrm rot="5400000">
              <a:off x="6134536" y="3651246"/>
              <a:ext cx="551231" cy="18244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509486" y="3518022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Preference graph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000628" y="4000504"/>
            <a:ext cx="216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Preference rank = 1</a:t>
            </a:r>
            <a:endParaRPr lang="el-GR" dirty="0"/>
          </a:p>
        </p:txBody>
      </p:sp>
      <p:sp>
        <p:nvSpPr>
          <p:cNvPr id="30" name="TextBox 29"/>
          <p:cNvSpPr txBox="1"/>
          <p:nvPr/>
        </p:nvSpPr>
        <p:spPr>
          <a:xfrm>
            <a:off x="5000628" y="4845618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Preference rank = 2/3</a:t>
            </a:r>
            <a:endParaRPr lang="el-GR" dirty="0"/>
          </a:p>
        </p:txBody>
      </p:sp>
      <p:sp>
        <p:nvSpPr>
          <p:cNvPr id="31" name="TextBox 30"/>
          <p:cNvSpPr txBox="1"/>
          <p:nvPr/>
        </p:nvSpPr>
        <p:spPr>
          <a:xfrm>
            <a:off x="5000628" y="570287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Preference rank = 1/3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60236E-6 L 3.05556E-6 0.13717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13717 L 3.05556E-6 0.252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8" grpId="2" animBg="1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Preferential Subscriptions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17</a:t>
            </a:fld>
            <a:endParaRPr lang="el-GR"/>
          </a:p>
        </p:txBody>
      </p:sp>
      <p:grpSp>
        <p:nvGrpSpPr>
          <p:cNvPr id="9" name="Group 8"/>
          <p:cNvGrpSpPr/>
          <p:nvPr/>
        </p:nvGrpSpPr>
        <p:grpSpPr>
          <a:xfrm>
            <a:off x="642910" y="1986944"/>
            <a:ext cx="7822461" cy="1500198"/>
            <a:chOff x="642910" y="1986944"/>
            <a:chExt cx="7822461" cy="1500198"/>
          </a:xfrm>
        </p:grpSpPr>
        <p:sp>
          <p:nvSpPr>
            <p:cNvPr id="6" name="Rectangle 5"/>
            <p:cNvSpPr/>
            <p:nvPr/>
          </p:nvSpPr>
          <p:spPr>
            <a:xfrm>
              <a:off x="678629" y="2272696"/>
              <a:ext cx="7786742" cy="121444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 preferential subscription </a:t>
              </a:r>
              <a:r>
                <a:rPr lang="en-US" i="1" dirty="0" err="1" smtClean="0">
                  <a:solidFill>
                    <a:schemeClr val="tx1"/>
                  </a:solidFill>
                </a:rPr>
                <a:t>ps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baseline="30000" dirty="0" err="1" smtClean="0">
                  <a:solidFill>
                    <a:schemeClr val="tx1"/>
                  </a:solidFill>
                </a:rPr>
                <a:t>X</a:t>
              </a:r>
              <a:r>
                <a:rPr lang="en-US" dirty="0" smtClean="0">
                  <a:solidFill>
                    <a:schemeClr val="tx1"/>
                  </a:solidFill>
                </a:rPr>
                <a:t> of user </a:t>
              </a:r>
              <a:r>
                <a:rPr lang="en-US" i="1" dirty="0" smtClean="0">
                  <a:solidFill>
                    <a:schemeClr val="tx1"/>
                  </a:solidFill>
                </a:rPr>
                <a:t>X</a:t>
              </a:r>
              <a:r>
                <a:rPr lang="en-US" dirty="0" smtClean="0">
                  <a:solidFill>
                    <a:schemeClr val="tx1"/>
                  </a:solidFill>
                </a:rPr>
                <a:t> is a pair of the form </a:t>
              </a:r>
              <a:r>
                <a:rPr lang="en-US" i="1" dirty="0" err="1" smtClean="0">
                  <a:solidFill>
                    <a:schemeClr val="tx1"/>
                  </a:solidFill>
                </a:rPr>
                <a:t>ps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baseline="30000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30000" dirty="0" smtClean="0">
                  <a:solidFill>
                    <a:schemeClr val="tx1"/>
                  </a:solidFill>
                </a:rPr>
                <a:t>  </a:t>
              </a:r>
              <a:r>
                <a:rPr lang="en-US" dirty="0" smtClean="0">
                  <a:solidFill>
                    <a:schemeClr val="tx1"/>
                  </a:solidFill>
                </a:rPr>
                <a:t>= (</a:t>
              </a:r>
              <a:r>
                <a:rPr lang="en-US" i="1" dirty="0" err="1" smtClean="0">
                  <a:solidFill>
                    <a:schemeClr val="tx1"/>
                  </a:solidFill>
                </a:rPr>
                <a:t>s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dirty="0" smtClean="0">
                  <a:solidFill>
                    <a:schemeClr val="tx1"/>
                  </a:solidFill>
                </a:rPr>
                <a:t>, </a:t>
              </a:r>
              <a:r>
                <a:rPr lang="en-US" i="1" dirty="0" err="1" smtClean="0">
                  <a:solidFill>
                    <a:schemeClr val="tx1"/>
                  </a:solidFill>
                </a:rPr>
                <a:t>prefrank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baseline="30000" dirty="0" err="1" smtClean="0">
                  <a:solidFill>
                    <a:schemeClr val="tx1"/>
                  </a:solidFill>
                </a:rPr>
                <a:t>X</a:t>
              </a:r>
              <a:r>
                <a:rPr lang="en-US" dirty="0" smtClean="0">
                  <a:solidFill>
                    <a:schemeClr val="tx1"/>
                  </a:solidFill>
                </a:rPr>
                <a:t>) , where </a:t>
              </a:r>
              <a:r>
                <a:rPr lang="en-US" i="1" dirty="0" err="1" smtClean="0">
                  <a:solidFill>
                    <a:schemeClr val="tx1"/>
                  </a:solidFill>
                </a:rPr>
                <a:t>s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dirty="0" smtClean="0">
                  <a:solidFill>
                    <a:schemeClr val="tx1"/>
                  </a:solidFill>
                </a:rPr>
                <a:t> is a subscription and </a:t>
              </a:r>
              <a:r>
                <a:rPr lang="en-US" i="1" dirty="0" err="1" smtClean="0">
                  <a:solidFill>
                    <a:schemeClr val="tx1"/>
                  </a:solidFill>
                </a:rPr>
                <a:t>prefrank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baseline="30000" dirty="0" err="1" smtClean="0">
                  <a:solidFill>
                    <a:schemeClr val="tx1"/>
                  </a:solidFill>
                </a:rPr>
                <a:t>X</a:t>
              </a:r>
              <a:r>
                <a:rPr lang="en-US" dirty="0" smtClean="0">
                  <a:solidFill>
                    <a:schemeClr val="tx1"/>
                  </a:solidFill>
                </a:rPr>
                <a:t> is a real number in [0,1] that expresses the degree of interest of </a:t>
              </a:r>
              <a:r>
                <a:rPr lang="en-US" i="1" dirty="0" smtClean="0">
                  <a:solidFill>
                    <a:schemeClr val="tx1"/>
                  </a:solidFill>
                </a:rPr>
                <a:t>X</a:t>
              </a:r>
              <a:r>
                <a:rPr lang="en-US" dirty="0" smtClean="0">
                  <a:solidFill>
                    <a:schemeClr val="tx1"/>
                  </a:solidFill>
                </a:rPr>
                <a:t> for </a:t>
              </a:r>
              <a:r>
                <a:rPr lang="en-US" i="1" dirty="0" err="1" smtClean="0">
                  <a:solidFill>
                    <a:schemeClr val="tx1"/>
                  </a:solidFill>
                </a:rPr>
                <a:t>s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dirty="0" smtClean="0">
                  <a:solidFill>
                    <a:schemeClr val="tx1"/>
                  </a:solidFill>
                </a:rPr>
                <a:t>. 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910" y="1986944"/>
              <a:ext cx="3122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cap="small" dirty="0" smtClean="0">
                  <a:solidFill>
                    <a:schemeClr val="accent1">
                      <a:lumMod val="75000"/>
                    </a:schemeClr>
                  </a:solidFill>
                </a:rPr>
                <a:t>Preferential Subscription</a:t>
              </a:r>
              <a:endParaRPr lang="el-GR" cap="small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1406" y="4214818"/>
            <a:ext cx="8715436" cy="1857388"/>
          </a:xfrm>
        </p:spPr>
        <p:txBody>
          <a:bodyPr>
            <a:normAutofit/>
          </a:bodyPr>
          <a:lstStyle/>
          <a:p>
            <a:r>
              <a:rPr lang="en-US" dirty="0" smtClean="0"/>
              <a:t>Qualitative model:</a:t>
            </a:r>
          </a:p>
          <a:p>
            <a:pPr lvl="1"/>
            <a:r>
              <a:rPr lang="en-US" dirty="0" smtClean="0"/>
              <a:t>Preference ranks are computed via the multiple level winnow operator and </a:t>
            </a:r>
            <a:r>
              <a:rPr lang="en-US" dirty="0" smtClean="0">
                <a:latin typeface="Cambria Math"/>
                <a:ea typeface="Cambria Math"/>
              </a:rPr>
              <a:t>𝒢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Quantitative model:</a:t>
            </a:r>
          </a:p>
          <a:p>
            <a:pPr lvl="1"/>
            <a:r>
              <a:rPr lang="en-US" dirty="0" smtClean="0"/>
              <a:t>Preference ranks are provided directly by users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Event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Given a set of user preferential subscriptions and a published event:</a:t>
            </a:r>
          </a:p>
          <a:p>
            <a:pPr lvl="1"/>
            <a:r>
              <a:rPr lang="en-US" sz="2000" dirty="0" smtClean="0"/>
              <a:t>Find out how important the notification is to the user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event rank </a:t>
            </a:r>
            <a:r>
              <a:rPr lang="en-US" dirty="0" smtClean="0"/>
              <a:t>is computed based on the scores of the matching subscriptions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the case of one matching subscription: </a:t>
            </a:r>
          </a:p>
          <a:p>
            <a:pPr lvl="2"/>
            <a:r>
              <a:rPr lang="en-US" dirty="0" smtClean="0"/>
              <a:t>Event rank = Subscription’s preference rank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Event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43998" cy="30003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Generally, to compute the importance of an event, we consider only the </a:t>
            </a:r>
            <a:r>
              <a:rPr lang="en-US" dirty="0" smtClean="0">
                <a:solidFill>
                  <a:srgbClr val="FF0000"/>
                </a:solidFill>
              </a:rPr>
              <a:t>matching</a:t>
            </a:r>
            <a:r>
              <a:rPr lang="en-US" dirty="0" smtClean="0"/>
              <a:t> subscriptions</a:t>
            </a:r>
          </a:p>
          <a:p>
            <a:pPr lvl="1"/>
            <a:r>
              <a:rPr lang="en-US" dirty="0" smtClean="0"/>
              <a:t>Furthermore, we can consider only the </a:t>
            </a:r>
            <a:r>
              <a:rPr lang="en-US" dirty="0" smtClean="0">
                <a:solidFill>
                  <a:srgbClr val="FF0000"/>
                </a:solidFill>
              </a:rPr>
              <a:t>most specific</a:t>
            </a:r>
            <a:r>
              <a:rPr lang="en-US" dirty="0" smtClean="0"/>
              <a:t> among them</a:t>
            </a:r>
          </a:p>
          <a:p>
            <a:endParaRPr lang="en-US" dirty="0" smtClean="0"/>
          </a:p>
          <a:p>
            <a:r>
              <a:rPr lang="en-US" dirty="0" smtClean="0"/>
              <a:t>For user </a:t>
            </a:r>
            <a:r>
              <a:rPr lang="en-US" i="1" dirty="0" smtClean="0"/>
              <a:t>X</a:t>
            </a:r>
            <a:r>
              <a:rPr lang="en-US" dirty="0" smtClean="0"/>
              <a:t>, the event rank of an event </a:t>
            </a:r>
            <a:r>
              <a:rPr lang="en-US" i="1" dirty="0" smtClean="0"/>
              <a:t>e</a:t>
            </a:r>
            <a:r>
              <a:rPr lang="en-US" dirty="0" smtClean="0"/>
              <a:t> is:</a:t>
            </a:r>
          </a:p>
          <a:p>
            <a:pPr algn="ctr"/>
            <a:r>
              <a:rPr lang="en-US" i="1" dirty="0" smtClean="0"/>
              <a:t>rank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sz="2400" dirty="0" smtClean="0">
                <a:latin typeface="Cambria Math"/>
                <a:ea typeface="Cambria Math"/>
              </a:rPr>
              <a:t>ℱ</a:t>
            </a:r>
            <a:r>
              <a:rPr lang="en-US" dirty="0" smtClean="0"/>
              <a:t>{</a:t>
            </a:r>
            <a:r>
              <a:rPr lang="en-US" i="1" dirty="0" smtClean="0"/>
              <a:t>prefrank</a:t>
            </a:r>
            <a:r>
              <a:rPr lang="en-US" i="1" baseline="-25000" dirty="0" smtClean="0"/>
              <a:t>1</a:t>
            </a:r>
            <a:r>
              <a:rPr lang="en-US" i="1" baseline="30000" dirty="0" smtClean="0"/>
              <a:t>X</a:t>
            </a:r>
            <a:r>
              <a:rPr lang="en-US" dirty="0" smtClean="0"/>
              <a:t>, …, </a:t>
            </a:r>
            <a:r>
              <a:rPr lang="en-US" i="1" dirty="0" err="1" smtClean="0"/>
              <a:t>prefrank</a:t>
            </a:r>
            <a:r>
              <a:rPr lang="en-US" i="1" baseline="-25000" dirty="0" err="1" smtClean="0"/>
              <a:t>m</a:t>
            </a:r>
            <a:r>
              <a:rPr lang="en-US" i="1" baseline="30000" dirty="0" err="1" smtClean="0"/>
              <a:t>X</a:t>
            </a:r>
            <a:r>
              <a:rPr lang="en-US" dirty="0" smtClean="0"/>
              <a:t>}</a:t>
            </a:r>
          </a:p>
          <a:p>
            <a:r>
              <a:rPr lang="en-US" dirty="0" smtClean="0"/>
              <a:t>where </a:t>
            </a:r>
            <a:r>
              <a:rPr lang="en-US" i="1" dirty="0" smtClean="0"/>
              <a:t>prefrank</a:t>
            </a:r>
            <a:r>
              <a:rPr lang="en-US" i="1" baseline="-25000" dirty="0" smtClean="0"/>
              <a:t>1</a:t>
            </a:r>
            <a:r>
              <a:rPr lang="en-US" i="1" baseline="30000" dirty="0" smtClean="0"/>
              <a:t>X</a:t>
            </a:r>
            <a:r>
              <a:rPr lang="en-US" dirty="0" smtClean="0"/>
              <a:t>, …, </a:t>
            </a:r>
            <a:r>
              <a:rPr lang="en-US" i="1" dirty="0" err="1" smtClean="0"/>
              <a:t>prefrank</a:t>
            </a:r>
            <a:r>
              <a:rPr lang="en-US" i="1" baseline="-25000" dirty="0" err="1" smtClean="0"/>
              <a:t>m</a:t>
            </a:r>
            <a:r>
              <a:rPr lang="en-US" i="1" baseline="30000" dirty="0" err="1" smtClean="0"/>
              <a:t>X</a:t>
            </a:r>
            <a:r>
              <a:rPr lang="en-US" i="1" baseline="30000" dirty="0" smtClean="0"/>
              <a:t>  </a:t>
            </a:r>
            <a:r>
              <a:rPr lang="en-US" dirty="0" smtClean="0"/>
              <a:t>are the preference ranks of </a:t>
            </a:r>
            <a:r>
              <a:rPr lang="en-US" i="1" dirty="0" smtClean="0"/>
              <a:t>X</a:t>
            </a:r>
            <a:r>
              <a:rPr lang="en-US" dirty="0" smtClean="0"/>
              <a:t>’s preferential subscriptions that cover </a:t>
            </a:r>
            <a:r>
              <a:rPr lang="en-US" i="1" dirty="0" smtClean="0"/>
              <a:t>e </a:t>
            </a:r>
            <a:r>
              <a:rPr lang="en-US" dirty="0" smtClean="0"/>
              <a:t>and </a:t>
            </a:r>
            <a:r>
              <a:rPr lang="en-US" dirty="0" smtClean="0">
                <a:latin typeface="Cambria Math"/>
                <a:ea typeface="Cambria Math"/>
              </a:rPr>
              <a:t>ℱ </a:t>
            </a:r>
            <a:r>
              <a:rPr lang="en-US" dirty="0" smtClean="0"/>
              <a:t>is a monotonically increasing function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3321835" y="4865450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User subscriptions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93207" y="4786322"/>
            <a:ext cx="2500330" cy="1357322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" name="Group 33"/>
          <p:cNvGrpSpPr/>
          <p:nvPr/>
        </p:nvGrpSpPr>
        <p:grpSpPr>
          <a:xfrm>
            <a:off x="3214678" y="5163300"/>
            <a:ext cx="1928826" cy="357190"/>
            <a:chOff x="3357554" y="2214554"/>
            <a:chExt cx="1928826" cy="357190"/>
          </a:xfrm>
        </p:grpSpPr>
        <p:sp>
          <p:nvSpPr>
            <p:cNvPr id="14" name="Rounded Rectangle 13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genre = adventure</a:t>
              </a:r>
              <a:endParaRPr lang="el-GR" dirty="0"/>
            </a:p>
          </p:txBody>
        </p:sp>
        <p:sp>
          <p:nvSpPr>
            <p:cNvPr id="15" name="Round Same Side Corner Rectangle 14"/>
            <p:cNvSpPr/>
            <p:nvPr/>
          </p:nvSpPr>
          <p:spPr>
            <a:xfrm rot="5400000">
              <a:off x="4911331" y="2196695"/>
              <a:ext cx="357190" cy="392908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75336" y="2232138"/>
              <a:ext cx="407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0.9</a:t>
              </a:r>
              <a:endParaRPr lang="el-GR" sz="1200" dirty="0"/>
            </a:p>
          </p:txBody>
        </p:sp>
      </p:grpSp>
      <p:grpSp>
        <p:nvGrpSpPr>
          <p:cNvPr id="10" name="Group 34"/>
          <p:cNvGrpSpPr/>
          <p:nvPr/>
        </p:nvGrpSpPr>
        <p:grpSpPr>
          <a:xfrm>
            <a:off x="3000364" y="5663366"/>
            <a:ext cx="2357454" cy="357190"/>
            <a:chOff x="3357554" y="2214554"/>
            <a:chExt cx="1928826" cy="357190"/>
          </a:xfrm>
        </p:grpSpPr>
        <p:sp>
          <p:nvSpPr>
            <p:cNvPr id="11" name="Rounded Rectangle 10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director = Peter Jackson</a:t>
              </a:r>
              <a:endParaRPr lang="el-GR" dirty="0"/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5400000">
              <a:off x="4911331" y="2196695"/>
              <a:ext cx="357190" cy="392908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25615" y="2232138"/>
              <a:ext cx="3069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0.7</a:t>
              </a:r>
              <a:endParaRPr lang="el-GR" sz="1200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42844" y="5000636"/>
            <a:ext cx="2571768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smtClean="0">
                <a:solidFill>
                  <a:srgbClr val="0070C0"/>
                </a:solidFill>
              </a:rPr>
              <a:t>title               </a:t>
            </a:r>
            <a:r>
              <a:rPr lang="en-US" sz="1200" dirty="0" smtClean="0">
                <a:solidFill>
                  <a:schemeClr val="tx1"/>
                </a:solidFill>
              </a:rPr>
              <a:t>= King Kong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</a:rPr>
              <a:t>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= 14 Dec 2005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smtClean="0">
                <a:solidFill>
                  <a:srgbClr val="0070C0"/>
                </a:solidFill>
              </a:rPr>
              <a:t>genre</a:t>
            </a:r>
            <a:r>
              <a:rPr lang="en-US" sz="1200" dirty="0" smtClean="0">
                <a:solidFill>
                  <a:schemeClr val="tx1"/>
                </a:solidFill>
              </a:rPr>
              <a:t>            = adventure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572132" y="5000636"/>
            <a:ext cx="3071834" cy="928694"/>
            <a:chOff x="5572132" y="5072074"/>
            <a:chExt cx="3071834" cy="928694"/>
          </a:xfrm>
        </p:grpSpPr>
        <p:sp>
          <p:nvSpPr>
            <p:cNvPr id="18" name="Rectangle 17"/>
            <p:cNvSpPr/>
            <p:nvPr/>
          </p:nvSpPr>
          <p:spPr>
            <a:xfrm>
              <a:off x="5572132" y="5072074"/>
              <a:ext cx="3071834" cy="92869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rgbClr val="0070C0"/>
                  </a:solidFill>
                </a:rPr>
                <a:t>title               </a:t>
              </a:r>
              <a:r>
                <a:rPr lang="en-US" sz="1200" dirty="0" smtClean="0">
                  <a:solidFill>
                    <a:schemeClr val="tx1"/>
                  </a:solidFill>
                </a:rPr>
                <a:t>= King Kong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</a:rPr>
                <a:t>director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= Peter Jackson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</a:rPr>
                <a:t>time</a:t>
              </a:r>
              <a:r>
                <a:rPr lang="en-US" sz="1200" dirty="0" smtClean="0">
                  <a:solidFill>
                    <a:schemeClr val="tx1"/>
                  </a:solidFill>
                </a:rPr>
                <a:t>    </a:t>
              </a:r>
              <a:r>
                <a:rPr lang="en-US" sz="1200" dirty="0" smtClean="0">
                  <a:solidFill>
                    <a:srgbClr val="0070C0"/>
                  </a:solidFill>
                </a:rPr>
                <a:t>release date</a:t>
              </a:r>
              <a:r>
                <a:rPr lang="en-US" sz="1200" dirty="0" smtClean="0">
                  <a:solidFill>
                    <a:schemeClr val="tx1"/>
                  </a:solidFill>
                </a:rPr>
                <a:t> = 14 Dec 2005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rgbClr val="0070C0"/>
                  </a:solidFill>
                </a:rPr>
                <a:t>genre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    = adventure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001024" y="5072074"/>
              <a:ext cx="642942" cy="928694"/>
            </a:xfrm>
            <a:prstGeom prst="rect">
              <a:avLst/>
            </a:prstGeom>
            <a:solidFill>
              <a:schemeClr val="accent2"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118753" y="5397922"/>
              <a:ext cx="407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0.9</a:t>
              </a:r>
              <a:endParaRPr lang="el-GR" sz="1200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3659558" y="6072206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mbria Math"/>
                <a:ea typeface="Cambria Math"/>
              </a:rPr>
              <a:t>ℱ = max</a:t>
            </a:r>
            <a:endParaRPr lang="el-GR" dirty="0">
              <a:solidFill>
                <a:schemeClr val="tx2"/>
              </a:solidFill>
            </a:endParaRPr>
          </a:p>
        </p:txBody>
      </p:sp>
      <p:cxnSp>
        <p:nvCxnSpPr>
          <p:cNvPr id="24" name="Straight Arrow Connector 23"/>
          <p:cNvCxnSpPr>
            <a:stCxn id="17" idx="3"/>
            <a:endCxn id="8" idx="1"/>
          </p:cNvCxnSpPr>
          <p:nvPr/>
        </p:nvCxnSpPr>
        <p:spPr>
          <a:xfrm>
            <a:off x="2714612" y="5464983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8" idx="1"/>
          </p:cNvCxnSpPr>
          <p:nvPr/>
        </p:nvCxnSpPr>
        <p:spPr>
          <a:xfrm>
            <a:off x="5393537" y="5464983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Publish/Subscribe is an attractive alternative to typical searching</a:t>
            </a:r>
          </a:p>
          <a:p>
            <a:endParaRPr lang="en-US" dirty="0" smtClean="0"/>
          </a:p>
          <a:p>
            <a:r>
              <a:rPr lang="en-US" dirty="0" smtClean="0"/>
              <a:t>Users do not need to repeatedly search for new interesting data</a:t>
            </a:r>
          </a:p>
          <a:p>
            <a:endParaRPr lang="en-US" dirty="0" smtClean="0"/>
          </a:p>
          <a:p>
            <a:r>
              <a:rPr lang="en-US" dirty="0" smtClean="0"/>
              <a:t>They specify their interests </a:t>
            </a:r>
            <a:r>
              <a:rPr lang="en-US" i="1" dirty="0" smtClean="0"/>
              <a:t>once</a:t>
            </a:r>
            <a:r>
              <a:rPr lang="en-US" dirty="0" smtClean="0"/>
              <a:t> and the system </a:t>
            </a:r>
            <a:r>
              <a:rPr lang="en-US" dirty="0" smtClean="0">
                <a:solidFill>
                  <a:srgbClr val="FF0000"/>
                </a:solidFill>
              </a:rPr>
              <a:t>automatically notifies</a:t>
            </a:r>
            <a:r>
              <a:rPr lang="en-US" dirty="0" smtClean="0"/>
              <a:t> them whenever relevant data is made available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Google Alerts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smtClean="0"/>
              <a:t>Microsoft BizTalk Server 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5214950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4714884"/>
            <a:ext cx="1609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4786322"/>
            <a:ext cx="2286016" cy="49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accent2"/>
                </a:solidFill>
              </a:rPr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loud 27"/>
          <p:cNvSpPr/>
          <p:nvPr/>
        </p:nvSpPr>
        <p:spPr>
          <a:xfrm>
            <a:off x="26376" y="2143116"/>
            <a:ext cx="5688632" cy="3643338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357290" y="2857496"/>
            <a:ext cx="1643074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showing time = 21:10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14678" y="3286124"/>
            <a:ext cx="1714512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21:15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3571876"/>
            <a:ext cx="1723715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23:00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6050" y="4143380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4500570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23:20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43240" y="2714620"/>
            <a:ext cx="1535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Published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6143636" y="2571744"/>
            <a:ext cx="2000264" cy="1357322"/>
            <a:chOff x="6500826" y="2285992"/>
            <a:chExt cx="1785950" cy="1357322"/>
          </a:xfrm>
        </p:grpSpPr>
        <p:sp>
          <p:nvSpPr>
            <p:cNvPr id="23" name="TextBox 22"/>
            <p:cNvSpPr txBox="1"/>
            <p:nvPr/>
          </p:nvSpPr>
          <p:spPr>
            <a:xfrm>
              <a:off x="6536545" y="2365120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subscriptions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500826" y="2285992"/>
              <a:ext cx="1785950" cy="135732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" name="Group 23"/>
          <p:cNvGrpSpPr/>
          <p:nvPr/>
        </p:nvGrpSpPr>
        <p:grpSpPr>
          <a:xfrm>
            <a:off x="6241864" y="3000372"/>
            <a:ext cx="1803809" cy="357190"/>
            <a:chOff x="2214546" y="3500438"/>
            <a:chExt cx="1750231" cy="357190"/>
          </a:xfrm>
        </p:grpSpPr>
        <p:sp>
          <p:nvSpPr>
            <p:cNvPr id="26" name="Rounded Rectangle 25"/>
            <p:cNvSpPr/>
            <p:nvPr/>
          </p:nvSpPr>
          <p:spPr>
            <a:xfrm>
              <a:off x="2214546" y="3500438"/>
              <a:ext cx="1750231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30" name="Round Same Side Corner Rectangle 29"/>
            <p:cNvSpPr/>
            <p:nvPr/>
          </p:nvSpPr>
          <p:spPr>
            <a:xfrm rot="5400000">
              <a:off x="3536149" y="3429000"/>
              <a:ext cx="357190" cy="500065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83145" y="3527916"/>
              <a:ext cx="407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0.9</a:t>
              </a:r>
              <a:endParaRPr lang="el-GR" sz="1200" dirty="0"/>
            </a:p>
          </p:txBody>
        </p:sp>
      </p:grpSp>
      <p:grpSp>
        <p:nvGrpSpPr>
          <p:cNvPr id="19" name="Group 34"/>
          <p:cNvGrpSpPr/>
          <p:nvPr/>
        </p:nvGrpSpPr>
        <p:grpSpPr>
          <a:xfrm>
            <a:off x="6241864" y="3429000"/>
            <a:ext cx="1803809" cy="357190"/>
            <a:chOff x="2214546" y="3500438"/>
            <a:chExt cx="1750231" cy="357190"/>
          </a:xfrm>
        </p:grpSpPr>
        <p:sp>
          <p:nvSpPr>
            <p:cNvPr id="20" name="Rounded Rectangle 19"/>
            <p:cNvSpPr/>
            <p:nvPr/>
          </p:nvSpPr>
          <p:spPr>
            <a:xfrm>
              <a:off x="2214546" y="3500438"/>
              <a:ext cx="1750231" cy="3571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3536149" y="3429000"/>
              <a:ext cx="357190" cy="500065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87954" y="352791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0.8</a:t>
              </a:r>
              <a:endParaRPr lang="el-GR" sz="14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29190" y="5357826"/>
            <a:ext cx="3802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most highly ranked events may</a:t>
            </a:r>
          </a:p>
          <a:p>
            <a:r>
              <a:rPr lang="en-US" dirty="0" smtClean="0"/>
              <a:t>be very similar to each other…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495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 wish to retrieve results on a </a:t>
            </a:r>
            <a:r>
              <a:rPr lang="en-US" dirty="0" smtClean="0">
                <a:solidFill>
                  <a:srgbClr val="FF0000"/>
                </a:solidFill>
              </a:rPr>
              <a:t>broader variety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of user interests</a:t>
            </a:r>
          </a:p>
          <a:p>
            <a:endParaRPr lang="en-US" dirty="0" smtClean="0"/>
          </a:p>
          <a:p>
            <a:r>
              <a:rPr lang="en-US" dirty="0" smtClean="0"/>
              <a:t>Two different perspectives on achieving diversity: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Avoid overlap</a:t>
            </a:r>
            <a:r>
              <a:rPr lang="en-US" dirty="0" smtClean="0"/>
              <a:t>: choose notifications that are dissimilar to each other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Increase coverage</a:t>
            </a:r>
            <a:r>
              <a:rPr lang="en-US" dirty="0" smtClean="0"/>
              <a:t>: choose notifications that cover as many user interests as possible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measure diversity?</a:t>
            </a:r>
          </a:p>
          <a:p>
            <a:pPr lvl="1"/>
            <a:r>
              <a:rPr lang="en-US" dirty="0" smtClean="0"/>
              <a:t>Many alternative ways</a:t>
            </a:r>
          </a:p>
          <a:p>
            <a:pPr lvl="1"/>
            <a:r>
              <a:rPr lang="en-US" dirty="0" smtClean="0"/>
              <a:t>Common ground: </a:t>
            </a:r>
            <a:r>
              <a:rPr lang="en-US" dirty="0" smtClean="0">
                <a:solidFill>
                  <a:srgbClr val="FF0000"/>
                </a:solidFill>
              </a:rPr>
              <a:t>measure similarity/distance among the selected items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Diversity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" y="1643050"/>
            <a:ext cx="8615394" cy="571504"/>
          </a:xfrm>
        </p:spPr>
        <p:txBody>
          <a:bodyPr/>
          <a:lstStyle/>
          <a:p>
            <a:r>
              <a:rPr lang="en-US" dirty="0" smtClean="0"/>
              <a:t>Given two events </a:t>
            </a:r>
            <a:r>
              <a:rPr lang="en-US" i="1" dirty="0" smtClean="0"/>
              <a:t>e</a:t>
            </a:r>
            <a:r>
              <a:rPr lang="en-US" i="1" baseline="-25000" dirty="0" smtClean="0"/>
              <a:t>1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p</a:t>
            </a:r>
            <a:r>
              <a:rPr lang="en-US" dirty="0" smtClean="0"/>
              <a:t>} and </a:t>
            </a:r>
            <a:r>
              <a:rPr lang="en-US" i="1" dirty="0" smtClean="0"/>
              <a:t>e</a:t>
            </a:r>
            <a:r>
              <a:rPr lang="en-US" i="1" baseline="-25000" dirty="0" smtClean="0"/>
              <a:t>2</a:t>
            </a:r>
            <a:r>
              <a:rPr lang="en-US" dirty="0" smtClean="0"/>
              <a:t> = {</a:t>
            </a:r>
            <a:r>
              <a:rPr lang="en-US" i="1" dirty="0" smtClean="0"/>
              <a:t>a’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p</a:t>
            </a:r>
            <a:r>
              <a:rPr lang="en-US" dirty="0" smtClean="0"/>
              <a:t>}, their </a:t>
            </a:r>
            <a:r>
              <a:rPr lang="en-US" dirty="0" smtClean="0">
                <a:solidFill>
                  <a:srgbClr val="FF0000"/>
                </a:solidFill>
              </a:rPr>
              <a:t>distance</a:t>
            </a:r>
            <a:r>
              <a:rPr lang="en-US" dirty="0" smtClean="0"/>
              <a:t> 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23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92479" y="2071678"/>
          <a:ext cx="4559043" cy="857256"/>
        </p:xfrm>
        <a:graphic>
          <a:graphicData uri="http://schemas.openxmlformats.org/presentationml/2006/ole">
            <p:oleObj spid="_x0000_s17410" name="Equation" r:id="rId4" imgW="2971800" imgH="558720" progId="Equation.3">
              <p:embed/>
            </p:oleObj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35703" y="3233207"/>
            <a:ext cx="8615394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en-US" sz="2000" dirty="0" smtClean="0"/>
              <a:t>     Given a set of m events </a:t>
            </a:r>
            <a:r>
              <a:rPr lang="en-US" sz="2000" i="1" dirty="0" smtClean="0"/>
              <a:t>L</a:t>
            </a:r>
            <a:r>
              <a:rPr lang="en-US" sz="2000" dirty="0" smtClean="0"/>
              <a:t> = {</a:t>
            </a:r>
            <a:r>
              <a:rPr lang="en-US" sz="2000" i="1" dirty="0" smtClean="0"/>
              <a:t>e</a:t>
            </a:r>
            <a:r>
              <a:rPr lang="en-US" sz="2000" i="1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i="1" dirty="0" err="1" smtClean="0"/>
              <a:t>e</a:t>
            </a:r>
            <a:r>
              <a:rPr lang="en-US" sz="2000" i="1" baseline="-25000" dirty="0" err="1" smtClean="0"/>
              <a:t>m</a:t>
            </a:r>
            <a:r>
              <a:rPr lang="en-US" sz="2000" dirty="0" smtClean="0"/>
              <a:t>}, the </a:t>
            </a:r>
            <a:r>
              <a:rPr lang="en-US" sz="2000" dirty="0" smtClean="0">
                <a:solidFill>
                  <a:srgbClr val="FF0000"/>
                </a:solidFill>
              </a:rPr>
              <a:t>set diversity</a:t>
            </a:r>
            <a:r>
              <a:rPr lang="en-US" sz="2000" dirty="0" smtClean="0"/>
              <a:t> of </a:t>
            </a:r>
            <a:r>
              <a:rPr lang="en-US" sz="2000" i="1" dirty="0" smtClean="0"/>
              <a:t>L</a:t>
            </a:r>
            <a:r>
              <a:rPr lang="en-US" sz="2000" dirty="0" smtClean="0"/>
              <a:t> is: </a:t>
            </a:r>
            <a:endParaRPr lang="el-GR" sz="20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036083" y="3804711"/>
          <a:ext cx="3071834" cy="910173"/>
        </p:xfrm>
        <a:graphic>
          <a:graphicData uri="http://schemas.openxmlformats.org/presentationml/2006/ole">
            <p:oleObj spid="_x0000_s17412" name="Equation" r:id="rId5" imgW="1714320" imgH="507960" progId="Equation.3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5136" y="4929198"/>
            <a:ext cx="8615394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en-US" sz="2000" dirty="0" smtClean="0"/>
              <a:t>     The distance of an </a:t>
            </a:r>
            <a:r>
              <a:rPr lang="en-US" sz="2000" dirty="0" smtClean="0">
                <a:solidFill>
                  <a:srgbClr val="FF0000"/>
                </a:solidFill>
              </a:rPr>
              <a:t>event</a:t>
            </a:r>
            <a:r>
              <a:rPr lang="en-US" sz="2000" dirty="0" smtClean="0"/>
              <a:t> </a:t>
            </a:r>
            <a:r>
              <a:rPr lang="en-US" sz="2000" i="1" dirty="0" smtClean="0"/>
              <a:t>e</a:t>
            </a:r>
            <a:r>
              <a:rPr lang="en-US" sz="2000" dirty="0" smtClean="0"/>
              <a:t> from a </a:t>
            </a:r>
            <a:r>
              <a:rPr lang="en-US" sz="2000" dirty="0" smtClean="0">
                <a:solidFill>
                  <a:srgbClr val="FF0000"/>
                </a:solidFill>
              </a:rPr>
              <a:t>set</a:t>
            </a:r>
            <a:r>
              <a:rPr lang="en-US" sz="2000" dirty="0" smtClean="0"/>
              <a:t> of events </a:t>
            </a:r>
            <a:r>
              <a:rPr lang="en-US" sz="2000" i="1" dirty="0" smtClean="0"/>
              <a:t>L</a:t>
            </a:r>
            <a:r>
              <a:rPr lang="en-US" sz="2000" dirty="0" smtClean="0"/>
              <a:t> = {</a:t>
            </a:r>
            <a:r>
              <a:rPr lang="en-US" sz="2000" i="1" dirty="0" smtClean="0"/>
              <a:t>e</a:t>
            </a:r>
            <a:r>
              <a:rPr lang="en-US" sz="2000" i="1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i="1" dirty="0" err="1" smtClean="0"/>
              <a:t>e</a:t>
            </a:r>
            <a:r>
              <a:rPr lang="en-US" sz="2000" i="1" baseline="-25000" dirty="0" err="1" smtClean="0"/>
              <a:t>m</a:t>
            </a:r>
            <a:r>
              <a:rPr lang="en-US" sz="2000" dirty="0" smtClean="0"/>
              <a:t>} is: </a:t>
            </a:r>
            <a:endParaRPr lang="el-GR" sz="20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itchFamily="18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273425" y="5367338"/>
          <a:ext cx="2593975" cy="500062"/>
        </p:xfrm>
        <a:graphic>
          <a:graphicData uri="http://schemas.openxmlformats.org/presentationml/2006/ole">
            <p:oleObj spid="_x0000_s17413" name="Equation" r:id="rId6" imgW="144756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42910" y="1986944"/>
            <a:ext cx="7822461" cy="1584932"/>
            <a:chOff x="642910" y="1986944"/>
            <a:chExt cx="7822461" cy="1500198"/>
          </a:xfrm>
        </p:grpSpPr>
        <p:sp>
          <p:nvSpPr>
            <p:cNvPr id="8" name="Rectangle 7"/>
            <p:cNvSpPr/>
            <p:nvPr/>
          </p:nvSpPr>
          <p:spPr>
            <a:xfrm>
              <a:off x="678629" y="2272696"/>
              <a:ext cx="7786742" cy="121444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</a:pPr>
              <a:r>
                <a:rPr lang="en-US" dirty="0" smtClean="0">
                  <a:solidFill>
                    <a:schemeClr val="tx1"/>
                  </a:solidFill>
                </a:rPr>
                <a:t>Given a set </a:t>
              </a:r>
              <a:r>
                <a:rPr lang="en-US" i="1" dirty="0" smtClean="0">
                  <a:solidFill>
                    <a:schemeClr val="tx1"/>
                  </a:solidFill>
                </a:rPr>
                <a:t>M</a:t>
              </a:r>
              <a:r>
                <a:rPr lang="en-US" dirty="0" smtClean="0">
                  <a:solidFill>
                    <a:schemeClr val="tx1"/>
                  </a:solidFill>
                </a:rPr>
                <a:t> of n matching events, |</a:t>
              </a:r>
              <a:r>
                <a:rPr lang="en-US" i="1" dirty="0" smtClean="0">
                  <a:solidFill>
                    <a:schemeClr val="tx1"/>
                  </a:solidFill>
                </a:rPr>
                <a:t>M</a:t>
              </a:r>
              <a:r>
                <a:rPr lang="en-US" dirty="0" smtClean="0">
                  <a:solidFill>
                    <a:schemeClr val="tx1"/>
                  </a:solidFill>
                </a:rPr>
                <a:t>| = </a:t>
              </a:r>
              <a:r>
                <a:rPr lang="en-US" i="1" dirty="0" smtClean="0">
                  <a:solidFill>
                    <a:schemeClr val="tx1"/>
                  </a:solidFill>
                </a:rPr>
                <a:t>n</a:t>
              </a:r>
              <a:r>
                <a:rPr lang="en-US" dirty="0" smtClean="0">
                  <a:solidFill>
                    <a:schemeClr val="tx1"/>
                  </a:solidFill>
                </a:rPr>
                <a:t>, deliver a subset </a:t>
              </a:r>
              <a:r>
                <a:rPr lang="en-US" i="1" dirty="0" smtClean="0">
                  <a:solidFill>
                    <a:schemeClr val="tx1"/>
                  </a:solidFill>
                </a:rPr>
                <a:t>L</a:t>
              </a:r>
              <a:r>
                <a:rPr lang="en-US" dirty="0" smtClean="0">
                  <a:solidFill>
                    <a:schemeClr val="tx1"/>
                  </a:solidFill>
                </a:rPr>
                <a:t>, </a:t>
              </a:r>
              <a:r>
                <a:rPr lang="en-US" i="1" dirty="0" smtClean="0">
                  <a:solidFill>
                    <a:schemeClr val="tx1"/>
                  </a:solidFill>
                </a:rPr>
                <a:t>L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Cambria Math"/>
                  <a:ea typeface="Cambria Math"/>
                </a:rPr>
                <a:t>⊆ </a:t>
              </a:r>
              <a:r>
                <a:rPr lang="en-US" i="1" dirty="0" smtClean="0">
                  <a:solidFill>
                    <a:schemeClr val="tx1"/>
                  </a:solidFill>
                  <a:latin typeface="Cambria Math"/>
                  <a:ea typeface="Cambria Math"/>
                </a:rPr>
                <a:t>M</a:t>
              </a:r>
              <a:r>
                <a:rPr lang="en-US" dirty="0" smtClean="0">
                  <a:solidFill>
                    <a:schemeClr val="tx1"/>
                  </a:solidFill>
                  <a:latin typeface="Cambria Math"/>
                  <a:ea typeface="Cambria Math"/>
                </a:rPr>
                <a:t>, with cardinality </a:t>
              </a:r>
              <a:r>
                <a:rPr lang="en-US" i="1" dirty="0" smtClean="0">
                  <a:solidFill>
                    <a:schemeClr val="tx1"/>
                  </a:solidFill>
                  <a:latin typeface="Cambria Math"/>
                  <a:ea typeface="Cambria Math"/>
                </a:rPr>
                <a:t>k</a:t>
              </a:r>
              <a:r>
                <a:rPr lang="en-US" dirty="0" smtClean="0">
                  <a:solidFill>
                    <a:schemeClr val="tx1"/>
                  </a:solidFill>
                  <a:latin typeface="Cambria Math"/>
                  <a:ea typeface="Cambria Math"/>
                </a:rPr>
                <a:t>, such that,                                                             .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910" y="1986944"/>
              <a:ext cx="27126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cap="small" dirty="0" smtClean="0">
                  <a:solidFill>
                    <a:schemeClr val="accent1">
                      <a:lumMod val="75000"/>
                    </a:schemeClr>
                  </a:solidFill>
                </a:rPr>
                <a:t>Diverse Top-</a:t>
              </a:r>
              <a:r>
                <a:rPr lang="en-US" i="1" cap="small" dirty="0" smtClean="0">
                  <a:solidFill>
                    <a:schemeClr val="accent1">
                      <a:lumMod val="75000"/>
                    </a:schemeClr>
                  </a:solidFill>
                </a:rPr>
                <a:t>k </a:t>
              </a:r>
              <a:r>
                <a:rPr lang="en-US" cap="small" dirty="0" smtClean="0">
                  <a:solidFill>
                    <a:schemeClr val="accent1">
                      <a:lumMod val="75000"/>
                    </a:schemeClr>
                  </a:solidFill>
                </a:rPr>
                <a:t>Delivery</a:t>
              </a:r>
              <a:endParaRPr lang="el-GR" cap="small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Diverse top-</a:t>
            </a:r>
            <a:r>
              <a:rPr lang="en-US" i="1" dirty="0" smtClean="0"/>
              <a:t>k</a:t>
            </a:r>
            <a:endParaRPr lang="el-G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4286256"/>
            <a:ext cx="8715436" cy="1643074"/>
          </a:xfrm>
        </p:spPr>
        <p:txBody>
          <a:bodyPr/>
          <a:lstStyle/>
          <a:p>
            <a:r>
              <a:rPr lang="en-US" dirty="0" smtClean="0"/>
              <a:t>This type of problem is generally known to be </a:t>
            </a:r>
            <a:r>
              <a:rPr lang="en-US" dirty="0" smtClean="0">
                <a:solidFill>
                  <a:srgbClr val="FF0000"/>
                </a:solidFill>
              </a:rPr>
              <a:t>NP-hard</a:t>
            </a:r>
          </a:p>
          <a:p>
            <a:pPr lvl="1"/>
            <a:r>
              <a:rPr lang="en-US" dirty="0" smtClean="0"/>
              <a:t>Note that the term “set” is used loosely. The order of events in </a:t>
            </a:r>
            <a:r>
              <a:rPr lang="en-US" i="1" dirty="0" smtClean="0"/>
              <a:t>L</a:t>
            </a:r>
            <a:r>
              <a:rPr lang="en-US" dirty="0" smtClean="0"/>
              <a:t> is important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24</a:t>
            </a:fld>
            <a:endParaRPr lang="el-GR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108072" y="2875080"/>
          <a:ext cx="3000396" cy="552073"/>
        </p:xfrm>
        <a:graphic>
          <a:graphicData uri="http://schemas.openxmlformats.org/presentationml/2006/ole">
            <p:oleObj spid="_x0000_s18434" name="Equation" r:id="rId4" imgW="158724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Heuristic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use a greedy heuristic to produce diverse subsets of events from a pool of candidate ones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Select first the two furthest apart events from </a:t>
            </a:r>
            <a:r>
              <a:rPr lang="en-US" i="1" dirty="0" smtClean="0"/>
              <a:t>M</a:t>
            </a:r>
            <a:r>
              <a:rPr lang="en-US" dirty="0" smtClean="0"/>
              <a:t> and add them to </a:t>
            </a:r>
            <a:r>
              <a:rPr lang="en-US" i="1" dirty="0" smtClean="0"/>
              <a:t>L</a:t>
            </a:r>
            <a:endParaRPr lang="en-US" dirty="0" smtClean="0"/>
          </a:p>
          <a:p>
            <a:pPr lvl="1"/>
            <a:r>
              <a:rPr lang="en-US" dirty="0" smtClean="0"/>
              <a:t>Select one-by-one the most diverse events:</a:t>
            </a:r>
          </a:p>
          <a:p>
            <a:pPr lvl="2"/>
            <a:r>
              <a:rPr lang="en-US" dirty="0" smtClean="0"/>
              <a:t>Compute the distances </a:t>
            </a:r>
            <a:r>
              <a:rPr lang="en-US" i="1" dirty="0" err="1" smtClean="0"/>
              <a:t>dis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) for each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⊆ </a:t>
            </a:r>
            <a:r>
              <a:rPr lang="en-US" i="1" dirty="0" smtClean="0">
                <a:latin typeface="Cambria Math"/>
                <a:ea typeface="Cambria Math"/>
              </a:rPr>
              <a:t>M</a:t>
            </a:r>
            <a:r>
              <a:rPr lang="en-US" dirty="0" smtClean="0">
                <a:latin typeface="Cambria Math"/>
                <a:ea typeface="Cambria Math"/>
              </a:rPr>
              <a:t>\</a:t>
            </a:r>
            <a:r>
              <a:rPr lang="en-US" i="1" dirty="0" smtClean="0">
                <a:latin typeface="Cambria Math"/>
                <a:ea typeface="Cambria Math"/>
              </a:rPr>
              <a:t>L</a:t>
            </a:r>
            <a:endParaRPr lang="en-US" dirty="0" smtClean="0"/>
          </a:p>
          <a:p>
            <a:pPr lvl="2"/>
            <a:r>
              <a:rPr lang="en-US" dirty="0" smtClean="0"/>
              <a:t>Add to L the event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add</a:t>
            </a:r>
            <a:r>
              <a:rPr lang="en-US" dirty="0" smtClean="0"/>
              <a:t> with the maximum </a:t>
            </a:r>
            <a:r>
              <a:rPr lang="en-US" i="1" dirty="0" err="1" smtClean="0"/>
              <a:t>dis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add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Continue until </a:t>
            </a:r>
            <a:r>
              <a:rPr lang="en-US" i="1" dirty="0" smtClean="0"/>
              <a:t>k</a:t>
            </a:r>
            <a:r>
              <a:rPr lang="en-US" dirty="0" smtClean="0"/>
              <a:t> events have been selected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Diverse top-</a:t>
            </a:r>
            <a:r>
              <a:rPr lang="en-US" i="1" dirty="0" smtClean="0"/>
              <a:t>k</a:t>
            </a:r>
            <a:r>
              <a:rPr lang="en-US" dirty="0" smtClean="0"/>
              <a:t> preference ranking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214314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 want to combine </a:t>
            </a:r>
            <a:r>
              <a:rPr lang="en-US" dirty="0" smtClean="0">
                <a:solidFill>
                  <a:srgbClr val="FF0000"/>
                </a:solidFill>
              </a:rPr>
              <a:t>both relevance </a:t>
            </a:r>
            <a:r>
              <a:rPr lang="en-US" dirty="0" smtClean="0"/>
              <a:t>(as specified by user preferences) </a:t>
            </a:r>
            <a:r>
              <a:rPr lang="en-US" dirty="0" smtClean="0">
                <a:solidFill>
                  <a:srgbClr val="FF0000"/>
                </a:solidFill>
              </a:rPr>
              <a:t>and diversity </a:t>
            </a:r>
            <a:r>
              <a:rPr lang="en-US" dirty="0" smtClean="0"/>
              <a:t>for our final ranking</a:t>
            </a:r>
          </a:p>
          <a:p>
            <a:endParaRPr lang="en-US" dirty="0" smtClean="0"/>
          </a:p>
          <a:p>
            <a:r>
              <a:rPr lang="en-US" dirty="0" smtClean="0"/>
              <a:t>Given a user </a:t>
            </a:r>
            <a:r>
              <a:rPr lang="en-US" i="1" dirty="0" smtClean="0"/>
              <a:t>X</a:t>
            </a:r>
            <a:r>
              <a:rPr lang="en-US" dirty="0" smtClean="0"/>
              <a:t> and a set of </a:t>
            </a:r>
            <a:r>
              <a:rPr lang="en-US" i="1" dirty="0" smtClean="0"/>
              <a:t>m</a:t>
            </a:r>
            <a:r>
              <a:rPr lang="en-US" dirty="0" smtClean="0"/>
              <a:t> events </a:t>
            </a:r>
            <a:r>
              <a:rPr lang="en-US" i="1" dirty="0" smtClean="0"/>
              <a:t>L</a:t>
            </a:r>
            <a:r>
              <a:rPr lang="en-US" dirty="0" smtClean="0"/>
              <a:t> = {</a:t>
            </a:r>
            <a:r>
              <a:rPr lang="en-US" i="1" dirty="0" smtClean="0"/>
              <a:t>e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m</a:t>
            </a:r>
            <a:r>
              <a:rPr lang="en-US" dirty="0" smtClean="0"/>
              <a:t>}, the </a:t>
            </a:r>
            <a:r>
              <a:rPr lang="en-US" dirty="0" smtClean="0">
                <a:solidFill>
                  <a:srgbClr val="FF0000"/>
                </a:solidFill>
              </a:rPr>
              <a:t>diversity-aware rank</a:t>
            </a:r>
            <a:r>
              <a:rPr lang="en-US" dirty="0" smtClean="0"/>
              <a:t> of </a:t>
            </a:r>
            <a:r>
              <a:rPr lang="en-US" i="1" dirty="0" smtClean="0"/>
              <a:t>L </a:t>
            </a:r>
            <a:r>
              <a:rPr lang="en-US" dirty="0" smtClean="0"/>
              <a:t>for </a:t>
            </a:r>
            <a:r>
              <a:rPr lang="en-US" i="1" dirty="0" smtClean="0"/>
              <a:t>X</a:t>
            </a:r>
            <a:r>
              <a:rPr lang="en-US" dirty="0" smtClean="0"/>
              <a:t> is: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26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71670" y="4143380"/>
          <a:ext cx="4886863" cy="735016"/>
        </p:xfrm>
        <a:graphic>
          <a:graphicData uri="http://schemas.openxmlformats.org/presentationml/2006/ole">
            <p:oleObj spid="_x0000_s19458" name="Equation" r:id="rId4" imgW="3124080" imgH="469800" progId="Equation.3">
              <p:embed/>
            </p:oleObj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3071802" y="4429132"/>
            <a:ext cx="1103187" cy="1083712"/>
            <a:chOff x="3071802" y="4429132"/>
            <a:chExt cx="1103187" cy="1083712"/>
          </a:xfrm>
        </p:grpSpPr>
        <p:sp>
          <p:nvSpPr>
            <p:cNvPr id="9" name="Oval 8"/>
            <p:cNvSpPr/>
            <p:nvPr/>
          </p:nvSpPr>
          <p:spPr>
            <a:xfrm>
              <a:off x="3643306" y="4429132"/>
              <a:ext cx="285752" cy="28575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71802" y="5143512"/>
              <a:ext cx="1103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𝜎 </a:t>
              </a:r>
              <a:r>
                <a:rPr lang="en-US" dirty="0" smtClean="0">
                  <a:latin typeface="Cambria Math"/>
                  <a:ea typeface="Cambria Math"/>
                  <a:sym typeface="Symbol"/>
                </a:rPr>
                <a:t></a:t>
              </a:r>
              <a:r>
                <a:rPr lang="en-US" dirty="0" smtClean="0">
                  <a:latin typeface="Cambria Math"/>
                  <a:ea typeface="Cambria Math"/>
                </a:rPr>
                <a:t> [0, 1]</a:t>
              </a:r>
              <a:endParaRPr lang="el-GR" dirty="0"/>
            </a:p>
          </p:txBody>
        </p:sp>
        <p:cxnSp>
          <p:nvCxnSpPr>
            <p:cNvPr id="14" name="Elbow Connector 13"/>
            <p:cNvCxnSpPr>
              <a:stCxn id="10" idx="0"/>
              <a:endCxn id="9" idx="4"/>
            </p:cNvCxnSpPr>
            <p:nvPr/>
          </p:nvCxnSpPr>
          <p:spPr>
            <a:xfrm rot="5400000" flipH="1" flipV="1">
              <a:off x="3490475" y="4847805"/>
              <a:ext cx="428628" cy="16278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357686" y="3571876"/>
            <a:ext cx="1643074" cy="1071570"/>
            <a:chOff x="4357686" y="3571876"/>
            <a:chExt cx="1554048" cy="1071570"/>
          </a:xfrm>
        </p:grpSpPr>
        <p:sp>
          <p:nvSpPr>
            <p:cNvPr id="7" name="Oval 6"/>
            <p:cNvSpPr/>
            <p:nvPr/>
          </p:nvSpPr>
          <p:spPr>
            <a:xfrm>
              <a:off x="4357686" y="4143380"/>
              <a:ext cx="1071570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3438" y="3571876"/>
              <a:ext cx="1268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event rank</a:t>
              </a:r>
              <a:endParaRPr lang="el-GR" dirty="0"/>
            </a:p>
          </p:txBody>
        </p:sp>
        <p:cxnSp>
          <p:nvCxnSpPr>
            <p:cNvPr id="16" name="Elbow Connector 15"/>
            <p:cNvCxnSpPr>
              <a:stCxn id="11" idx="2"/>
              <a:endCxn id="7" idx="0"/>
            </p:cNvCxnSpPr>
            <p:nvPr/>
          </p:nvCxnSpPr>
          <p:spPr>
            <a:xfrm rot="5400000">
              <a:off x="4984443" y="3850237"/>
              <a:ext cx="202172" cy="384115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6215074" y="4429132"/>
            <a:ext cx="1517668" cy="1012274"/>
            <a:chOff x="6215074" y="4429132"/>
            <a:chExt cx="1517668" cy="1012274"/>
          </a:xfrm>
        </p:grpSpPr>
        <p:sp>
          <p:nvSpPr>
            <p:cNvPr id="8" name="Oval 7"/>
            <p:cNvSpPr/>
            <p:nvPr/>
          </p:nvSpPr>
          <p:spPr>
            <a:xfrm>
              <a:off x="6215074" y="4429132"/>
              <a:ext cx="714380" cy="33337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86512" y="5072074"/>
              <a:ext cx="1446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set diversity</a:t>
              </a:r>
              <a:endParaRPr lang="el-GR" dirty="0"/>
            </a:p>
          </p:txBody>
        </p:sp>
        <p:cxnSp>
          <p:nvCxnSpPr>
            <p:cNvPr id="18" name="Elbow Connector 17"/>
            <p:cNvCxnSpPr>
              <a:stCxn id="12" idx="0"/>
              <a:endCxn id="8" idx="4"/>
            </p:cNvCxnSpPr>
            <p:nvPr/>
          </p:nvCxnSpPr>
          <p:spPr>
            <a:xfrm rot="16200000" flipV="1">
              <a:off x="6636164" y="4698610"/>
              <a:ext cx="309565" cy="437363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preferred diversity-aware delivery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27</a:t>
            </a:fld>
            <a:endParaRPr lang="el-GR"/>
          </a:p>
        </p:txBody>
      </p:sp>
      <p:grpSp>
        <p:nvGrpSpPr>
          <p:cNvPr id="10" name="Group 9"/>
          <p:cNvGrpSpPr/>
          <p:nvPr/>
        </p:nvGrpSpPr>
        <p:grpSpPr>
          <a:xfrm>
            <a:off x="571472" y="2565096"/>
            <a:ext cx="8001056" cy="1727808"/>
            <a:chOff x="642910" y="1986944"/>
            <a:chExt cx="8215370" cy="1727808"/>
          </a:xfrm>
        </p:grpSpPr>
        <p:grpSp>
          <p:nvGrpSpPr>
            <p:cNvPr id="6" name="Group 5"/>
            <p:cNvGrpSpPr/>
            <p:nvPr/>
          </p:nvGrpSpPr>
          <p:grpSpPr>
            <a:xfrm>
              <a:off x="642910" y="1986944"/>
              <a:ext cx="8215370" cy="1727808"/>
              <a:chOff x="642910" y="1986944"/>
              <a:chExt cx="7822461" cy="150019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8629" y="2272696"/>
                <a:ext cx="7786742" cy="121444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2400"/>
                  </a:spcAft>
                </a:pPr>
                <a:r>
                  <a:rPr lang="en-US" dirty="0" smtClean="0">
                    <a:solidFill>
                      <a:schemeClr val="tx1"/>
                    </a:solidFill>
                  </a:rPr>
                  <a:t>Given a set 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M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of n matching events, |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M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| = 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, for a user 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, deliver a subset 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L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L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⊆ 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M</a:t>
                </a:r>
                <a:r>
                  <a:rPr lang="en-US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, with cardinality 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k</a:t>
                </a:r>
                <a:r>
                  <a:rPr lang="en-US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, such that,                                                                                 .</a:t>
                </a:r>
                <a:endParaRPr lang="el-G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42910" y="1986944"/>
                <a:ext cx="4649530" cy="320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cap="small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Top-</a:t>
                </a:r>
                <a:r>
                  <a:rPr lang="en-US" i="1" cap="small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k</a:t>
                </a:r>
                <a:r>
                  <a:rPr lang="en-US" cap="small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Preferred Diversity-Aware Delivery</a:t>
                </a:r>
                <a:endParaRPr lang="el-GR" cap="small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4383837" y="2993724"/>
            <a:ext cx="4105275" cy="552450"/>
          </p:xfrm>
          <a:graphic>
            <a:graphicData uri="http://schemas.openxmlformats.org/presentationml/2006/ole">
              <p:oleObj spid="_x0000_s20482" name="Equation" r:id="rId4" imgW="2171520" imgH="29196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accent2"/>
                </a:solidFill>
              </a:rPr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New events are continuously published and matched</a:t>
            </a:r>
          </a:p>
          <a:p>
            <a:pPr lvl="1"/>
            <a:r>
              <a:rPr lang="en-US" dirty="0" smtClean="0"/>
              <a:t>Over which sets of this stream do we apply preference ranking and diversification?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We consider 3 alternative delivery modes:</a:t>
            </a:r>
          </a:p>
          <a:p>
            <a:pPr lvl="1"/>
            <a:r>
              <a:rPr lang="en-US" dirty="0" smtClean="0"/>
              <a:t>Periodic delivery</a:t>
            </a:r>
          </a:p>
          <a:p>
            <a:pPr lvl="1"/>
            <a:r>
              <a:rPr lang="en-US" dirty="0" smtClean="0"/>
              <a:t>Sliding-window delivery</a:t>
            </a:r>
          </a:p>
          <a:p>
            <a:pPr lvl="1"/>
            <a:r>
              <a:rPr lang="en-US" dirty="0" smtClean="0"/>
              <a:t>History-based filtering</a:t>
            </a: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5000660" cy="328614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Parts of a Publish/Subscribe system: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Subscribers</a:t>
            </a:r>
            <a:r>
              <a:rPr lang="en-US" dirty="0" smtClean="0"/>
              <a:t>: consumers of events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Publishers</a:t>
            </a:r>
            <a:r>
              <a:rPr lang="en-US" dirty="0" smtClean="0"/>
              <a:t>: generators of events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Event-notification service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Store subscriptions (user interests)</a:t>
            </a:r>
          </a:p>
          <a:p>
            <a:pPr lvl="2"/>
            <a:r>
              <a:rPr lang="en-US" dirty="0" smtClean="0"/>
              <a:t>Match events to subscriptions</a:t>
            </a:r>
          </a:p>
          <a:p>
            <a:pPr lvl="2"/>
            <a:r>
              <a:rPr lang="en-US" dirty="0" smtClean="0"/>
              <a:t>Deliver event notifications </a:t>
            </a:r>
            <a:r>
              <a:rPr lang="en-US" i="1" dirty="0" smtClean="0"/>
              <a:t>to interested subscribers only</a:t>
            </a:r>
            <a:endParaRPr lang="el-GR" i="1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00628" y="2866397"/>
          <a:ext cx="3568708" cy="3457541"/>
        </p:xfrm>
        <a:graphic>
          <a:graphicData uri="http://schemas.openxmlformats.org/presentationml/2006/ole">
            <p:oleObj spid="_x0000_s1027" name="Visio" r:id="rId4" imgW="4994621" imgH="483844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Delivery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464347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Time is divided into periods</a:t>
            </a:r>
          </a:p>
          <a:p>
            <a:pPr lvl="1"/>
            <a:r>
              <a:rPr lang="en-US" dirty="0" smtClean="0"/>
              <a:t>Top-ranked events are computed at the end of each period and delivered to the users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 number of delivered events</a:t>
            </a:r>
          </a:p>
          <a:p>
            <a:pPr lvl="1"/>
            <a:r>
              <a:rPr lang="en-US" dirty="0" smtClean="0"/>
              <a:t>Ties are resolved based on </a:t>
            </a:r>
            <a:r>
              <a:rPr lang="en-US" dirty="0" smtClean="0">
                <a:solidFill>
                  <a:srgbClr val="FF0000"/>
                </a:solidFill>
              </a:rPr>
              <a:t>freshness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Delivery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044060" y="157161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Big Parade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21:00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4060" y="2204349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comedy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4060" y="2837086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4060" y="3469823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Forrest Gump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4060" y="4102560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Jaws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20:55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4060" y="4735297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21:45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4060" y="536803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21:50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44060" y="600076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6715140" y="2428868"/>
            <a:ext cx="2000264" cy="2071702"/>
            <a:chOff x="6715140" y="1285860"/>
            <a:chExt cx="2000264" cy="2071702"/>
          </a:xfrm>
        </p:grpSpPr>
        <p:sp>
          <p:nvSpPr>
            <p:cNvPr id="21" name="TextBox 20"/>
            <p:cNvSpPr txBox="1"/>
            <p:nvPr/>
          </p:nvSpPr>
          <p:spPr>
            <a:xfrm>
              <a:off x="6755145" y="1301240"/>
              <a:ext cx="19202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subscriptions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715140" y="1285860"/>
              <a:ext cx="2000264" cy="207170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23" name="Group 23"/>
            <p:cNvGrpSpPr/>
            <p:nvPr/>
          </p:nvGrpSpPr>
          <p:grpSpPr>
            <a:xfrm>
              <a:off x="6813368" y="1571612"/>
              <a:ext cx="1759159" cy="357190"/>
              <a:chOff x="2214546" y="3500438"/>
              <a:chExt cx="1750231" cy="35719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5" name="Round Same Side Corner Rectangle 24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0.9</a:t>
                </a:r>
                <a:endParaRPr lang="el-GR" sz="1100" dirty="0"/>
              </a:p>
            </p:txBody>
          </p:sp>
        </p:grpSp>
        <p:grpSp>
          <p:nvGrpSpPr>
            <p:cNvPr id="27" name="Group 34"/>
            <p:cNvGrpSpPr/>
            <p:nvPr/>
          </p:nvGrpSpPr>
          <p:grpSpPr>
            <a:xfrm>
              <a:off x="6813368" y="2000240"/>
              <a:ext cx="1759160" cy="357190"/>
              <a:chOff x="2214546" y="3500438"/>
              <a:chExt cx="1750231" cy="35719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sz="1600" dirty="0"/>
              </a:p>
            </p:txBody>
          </p:sp>
          <p:sp>
            <p:nvSpPr>
              <p:cNvPr id="29" name="Round Same Side Corner Rectangle 28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0.9</a:t>
                </a:r>
                <a:endParaRPr lang="el-GR" sz="1200" dirty="0"/>
              </a:p>
            </p:txBody>
          </p:sp>
        </p:grpSp>
        <p:grpSp>
          <p:nvGrpSpPr>
            <p:cNvPr id="31" name="Group 34"/>
            <p:cNvGrpSpPr/>
            <p:nvPr/>
          </p:nvGrpSpPr>
          <p:grpSpPr>
            <a:xfrm>
              <a:off x="6812954" y="2416400"/>
              <a:ext cx="1759573" cy="365982"/>
              <a:chOff x="2214546" y="3491646"/>
              <a:chExt cx="1750231" cy="365982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2214546" y="3491646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sz="1600" dirty="0"/>
              </a:p>
            </p:txBody>
          </p:sp>
          <p:sp>
            <p:nvSpPr>
              <p:cNvPr id="33" name="Round Same Side Corner Rectangle 32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496196" y="3527916"/>
                <a:ext cx="38138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0.8</a:t>
                </a:r>
                <a:endParaRPr lang="el-GR" sz="12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812954" y="2839912"/>
              <a:ext cx="1759573" cy="365982"/>
              <a:chOff x="2214546" y="3491646"/>
              <a:chExt cx="1750231" cy="365982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2214546" y="3491646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sz="1600" dirty="0"/>
              </a:p>
            </p:txBody>
          </p:sp>
          <p:sp>
            <p:nvSpPr>
              <p:cNvPr id="37" name="Round Same Side Corner Rectangle 36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0.6</a:t>
                </a:r>
                <a:endParaRPr lang="el-GR" sz="1200" dirty="0"/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357158" y="1714488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20:00</a:t>
            </a:r>
            <a:endParaRPr lang="el-GR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357158" y="2345524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20:15</a:t>
            </a:r>
            <a:endParaRPr lang="el-GR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158" y="297656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20:22</a:t>
            </a:r>
            <a:endParaRPr lang="el-GR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158" y="360759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20:25</a:t>
            </a:r>
            <a:endParaRPr lang="el-GR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57158" y="550070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20:50</a:t>
            </a:r>
            <a:endParaRPr lang="el-GR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357158" y="423863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20:40</a:t>
            </a:r>
            <a:endParaRPr lang="el-GR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357158" y="4869668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20:45</a:t>
            </a:r>
            <a:endParaRPr lang="el-GR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57158" y="6143644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20:55</a:t>
            </a:r>
            <a:endParaRPr lang="el-GR" sz="12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785256" y="1572406"/>
            <a:ext cx="286546" cy="2428892"/>
            <a:chOff x="2785256" y="1572406"/>
            <a:chExt cx="286546" cy="2428892"/>
          </a:xfrm>
        </p:grpSpPr>
        <p:cxnSp>
          <p:nvCxnSpPr>
            <p:cNvPr id="49" name="Elbow Connector 48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3388877" y="2168390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comedy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388877" y="281133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Forrest Gump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786050" y="4125796"/>
            <a:ext cx="286546" cy="2428892"/>
            <a:chOff x="2785256" y="1572406"/>
            <a:chExt cx="286546" cy="2428892"/>
          </a:xfrm>
        </p:grpSpPr>
        <p:cxnSp>
          <p:nvCxnSpPr>
            <p:cNvPr id="58" name="Elbow Connector 57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3388877" y="4704990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21:50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388877" y="534793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55478" y="4572008"/>
            <a:ext cx="13195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k</a:t>
            </a:r>
            <a:r>
              <a:rPr lang="en-US" dirty="0" smtClean="0"/>
              <a:t> = 2</a:t>
            </a:r>
          </a:p>
          <a:p>
            <a:pPr algn="ctr"/>
            <a:r>
              <a:rPr lang="en-US" dirty="0" smtClean="0">
                <a:latin typeface="Cambria Math"/>
                <a:ea typeface="Cambria Math"/>
              </a:rPr>
              <a:t>𝜎</a:t>
            </a:r>
            <a:r>
              <a:rPr lang="en-US" dirty="0" smtClean="0"/>
              <a:t> = 0.5</a:t>
            </a:r>
          </a:p>
          <a:p>
            <a:pPr algn="ctr"/>
            <a:r>
              <a:rPr lang="en-US" i="1" dirty="0" smtClean="0"/>
              <a:t>T</a:t>
            </a:r>
            <a:r>
              <a:rPr lang="en-US" dirty="0" smtClean="0"/>
              <a:t> = 30 min</a:t>
            </a:r>
            <a:endParaRPr lang="el-GR" dirty="0" smtClean="0"/>
          </a:p>
        </p:txBody>
      </p:sp>
      <p:sp>
        <p:nvSpPr>
          <p:cNvPr id="63" name="Rectangle 62"/>
          <p:cNvSpPr/>
          <p:nvPr/>
        </p:nvSpPr>
        <p:spPr>
          <a:xfrm>
            <a:off x="1142976" y="1285860"/>
            <a:ext cx="14750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Matching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28992" y="1857364"/>
            <a:ext cx="1500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Delivered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357818" y="6072206"/>
            <a:ext cx="3500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(see paper for algorithms and complexities)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60" grpId="0" animBg="1"/>
      <p:bldP spid="61" grpId="0" animBg="1"/>
      <p:bldP spid="64" grpId="0"/>
      <p:bldP spid="6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4043536"/>
            <a:ext cx="8143932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Sliding-Window Delivery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With periodic delivery, the top-</a:t>
            </a:r>
            <a:r>
              <a:rPr lang="en-US" i="1" dirty="0" smtClean="0"/>
              <a:t>k</a:t>
            </a:r>
            <a:r>
              <a:rPr lang="en-US" dirty="0" smtClean="0"/>
              <a:t> computation starts anew at each period</a:t>
            </a:r>
          </a:p>
          <a:p>
            <a:pPr lvl="1"/>
            <a:r>
              <a:rPr lang="en-US" dirty="0" smtClean="0"/>
              <a:t>We might disregard interesting information that happened to be published in periods with many highly preferable events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sliding-window delivery, we base the top-</a:t>
            </a:r>
            <a:r>
              <a:rPr lang="en-US" i="1" dirty="0" smtClean="0"/>
              <a:t>k</a:t>
            </a:r>
            <a:r>
              <a:rPr lang="en-US" dirty="0" smtClean="0"/>
              <a:t> computation on the </a:t>
            </a:r>
            <a:r>
              <a:rPr lang="en-US" i="1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most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recent</a:t>
            </a:r>
            <a:r>
              <a:rPr lang="en-US" dirty="0" smtClean="0"/>
              <a:t> events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Sliding-Window Delivery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044060" y="157161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Big Parade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21:00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4060" y="2204349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comedy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4060" y="2837086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4060" y="3469823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Forrest Gump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4060" y="4102560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Jaws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20:55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4060" y="4735297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21:45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4060" y="536803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21:50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44060" y="600076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6715140" y="2428868"/>
            <a:ext cx="2000264" cy="2071702"/>
            <a:chOff x="6715140" y="1285860"/>
            <a:chExt cx="2000264" cy="2071702"/>
          </a:xfrm>
        </p:grpSpPr>
        <p:sp>
          <p:nvSpPr>
            <p:cNvPr id="21" name="TextBox 20"/>
            <p:cNvSpPr txBox="1"/>
            <p:nvPr/>
          </p:nvSpPr>
          <p:spPr>
            <a:xfrm>
              <a:off x="6755145" y="1301240"/>
              <a:ext cx="19202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subscriptions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715140" y="1285860"/>
              <a:ext cx="2000264" cy="207170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" name="Group 23"/>
            <p:cNvGrpSpPr/>
            <p:nvPr/>
          </p:nvGrpSpPr>
          <p:grpSpPr>
            <a:xfrm>
              <a:off x="6813368" y="1571612"/>
              <a:ext cx="1759159" cy="357190"/>
              <a:chOff x="2214546" y="3500438"/>
              <a:chExt cx="1750231" cy="35719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5" name="Round Same Side Corner Rectangle 24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0.9</a:t>
                </a:r>
                <a:endParaRPr lang="el-GR" sz="1100" dirty="0"/>
              </a:p>
            </p:txBody>
          </p:sp>
        </p:grpSp>
        <p:grpSp>
          <p:nvGrpSpPr>
            <p:cNvPr id="7" name="Group 34"/>
            <p:cNvGrpSpPr/>
            <p:nvPr/>
          </p:nvGrpSpPr>
          <p:grpSpPr>
            <a:xfrm>
              <a:off x="6813368" y="2000240"/>
              <a:ext cx="1759160" cy="357190"/>
              <a:chOff x="2214546" y="3500438"/>
              <a:chExt cx="1750231" cy="35719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sz="1600" dirty="0"/>
              </a:p>
            </p:txBody>
          </p:sp>
          <p:sp>
            <p:nvSpPr>
              <p:cNvPr id="29" name="Round Same Side Corner Rectangle 28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0.9</a:t>
                </a:r>
                <a:endParaRPr lang="el-GR" sz="1200" dirty="0"/>
              </a:p>
            </p:txBody>
          </p:sp>
        </p:grpSp>
        <p:grpSp>
          <p:nvGrpSpPr>
            <p:cNvPr id="16" name="Group 34"/>
            <p:cNvGrpSpPr/>
            <p:nvPr/>
          </p:nvGrpSpPr>
          <p:grpSpPr>
            <a:xfrm>
              <a:off x="6812954" y="2416400"/>
              <a:ext cx="1759573" cy="365982"/>
              <a:chOff x="2214546" y="3491646"/>
              <a:chExt cx="1750231" cy="365982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2214546" y="3491646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sz="1600" dirty="0"/>
              </a:p>
            </p:txBody>
          </p:sp>
          <p:sp>
            <p:nvSpPr>
              <p:cNvPr id="33" name="Round Same Side Corner Rectangle 32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496196" y="3527916"/>
                <a:ext cx="38138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0.8</a:t>
                </a:r>
                <a:endParaRPr lang="el-GR" sz="1200" dirty="0"/>
              </a:p>
            </p:txBody>
          </p:sp>
        </p:grpSp>
        <p:grpSp>
          <p:nvGrpSpPr>
            <p:cNvPr id="17" name="Group 34"/>
            <p:cNvGrpSpPr/>
            <p:nvPr/>
          </p:nvGrpSpPr>
          <p:grpSpPr>
            <a:xfrm>
              <a:off x="6812954" y="2839912"/>
              <a:ext cx="1759573" cy="365982"/>
              <a:chOff x="2214546" y="3491646"/>
              <a:chExt cx="1750231" cy="365982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2214546" y="3491646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sz="1600" dirty="0"/>
              </a:p>
            </p:txBody>
          </p:sp>
          <p:sp>
            <p:nvSpPr>
              <p:cNvPr id="37" name="Round Same Side Corner Rectangle 36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0.6</a:t>
                </a:r>
                <a:endParaRPr lang="el-GR" sz="1200" dirty="0"/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357158" y="1714488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20:00</a:t>
            </a:r>
            <a:endParaRPr lang="el-GR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357158" y="2345524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20:15</a:t>
            </a:r>
            <a:endParaRPr lang="el-GR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158" y="297656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20:22</a:t>
            </a:r>
            <a:endParaRPr lang="el-GR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158" y="360759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20:25</a:t>
            </a:r>
            <a:endParaRPr lang="el-GR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57158" y="550070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20:50</a:t>
            </a:r>
            <a:endParaRPr lang="el-GR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357158" y="423863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20:40</a:t>
            </a:r>
            <a:endParaRPr lang="el-GR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357158" y="4869668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20:45</a:t>
            </a:r>
            <a:endParaRPr lang="el-GR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57158" y="6143644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20:55</a:t>
            </a:r>
            <a:endParaRPr lang="el-GR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7262264" y="4572008"/>
            <a:ext cx="906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k</a:t>
            </a:r>
            <a:r>
              <a:rPr lang="en-US" dirty="0" smtClean="0"/>
              <a:t> = 2</a:t>
            </a:r>
          </a:p>
          <a:p>
            <a:pPr algn="ctr"/>
            <a:r>
              <a:rPr lang="en-US" i="1" dirty="0" smtClean="0"/>
              <a:t>w</a:t>
            </a:r>
            <a:r>
              <a:rPr lang="en-US" dirty="0" smtClean="0"/>
              <a:t> = 4</a:t>
            </a:r>
          </a:p>
          <a:p>
            <a:pPr algn="ctr"/>
            <a:r>
              <a:rPr lang="en-US" dirty="0" smtClean="0">
                <a:latin typeface="Cambria Math"/>
                <a:ea typeface="Cambria Math"/>
              </a:rPr>
              <a:t>𝜎</a:t>
            </a:r>
            <a:r>
              <a:rPr lang="en-US" dirty="0" smtClean="0"/>
              <a:t> = 0.5</a:t>
            </a:r>
            <a:endParaRPr lang="el-GR" dirty="0"/>
          </a:p>
        </p:txBody>
      </p:sp>
      <p:grpSp>
        <p:nvGrpSpPr>
          <p:cNvPr id="51" name="Group 55"/>
          <p:cNvGrpSpPr/>
          <p:nvPr/>
        </p:nvGrpSpPr>
        <p:grpSpPr>
          <a:xfrm>
            <a:off x="2714612" y="1571612"/>
            <a:ext cx="286546" cy="571504"/>
            <a:chOff x="2785256" y="1572406"/>
            <a:chExt cx="286546" cy="2428892"/>
          </a:xfrm>
        </p:grpSpPr>
        <p:cxnSp>
          <p:nvCxnSpPr>
            <p:cNvPr id="52" name="Elbow Connector 51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/>
          <p:cNvSpPr/>
          <p:nvPr/>
        </p:nvSpPr>
        <p:spPr>
          <a:xfrm>
            <a:off x="3786182" y="157161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Big Parade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21:00</a:t>
            </a:r>
            <a:endParaRPr lang="el-GR" sz="1100" dirty="0">
              <a:solidFill>
                <a:schemeClr val="tx1"/>
              </a:solidFill>
            </a:endParaRPr>
          </a:p>
        </p:txBody>
      </p:sp>
      <p:grpSp>
        <p:nvGrpSpPr>
          <p:cNvPr id="63" name="Group 55"/>
          <p:cNvGrpSpPr/>
          <p:nvPr/>
        </p:nvGrpSpPr>
        <p:grpSpPr>
          <a:xfrm>
            <a:off x="2714612" y="1571612"/>
            <a:ext cx="286546" cy="1214446"/>
            <a:chOff x="2785256" y="1572406"/>
            <a:chExt cx="286546" cy="2428892"/>
          </a:xfrm>
        </p:grpSpPr>
        <p:cxnSp>
          <p:nvCxnSpPr>
            <p:cNvPr id="64" name="Elbow Connector 63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55"/>
          <p:cNvGrpSpPr/>
          <p:nvPr/>
        </p:nvGrpSpPr>
        <p:grpSpPr>
          <a:xfrm>
            <a:off x="2714612" y="1610776"/>
            <a:ext cx="286546" cy="2428892"/>
            <a:chOff x="2785256" y="1572406"/>
            <a:chExt cx="286546" cy="2428892"/>
          </a:xfrm>
        </p:grpSpPr>
        <p:cxnSp>
          <p:nvCxnSpPr>
            <p:cNvPr id="67" name="Elbow Connector 66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55"/>
          <p:cNvGrpSpPr/>
          <p:nvPr/>
        </p:nvGrpSpPr>
        <p:grpSpPr>
          <a:xfrm>
            <a:off x="2714612" y="1571612"/>
            <a:ext cx="286546" cy="1857388"/>
            <a:chOff x="2785256" y="1572406"/>
            <a:chExt cx="286546" cy="2428892"/>
          </a:xfrm>
        </p:grpSpPr>
        <p:cxnSp>
          <p:nvCxnSpPr>
            <p:cNvPr id="70" name="Elbow Connector 69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3786182" y="221455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comedy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786182" y="347203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Forrest Gump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786182" y="409345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786182" y="536858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21:50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786182" y="600076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142976" y="1285860"/>
            <a:ext cx="14750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Matching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794876" y="1285860"/>
            <a:ext cx="1500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Delivered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0.00486 L 5.55112E-17 0.09947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9947 L 5.55112E-17 0.19385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17673 L 5.55112E-17 0.2921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27435 L 5.55112E-17 0.46311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2" grpId="0" animBg="1"/>
      <p:bldP spid="73" grpId="0" animBg="1"/>
      <p:bldP spid="74" grpId="0" animBg="1"/>
      <p:bldP spid="75" grpId="0" animBg="1"/>
      <p:bldP spid="77" grpId="0" animBg="1"/>
      <p:bldP spid="7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Sliding-Window Delivery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number of delivered events is </a:t>
            </a:r>
            <a:r>
              <a:rPr lang="en-US" dirty="0" smtClean="0">
                <a:solidFill>
                  <a:srgbClr val="FF0000"/>
                </a:solidFill>
              </a:rPr>
              <a:t>not fixed</a:t>
            </a:r>
            <a:r>
              <a:rPr lang="en-US" dirty="0" smtClean="0"/>
              <a:t> anymore</a:t>
            </a:r>
          </a:p>
          <a:p>
            <a:endParaRPr lang="en-US" dirty="0" smtClean="0"/>
          </a:p>
          <a:p>
            <a:r>
              <a:rPr lang="en-US" dirty="0" smtClean="0"/>
              <a:t>However, when no diversification is applied, at most one event is delivered per window</a:t>
            </a:r>
          </a:p>
          <a:p>
            <a:pPr lvl="1"/>
            <a:r>
              <a:rPr lang="en-US" dirty="0" smtClean="0"/>
              <a:t>Out-of-order deliveries are possible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History-based Filtering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 event remains in </a:t>
            </a:r>
            <a:r>
              <a:rPr lang="en-US" dirty="0" smtClean="0">
                <a:solidFill>
                  <a:srgbClr val="FF0000"/>
                </a:solidFill>
              </a:rPr>
              <a:t>history</a:t>
            </a:r>
            <a:r>
              <a:rPr lang="en-US" dirty="0" smtClean="0"/>
              <a:t> until </a:t>
            </a:r>
            <a:r>
              <a:rPr lang="en-US" i="1" dirty="0" smtClean="0"/>
              <a:t>w</a:t>
            </a:r>
            <a:r>
              <a:rPr lang="en-US" dirty="0" smtClean="0"/>
              <a:t> newer matching events have been published</a:t>
            </a:r>
          </a:p>
          <a:p>
            <a:endParaRPr lang="en-US" dirty="0" smtClean="0"/>
          </a:p>
          <a:p>
            <a:r>
              <a:rPr lang="en-US" dirty="0" smtClean="0"/>
              <a:t>The number of delivered events is not fixed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events can be delivered to users, based on previous history</a:t>
            </a:r>
          </a:p>
          <a:p>
            <a:pPr lvl="1"/>
            <a:r>
              <a:rPr lang="en-US" dirty="0" smtClean="0"/>
              <a:t>Events are forwarded in the order of their publication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History-based Filtering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044060" y="157161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Big Parade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21:00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4060" y="2204349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comedy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4060" y="2837086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4060" y="3469823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Forrest Gump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4060" y="4102560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Jaws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20:55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4060" y="4735297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21:45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4060" y="536803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21:50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44060" y="600076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6715140" y="2428868"/>
            <a:ext cx="2000264" cy="2071702"/>
            <a:chOff x="6715140" y="1285860"/>
            <a:chExt cx="2000264" cy="2071702"/>
          </a:xfrm>
        </p:grpSpPr>
        <p:sp>
          <p:nvSpPr>
            <p:cNvPr id="21" name="TextBox 20"/>
            <p:cNvSpPr txBox="1"/>
            <p:nvPr/>
          </p:nvSpPr>
          <p:spPr>
            <a:xfrm>
              <a:off x="6755145" y="1301240"/>
              <a:ext cx="19202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subscriptions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715140" y="1285860"/>
              <a:ext cx="2000264" cy="207170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" name="Group 23"/>
            <p:cNvGrpSpPr/>
            <p:nvPr/>
          </p:nvGrpSpPr>
          <p:grpSpPr>
            <a:xfrm>
              <a:off x="6813368" y="1571612"/>
              <a:ext cx="1759159" cy="357190"/>
              <a:chOff x="2214546" y="3500438"/>
              <a:chExt cx="1750231" cy="35719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5" name="Round Same Side Corner Rectangle 24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0.9</a:t>
                </a:r>
                <a:endParaRPr lang="el-GR" sz="1100" dirty="0"/>
              </a:p>
            </p:txBody>
          </p:sp>
        </p:grpSp>
        <p:grpSp>
          <p:nvGrpSpPr>
            <p:cNvPr id="7" name="Group 34"/>
            <p:cNvGrpSpPr/>
            <p:nvPr/>
          </p:nvGrpSpPr>
          <p:grpSpPr>
            <a:xfrm>
              <a:off x="6813368" y="2000240"/>
              <a:ext cx="1759160" cy="357190"/>
              <a:chOff x="2214546" y="3500438"/>
              <a:chExt cx="1750231" cy="35719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214546" y="3500438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sz="1600" dirty="0"/>
              </a:p>
            </p:txBody>
          </p:sp>
          <p:sp>
            <p:nvSpPr>
              <p:cNvPr id="29" name="Round Same Side Corner Rectangle 28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0.9</a:t>
                </a:r>
                <a:endParaRPr lang="el-GR" sz="1200" dirty="0"/>
              </a:p>
            </p:txBody>
          </p:sp>
        </p:grpSp>
        <p:grpSp>
          <p:nvGrpSpPr>
            <p:cNvPr id="16" name="Group 34"/>
            <p:cNvGrpSpPr/>
            <p:nvPr/>
          </p:nvGrpSpPr>
          <p:grpSpPr>
            <a:xfrm>
              <a:off x="6812954" y="2416400"/>
              <a:ext cx="1759573" cy="365982"/>
              <a:chOff x="2214546" y="3491646"/>
              <a:chExt cx="1750231" cy="365982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2214546" y="3491646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sz="1600" dirty="0"/>
              </a:p>
            </p:txBody>
          </p:sp>
          <p:sp>
            <p:nvSpPr>
              <p:cNvPr id="33" name="Round Same Side Corner Rectangle 32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496196" y="3527916"/>
                <a:ext cx="38138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0.8</a:t>
                </a:r>
                <a:endParaRPr lang="el-GR" sz="1200" dirty="0"/>
              </a:p>
            </p:txBody>
          </p:sp>
        </p:grpSp>
        <p:grpSp>
          <p:nvGrpSpPr>
            <p:cNvPr id="17" name="Group 34"/>
            <p:cNvGrpSpPr/>
            <p:nvPr/>
          </p:nvGrpSpPr>
          <p:grpSpPr>
            <a:xfrm>
              <a:off x="6812954" y="2839912"/>
              <a:ext cx="1759573" cy="365982"/>
              <a:chOff x="2214546" y="3491646"/>
              <a:chExt cx="1750231" cy="365982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2214546" y="3491646"/>
                <a:ext cx="1750231" cy="35719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sz="1600" dirty="0"/>
              </a:p>
            </p:txBody>
          </p:sp>
          <p:sp>
            <p:nvSpPr>
              <p:cNvPr id="37" name="Round Same Side Corner Rectangle 36"/>
              <p:cNvSpPr/>
              <p:nvPr/>
            </p:nvSpPr>
            <p:spPr>
              <a:xfrm rot="5400000">
                <a:off x="3536149" y="3429000"/>
                <a:ext cx="357190" cy="500065"/>
              </a:xfrm>
              <a:prstGeom prst="round2SameRect">
                <a:avLst/>
              </a:prstGeom>
              <a:solidFill>
                <a:srgbClr val="CC0099">
                  <a:alpha val="41176"/>
                </a:srgb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>
                  <a:solidFill>
                    <a:srgbClr val="CC0099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97752" y="3527916"/>
                <a:ext cx="37827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0.6</a:t>
                </a:r>
                <a:endParaRPr lang="el-GR" sz="1200" dirty="0"/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357158" y="1714488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20:00</a:t>
            </a:r>
            <a:endParaRPr lang="el-GR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357158" y="2345524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20:15</a:t>
            </a:r>
            <a:endParaRPr lang="el-GR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158" y="297656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20:22</a:t>
            </a:r>
            <a:endParaRPr lang="el-GR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158" y="360759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20:25</a:t>
            </a:r>
            <a:endParaRPr lang="el-GR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57158" y="5500702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20:50</a:t>
            </a:r>
            <a:endParaRPr lang="el-GR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357158" y="423863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20:40</a:t>
            </a:r>
            <a:endParaRPr lang="el-GR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357158" y="4869668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20:45</a:t>
            </a:r>
            <a:endParaRPr lang="el-GR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57158" y="6143644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20:55</a:t>
            </a:r>
            <a:endParaRPr lang="el-GR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7262264" y="4572008"/>
            <a:ext cx="906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k</a:t>
            </a:r>
            <a:r>
              <a:rPr lang="en-US" dirty="0" smtClean="0"/>
              <a:t> = 2</a:t>
            </a:r>
          </a:p>
          <a:p>
            <a:pPr algn="ctr"/>
            <a:r>
              <a:rPr lang="en-US" i="1" dirty="0" smtClean="0"/>
              <a:t>w</a:t>
            </a:r>
            <a:r>
              <a:rPr lang="en-US" dirty="0" smtClean="0"/>
              <a:t> = 4</a:t>
            </a:r>
          </a:p>
          <a:p>
            <a:pPr algn="ctr"/>
            <a:r>
              <a:rPr lang="en-US" dirty="0" smtClean="0">
                <a:latin typeface="Cambria Math"/>
                <a:ea typeface="Cambria Math"/>
              </a:rPr>
              <a:t>𝜎</a:t>
            </a:r>
            <a:r>
              <a:rPr lang="en-US" dirty="0" smtClean="0"/>
              <a:t> = 0.5</a:t>
            </a:r>
            <a:endParaRPr lang="el-GR" dirty="0"/>
          </a:p>
        </p:txBody>
      </p:sp>
      <p:grpSp>
        <p:nvGrpSpPr>
          <p:cNvPr id="18" name="Group 55"/>
          <p:cNvGrpSpPr/>
          <p:nvPr/>
        </p:nvGrpSpPr>
        <p:grpSpPr>
          <a:xfrm>
            <a:off x="2714612" y="1571612"/>
            <a:ext cx="286546" cy="571504"/>
            <a:chOff x="2785256" y="1572406"/>
            <a:chExt cx="286546" cy="2428892"/>
          </a:xfrm>
        </p:grpSpPr>
        <p:cxnSp>
          <p:nvCxnSpPr>
            <p:cNvPr id="52" name="Elbow Connector 51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/>
          <p:cNvSpPr/>
          <p:nvPr/>
        </p:nvSpPr>
        <p:spPr>
          <a:xfrm>
            <a:off x="3786182" y="157161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Big Parade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21:00</a:t>
            </a:r>
            <a:endParaRPr lang="el-GR" sz="1100" dirty="0">
              <a:solidFill>
                <a:schemeClr val="tx1"/>
              </a:solidFill>
            </a:endParaRPr>
          </a:p>
        </p:txBody>
      </p:sp>
      <p:grpSp>
        <p:nvGrpSpPr>
          <p:cNvPr id="19" name="Group 55"/>
          <p:cNvGrpSpPr/>
          <p:nvPr/>
        </p:nvGrpSpPr>
        <p:grpSpPr>
          <a:xfrm>
            <a:off x="2714612" y="1571612"/>
            <a:ext cx="286546" cy="1214446"/>
            <a:chOff x="2785256" y="1572406"/>
            <a:chExt cx="286546" cy="2428892"/>
          </a:xfrm>
        </p:grpSpPr>
        <p:cxnSp>
          <p:nvCxnSpPr>
            <p:cNvPr id="64" name="Elbow Connector 63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55"/>
          <p:cNvGrpSpPr/>
          <p:nvPr/>
        </p:nvGrpSpPr>
        <p:grpSpPr>
          <a:xfrm>
            <a:off x="2714612" y="1610776"/>
            <a:ext cx="286546" cy="2428892"/>
            <a:chOff x="2785256" y="1572406"/>
            <a:chExt cx="286546" cy="2428892"/>
          </a:xfrm>
        </p:grpSpPr>
        <p:cxnSp>
          <p:nvCxnSpPr>
            <p:cNvPr id="67" name="Elbow Connector 66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55"/>
          <p:cNvGrpSpPr/>
          <p:nvPr/>
        </p:nvGrpSpPr>
        <p:grpSpPr>
          <a:xfrm>
            <a:off x="2714612" y="1571612"/>
            <a:ext cx="286546" cy="1857388"/>
            <a:chOff x="2785256" y="1572406"/>
            <a:chExt cx="286546" cy="2428892"/>
          </a:xfrm>
        </p:grpSpPr>
        <p:cxnSp>
          <p:nvCxnSpPr>
            <p:cNvPr id="70" name="Elbow Connector 69"/>
            <p:cNvCxnSpPr/>
            <p:nvPr/>
          </p:nvCxnSpPr>
          <p:spPr>
            <a:xfrm rot="5400000">
              <a:off x="1571604" y="2786058"/>
              <a:ext cx="2428892" cy="1588"/>
            </a:xfrm>
            <a:prstGeom prst="bentConnector3">
              <a:avLst>
                <a:gd name="adj1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786050" y="2786058"/>
              <a:ext cx="285752" cy="158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3786182" y="221455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The Apartment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comedy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786182" y="3472032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Forrest Gump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romance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21:10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786182" y="409345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21:45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786182" y="5368584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Psycho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horror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21:50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786182" y="6000768"/>
            <a:ext cx="1571636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title = Pulp Fiction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showing time = 21:25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142976" y="1285860"/>
            <a:ext cx="14750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Matching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775640" y="1285860"/>
            <a:ext cx="15392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Delivered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0.00486 L 5.55112E-17 0.09947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9947 L 5.55112E-17 0.19385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17673 L 5.55112E-17 0.2921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27435 L 5.55112E-17 0.46311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2" grpId="0" animBg="1"/>
      <p:bldP spid="73" grpId="0" animBg="1"/>
      <p:bldP spid="74" grpId="0" animBg="1"/>
      <p:bldP spid="75" grpId="0" animBg="1"/>
      <p:bldP spid="77" grpId="0" animBg="1"/>
      <p:bldP spid="7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accent2"/>
                </a:solidFill>
              </a:rPr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4286280"/>
          </a:xfrm>
        </p:spPr>
        <p:txBody>
          <a:bodyPr/>
          <a:lstStyle/>
          <a:p>
            <a:r>
              <a:rPr lang="en-US" dirty="0" smtClean="0"/>
              <a:t>We have extended the </a:t>
            </a:r>
            <a:r>
              <a:rPr lang="en-US" dirty="0" smtClean="0">
                <a:solidFill>
                  <a:srgbClr val="FF0000"/>
                </a:solidFill>
              </a:rPr>
              <a:t>SIENA</a:t>
            </a:r>
            <a:r>
              <a:rPr lang="en-US" dirty="0" smtClean="0"/>
              <a:t> event-notification service </a:t>
            </a:r>
            <a:r>
              <a:rPr lang="en-US" baseline="30000" dirty="0" smtClean="0"/>
              <a:t>[1,2] </a:t>
            </a:r>
            <a:r>
              <a:rPr lang="en-US" dirty="0" smtClean="0"/>
              <a:t>to include preferential subscriptions and delivery based on ranking and diversity for the three delivery modes</a:t>
            </a:r>
          </a:p>
          <a:p>
            <a:pPr lvl="1"/>
            <a:r>
              <a:rPr lang="en-US" sz="1400" dirty="0" smtClean="0"/>
              <a:t>http://www.cs.uoi.gr/~mdrosou/PrefSIENA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We use a </a:t>
            </a:r>
            <a:r>
              <a:rPr lang="en-US" dirty="0" smtClean="0">
                <a:solidFill>
                  <a:srgbClr val="FF0000"/>
                </a:solidFill>
              </a:rPr>
              <a:t>dataset</a:t>
            </a:r>
            <a:r>
              <a:rPr lang="en-US" dirty="0" smtClean="0"/>
              <a:t> derived from IMDB, containing information about movies:</a:t>
            </a:r>
          </a:p>
          <a:p>
            <a:pPr lvl="1"/>
            <a:r>
              <a:rPr lang="en-US" dirty="0" smtClean="0"/>
              <a:t>Title, year, budget, length, user rating, MPAA rating, genre(s)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Publishers generate notifications about random movies</a:t>
            </a:r>
          </a:p>
          <a:p>
            <a:endParaRPr lang="en-US" dirty="0" smtClean="0"/>
          </a:p>
          <a:p>
            <a:r>
              <a:rPr lang="en-US" dirty="0" smtClean="0"/>
              <a:t>Subscribers generate subscriptions based on </a:t>
            </a:r>
            <a:r>
              <a:rPr lang="en-US" dirty="0" err="1" smtClean="0"/>
              <a:t>zipf</a:t>
            </a:r>
            <a:r>
              <a:rPr lang="en-US" dirty="0" smtClean="0"/>
              <a:t> distributions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428596" y="6000769"/>
            <a:ext cx="83582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A. </a:t>
            </a:r>
            <a:r>
              <a:rPr lang="en-US" sz="1100" dirty="0" err="1" smtClean="0"/>
              <a:t>Carzaniga</a:t>
            </a:r>
            <a:r>
              <a:rPr lang="en-US" sz="1100" dirty="0" smtClean="0"/>
              <a:t>, D.S. </a:t>
            </a:r>
            <a:r>
              <a:rPr lang="en-US" sz="1100" dirty="0" err="1" smtClean="0"/>
              <a:t>Rosenblum</a:t>
            </a:r>
            <a:r>
              <a:rPr lang="en-US" sz="1100" dirty="0" smtClean="0"/>
              <a:t> and A.L. Wolf. “</a:t>
            </a:r>
            <a:r>
              <a:rPr lang="en-US" sz="1100" i="1" dirty="0" smtClean="0"/>
              <a:t>Design and evaluation of a wide-area event notification service</a:t>
            </a:r>
            <a:r>
              <a:rPr lang="en-US" sz="1100" dirty="0" smtClean="0"/>
              <a:t>”. ACM Trans. n Computer Syst., 19:332-383, 2001</a:t>
            </a:r>
          </a:p>
          <a:p>
            <a:r>
              <a:rPr lang="en-US" sz="1100" baseline="30000" dirty="0" smtClean="0"/>
              <a:t>2</a:t>
            </a:r>
            <a:r>
              <a:rPr lang="en-US" sz="1100" dirty="0" smtClean="0"/>
              <a:t> http://serl.cs.colorado.edu/~serl/dot/siena.html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Heuristic performance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857357" y="1637510"/>
          <a:ext cx="5429287" cy="33631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5212"/>
                <a:gridCol w="540231"/>
                <a:gridCol w="1098461"/>
                <a:gridCol w="1098461"/>
                <a:gridCol w="1098461"/>
                <a:gridCol w="1098461"/>
              </a:tblGrid>
              <a:tr h="1813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Heuristic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Brute-force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Set Diversity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Time (ms)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Set Diversity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Time (ms)</a:t>
                      </a:r>
                      <a:endParaRPr lang="el-G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1343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0.873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0.917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41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8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0.846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0.851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42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0.905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0.917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384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8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0.850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32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0.866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43,065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12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0.820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37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0.832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99,608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0.811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58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0.814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6,784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0.929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31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1.000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1,987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8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0.881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38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0.923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1,967,339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12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0.870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0.889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51,652,649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0.859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57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0.874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162,827,625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343">
                <a:tc vMerge="1">
                  <a:txBody>
                    <a:bodyPr/>
                    <a:lstStyle/>
                    <a:p>
                      <a:pPr algn="ctr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0.846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69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0.857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50,641,750</a:t>
                      </a:r>
                      <a:endParaRPr lang="el-GR" sz="1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75821" marR="75821" marT="37911" marB="3791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00034" y="5214950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time complexity of the brute-force method makes it non-applicable for real-time systems</a:t>
            </a:r>
          </a:p>
          <a:p>
            <a:r>
              <a:rPr lang="en-US" dirty="0" smtClean="0"/>
              <a:t>Marginal reduction in set diversity when we use the heuristic (&lt; 1%)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loud 27"/>
          <p:cNvSpPr/>
          <p:nvPr/>
        </p:nvSpPr>
        <p:spPr>
          <a:xfrm>
            <a:off x="26376" y="2143116"/>
            <a:ext cx="5688632" cy="3643338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Matching 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357290" y="2857496"/>
            <a:ext cx="1643074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showing time = 21:10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14678" y="3286124"/>
            <a:ext cx="1714512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21:15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3571876"/>
            <a:ext cx="1723715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23:00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6050" y="4143380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4500570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23:20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43240" y="2714620"/>
            <a:ext cx="1535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Published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143636" y="2571744"/>
            <a:ext cx="1785950" cy="1357322"/>
            <a:chOff x="6500826" y="2285992"/>
            <a:chExt cx="1785950" cy="1357322"/>
          </a:xfrm>
        </p:grpSpPr>
        <p:sp>
          <p:nvSpPr>
            <p:cNvPr id="23" name="TextBox 22"/>
            <p:cNvSpPr txBox="1"/>
            <p:nvPr/>
          </p:nvSpPr>
          <p:spPr>
            <a:xfrm>
              <a:off x="6536545" y="2365120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/>
                  </a:solidFill>
                </a:rPr>
                <a:t>User subscriptions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572264" y="2722310"/>
              <a:ext cx="1643074" cy="28575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572264" y="3079500"/>
              <a:ext cx="1643074" cy="28575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500826" y="2285992"/>
              <a:ext cx="1785950" cy="135732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Scenarios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715436" cy="485778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constructed different publication </a:t>
            </a:r>
            <a:r>
              <a:rPr lang="en-US" dirty="0" smtClean="0">
                <a:solidFill>
                  <a:srgbClr val="FF0000"/>
                </a:solidFill>
              </a:rPr>
              <a:t>scenarios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“Best-First”: The highest-ranked events are published first</a:t>
            </a:r>
          </a:p>
          <a:p>
            <a:pPr lvl="1"/>
            <a:r>
              <a:rPr lang="en-US" dirty="0" smtClean="0"/>
              <a:t>“Best-Last”: The highest-ranked events are published after lower-ranked ones</a:t>
            </a:r>
          </a:p>
          <a:p>
            <a:pPr lvl="1"/>
            <a:r>
              <a:rPr lang="en-US" dirty="0" smtClean="0"/>
              <a:t>“Burst”: There are bursts of highly-ranked events</a:t>
            </a:r>
          </a:p>
          <a:p>
            <a:pPr lvl="1"/>
            <a:r>
              <a:rPr lang="en-US" dirty="0" smtClean="0"/>
              <a:t>“Random”: High and low-ranked events are interleaved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2000 events per scenario, 930 of which match the user’s interests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Delivered Events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Ranked delivery delivers much fewer events than traditional publish/subscribe systems </a:t>
            </a:r>
          </a:p>
          <a:p>
            <a:pPr lvl="1"/>
            <a:r>
              <a:rPr lang="en-US" dirty="0" smtClean="0"/>
              <a:t>2.2% - 21.5% for k = 4, 8, 12, 16, 20 in the periodic mode</a:t>
            </a:r>
          </a:p>
          <a:p>
            <a:pPr lvl="1"/>
            <a:r>
              <a:rPr lang="en-US" dirty="0" smtClean="0"/>
              <a:t>less than 50% on average for the sliding-window mode (increasing numbers for lower </a:t>
            </a:r>
            <a:r>
              <a:rPr lang="en-US" i="1" dirty="0" smtClean="0"/>
              <a:t>w</a:t>
            </a:r>
            <a:r>
              <a:rPr lang="en-US" dirty="0" smtClean="0"/>
              <a:t> values)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most important factor however remains the </a:t>
            </a:r>
            <a:r>
              <a:rPr lang="en-US" dirty="0" smtClean="0">
                <a:solidFill>
                  <a:srgbClr val="FF0000"/>
                </a:solidFill>
              </a:rPr>
              <a:t>order and content</a:t>
            </a:r>
            <a:r>
              <a:rPr lang="en-US" dirty="0" smtClean="0"/>
              <a:t> of the specific published events</a:t>
            </a:r>
          </a:p>
          <a:p>
            <a:endParaRPr lang="en-US" dirty="0" smtClean="0"/>
          </a:p>
          <a:p>
            <a:r>
              <a:rPr lang="en-US" dirty="0" smtClean="0"/>
              <a:t>The average rank of all matching events was 0.46</a:t>
            </a:r>
          </a:p>
          <a:p>
            <a:pPr lvl="1"/>
            <a:r>
              <a:rPr lang="en-US" dirty="0" smtClean="0"/>
              <a:t>The average rank of ranked delivery is larger in all cases, even for the “Burst” scenario (up to 0.9)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643446"/>
            <a:ext cx="52863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Diversity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5214942" y="2000240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Periodic delivery</a:t>
            </a:r>
            <a:endParaRPr lang="el-GR" sz="1200" b="1" dirty="0" smtClean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786190"/>
            <a:ext cx="2105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Sliding-window delivery</a:t>
            </a:r>
            <a:endParaRPr lang="el-GR" sz="1200" b="1" dirty="0" smtClean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5572140"/>
            <a:ext cx="1980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History-based delivery</a:t>
            </a:r>
            <a:endParaRPr lang="el-GR" sz="1200" b="1" dirty="0" smtClean="0">
              <a:solidFill>
                <a:schemeClr val="tx2"/>
              </a:solidFill>
            </a:endParaRPr>
          </a:p>
        </p:txBody>
      </p:sp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214422"/>
            <a:ext cx="50863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928934"/>
            <a:ext cx="522922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overhead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71612"/>
            <a:ext cx="8615394" cy="2857520"/>
          </a:xfrm>
        </p:spPr>
        <p:txBody>
          <a:bodyPr>
            <a:normAutofit/>
          </a:bodyPr>
          <a:lstStyle/>
          <a:p>
            <a:r>
              <a:rPr lang="en-US" dirty="0" smtClean="0"/>
              <a:t>Sources of overhead: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Matching</a:t>
            </a:r>
            <a:r>
              <a:rPr lang="en-US" dirty="0" smtClean="0"/>
              <a:t>: Locating all matching subscriptions for a user and not only one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State</a:t>
            </a:r>
            <a:r>
              <a:rPr lang="en-US" dirty="0" smtClean="0"/>
              <a:t>: Maintaining state for previous events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Matching depends on the covering relations among the subscriptions of a user</a:t>
            </a:r>
          </a:p>
          <a:p>
            <a:pPr lvl="1"/>
            <a:r>
              <a:rPr lang="en-US" dirty="0" smtClean="0"/>
              <a:t>Generally, as coverage increases, so does the matching </a:t>
            </a:r>
            <a:r>
              <a:rPr lang="en-US" dirty="0" smtClean="0"/>
              <a:t>overhead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6" name="Rounded Rectangle 5"/>
          <p:cNvSpPr/>
          <p:nvPr/>
        </p:nvSpPr>
        <p:spPr>
          <a:xfrm>
            <a:off x="3929058" y="4731983"/>
            <a:ext cx="1357322" cy="3587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comedy</a:t>
            </a:r>
            <a:endParaRPr lang="el-GR" dirty="0"/>
          </a:p>
        </p:txBody>
      </p:sp>
      <p:sp>
        <p:nvSpPr>
          <p:cNvPr id="7" name="Rounded Rectangle 6"/>
          <p:cNvSpPr/>
          <p:nvPr/>
        </p:nvSpPr>
        <p:spPr>
          <a:xfrm>
            <a:off x="3714744" y="5641991"/>
            <a:ext cx="1785950" cy="3587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director = Mel Brooks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overhead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2500306"/>
            <a:ext cx="3714776" cy="392909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Freshness</a:t>
            </a:r>
            <a:r>
              <a:rPr lang="en-US" dirty="0" smtClean="0"/>
              <a:t> of events (time to reach the users)</a:t>
            </a:r>
          </a:p>
          <a:p>
            <a:pPr lvl="1"/>
            <a:r>
              <a:rPr lang="en-US" dirty="0" smtClean="0"/>
              <a:t>Larger windows increase average delay</a:t>
            </a:r>
          </a:p>
          <a:p>
            <a:endParaRPr lang="en-US" dirty="0" smtClean="0"/>
          </a:p>
          <a:p>
            <a:r>
              <a:rPr lang="en-US" dirty="0" smtClean="0"/>
              <a:t>The “Random” scenario has the best performance</a:t>
            </a:r>
          </a:p>
          <a:p>
            <a:pPr lvl="1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44</a:t>
            </a:fld>
            <a:endParaRPr lang="el-GR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000240"/>
            <a:ext cx="497205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572132" y="5429264"/>
            <a:ext cx="2105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Sliding-window delivery</a:t>
            </a:r>
            <a:endParaRPr lang="el-GR" sz="1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accent2"/>
                </a:solidFill>
              </a:rPr>
              <a:t>Summary</a:t>
            </a:r>
            <a:endParaRPr lang="el-GR" u="sng" dirty="0" smtClean="0">
              <a:solidFill>
                <a:schemeClr val="accent2"/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 has been to increase the </a:t>
            </a:r>
            <a:r>
              <a:rPr lang="en-US" dirty="0" smtClean="0">
                <a:solidFill>
                  <a:srgbClr val="FF0000"/>
                </a:solidFill>
              </a:rPr>
              <a:t>quality</a:t>
            </a:r>
            <a:r>
              <a:rPr lang="en-US" dirty="0" smtClean="0"/>
              <a:t> of notifications delivered via publish/subscribe systems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Users are allowed to specify their </a:t>
            </a:r>
            <a:r>
              <a:rPr lang="en-US" dirty="0" smtClean="0">
                <a:solidFill>
                  <a:srgbClr val="FF0000"/>
                </a:solidFill>
              </a:rPr>
              <a:t>preferences over subscriptions</a:t>
            </a:r>
            <a:r>
              <a:rPr lang="en-US" dirty="0" smtClean="0"/>
              <a:t> in an intuitive way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Ranking is based on user preferences and </a:t>
            </a:r>
            <a:r>
              <a:rPr lang="en-US" dirty="0" smtClean="0">
                <a:solidFill>
                  <a:srgbClr val="FF0000"/>
                </a:solidFill>
              </a:rPr>
              <a:t>diversity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have provided </a:t>
            </a:r>
            <a:r>
              <a:rPr lang="en-US" dirty="0" smtClean="0">
                <a:solidFill>
                  <a:srgbClr val="FF0000"/>
                </a:solidFill>
              </a:rPr>
              <a:t>algorithms</a:t>
            </a:r>
            <a:r>
              <a:rPr lang="en-US" dirty="0" smtClean="0"/>
              <a:t> for the implementation of 3 delivery modes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have fully implemented our approach (</a:t>
            </a:r>
            <a:r>
              <a:rPr lang="en-US" dirty="0" err="1" smtClean="0">
                <a:solidFill>
                  <a:srgbClr val="FF0000"/>
                </a:solidFill>
              </a:rPr>
              <a:t>PrefSIENA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the future:</a:t>
            </a:r>
          </a:p>
          <a:p>
            <a:pPr lvl="1"/>
            <a:r>
              <a:rPr lang="en-US" dirty="0" smtClean="0"/>
              <a:t>Design an efficient system to achieve good performance for ranked delivery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000232" y="2921169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accent2"/>
                </a:solidFill>
                <a:latin typeface="Freestyle Script" pitchFamily="66" charset="0"/>
              </a:rPr>
              <a:t>Thank you!</a:t>
            </a:r>
            <a:endParaRPr lang="el-GR" sz="6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Typically, all subscriptions are considered </a:t>
            </a:r>
            <a:r>
              <a:rPr lang="en-US" dirty="0" smtClean="0">
                <a:solidFill>
                  <a:srgbClr val="FF0000"/>
                </a:solidFill>
              </a:rPr>
              <a:t>equally important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Users may receive: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overwhelming amounts of notifications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too much overlapping information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such cases, users would like to receive only a fraction of notifications, the </a:t>
            </a:r>
            <a:r>
              <a:rPr lang="en-US" dirty="0" smtClean="0">
                <a:solidFill>
                  <a:srgbClr val="FF0000"/>
                </a:solidFill>
              </a:rPr>
              <a:t>most interesting</a:t>
            </a:r>
            <a:r>
              <a:rPr lang="en-US" dirty="0" smtClean="0"/>
              <a:t> ones: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Say Addison is more interested in horror movies than comedies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Addison would like to receive notifications about (various) comedies </a:t>
            </a:r>
            <a:r>
              <a:rPr lang="en-US" i="1" dirty="0" smtClean="0"/>
              <a:t>only if there are no (or just a few)</a:t>
            </a:r>
            <a:r>
              <a:rPr lang="en-US" dirty="0" smtClean="0"/>
              <a:t> notifications about horror movies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Current publish/subscribe systems do not allow Addison to express this different degree of interest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3901588"/>
            <a:ext cx="8143932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express some form of </a:t>
            </a:r>
            <a:r>
              <a:rPr lang="en-US" dirty="0" smtClean="0">
                <a:solidFill>
                  <a:srgbClr val="FF0000"/>
                </a:solidFill>
              </a:rPr>
              <a:t>ranking</a:t>
            </a:r>
            <a:r>
              <a:rPr lang="en-US" dirty="0" smtClean="0"/>
              <a:t> among subscriptions, we allow users to define </a:t>
            </a:r>
            <a:r>
              <a:rPr lang="en-US" i="1" dirty="0" smtClean="0"/>
              <a:t>priorities</a:t>
            </a:r>
            <a:r>
              <a:rPr lang="en-US" dirty="0" smtClean="0"/>
              <a:t> among them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do this, we introduce </a:t>
            </a:r>
            <a:r>
              <a:rPr lang="en-US" dirty="0" smtClean="0">
                <a:solidFill>
                  <a:srgbClr val="FF0000"/>
                </a:solidFill>
              </a:rPr>
              <a:t>preferential subscriptions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Based on preferential subscriptions, we deliver to users only the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most interesting </a:t>
            </a:r>
            <a:r>
              <a:rPr lang="en-US" dirty="0" smtClean="0"/>
              <a:t>events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Continuous flow of information, so what does top-</a:t>
            </a:r>
            <a:r>
              <a:rPr lang="en-US" i="1" dirty="0" smtClean="0"/>
              <a:t>k</a:t>
            </a:r>
            <a:r>
              <a:rPr lang="en-US" dirty="0" smtClean="0"/>
              <a:t> mean?</a:t>
            </a:r>
            <a:endParaRPr lang="en-US" i="1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does interesting mean?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accent2"/>
                </a:solidFill>
              </a:rPr>
              <a:t>Publish/Subscribe Preliminaries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Our Preference Model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Spicing up data: Diversity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Delivery modes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Evaluation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Publish/Subscribe variations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are two kind of schemes for specifying interesting events: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Topic-based</a:t>
            </a:r>
          </a:p>
          <a:p>
            <a:pPr lvl="2"/>
            <a:r>
              <a:rPr lang="en-US" dirty="0" smtClean="0"/>
              <a:t>Each event belongs to a number of  topics (e.g. “music”, “sport”)</a:t>
            </a:r>
          </a:p>
          <a:p>
            <a:pPr lvl="2"/>
            <a:r>
              <a:rPr lang="en-US" dirty="0" smtClean="0"/>
              <a:t>Users subscribe to topics and receive all relevant events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Content-based</a:t>
            </a:r>
          </a:p>
          <a:p>
            <a:pPr lvl="2"/>
            <a:r>
              <a:rPr lang="en-US" dirty="0" smtClean="0"/>
              <a:t>Users subscribe to the actual content of the events, or a structured summary of it</a:t>
            </a:r>
          </a:p>
          <a:p>
            <a:pPr lvl="2"/>
            <a:r>
              <a:rPr lang="en-US" dirty="0" smtClean="0"/>
              <a:t>More expressive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 this work we use the content-based scheme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03B36-F437-4354-A336-690531D3522A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MOD_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DMOD_theme</Template>
  <TotalTime>765</TotalTime>
  <Words>3368</Words>
  <Application>Microsoft Office PowerPoint</Application>
  <PresentationFormat>On-screen Show (4:3)</PresentationFormat>
  <Paragraphs>900</Paragraphs>
  <Slides>47</Slides>
  <Notes>47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DMOD_theme</vt:lpstr>
      <vt:lpstr>Visio</vt:lpstr>
      <vt:lpstr>Equation</vt:lpstr>
      <vt:lpstr>Preference-Aware Publish/Subscribe Delivery with Diversity</vt:lpstr>
      <vt:lpstr>Introduction</vt:lpstr>
      <vt:lpstr>Introduction</vt:lpstr>
      <vt:lpstr>Matching Example</vt:lpstr>
      <vt:lpstr>Motivation</vt:lpstr>
      <vt:lpstr>Contribution</vt:lpstr>
      <vt:lpstr>Outline</vt:lpstr>
      <vt:lpstr>Outline</vt:lpstr>
      <vt:lpstr>Publish/Subscribe variations</vt:lpstr>
      <vt:lpstr>Content-based Model</vt:lpstr>
      <vt:lpstr>Covering/Matching relation</vt:lpstr>
      <vt:lpstr>Outline</vt:lpstr>
      <vt:lpstr>Expressing Preferences</vt:lpstr>
      <vt:lpstr>Expressing Preferences</vt:lpstr>
      <vt:lpstr>Ordering subscriptions</vt:lpstr>
      <vt:lpstr>Extracting preference ranks</vt:lpstr>
      <vt:lpstr>Preferential Subscriptions</vt:lpstr>
      <vt:lpstr>Computing Event Ranks</vt:lpstr>
      <vt:lpstr>Computing Event Ranks</vt:lpstr>
      <vt:lpstr>Outline</vt:lpstr>
      <vt:lpstr>Motivation</vt:lpstr>
      <vt:lpstr>Diversity</vt:lpstr>
      <vt:lpstr>Set Diversity</vt:lpstr>
      <vt:lpstr>Diverse top-k</vt:lpstr>
      <vt:lpstr>Diversity Heuristic</vt:lpstr>
      <vt:lpstr>Diverse top-k preference ranking</vt:lpstr>
      <vt:lpstr>Top-k preferred diversity-aware delivery</vt:lpstr>
      <vt:lpstr>Outline</vt:lpstr>
      <vt:lpstr>Problem</vt:lpstr>
      <vt:lpstr>Periodic Delivery</vt:lpstr>
      <vt:lpstr>Periodic Delivery</vt:lpstr>
      <vt:lpstr>Sliding-Window Delivery</vt:lpstr>
      <vt:lpstr>Sliding-Window Delivery</vt:lpstr>
      <vt:lpstr>Sliding-Window Delivery</vt:lpstr>
      <vt:lpstr>History-based Filtering</vt:lpstr>
      <vt:lpstr>History-based Filtering</vt:lpstr>
      <vt:lpstr>Outline</vt:lpstr>
      <vt:lpstr>Evaluation</vt:lpstr>
      <vt:lpstr>Diversity Heuristic performance</vt:lpstr>
      <vt:lpstr>Evaluation Scenarios</vt:lpstr>
      <vt:lpstr>Number of Delivered Events</vt:lpstr>
      <vt:lpstr>Average Diversity</vt:lpstr>
      <vt:lpstr>Performance overhead</vt:lpstr>
      <vt:lpstr>Performance overhead</vt:lpstr>
      <vt:lpstr>Outline</vt:lpstr>
      <vt:lpstr>Summary</vt:lpstr>
      <vt:lpstr>Slide 47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Preference-Aware Publish/Subscribe Delivery with Diversity</dc:title>
  <dc:creator>Marina Drosou</dc:creator>
  <dc:description>DEBS 2009 paper presentation</dc:description>
  <cp:lastModifiedBy>Valued Acer Customer</cp:lastModifiedBy>
  <cp:revision>134</cp:revision>
  <dcterms:created xsi:type="dcterms:W3CDTF">2009-06-21T07:21:39Z</dcterms:created>
  <dcterms:modified xsi:type="dcterms:W3CDTF">2009-07-07T19:40:36Z</dcterms:modified>
</cp:coreProperties>
</file>