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77" r:id="rId14"/>
    <p:sldId id="279" r:id="rId15"/>
    <p:sldId id="280" r:id="rId16"/>
    <p:sldId id="281" r:id="rId17"/>
    <p:sldId id="267" r:id="rId18"/>
    <p:sldId id="270" r:id="rId19"/>
    <p:sldId id="271" r:id="rId20"/>
    <p:sldId id="272" r:id="rId21"/>
    <p:sldId id="275" r:id="rId22"/>
    <p:sldId id="276" r:id="rId23"/>
    <p:sldId id="282" r:id="rId24"/>
    <p:sldId id="283" r:id="rId25"/>
    <p:sldId id="284" r:id="rId26"/>
    <p:sldId id="285" r:id="rId27"/>
    <p:sldId id="286" r:id="rId28"/>
    <p:sldId id="288" r:id="rId29"/>
    <p:sldId id="291" r:id="rId30"/>
    <p:sldId id="289" r:id="rId31"/>
    <p:sldId id="29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424DF-6C27-431E-93EF-25E87FD52C93}" type="datetimeFigureOut">
              <a:rPr lang="el-GR" smtClean="0"/>
              <a:pPr/>
              <a:t>6/7/2009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55258-1AB1-42AC-A5DD-2FF1E414068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18</a:t>
            </a:fld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20</a:t>
            </a:fld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21</a:t>
            </a:fld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22</a:t>
            </a:fld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23</a:t>
            </a:fld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24</a:t>
            </a:fld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27</a:t>
            </a:fld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28</a:t>
            </a:fld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29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30</a:t>
            </a:fld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31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055258-1AB1-42AC-A5DD-2FF1E4140683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2E5100-E24E-4423-A13E-FC785B8C56E4}" type="datetime1">
              <a:rPr lang="en-US" smtClean="0"/>
              <a:pPr/>
              <a:t>7/6/2009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DMOD Laboratory, University of Ioannina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5DF018-0DD9-48E4-A3E7-46AD6532D222}" type="datetime1">
              <a:rPr lang="en-US" smtClean="0"/>
              <a:pPr/>
              <a:t>7/6/2009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DMOD Laboratory, University of Ioannina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FBCADB-A05E-4EBF-B4A5-12E5B210EE0B}" type="datetime1">
              <a:rPr lang="en-US" smtClean="0"/>
              <a:pPr/>
              <a:t>7/6/2009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DMOD Laboratory, University of Ioannina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67916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5400" y="6416675"/>
            <a:ext cx="3505200" cy="3651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dirty="0" smtClean="0"/>
              <a:t>DEBS 09 PhD Workshop @ Nashville, TN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4191000" cy="365125"/>
          </a:xfrm>
        </p:spPr>
        <p:txBody>
          <a:bodyPr/>
          <a:lstStyle>
            <a:lvl1pPr algn="l">
              <a:defRPr/>
            </a:lvl1pPr>
            <a:extLst/>
          </a:lstStyle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FCBF7-D9C4-4AB7-B062-3CCF541F1526}" type="datetime1">
              <a:rPr lang="en-US" smtClean="0"/>
              <a:pPr/>
              <a:t>7/6/2009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DMOD Laboratory, University of Ioannina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DC6BE11-932D-446E-911D-DB3BA251DA08}" type="datetime1">
              <a:rPr lang="en-US" smtClean="0"/>
              <a:pPr/>
              <a:t>7/6/2009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DMOD Laboratory, University of Ioannina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8E2C73-A9ED-4266-9505-2A2763AAD51B}" type="datetime1">
              <a:rPr lang="en-US" smtClean="0"/>
              <a:pPr/>
              <a:t>7/6/2009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DMOD Laboratory, University of Ioannina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A20236-1B00-4377-ADAB-655DE49D7970}" type="datetime1">
              <a:rPr lang="en-US" smtClean="0"/>
              <a:pPr/>
              <a:t>7/6/2009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DMOD Laboratory, University of Ioannina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D825FF-9EF2-4997-80B8-3F4C78CE6560}" type="datetime1">
              <a:rPr lang="en-US" smtClean="0"/>
              <a:pPr/>
              <a:t>7/6/2009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DMOD Laboratory, University of Ioannina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93497A-33CE-4414-8639-EA94C3CB109B}" type="datetime1">
              <a:rPr lang="en-US" smtClean="0"/>
              <a:pPr/>
              <a:t>7/6/2009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DMOD Laboratory, University of Ioannina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DEF0156-68A7-4586-8D71-AD83CD2D5C85}" type="datetime1">
              <a:rPr lang="en-US" smtClean="0"/>
              <a:pPr/>
              <a:t>7/6/2009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r>
              <a:rPr lang="en-US" smtClean="0"/>
              <a:t>DMOD Laboratory, University of Ioannina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30936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295400"/>
            <a:ext cx="7772400" cy="506016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486400" y="6416675"/>
            <a:ext cx="3124200" cy="365125"/>
          </a:xfrm>
          <a:prstGeom prst="rect">
            <a:avLst/>
          </a:prstGeom>
        </p:spPr>
        <p:txBody>
          <a:bodyPr vert="horz"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dirty="0" smtClean="0"/>
              <a:t>DEBS 09 PhD Workshop @ Nashville, TN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4572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en-US" dirty="0" smtClean="0"/>
              <a:t>DMOD Laboratory, University of </a:t>
            </a:r>
            <a:r>
              <a:rPr lang="en-US" dirty="0" err="1" smtClean="0"/>
              <a:t>Ioannina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41642"/>
            <a:ext cx="7772400" cy="1975104"/>
          </a:xfrm>
        </p:spPr>
        <p:txBody>
          <a:bodyPr>
            <a:normAutofit/>
          </a:bodyPr>
          <a:lstStyle/>
          <a:p>
            <a:r>
              <a:rPr lang="en-US" dirty="0" smtClean="0"/>
              <a:t>Ranked Publish/Subscribe Delivery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191000"/>
            <a:ext cx="7772400" cy="24384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sz="3200" b="1" dirty="0" smtClean="0">
                <a:solidFill>
                  <a:schemeClr val="tx1"/>
                </a:solidFill>
              </a:rPr>
              <a:t>Marina </a:t>
            </a:r>
            <a:r>
              <a:rPr lang="en-US" sz="3200" b="1" dirty="0" err="1" smtClean="0">
                <a:solidFill>
                  <a:schemeClr val="tx1"/>
                </a:solidFill>
              </a:rPr>
              <a:t>Drosou</a:t>
            </a:r>
            <a:endParaRPr lang="en-US" sz="3200" b="1" dirty="0" smtClean="0">
              <a:solidFill>
                <a:schemeClr val="tx1"/>
              </a:solidFill>
            </a:endParaRPr>
          </a:p>
          <a:p>
            <a:pPr algn="l"/>
            <a:endParaRPr lang="en-US" sz="58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Department of Computer Science</a:t>
            </a: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University of </a:t>
            </a:r>
            <a:r>
              <a:rPr lang="en-US" sz="2200" dirty="0" err="1" smtClean="0">
                <a:solidFill>
                  <a:schemeClr val="tx1"/>
                </a:solidFill>
              </a:rPr>
              <a:t>Ioannina</a:t>
            </a:r>
            <a:r>
              <a:rPr lang="en-US" sz="2200" dirty="0" smtClean="0">
                <a:solidFill>
                  <a:schemeClr val="tx1"/>
                </a:solidFill>
              </a:rPr>
              <a:t>, Greece</a:t>
            </a:r>
          </a:p>
          <a:p>
            <a:pPr algn="l"/>
            <a:endParaRPr lang="en-US" sz="45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Thesis Advisor: </a:t>
            </a:r>
            <a:r>
              <a:rPr lang="en-US" sz="2200" b="1" dirty="0" err="1" smtClean="0">
                <a:solidFill>
                  <a:schemeClr val="tx1"/>
                </a:solidFill>
              </a:rPr>
              <a:t>Evaggelia</a:t>
            </a:r>
            <a:r>
              <a:rPr lang="en-US" sz="2200" b="1" dirty="0" smtClean="0">
                <a:solidFill>
                  <a:schemeClr val="tx1"/>
                </a:solidFill>
              </a:rPr>
              <a:t> </a:t>
            </a:r>
            <a:r>
              <a:rPr lang="en-US" sz="2200" b="1" dirty="0" err="1" smtClean="0">
                <a:solidFill>
                  <a:schemeClr val="tx1"/>
                </a:solidFill>
              </a:rPr>
              <a:t>Pitoura</a:t>
            </a:r>
            <a:endParaRPr lang="en-US" sz="4500" b="1" dirty="0" smtClean="0">
              <a:solidFill>
                <a:schemeClr val="tx1"/>
              </a:solidFill>
            </a:endParaRPr>
          </a:p>
          <a:p>
            <a:pPr algn="l"/>
            <a:endParaRPr lang="en-US" sz="4500" dirty="0" smtClean="0">
              <a:solidFill>
                <a:schemeClr val="tx1"/>
              </a:solidFill>
            </a:endParaRPr>
          </a:p>
          <a:p>
            <a:pPr algn="l"/>
            <a:r>
              <a:rPr lang="en-US" sz="2200" dirty="0" smtClean="0">
                <a:solidFill>
                  <a:schemeClr val="tx1"/>
                </a:solidFill>
              </a:rPr>
              <a:t>http://dmod.cs.uoi.gr</a:t>
            </a:r>
          </a:p>
          <a:p>
            <a:endParaRPr lang="el-GR" dirty="0"/>
          </a:p>
        </p:txBody>
      </p:sp>
      <p:pic>
        <p:nvPicPr>
          <p:cNvPr id="4" name="Picture 3" descr="csuo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4876800"/>
            <a:ext cx="1428750" cy="1352550"/>
          </a:xfrm>
          <a:prstGeom prst="rect">
            <a:avLst/>
          </a:prstGeom>
        </p:spPr>
      </p:pic>
      <p:pic>
        <p:nvPicPr>
          <p:cNvPr id="5" name="Picture 4" descr="DMOD_logo_big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4600" y="5181600"/>
            <a:ext cx="1049410" cy="8739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We consider time-partitioning methods:</a:t>
            </a:r>
          </a:p>
          <a:p>
            <a:pPr lvl="1"/>
            <a:r>
              <a:rPr lang="en-US" dirty="0" smtClean="0"/>
              <a:t>Periodic</a:t>
            </a:r>
          </a:p>
          <a:p>
            <a:pPr lvl="1"/>
            <a:r>
              <a:rPr lang="en-US" dirty="0" smtClean="0"/>
              <a:t>Window-based</a:t>
            </a:r>
          </a:p>
          <a:p>
            <a:pPr lvl="2"/>
            <a:r>
              <a:rPr lang="en-US" dirty="0" smtClean="0"/>
              <a:t>Time-based</a:t>
            </a:r>
          </a:p>
          <a:p>
            <a:pPr lvl="2"/>
            <a:r>
              <a:rPr lang="en-US" dirty="0" smtClean="0"/>
              <a:t>Event-based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Another major issue is that users are independent</a:t>
            </a:r>
          </a:p>
          <a:p>
            <a:pPr lvl="1"/>
            <a:r>
              <a:rPr lang="en-US" dirty="0" smtClean="0"/>
              <a:t>Their interests may vary a lot</a:t>
            </a:r>
          </a:p>
          <a:p>
            <a:pPr lvl="1"/>
            <a:r>
              <a:rPr lang="en-US" dirty="0" smtClean="0"/>
              <a:t>There are no globally top-ranked notifications</a:t>
            </a:r>
          </a:p>
          <a:p>
            <a:pPr lvl="2"/>
            <a:r>
              <a:rPr lang="en-US" dirty="0" smtClean="0"/>
              <a:t>A possible solution is clustering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  <a:p>
            <a:endParaRPr lang="en-US" dirty="0" smtClean="0"/>
          </a:p>
          <a:p>
            <a:r>
              <a:rPr lang="en-US" u="sng" dirty="0" smtClean="0">
                <a:solidFill>
                  <a:schemeClr val="accent1"/>
                </a:solidFill>
              </a:rPr>
              <a:t>Preferences</a:t>
            </a:r>
          </a:p>
          <a:p>
            <a:r>
              <a:rPr lang="en-US" dirty="0" smtClean="0"/>
              <a:t>Diversity</a:t>
            </a:r>
            <a:endParaRPr lang="en-US" u="sng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Freshness</a:t>
            </a:r>
          </a:p>
          <a:p>
            <a:endParaRPr lang="en-US" dirty="0" smtClean="0"/>
          </a:p>
          <a:p>
            <a:r>
              <a:rPr lang="en-US" dirty="0" smtClean="0"/>
              <a:t>Combining Criteria</a:t>
            </a:r>
          </a:p>
          <a:p>
            <a:endParaRPr lang="en-US" dirty="0" smtClean="0"/>
          </a:p>
          <a:p>
            <a:r>
              <a:rPr lang="en-US" dirty="0" err="1" smtClean="0"/>
              <a:t>DiveR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Expressing preferences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Preferences are associated with subscriptions</a:t>
            </a:r>
          </a:p>
          <a:p>
            <a:endParaRPr lang="en-US" dirty="0" smtClean="0"/>
          </a:p>
          <a:p>
            <a:r>
              <a:rPr lang="en-US" dirty="0" smtClean="0"/>
              <a:t>Different degrees of granularity</a:t>
            </a:r>
          </a:p>
          <a:p>
            <a:pPr lvl="1"/>
            <a:r>
              <a:rPr lang="en-US" dirty="0" smtClean="0"/>
              <a:t>Subscription-based preferences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Attribute-based preferences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6" name="Group 27"/>
          <p:cNvGrpSpPr/>
          <p:nvPr/>
        </p:nvGrpSpPr>
        <p:grpSpPr>
          <a:xfrm>
            <a:off x="2667000" y="3505200"/>
            <a:ext cx="3657600" cy="523220"/>
            <a:chOff x="1985946" y="5532311"/>
            <a:chExt cx="3657600" cy="833449"/>
          </a:xfrm>
        </p:grpSpPr>
        <p:sp>
          <p:nvSpPr>
            <p:cNvPr id="7" name="Rounded Rectangle 6"/>
            <p:cNvSpPr/>
            <p:nvPr/>
          </p:nvSpPr>
          <p:spPr>
            <a:xfrm>
              <a:off x="1985946" y="5646103"/>
              <a:ext cx="1585922" cy="57150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drama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director = T. Burton</a:t>
              </a:r>
              <a:endParaRPr lang="el-GR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000496" y="5646103"/>
              <a:ext cx="1643050" cy="57150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horror</a:t>
              </a:r>
            </a:p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director = S. Spielberg</a:t>
              </a:r>
              <a:endParaRPr lang="el-GR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71868" y="5532311"/>
              <a:ext cx="357190" cy="833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dirty="0" smtClean="0">
                  <a:latin typeface="Cambria Math" pitchFamily="18" charset="0"/>
                  <a:ea typeface="Cambria Math" pitchFamily="18" charset="0"/>
                  <a:cs typeface="Arial Unicode MS"/>
                </a:rPr>
                <a:t>≻</a:t>
              </a:r>
              <a:endParaRPr lang="el-GR" sz="2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18" name="Group 27"/>
          <p:cNvGrpSpPr/>
          <p:nvPr/>
        </p:nvGrpSpPr>
        <p:grpSpPr>
          <a:xfrm>
            <a:off x="2667000" y="4582180"/>
            <a:ext cx="3657600" cy="523220"/>
            <a:chOff x="1985946" y="5532311"/>
            <a:chExt cx="3657600" cy="833449"/>
          </a:xfrm>
        </p:grpSpPr>
        <p:sp>
          <p:nvSpPr>
            <p:cNvPr id="19" name="Rounded Rectangle 18"/>
            <p:cNvSpPr/>
            <p:nvPr/>
          </p:nvSpPr>
          <p:spPr>
            <a:xfrm>
              <a:off x="1985946" y="5646103"/>
              <a:ext cx="1585922" cy="57150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director = T. Burton</a:t>
              </a:r>
              <a:endParaRPr lang="el-GR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000496" y="5646103"/>
              <a:ext cx="1643050" cy="57150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director = S. Spielberg</a:t>
              </a:r>
              <a:endParaRPr lang="el-GR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71868" y="5532311"/>
              <a:ext cx="357190" cy="833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dirty="0" smtClean="0">
                  <a:latin typeface="Cambria Math" pitchFamily="18" charset="0"/>
                  <a:ea typeface="Cambria Math" pitchFamily="18" charset="0"/>
                  <a:cs typeface="Arial Unicode MS"/>
                </a:rPr>
                <a:t>≻</a:t>
              </a:r>
              <a:endParaRPr lang="el-GR" sz="2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  <p:grpSp>
        <p:nvGrpSpPr>
          <p:cNvPr id="22" name="Group 27"/>
          <p:cNvGrpSpPr/>
          <p:nvPr/>
        </p:nvGrpSpPr>
        <p:grpSpPr>
          <a:xfrm>
            <a:off x="2667000" y="5181600"/>
            <a:ext cx="3657600" cy="523220"/>
            <a:chOff x="1985946" y="5532311"/>
            <a:chExt cx="3657600" cy="833449"/>
          </a:xfrm>
        </p:grpSpPr>
        <p:sp>
          <p:nvSpPr>
            <p:cNvPr id="23" name="Rounded Rectangle 22"/>
            <p:cNvSpPr/>
            <p:nvPr/>
          </p:nvSpPr>
          <p:spPr>
            <a:xfrm>
              <a:off x="1985946" y="5646103"/>
              <a:ext cx="1585922" cy="57150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drama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000496" y="5646103"/>
              <a:ext cx="1643050" cy="571504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horror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71868" y="5532311"/>
              <a:ext cx="357190" cy="833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800" dirty="0" smtClean="0">
                  <a:latin typeface="Cambria Math" pitchFamily="18" charset="0"/>
                  <a:ea typeface="Cambria Math" pitchFamily="18" charset="0"/>
                  <a:cs typeface="Arial Unicode MS"/>
                </a:rPr>
                <a:t>≻</a:t>
              </a:r>
              <a:endParaRPr lang="el-GR" sz="2800" dirty="0">
                <a:latin typeface="Cambria Math" pitchFamily="18" charset="0"/>
                <a:ea typeface="Cambria Math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Subscriptions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To order user subscriptions  we use the </a:t>
            </a:r>
            <a:r>
              <a:rPr lang="en-US" dirty="0" smtClean="0">
                <a:solidFill>
                  <a:schemeClr val="accent2"/>
                </a:solidFill>
              </a:rPr>
              <a:t>winnow operator</a:t>
            </a:r>
            <a:r>
              <a:rPr lang="en-US" dirty="0" smtClean="0"/>
              <a:t>, applying it on various </a:t>
            </a:r>
            <a:r>
              <a:rPr lang="en-US" i="1" dirty="0" smtClean="0"/>
              <a:t>levels</a:t>
            </a:r>
          </a:p>
          <a:p>
            <a:pPr lvl="1"/>
            <a:r>
              <a:rPr lang="en-US" dirty="0" smtClean="0"/>
              <a:t>per subscription or per attribute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109610" y="3571876"/>
            <a:ext cx="3357586" cy="2500330"/>
            <a:chOff x="285720" y="3214686"/>
            <a:chExt cx="3357586" cy="2500330"/>
          </a:xfrm>
        </p:grpSpPr>
        <p:sp>
          <p:nvSpPr>
            <p:cNvPr id="7" name="Rounded Rectangle 6"/>
            <p:cNvSpPr/>
            <p:nvPr/>
          </p:nvSpPr>
          <p:spPr>
            <a:xfrm>
              <a:off x="357158" y="357187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drama</a:t>
              </a:r>
              <a:endParaRPr lang="el-GR" dirty="0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143108" y="357187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horror</a:t>
              </a:r>
              <a:endParaRPr lang="el-GR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07257" y="3223439"/>
              <a:ext cx="17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User preferences</a:t>
              </a:r>
              <a:endParaRPr lang="el-G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85720" y="3214686"/>
              <a:ext cx="3357586" cy="2500330"/>
            </a:xfrm>
            <a:prstGeom prst="round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357158" y="4070356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comedy</a:t>
              </a:r>
              <a:endParaRPr lang="el-GR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143108" y="4070355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romance</a:t>
              </a:r>
              <a:endParaRPr lang="el-GR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57158" y="4570422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romance</a:t>
              </a:r>
              <a:endParaRPr lang="el-GR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143108" y="4570421"/>
              <a:ext cx="1357322" cy="358777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action</a:t>
              </a:r>
              <a:endParaRPr lang="el-GR" dirty="0"/>
            </a:p>
          </p:txBody>
        </p:sp>
        <p:grpSp>
          <p:nvGrpSpPr>
            <p:cNvPr id="15" name="Group 61"/>
            <p:cNvGrpSpPr/>
            <p:nvPr/>
          </p:nvGrpSpPr>
          <p:grpSpPr>
            <a:xfrm>
              <a:off x="357158" y="3500440"/>
              <a:ext cx="3143272" cy="523220"/>
              <a:chOff x="357158" y="3500440"/>
              <a:chExt cx="3143272" cy="523220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1714480" y="3500440"/>
                <a:ext cx="3571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>
                    <a:latin typeface="Cambria Math" pitchFamily="18" charset="0"/>
                    <a:ea typeface="Cambria Math" pitchFamily="18" charset="0"/>
                    <a:cs typeface="Arial Unicode MS"/>
                  </a:rPr>
                  <a:t>≻</a:t>
                </a:r>
                <a:endParaRPr lang="el-GR" sz="28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357158" y="3571876"/>
                <a:ext cx="1357322" cy="358777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drama</a:t>
                </a:r>
                <a:endParaRPr lang="el-GR" dirty="0"/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2143108" y="3571876"/>
                <a:ext cx="1357322" cy="358777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horror</a:t>
                </a:r>
                <a:endParaRPr lang="el-GR" dirty="0"/>
              </a:p>
            </p:txBody>
          </p:sp>
        </p:grpSp>
        <p:grpSp>
          <p:nvGrpSpPr>
            <p:cNvPr id="16" name="Group 62"/>
            <p:cNvGrpSpPr/>
            <p:nvPr/>
          </p:nvGrpSpPr>
          <p:grpSpPr>
            <a:xfrm>
              <a:off x="357158" y="3998920"/>
              <a:ext cx="3143272" cy="523220"/>
              <a:chOff x="357158" y="3998920"/>
              <a:chExt cx="3143272" cy="52322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1714480" y="3998920"/>
                <a:ext cx="3571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>
                    <a:latin typeface="Cambria Math" pitchFamily="18" charset="0"/>
                    <a:ea typeface="Cambria Math" pitchFamily="18" charset="0"/>
                    <a:cs typeface="Arial Unicode MS"/>
                  </a:rPr>
                  <a:t>≻</a:t>
                </a:r>
                <a:endParaRPr lang="el-GR" sz="28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357158" y="4070356"/>
                <a:ext cx="1357322" cy="358777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comedy</a:t>
                </a:r>
                <a:endParaRPr lang="el-GR" dirty="0"/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2143108" y="4070355"/>
                <a:ext cx="1357322" cy="358777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romance</a:t>
                </a:r>
                <a:endParaRPr lang="el-GR" dirty="0"/>
              </a:p>
            </p:txBody>
          </p:sp>
        </p:grpSp>
        <p:grpSp>
          <p:nvGrpSpPr>
            <p:cNvPr id="17" name="Group 63"/>
            <p:cNvGrpSpPr/>
            <p:nvPr/>
          </p:nvGrpSpPr>
          <p:grpSpPr>
            <a:xfrm>
              <a:off x="357158" y="4498986"/>
              <a:ext cx="3143272" cy="523220"/>
              <a:chOff x="357158" y="4498986"/>
              <a:chExt cx="3143272" cy="523220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1714480" y="4498986"/>
                <a:ext cx="3571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>
                    <a:latin typeface="Cambria Math" pitchFamily="18" charset="0"/>
                    <a:ea typeface="Cambria Math" pitchFamily="18" charset="0"/>
                    <a:cs typeface="Arial Unicode MS"/>
                  </a:rPr>
                  <a:t>≻</a:t>
                </a:r>
                <a:endParaRPr lang="el-GR" sz="28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357158" y="4570422"/>
                <a:ext cx="1357322" cy="358777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romance</a:t>
                </a:r>
                <a:endParaRPr lang="el-GR" dirty="0"/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2143108" y="4570421"/>
                <a:ext cx="1357322" cy="358777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action</a:t>
                </a:r>
                <a:endParaRPr lang="el-GR" dirty="0"/>
              </a:p>
            </p:txBody>
          </p:sp>
        </p:grpSp>
        <p:grpSp>
          <p:nvGrpSpPr>
            <p:cNvPr id="18" name="Group 64"/>
            <p:cNvGrpSpPr/>
            <p:nvPr/>
          </p:nvGrpSpPr>
          <p:grpSpPr>
            <a:xfrm>
              <a:off x="357158" y="4977482"/>
              <a:ext cx="3143272" cy="523220"/>
              <a:chOff x="357158" y="4977482"/>
              <a:chExt cx="3143272" cy="523220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1714480" y="4977482"/>
                <a:ext cx="3571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>
                    <a:latin typeface="Cambria Math" pitchFamily="18" charset="0"/>
                    <a:ea typeface="Cambria Math" pitchFamily="18" charset="0"/>
                    <a:cs typeface="Arial Unicode MS"/>
                  </a:rPr>
                  <a:t>≻</a:t>
                </a:r>
                <a:endParaRPr lang="el-GR" sz="2800" dirty="0">
                  <a:latin typeface="Cambria Math" pitchFamily="18" charset="0"/>
                  <a:ea typeface="Cambria Math" pitchFamily="18" charset="0"/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357158" y="5048918"/>
                <a:ext cx="1357322" cy="358777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comedy</a:t>
                </a:r>
                <a:endParaRPr lang="el-GR" dirty="0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143108" y="5048917"/>
                <a:ext cx="1357322" cy="358777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>
                    <a:solidFill>
                      <a:schemeClr val="tx1"/>
                    </a:solidFill>
                  </a:rPr>
                  <a:t>genre = horror</a:t>
                </a:r>
                <a:endParaRPr lang="el-GR" dirty="0"/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5428854" y="3518022"/>
            <a:ext cx="3181746" cy="2485435"/>
            <a:chOff x="4819278" y="3518022"/>
            <a:chExt cx="3181746" cy="2485435"/>
          </a:xfrm>
        </p:grpSpPr>
        <p:sp>
          <p:nvSpPr>
            <p:cNvPr id="32" name="Rounded Rectangle 31"/>
            <p:cNvSpPr/>
            <p:nvPr/>
          </p:nvSpPr>
          <p:spPr>
            <a:xfrm>
              <a:off x="4819278" y="3929066"/>
              <a:ext cx="1357322" cy="358777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drama</a:t>
              </a:r>
              <a:endParaRPr lang="el-GR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6643702" y="3929066"/>
              <a:ext cx="1357322" cy="358777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comedy</a:t>
              </a:r>
              <a:endParaRPr lang="el-GR" dirty="0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4819278" y="4839074"/>
              <a:ext cx="1357322" cy="358777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horror</a:t>
              </a:r>
              <a:endParaRPr lang="el-GR" dirty="0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643702" y="4839074"/>
              <a:ext cx="1357322" cy="358777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romance</a:t>
              </a:r>
              <a:endParaRPr lang="el-GR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5679289" y="5644680"/>
              <a:ext cx="1357322" cy="358777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action</a:t>
              </a:r>
              <a:endParaRPr lang="el-GR" dirty="0"/>
            </a:p>
          </p:txBody>
        </p:sp>
        <p:cxnSp>
          <p:nvCxnSpPr>
            <p:cNvPr id="37" name="Straight Arrow Connector 36"/>
            <p:cNvCxnSpPr>
              <a:stCxn id="32" idx="2"/>
              <a:endCxn id="34" idx="0"/>
            </p:cNvCxnSpPr>
            <p:nvPr/>
          </p:nvCxnSpPr>
          <p:spPr>
            <a:xfrm rot="5400000">
              <a:off x="5222324" y="4563458"/>
              <a:ext cx="551231" cy="1588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3" idx="2"/>
              <a:endCxn id="35" idx="0"/>
            </p:cNvCxnSpPr>
            <p:nvPr/>
          </p:nvCxnSpPr>
          <p:spPr>
            <a:xfrm rot="5400000">
              <a:off x="7046748" y="4563458"/>
              <a:ext cx="551231" cy="1588"/>
            </a:xfrm>
            <a:prstGeom prst="straightConnector1">
              <a:avLst/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5" idx="2"/>
              <a:endCxn id="36" idx="0"/>
            </p:cNvCxnSpPr>
            <p:nvPr/>
          </p:nvCxnSpPr>
          <p:spPr>
            <a:xfrm rot="5400000">
              <a:off x="6616743" y="4939059"/>
              <a:ext cx="446829" cy="964413"/>
            </a:xfrm>
            <a:prstGeom prst="straightConnector1">
              <a:avLst/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3" idx="2"/>
              <a:endCxn id="34" idx="0"/>
            </p:cNvCxnSpPr>
            <p:nvPr/>
          </p:nvCxnSpPr>
          <p:spPr>
            <a:xfrm rot="5400000">
              <a:off x="6134536" y="3651246"/>
              <a:ext cx="551231" cy="1824424"/>
            </a:xfrm>
            <a:prstGeom prst="straightConnector1">
              <a:avLst/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5509486" y="3518022"/>
              <a:ext cx="17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Preference graph</a:t>
              </a:r>
              <a:endParaRPr lang="el-GR" sz="1200" b="1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preference ranks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1905000"/>
          </a:xfrm>
        </p:spPr>
        <p:txBody>
          <a:bodyPr/>
          <a:lstStyle/>
          <a:p>
            <a:pPr lvl="0"/>
            <a:r>
              <a:rPr lang="en-US" dirty="0" smtClean="0"/>
              <a:t>We perform a topological sort to compute winnow levels. The subscriptions of level </a:t>
            </a:r>
            <a:r>
              <a:rPr lang="en-US" i="1" dirty="0" err="1" smtClean="0"/>
              <a:t>i</a:t>
            </a:r>
            <a:r>
              <a:rPr lang="en-US" dirty="0" smtClean="0"/>
              <a:t> are associated with a </a:t>
            </a:r>
            <a:r>
              <a:rPr lang="en-US" dirty="0" smtClean="0">
                <a:solidFill>
                  <a:schemeClr val="accent2"/>
                </a:solidFill>
              </a:rPr>
              <a:t>preference rank</a:t>
            </a:r>
            <a:r>
              <a:rPr lang="en-US" dirty="0" smtClean="0"/>
              <a:t> </a:t>
            </a:r>
            <a:r>
              <a:rPr lang="en-US" dirty="0" smtClean="0">
                <a:latin typeface="Cambria Math"/>
                <a:ea typeface="Cambria Math"/>
              </a:rPr>
              <a:t>𝒢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>
                <a:latin typeface="Cambria Math"/>
                <a:ea typeface="Cambria Math"/>
              </a:rPr>
              <a:t>𝒢 is a monotonically decreasing function with 𝒢 → [0, 1]</a:t>
            </a:r>
          </a:p>
          <a:p>
            <a:pPr lvl="2"/>
            <a:r>
              <a:rPr lang="en-US" dirty="0" smtClean="0">
                <a:latin typeface="Cambria Math"/>
                <a:ea typeface="Cambria Math"/>
              </a:rPr>
              <a:t>e.g. for 𝒢 = (</a:t>
            </a:r>
            <a:r>
              <a:rPr lang="en-US" i="1" dirty="0" smtClean="0">
                <a:latin typeface="Cambria Math"/>
                <a:ea typeface="Cambria Math"/>
              </a:rPr>
              <a:t>D </a:t>
            </a:r>
            <a:r>
              <a:rPr lang="en-US" dirty="0" smtClean="0">
                <a:latin typeface="Cambria Math"/>
                <a:ea typeface="Cambria Math"/>
              </a:rPr>
              <a:t>+1 – (</a:t>
            </a:r>
            <a:r>
              <a:rPr lang="en-US" i="1" dirty="0" smtClean="0">
                <a:latin typeface="Cambria Math"/>
                <a:ea typeface="Cambria Math"/>
              </a:rPr>
              <a:t>l </a:t>
            </a:r>
            <a:r>
              <a:rPr lang="en-US" dirty="0" smtClean="0">
                <a:latin typeface="Cambria Math"/>
                <a:ea typeface="Cambria Math"/>
              </a:rPr>
              <a:t>-1)) / (</a:t>
            </a:r>
            <a:r>
              <a:rPr lang="en-US" i="1" dirty="0" smtClean="0">
                <a:latin typeface="Cambria Math"/>
                <a:ea typeface="Cambria Math"/>
              </a:rPr>
              <a:t>D </a:t>
            </a:r>
            <a:r>
              <a:rPr lang="en-US" dirty="0" smtClean="0">
                <a:latin typeface="Cambria Math"/>
                <a:ea typeface="Cambria Math"/>
              </a:rPr>
              <a:t>+</a:t>
            </a:r>
            <a:r>
              <a:rPr lang="en-US" i="1" dirty="0" smtClean="0">
                <a:latin typeface="Cambria Math"/>
                <a:ea typeface="Cambria Math"/>
              </a:rPr>
              <a:t>1</a:t>
            </a:r>
            <a:r>
              <a:rPr lang="en-US" dirty="0" smtClean="0">
                <a:latin typeface="Cambria Math"/>
                <a:ea typeface="Cambria Math"/>
              </a:rPr>
              <a:t>)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20824" y="3943352"/>
            <a:ext cx="3357586" cy="57150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7" name="Group 6"/>
          <p:cNvGrpSpPr/>
          <p:nvPr/>
        </p:nvGrpSpPr>
        <p:grpSpPr>
          <a:xfrm>
            <a:off x="1992262" y="3657600"/>
            <a:ext cx="3181746" cy="2485435"/>
            <a:chOff x="4819278" y="3518022"/>
            <a:chExt cx="3181746" cy="2485435"/>
          </a:xfrm>
        </p:grpSpPr>
        <p:sp>
          <p:nvSpPr>
            <p:cNvPr id="8" name="Rounded Rectangle 7"/>
            <p:cNvSpPr/>
            <p:nvPr/>
          </p:nvSpPr>
          <p:spPr>
            <a:xfrm>
              <a:off x="4819278" y="3929066"/>
              <a:ext cx="1357322" cy="358777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drama</a:t>
              </a:r>
              <a:endParaRPr lang="el-GR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643702" y="3929066"/>
              <a:ext cx="1357322" cy="358777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comedy</a:t>
              </a:r>
              <a:endParaRPr lang="el-GR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819278" y="4839074"/>
              <a:ext cx="1357322" cy="358777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horror</a:t>
              </a:r>
              <a:endParaRPr lang="el-GR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6643702" y="4839074"/>
              <a:ext cx="1357322" cy="358777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romance</a:t>
              </a:r>
              <a:endParaRPr lang="el-GR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679289" y="5644680"/>
              <a:ext cx="1357322" cy="358777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genre = action</a:t>
              </a:r>
              <a:endParaRPr lang="el-GR" dirty="0"/>
            </a:p>
          </p:txBody>
        </p:sp>
        <p:cxnSp>
          <p:nvCxnSpPr>
            <p:cNvPr id="13" name="Straight Arrow Connector 12"/>
            <p:cNvCxnSpPr>
              <a:stCxn id="8" idx="2"/>
              <a:endCxn id="10" idx="0"/>
            </p:cNvCxnSpPr>
            <p:nvPr/>
          </p:nvCxnSpPr>
          <p:spPr>
            <a:xfrm rot="5400000">
              <a:off x="5222324" y="4563458"/>
              <a:ext cx="551231" cy="1588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9" idx="2"/>
              <a:endCxn id="11" idx="0"/>
            </p:cNvCxnSpPr>
            <p:nvPr/>
          </p:nvCxnSpPr>
          <p:spPr>
            <a:xfrm rot="5400000">
              <a:off x="7046748" y="4563458"/>
              <a:ext cx="551231" cy="1588"/>
            </a:xfrm>
            <a:prstGeom prst="straightConnector1">
              <a:avLst/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11" idx="2"/>
              <a:endCxn id="12" idx="0"/>
            </p:cNvCxnSpPr>
            <p:nvPr/>
          </p:nvCxnSpPr>
          <p:spPr>
            <a:xfrm rot="5400000">
              <a:off x="6616743" y="4939059"/>
              <a:ext cx="446829" cy="964413"/>
            </a:xfrm>
            <a:prstGeom prst="straightConnector1">
              <a:avLst/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9" idx="2"/>
              <a:endCxn id="10" idx="0"/>
            </p:cNvCxnSpPr>
            <p:nvPr/>
          </p:nvCxnSpPr>
          <p:spPr>
            <a:xfrm rot="5400000">
              <a:off x="6134536" y="3651246"/>
              <a:ext cx="551231" cy="1824424"/>
            </a:xfrm>
            <a:prstGeom prst="straightConnector1">
              <a:avLst/>
            </a:prstGeom>
            <a:ln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509486" y="3518022"/>
              <a:ext cx="17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Preference graph</a:t>
              </a:r>
              <a:endParaRPr lang="el-GR" sz="12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492724" y="4086228"/>
            <a:ext cx="2167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Preference rank = 1</a:t>
            </a:r>
            <a:endParaRPr lang="el-GR" dirty="0"/>
          </a:p>
        </p:txBody>
      </p:sp>
      <p:sp>
        <p:nvSpPr>
          <p:cNvPr id="19" name="TextBox 18"/>
          <p:cNvSpPr txBox="1"/>
          <p:nvPr/>
        </p:nvSpPr>
        <p:spPr>
          <a:xfrm>
            <a:off x="5492724" y="4931342"/>
            <a:ext cx="2432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Preference rank = 2/3</a:t>
            </a:r>
            <a:endParaRPr lang="el-GR" dirty="0"/>
          </a:p>
        </p:txBody>
      </p:sp>
      <p:sp>
        <p:nvSpPr>
          <p:cNvPr id="20" name="TextBox 19"/>
          <p:cNvSpPr txBox="1"/>
          <p:nvPr/>
        </p:nvSpPr>
        <p:spPr>
          <a:xfrm>
            <a:off x="5492724" y="5788598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Preference rank = 1/3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60236E-6 L 3.05556E-6 0.13717 " pathEditMode="relative" rAng="0" ptsTypes="AA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8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13717 L 3.05556E-6 0.2526 " pathEditMode="relative" rAng="0" ptsTypes="AA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18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ranks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1600200"/>
          </a:xfrm>
        </p:spPr>
        <p:txBody>
          <a:bodyPr/>
          <a:lstStyle/>
          <a:p>
            <a:r>
              <a:rPr lang="en-US" dirty="0" smtClean="0"/>
              <a:t>Generally, to compute the importance of an event, we consider only the </a:t>
            </a:r>
            <a:r>
              <a:rPr lang="en-US" dirty="0" smtClean="0">
                <a:solidFill>
                  <a:schemeClr val="accent2"/>
                </a:solidFill>
              </a:rPr>
              <a:t>matching</a:t>
            </a:r>
            <a:r>
              <a:rPr lang="en-US" dirty="0" smtClean="0"/>
              <a:t> subscriptions</a:t>
            </a:r>
          </a:p>
          <a:p>
            <a:pPr lvl="1"/>
            <a:r>
              <a:rPr lang="en-US" dirty="0" smtClean="0"/>
              <a:t>Furthermore, we can consider only the </a:t>
            </a:r>
            <a:r>
              <a:rPr lang="en-US" dirty="0" smtClean="0">
                <a:solidFill>
                  <a:schemeClr val="accent2"/>
                </a:solidFill>
              </a:rPr>
              <a:t>most specific</a:t>
            </a:r>
            <a:r>
              <a:rPr lang="en-US" dirty="0" smtClean="0"/>
              <a:t> among them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82923" y="4865450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User subscriptions</a:t>
            </a:r>
            <a:endParaRPr lang="el-GR" sz="1200" b="1" dirty="0">
              <a:solidFill>
                <a:schemeClr val="tx2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54295" y="4786322"/>
            <a:ext cx="2500330" cy="1357322"/>
          </a:xfrm>
          <a:prstGeom prst="roundRect">
            <a:avLst/>
          </a:pr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8" name="Group 33"/>
          <p:cNvGrpSpPr/>
          <p:nvPr/>
        </p:nvGrpSpPr>
        <p:grpSpPr>
          <a:xfrm>
            <a:off x="2775766" y="5163300"/>
            <a:ext cx="1928826" cy="357190"/>
            <a:chOff x="3357554" y="2214554"/>
            <a:chExt cx="1928826" cy="357190"/>
          </a:xfrm>
        </p:grpSpPr>
        <p:sp>
          <p:nvSpPr>
            <p:cNvPr id="9" name="Rounded Rectangle 8"/>
            <p:cNvSpPr/>
            <p:nvPr/>
          </p:nvSpPr>
          <p:spPr>
            <a:xfrm>
              <a:off x="3357554" y="2214554"/>
              <a:ext cx="1928826" cy="35719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smtClean="0">
                  <a:solidFill>
                    <a:schemeClr val="tx1"/>
                  </a:solidFill>
                </a:rPr>
                <a:t>genre = adventure</a:t>
              </a:r>
              <a:endParaRPr lang="el-GR" dirty="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4911331" y="2196695"/>
              <a:ext cx="357190" cy="392908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75336" y="2232138"/>
              <a:ext cx="4074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0.9</a:t>
              </a:r>
              <a:endParaRPr lang="el-GR" sz="1200" dirty="0"/>
            </a:p>
          </p:txBody>
        </p:sp>
      </p:grpSp>
      <p:grpSp>
        <p:nvGrpSpPr>
          <p:cNvPr id="12" name="Group 34"/>
          <p:cNvGrpSpPr/>
          <p:nvPr/>
        </p:nvGrpSpPr>
        <p:grpSpPr>
          <a:xfrm>
            <a:off x="2561452" y="5663366"/>
            <a:ext cx="2357454" cy="357190"/>
            <a:chOff x="3357554" y="2214554"/>
            <a:chExt cx="1928826" cy="357190"/>
          </a:xfrm>
        </p:grpSpPr>
        <p:sp>
          <p:nvSpPr>
            <p:cNvPr id="13" name="Rounded Rectangle 12"/>
            <p:cNvSpPr/>
            <p:nvPr/>
          </p:nvSpPr>
          <p:spPr>
            <a:xfrm>
              <a:off x="3357554" y="2214554"/>
              <a:ext cx="1928826" cy="35719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smtClean="0">
                  <a:solidFill>
                    <a:schemeClr val="tx1"/>
                  </a:solidFill>
                </a:rPr>
                <a:t>director = Peter Jackson</a:t>
              </a:r>
              <a:endParaRPr lang="el-GR" dirty="0"/>
            </a:p>
          </p:txBody>
        </p:sp>
        <p:sp>
          <p:nvSpPr>
            <p:cNvPr id="14" name="Round Same Side Corner Rectangle 13"/>
            <p:cNvSpPr/>
            <p:nvPr/>
          </p:nvSpPr>
          <p:spPr>
            <a:xfrm rot="5400000">
              <a:off x="4911331" y="2196695"/>
              <a:ext cx="357190" cy="392908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25615" y="2232138"/>
              <a:ext cx="3069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0.7</a:t>
              </a:r>
              <a:endParaRPr lang="el-GR" sz="1200" dirty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2411712" y="3493008"/>
            <a:ext cx="2571768" cy="9286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</a:t>
            </a:r>
            <a:r>
              <a:rPr lang="en-US" sz="1200" dirty="0" smtClean="0">
                <a:solidFill>
                  <a:srgbClr val="0070C0"/>
                </a:solidFill>
              </a:rPr>
              <a:t>title               </a:t>
            </a:r>
            <a:r>
              <a:rPr lang="en-US" sz="1200" dirty="0" smtClean="0">
                <a:solidFill>
                  <a:schemeClr val="tx1"/>
                </a:solidFill>
              </a:rPr>
              <a:t>= King Kong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director</a:t>
            </a:r>
            <a:r>
              <a:rPr lang="en-US" sz="1200" dirty="0" smtClean="0">
                <a:solidFill>
                  <a:schemeClr val="tx1"/>
                </a:solidFill>
              </a:rPr>
              <a:t>        = Peter Jackson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time</a:t>
            </a:r>
            <a:r>
              <a:rPr lang="en-US" sz="1200" dirty="0" smtClean="0">
                <a:solidFill>
                  <a:schemeClr val="tx1"/>
                </a:solidFill>
              </a:rPr>
              <a:t>    </a:t>
            </a:r>
            <a:r>
              <a:rPr lang="en-US" sz="1200" dirty="0" smtClean="0">
                <a:solidFill>
                  <a:srgbClr val="0070C0"/>
                </a:solidFill>
              </a:rPr>
              <a:t>release date</a:t>
            </a:r>
            <a:r>
              <a:rPr lang="en-US" sz="1200" dirty="0" smtClean="0">
                <a:solidFill>
                  <a:schemeClr val="tx1"/>
                </a:solidFill>
              </a:rPr>
              <a:t> = 14 Dec 2005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</a:t>
            </a:r>
            <a:r>
              <a:rPr lang="en-US" sz="1200" dirty="0" smtClean="0">
                <a:solidFill>
                  <a:srgbClr val="0070C0"/>
                </a:solidFill>
              </a:rPr>
              <a:t>genre</a:t>
            </a:r>
            <a:r>
              <a:rPr lang="en-US" sz="1200" dirty="0" smtClean="0">
                <a:solidFill>
                  <a:schemeClr val="tx1"/>
                </a:solidFill>
              </a:rPr>
              <a:t>            = adventure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5133220" y="5000636"/>
            <a:ext cx="3071834" cy="928694"/>
            <a:chOff x="5572132" y="5072074"/>
            <a:chExt cx="3071834" cy="928694"/>
          </a:xfrm>
        </p:grpSpPr>
        <p:sp>
          <p:nvSpPr>
            <p:cNvPr id="18" name="Rectangle 17"/>
            <p:cNvSpPr/>
            <p:nvPr/>
          </p:nvSpPr>
          <p:spPr>
            <a:xfrm>
              <a:off x="5572132" y="5072074"/>
              <a:ext cx="3071834" cy="92869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200" dirty="0" smtClean="0">
                  <a:solidFill>
                    <a:srgbClr val="008000"/>
                  </a:solidFill>
                </a:rPr>
                <a:t>string</a:t>
              </a:r>
              <a:r>
                <a:rPr lang="en-US" sz="12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smtClean="0">
                  <a:solidFill>
                    <a:srgbClr val="0070C0"/>
                  </a:solidFill>
                </a:rPr>
                <a:t>title               </a:t>
              </a:r>
              <a:r>
                <a:rPr lang="en-US" sz="1200" dirty="0" smtClean="0">
                  <a:solidFill>
                    <a:schemeClr val="tx1"/>
                  </a:solidFill>
                </a:rPr>
                <a:t>= King Kong</a:t>
              </a:r>
            </a:p>
            <a:p>
              <a:r>
                <a:rPr lang="en-US" sz="1200" dirty="0" smtClean="0">
                  <a:solidFill>
                    <a:srgbClr val="008000"/>
                  </a:solidFill>
                </a:rPr>
                <a:t>string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rgbClr val="0070C0"/>
                  </a:solidFill>
                </a:rPr>
                <a:t>director</a:t>
              </a:r>
              <a:r>
                <a:rPr lang="en-US" sz="1200" dirty="0" smtClean="0">
                  <a:solidFill>
                    <a:schemeClr val="tx1"/>
                  </a:solidFill>
                </a:rPr>
                <a:t>        = Peter Jackson</a:t>
              </a:r>
            </a:p>
            <a:p>
              <a:r>
                <a:rPr lang="en-US" sz="1200" dirty="0" smtClean="0">
                  <a:solidFill>
                    <a:srgbClr val="008000"/>
                  </a:solidFill>
                </a:rPr>
                <a:t>time</a:t>
              </a:r>
              <a:r>
                <a:rPr lang="en-US" sz="1200" dirty="0" smtClean="0">
                  <a:solidFill>
                    <a:schemeClr val="tx1"/>
                  </a:solidFill>
                </a:rPr>
                <a:t>    </a:t>
              </a:r>
              <a:r>
                <a:rPr lang="en-US" sz="1200" dirty="0" smtClean="0">
                  <a:solidFill>
                    <a:srgbClr val="0070C0"/>
                  </a:solidFill>
                </a:rPr>
                <a:t>release date</a:t>
              </a:r>
              <a:r>
                <a:rPr lang="en-US" sz="1200" dirty="0" smtClean="0">
                  <a:solidFill>
                    <a:schemeClr val="tx1"/>
                  </a:solidFill>
                </a:rPr>
                <a:t> = 14 Dec 2005</a:t>
              </a:r>
            </a:p>
            <a:p>
              <a:r>
                <a:rPr lang="en-US" sz="1200" dirty="0" smtClean="0">
                  <a:solidFill>
                    <a:srgbClr val="008000"/>
                  </a:solidFill>
                </a:rPr>
                <a:t>string</a:t>
              </a:r>
              <a:r>
                <a:rPr lang="en-US" sz="12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smtClean="0">
                  <a:solidFill>
                    <a:srgbClr val="0070C0"/>
                  </a:solidFill>
                </a:rPr>
                <a:t>genre</a:t>
              </a:r>
              <a:r>
                <a:rPr lang="en-US" sz="1200" dirty="0" smtClean="0">
                  <a:solidFill>
                    <a:schemeClr val="tx1"/>
                  </a:solidFill>
                </a:rPr>
                <a:t>            = adventure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8001024" y="5072074"/>
              <a:ext cx="642942" cy="928694"/>
            </a:xfrm>
            <a:prstGeom prst="rect">
              <a:avLst/>
            </a:prstGeom>
            <a:solidFill>
              <a:schemeClr val="accent3">
                <a:lumMod val="60000"/>
                <a:lumOff val="40000"/>
                <a:alpha val="50196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118753" y="5397922"/>
              <a:ext cx="4074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0.9</a:t>
              </a:r>
              <a:endParaRPr lang="el-GR" sz="1200" dirty="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3220646" y="6072206"/>
            <a:ext cx="1039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Cambria Math"/>
                <a:ea typeface="Cambria Math"/>
              </a:rPr>
              <a:t>ℱ = max</a:t>
            </a:r>
            <a:endParaRPr lang="el-GR" dirty="0">
              <a:solidFill>
                <a:schemeClr val="tx2"/>
              </a:solidFill>
            </a:endParaRPr>
          </a:p>
        </p:txBody>
      </p:sp>
      <p:cxnSp>
        <p:nvCxnSpPr>
          <p:cNvPr id="22" name="Straight Arrow Connector 21"/>
          <p:cNvCxnSpPr>
            <a:stCxn id="16" idx="2"/>
            <a:endCxn id="7" idx="0"/>
          </p:cNvCxnSpPr>
          <p:nvPr/>
        </p:nvCxnSpPr>
        <p:spPr>
          <a:xfrm rot="16200000" flipH="1">
            <a:off x="3518718" y="4600580"/>
            <a:ext cx="364620" cy="68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3"/>
          </p:cNvCxnSpPr>
          <p:nvPr/>
        </p:nvCxnSpPr>
        <p:spPr>
          <a:xfrm>
            <a:off x="4954625" y="5464983"/>
            <a:ext cx="17859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  <a:p>
            <a:endParaRPr lang="en-US" dirty="0" smtClean="0"/>
          </a:p>
          <a:p>
            <a:r>
              <a:rPr lang="en-US" dirty="0" smtClean="0"/>
              <a:t>Preferences</a:t>
            </a:r>
          </a:p>
          <a:p>
            <a:r>
              <a:rPr lang="en-US" u="sng" dirty="0" smtClean="0">
                <a:solidFill>
                  <a:schemeClr val="accent1"/>
                </a:solidFill>
              </a:rPr>
              <a:t>Diversity</a:t>
            </a:r>
            <a:endParaRPr lang="en-US" u="sng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Freshness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Combining Criteria</a:t>
            </a:r>
          </a:p>
          <a:p>
            <a:endParaRPr lang="en-US" dirty="0" smtClean="0"/>
          </a:p>
          <a:p>
            <a:r>
              <a:rPr lang="en-US" dirty="0" err="1" smtClean="0"/>
              <a:t>DiveR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loud 27"/>
          <p:cNvSpPr/>
          <p:nvPr/>
        </p:nvSpPr>
        <p:spPr>
          <a:xfrm>
            <a:off x="381000" y="2057400"/>
            <a:ext cx="5688632" cy="3643338"/>
          </a:xfrm>
          <a:prstGeom prst="cloud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</a:t>
            </a:r>
            <a:r>
              <a:rPr lang="en-US" dirty="0" err="1" smtClean="0"/>
              <a:t>Ioannina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8485-B0A3-486D-B000-8C40F5B7F51E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10" name="Rectangle 9"/>
          <p:cNvSpPr/>
          <p:nvPr/>
        </p:nvSpPr>
        <p:spPr>
          <a:xfrm>
            <a:off x="1711914" y="2771780"/>
            <a:ext cx="1643074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The Godfather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drama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showing time = 21:10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69302" y="3200408"/>
            <a:ext cx="1714512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Ratatouille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comedy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showing time = 21:15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0410" y="3486160"/>
            <a:ext cx="1723715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Fight Club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showing time = 23:00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40674" y="4057664"/>
            <a:ext cx="178595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Casablanca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showing time = 23:10</a:t>
            </a:r>
            <a:endParaRPr lang="el-GR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11848" y="4414854"/>
            <a:ext cx="1785950" cy="5715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title = Vertigo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genre = drama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showing time = 23:20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97864" y="2628904"/>
            <a:ext cx="1535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</a:rPr>
              <a:t>Published events</a:t>
            </a:r>
            <a:endParaRPr lang="el-GR" sz="1200" b="1" dirty="0">
              <a:solidFill>
                <a:schemeClr val="tx2"/>
              </a:solidFill>
            </a:endParaRPr>
          </a:p>
        </p:txBody>
      </p:sp>
      <p:grpSp>
        <p:nvGrpSpPr>
          <p:cNvPr id="2" name="Group 29"/>
          <p:cNvGrpSpPr/>
          <p:nvPr/>
        </p:nvGrpSpPr>
        <p:grpSpPr>
          <a:xfrm>
            <a:off x="6705600" y="2209800"/>
            <a:ext cx="2000264" cy="1357322"/>
            <a:chOff x="6500826" y="2285992"/>
            <a:chExt cx="1785950" cy="1357322"/>
          </a:xfrm>
        </p:grpSpPr>
        <p:sp>
          <p:nvSpPr>
            <p:cNvPr id="23" name="TextBox 22"/>
            <p:cNvSpPr txBox="1"/>
            <p:nvPr/>
          </p:nvSpPr>
          <p:spPr>
            <a:xfrm>
              <a:off x="6536545" y="2365120"/>
              <a:ext cx="17145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User subscriptions</a:t>
              </a:r>
              <a:endParaRPr lang="el-G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6500826" y="2285992"/>
              <a:ext cx="1785950" cy="1357322"/>
            </a:xfrm>
            <a:prstGeom prst="roundRect">
              <a:avLst/>
            </a:prstGeom>
            <a:noFill/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" name="Group 23"/>
          <p:cNvGrpSpPr/>
          <p:nvPr/>
        </p:nvGrpSpPr>
        <p:grpSpPr>
          <a:xfrm>
            <a:off x="6803828" y="2638428"/>
            <a:ext cx="1803809" cy="357190"/>
            <a:chOff x="2214546" y="3500438"/>
            <a:chExt cx="1750231" cy="357190"/>
          </a:xfrm>
        </p:grpSpPr>
        <p:sp>
          <p:nvSpPr>
            <p:cNvPr id="26" name="Rounded Rectangle 25"/>
            <p:cNvSpPr/>
            <p:nvPr/>
          </p:nvSpPr>
          <p:spPr>
            <a:xfrm>
              <a:off x="2214546" y="3500438"/>
              <a:ext cx="1750231" cy="35719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smtClean="0">
                  <a:solidFill>
                    <a:schemeClr val="tx1"/>
                  </a:solidFill>
                </a:rPr>
                <a:t>genre = drama</a:t>
              </a:r>
              <a:endParaRPr lang="el-GR" dirty="0"/>
            </a:p>
          </p:txBody>
        </p:sp>
        <p:sp>
          <p:nvSpPr>
            <p:cNvPr id="30" name="Round Same Side Corner Rectangle 29"/>
            <p:cNvSpPr/>
            <p:nvPr/>
          </p:nvSpPr>
          <p:spPr>
            <a:xfrm rot="5400000">
              <a:off x="3536149" y="3429000"/>
              <a:ext cx="357190" cy="500065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83145" y="3527916"/>
              <a:ext cx="4074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0.9</a:t>
              </a:r>
              <a:endParaRPr lang="el-GR" sz="1200" dirty="0"/>
            </a:p>
          </p:txBody>
        </p:sp>
      </p:grpSp>
      <p:grpSp>
        <p:nvGrpSpPr>
          <p:cNvPr id="7" name="Group 34"/>
          <p:cNvGrpSpPr/>
          <p:nvPr/>
        </p:nvGrpSpPr>
        <p:grpSpPr>
          <a:xfrm>
            <a:off x="6803828" y="3067056"/>
            <a:ext cx="1803809" cy="357190"/>
            <a:chOff x="2214546" y="3500438"/>
            <a:chExt cx="1750231" cy="357190"/>
          </a:xfrm>
        </p:grpSpPr>
        <p:sp>
          <p:nvSpPr>
            <p:cNvPr id="20" name="Rounded Rectangle 19"/>
            <p:cNvSpPr/>
            <p:nvPr/>
          </p:nvSpPr>
          <p:spPr>
            <a:xfrm>
              <a:off x="2214546" y="3500438"/>
              <a:ext cx="1750231" cy="357190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smtClean="0">
                  <a:solidFill>
                    <a:schemeClr val="tx1"/>
                  </a:solidFill>
                </a:rPr>
                <a:t>genre = comedy</a:t>
              </a:r>
              <a:endParaRPr lang="el-GR" dirty="0"/>
            </a:p>
          </p:txBody>
        </p:sp>
        <p:sp>
          <p:nvSpPr>
            <p:cNvPr id="22" name="Round Same Side Corner Rectangle 21"/>
            <p:cNvSpPr/>
            <p:nvPr/>
          </p:nvSpPr>
          <p:spPr>
            <a:xfrm rot="5400000">
              <a:off x="3536149" y="3429000"/>
              <a:ext cx="357190" cy="500065"/>
            </a:xfrm>
            <a:prstGeom prst="round2SameRect">
              <a:avLst/>
            </a:prstGeom>
            <a:solidFill>
              <a:srgbClr val="CC0099">
                <a:alpha val="41176"/>
              </a:srgb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>
                <a:solidFill>
                  <a:srgbClr val="CC0099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87954" y="3527916"/>
              <a:ext cx="3978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/>
                <a:t>0.8</a:t>
              </a:r>
              <a:endParaRPr lang="el-GR" sz="1400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929190" y="5357826"/>
            <a:ext cx="3802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most highly ranked events may</a:t>
            </a:r>
          </a:p>
          <a:p>
            <a:r>
              <a:rPr lang="en-US" dirty="0" smtClean="0"/>
              <a:t>be very similar to each other…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b="25560"/>
          <a:stretch>
            <a:fillRect/>
          </a:stretch>
        </p:blipFill>
        <p:spPr bwMode="auto">
          <a:xfrm>
            <a:off x="381000" y="1066800"/>
            <a:ext cx="5172075" cy="5452464"/>
          </a:xfrm>
          <a:prstGeom prst="rect">
            <a:avLst/>
          </a:prstGeom>
          <a:noFill/>
          <a:ln w="317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 r="10708" b="43006"/>
          <a:stretch>
            <a:fillRect/>
          </a:stretch>
        </p:blipFill>
        <p:spPr bwMode="auto">
          <a:xfrm>
            <a:off x="3048000" y="2590800"/>
            <a:ext cx="6003122" cy="362540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Publish/Subscribe is an attractive alternative to typical searching</a:t>
            </a:r>
          </a:p>
          <a:p>
            <a:endParaRPr lang="en-US" dirty="0" smtClean="0"/>
          </a:p>
          <a:p>
            <a:r>
              <a:rPr lang="en-US" dirty="0" smtClean="0"/>
              <a:t>Users do not need to repeatedly search for new interesting data</a:t>
            </a:r>
          </a:p>
          <a:p>
            <a:endParaRPr lang="en-US" dirty="0" smtClean="0"/>
          </a:p>
          <a:p>
            <a:r>
              <a:rPr lang="en-US" dirty="0" smtClean="0"/>
              <a:t>They specify their interests </a:t>
            </a:r>
            <a:r>
              <a:rPr lang="en-US" i="1" dirty="0" smtClean="0"/>
              <a:t>once</a:t>
            </a:r>
            <a:r>
              <a:rPr lang="en-US" dirty="0" smtClean="0"/>
              <a:t> and the system </a:t>
            </a:r>
            <a:r>
              <a:rPr lang="en-US" dirty="0" smtClean="0">
                <a:solidFill>
                  <a:schemeClr val="accent2"/>
                </a:solidFill>
              </a:rPr>
              <a:t>automatically notifies</a:t>
            </a:r>
            <a:r>
              <a:rPr lang="en-US" dirty="0" smtClean="0"/>
              <a:t> them whenever relevant data is made available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495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We wish to retrieve results on a </a:t>
            </a:r>
            <a:r>
              <a:rPr lang="en-US" dirty="0" smtClean="0">
                <a:solidFill>
                  <a:schemeClr val="accent2"/>
                </a:solidFill>
              </a:rPr>
              <a:t>broader variety </a:t>
            </a:r>
            <a:r>
              <a:rPr lang="en-US" dirty="0" smtClean="0"/>
              <a:t>of user interests</a:t>
            </a:r>
          </a:p>
          <a:p>
            <a:endParaRPr lang="en-US" dirty="0" smtClean="0"/>
          </a:p>
          <a:p>
            <a:r>
              <a:rPr lang="en-US" dirty="0" smtClean="0"/>
              <a:t>Two different perspectives on achieving diversity: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Avoid overlap</a:t>
            </a:r>
            <a:r>
              <a:rPr lang="en-US" dirty="0" smtClean="0"/>
              <a:t>: choose notifications that are dissimilar to each other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Increase coverage</a:t>
            </a:r>
            <a:r>
              <a:rPr lang="en-US" dirty="0" smtClean="0"/>
              <a:t>: choose notifications that cover as many user interests as possible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to measure diversity?</a:t>
            </a:r>
          </a:p>
          <a:p>
            <a:pPr lvl="1"/>
            <a:r>
              <a:rPr lang="en-US" dirty="0" smtClean="0"/>
              <a:t>Many alternative ways</a:t>
            </a:r>
          </a:p>
          <a:p>
            <a:pPr lvl="1"/>
            <a:r>
              <a:rPr lang="en-US" dirty="0" smtClean="0"/>
              <a:t>Common ground: </a:t>
            </a:r>
            <a:r>
              <a:rPr lang="en-US" dirty="0" smtClean="0">
                <a:solidFill>
                  <a:schemeClr val="accent2"/>
                </a:solidFill>
              </a:rPr>
              <a:t>measure similarity/distance among the selected items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Definition &amp; Complexity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Diversify(</a:t>
            </a:r>
            <a:r>
              <a:rPr lang="en-US" i="1" dirty="0" smtClean="0"/>
              <a:t>k</a:t>
            </a:r>
            <a:r>
              <a:rPr lang="en-US" dirty="0" smtClean="0"/>
              <a:t>) problem: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Generally, the problem of choosing diverse results is </a:t>
            </a:r>
            <a:r>
              <a:rPr lang="en-US" dirty="0" smtClean="0">
                <a:solidFill>
                  <a:schemeClr val="accent2"/>
                </a:solidFill>
              </a:rPr>
              <a:t>NP-hard</a:t>
            </a:r>
            <a:r>
              <a:rPr lang="en-US" baseline="30000" dirty="0" smtClean="0"/>
              <a:t> 1</a:t>
            </a:r>
            <a:r>
              <a:rPr lang="en-US" dirty="0" smtClean="0"/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Intuitively: </a:t>
            </a:r>
          </a:p>
          <a:p>
            <a:pPr lvl="2"/>
            <a:r>
              <a:rPr lang="en-US" dirty="0" smtClean="0"/>
              <a:t>To find the most diverse subset </a:t>
            </a:r>
            <a:r>
              <a:rPr lang="en-US" i="1" dirty="0" smtClean="0"/>
              <a:t>S*</a:t>
            </a:r>
            <a:r>
              <a:rPr lang="en-US" dirty="0" smtClean="0"/>
              <a:t> of all results </a:t>
            </a:r>
            <a:r>
              <a:rPr lang="en-US" i="1" dirty="0" smtClean="0"/>
              <a:t>M </a:t>
            </a:r>
            <a:r>
              <a:rPr lang="en-US" dirty="0" smtClean="0"/>
              <a:t>we have to compute </a:t>
            </a:r>
            <a:r>
              <a:rPr lang="en-US" dirty="0" smtClean="0">
                <a:solidFill>
                  <a:schemeClr val="accent2"/>
                </a:solidFill>
              </a:rPr>
              <a:t>all possible combinations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</a:t>
            </a:r>
            <a:r>
              <a:rPr lang="en-US" i="1" dirty="0" smtClean="0"/>
              <a:t>k</a:t>
            </a:r>
            <a:r>
              <a:rPr lang="en-US" dirty="0" smtClean="0"/>
              <a:t> items out of |</a:t>
            </a:r>
            <a:r>
              <a:rPr lang="en-US" i="1" dirty="0" smtClean="0"/>
              <a:t>M</a:t>
            </a:r>
            <a:r>
              <a:rPr lang="en-US" dirty="0" smtClean="0"/>
              <a:t>| and keep the one with the maximum diversity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676400" y="2286000"/>
            <a:ext cx="6500858" cy="6429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Select the </a:t>
            </a:r>
            <a:r>
              <a:rPr lang="en-US" i="1" dirty="0" smtClean="0">
                <a:solidFill>
                  <a:schemeClr val="tx1"/>
                </a:solidFill>
              </a:rPr>
              <a:t>k</a:t>
            </a:r>
            <a:r>
              <a:rPr lang="en-US" dirty="0" smtClean="0">
                <a:solidFill>
                  <a:schemeClr val="tx1"/>
                </a:solidFill>
              </a:rPr>
              <a:t> out of all results that exhibit the maximum diversity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457200" y="6072206"/>
            <a:ext cx="8686800" cy="428607"/>
          </a:xfrm>
          <a:prstGeom prst="rect">
            <a:avLst/>
          </a:prstGeom>
        </p:spPr>
        <p:txBody>
          <a:bodyPr/>
          <a:lstStyle/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r>
              <a:rPr kumimoji="0" lang="en-US" sz="16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Erhan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Erkut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“</a:t>
            </a: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discrete p-dispersion problem”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European Journal of Operational Research vol. 46, n</a:t>
            </a:r>
            <a:r>
              <a:rPr kumimoji="0" lang="en-US" sz="1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1 1990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11480" marR="0" lvl="0" indent="-34290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2"/>
              </a:buClr>
              <a:buSzPct val="95000"/>
              <a:tabLst/>
              <a:defRPr/>
            </a:pP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907760"/>
          </a:xfrm>
        </p:spPr>
        <p:txBody>
          <a:bodyPr/>
          <a:lstStyle/>
          <a:p>
            <a:r>
              <a:rPr lang="en-US" dirty="0" smtClean="0"/>
              <a:t>To solve the problem, </a:t>
            </a:r>
            <a:r>
              <a:rPr lang="en-US" dirty="0" smtClean="0">
                <a:solidFill>
                  <a:schemeClr val="accent2"/>
                </a:solidFill>
              </a:rPr>
              <a:t>heuristics</a:t>
            </a:r>
            <a:r>
              <a:rPr lang="en-US" baseline="30000" dirty="0" smtClean="0"/>
              <a:t> </a:t>
            </a:r>
            <a:r>
              <a:rPr lang="en-US" dirty="0" smtClean="0"/>
              <a:t>are employed</a:t>
            </a:r>
            <a:endParaRPr lang="en-US" baseline="30000" dirty="0" smtClean="0"/>
          </a:p>
          <a:p>
            <a:pPr lvl="1"/>
            <a:r>
              <a:rPr lang="en-US" dirty="0" smtClean="0"/>
              <a:t>Greedy heuristics:</a:t>
            </a:r>
          </a:p>
          <a:p>
            <a:pPr lvl="2"/>
            <a:r>
              <a:rPr lang="en-US" dirty="0" smtClean="0"/>
              <a:t>Selecting items one by one until we have </a:t>
            </a:r>
            <a:r>
              <a:rPr lang="en-US" i="1" dirty="0" smtClean="0"/>
              <a:t>k</a:t>
            </a:r>
            <a:r>
              <a:rPr lang="en-US" dirty="0" smtClean="0"/>
              <a:t> of them</a:t>
            </a:r>
          </a:p>
          <a:p>
            <a:pPr lvl="1"/>
            <a:r>
              <a:rPr lang="en-US" dirty="0" smtClean="0"/>
              <a:t>Interchange heuristics: </a:t>
            </a:r>
          </a:p>
          <a:p>
            <a:pPr lvl="2"/>
            <a:r>
              <a:rPr lang="en-US" dirty="0" smtClean="0"/>
              <a:t>Start with a random solution and interchange items that improve the objective function</a:t>
            </a:r>
          </a:p>
          <a:p>
            <a:pPr lvl="1"/>
            <a:r>
              <a:rPr lang="en-US" dirty="0" smtClean="0"/>
              <a:t>Neighborhood heuristics:</a:t>
            </a:r>
          </a:p>
          <a:p>
            <a:pPr lvl="2"/>
            <a:r>
              <a:rPr lang="en-US" dirty="0" smtClean="0"/>
              <a:t>Disqualify items close to the ones already selected</a:t>
            </a:r>
          </a:p>
          <a:p>
            <a:pPr lvl="1"/>
            <a:r>
              <a:rPr lang="en-US" dirty="0" smtClean="0"/>
              <a:t>Simulated Annealing:</a:t>
            </a:r>
          </a:p>
          <a:p>
            <a:pPr lvl="2"/>
            <a:r>
              <a:rPr lang="en-US" dirty="0" smtClean="0"/>
              <a:t>Apply simulated annealing to avoid local maxima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General difficulty: </a:t>
            </a:r>
            <a:r>
              <a:rPr lang="en-US" dirty="0" smtClean="0">
                <a:solidFill>
                  <a:schemeClr val="accent2"/>
                </a:solidFill>
              </a:rPr>
              <a:t>Diversify(</a:t>
            </a:r>
            <a:r>
              <a:rPr lang="en-US" i="1" dirty="0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-1)  </a:t>
            </a:r>
            <a:r>
              <a:rPr lang="en-US" dirty="0" smtClean="0">
                <a:solidFill>
                  <a:schemeClr val="accent2"/>
                </a:solidFill>
                <a:sym typeface="Symbol"/>
              </a:rPr>
              <a:t> </a:t>
            </a:r>
            <a:r>
              <a:rPr lang="en-US" dirty="0" smtClean="0">
                <a:solidFill>
                  <a:schemeClr val="accent2"/>
                </a:solidFill>
              </a:rPr>
              <a:t> Diversify(</a:t>
            </a:r>
            <a:r>
              <a:rPr lang="en-US" i="1" dirty="0" smtClean="0">
                <a:solidFill>
                  <a:schemeClr val="accent2"/>
                </a:solidFill>
              </a:rPr>
              <a:t>k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066800" y="6019800"/>
            <a:ext cx="7024737" cy="142876"/>
            <a:chOff x="714348" y="5651198"/>
            <a:chExt cx="7024737" cy="142876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785786" y="5721842"/>
              <a:ext cx="2928958" cy="1588"/>
            </a:xfrm>
            <a:prstGeom prst="lin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714348" y="5651198"/>
              <a:ext cx="142876" cy="14287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Oval 7"/>
            <p:cNvSpPr/>
            <p:nvPr/>
          </p:nvSpPr>
          <p:spPr>
            <a:xfrm>
              <a:off x="3643306" y="5651198"/>
              <a:ext cx="142876" cy="14287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Oval 8"/>
            <p:cNvSpPr/>
            <p:nvPr/>
          </p:nvSpPr>
          <p:spPr>
            <a:xfrm>
              <a:off x="2178827" y="5651198"/>
              <a:ext cx="142876" cy="14287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4738689" y="5721842"/>
              <a:ext cx="2928958" cy="1588"/>
            </a:xfrm>
            <a:prstGeom prst="lin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4714876" y="5651198"/>
              <a:ext cx="142876" cy="14287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" name="Oval 11"/>
            <p:cNvSpPr/>
            <p:nvPr/>
          </p:nvSpPr>
          <p:spPr>
            <a:xfrm>
              <a:off x="7596209" y="5651198"/>
              <a:ext cx="142876" cy="14287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" name="Oval 12"/>
            <p:cNvSpPr/>
            <p:nvPr/>
          </p:nvSpPr>
          <p:spPr>
            <a:xfrm>
              <a:off x="5643570" y="5651198"/>
              <a:ext cx="142876" cy="14287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Oval 13"/>
            <p:cNvSpPr/>
            <p:nvPr/>
          </p:nvSpPr>
          <p:spPr>
            <a:xfrm>
              <a:off x="6619889" y="5651198"/>
              <a:ext cx="142876" cy="142876"/>
            </a:xfrm>
            <a:prstGeom prst="ellipse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  <a:p>
            <a:endParaRPr lang="en-US" dirty="0" smtClean="0"/>
          </a:p>
          <a:p>
            <a:r>
              <a:rPr lang="en-US" dirty="0" smtClean="0"/>
              <a:t>Preferences</a:t>
            </a:r>
          </a:p>
          <a:p>
            <a:r>
              <a:rPr lang="en-US" dirty="0" smtClean="0"/>
              <a:t>Diversity</a:t>
            </a:r>
            <a:endParaRPr lang="en-US" dirty="0" smtClean="0"/>
          </a:p>
          <a:p>
            <a:r>
              <a:rPr lang="en-US" u="sng" dirty="0" smtClean="0">
                <a:solidFill>
                  <a:schemeClr val="accent1"/>
                </a:solidFill>
              </a:rPr>
              <a:t>Freshness</a:t>
            </a:r>
          </a:p>
          <a:p>
            <a:endParaRPr lang="en-US" dirty="0" smtClean="0"/>
          </a:p>
          <a:p>
            <a:r>
              <a:rPr lang="en-US" dirty="0" smtClean="0"/>
              <a:t>Combining Criteria</a:t>
            </a:r>
          </a:p>
          <a:p>
            <a:endParaRPr lang="en-US" dirty="0" smtClean="0"/>
          </a:p>
          <a:p>
            <a:r>
              <a:rPr lang="en-US" dirty="0" err="1" smtClean="0"/>
              <a:t>DiveR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Freshness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3048000"/>
          </a:xfrm>
        </p:spPr>
        <p:txBody>
          <a:bodyPr/>
          <a:lstStyle/>
          <a:p>
            <a:r>
              <a:rPr lang="en-US" dirty="0" smtClean="0"/>
              <a:t>Continuous flow of information</a:t>
            </a:r>
          </a:p>
          <a:p>
            <a:pPr lvl="1"/>
            <a:r>
              <a:rPr lang="en-US" dirty="0" smtClean="0"/>
              <a:t>Also, system overheads, network latency…</a:t>
            </a:r>
          </a:p>
          <a:p>
            <a:endParaRPr lang="en-US" dirty="0" smtClean="0"/>
          </a:p>
          <a:p>
            <a:r>
              <a:rPr lang="en-US" dirty="0" smtClean="0"/>
              <a:t>Need for fresh information</a:t>
            </a:r>
          </a:p>
          <a:p>
            <a:endParaRPr lang="en-US" dirty="0" smtClean="0"/>
          </a:p>
          <a:p>
            <a:r>
              <a:rPr lang="en-US" dirty="0" smtClean="0"/>
              <a:t>We consider a model in which a notification’s importance decreases along with time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276600" y="4876800"/>
          <a:ext cx="2324100" cy="676275"/>
        </p:xfrm>
        <a:graphic>
          <a:graphicData uri="http://schemas.openxmlformats.org/presentationml/2006/ole">
            <p:oleObj spid="_x0000_s2050" name="Equation" r:id="rId4" imgW="1485720" imgH="431640" progId="Equation.3">
              <p:embed/>
            </p:oleObj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810000" y="5257800"/>
            <a:ext cx="3689408" cy="1069777"/>
            <a:chOff x="3810000" y="5257800"/>
            <a:chExt cx="3689408" cy="1069777"/>
          </a:xfrm>
        </p:grpSpPr>
        <p:sp>
          <p:nvSpPr>
            <p:cNvPr id="8" name="Oval 7"/>
            <p:cNvSpPr/>
            <p:nvPr/>
          </p:nvSpPr>
          <p:spPr>
            <a:xfrm>
              <a:off x="4911856" y="5257800"/>
              <a:ext cx="285752" cy="285752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10000" y="6019800"/>
              <a:ext cx="368940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latin typeface="Cambria Math"/>
                  <a:ea typeface="Cambria Math"/>
                </a:rPr>
                <a:t>Maximum time that </a:t>
              </a:r>
              <a:r>
                <a:rPr lang="en-US" sz="1400" i="1" dirty="0" smtClean="0">
                  <a:latin typeface="Cambria Math"/>
                  <a:ea typeface="Cambria Math"/>
                </a:rPr>
                <a:t>e</a:t>
              </a:r>
              <a:r>
                <a:rPr lang="en-US" sz="1400" dirty="0" smtClean="0">
                  <a:latin typeface="Cambria Math"/>
                  <a:ea typeface="Cambria Math"/>
                </a:rPr>
                <a:t> is considered important</a:t>
              </a:r>
              <a:endParaRPr lang="el-GR" sz="1400" dirty="0"/>
            </a:p>
          </p:txBody>
        </p:sp>
        <p:cxnSp>
          <p:nvCxnSpPr>
            <p:cNvPr id="10" name="Elbow Connector 9"/>
            <p:cNvCxnSpPr>
              <a:stCxn id="9" idx="0"/>
              <a:endCxn id="8" idx="4"/>
            </p:cNvCxnSpPr>
            <p:nvPr/>
          </p:nvCxnSpPr>
          <p:spPr>
            <a:xfrm rot="16200000" flipV="1">
              <a:off x="5116594" y="5481690"/>
              <a:ext cx="476248" cy="59997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4876800" y="4495800"/>
            <a:ext cx="2410952" cy="762000"/>
            <a:chOff x="4876800" y="4495800"/>
            <a:chExt cx="2410952" cy="762000"/>
          </a:xfrm>
        </p:grpSpPr>
        <p:sp>
          <p:nvSpPr>
            <p:cNvPr id="11" name="Oval 10"/>
            <p:cNvSpPr/>
            <p:nvPr/>
          </p:nvSpPr>
          <p:spPr>
            <a:xfrm>
              <a:off x="4876800" y="4876800"/>
              <a:ext cx="609600" cy="3810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562600" y="4495800"/>
              <a:ext cx="172515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i="1" dirty="0" smtClean="0">
                  <a:latin typeface="Cambria Math"/>
                  <a:ea typeface="Cambria Math"/>
                </a:rPr>
                <a:t>e</a:t>
              </a:r>
              <a:r>
                <a:rPr lang="en-US" sz="1400" dirty="0" smtClean="0">
                  <a:latin typeface="Cambria Math"/>
                  <a:ea typeface="Cambria Math"/>
                </a:rPr>
                <a:t> ‘s publication time</a:t>
              </a:r>
              <a:endParaRPr lang="el-GR" sz="1400" dirty="0"/>
            </a:p>
          </p:txBody>
        </p:sp>
        <p:cxnSp>
          <p:nvCxnSpPr>
            <p:cNvPr id="14" name="Shape 13"/>
            <p:cNvCxnSpPr>
              <a:stCxn id="12" idx="1"/>
              <a:endCxn id="11" idx="0"/>
            </p:cNvCxnSpPr>
            <p:nvPr/>
          </p:nvCxnSpPr>
          <p:spPr>
            <a:xfrm rot="10800000" flipV="1">
              <a:off x="5181600" y="4649688"/>
              <a:ext cx="381000" cy="227111"/>
            </a:xfrm>
            <a:prstGeom prst="bentConnector2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  <a:p>
            <a:endParaRPr lang="en-US" dirty="0" smtClean="0"/>
          </a:p>
          <a:p>
            <a:r>
              <a:rPr lang="en-US" dirty="0" smtClean="0"/>
              <a:t>Preferences</a:t>
            </a:r>
          </a:p>
          <a:p>
            <a:r>
              <a:rPr lang="en-US" dirty="0" smtClean="0"/>
              <a:t>Diversity</a:t>
            </a:r>
          </a:p>
          <a:p>
            <a:r>
              <a:rPr lang="en-US" dirty="0" smtClean="0"/>
              <a:t>Freshness</a:t>
            </a:r>
            <a:endParaRPr lang="en-US" dirty="0" smtClean="0"/>
          </a:p>
          <a:p>
            <a:endParaRPr lang="en-US" dirty="0" smtClean="0"/>
          </a:p>
          <a:p>
            <a:r>
              <a:rPr lang="en-US" u="sng" dirty="0" smtClean="0">
                <a:solidFill>
                  <a:schemeClr val="accent1"/>
                </a:solidFill>
              </a:rPr>
              <a:t>Combining Criteria</a:t>
            </a:r>
          </a:p>
          <a:p>
            <a:endParaRPr lang="en-US" dirty="0" smtClean="0"/>
          </a:p>
          <a:p>
            <a:r>
              <a:rPr lang="en-US" dirty="0" err="1" smtClean="0"/>
              <a:t>DiveR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criteria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alternatives</a:t>
            </a:r>
          </a:p>
          <a:p>
            <a:pPr lvl="1"/>
            <a:r>
              <a:rPr lang="en-US" dirty="0" smtClean="0"/>
              <a:t>still in search for the best one  </a:t>
            </a:r>
            <a:r>
              <a:rPr lang="en-US" dirty="0" smtClean="0">
                <a:sym typeface="Wingdings"/>
              </a:rPr>
              <a:t></a:t>
            </a:r>
          </a:p>
          <a:p>
            <a:pPr lvl="1"/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Relevance + Freshness</a:t>
            </a:r>
          </a:p>
          <a:p>
            <a:endParaRPr lang="en-US" dirty="0" smtClean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Relevance + Freshness + Diversity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743200" y="3505200"/>
          <a:ext cx="3317875" cy="338138"/>
        </p:xfrm>
        <a:graphic>
          <a:graphicData uri="http://schemas.openxmlformats.org/presentationml/2006/ole">
            <p:oleObj spid="_x0000_s3074" name="Equation" r:id="rId4" imgW="212076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71258" y="4953000"/>
          <a:ext cx="4886863" cy="735016"/>
        </p:xfrm>
        <a:graphic>
          <a:graphicData uri="http://schemas.openxmlformats.org/presentationml/2006/ole">
            <p:oleObj spid="_x0000_s3075" name="Equation" r:id="rId5" imgW="3124080" imgH="469800" progId="Equation.3">
              <p:embed/>
            </p:oleObj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071390" y="5238752"/>
            <a:ext cx="899605" cy="1022157"/>
            <a:chOff x="3071802" y="4429132"/>
            <a:chExt cx="899605" cy="1022157"/>
          </a:xfrm>
        </p:grpSpPr>
        <p:sp>
          <p:nvSpPr>
            <p:cNvPr id="9" name="Oval 8"/>
            <p:cNvSpPr/>
            <p:nvPr/>
          </p:nvSpPr>
          <p:spPr>
            <a:xfrm>
              <a:off x="3643306" y="4429132"/>
              <a:ext cx="285752" cy="285752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71802" y="5143512"/>
              <a:ext cx="89960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smtClean="0">
                  <a:latin typeface="Cambria Math"/>
                  <a:ea typeface="Cambria Math"/>
                </a:rPr>
                <a:t>𝜎 </a:t>
              </a:r>
              <a:r>
                <a:rPr lang="en-US" sz="1400" smtClean="0">
                  <a:latin typeface="Cambria Math"/>
                  <a:ea typeface="Cambria Math"/>
                  <a:sym typeface="Symbol"/>
                </a:rPr>
                <a:t></a:t>
              </a:r>
              <a:r>
                <a:rPr lang="en-US" sz="1400" smtClean="0">
                  <a:latin typeface="Cambria Math"/>
                  <a:ea typeface="Cambria Math"/>
                </a:rPr>
                <a:t> [0, 1</a:t>
              </a:r>
              <a:r>
                <a:rPr lang="en-US" sz="1400" dirty="0" smtClean="0">
                  <a:latin typeface="Cambria Math"/>
                  <a:ea typeface="Cambria Math"/>
                </a:rPr>
                <a:t>]</a:t>
              </a:r>
              <a:endParaRPr lang="el-GR" sz="1400" dirty="0"/>
            </a:p>
          </p:txBody>
        </p:sp>
        <p:cxnSp>
          <p:nvCxnSpPr>
            <p:cNvPr id="11" name="Elbow Connector 10"/>
            <p:cNvCxnSpPr>
              <a:stCxn id="10" idx="0"/>
              <a:endCxn id="9" idx="4"/>
            </p:cNvCxnSpPr>
            <p:nvPr/>
          </p:nvCxnSpPr>
          <p:spPr>
            <a:xfrm rot="5400000" flipH="1" flipV="1">
              <a:off x="3439579" y="4796910"/>
              <a:ext cx="428628" cy="264577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4953000" y="2895600"/>
            <a:ext cx="2133600" cy="1071570"/>
            <a:chOff x="4357686" y="3571876"/>
            <a:chExt cx="1997183" cy="1071570"/>
          </a:xfrm>
        </p:grpSpPr>
        <p:sp>
          <p:nvSpPr>
            <p:cNvPr id="13" name="Oval 12"/>
            <p:cNvSpPr/>
            <p:nvPr/>
          </p:nvSpPr>
          <p:spPr>
            <a:xfrm>
              <a:off x="4357686" y="4143380"/>
              <a:ext cx="1071570" cy="500066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643438" y="3571876"/>
              <a:ext cx="17114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event rank for user </a:t>
              </a:r>
              <a:r>
                <a:rPr lang="en-US" sz="1400" i="1" dirty="0" smtClean="0"/>
                <a:t>X</a:t>
              </a:r>
              <a:endParaRPr lang="el-GR" sz="1400" i="1" dirty="0"/>
            </a:p>
          </p:txBody>
        </p:sp>
        <p:cxnSp>
          <p:nvCxnSpPr>
            <p:cNvPr id="15" name="Elbow Connector 14"/>
            <p:cNvCxnSpPr>
              <a:stCxn id="14" idx="2"/>
              <a:endCxn id="13" idx="0"/>
            </p:cNvCxnSpPr>
            <p:nvPr/>
          </p:nvCxnSpPr>
          <p:spPr>
            <a:xfrm rot="5400000">
              <a:off x="5064450" y="3708675"/>
              <a:ext cx="263727" cy="60568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6214662" y="5238752"/>
            <a:ext cx="1150580" cy="950719"/>
            <a:chOff x="6215074" y="4429132"/>
            <a:chExt cx="1150580" cy="950719"/>
          </a:xfrm>
        </p:grpSpPr>
        <p:sp>
          <p:nvSpPr>
            <p:cNvPr id="17" name="Oval 16"/>
            <p:cNvSpPr/>
            <p:nvPr/>
          </p:nvSpPr>
          <p:spPr>
            <a:xfrm>
              <a:off x="6215074" y="4429132"/>
              <a:ext cx="714380" cy="333377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286512" y="5072074"/>
              <a:ext cx="10791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set diversity</a:t>
              </a:r>
              <a:endParaRPr lang="el-GR" sz="1400" dirty="0"/>
            </a:p>
          </p:txBody>
        </p:sp>
        <p:cxnSp>
          <p:nvCxnSpPr>
            <p:cNvPr id="19" name="Elbow Connector 18"/>
            <p:cNvCxnSpPr>
              <a:stCxn id="18" idx="0"/>
              <a:endCxn id="17" idx="4"/>
            </p:cNvCxnSpPr>
            <p:nvPr/>
          </p:nvCxnSpPr>
          <p:spPr>
            <a:xfrm rot="16200000" flipV="1">
              <a:off x="6544392" y="4790382"/>
              <a:ext cx="309565" cy="25381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</a:p>
          <a:p>
            <a:endParaRPr lang="en-US" dirty="0" smtClean="0"/>
          </a:p>
          <a:p>
            <a:r>
              <a:rPr lang="en-US" dirty="0" smtClean="0"/>
              <a:t>Preferences</a:t>
            </a:r>
          </a:p>
          <a:p>
            <a:r>
              <a:rPr lang="en-US" dirty="0" smtClean="0"/>
              <a:t>Diversity</a:t>
            </a:r>
            <a:endParaRPr lang="en-US" dirty="0" smtClean="0"/>
          </a:p>
          <a:p>
            <a:r>
              <a:rPr lang="en-US" dirty="0" smtClean="0"/>
              <a:t>Freshness</a:t>
            </a:r>
          </a:p>
          <a:p>
            <a:endParaRPr lang="en-US" dirty="0" smtClean="0"/>
          </a:p>
          <a:p>
            <a:r>
              <a:rPr lang="en-US" dirty="0" smtClean="0"/>
              <a:t>Combining Criteria</a:t>
            </a:r>
          </a:p>
          <a:p>
            <a:endParaRPr lang="en-US" dirty="0" smtClean="0"/>
          </a:p>
          <a:p>
            <a:r>
              <a:rPr lang="en-US" u="sng" dirty="0" err="1" smtClean="0">
                <a:solidFill>
                  <a:schemeClr val="accent1"/>
                </a:solidFill>
              </a:rPr>
              <a:t>DiveR</a:t>
            </a:r>
            <a:endParaRPr lang="el-GR" u="sng" dirty="0">
              <a:solidFill>
                <a:schemeClr val="accent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 smtClean="0"/>
              <a:t>have initially implemented our ideas in SIENA</a:t>
            </a:r>
          </a:p>
          <a:p>
            <a:pPr lvl="1"/>
            <a:r>
              <a:rPr lang="en-US" dirty="0" smtClean="0"/>
              <a:t>However, this implementation is not optimized for distributed environments, since the focus was on exploring ranking methods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are in the process of designing a new implementation (</a:t>
            </a:r>
            <a:r>
              <a:rPr lang="en-US" dirty="0" err="1" smtClean="0"/>
              <a:t>DiveR</a:t>
            </a:r>
            <a:r>
              <a:rPr lang="en-US" dirty="0" smtClean="0"/>
              <a:t>) that can efficiently support ranked pub/sub delivery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DiveR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90600" y="1066799"/>
          <a:ext cx="7895468" cy="5611813"/>
        </p:xfrm>
        <a:graphic>
          <a:graphicData uri="http://schemas.openxmlformats.org/presentationml/2006/ole">
            <p:oleObj spid="_x0000_s43012" name="Visio" r:id="rId4" imgW="10698209" imgH="760383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Typically, all subscriptions are considered </a:t>
            </a:r>
            <a:r>
              <a:rPr lang="en-US" dirty="0" smtClean="0">
                <a:solidFill>
                  <a:schemeClr val="accent2"/>
                </a:solidFill>
              </a:rPr>
              <a:t>equally important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Users may receive: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overwhelming amounts of notifications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too much overlapping information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such cases, users would like to receive only a fraction of notifications, the </a:t>
            </a:r>
            <a:r>
              <a:rPr lang="en-US" dirty="0" smtClean="0">
                <a:solidFill>
                  <a:schemeClr val="accent2"/>
                </a:solidFill>
              </a:rPr>
              <a:t>most interesting </a:t>
            </a:r>
            <a:r>
              <a:rPr lang="en-US" dirty="0" smtClean="0"/>
              <a:t>ones: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Say Addison is more interested in horror movies than comedies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Addison would like to receive notifications about (various) comedies </a:t>
            </a:r>
            <a:r>
              <a:rPr lang="en-US" i="1" dirty="0" smtClean="0"/>
              <a:t>only if there are no (or just a few)</a:t>
            </a:r>
            <a:r>
              <a:rPr lang="en-US" dirty="0" smtClean="0"/>
              <a:t> notifications about horror movies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/>
                </a:solidFill>
              </a:rPr>
              <a:t>Current publish/subscribe systems do not allow Addison to express this different degree of interest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l-G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Our goal is to increase the </a:t>
            </a:r>
            <a:r>
              <a:rPr lang="en-US" dirty="0" smtClean="0">
                <a:solidFill>
                  <a:schemeClr val="accent2"/>
                </a:solidFill>
              </a:rPr>
              <a:t>quality</a:t>
            </a:r>
            <a:r>
              <a:rPr lang="en-US" dirty="0" smtClean="0"/>
              <a:t> of notifications delivered in pub/sub systems</a:t>
            </a:r>
          </a:p>
          <a:p>
            <a:endParaRPr lang="en-US" dirty="0" smtClean="0"/>
          </a:p>
          <a:p>
            <a:r>
              <a:rPr lang="en-US" dirty="0" smtClean="0"/>
              <a:t>Three main factors</a:t>
            </a:r>
          </a:p>
          <a:p>
            <a:pPr lvl="1"/>
            <a:r>
              <a:rPr lang="en-US" dirty="0" smtClean="0"/>
              <a:t>Relevance </a:t>
            </a:r>
            <a:r>
              <a:rPr lang="en-US" smtClean="0"/>
              <a:t>to user </a:t>
            </a:r>
            <a:r>
              <a:rPr lang="en-US" dirty="0" smtClean="0"/>
              <a:t>preferences</a:t>
            </a:r>
          </a:p>
          <a:p>
            <a:pPr lvl="1"/>
            <a:r>
              <a:rPr lang="en-US" dirty="0" smtClean="0"/>
              <a:t>Diversity</a:t>
            </a:r>
          </a:p>
          <a:p>
            <a:pPr lvl="1"/>
            <a:r>
              <a:rPr lang="en-US" dirty="0" smtClean="0"/>
              <a:t>Freshness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Up to now, we have mainly focused in our model for information ranking</a:t>
            </a:r>
          </a:p>
          <a:p>
            <a:endParaRPr lang="en-US" dirty="0" smtClean="0"/>
          </a:p>
          <a:p>
            <a:r>
              <a:rPr lang="en-US" dirty="0" smtClean="0"/>
              <a:t>Our future plans are to develop ranking methods that can be efficiently applied in a distributed environment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20508" y="2875002"/>
            <a:ext cx="270298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600" dirty="0" smtClean="0">
                <a:solidFill>
                  <a:schemeClr val="accent2"/>
                </a:solidFill>
                <a:latin typeface="Freestyle Script" pitchFamily="66" charset="0"/>
              </a:rPr>
              <a:t>Thank you!</a:t>
            </a:r>
            <a:endParaRPr lang="el-GR" sz="6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14400" y="1752600"/>
            <a:ext cx="7772400" cy="121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/>
              <a:t>This PhD thesis aims at </a:t>
            </a:r>
            <a:r>
              <a:rPr lang="en-US" dirty="0" smtClean="0">
                <a:solidFill>
                  <a:schemeClr val="accent2"/>
                </a:solidFill>
              </a:rPr>
              <a:t>increasing user satisfaction</a:t>
            </a:r>
            <a:r>
              <a:rPr lang="en-US" dirty="0" smtClean="0"/>
              <a:t> by the received results by proposing methods that will control the number of results delivered to users, mainly through </a:t>
            </a:r>
            <a:r>
              <a:rPr lang="en-US" dirty="0" smtClean="0">
                <a:solidFill>
                  <a:schemeClr val="accent2"/>
                </a:solidFill>
              </a:rPr>
              <a:t>ranking</a:t>
            </a:r>
            <a:r>
              <a:rPr lang="en-US" dirty="0" smtClean="0"/>
              <a:t> them according to their </a:t>
            </a:r>
            <a:r>
              <a:rPr lang="en-US" dirty="0" smtClean="0">
                <a:solidFill>
                  <a:schemeClr val="accent2"/>
                </a:solidFill>
              </a:rPr>
              <a:t>importance</a:t>
            </a:r>
            <a:r>
              <a:rPr lang="en-US" dirty="0" smtClean="0"/>
              <a:t>.</a:t>
            </a:r>
            <a:endParaRPr lang="el-GR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14400" y="3581400"/>
            <a:ext cx="7772400" cy="277416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Importance can be described by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Relevance to user interests (or preferences)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Diversity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Freshness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networks</a:t>
            </a:r>
          </a:p>
          <a:p>
            <a:pPr lvl="1"/>
            <a:r>
              <a:rPr lang="en-US" dirty="0" smtClean="0"/>
              <a:t>Lots of notifications</a:t>
            </a:r>
          </a:p>
          <a:p>
            <a:pPr lvl="2"/>
            <a:r>
              <a:rPr lang="en-US" dirty="0" smtClean="0"/>
              <a:t>Friends’ news, friends’ actions, games, quizzes etc.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 cstate="print"/>
          <a:srcRect t="16590" b="29573"/>
          <a:stretch>
            <a:fillRect/>
          </a:stretch>
        </p:blipFill>
        <p:spPr bwMode="auto">
          <a:xfrm>
            <a:off x="1447800" y="3079799"/>
            <a:ext cx="6172200" cy="2686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Preferences</a:t>
            </a:r>
          </a:p>
          <a:p>
            <a:r>
              <a:rPr lang="en-US" dirty="0" smtClean="0"/>
              <a:t>Diversity</a:t>
            </a:r>
            <a:endParaRPr lang="en-US" dirty="0" smtClean="0"/>
          </a:p>
          <a:p>
            <a:r>
              <a:rPr lang="en-US" dirty="0" smtClean="0"/>
              <a:t>Freshness</a:t>
            </a:r>
          </a:p>
          <a:p>
            <a:endParaRPr lang="en-US" dirty="0" smtClean="0"/>
          </a:p>
          <a:p>
            <a:r>
              <a:rPr lang="en-US" dirty="0" smtClean="0"/>
              <a:t>Combining Criteria</a:t>
            </a:r>
          </a:p>
          <a:p>
            <a:endParaRPr lang="en-US" dirty="0" smtClean="0"/>
          </a:p>
          <a:p>
            <a:r>
              <a:rPr lang="en-US" dirty="0" err="1" smtClean="0"/>
              <a:t>DiveR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accent1"/>
                </a:solidFill>
              </a:rPr>
              <a:t>Challenges</a:t>
            </a:r>
          </a:p>
          <a:p>
            <a:endParaRPr lang="en-US" dirty="0" smtClean="0"/>
          </a:p>
          <a:p>
            <a:r>
              <a:rPr lang="en-US" dirty="0" smtClean="0"/>
              <a:t>Preferences</a:t>
            </a:r>
          </a:p>
          <a:p>
            <a:r>
              <a:rPr lang="en-US" dirty="0" smtClean="0"/>
              <a:t>Diversity</a:t>
            </a:r>
            <a:endParaRPr lang="en-US" dirty="0" smtClean="0"/>
          </a:p>
          <a:p>
            <a:r>
              <a:rPr lang="en-US" dirty="0" smtClean="0"/>
              <a:t>Freshness</a:t>
            </a:r>
          </a:p>
          <a:p>
            <a:endParaRPr lang="en-US" dirty="0" smtClean="0"/>
          </a:p>
          <a:p>
            <a:r>
              <a:rPr lang="en-US" dirty="0" smtClean="0"/>
              <a:t>Combining Criteria</a:t>
            </a:r>
          </a:p>
          <a:p>
            <a:endParaRPr lang="en-US" dirty="0" smtClean="0"/>
          </a:p>
          <a:p>
            <a:r>
              <a:rPr lang="en-US" dirty="0" err="1" smtClean="0"/>
              <a:t>DiveR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2286000"/>
          </a:xfrm>
        </p:spPr>
        <p:txBody>
          <a:bodyPr/>
          <a:lstStyle/>
          <a:p>
            <a:r>
              <a:rPr lang="en-US" dirty="0" smtClean="0"/>
              <a:t>We consider a content-based pub/sub system</a:t>
            </a:r>
          </a:p>
          <a:p>
            <a:pPr lvl="1"/>
            <a:r>
              <a:rPr lang="en-US" dirty="0" smtClean="0"/>
              <a:t>Greater expressiveness</a:t>
            </a:r>
          </a:p>
          <a:p>
            <a:pPr lvl="1"/>
            <a:r>
              <a:rPr lang="en-US" dirty="0" smtClean="0"/>
              <a:t>Most content methods rely on a description of the content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DMOD Laboratory, University of </a:t>
            </a:r>
            <a:r>
              <a:rPr lang="en-US" dirty="0" err="1" smtClean="0"/>
              <a:t>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37332" y="4148134"/>
            <a:ext cx="3505200" cy="10715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smtClean="0">
                <a:solidFill>
                  <a:srgbClr val="0070C0"/>
                </a:solidFill>
              </a:rPr>
              <a:t>title                   </a:t>
            </a:r>
            <a:r>
              <a:rPr lang="en-US" sz="1200" dirty="0" smtClean="0">
                <a:solidFill>
                  <a:schemeClr val="tx1"/>
                </a:solidFill>
              </a:rPr>
              <a:t>= LOTR: The Return of the King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smtClean="0">
                <a:solidFill>
                  <a:srgbClr val="0070C0"/>
                </a:solidFill>
              </a:rPr>
              <a:t>director</a:t>
            </a:r>
            <a:r>
              <a:rPr lang="en-US" sz="1200" dirty="0" smtClean="0">
                <a:solidFill>
                  <a:schemeClr val="tx1"/>
                </a:solidFill>
              </a:rPr>
              <a:t>           = Peter Jackson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time</a:t>
            </a:r>
            <a:r>
              <a:rPr lang="en-US" sz="1200" dirty="0" smtClean="0">
                <a:solidFill>
                  <a:schemeClr val="tx1"/>
                </a:solidFill>
              </a:rPr>
              <a:t>        </a:t>
            </a:r>
            <a:r>
              <a:rPr lang="en-US" sz="1200" dirty="0" smtClean="0">
                <a:solidFill>
                  <a:srgbClr val="0070C0"/>
                </a:solidFill>
              </a:rPr>
              <a:t>release date</a:t>
            </a:r>
            <a:r>
              <a:rPr lang="en-US" sz="1200" dirty="0" smtClean="0">
                <a:solidFill>
                  <a:schemeClr val="tx1"/>
                </a:solidFill>
              </a:rPr>
              <a:t> = 1 Dec 2003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  </a:t>
            </a:r>
            <a:r>
              <a:rPr lang="en-US" sz="1200" dirty="0" smtClean="0">
                <a:solidFill>
                  <a:srgbClr val="0070C0"/>
                </a:solidFill>
              </a:rPr>
              <a:t>genre</a:t>
            </a:r>
            <a:r>
              <a:rPr lang="en-US" sz="1200" dirty="0" smtClean="0">
                <a:solidFill>
                  <a:schemeClr val="tx1"/>
                </a:solidFill>
              </a:rPr>
              <a:t>              = fantasy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integer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rgbClr val="0070C0"/>
                </a:solidFill>
              </a:rPr>
              <a:t>oscars</a:t>
            </a:r>
            <a:r>
              <a:rPr lang="en-US" sz="1200" dirty="0" smtClean="0">
                <a:solidFill>
                  <a:schemeClr val="tx1"/>
                </a:solidFill>
              </a:rPr>
              <a:t>             = 11</a:t>
            </a:r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0" y="4648200"/>
            <a:ext cx="2786082" cy="57150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rgbClr val="008000"/>
                </a:solidFill>
              </a:rPr>
              <a:t>string</a:t>
            </a:r>
            <a:r>
              <a:rPr lang="en-US" sz="1200" dirty="0" smtClean="0">
                <a:solidFill>
                  <a:schemeClr val="tx1"/>
                </a:solidFill>
              </a:rPr>
              <a:t>    </a:t>
            </a:r>
            <a:r>
              <a:rPr lang="en-US" sz="1200" dirty="0" smtClean="0">
                <a:solidFill>
                  <a:srgbClr val="0070C0"/>
                </a:solidFill>
              </a:rPr>
              <a:t>director     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smtClean="0">
                <a:solidFill>
                  <a:srgbClr val="CC0099"/>
                </a:solidFill>
              </a:rPr>
              <a:t>=   </a:t>
            </a:r>
            <a:r>
              <a:rPr lang="en-US" sz="1200" dirty="0" smtClean="0">
                <a:solidFill>
                  <a:schemeClr val="tx1"/>
                </a:solidFill>
              </a:rPr>
              <a:t>Peter Jackson</a:t>
            </a:r>
          </a:p>
          <a:p>
            <a:r>
              <a:rPr lang="en-US" sz="1200" dirty="0" smtClean="0">
                <a:solidFill>
                  <a:srgbClr val="008000"/>
                </a:solidFill>
              </a:rPr>
              <a:t>time</a:t>
            </a:r>
            <a:r>
              <a:rPr lang="en-US" sz="1200" dirty="0" smtClean="0">
                <a:solidFill>
                  <a:schemeClr val="tx1"/>
                </a:solidFill>
              </a:rPr>
              <a:t>      </a:t>
            </a:r>
            <a:r>
              <a:rPr lang="en-US" sz="1200" dirty="0" smtClean="0">
                <a:solidFill>
                  <a:srgbClr val="0070C0"/>
                </a:solidFill>
              </a:rPr>
              <a:t>release date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rgbClr val="CC0099"/>
                </a:solidFill>
              </a:rPr>
              <a:t>&gt;   </a:t>
            </a:r>
            <a:r>
              <a:rPr lang="en-US" sz="1200" dirty="0" smtClean="0">
                <a:solidFill>
                  <a:schemeClr val="tx1"/>
                </a:solidFill>
              </a:rPr>
              <a:t>1 Jan 2003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32676" y="5217112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Notification example</a:t>
            </a:r>
            <a:endParaRPr lang="el-GR" sz="12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9785" y="5217112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2"/>
                </a:solidFill>
              </a:rPr>
              <a:t>Subscription example</a:t>
            </a:r>
            <a:endParaRPr lang="el-GR" sz="1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major issue is the </a:t>
            </a:r>
            <a:r>
              <a:rPr lang="en-US" dirty="0" smtClean="0">
                <a:solidFill>
                  <a:schemeClr val="accent2"/>
                </a:solidFill>
              </a:rPr>
              <a:t>continuous flow</a:t>
            </a:r>
            <a:r>
              <a:rPr lang="en-US" dirty="0" smtClean="0"/>
              <a:t> of information</a:t>
            </a:r>
          </a:p>
          <a:p>
            <a:pPr lvl="1"/>
            <a:r>
              <a:rPr lang="en-US" dirty="0" smtClean="0"/>
              <a:t>Most important (or top-</a:t>
            </a:r>
            <a:r>
              <a:rPr lang="en-US" i="1" dirty="0" smtClean="0"/>
              <a:t>k</a:t>
            </a:r>
            <a:r>
              <a:rPr lang="en-US" dirty="0" smtClean="0"/>
              <a:t>) notifications over which?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Events are associated with a number of time instants:</a:t>
            </a:r>
          </a:p>
          <a:p>
            <a:pPr lvl="1"/>
            <a:r>
              <a:rPr lang="en-US" dirty="0" smtClean="0"/>
              <a:t>Publication time</a:t>
            </a:r>
          </a:p>
          <a:p>
            <a:pPr lvl="1"/>
            <a:r>
              <a:rPr lang="en-US" dirty="0" smtClean="0"/>
              <a:t>Matching time</a:t>
            </a:r>
          </a:p>
          <a:p>
            <a:pPr lvl="1"/>
            <a:r>
              <a:rPr lang="en-US" dirty="0" smtClean="0"/>
              <a:t>Forwarding time</a:t>
            </a:r>
          </a:p>
          <a:p>
            <a:pPr lvl="1"/>
            <a:r>
              <a:rPr lang="en-US" dirty="0" smtClean="0"/>
              <a:t>Delivery time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Pub/sub systems are usually best-effort</a:t>
            </a:r>
          </a:p>
          <a:p>
            <a:pPr lvl="1"/>
            <a:r>
              <a:rPr lang="en-US" dirty="0" smtClean="0"/>
              <a:t>Arbitrary delays, different for each event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DMOD Laboratory, University of Ioannina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396</TotalTime>
  <Words>1455</Words>
  <Application>Microsoft Office PowerPoint</Application>
  <PresentationFormat>On-screen Show (4:3)</PresentationFormat>
  <Paragraphs>408</Paragraphs>
  <Slides>31</Slides>
  <Notes>31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Metro</vt:lpstr>
      <vt:lpstr>Equation</vt:lpstr>
      <vt:lpstr>Visio</vt:lpstr>
      <vt:lpstr>Ranked Publish/Subscribe Delivery</vt:lpstr>
      <vt:lpstr>Introduction</vt:lpstr>
      <vt:lpstr>Motivation</vt:lpstr>
      <vt:lpstr>Purpose</vt:lpstr>
      <vt:lpstr>Applications</vt:lpstr>
      <vt:lpstr>Outline</vt:lpstr>
      <vt:lpstr>Outline</vt:lpstr>
      <vt:lpstr>Model</vt:lpstr>
      <vt:lpstr>Timing</vt:lpstr>
      <vt:lpstr>Timing</vt:lpstr>
      <vt:lpstr>Users</vt:lpstr>
      <vt:lpstr>Outline</vt:lpstr>
      <vt:lpstr>Expressing preferences</vt:lpstr>
      <vt:lpstr>Ordering Subscriptions</vt:lpstr>
      <vt:lpstr>Extracting preference ranks</vt:lpstr>
      <vt:lpstr>Event ranks</vt:lpstr>
      <vt:lpstr>Outline</vt:lpstr>
      <vt:lpstr>Motivation</vt:lpstr>
      <vt:lpstr>Motivation</vt:lpstr>
      <vt:lpstr>Diversity</vt:lpstr>
      <vt:lpstr>Problem Definition &amp; Complexity</vt:lpstr>
      <vt:lpstr>Solutions</vt:lpstr>
      <vt:lpstr>Outline</vt:lpstr>
      <vt:lpstr>Freshness</vt:lpstr>
      <vt:lpstr>Outline</vt:lpstr>
      <vt:lpstr>Combining criteria</vt:lpstr>
      <vt:lpstr>Outline</vt:lpstr>
      <vt:lpstr>Implementation</vt:lpstr>
      <vt:lpstr>DiveR</vt:lpstr>
      <vt:lpstr>Summary</vt:lpstr>
      <vt:lpstr>Slide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Ranked Publish/Subscribe Delivery</dc:title>
  <dc:creator>Marina Drosou</dc:creator>
  <cp:lastModifiedBy>Valued Acer Customer</cp:lastModifiedBy>
  <cp:revision>75</cp:revision>
  <dcterms:created xsi:type="dcterms:W3CDTF">2006-08-16T00:00:00Z</dcterms:created>
  <dcterms:modified xsi:type="dcterms:W3CDTF">2009-07-06T02:10:31Z</dcterms:modified>
</cp:coreProperties>
</file>