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  <p:sldId id="267" r:id="rId12"/>
    <p:sldId id="268" r:id="rId13"/>
    <p:sldId id="270" r:id="rId14"/>
    <p:sldId id="275" r:id="rId15"/>
    <p:sldId id="272" r:id="rId16"/>
    <p:sldId id="273" r:id="rId17"/>
    <p:sldId id="274" r:id="rId18"/>
    <p:sldId id="279" r:id="rId19"/>
    <p:sldId id="280" r:id="rId20"/>
    <p:sldId id="281" r:id="rId21"/>
    <p:sldId id="282" r:id="rId22"/>
    <p:sldId id="276" r:id="rId23"/>
    <p:sldId id="277" r:id="rId24"/>
    <p:sldId id="278" r:id="rId25"/>
    <p:sldId id="283" r:id="rId26"/>
    <p:sldId id="263" r:id="rId27"/>
    <p:sldId id="291" r:id="rId28"/>
    <p:sldId id="284" r:id="rId29"/>
    <p:sldId id="285" r:id="rId30"/>
    <p:sldId id="286" r:id="rId31"/>
    <p:sldId id="288" r:id="rId32"/>
    <p:sldId id="289" r:id="rId33"/>
    <p:sldId id="290" r:id="rId34"/>
    <p:sldId id="292" r:id="rId35"/>
    <p:sldId id="293" r:id="rId36"/>
    <p:sldId id="294" r:id="rId37"/>
    <p:sldId id="298" r:id="rId38"/>
    <p:sldId id="297" r:id="rId39"/>
    <p:sldId id="28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653CE-267C-441C-944E-3F8229C43847}" type="datetimeFigureOut">
              <a:rPr lang="en-US" smtClean="0"/>
              <a:pPr/>
              <a:t>6/21/2011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D18E3-0231-4C59-9CB4-8908BB9EDB1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0174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86768" y="6400824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472" y="6500834"/>
            <a:ext cx="3143272" cy="32619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86768" y="6400824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472" y="6500834"/>
            <a:ext cx="3143272" cy="32619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86768" y="6400824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472" y="6500834"/>
            <a:ext cx="3143272" cy="32619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86768" y="6400824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472" y="6500834"/>
            <a:ext cx="3143272" cy="32619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86768" y="6400824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1472" y="6500834"/>
            <a:ext cx="3143272" cy="32619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>
          <a:xfrm>
            <a:off x="8186768" y="6400824"/>
            <a:ext cx="957264" cy="457200"/>
          </a:xfrm>
          <a:prstGeom prst="rect">
            <a:avLst/>
          </a:prstGeom>
        </p:spPr>
        <p:txBody>
          <a:bodyPr rtlCol="0"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833FA0-CC1C-4F84-9FC5-D450BCC4BE7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>
          <a:xfrm>
            <a:off x="571472" y="6500834"/>
            <a:ext cx="3143272" cy="326199"/>
          </a:xfrm>
          <a:prstGeom prst="rect">
            <a:avLst/>
          </a:prstGeom>
        </p:spPr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5833FA0-CC1C-4F84-9FC5-D450BCC4BE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86768" y="6400824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1472" y="6500834"/>
            <a:ext cx="3143272" cy="32619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86768" y="6400824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1472" y="6500834"/>
            <a:ext cx="3143272" cy="32619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86768" y="6400824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1472" y="6500834"/>
            <a:ext cx="3143272" cy="32619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880888"/>
            <a:ext cx="9144000" cy="20205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2786"/>
            <a:ext cx="9144000" cy="743674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740748"/>
            <a:ext cx="9144001" cy="21889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865156"/>
            <a:ext cx="3733819" cy="21804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1056340"/>
            <a:ext cx="3733801" cy="30095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1193728"/>
            <a:ext cx="3063240" cy="6566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1412617"/>
            <a:ext cx="1600200" cy="87557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2"/>
            <a:ext cx="57626" cy="148846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2"/>
            <a:ext cx="27432" cy="148846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2"/>
            <a:ext cx="9144" cy="148846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2"/>
            <a:ext cx="27432" cy="148846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698"/>
            <a:ext cx="54864" cy="1400907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698"/>
            <a:ext cx="9144" cy="1400907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 userDrawn="1">
            <p:ph type="title"/>
          </p:nvPr>
        </p:nvSpPr>
        <p:spPr>
          <a:xfrm>
            <a:off x="271490" y="-24"/>
            <a:ext cx="8229600" cy="78581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 userDrawn="1">
            <p:ph type="body" idx="1"/>
          </p:nvPr>
        </p:nvSpPr>
        <p:spPr>
          <a:xfrm>
            <a:off x="214282" y="1500174"/>
            <a:ext cx="8572560" cy="47863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 userDrawn="1">
            <p:ph type="sldNum" sz="quarter" idx="4"/>
          </p:nvPr>
        </p:nvSpPr>
        <p:spPr>
          <a:xfrm>
            <a:off x="8143900" y="214290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5833FA0-CC1C-4F84-9FC5-D450BCC4BE7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1" name="Picture 6" descr="DMOD_logo_big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513" y="6394450"/>
            <a:ext cx="534987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Footer Placeholder 2"/>
          <p:cNvSpPr txBox="1">
            <a:spLocks/>
          </p:cNvSpPr>
          <p:nvPr userDrawn="1"/>
        </p:nvSpPr>
        <p:spPr>
          <a:xfrm>
            <a:off x="7072330" y="6500834"/>
            <a:ext cx="2000264" cy="326199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000">
                <a:solidFill>
                  <a:schemeClr val="accent2"/>
                </a:solidFill>
                <a:latin typeface="Lucida Sans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Lucida Sans" pitchFamily="34" charset="0"/>
                <a:ea typeface="+mn-ea"/>
                <a:cs typeface="+mn-cs"/>
              </a:rPr>
              <a:t>DBRank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Lucida Sans" pitchFamily="34" charset="0"/>
                <a:ea typeface="+mn-ea"/>
                <a:cs typeface="+mn-cs"/>
              </a:rPr>
              <a:t> 2010 @ Long Beach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Lucida Sans" pitchFamily="34" charset="0"/>
              <a:ea typeface="+mn-ea"/>
              <a:cs typeface="+mn-cs"/>
            </a:endParaRPr>
          </a:p>
        </p:txBody>
      </p:sp>
      <p:sp>
        <p:nvSpPr>
          <p:cNvPr id="25" name="Footer Placeholder 2"/>
          <p:cNvSpPr txBox="1">
            <a:spLocks/>
          </p:cNvSpPr>
          <p:nvPr userDrawn="1"/>
        </p:nvSpPr>
        <p:spPr>
          <a:xfrm>
            <a:off x="571472" y="6500834"/>
            <a:ext cx="3286148" cy="326199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000">
                <a:solidFill>
                  <a:schemeClr val="accent2"/>
                </a:solidFill>
                <a:latin typeface="Lucida Sans" pitchFamily="34" charset="0"/>
              </a:defRPr>
            </a:lvl1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DMOD Laboratory, University of Ioannina </a:t>
            </a:r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000" kern="1200">
          <a:solidFill>
            <a:schemeClr val="tx1"/>
          </a:solidFill>
          <a:latin typeface="Lucida Sans" pitchFamily="34" charset="0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000" kern="1200">
          <a:solidFill>
            <a:schemeClr val="tx1"/>
          </a:solidFill>
          <a:latin typeface="Lucida Sans" pitchFamily="34" charset="0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1800" kern="1200">
          <a:solidFill>
            <a:schemeClr val="tx1"/>
          </a:solidFill>
          <a:latin typeface="Lucida Sans" pitchFamily="34" charset="0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1800" kern="1200">
          <a:solidFill>
            <a:schemeClr val="tx1"/>
          </a:solidFill>
          <a:latin typeface="Lucida Sans" pitchFamily="34" charset="0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tx1"/>
          </a:solidFill>
          <a:latin typeface="Lucida Sans" pitchFamily="34" charset="0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On Novelty in Publish/Subscribe Delivery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899938"/>
            <a:ext cx="8715404" cy="2743772"/>
          </a:xfrm>
        </p:spPr>
        <p:txBody>
          <a:bodyPr>
            <a:noAutofit/>
          </a:bodyPr>
          <a:lstStyle/>
          <a:p>
            <a:pPr marL="63500"/>
            <a:r>
              <a:rPr lang="en-US" dirty="0" smtClean="0">
                <a:solidFill>
                  <a:schemeClr val="tx1"/>
                </a:solidFill>
              </a:rPr>
              <a:t>Kostas Stefanidis</a:t>
            </a:r>
            <a:r>
              <a:rPr lang="en-US" baseline="30000" dirty="0" smtClean="0">
                <a:solidFill>
                  <a:schemeClr val="tx1"/>
                </a:solidFill>
              </a:rPr>
              <a:t>*</a:t>
            </a:r>
            <a:endParaRPr lang="en-US" sz="1600" baseline="30000" dirty="0" smtClean="0">
              <a:solidFill>
                <a:schemeClr val="tx1"/>
              </a:solidFill>
            </a:endParaRPr>
          </a:p>
          <a:p>
            <a:pPr marL="63500"/>
            <a:r>
              <a:rPr lang="en-US" sz="1500" dirty="0" smtClean="0">
                <a:solidFill>
                  <a:schemeClr val="tx1"/>
                </a:solidFill>
              </a:rPr>
              <a:t>Dept. of Computer Science and Engineering, Chinese University of Hong Kong, Hong Kong</a:t>
            </a:r>
          </a:p>
          <a:p>
            <a:pPr marL="63500"/>
            <a:endParaRPr lang="en-US" sz="200" dirty="0" smtClean="0">
              <a:solidFill>
                <a:schemeClr val="tx1"/>
              </a:solidFill>
            </a:endParaRPr>
          </a:p>
          <a:p>
            <a:pPr marL="63500"/>
            <a:r>
              <a:rPr lang="en-US" sz="1400" dirty="0" smtClean="0">
                <a:solidFill>
                  <a:schemeClr val="tx1"/>
                </a:solidFill>
              </a:rPr>
              <a:t>*Work done while with the Dept. of Computer Science, University of Ioannina, Greece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500"/>
            <a:endParaRPr lang="en-US" sz="1800" dirty="0" smtClean="0">
              <a:solidFill>
                <a:schemeClr val="tx1"/>
              </a:solidFill>
            </a:endParaRPr>
          </a:p>
          <a:p>
            <a:pPr marL="63500"/>
            <a:endParaRPr lang="en-US" sz="1800" dirty="0" smtClean="0">
              <a:solidFill>
                <a:schemeClr val="tx1"/>
              </a:solidFill>
            </a:endParaRPr>
          </a:p>
          <a:p>
            <a:pPr marL="63500"/>
            <a:r>
              <a:rPr lang="en-US" sz="1800" dirty="0" smtClean="0">
                <a:solidFill>
                  <a:schemeClr val="tx1"/>
                </a:solidFill>
              </a:rPr>
              <a:t>Joint work with D. Souravlias, M. Drosou and E. Pitoura</a:t>
            </a:r>
          </a:p>
          <a:p>
            <a:pPr marL="63500"/>
            <a:r>
              <a:rPr lang="en-US" sz="1400" dirty="0" smtClean="0">
                <a:solidFill>
                  <a:schemeClr val="tx1"/>
                </a:solidFill>
              </a:rPr>
              <a:t>Dept. of Computer Science, University of Ioannina, Greece</a:t>
            </a:r>
          </a:p>
          <a:p>
            <a:pPr marL="63500"/>
            <a:endParaRPr lang="en-US" sz="2000" dirty="0" smtClean="0">
              <a:solidFill>
                <a:schemeClr val="tx1"/>
              </a:solidFill>
            </a:endParaRPr>
          </a:p>
          <a:p>
            <a:pPr marL="63500"/>
            <a:r>
              <a:rPr lang="en-US" sz="1600" dirty="0" smtClean="0">
                <a:solidFill>
                  <a:schemeClr val="tx1"/>
                </a:solidFill>
              </a:rPr>
              <a:t>						          http://dmod.cs.uoi.gr </a:t>
            </a:r>
            <a:endParaRPr lang="el-GR" sz="1600" dirty="0" smtClean="0">
              <a:solidFill>
                <a:schemeClr val="tx1"/>
              </a:solidFill>
            </a:endParaRPr>
          </a:p>
        </p:txBody>
      </p:sp>
      <p:pic>
        <p:nvPicPr>
          <p:cNvPr id="5" name="Picture 3" descr="DMOD_logo_bi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6357958"/>
            <a:ext cx="534988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3" name="Group 9"/>
          <p:cNvGrpSpPr/>
          <p:nvPr/>
        </p:nvGrpSpPr>
        <p:grpSpPr>
          <a:xfrm>
            <a:off x="642942" y="2071678"/>
            <a:ext cx="7715272" cy="815112"/>
            <a:chOff x="1357322" y="3756896"/>
            <a:chExt cx="7715272" cy="815112"/>
          </a:xfrm>
        </p:grpSpPr>
        <p:sp>
          <p:nvSpPr>
            <p:cNvPr id="6" name="Rectangle 5"/>
            <p:cNvSpPr/>
            <p:nvPr/>
          </p:nvSpPr>
          <p:spPr>
            <a:xfrm>
              <a:off x="1357322" y="3756896"/>
              <a:ext cx="7715272" cy="743674"/>
            </a:xfrm>
            <a:prstGeom prst="rect">
              <a:avLst/>
            </a:prstGeom>
            <a:solidFill>
              <a:schemeClr val="tx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latinLnBrk="0" hangingPunct="1"/>
              <a:r>
                <a:rPr lang="en-US" sz="2400" dirty="0" smtClean="0">
                  <a:latin typeface="Lucida Sans" pitchFamily="34" charset="0"/>
                </a:rPr>
                <a:t>        </a:t>
              </a:r>
              <a:r>
                <a:rPr kumimoji="0" lang="en-US" sz="2400" dirty="0" smtClean="0">
                  <a:latin typeface="Lucida Sans" pitchFamily="34" charset="0"/>
                </a:rPr>
                <a:t>Publish/Subscribe Preliminaries</a:t>
              </a:r>
              <a:endParaRPr kumimoji="0" lang="en-US" sz="2400" dirty="0">
                <a:latin typeface="Lucida Sans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357354" y="4500570"/>
              <a:ext cx="6643670" cy="71438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8" name="Rectangle 7"/>
            <p:cNvSpPr/>
            <p:nvPr/>
          </p:nvSpPr>
          <p:spPr>
            <a:xfrm flipV="1">
              <a:off x="1357353" y="3786189"/>
              <a:ext cx="6643671" cy="45719"/>
            </a:xfrm>
            <a:prstGeom prst="rect">
              <a:avLst/>
            </a:prstGeom>
            <a:solidFill>
              <a:schemeClr val="accent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728774" y="4013383"/>
              <a:ext cx="200020" cy="21431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" name="Group 10"/>
          <p:cNvGrpSpPr/>
          <p:nvPr/>
        </p:nvGrpSpPr>
        <p:grpSpPr>
          <a:xfrm>
            <a:off x="642910" y="3328268"/>
            <a:ext cx="7715304" cy="815112"/>
            <a:chOff x="1357322" y="3756896"/>
            <a:chExt cx="7715304" cy="815112"/>
          </a:xfrm>
        </p:grpSpPr>
        <p:sp>
          <p:nvSpPr>
            <p:cNvPr id="12" name="Rectangle 11"/>
            <p:cNvSpPr/>
            <p:nvPr/>
          </p:nvSpPr>
          <p:spPr>
            <a:xfrm>
              <a:off x="1357322" y="3756896"/>
              <a:ext cx="7715304" cy="743674"/>
            </a:xfrm>
            <a:prstGeom prst="rect">
              <a:avLst/>
            </a:prstGeom>
            <a:solidFill>
              <a:schemeClr val="tx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latinLnBrk="0" hangingPunct="1"/>
              <a:r>
                <a:rPr lang="en-US" sz="2400" dirty="0" smtClean="0">
                  <a:latin typeface="Lucida Sans" pitchFamily="34" charset="0"/>
                </a:rPr>
                <a:t>        </a:t>
              </a:r>
              <a:r>
                <a:rPr kumimoji="0" lang="en-US" sz="2400" dirty="0" smtClean="0">
                  <a:latin typeface="Lucida Sans" pitchFamily="34" charset="0"/>
                </a:rPr>
                <a:t>Ranking based on Preferences and Diversity</a:t>
              </a:r>
              <a:endParaRPr kumimoji="0" lang="en-US" sz="2400" dirty="0">
                <a:latin typeface="Lucida Sans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357354" y="4500570"/>
              <a:ext cx="6643670" cy="71438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4" name="Rectangle 13"/>
            <p:cNvSpPr/>
            <p:nvPr/>
          </p:nvSpPr>
          <p:spPr>
            <a:xfrm flipV="1">
              <a:off x="1357353" y="3786189"/>
              <a:ext cx="6643671" cy="45719"/>
            </a:xfrm>
            <a:prstGeom prst="rect">
              <a:avLst/>
            </a:prstGeom>
            <a:solidFill>
              <a:schemeClr val="accent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28774" y="4013383"/>
              <a:ext cx="200020" cy="21431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15"/>
          <p:cNvGrpSpPr/>
          <p:nvPr/>
        </p:nvGrpSpPr>
        <p:grpSpPr>
          <a:xfrm>
            <a:off x="642910" y="4614152"/>
            <a:ext cx="7715304" cy="815112"/>
            <a:chOff x="1357322" y="3756896"/>
            <a:chExt cx="7715304" cy="815112"/>
          </a:xfrm>
        </p:grpSpPr>
        <p:sp>
          <p:nvSpPr>
            <p:cNvPr id="17" name="Rectangle 16"/>
            <p:cNvSpPr/>
            <p:nvPr/>
          </p:nvSpPr>
          <p:spPr>
            <a:xfrm>
              <a:off x="1357322" y="3756896"/>
              <a:ext cx="7715304" cy="743674"/>
            </a:xfrm>
            <a:prstGeom prst="rect">
              <a:avLst/>
            </a:prstGeom>
            <a:solidFill>
              <a:schemeClr val="tx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latinLnBrk="0" hangingPunct="1"/>
              <a:r>
                <a:rPr lang="en-US" sz="2400" dirty="0" smtClean="0">
                  <a:latin typeface="Lucida Sans" pitchFamily="34" charset="0"/>
                </a:rPr>
                <a:t>        </a:t>
              </a:r>
              <a:r>
                <a:rPr kumimoji="0" lang="en-US" sz="2400" dirty="0" smtClean="0">
                  <a:latin typeface="Lucida Sans" pitchFamily="34" charset="0"/>
                </a:rPr>
                <a:t>Ranking based on Novelty</a:t>
              </a:r>
              <a:endParaRPr kumimoji="0" lang="en-US" sz="2400" dirty="0">
                <a:latin typeface="Lucida Sans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357354" y="4500570"/>
              <a:ext cx="6643670" cy="71438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1357353" y="3786189"/>
              <a:ext cx="6643671" cy="45719"/>
            </a:xfrm>
            <a:prstGeom prst="rect">
              <a:avLst/>
            </a:prstGeom>
            <a:solidFill>
              <a:schemeClr val="accent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728774" y="4013383"/>
              <a:ext cx="200020" cy="21431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Preferential Publish/Subscribe Delivery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86874" cy="4786346"/>
          </a:xfrm>
        </p:spPr>
        <p:txBody>
          <a:bodyPr>
            <a:noAutofit/>
          </a:bodyPr>
          <a:lstStyle/>
          <a:p>
            <a:pPr marL="365760" lvl="1" indent="-256032">
              <a:buClr>
                <a:schemeClr val="accent3"/>
              </a:buClr>
              <a:buNone/>
            </a:pPr>
            <a:r>
              <a:rPr lang="en-GB" dirty="0" smtClean="0">
                <a:solidFill>
                  <a:srgbClr val="FF0000"/>
                </a:solidFill>
              </a:rPr>
              <a:t>	</a:t>
            </a:r>
            <a:r>
              <a:rPr lang="en-GB" u="sng" dirty="0" smtClean="0">
                <a:solidFill>
                  <a:srgbClr val="FF0000"/>
                </a:solidFill>
              </a:rPr>
              <a:t>Preferential subscriptions</a:t>
            </a:r>
            <a:r>
              <a:rPr lang="en-GB" dirty="0" smtClean="0"/>
              <a:t>: Extend subscriptions with preferences</a:t>
            </a:r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r>
              <a:rPr lang="en-US" dirty="0" smtClean="0"/>
              <a:t>	Two ways to express preferences:</a:t>
            </a:r>
          </a:p>
          <a:p>
            <a:pPr lvl="1"/>
            <a:r>
              <a:rPr lang="en-US" u="sng" dirty="0" smtClean="0"/>
              <a:t>Quantitative approach</a:t>
            </a:r>
            <a:r>
              <a:rPr lang="en-US" dirty="0" smtClean="0"/>
              <a:t>:</a:t>
            </a:r>
            <a:r>
              <a:rPr lang="en-US" sz="2000" dirty="0" smtClean="0"/>
              <a:t> </a:t>
            </a:r>
            <a:r>
              <a:rPr lang="en-US" dirty="0" smtClean="0"/>
              <a:t>U</a:t>
            </a:r>
            <a:r>
              <a:rPr lang="en-US" sz="2000" dirty="0" smtClean="0"/>
              <a:t>se scoring functions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u="sng" dirty="0" smtClean="0"/>
              <a:t>Qualitative approach</a:t>
            </a:r>
            <a:r>
              <a:rPr lang="en-US" sz="2000" dirty="0" smtClean="0"/>
              <a:t>: Use preference relations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GB" sz="2400" dirty="0" smtClean="0"/>
          </a:p>
          <a:p>
            <a:pPr>
              <a:buNone/>
            </a:pPr>
            <a:r>
              <a:rPr lang="en-GB" dirty="0" smtClean="0"/>
              <a:t>	Employ preferential subscriptions, to deliver to users only the      </a:t>
            </a:r>
            <a:r>
              <a:rPr lang="en-GB" u="sng" dirty="0" smtClean="0">
                <a:solidFill>
                  <a:srgbClr val="FF0000"/>
                </a:solidFill>
              </a:rPr>
              <a:t>k most interesting (highly ranked)</a:t>
            </a:r>
            <a:r>
              <a:rPr lang="en-GB" dirty="0" smtClean="0"/>
              <a:t> events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11</a:t>
            </a:fld>
            <a:endParaRPr lang="en-GB"/>
          </a:p>
        </p:txBody>
      </p:sp>
      <p:grpSp>
        <p:nvGrpSpPr>
          <p:cNvPr id="5" name="Group 27"/>
          <p:cNvGrpSpPr/>
          <p:nvPr/>
        </p:nvGrpSpPr>
        <p:grpSpPr>
          <a:xfrm>
            <a:off x="5143504" y="4071942"/>
            <a:ext cx="3143272" cy="523220"/>
            <a:chOff x="2214546" y="5532311"/>
            <a:chExt cx="3143272" cy="833449"/>
          </a:xfrm>
        </p:grpSpPr>
        <p:sp>
          <p:nvSpPr>
            <p:cNvPr id="6" name="Rounded Rectangle 5"/>
            <p:cNvSpPr/>
            <p:nvPr/>
          </p:nvSpPr>
          <p:spPr>
            <a:xfrm>
              <a:off x="2214546" y="5646103"/>
              <a:ext cx="1357322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drama</a:t>
              </a:r>
              <a:endParaRPr lang="el-GR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000496" y="5646103"/>
              <a:ext cx="1357322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horror</a:t>
              </a:r>
              <a:endParaRPr lang="el-GR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71868" y="5532311"/>
              <a:ext cx="357190" cy="833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dirty="0" smtClean="0">
                  <a:latin typeface="Cambria Math" pitchFamily="18" charset="0"/>
                  <a:ea typeface="Cambria Math" pitchFamily="18" charset="0"/>
                  <a:cs typeface="Arial Unicode MS"/>
                </a:rPr>
                <a:t>≻</a:t>
              </a:r>
              <a:endParaRPr lang="el-GR" sz="2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429124" y="3071809"/>
            <a:ext cx="4143404" cy="357191"/>
            <a:chOff x="2321703" y="3500438"/>
            <a:chExt cx="3786214" cy="357191"/>
          </a:xfrm>
        </p:grpSpPr>
        <p:grpSp>
          <p:nvGrpSpPr>
            <p:cNvPr id="10" name="Group 23"/>
            <p:cNvGrpSpPr/>
            <p:nvPr/>
          </p:nvGrpSpPr>
          <p:grpSpPr>
            <a:xfrm>
              <a:off x="2321703" y="3500438"/>
              <a:ext cx="1750231" cy="357190"/>
              <a:chOff x="2214546" y="3500438"/>
              <a:chExt cx="1750231" cy="357190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2214546" y="3500438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Lucida Sans" pitchFamily="34" charset="0"/>
                  </a:rPr>
                  <a:t> 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Lucida Sans" pitchFamily="34" charset="0"/>
                  </a:rPr>
                  <a:t>genre = drama</a:t>
                </a:r>
                <a:endParaRPr lang="el-GR" dirty="0"/>
              </a:p>
            </p:txBody>
          </p:sp>
          <p:sp>
            <p:nvSpPr>
              <p:cNvPr id="16" name="Round Same Side Corner Rectangle 15"/>
              <p:cNvSpPr/>
              <p:nvPr/>
            </p:nvSpPr>
            <p:spPr>
              <a:xfrm rot="5400000">
                <a:off x="3563862" y="3456713"/>
                <a:ext cx="357190" cy="444640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491188" y="3567750"/>
                <a:ext cx="3913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Lucida Sans" pitchFamily="34" charset="0"/>
                  </a:rPr>
                  <a:t>0.9</a:t>
                </a:r>
                <a:endParaRPr lang="el-GR" sz="1200" dirty="0"/>
              </a:p>
            </p:txBody>
          </p:sp>
        </p:grpSp>
        <p:grpSp>
          <p:nvGrpSpPr>
            <p:cNvPr id="11" name="Group 34"/>
            <p:cNvGrpSpPr/>
            <p:nvPr/>
          </p:nvGrpSpPr>
          <p:grpSpPr>
            <a:xfrm>
              <a:off x="4357686" y="3500438"/>
              <a:ext cx="1750231" cy="357191"/>
              <a:chOff x="2214546" y="3500438"/>
              <a:chExt cx="1750231" cy="357191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2214546" y="3500438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Lucida Sans" pitchFamily="34" charset="0"/>
                  </a:rPr>
                  <a:t> 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Lucida Sans" pitchFamily="34" charset="0"/>
                  </a:rPr>
                  <a:t>genre = horror</a:t>
                </a:r>
                <a:endParaRPr lang="el-GR" dirty="0"/>
              </a:p>
            </p:txBody>
          </p:sp>
          <p:sp>
            <p:nvSpPr>
              <p:cNvPr id="13" name="Round Same Side Corner Rectangle 12"/>
              <p:cNvSpPr/>
              <p:nvPr/>
            </p:nvSpPr>
            <p:spPr>
              <a:xfrm rot="5400000">
                <a:off x="3557703" y="3450555"/>
                <a:ext cx="357190" cy="456957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487954" y="3567750"/>
                <a:ext cx="3978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Lucida Sans" pitchFamily="34" charset="0"/>
                  </a:rPr>
                  <a:t>0.7</a:t>
                </a:r>
                <a:endParaRPr lang="el-GR" sz="1400" dirty="0"/>
              </a:p>
            </p:txBody>
          </p:sp>
        </p:grpSp>
      </p:grpSp>
      <p:sp>
        <p:nvSpPr>
          <p:cNvPr id="18" name="Rectangle 17"/>
          <p:cNvSpPr/>
          <p:nvPr/>
        </p:nvSpPr>
        <p:spPr>
          <a:xfrm>
            <a:off x="428596" y="5000636"/>
            <a:ext cx="8358246" cy="9286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Preferential Publish/Subscribe Delivery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85926"/>
            <a:ext cx="8572560" cy="350046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We focus on a qualitative model (quantitative can also be used)</a:t>
            </a:r>
          </a:p>
          <a:p>
            <a:pPr lvl="1"/>
            <a:r>
              <a:rPr lang="en-US" dirty="0" smtClean="0"/>
              <a:t>More </a:t>
            </a:r>
            <a:r>
              <a:rPr lang="en-US" u="sng" dirty="0" smtClean="0"/>
              <a:t>expressive</a:t>
            </a:r>
          </a:p>
          <a:p>
            <a:pPr lvl="1"/>
            <a:r>
              <a:rPr lang="en-US" dirty="0" smtClean="0"/>
              <a:t>More </a:t>
            </a:r>
            <a:r>
              <a:rPr lang="en-US" u="sng" dirty="0" smtClean="0"/>
              <a:t>intuitive</a:t>
            </a:r>
          </a:p>
          <a:p>
            <a:pPr lvl="1"/>
            <a:endParaRPr lang="en-US" u="sng" dirty="0" smtClean="0"/>
          </a:p>
          <a:p>
            <a:pPr lvl="1"/>
            <a:endParaRPr lang="en-US" u="sng" dirty="0" smtClean="0"/>
          </a:p>
          <a:p>
            <a:pPr lvl="1"/>
            <a:endParaRPr lang="en-US" u="sng" dirty="0" smtClean="0"/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dirty="0" smtClean="0"/>
              <a:t>	Let </a:t>
            </a:r>
            <a:r>
              <a:rPr lang="en-US" i="1" dirty="0" smtClean="0"/>
              <a:t>S</a:t>
            </a:r>
            <a:r>
              <a:rPr lang="en-US" i="1" baseline="30000" dirty="0" smtClean="0"/>
              <a:t>X</a:t>
            </a:r>
            <a:r>
              <a:rPr lang="en-US" dirty="0" smtClean="0"/>
              <a:t> be the set of subscriptions of user </a:t>
            </a:r>
            <a:r>
              <a:rPr lang="en-US" i="1" dirty="0" smtClean="0"/>
              <a:t>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Along with </a:t>
            </a:r>
            <a:r>
              <a:rPr lang="en-US" i="1" dirty="0" smtClean="0"/>
              <a:t>S</a:t>
            </a:r>
            <a:r>
              <a:rPr lang="en-US" i="1" baseline="30000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dirty="0" smtClean="0"/>
              <a:t> specifies a </a:t>
            </a:r>
            <a:r>
              <a:rPr lang="en-US" u="sng" dirty="0" smtClean="0">
                <a:solidFill>
                  <a:srgbClr val="FF0000"/>
                </a:solidFill>
              </a:rPr>
              <a:t>binary preference relation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C</a:t>
            </a:r>
            <a:r>
              <a:rPr lang="en-US" i="1" baseline="30000" dirty="0" smtClean="0"/>
              <a:t>X</a:t>
            </a:r>
            <a:r>
              <a:rPr lang="en-US" dirty="0" smtClean="0"/>
              <a:t> on </a:t>
            </a:r>
            <a:r>
              <a:rPr lang="en-US" i="1" dirty="0" smtClean="0"/>
              <a:t>S</a:t>
            </a:r>
            <a:r>
              <a:rPr lang="en-US" i="1" baseline="30000" dirty="0" smtClean="0"/>
              <a:t>X</a:t>
            </a:r>
            <a:endParaRPr lang="en-US" dirty="0" smtClean="0"/>
          </a:p>
          <a:p>
            <a:pPr algn="ctr">
              <a:buNone/>
            </a:pPr>
            <a:r>
              <a:rPr lang="en-US" i="1" dirty="0" smtClean="0"/>
              <a:t>C</a:t>
            </a:r>
            <a:r>
              <a:rPr lang="en-US" i="1" baseline="30000" dirty="0" smtClean="0"/>
              <a:t>X</a:t>
            </a:r>
            <a:r>
              <a:rPr lang="en-US" i="1" dirty="0" smtClean="0"/>
              <a:t> </a:t>
            </a:r>
            <a:r>
              <a:rPr lang="en-US" dirty="0" smtClean="0"/>
              <a:t>= {(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ea typeface="Cambria Math"/>
              </a:rPr>
              <a:t>≻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dirty="0" smtClean="0">
                <a:ea typeface="Cambria Math"/>
              </a:rPr>
              <a:t>)|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ea typeface="Cambria Math"/>
              </a:rPr>
              <a:t>,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dirty="0" smtClean="0">
                <a:sym typeface="Symbol"/>
              </a:rPr>
              <a:t></a:t>
            </a:r>
            <a:r>
              <a:rPr lang="en-US" i="1" dirty="0" smtClean="0"/>
              <a:t> S</a:t>
            </a:r>
            <a:r>
              <a:rPr lang="en-US" i="1" baseline="30000" dirty="0" smtClean="0"/>
              <a:t>X</a:t>
            </a:r>
            <a:r>
              <a:rPr lang="en-US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71472" y="3600394"/>
            <a:ext cx="3991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cap="small" dirty="0" smtClean="0">
                <a:solidFill>
                  <a:schemeClr val="accent1">
                    <a:lumMod val="75000"/>
                  </a:schemeClr>
                </a:solidFill>
                <a:latin typeface="Lucida Sans" pitchFamily="34" charset="0"/>
              </a:rPr>
              <a:t>Preferential Subscription Model</a:t>
            </a:r>
            <a:endParaRPr lang="el-GR" sz="2000" cap="sm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8660" y="5500702"/>
            <a:ext cx="4496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latin typeface="Lucida Sans" pitchFamily="34" charset="0"/>
              </a:rPr>
              <a:t>s</a:t>
            </a:r>
            <a:r>
              <a:rPr lang="en-US" i="1" baseline="-25000" dirty="0" err="1" smtClean="0">
                <a:latin typeface="Lucida Sans" pitchFamily="34" charset="0"/>
              </a:rPr>
              <a:t>i</a:t>
            </a:r>
            <a:r>
              <a:rPr lang="en-US" dirty="0" smtClean="0">
                <a:latin typeface="Lucida Sans" pitchFamily="34" charset="0"/>
              </a:rPr>
              <a:t> </a:t>
            </a:r>
            <a:r>
              <a:rPr lang="en-US" dirty="0" smtClean="0">
                <a:latin typeface="Lucida Sans" pitchFamily="34" charset="0"/>
                <a:ea typeface="Cambria Math"/>
              </a:rPr>
              <a:t>≻ </a:t>
            </a:r>
            <a:r>
              <a:rPr lang="en-US" i="1" dirty="0" err="1" smtClean="0">
                <a:latin typeface="Lucida Sans" pitchFamily="34" charset="0"/>
              </a:rPr>
              <a:t>s</a:t>
            </a:r>
            <a:r>
              <a:rPr lang="en-US" i="1" baseline="-25000" dirty="0" err="1" smtClean="0">
                <a:latin typeface="Lucida Sans" pitchFamily="34" charset="0"/>
              </a:rPr>
              <a:t>j</a:t>
            </a:r>
            <a:r>
              <a:rPr lang="en-US" i="1" baseline="-25000" dirty="0" smtClean="0">
                <a:latin typeface="Lucida Sans" pitchFamily="34" charset="0"/>
              </a:rPr>
              <a:t> </a:t>
            </a:r>
            <a:r>
              <a:rPr lang="en-US" i="1" dirty="0" smtClean="0">
                <a:latin typeface="Lucida Sans" pitchFamily="34" charset="0"/>
              </a:rPr>
              <a:t> </a:t>
            </a:r>
            <a:r>
              <a:rPr lang="en-US" dirty="0" smtClean="0">
                <a:latin typeface="Lucida Sans" pitchFamily="34" charset="0"/>
              </a:rPr>
              <a:t>denotes that </a:t>
            </a:r>
            <a:r>
              <a:rPr lang="en-US" i="1" dirty="0" smtClean="0">
                <a:latin typeface="Lucida Sans" pitchFamily="34" charset="0"/>
              </a:rPr>
              <a:t>X</a:t>
            </a:r>
            <a:r>
              <a:rPr lang="en-US" dirty="0" smtClean="0">
                <a:latin typeface="Lucida Sans" pitchFamily="34" charset="0"/>
              </a:rPr>
              <a:t> prefers </a:t>
            </a:r>
            <a:r>
              <a:rPr lang="en-US" i="1" dirty="0" err="1" smtClean="0">
                <a:latin typeface="Lucida Sans" pitchFamily="34" charset="0"/>
              </a:rPr>
              <a:t>s</a:t>
            </a:r>
            <a:r>
              <a:rPr lang="en-US" i="1" baseline="-25000" dirty="0" err="1" smtClean="0">
                <a:latin typeface="Lucida Sans" pitchFamily="34" charset="0"/>
              </a:rPr>
              <a:t>i</a:t>
            </a:r>
            <a:r>
              <a:rPr lang="en-US" i="1" baseline="-25000" dirty="0" smtClean="0">
                <a:latin typeface="Lucida Sans" pitchFamily="34" charset="0"/>
              </a:rPr>
              <a:t>  </a:t>
            </a:r>
            <a:r>
              <a:rPr lang="en-US" dirty="0" smtClean="0">
                <a:latin typeface="Lucida Sans" pitchFamily="34" charset="0"/>
              </a:rPr>
              <a:t>over </a:t>
            </a:r>
            <a:r>
              <a:rPr lang="en-US" i="1" dirty="0" err="1" smtClean="0">
                <a:latin typeface="Lucida Sans" pitchFamily="34" charset="0"/>
              </a:rPr>
              <a:t>s</a:t>
            </a:r>
            <a:r>
              <a:rPr lang="en-US" i="1" baseline="-25000" dirty="0" err="1" smtClean="0">
                <a:latin typeface="Lucida Sans" pitchFamily="34" charset="0"/>
              </a:rPr>
              <a:t>j</a:t>
            </a:r>
            <a:endParaRPr lang="el-GR" dirty="0"/>
          </a:p>
        </p:txBody>
      </p:sp>
      <p:sp>
        <p:nvSpPr>
          <p:cNvPr id="9" name="Rectangle 8"/>
          <p:cNvSpPr/>
          <p:nvPr/>
        </p:nvSpPr>
        <p:spPr>
          <a:xfrm>
            <a:off x="500034" y="4071942"/>
            <a:ext cx="8215370" cy="12858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Preferential Publish/Subscribe Delivery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071678"/>
            <a:ext cx="8572560" cy="50006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We organize subscriptions in a DAG</a:t>
            </a:r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13</a:t>
            </a:fld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357158" y="3054226"/>
            <a:ext cx="3857652" cy="2500330"/>
            <a:chOff x="285720" y="3214686"/>
            <a:chExt cx="3357586" cy="2500330"/>
          </a:xfrm>
        </p:grpSpPr>
        <p:sp>
          <p:nvSpPr>
            <p:cNvPr id="6" name="Rounded Rectangle 5"/>
            <p:cNvSpPr/>
            <p:nvPr/>
          </p:nvSpPr>
          <p:spPr>
            <a:xfrm>
              <a:off x="357158" y="357187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drama</a:t>
              </a:r>
              <a:endParaRPr lang="el-GR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143108" y="357187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horror</a:t>
              </a:r>
              <a:endParaRPr lang="el-GR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07257" y="3223439"/>
              <a:ext cx="17145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tx2"/>
                  </a:solidFill>
                  <a:latin typeface="Lucida Sans" pitchFamily="34" charset="0"/>
                </a:rPr>
                <a:t>User preferences</a:t>
              </a:r>
              <a:endParaRPr lang="el-G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5720" y="3214686"/>
              <a:ext cx="3357586" cy="2500330"/>
            </a:xfrm>
            <a:prstGeom prst="round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57158" y="407035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comedy</a:t>
              </a:r>
              <a:endParaRPr lang="el-GR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143108" y="4070355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romance</a:t>
              </a:r>
              <a:endParaRPr lang="el-GR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57158" y="4570422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romance</a:t>
              </a:r>
              <a:endParaRPr lang="el-GR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143108" y="4570421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action</a:t>
              </a:r>
              <a:endParaRPr lang="el-GR" dirty="0"/>
            </a:p>
          </p:txBody>
        </p:sp>
        <p:grpSp>
          <p:nvGrpSpPr>
            <p:cNvPr id="14" name="Group 61"/>
            <p:cNvGrpSpPr/>
            <p:nvPr/>
          </p:nvGrpSpPr>
          <p:grpSpPr>
            <a:xfrm>
              <a:off x="357158" y="3500440"/>
              <a:ext cx="3143272" cy="523220"/>
              <a:chOff x="357158" y="3500440"/>
              <a:chExt cx="3143272" cy="523220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1714480" y="3500440"/>
                <a:ext cx="3571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>
                    <a:latin typeface="Cambria Math" pitchFamily="18" charset="0"/>
                    <a:ea typeface="Cambria Math" pitchFamily="18" charset="0"/>
                    <a:cs typeface="Arial Unicode MS"/>
                  </a:rPr>
                  <a:t>≻</a:t>
                </a:r>
                <a:endParaRPr lang="el-GR" sz="28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357158" y="3571876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  <a:latin typeface="Lucida Sans" pitchFamily="34" charset="0"/>
                  </a:rPr>
                  <a:t>genre = drama</a:t>
                </a:r>
                <a:endParaRPr lang="el-GR" dirty="0"/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143108" y="3571876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  <a:latin typeface="Lucida Sans" pitchFamily="34" charset="0"/>
                  </a:rPr>
                  <a:t>genre = horror</a:t>
                </a:r>
                <a:endParaRPr lang="el-GR" dirty="0"/>
              </a:p>
            </p:txBody>
          </p:sp>
        </p:grpSp>
        <p:grpSp>
          <p:nvGrpSpPr>
            <p:cNvPr id="15" name="Group 62"/>
            <p:cNvGrpSpPr/>
            <p:nvPr/>
          </p:nvGrpSpPr>
          <p:grpSpPr>
            <a:xfrm>
              <a:off x="357158" y="3998920"/>
              <a:ext cx="3143272" cy="523220"/>
              <a:chOff x="357158" y="3998920"/>
              <a:chExt cx="3143272" cy="523220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714480" y="3998920"/>
                <a:ext cx="3571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>
                    <a:latin typeface="Cambria Math" pitchFamily="18" charset="0"/>
                    <a:ea typeface="Cambria Math" pitchFamily="18" charset="0"/>
                    <a:cs typeface="Arial Unicode MS"/>
                  </a:rPr>
                  <a:t>≻</a:t>
                </a:r>
                <a:endParaRPr lang="el-GR" sz="28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357158" y="4070356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  <a:latin typeface="Lucida Sans" pitchFamily="34" charset="0"/>
                  </a:rPr>
                  <a:t>genre = comedy</a:t>
                </a:r>
                <a:endParaRPr lang="el-GR" dirty="0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143108" y="4070355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  <a:latin typeface="Lucida Sans" pitchFamily="34" charset="0"/>
                  </a:rPr>
                  <a:t>genre = romance</a:t>
                </a:r>
                <a:endParaRPr lang="el-GR" dirty="0"/>
              </a:p>
            </p:txBody>
          </p:sp>
        </p:grpSp>
        <p:grpSp>
          <p:nvGrpSpPr>
            <p:cNvPr id="16" name="Group 63"/>
            <p:cNvGrpSpPr/>
            <p:nvPr/>
          </p:nvGrpSpPr>
          <p:grpSpPr>
            <a:xfrm>
              <a:off x="357158" y="4498986"/>
              <a:ext cx="3143272" cy="523220"/>
              <a:chOff x="357158" y="4498986"/>
              <a:chExt cx="3143272" cy="52322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1714480" y="4498986"/>
                <a:ext cx="3571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>
                    <a:latin typeface="Cambria Math" pitchFamily="18" charset="0"/>
                    <a:ea typeface="Cambria Math" pitchFamily="18" charset="0"/>
                    <a:cs typeface="Arial Unicode MS"/>
                  </a:rPr>
                  <a:t>≻</a:t>
                </a:r>
                <a:endParaRPr lang="el-GR" sz="28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357158" y="4570422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  <a:latin typeface="Lucida Sans" pitchFamily="34" charset="0"/>
                  </a:rPr>
                  <a:t>genre = romance</a:t>
                </a:r>
                <a:endParaRPr lang="el-GR" dirty="0"/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2143108" y="4570421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  <a:latin typeface="Lucida Sans" pitchFamily="34" charset="0"/>
                  </a:rPr>
                  <a:t>genre = action</a:t>
                </a:r>
                <a:endParaRPr lang="el-GR" dirty="0"/>
              </a:p>
            </p:txBody>
          </p:sp>
        </p:grpSp>
        <p:grpSp>
          <p:nvGrpSpPr>
            <p:cNvPr id="17" name="Group 64"/>
            <p:cNvGrpSpPr/>
            <p:nvPr/>
          </p:nvGrpSpPr>
          <p:grpSpPr>
            <a:xfrm>
              <a:off x="357158" y="4977482"/>
              <a:ext cx="3143272" cy="523220"/>
              <a:chOff x="357158" y="4977482"/>
              <a:chExt cx="3143272" cy="523220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1714480" y="4977482"/>
                <a:ext cx="3571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>
                    <a:latin typeface="Cambria Math" pitchFamily="18" charset="0"/>
                    <a:ea typeface="Cambria Math" pitchFamily="18" charset="0"/>
                    <a:cs typeface="Arial Unicode MS"/>
                  </a:rPr>
                  <a:t>≻</a:t>
                </a:r>
                <a:endParaRPr lang="el-GR" sz="28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357158" y="5048918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  <a:latin typeface="Lucida Sans" pitchFamily="34" charset="0"/>
                  </a:rPr>
                  <a:t>genre = comedy</a:t>
                </a:r>
                <a:endParaRPr lang="el-GR" dirty="0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2143108" y="5048917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  <a:latin typeface="Lucida Sans" pitchFamily="34" charset="0"/>
                  </a:rPr>
                  <a:t>genre = horror</a:t>
                </a:r>
                <a:endParaRPr lang="el-GR" dirty="0"/>
              </a:p>
            </p:txBody>
          </p:sp>
        </p:grpSp>
      </p:grpSp>
      <p:grpSp>
        <p:nvGrpSpPr>
          <p:cNvPr id="30" name="Group 29"/>
          <p:cNvGrpSpPr/>
          <p:nvPr/>
        </p:nvGrpSpPr>
        <p:grpSpPr>
          <a:xfrm>
            <a:off x="4857752" y="3000372"/>
            <a:ext cx="3714776" cy="2485435"/>
            <a:chOff x="4819278" y="3518022"/>
            <a:chExt cx="3181746" cy="2485435"/>
          </a:xfrm>
        </p:grpSpPr>
        <p:sp>
          <p:nvSpPr>
            <p:cNvPr id="31" name="Rounded Rectangle 30"/>
            <p:cNvSpPr/>
            <p:nvPr/>
          </p:nvSpPr>
          <p:spPr>
            <a:xfrm>
              <a:off x="4819278" y="392906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drama</a:t>
              </a:r>
              <a:endParaRPr lang="el-GR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6643702" y="392906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comedy</a:t>
              </a:r>
              <a:endParaRPr lang="el-GR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4819278" y="4839074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horror</a:t>
              </a:r>
              <a:endParaRPr lang="el-GR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6643702" y="4839074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romance</a:t>
              </a:r>
              <a:endParaRPr lang="el-GR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5679289" y="5644680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action</a:t>
              </a:r>
              <a:endParaRPr lang="el-GR" dirty="0"/>
            </a:p>
          </p:txBody>
        </p:sp>
        <p:cxnSp>
          <p:nvCxnSpPr>
            <p:cNvPr id="36" name="Straight Arrow Connector 35"/>
            <p:cNvCxnSpPr>
              <a:stCxn id="31" idx="2"/>
              <a:endCxn id="33" idx="0"/>
            </p:cNvCxnSpPr>
            <p:nvPr/>
          </p:nvCxnSpPr>
          <p:spPr>
            <a:xfrm rot="5400000">
              <a:off x="5222324" y="4563458"/>
              <a:ext cx="551231" cy="1588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32" idx="2"/>
              <a:endCxn id="34" idx="0"/>
            </p:cNvCxnSpPr>
            <p:nvPr/>
          </p:nvCxnSpPr>
          <p:spPr>
            <a:xfrm rot="5400000">
              <a:off x="7046748" y="4563458"/>
              <a:ext cx="55123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4" idx="2"/>
              <a:endCxn id="35" idx="0"/>
            </p:cNvCxnSpPr>
            <p:nvPr/>
          </p:nvCxnSpPr>
          <p:spPr>
            <a:xfrm rot="5400000">
              <a:off x="6616743" y="4939059"/>
              <a:ext cx="446829" cy="9644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32" idx="2"/>
              <a:endCxn id="33" idx="0"/>
            </p:cNvCxnSpPr>
            <p:nvPr/>
          </p:nvCxnSpPr>
          <p:spPr>
            <a:xfrm rot="5400000">
              <a:off x="6134536" y="3651246"/>
              <a:ext cx="551231" cy="18244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5509486" y="3518022"/>
              <a:ext cx="17145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tx2"/>
                  </a:solidFill>
                  <a:latin typeface="Lucida Sans" pitchFamily="34" charset="0"/>
                </a:rPr>
                <a:t>Preference graph</a:t>
              </a:r>
              <a:endParaRPr lang="el-GR" sz="1400" b="1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000100" y="3857628"/>
            <a:ext cx="3786214" cy="57150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Preferential Publish/Subscribe Delivery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858312" cy="185738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1900" dirty="0" smtClean="0"/>
              <a:t>	We perform a topological sort to compute winnow levels</a:t>
            </a:r>
          </a:p>
          <a:p>
            <a:pPr lvl="0">
              <a:buNone/>
            </a:pPr>
            <a:r>
              <a:rPr lang="en-US" sz="1900" dirty="0" smtClean="0"/>
              <a:t>	The subscriptions of level </a:t>
            </a:r>
            <a:r>
              <a:rPr lang="en-US" sz="1900" i="1" dirty="0" err="1" smtClean="0"/>
              <a:t>i</a:t>
            </a:r>
            <a:r>
              <a:rPr lang="en-US" sz="1900" dirty="0" smtClean="0"/>
              <a:t> are associated with a </a:t>
            </a:r>
            <a:r>
              <a:rPr lang="en-US" sz="1900" u="sng" dirty="0" smtClean="0">
                <a:solidFill>
                  <a:srgbClr val="FF0000"/>
                </a:solidFill>
              </a:rPr>
              <a:t>preference rank</a:t>
            </a:r>
            <a:r>
              <a:rPr lang="en-US" sz="1900" dirty="0" smtClean="0"/>
              <a:t> </a:t>
            </a:r>
            <a:r>
              <a:rPr lang="en-US" sz="1900" dirty="0" smtClean="0">
                <a:ea typeface="Cambria Math"/>
              </a:rPr>
              <a:t>𝒢</a:t>
            </a:r>
            <a:r>
              <a:rPr lang="en-US" sz="1900" dirty="0" smtClean="0"/>
              <a:t>(</a:t>
            </a:r>
            <a:r>
              <a:rPr lang="en-US" sz="1900" i="1" dirty="0" err="1" smtClean="0"/>
              <a:t>i</a:t>
            </a:r>
            <a:r>
              <a:rPr lang="en-US" sz="1900" dirty="0" smtClean="0"/>
              <a:t>)</a:t>
            </a:r>
          </a:p>
          <a:p>
            <a:pPr lvl="1"/>
            <a:r>
              <a:rPr lang="en-US" sz="1800" dirty="0" smtClean="0">
                <a:ea typeface="Cambria Math"/>
              </a:rPr>
              <a:t>𝒢 is a monotonically decreasing function with 𝒢 → [0, 1]</a:t>
            </a:r>
          </a:p>
          <a:p>
            <a:pPr lvl="1"/>
            <a:endParaRPr lang="en-US" sz="1900" dirty="0" smtClean="0">
              <a:ea typeface="Cambria Math"/>
            </a:endParaRPr>
          </a:p>
          <a:p>
            <a:pPr>
              <a:buNone/>
            </a:pPr>
            <a:r>
              <a:rPr lang="en-US" sz="1800" dirty="0" smtClean="0">
                <a:ea typeface="Cambria Math"/>
              </a:rPr>
              <a:t>	e.g., for 𝒢 = (</a:t>
            </a:r>
            <a:r>
              <a:rPr lang="en-US" sz="1800" i="1" dirty="0" smtClean="0">
                <a:ea typeface="Cambria Math"/>
              </a:rPr>
              <a:t>D </a:t>
            </a:r>
            <a:r>
              <a:rPr lang="en-US" sz="1800" dirty="0" smtClean="0">
                <a:ea typeface="Cambria Math"/>
              </a:rPr>
              <a:t>+1 – (</a:t>
            </a:r>
            <a:r>
              <a:rPr lang="en-US" sz="1800" i="1" dirty="0" smtClean="0">
                <a:ea typeface="Cambria Math"/>
              </a:rPr>
              <a:t>l </a:t>
            </a:r>
            <a:r>
              <a:rPr lang="en-US" sz="1800" dirty="0" smtClean="0">
                <a:ea typeface="Cambria Math"/>
              </a:rPr>
              <a:t>-1)) / (</a:t>
            </a:r>
            <a:r>
              <a:rPr lang="en-US" sz="1800" i="1" dirty="0" smtClean="0">
                <a:ea typeface="Cambria Math"/>
              </a:rPr>
              <a:t>D </a:t>
            </a:r>
            <a:r>
              <a:rPr lang="en-US" sz="1800" dirty="0" smtClean="0">
                <a:ea typeface="Cambria Math"/>
              </a:rPr>
              <a:t>+</a:t>
            </a:r>
            <a:r>
              <a:rPr lang="en-US" sz="1800" i="1" dirty="0" smtClean="0">
                <a:ea typeface="Cambria Math"/>
              </a:rPr>
              <a:t>1</a:t>
            </a:r>
            <a:r>
              <a:rPr lang="en-US" sz="1800" dirty="0" smtClean="0">
                <a:ea typeface="Cambria Math"/>
              </a:rPr>
              <a:t>)</a:t>
            </a:r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14</a:t>
            </a:fld>
            <a:endParaRPr lang="el-GR"/>
          </a:p>
        </p:txBody>
      </p:sp>
      <p:grpSp>
        <p:nvGrpSpPr>
          <p:cNvPr id="6" name="Group 5"/>
          <p:cNvGrpSpPr/>
          <p:nvPr/>
        </p:nvGrpSpPr>
        <p:grpSpPr>
          <a:xfrm>
            <a:off x="1142976" y="3571876"/>
            <a:ext cx="3538936" cy="2485435"/>
            <a:chOff x="4819278" y="3518022"/>
            <a:chExt cx="3181746" cy="2485435"/>
          </a:xfrm>
        </p:grpSpPr>
        <p:sp>
          <p:nvSpPr>
            <p:cNvPr id="7" name="Rounded Rectangle 6"/>
            <p:cNvSpPr/>
            <p:nvPr/>
          </p:nvSpPr>
          <p:spPr>
            <a:xfrm>
              <a:off x="4819278" y="392906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drama</a:t>
              </a:r>
              <a:endParaRPr lang="el-GR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643702" y="392906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comedy</a:t>
              </a:r>
              <a:endParaRPr lang="el-GR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819278" y="4839074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horror</a:t>
              </a:r>
              <a:endParaRPr lang="el-GR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643702" y="4839074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romance</a:t>
              </a:r>
              <a:endParaRPr lang="el-GR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679289" y="5644680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action</a:t>
              </a:r>
              <a:endParaRPr lang="el-GR" dirty="0"/>
            </a:p>
          </p:txBody>
        </p:sp>
        <p:cxnSp>
          <p:nvCxnSpPr>
            <p:cNvPr id="12" name="Straight Arrow Connector 11"/>
            <p:cNvCxnSpPr>
              <a:stCxn id="7" idx="2"/>
              <a:endCxn id="9" idx="0"/>
            </p:cNvCxnSpPr>
            <p:nvPr/>
          </p:nvCxnSpPr>
          <p:spPr>
            <a:xfrm rot="5400000">
              <a:off x="5222324" y="4563458"/>
              <a:ext cx="551231" cy="1588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8" idx="2"/>
              <a:endCxn id="10" idx="0"/>
            </p:cNvCxnSpPr>
            <p:nvPr/>
          </p:nvCxnSpPr>
          <p:spPr>
            <a:xfrm rot="5400000">
              <a:off x="7046748" y="4563458"/>
              <a:ext cx="55123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0" idx="2"/>
              <a:endCxn id="11" idx="0"/>
            </p:cNvCxnSpPr>
            <p:nvPr/>
          </p:nvCxnSpPr>
          <p:spPr>
            <a:xfrm rot="5400000">
              <a:off x="6616743" y="4939059"/>
              <a:ext cx="446829" cy="9644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2"/>
              <a:endCxn id="9" idx="0"/>
            </p:cNvCxnSpPr>
            <p:nvPr/>
          </p:nvCxnSpPr>
          <p:spPr>
            <a:xfrm rot="5400000">
              <a:off x="6134536" y="3651246"/>
              <a:ext cx="551231" cy="18244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509486" y="3518022"/>
              <a:ext cx="17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Preference graph</a:t>
              </a:r>
              <a:endParaRPr lang="el-GR" sz="12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5000628" y="4000504"/>
            <a:ext cx="2411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Lucida Sans" pitchFamily="34" charset="0"/>
              </a:rPr>
              <a:t>Preference rank = 1</a:t>
            </a:r>
            <a:endParaRPr lang="el-GR" dirty="0"/>
          </a:p>
        </p:txBody>
      </p:sp>
      <p:sp>
        <p:nvSpPr>
          <p:cNvPr id="30" name="TextBox 29"/>
          <p:cNvSpPr txBox="1"/>
          <p:nvPr/>
        </p:nvSpPr>
        <p:spPr>
          <a:xfrm>
            <a:off x="5000628" y="4845618"/>
            <a:ext cx="2678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Lucida Sans" pitchFamily="34" charset="0"/>
              </a:rPr>
              <a:t>Preference rank = 2/3</a:t>
            </a:r>
            <a:endParaRPr lang="el-GR" dirty="0"/>
          </a:p>
        </p:txBody>
      </p:sp>
      <p:sp>
        <p:nvSpPr>
          <p:cNvPr id="31" name="TextBox 30"/>
          <p:cNvSpPr txBox="1"/>
          <p:nvPr/>
        </p:nvSpPr>
        <p:spPr>
          <a:xfrm>
            <a:off x="5000628" y="5702874"/>
            <a:ext cx="2678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Lucida Sans" pitchFamily="34" charset="0"/>
              </a:rPr>
              <a:t>Preference rank = 1/3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60236E-6 L 3.05556E-6 0.13717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13717 L 3.05556E-6 0.2526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8" grpId="2" animBg="1"/>
      <p:bldP spid="29" grpId="0"/>
      <p:bldP spid="30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Preferential Publish/Subscribe Delivery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" y="1500174"/>
            <a:ext cx="9144032" cy="4786346"/>
          </a:xfrm>
        </p:spPr>
        <p:txBody>
          <a:bodyPr/>
          <a:lstStyle/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	Computing event ranks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dirty="0" smtClean="0"/>
              <a:t>	Given a set of user preferential subscriptions and a published event:</a:t>
            </a:r>
          </a:p>
          <a:p>
            <a:pPr lvl="1"/>
            <a:r>
              <a:rPr lang="en-US" dirty="0" smtClean="0"/>
              <a:t>Find out how important the notification is to the user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u="sng" dirty="0" smtClean="0"/>
              <a:t>How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</a:t>
            </a:r>
            <a:r>
              <a:rPr lang="en-US" u="sng" dirty="0" smtClean="0">
                <a:solidFill>
                  <a:srgbClr val="FF0000"/>
                </a:solidFill>
              </a:rPr>
              <a:t>event rank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computed based on the scores of the matching subscriptions</a:t>
            </a:r>
          </a:p>
          <a:p>
            <a:pPr lvl="1"/>
            <a:r>
              <a:rPr lang="en-GB" dirty="0" smtClean="0"/>
              <a:t>In the case of more than one matching subscription:</a:t>
            </a:r>
          </a:p>
          <a:p>
            <a:pPr lvl="2"/>
            <a:r>
              <a:rPr lang="en-GB" dirty="0" smtClean="0"/>
              <a:t>Need to aggregate to produce a single rank</a:t>
            </a:r>
          </a:p>
          <a:p>
            <a:pPr lvl="3"/>
            <a:r>
              <a:rPr lang="en-GB" dirty="0" smtClean="0"/>
              <a:t>We use maximum and only the most specific matching</a:t>
            </a:r>
            <a:endParaRPr lang="en-GB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Preferential Publish/Subscribe Delivery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572560" cy="714380"/>
          </a:xfrm>
        </p:spPr>
        <p:txBody>
          <a:bodyPr/>
          <a:lstStyle/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	Computing event ranks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500430" y="2210102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latin typeface="Lucida Sans" pitchFamily="34" charset="0"/>
              </a:rPr>
              <a:t>User subscriptions</a:t>
            </a:r>
            <a:endParaRPr lang="el-GR" sz="1200" b="1" dirty="0">
              <a:solidFill>
                <a:schemeClr val="tx2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114564" y="2130974"/>
            <a:ext cx="2500330" cy="1357322"/>
          </a:xfrm>
          <a:prstGeom prst="round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3" name="Group 33"/>
          <p:cNvGrpSpPr/>
          <p:nvPr/>
        </p:nvGrpSpPr>
        <p:grpSpPr>
          <a:xfrm>
            <a:off x="3357554" y="2507952"/>
            <a:ext cx="1935686" cy="357190"/>
            <a:chOff x="3357554" y="2214554"/>
            <a:chExt cx="1935686" cy="357190"/>
          </a:xfrm>
        </p:grpSpPr>
        <p:sp>
          <p:nvSpPr>
            <p:cNvPr id="14" name="Rounded Rectangle 13"/>
            <p:cNvSpPr/>
            <p:nvPr/>
          </p:nvSpPr>
          <p:spPr>
            <a:xfrm>
              <a:off x="3357554" y="2214554"/>
              <a:ext cx="1928826" cy="35719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adventure</a:t>
              </a:r>
              <a:endParaRPr lang="el-GR" sz="1200" dirty="0"/>
            </a:p>
          </p:txBody>
        </p:sp>
        <p:sp>
          <p:nvSpPr>
            <p:cNvPr id="15" name="Round Same Side Corner Rectangle 14"/>
            <p:cNvSpPr/>
            <p:nvPr/>
          </p:nvSpPr>
          <p:spPr>
            <a:xfrm rot="5400000">
              <a:off x="4911331" y="2196695"/>
              <a:ext cx="357190" cy="392908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64917" y="2257896"/>
              <a:ext cx="4283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Lucida Sans" pitchFamily="34" charset="0"/>
                </a:rPr>
                <a:t>0.9</a:t>
              </a:r>
              <a:endParaRPr lang="el-GR" sz="1200" dirty="0"/>
            </a:p>
          </p:txBody>
        </p:sp>
      </p:grpSp>
      <p:grpSp>
        <p:nvGrpSpPr>
          <p:cNvPr id="17" name="Group 34"/>
          <p:cNvGrpSpPr/>
          <p:nvPr/>
        </p:nvGrpSpPr>
        <p:grpSpPr>
          <a:xfrm>
            <a:off x="3176041" y="2928934"/>
            <a:ext cx="2357454" cy="357191"/>
            <a:chOff x="3357554" y="2214554"/>
            <a:chExt cx="1928826" cy="357191"/>
          </a:xfrm>
        </p:grpSpPr>
        <p:sp>
          <p:nvSpPr>
            <p:cNvPr id="18" name="Rounded Rectangle 17"/>
            <p:cNvSpPr/>
            <p:nvPr/>
          </p:nvSpPr>
          <p:spPr>
            <a:xfrm>
              <a:off x="3357554" y="2214554"/>
              <a:ext cx="1928826" cy="35719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director = Peter Jackson</a:t>
              </a:r>
              <a:endParaRPr lang="el-GR" sz="1200" dirty="0"/>
            </a:p>
          </p:txBody>
        </p:sp>
        <p:sp>
          <p:nvSpPr>
            <p:cNvPr id="19" name="Round Same Side Corner Rectangle 18"/>
            <p:cNvSpPr/>
            <p:nvPr/>
          </p:nvSpPr>
          <p:spPr>
            <a:xfrm rot="5400000">
              <a:off x="4948243" y="2233608"/>
              <a:ext cx="357190" cy="31908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924929" y="2257896"/>
              <a:ext cx="3504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Lucida Sans" pitchFamily="34" charset="0"/>
                </a:rPr>
                <a:t>0.7</a:t>
              </a:r>
              <a:endParaRPr lang="el-GR" sz="1200" dirty="0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25758" y="2345288"/>
            <a:ext cx="2831730" cy="9286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title              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= King Kong</a:t>
            </a:r>
          </a:p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director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       = Peter Jackson</a:t>
            </a:r>
          </a:p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time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 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release date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= 14 Dec 2005</a:t>
            </a:r>
          </a:p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genre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           = adventure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786445" y="2345288"/>
            <a:ext cx="3214709" cy="928694"/>
            <a:chOff x="5572132" y="5072074"/>
            <a:chExt cx="3071864" cy="928694"/>
          </a:xfrm>
        </p:grpSpPr>
        <p:sp>
          <p:nvSpPr>
            <p:cNvPr id="23" name="Rectangle 22"/>
            <p:cNvSpPr/>
            <p:nvPr/>
          </p:nvSpPr>
          <p:spPr>
            <a:xfrm>
              <a:off x="5572132" y="5072074"/>
              <a:ext cx="3071834" cy="92869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 smtClean="0">
                  <a:solidFill>
                    <a:srgbClr val="008000"/>
                  </a:solidFill>
                  <a:latin typeface="Lucida Sans" pitchFamily="34" charset="0"/>
                </a:rPr>
                <a:t>string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 </a:t>
              </a:r>
              <a:r>
                <a:rPr lang="en-US" sz="1200" dirty="0" smtClean="0">
                  <a:solidFill>
                    <a:srgbClr val="0070C0"/>
                  </a:solidFill>
                  <a:latin typeface="Lucida Sans" pitchFamily="34" charset="0"/>
                </a:rPr>
                <a:t>title              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= King Kong</a:t>
              </a:r>
            </a:p>
            <a:p>
              <a:r>
                <a:rPr lang="en-US" sz="1200" dirty="0" smtClean="0">
                  <a:solidFill>
                    <a:srgbClr val="008000"/>
                  </a:solidFill>
                  <a:latin typeface="Lucida Sans" pitchFamily="34" charset="0"/>
                </a:rPr>
                <a:t>string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 </a:t>
              </a:r>
              <a:r>
                <a:rPr lang="en-US" sz="1200" dirty="0" smtClean="0">
                  <a:solidFill>
                    <a:srgbClr val="0070C0"/>
                  </a:solidFill>
                  <a:latin typeface="Lucida Sans" pitchFamily="34" charset="0"/>
                </a:rPr>
                <a:t>director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        = Peter Jackson</a:t>
              </a:r>
            </a:p>
            <a:p>
              <a:r>
                <a:rPr lang="en-US" sz="1200" dirty="0" smtClean="0">
                  <a:solidFill>
                    <a:srgbClr val="008000"/>
                  </a:solidFill>
                  <a:latin typeface="Lucida Sans" pitchFamily="34" charset="0"/>
                </a:rPr>
                <a:t>time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   </a:t>
              </a:r>
              <a:r>
                <a:rPr lang="en-US" sz="1200" dirty="0" smtClean="0">
                  <a:solidFill>
                    <a:srgbClr val="0070C0"/>
                  </a:solidFill>
                  <a:latin typeface="Lucida Sans" pitchFamily="34" charset="0"/>
                </a:rPr>
                <a:t>release date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 = 14 Dec 2005</a:t>
              </a:r>
            </a:p>
            <a:p>
              <a:r>
                <a:rPr lang="en-US" sz="1200" dirty="0" smtClean="0">
                  <a:solidFill>
                    <a:srgbClr val="008000"/>
                  </a:solidFill>
                  <a:latin typeface="Lucida Sans" pitchFamily="34" charset="0"/>
                </a:rPr>
                <a:t>string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 </a:t>
              </a:r>
              <a:r>
                <a:rPr lang="en-US" sz="1200" dirty="0" smtClean="0">
                  <a:solidFill>
                    <a:srgbClr val="0070C0"/>
                  </a:solidFill>
                  <a:latin typeface="Lucida Sans" pitchFamily="34" charset="0"/>
                </a:rPr>
                <a:t>genre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           = adventure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234416" y="5072074"/>
              <a:ext cx="409551" cy="928694"/>
            </a:xfrm>
            <a:prstGeom prst="rect">
              <a:avLst/>
            </a:prstGeom>
            <a:solidFill>
              <a:schemeClr val="accent2">
                <a:alpha val="50196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215673" y="5397922"/>
              <a:ext cx="4283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Lucida Sans" pitchFamily="34" charset="0"/>
                </a:rPr>
                <a:t>0.9</a:t>
              </a:r>
              <a:endParaRPr lang="el-GR" sz="1200" dirty="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6176139" y="1643050"/>
            <a:ext cx="1130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mbria Math"/>
                <a:ea typeface="Cambria Math"/>
              </a:rPr>
              <a:t>ℱ = max</a:t>
            </a:r>
            <a:endParaRPr lang="el-GR" sz="2000" dirty="0">
              <a:solidFill>
                <a:schemeClr val="tx2"/>
              </a:solidFill>
            </a:endParaRPr>
          </a:p>
        </p:txBody>
      </p:sp>
      <p:cxnSp>
        <p:nvCxnSpPr>
          <p:cNvPr id="27" name="Straight Arrow Connector 26"/>
          <p:cNvCxnSpPr>
            <a:stCxn id="21" idx="3"/>
            <a:endCxn id="12" idx="1"/>
          </p:cNvCxnSpPr>
          <p:nvPr/>
        </p:nvCxnSpPr>
        <p:spPr>
          <a:xfrm>
            <a:off x="2857488" y="2809635"/>
            <a:ext cx="2570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2" idx="3"/>
          </p:cNvCxnSpPr>
          <p:nvPr/>
        </p:nvCxnSpPr>
        <p:spPr>
          <a:xfrm>
            <a:off x="5614894" y="2809635"/>
            <a:ext cx="17859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00432" y="400819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latin typeface="Lucida Sans" pitchFamily="34" charset="0"/>
              </a:rPr>
              <a:t>User subscriptions</a:t>
            </a:r>
            <a:endParaRPr lang="el-GR" sz="1200" b="1" dirty="0">
              <a:solidFill>
                <a:schemeClr val="tx2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114566" y="3929066"/>
            <a:ext cx="2500330" cy="2071702"/>
          </a:xfrm>
          <a:prstGeom prst="round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5" name="Group 33"/>
          <p:cNvGrpSpPr/>
          <p:nvPr/>
        </p:nvGrpSpPr>
        <p:grpSpPr>
          <a:xfrm>
            <a:off x="3357556" y="4357694"/>
            <a:ext cx="1935686" cy="357190"/>
            <a:chOff x="3357554" y="2214554"/>
            <a:chExt cx="1935686" cy="357190"/>
          </a:xfrm>
        </p:grpSpPr>
        <p:sp>
          <p:nvSpPr>
            <p:cNvPr id="36" name="Rounded Rectangle 35"/>
            <p:cNvSpPr/>
            <p:nvPr/>
          </p:nvSpPr>
          <p:spPr>
            <a:xfrm>
              <a:off x="3357554" y="2214554"/>
              <a:ext cx="1928826" cy="35719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adventure</a:t>
              </a:r>
              <a:endParaRPr lang="el-GR" sz="1200" dirty="0"/>
            </a:p>
          </p:txBody>
        </p:sp>
        <p:sp>
          <p:nvSpPr>
            <p:cNvPr id="37" name="Round Same Side Corner Rectangle 36"/>
            <p:cNvSpPr/>
            <p:nvPr/>
          </p:nvSpPr>
          <p:spPr>
            <a:xfrm rot="5400000">
              <a:off x="4911331" y="2196695"/>
              <a:ext cx="357190" cy="392908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64917" y="2257896"/>
              <a:ext cx="4283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Lucida Sans" pitchFamily="34" charset="0"/>
                </a:rPr>
                <a:t>0.9</a:t>
              </a:r>
              <a:endParaRPr lang="el-GR" sz="1200" dirty="0"/>
            </a:p>
          </p:txBody>
        </p:sp>
      </p:grpSp>
      <p:grpSp>
        <p:nvGrpSpPr>
          <p:cNvPr id="39" name="Group 34"/>
          <p:cNvGrpSpPr/>
          <p:nvPr/>
        </p:nvGrpSpPr>
        <p:grpSpPr>
          <a:xfrm>
            <a:off x="3176043" y="4869902"/>
            <a:ext cx="2357454" cy="916552"/>
            <a:chOff x="3357554" y="2214554"/>
            <a:chExt cx="1928826" cy="357191"/>
          </a:xfrm>
        </p:grpSpPr>
        <p:sp>
          <p:nvSpPr>
            <p:cNvPr id="40" name="Rounded Rectangle 39"/>
            <p:cNvSpPr/>
            <p:nvPr/>
          </p:nvSpPr>
          <p:spPr>
            <a:xfrm>
              <a:off x="3357554" y="2214554"/>
              <a:ext cx="1928826" cy="35719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director = Peter Jackson   AND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   = adventure </a:t>
              </a:r>
              <a:endParaRPr lang="el-GR" sz="1200" dirty="0"/>
            </a:p>
          </p:txBody>
        </p:sp>
        <p:sp>
          <p:nvSpPr>
            <p:cNvPr id="41" name="Round Same Side Corner Rectangle 40"/>
            <p:cNvSpPr/>
            <p:nvPr/>
          </p:nvSpPr>
          <p:spPr>
            <a:xfrm rot="5400000">
              <a:off x="4948243" y="2233608"/>
              <a:ext cx="357190" cy="319084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924929" y="2349023"/>
              <a:ext cx="350446" cy="1079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Lucida Sans" pitchFamily="34" charset="0"/>
                </a:rPr>
                <a:t>0.2</a:t>
              </a:r>
              <a:endParaRPr lang="el-GR" sz="1200" dirty="0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25760" y="4500570"/>
            <a:ext cx="2831730" cy="9286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title              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= King Kong</a:t>
            </a:r>
          </a:p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director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       = Peter Jackson</a:t>
            </a:r>
          </a:p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time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 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release date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= 14 Dec 2005</a:t>
            </a:r>
          </a:p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genre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          = adventure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5786448" y="4500570"/>
            <a:ext cx="3214679" cy="928694"/>
            <a:chOff x="5572132" y="5072074"/>
            <a:chExt cx="3071835" cy="928694"/>
          </a:xfrm>
        </p:grpSpPr>
        <p:sp>
          <p:nvSpPr>
            <p:cNvPr id="45" name="Rectangle 44"/>
            <p:cNvSpPr/>
            <p:nvPr/>
          </p:nvSpPr>
          <p:spPr>
            <a:xfrm>
              <a:off x="5572132" y="5072074"/>
              <a:ext cx="3071834" cy="92869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 smtClean="0">
                  <a:solidFill>
                    <a:srgbClr val="008000"/>
                  </a:solidFill>
                  <a:latin typeface="Lucida Sans" pitchFamily="34" charset="0"/>
                </a:rPr>
                <a:t>string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 </a:t>
              </a:r>
              <a:r>
                <a:rPr lang="en-US" sz="1200" dirty="0" smtClean="0">
                  <a:solidFill>
                    <a:srgbClr val="0070C0"/>
                  </a:solidFill>
                  <a:latin typeface="Lucida Sans" pitchFamily="34" charset="0"/>
                </a:rPr>
                <a:t>title              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= King Kong</a:t>
              </a:r>
            </a:p>
            <a:p>
              <a:r>
                <a:rPr lang="en-US" sz="1200" dirty="0" smtClean="0">
                  <a:solidFill>
                    <a:srgbClr val="008000"/>
                  </a:solidFill>
                  <a:latin typeface="Lucida Sans" pitchFamily="34" charset="0"/>
                </a:rPr>
                <a:t>string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 </a:t>
              </a:r>
              <a:r>
                <a:rPr lang="en-US" sz="1200" dirty="0" smtClean="0">
                  <a:solidFill>
                    <a:srgbClr val="0070C0"/>
                  </a:solidFill>
                  <a:latin typeface="Lucida Sans" pitchFamily="34" charset="0"/>
                </a:rPr>
                <a:t>director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        = Peter Jackson</a:t>
              </a:r>
            </a:p>
            <a:p>
              <a:r>
                <a:rPr lang="en-US" sz="1200" dirty="0" smtClean="0">
                  <a:solidFill>
                    <a:srgbClr val="008000"/>
                  </a:solidFill>
                  <a:latin typeface="Lucida Sans" pitchFamily="34" charset="0"/>
                </a:rPr>
                <a:t>time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   </a:t>
              </a:r>
              <a:r>
                <a:rPr lang="en-US" sz="1200" dirty="0" smtClean="0">
                  <a:solidFill>
                    <a:srgbClr val="0070C0"/>
                  </a:solidFill>
                  <a:latin typeface="Lucida Sans" pitchFamily="34" charset="0"/>
                </a:rPr>
                <a:t>release date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 = 14 Dec 2005</a:t>
              </a:r>
            </a:p>
            <a:p>
              <a:r>
                <a:rPr lang="en-US" sz="1200" dirty="0" smtClean="0">
                  <a:solidFill>
                    <a:srgbClr val="008000"/>
                  </a:solidFill>
                  <a:latin typeface="Lucida Sans" pitchFamily="34" charset="0"/>
                </a:rPr>
                <a:t>string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 </a:t>
              </a:r>
              <a:r>
                <a:rPr lang="en-US" sz="1200" dirty="0" smtClean="0">
                  <a:solidFill>
                    <a:srgbClr val="0070C0"/>
                  </a:solidFill>
                  <a:latin typeface="Lucida Sans" pitchFamily="34" charset="0"/>
                </a:rPr>
                <a:t>genre</a:t>
              </a:r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           = adventure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234416" y="5072074"/>
              <a:ext cx="409551" cy="928694"/>
            </a:xfrm>
            <a:prstGeom prst="rect">
              <a:avLst/>
            </a:prstGeom>
            <a:solidFill>
              <a:schemeClr val="accent2">
                <a:alpha val="50196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225189" y="5397922"/>
              <a:ext cx="409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Lucida Sans" pitchFamily="34" charset="0"/>
                </a:rPr>
                <a:t>0.2</a:t>
              </a:r>
              <a:endParaRPr lang="el-GR" sz="1200" dirty="0"/>
            </a:p>
          </p:txBody>
        </p:sp>
      </p:grpSp>
      <p:cxnSp>
        <p:nvCxnSpPr>
          <p:cNvPr id="48" name="Straight Arrow Connector 47"/>
          <p:cNvCxnSpPr>
            <a:stCxn id="43" idx="3"/>
            <a:endCxn id="34" idx="1"/>
          </p:cNvCxnSpPr>
          <p:nvPr/>
        </p:nvCxnSpPr>
        <p:spPr>
          <a:xfrm>
            <a:off x="2857490" y="4964917"/>
            <a:ext cx="2570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610769" y="4966247"/>
            <a:ext cx="17859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 animBg="1"/>
      <p:bldP spid="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Preferential Publish/Subscribe Delivery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>
                <a:solidFill>
                  <a:srgbClr val="FF0000"/>
                </a:solidFill>
              </a:rPr>
              <a:t>Spicing up data: Diversity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331146" y="3286124"/>
            <a:ext cx="1955234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title = Ratatouille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genre = comedy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showing time = 21:15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142844" y="2143116"/>
            <a:ext cx="5688632" cy="3643338"/>
          </a:xfrm>
          <a:prstGeom prst="cloud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142976" y="2857496"/>
            <a:ext cx="1928826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title = The Godfather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genre = drama</a:t>
            </a:r>
          </a:p>
          <a:p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showing time = 21:10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85786" y="3571876"/>
            <a:ext cx="1840183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title = Fight Club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showing time = 23:00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02518" y="4143380"/>
            <a:ext cx="1883796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title = Casablanca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showing time = 23:10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8662" y="4500570"/>
            <a:ext cx="1830980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title = Vertigo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showing time = 23:20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59708" y="2714620"/>
            <a:ext cx="181235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>
                <a:solidFill>
                  <a:schemeClr val="tx2"/>
                </a:solidFill>
                <a:latin typeface="Lucida Sans" pitchFamily="34" charset="0"/>
              </a:rPr>
              <a:t>Published events</a:t>
            </a:r>
            <a:endParaRPr lang="el-GR" sz="1300" b="1" dirty="0">
              <a:solidFill>
                <a:schemeClr val="tx2"/>
              </a:solidFill>
            </a:endParaRPr>
          </a:p>
        </p:txBody>
      </p:sp>
      <p:grpSp>
        <p:nvGrpSpPr>
          <p:cNvPr id="12" name="Group 29"/>
          <p:cNvGrpSpPr/>
          <p:nvPr/>
        </p:nvGrpSpPr>
        <p:grpSpPr>
          <a:xfrm>
            <a:off x="6143634" y="2571744"/>
            <a:ext cx="2500332" cy="1357322"/>
            <a:chOff x="6500825" y="2285992"/>
            <a:chExt cx="1785950" cy="1357322"/>
          </a:xfrm>
        </p:grpSpPr>
        <p:sp>
          <p:nvSpPr>
            <p:cNvPr id="13" name="TextBox 12"/>
            <p:cNvSpPr txBox="1"/>
            <p:nvPr/>
          </p:nvSpPr>
          <p:spPr>
            <a:xfrm>
              <a:off x="6536545" y="2365120"/>
              <a:ext cx="171451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 smtClean="0">
                  <a:solidFill>
                    <a:schemeClr val="tx2"/>
                  </a:solidFill>
                  <a:latin typeface="Lucida Sans" pitchFamily="34" charset="0"/>
                </a:rPr>
                <a:t>User subscriptions</a:t>
              </a:r>
              <a:endParaRPr lang="el-GR" sz="1300" b="1" dirty="0">
                <a:solidFill>
                  <a:schemeClr val="tx2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6500825" y="2285992"/>
              <a:ext cx="1785950" cy="1357322"/>
            </a:xfrm>
            <a:prstGeom prst="round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5" name="Group 23"/>
          <p:cNvGrpSpPr/>
          <p:nvPr/>
        </p:nvGrpSpPr>
        <p:grpSpPr>
          <a:xfrm>
            <a:off x="6313302" y="3000372"/>
            <a:ext cx="2187788" cy="357190"/>
            <a:chOff x="2214546" y="3500438"/>
            <a:chExt cx="1750231" cy="357190"/>
          </a:xfrm>
        </p:grpSpPr>
        <p:sp>
          <p:nvSpPr>
            <p:cNvPr id="16" name="Rounded Rectangle 15"/>
            <p:cNvSpPr/>
            <p:nvPr/>
          </p:nvSpPr>
          <p:spPr>
            <a:xfrm>
              <a:off x="2214546" y="3500438"/>
              <a:ext cx="1750231" cy="35719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300" dirty="0" smtClean="0">
                  <a:solidFill>
                    <a:schemeClr val="tx1"/>
                  </a:solidFill>
                  <a:latin typeface="Lucida Sans" pitchFamily="34" charset="0"/>
                </a:rPr>
                <a:t>  genre = drama</a:t>
              </a:r>
              <a:endParaRPr lang="el-GR" sz="1300" dirty="0"/>
            </a:p>
          </p:txBody>
        </p:sp>
        <p:sp>
          <p:nvSpPr>
            <p:cNvPr id="17" name="Round Same Side Corner Rectangle 16"/>
            <p:cNvSpPr/>
            <p:nvPr/>
          </p:nvSpPr>
          <p:spPr>
            <a:xfrm rot="5400000">
              <a:off x="3536149" y="3429000"/>
              <a:ext cx="357190" cy="500065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15558" y="3527916"/>
              <a:ext cx="3426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Lucida Sans" pitchFamily="34" charset="0"/>
                </a:rPr>
                <a:t>0.9</a:t>
              </a:r>
              <a:endParaRPr lang="el-GR" sz="1200" dirty="0"/>
            </a:p>
          </p:txBody>
        </p:sp>
      </p:grpSp>
      <p:grpSp>
        <p:nvGrpSpPr>
          <p:cNvPr id="19" name="Group 34"/>
          <p:cNvGrpSpPr/>
          <p:nvPr/>
        </p:nvGrpSpPr>
        <p:grpSpPr>
          <a:xfrm>
            <a:off x="6313302" y="3429000"/>
            <a:ext cx="2187788" cy="357190"/>
            <a:chOff x="2214546" y="3500438"/>
            <a:chExt cx="1750231" cy="357190"/>
          </a:xfrm>
        </p:grpSpPr>
        <p:sp>
          <p:nvSpPr>
            <p:cNvPr id="20" name="Rounded Rectangle 19"/>
            <p:cNvSpPr/>
            <p:nvPr/>
          </p:nvSpPr>
          <p:spPr>
            <a:xfrm>
              <a:off x="2214546" y="3500438"/>
              <a:ext cx="1750231" cy="35719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300" dirty="0" smtClean="0">
                  <a:solidFill>
                    <a:schemeClr val="tx1"/>
                  </a:solidFill>
                  <a:latin typeface="Lucida Sans" pitchFamily="34" charset="0"/>
                </a:rPr>
                <a:t>  genre = comedy</a:t>
              </a:r>
              <a:endParaRPr lang="el-GR" sz="1300" dirty="0"/>
            </a:p>
          </p:txBody>
        </p:sp>
        <p:sp>
          <p:nvSpPr>
            <p:cNvPr id="21" name="Round Same Side Corner Rectangle 20"/>
            <p:cNvSpPr/>
            <p:nvPr/>
          </p:nvSpPr>
          <p:spPr>
            <a:xfrm rot="5400000">
              <a:off x="3536149" y="3429000"/>
              <a:ext cx="357190" cy="500065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515557" y="3527916"/>
              <a:ext cx="3426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Lucida Sans" pitchFamily="34" charset="0"/>
                </a:rPr>
                <a:t>0.8</a:t>
              </a:r>
              <a:endParaRPr lang="el-GR" sz="1400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786314" y="5357826"/>
            <a:ext cx="4153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Lucida Sans" pitchFamily="34" charset="0"/>
              </a:rPr>
              <a:t>The most highly ranked events</a:t>
            </a:r>
          </a:p>
          <a:p>
            <a:r>
              <a:rPr lang="en-US" dirty="0" smtClean="0">
                <a:latin typeface="Lucida Sans" pitchFamily="34" charset="0"/>
              </a:rPr>
              <a:t>may be very similar to each other…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Preferential Publish/Subscribe Delivery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>
                <a:solidFill>
                  <a:srgbClr val="FF0000"/>
                </a:solidFill>
              </a:rPr>
              <a:t>Diversity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We wish to retrieve results on a </a:t>
            </a:r>
            <a:r>
              <a:rPr lang="en-US" u="sng" dirty="0" smtClean="0">
                <a:solidFill>
                  <a:srgbClr val="FF0000"/>
                </a:solidFill>
              </a:rPr>
              <a:t>broader variety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of user interests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Two different perspectives on achieving diversity:</a:t>
            </a:r>
          </a:p>
          <a:p>
            <a:pPr lvl="1"/>
            <a:r>
              <a:rPr lang="en-US" sz="1800" u="sng" dirty="0" smtClean="0">
                <a:solidFill>
                  <a:srgbClr val="FF0000"/>
                </a:solidFill>
              </a:rPr>
              <a:t>Avoid overlap</a:t>
            </a:r>
            <a:r>
              <a:rPr lang="en-US" sz="1800" dirty="0" smtClean="0"/>
              <a:t>: choose notifications that are dissimilar to each other</a:t>
            </a:r>
          </a:p>
          <a:p>
            <a:pPr lvl="1"/>
            <a:r>
              <a:rPr lang="en-US" sz="1800" u="sng" dirty="0" smtClean="0">
                <a:solidFill>
                  <a:srgbClr val="FF0000"/>
                </a:solidFill>
              </a:rPr>
              <a:t>Increase coverage</a:t>
            </a:r>
            <a:r>
              <a:rPr lang="en-US" sz="1800" dirty="0" smtClean="0"/>
              <a:t>: choose notifications that cover as many user interests as possible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	How to measure diversity?</a:t>
            </a:r>
          </a:p>
          <a:p>
            <a:pPr lvl="1"/>
            <a:r>
              <a:rPr lang="en-US" sz="1800" dirty="0" smtClean="0"/>
              <a:t>Common ground: </a:t>
            </a:r>
            <a:r>
              <a:rPr lang="en-US" sz="1800" u="sng" dirty="0" smtClean="0">
                <a:solidFill>
                  <a:srgbClr val="FF0000"/>
                </a:solidFill>
              </a:rPr>
              <a:t>measure similarity/distance among the selected items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Diverse Top-</a:t>
            </a:r>
            <a:r>
              <a:rPr lang="en-US" i="1" dirty="0" smtClean="0"/>
              <a:t>k</a:t>
            </a:r>
            <a:endParaRPr lang="el-G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714488"/>
            <a:ext cx="8715436" cy="4214842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Given a set </a:t>
            </a:r>
            <a:r>
              <a:rPr lang="en-US" i="1" dirty="0" smtClean="0"/>
              <a:t>M</a:t>
            </a:r>
            <a:r>
              <a:rPr lang="en-US" dirty="0" smtClean="0"/>
              <a:t> of </a:t>
            </a:r>
            <a:r>
              <a:rPr lang="en-US" i="1" dirty="0" smtClean="0"/>
              <a:t>n</a:t>
            </a:r>
            <a:r>
              <a:rPr lang="en-US" dirty="0" smtClean="0"/>
              <a:t> matching events, |</a:t>
            </a:r>
            <a:r>
              <a:rPr lang="en-US" i="1" dirty="0" smtClean="0"/>
              <a:t>M</a:t>
            </a:r>
            <a:r>
              <a:rPr lang="en-US" dirty="0" smtClean="0"/>
              <a:t>| = </a:t>
            </a:r>
            <a:r>
              <a:rPr lang="en-US" i="1" dirty="0" smtClean="0"/>
              <a:t>n</a:t>
            </a:r>
            <a:r>
              <a:rPr lang="en-US" dirty="0" smtClean="0"/>
              <a:t>, deliver a subset </a:t>
            </a:r>
            <a:r>
              <a:rPr lang="en-US" i="1" dirty="0" smtClean="0"/>
              <a:t>L</a:t>
            </a:r>
            <a:r>
              <a:rPr lang="en-US" dirty="0" smtClean="0"/>
              <a:t>, </a:t>
            </a:r>
            <a:r>
              <a:rPr lang="en-US" i="1" dirty="0" smtClean="0"/>
              <a:t>L</a:t>
            </a:r>
            <a:r>
              <a:rPr lang="en-US" dirty="0" smtClean="0"/>
              <a:t> </a:t>
            </a:r>
            <a:r>
              <a:rPr lang="en-US" dirty="0" smtClean="0">
                <a:ea typeface="Cambria Math"/>
              </a:rPr>
              <a:t>⊆ </a:t>
            </a:r>
            <a:r>
              <a:rPr lang="en-US" i="1" dirty="0" smtClean="0">
                <a:ea typeface="Cambria Math"/>
              </a:rPr>
              <a:t>M</a:t>
            </a:r>
            <a:r>
              <a:rPr lang="en-US" dirty="0" smtClean="0">
                <a:ea typeface="Cambria Math"/>
              </a:rPr>
              <a:t>, with cardinality </a:t>
            </a:r>
            <a:r>
              <a:rPr lang="en-US" i="1" dirty="0" smtClean="0">
                <a:ea typeface="Cambria Math"/>
              </a:rPr>
              <a:t>k</a:t>
            </a:r>
            <a:r>
              <a:rPr lang="en-US" dirty="0" smtClean="0">
                <a:ea typeface="Cambria Math"/>
              </a:rPr>
              <a:t>, such that,    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This type of problem </a:t>
            </a:r>
            <a:r>
              <a:rPr lang="en-GB" dirty="0" smtClean="0"/>
              <a:t>(</a:t>
            </a:r>
            <a:r>
              <a:rPr lang="en-GB" i="1" dirty="0" smtClean="0"/>
              <a:t>k-</a:t>
            </a:r>
            <a:r>
              <a:rPr lang="en-GB" i="1" dirty="0" err="1" smtClean="0"/>
              <a:t>dispersity</a:t>
            </a:r>
            <a:r>
              <a:rPr lang="en-GB" i="1" dirty="0" smtClean="0"/>
              <a:t> in OS)</a:t>
            </a:r>
            <a:r>
              <a:rPr lang="en-US" dirty="0" smtClean="0"/>
              <a:t> is generally known to be </a:t>
            </a:r>
            <a:r>
              <a:rPr lang="en-US" u="sng" dirty="0" smtClean="0">
                <a:solidFill>
                  <a:srgbClr val="FF0000"/>
                </a:solidFill>
              </a:rPr>
              <a:t>NP-hard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19</a:t>
            </a:fld>
            <a:endParaRPr lang="el-GR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4714897" y="2713752"/>
          <a:ext cx="3000375" cy="552450"/>
        </p:xfrm>
        <a:graphic>
          <a:graphicData uri="http://schemas.openxmlformats.org/presentationml/2006/ole">
            <p:oleObj spid="_x0000_s17411" name="Equation" r:id="rId4" imgW="1587240" imgH="29196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7158" y="1824361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cap="small" dirty="0" smtClean="0">
                <a:solidFill>
                  <a:schemeClr val="accent1">
                    <a:lumMod val="75000"/>
                  </a:schemeClr>
                </a:solidFill>
                <a:latin typeface="Lucida Sans" pitchFamily="34" charset="0"/>
              </a:rPr>
              <a:t>Diverse Top-</a:t>
            </a:r>
            <a:r>
              <a:rPr lang="en-US" sz="2000" i="1" cap="small" dirty="0" smtClean="0">
                <a:solidFill>
                  <a:schemeClr val="accent1">
                    <a:lumMod val="75000"/>
                  </a:schemeClr>
                </a:solidFill>
                <a:latin typeface="Lucida Sans" pitchFamily="34" charset="0"/>
              </a:rPr>
              <a:t>k </a:t>
            </a:r>
            <a:r>
              <a:rPr lang="en-US" sz="2000" cap="small" dirty="0" smtClean="0">
                <a:solidFill>
                  <a:schemeClr val="accent1">
                    <a:lumMod val="75000"/>
                  </a:schemeClr>
                </a:solidFill>
                <a:latin typeface="Lucida Sans" pitchFamily="34" charset="0"/>
              </a:rPr>
              <a:t>Delivery</a:t>
            </a:r>
            <a:endParaRPr lang="el-GR" sz="2000" cap="sm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5720" y="2285992"/>
            <a:ext cx="8501122" cy="11430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572560" cy="4786346"/>
          </a:xfrm>
        </p:spPr>
        <p:txBody>
          <a:bodyPr/>
          <a:lstStyle/>
          <a:p>
            <a:endParaRPr lang="en-US" sz="1600" dirty="0" smtClean="0"/>
          </a:p>
          <a:p>
            <a:pPr>
              <a:buNone/>
            </a:pPr>
            <a:r>
              <a:rPr lang="en-US" dirty="0" smtClean="0"/>
              <a:t>	Publish/Subscribe is an attractive alternative to typical searching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Users do not need to repeatedly search for new interesting data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They specify their interests once and the system </a:t>
            </a:r>
            <a:r>
              <a:rPr lang="en-US" u="sng" dirty="0" smtClean="0">
                <a:solidFill>
                  <a:srgbClr val="FF0000"/>
                </a:solidFill>
              </a:rPr>
              <a:t>automatically notifies</a:t>
            </a:r>
            <a:r>
              <a:rPr lang="en-US" dirty="0" smtClean="0"/>
              <a:t> them whenever relevant data is made available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Examples:</a:t>
            </a:r>
          </a:p>
          <a:p>
            <a:pPr lvl="1"/>
            <a:r>
              <a:rPr lang="en-US" dirty="0" smtClean="0"/>
              <a:t>Google Alerts</a:t>
            </a:r>
          </a:p>
          <a:p>
            <a:pPr lvl="1"/>
            <a:r>
              <a:rPr lang="en-US" dirty="0" smtClean="0"/>
              <a:t>Twitter</a:t>
            </a:r>
          </a:p>
          <a:p>
            <a:pPr lvl="1"/>
            <a:r>
              <a:rPr lang="en-US" dirty="0" smtClean="0"/>
              <a:t>Microsoft BizTalk Server 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5072074"/>
            <a:ext cx="14287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4572008"/>
            <a:ext cx="16097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4643446"/>
            <a:ext cx="2286016" cy="49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Heuristic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500174"/>
            <a:ext cx="8786874" cy="4786346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We use a greedy heuristic to produce diverse subsets of events from a pool of candidate ones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u="sng" dirty="0" smtClean="0"/>
              <a:t>Basic idea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Select first the two furthest apart events from </a:t>
            </a:r>
            <a:r>
              <a:rPr lang="en-US" i="1" dirty="0" smtClean="0"/>
              <a:t>M</a:t>
            </a:r>
            <a:r>
              <a:rPr lang="en-US" dirty="0" smtClean="0"/>
              <a:t> and add them to </a:t>
            </a:r>
            <a:r>
              <a:rPr lang="en-US" i="1" dirty="0" smtClean="0"/>
              <a:t>L</a:t>
            </a:r>
            <a:endParaRPr lang="en-US" dirty="0" smtClean="0"/>
          </a:p>
          <a:p>
            <a:pPr lvl="1"/>
            <a:r>
              <a:rPr lang="en-US" dirty="0" smtClean="0"/>
              <a:t>Select one-by-one the most diverse events:</a:t>
            </a:r>
          </a:p>
          <a:p>
            <a:pPr lvl="2"/>
            <a:r>
              <a:rPr lang="en-US" dirty="0" smtClean="0"/>
              <a:t>Compute the distances </a:t>
            </a:r>
            <a:r>
              <a:rPr lang="en-US" i="1" dirty="0" err="1" smtClean="0"/>
              <a:t>dis</a:t>
            </a:r>
            <a:r>
              <a:rPr lang="en-US" dirty="0" smtClean="0"/>
              <a:t>(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i</a:t>
            </a:r>
            <a:r>
              <a:rPr lang="en-US" dirty="0" smtClean="0"/>
              <a:t>, </a:t>
            </a:r>
            <a:r>
              <a:rPr lang="en-US" i="1" dirty="0" smtClean="0"/>
              <a:t>L</a:t>
            </a:r>
            <a:r>
              <a:rPr lang="en-US" dirty="0" smtClean="0"/>
              <a:t>) for each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⊆ </a:t>
            </a:r>
            <a:r>
              <a:rPr lang="en-US" i="1" dirty="0" smtClean="0">
                <a:latin typeface="Cambria Math"/>
                <a:ea typeface="Cambria Math"/>
              </a:rPr>
              <a:t>M</a:t>
            </a:r>
            <a:r>
              <a:rPr lang="en-US" dirty="0" smtClean="0">
                <a:latin typeface="Cambria Math"/>
                <a:ea typeface="Cambria Math"/>
              </a:rPr>
              <a:t>\</a:t>
            </a:r>
            <a:r>
              <a:rPr lang="en-US" i="1" dirty="0" smtClean="0">
                <a:latin typeface="Cambria Math"/>
                <a:ea typeface="Cambria Math"/>
              </a:rPr>
              <a:t>L</a:t>
            </a:r>
            <a:endParaRPr lang="en-US" dirty="0" smtClean="0"/>
          </a:p>
          <a:p>
            <a:pPr lvl="2"/>
            <a:r>
              <a:rPr lang="en-US" dirty="0" smtClean="0"/>
              <a:t>Add to L the event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add</a:t>
            </a:r>
            <a:r>
              <a:rPr lang="en-US" dirty="0" smtClean="0"/>
              <a:t> with the maximum </a:t>
            </a:r>
            <a:r>
              <a:rPr lang="en-US" i="1" dirty="0" err="1" smtClean="0"/>
              <a:t>dis</a:t>
            </a:r>
            <a:r>
              <a:rPr lang="en-US" dirty="0" smtClean="0"/>
              <a:t>(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add</a:t>
            </a:r>
            <a:r>
              <a:rPr lang="en-US" dirty="0" smtClean="0"/>
              <a:t>, </a:t>
            </a:r>
            <a:r>
              <a:rPr lang="en-US" i="1" dirty="0" smtClean="0"/>
              <a:t>L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Continue until </a:t>
            </a:r>
            <a:r>
              <a:rPr lang="en-US" i="1" dirty="0" smtClean="0"/>
              <a:t>k</a:t>
            </a:r>
            <a:r>
              <a:rPr lang="en-US" dirty="0" smtClean="0"/>
              <a:t> events have been selected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Diverse Top-</a:t>
            </a:r>
            <a:r>
              <a:rPr lang="en-US" i="1" dirty="0" smtClean="0"/>
              <a:t>k</a:t>
            </a:r>
            <a:r>
              <a:rPr lang="en-US" dirty="0" smtClean="0"/>
              <a:t> Preference Ranking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30718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	Combining preferences with diversity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We want to combine both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solidFill>
                  <a:srgbClr val="FF0000"/>
                </a:solidFill>
              </a:rPr>
              <a:t>relevance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(as specified by user preferences) and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solidFill>
                  <a:srgbClr val="FF0000"/>
                </a:solidFill>
              </a:rPr>
              <a:t>diversity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 our final ranking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Given a user </a:t>
            </a:r>
            <a:r>
              <a:rPr lang="en-US" i="1" dirty="0" smtClean="0"/>
              <a:t>X</a:t>
            </a:r>
            <a:r>
              <a:rPr lang="en-US" dirty="0" smtClean="0"/>
              <a:t> and a set of </a:t>
            </a:r>
            <a:r>
              <a:rPr lang="en-US" i="1" dirty="0" smtClean="0"/>
              <a:t>m</a:t>
            </a:r>
            <a:r>
              <a:rPr lang="en-US" dirty="0" smtClean="0"/>
              <a:t> events </a:t>
            </a:r>
            <a:r>
              <a:rPr lang="en-US" i="1" dirty="0" smtClean="0"/>
              <a:t>L</a:t>
            </a:r>
            <a:r>
              <a:rPr lang="en-US" dirty="0" smtClean="0"/>
              <a:t> = {</a:t>
            </a:r>
            <a:r>
              <a:rPr lang="en-US" i="1" dirty="0" smtClean="0"/>
              <a:t>e</a:t>
            </a:r>
            <a:r>
              <a:rPr lang="en-US" i="1" baseline="-25000" dirty="0" smtClean="0"/>
              <a:t>1</a:t>
            </a:r>
            <a:r>
              <a:rPr lang="en-US" dirty="0" smtClean="0"/>
              <a:t>, …,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m</a:t>
            </a:r>
            <a:r>
              <a:rPr lang="en-US" dirty="0" smtClean="0"/>
              <a:t>}, the </a:t>
            </a:r>
            <a:r>
              <a:rPr lang="en-US" u="sng" dirty="0" smtClean="0">
                <a:solidFill>
                  <a:srgbClr val="FF0000"/>
                </a:solidFill>
              </a:rPr>
              <a:t>diversity-aware rank</a:t>
            </a:r>
            <a:r>
              <a:rPr lang="en-US" dirty="0" smtClean="0"/>
              <a:t> of </a:t>
            </a:r>
            <a:r>
              <a:rPr lang="en-US" i="1" dirty="0" smtClean="0"/>
              <a:t>L </a:t>
            </a:r>
            <a:r>
              <a:rPr lang="en-US" dirty="0" smtClean="0"/>
              <a:t>for </a:t>
            </a:r>
            <a:r>
              <a:rPr lang="en-US" i="1" dirty="0" smtClean="0"/>
              <a:t>X</a:t>
            </a:r>
            <a:r>
              <a:rPr lang="en-US" dirty="0" smtClean="0"/>
              <a:t> is: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21</a:t>
            </a:fld>
            <a:endParaRPr lang="el-G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71670" y="4774180"/>
          <a:ext cx="4886863" cy="735016"/>
        </p:xfrm>
        <a:graphic>
          <a:graphicData uri="http://schemas.openxmlformats.org/presentationml/2006/ole">
            <p:oleObj spid="_x0000_s18434" name="Equation" r:id="rId4" imgW="3124080" imgH="469800" progId="Equation.3">
              <p:embed/>
            </p:oleObj>
          </a:graphicData>
        </a:graphic>
      </p:graphicFrame>
      <p:grpSp>
        <p:nvGrpSpPr>
          <p:cNvPr id="13" name="Group 18"/>
          <p:cNvGrpSpPr/>
          <p:nvPr/>
        </p:nvGrpSpPr>
        <p:grpSpPr>
          <a:xfrm>
            <a:off x="3071802" y="5059932"/>
            <a:ext cx="1103187" cy="1083712"/>
            <a:chOff x="3071802" y="4429132"/>
            <a:chExt cx="1103187" cy="1083712"/>
          </a:xfrm>
        </p:grpSpPr>
        <p:sp>
          <p:nvSpPr>
            <p:cNvPr id="9" name="Oval 8"/>
            <p:cNvSpPr/>
            <p:nvPr/>
          </p:nvSpPr>
          <p:spPr>
            <a:xfrm>
              <a:off x="3643306" y="4429132"/>
              <a:ext cx="285752" cy="28575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71802" y="5143512"/>
              <a:ext cx="11031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mbria Math"/>
                  <a:ea typeface="Cambria Math"/>
                </a:rPr>
                <a:t>𝜎 </a:t>
              </a:r>
              <a:r>
                <a:rPr lang="en-US" dirty="0" smtClean="0">
                  <a:latin typeface="Cambria Math"/>
                  <a:ea typeface="Cambria Math"/>
                  <a:sym typeface="Symbol"/>
                </a:rPr>
                <a:t></a:t>
              </a:r>
              <a:r>
                <a:rPr lang="en-US" dirty="0" smtClean="0">
                  <a:latin typeface="Cambria Math"/>
                  <a:ea typeface="Cambria Math"/>
                </a:rPr>
                <a:t> [0, 1]</a:t>
              </a:r>
              <a:endParaRPr lang="el-GR" dirty="0"/>
            </a:p>
          </p:txBody>
        </p:sp>
        <p:cxnSp>
          <p:nvCxnSpPr>
            <p:cNvPr id="14" name="Elbow Connector 13"/>
            <p:cNvCxnSpPr>
              <a:stCxn id="10" idx="0"/>
              <a:endCxn id="9" idx="4"/>
            </p:cNvCxnSpPr>
            <p:nvPr/>
          </p:nvCxnSpPr>
          <p:spPr>
            <a:xfrm rot="5400000" flipH="1" flipV="1">
              <a:off x="3490475" y="4847805"/>
              <a:ext cx="428628" cy="162786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9"/>
          <p:cNvGrpSpPr/>
          <p:nvPr/>
        </p:nvGrpSpPr>
        <p:grpSpPr>
          <a:xfrm>
            <a:off x="4357686" y="4202676"/>
            <a:ext cx="1643074" cy="1071570"/>
            <a:chOff x="4357686" y="3571876"/>
            <a:chExt cx="1554048" cy="1071570"/>
          </a:xfrm>
        </p:grpSpPr>
        <p:sp>
          <p:nvSpPr>
            <p:cNvPr id="7" name="Oval 6"/>
            <p:cNvSpPr/>
            <p:nvPr/>
          </p:nvSpPr>
          <p:spPr>
            <a:xfrm>
              <a:off x="4357686" y="4143380"/>
              <a:ext cx="1071570" cy="5000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643438" y="3571876"/>
              <a:ext cx="12682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event rank</a:t>
              </a:r>
              <a:endParaRPr lang="el-GR" dirty="0"/>
            </a:p>
          </p:txBody>
        </p:sp>
        <p:cxnSp>
          <p:nvCxnSpPr>
            <p:cNvPr id="16" name="Elbow Connector 15"/>
            <p:cNvCxnSpPr>
              <a:stCxn id="11" idx="2"/>
              <a:endCxn id="7" idx="0"/>
            </p:cNvCxnSpPr>
            <p:nvPr/>
          </p:nvCxnSpPr>
          <p:spPr>
            <a:xfrm rot="5400000">
              <a:off x="4984443" y="3850237"/>
              <a:ext cx="202172" cy="384115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20"/>
          <p:cNvGrpSpPr/>
          <p:nvPr/>
        </p:nvGrpSpPr>
        <p:grpSpPr>
          <a:xfrm>
            <a:off x="6215074" y="5059932"/>
            <a:ext cx="1517668" cy="1012274"/>
            <a:chOff x="6215074" y="4429132"/>
            <a:chExt cx="1517668" cy="1012274"/>
          </a:xfrm>
        </p:grpSpPr>
        <p:sp>
          <p:nvSpPr>
            <p:cNvPr id="8" name="Oval 7"/>
            <p:cNvSpPr/>
            <p:nvPr/>
          </p:nvSpPr>
          <p:spPr>
            <a:xfrm>
              <a:off x="6215074" y="4429132"/>
              <a:ext cx="714380" cy="33337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86512" y="5072074"/>
              <a:ext cx="1446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set diversity</a:t>
              </a:r>
              <a:endParaRPr lang="el-GR" dirty="0"/>
            </a:p>
          </p:txBody>
        </p:sp>
        <p:cxnSp>
          <p:nvCxnSpPr>
            <p:cNvPr id="18" name="Elbow Connector 17"/>
            <p:cNvCxnSpPr>
              <a:stCxn id="12" idx="0"/>
              <a:endCxn id="8" idx="4"/>
            </p:cNvCxnSpPr>
            <p:nvPr/>
          </p:nvCxnSpPr>
          <p:spPr>
            <a:xfrm rot="16200000" flipV="1">
              <a:off x="6636164" y="4698610"/>
              <a:ext cx="309565" cy="437363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</a:t>
            </a:r>
            <a:r>
              <a:rPr lang="en-US" i="1" dirty="0" smtClean="0"/>
              <a:t>k</a:t>
            </a:r>
            <a:r>
              <a:rPr lang="en-US" dirty="0" smtClean="0"/>
              <a:t> Preferred Diversity-Aware Delivery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Given a set </a:t>
            </a:r>
            <a:r>
              <a:rPr lang="en-US" i="1" dirty="0" smtClean="0"/>
              <a:t>M</a:t>
            </a:r>
            <a:r>
              <a:rPr lang="en-US" dirty="0" smtClean="0"/>
              <a:t> of </a:t>
            </a:r>
            <a:r>
              <a:rPr lang="en-US" i="1" dirty="0" smtClean="0"/>
              <a:t>n</a:t>
            </a:r>
            <a:r>
              <a:rPr lang="en-US" dirty="0" smtClean="0"/>
              <a:t> matching events, |</a:t>
            </a:r>
            <a:r>
              <a:rPr lang="en-US" i="1" dirty="0" smtClean="0"/>
              <a:t>M</a:t>
            </a:r>
            <a:r>
              <a:rPr lang="en-US" dirty="0" smtClean="0"/>
              <a:t>| = </a:t>
            </a:r>
            <a:r>
              <a:rPr lang="en-US" i="1" dirty="0" smtClean="0"/>
              <a:t>n</a:t>
            </a:r>
            <a:r>
              <a:rPr lang="en-US" dirty="0" smtClean="0"/>
              <a:t>, for a user </a:t>
            </a:r>
            <a:r>
              <a:rPr lang="en-US" i="1" dirty="0" smtClean="0"/>
              <a:t>X</a:t>
            </a:r>
            <a:r>
              <a:rPr lang="en-US" dirty="0" smtClean="0"/>
              <a:t>, deliver a subset </a:t>
            </a:r>
            <a:r>
              <a:rPr lang="en-US" i="1" dirty="0" smtClean="0"/>
              <a:t>L</a:t>
            </a:r>
            <a:r>
              <a:rPr lang="en-US" dirty="0" smtClean="0"/>
              <a:t>, </a:t>
            </a:r>
            <a:r>
              <a:rPr lang="en-US" i="1" dirty="0" smtClean="0"/>
              <a:t>L</a:t>
            </a:r>
            <a:r>
              <a:rPr lang="en-US" dirty="0" smtClean="0"/>
              <a:t> </a:t>
            </a:r>
            <a:r>
              <a:rPr lang="en-US" dirty="0" smtClean="0">
                <a:ea typeface="Cambria Math"/>
              </a:rPr>
              <a:t>⊆ </a:t>
            </a:r>
            <a:r>
              <a:rPr lang="en-US" i="1" dirty="0" smtClean="0">
                <a:ea typeface="Cambria Math"/>
              </a:rPr>
              <a:t>M</a:t>
            </a:r>
            <a:r>
              <a:rPr lang="en-US" dirty="0" smtClean="0">
                <a:ea typeface="Cambria Math"/>
              </a:rPr>
              <a:t>, with cardinality </a:t>
            </a:r>
            <a:r>
              <a:rPr lang="en-US" i="1" dirty="0" smtClean="0">
                <a:ea typeface="Cambria Math"/>
              </a:rPr>
              <a:t>k</a:t>
            </a:r>
            <a:r>
              <a:rPr lang="en-US" dirty="0" smtClean="0">
                <a:ea typeface="Cambria Math"/>
              </a:rPr>
              <a:t>, such that,</a:t>
            </a:r>
          </a:p>
          <a:p>
            <a:pPr>
              <a:buNone/>
            </a:pPr>
            <a:endParaRPr lang="en-US" dirty="0" smtClean="0">
              <a:ea typeface="Cambria Math"/>
            </a:endParaRPr>
          </a:p>
          <a:p>
            <a:pPr>
              <a:buNone/>
            </a:pPr>
            <a:endParaRPr lang="en-US" dirty="0" smtClean="0">
              <a:ea typeface="Cambria Math"/>
            </a:endParaRPr>
          </a:p>
          <a:p>
            <a:pPr>
              <a:buNone/>
            </a:pPr>
            <a:endParaRPr lang="en-US" dirty="0" smtClean="0">
              <a:ea typeface="Cambria Math"/>
            </a:endParaRPr>
          </a:p>
          <a:p>
            <a:pPr>
              <a:buNone/>
            </a:pPr>
            <a:endParaRPr lang="en-US" dirty="0" smtClean="0">
              <a:ea typeface="Cambria Math"/>
            </a:endParaRPr>
          </a:p>
          <a:p>
            <a:pPr>
              <a:buNone/>
            </a:pPr>
            <a:endParaRPr lang="en-US" dirty="0" smtClean="0">
              <a:ea typeface="Cambria Math"/>
            </a:endParaRPr>
          </a:p>
          <a:p>
            <a:pPr>
              <a:buNone/>
            </a:pPr>
            <a:r>
              <a:rPr lang="en-US" dirty="0" smtClean="0">
                <a:ea typeface="Cambria Math"/>
              </a:rPr>
              <a:t>							</a:t>
            </a:r>
            <a:r>
              <a:rPr lang="en-GB" dirty="0" smtClean="0"/>
              <a:t> Modify the heuristic…</a:t>
            </a:r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71472" y="2357430"/>
            <a:ext cx="5182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cap="small" dirty="0" smtClean="0">
                <a:solidFill>
                  <a:schemeClr val="accent1">
                    <a:lumMod val="75000"/>
                  </a:schemeClr>
                </a:solidFill>
                <a:latin typeface="Lucida Sans" pitchFamily="34" charset="0"/>
              </a:rPr>
              <a:t>Top-</a:t>
            </a:r>
            <a:r>
              <a:rPr lang="en-US" sz="2000" i="1" cap="small" dirty="0" smtClean="0">
                <a:solidFill>
                  <a:schemeClr val="accent1">
                    <a:lumMod val="75000"/>
                  </a:schemeClr>
                </a:solidFill>
                <a:latin typeface="Lucida Sans" pitchFamily="34" charset="0"/>
              </a:rPr>
              <a:t>k</a:t>
            </a:r>
            <a:r>
              <a:rPr lang="en-US" sz="2000" cap="small" dirty="0" smtClean="0">
                <a:solidFill>
                  <a:schemeClr val="accent1">
                    <a:lumMod val="75000"/>
                  </a:schemeClr>
                </a:solidFill>
                <a:latin typeface="Lucida Sans" pitchFamily="34" charset="0"/>
              </a:rPr>
              <a:t> Preferred Diversity-Aware Delivery</a:t>
            </a:r>
            <a:endParaRPr lang="el-GR" sz="2000" cap="sm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58" y="2857496"/>
            <a:ext cx="8501122" cy="14287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431207" y="3590930"/>
          <a:ext cx="3998181" cy="552450"/>
        </p:xfrm>
        <a:graphic>
          <a:graphicData uri="http://schemas.openxmlformats.org/presentationml/2006/ole">
            <p:oleObj spid="_x0000_s19458" name="Equation" r:id="rId3" imgW="217152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New events are continuously published and matched</a:t>
            </a:r>
          </a:p>
          <a:p>
            <a:pPr lvl="1"/>
            <a:r>
              <a:rPr lang="en-US" u="sng" dirty="0" smtClean="0"/>
              <a:t>Over which sets of events</a:t>
            </a:r>
            <a:r>
              <a:rPr lang="en-US" dirty="0" smtClean="0"/>
              <a:t> of this stream do we apply preference ranking and diversification?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3 alternative delivery modes:</a:t>
            </a:r>
          </a:p>
          <a:p>
            <a:pPr lvl="1"/>
            <a:r>
              <a:rPr lang="en-US" u="sng" dirty="0" smtClean="0">
                <a:solidFill>
                  <a:srgbClr val="FF0000"/>
                </a:solidFill>
              </a:rPr>
              <a:t>Periodic delivery</a:t>
            </a:r>
          </a:p>
          <a:p>
            <a:pPr lvl="2"/>
            <a:r>
              <a:rPr lang="en-US" dirty="0" smtClean="0"/>
              <a:t>Top-</a:t>
            </a:r>
            <a:r>
              <a:rPr lang="en-US" i="1" dirty="0" smtClean="0"/>
              <a:t>k</a:t>
            </a:r>
            <a:r>
              <a:rPr lang="en-US" dirty="0" smtClean="0"/>
              <a:t> events are computed at the end of each period</a:t>
            </a:r>
          </a:p>
          <a:p>
            <a:pPr lvl="1"/>
            <a:r>
              <a:rPr lang="en-US" u="sng" dirty="0" smtClean="0">
                <a:solidFill>
                  <a:srgbClr val="FF0000"/>
                </a:solidFill>
              </a:rPr>
              <a:t>Sliding-window delivery</a:t>
            </a:r>
          </a:p>
          <a:p>
            <a:pPr lvl="2"/>
            <a:r>
              <a:rPr lang="en-US" dirty="0" smtClean="0"/>
              <a:t>Top-</a:t>
            </a:r>
            <a:r>
              <a:rPr lang="en-US" i="1" dirty="0" smtClean="0"/>
              <a:t>k</a:t>
            </a:r>
            <a:r>
              <a:rPr lang="en-US" dirty="0" smtClean="0"/>
              <a:t> computation is based on the </a:t>
            </a:r>
            <a:r>
              <a:rPr lang="en-US" i="1" dirty="0" smtClean="0"/>
              <a:t>w</a:t>
            </a:r>
            <a:r>
              <a:rPr lang="en-US" dirty="0" smtClean="0"/>
              <a:t> most recent events</a:t>
            </a:r>
          </a:p>
          <a:p>
            <a:pPr lvl="1"/>
            <a:r>
              <a:rPr lang="en-US" u="sng" dirty="0" smtClean="0">
                <a:solidFill>
                  <a:srgbClr val="FF0000"/>
                </a:solidFill>
              </a:rPr>
              <a:t>History-based filtering</a:t>
            </a:r>
          </a:p>
          <a:p>
            <a:pPr lvl="2"/>
            <a:r>
              <a:rPr lang="en-US" dirty="0" smtClean="0"/>
              <a:t>An event remains in history until </a:t>
            </a:r>
            <a:r>
              <a:rPr lang="en-US" i="1" dirty="0" smtClean="0"/>
              <a:t>w</a:t>
            </a:r>
            <a:r>
              <a:rPr lang="en-US" dirty="0" smtClean="0"/>
              <a:t> newer matching events have been published</a:t>
            </a:r>
          </a:p>
          <a:p>
            <a:pPr lvl="2"/>
            <a:r>
              <a:rPr lang="en-US" dirty="0" smtClean="0"/>
              <a:t>Only new events can be delivered to users based on previous history, i.e., events are forwarded in order of publication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PrefSIENA: Our Prototype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We have extended the SIENA</a:t>
            </a:r>
            <a:r>
              <a:rPr lang="en-GB" baseline="30000" dirty="0" smtClean="0"/>
              <a:t>[1,2]</a:t>
            </a:r>
            <a:r>
              <a:rPr lang="en-GB" dirty="0" smtClean="0"/>
              <a:t> to include:</a:t>
            </a:r>
          </a:p>
          <a:p>
            <a:pPr lvl="1"/>
            <a:r>
              <a:rPr lang="en-GB" u="sng" dirty="0" smtClean="0">
                <a:solidFill>
                  <a:srgbClr val="FF0000"/>
                </a:solidFill>
              </a:rPr>
              <a:t>Preferential subscriptions</a:t>
            </a:r>
            <a:r>
              <a:rPr lang="en-GB" dirty="0" smtClean="0"/>
              <a:t> and </a:t>
            </a:r>
          </a:p>
          <a:p>
            <a:pPr lvl="1"/>
            <a:r>
              <a:rPr lang="en-GB" dirty="0" smtClean="0"/>
              <a:t>Delivery based on </a:t>
            </a:r>
            <a:r>
              <a:rPr lang="en-GB" u="sng" dirty="0" smtClean="0">
                <a:solidFill>
                  <a:srgbClr val="FF0000"/>
                </a:solidFill>
              </a:rPr>
              <a:t>ranking</a:t>
            </a:r>
            <a:r>
              <a:rPr lang="en-GB" dirty="0" smtClean="0"/>
              <a:t> and </a:t>
            </a:r>
            <a:r>
              <a:rPr lang="en-GB" u="sng" dirty="0" smtClean="0">
                <a:solidFill>
                  <a:srgbClr val="FF0000"/>
                </a:solidFill>
              </a:rPr>
              <a:t>diversity</a:t>
            </a:r>
            <a:r>
              <a:rPr lang="en-GB" dirty="0" smtClean="0"/>
              <a:t> for the three delivery modes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			http://www.cs.uoi.gr/~mdrosou/PrefSIENA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28596" y="5143512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 smtClean="0">
                <a:latin typeface="Lucida Sans" pitchFamily="34" charset="0"/>
              </a:rPr>
              <a:t>1</a:t>
            </a:r>
            <a:r>
              <a:rPr lang="en-US" sz="1200" dirty="0" smtClean="0">
                <a:latin typeface="Lucida Sans" pitchFamily="34" charset="0"/>
              </a:rPr>
              <a:t>A. </a:t>
            </a:r>
            <a:r>
              <a:rPr lang="en-US" sz="1200" dirty="0" err="1" smtClean="0">
                <a:latin typeface="Lucida Sans" pitchFamily="34" charset="0"/>
              </a:rPr>
              <a:t>Carzaniga</a:t>
            </a:r>
            <a:r>
              <a:rPr lang="en-US" sz="1200" dirty="0" smtClean="0">
                <a:latin typeface="Lucida Sans" pitchFamily="34" charset="0"/>
              </a:rPr>
              <a:t>, D.S. </a:t>
            </a:r>
            <a:r>
              <a:rPr lang="en-US" sz="1200" dirty="0" err="1" smtClean="0">
                <a:latin typeface="Lucida Sans" pitchFamily="34" charset="0"/>
              </a:rPr>
              <a:t>Rosenblum</a:t>
            </a:r>
            <a:r>
              <a:rPr lang="en-US" sz="1200" dirty="0" smtClean="0">
                <a:latin typeface="Lucida Sans" pitchFamily="34" charset="0"/>
              </a:rPr>
              <a:t> and A.L. Wolf. “Design and evaluation of a wide-area event notification service”. ACM Trans. Comp. Syst., 19:332-383, 2001</a:t>
            </a:r>
          </a:p>
          <a:p>
            <a:r>
              <a:rPr lang="en-US" sz="1200" baseline="30000" dirty="0" smtClean="0">
                <a:latin typeface="Lucida Sans" pitchFamily="34" charset="0"/>
              </a:rPr>
              <a:t>2</a:t>
            </a:r>
            <a:r>
              <a:rPr lang="en-US" sz="1200" dirty="0" smtClean="0">
                <a:latin typeface="Lucida Sans" pitchFamily="34" charset="0"/>
              </a:rPr>
              <a:t> http://serl.cs.colorado.edu/~serl/dot/siena.html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	Details in:</a:t>
            </a:r>
          </a:p>
          <a:p>
            <a:pPr>
              <a:buNone/>
            </a:pPr>
            <a:r>
              <a:rPr lang="en-US" dirty="0" smtClean="0"/>
              <a:t>	[1]   </a:t>
            </a:r>
            <a:r>
              <a:rPr lang="en-GB" i="1" dirty="0" smtClean="0"/>
              <a:t>Preference-Aware Publish/Subscribe Delivery with Diversity</a:t>
            </a:r>
            <a:endParaRPr lang="en-US" i="1" dirty="0" smtClean="0"/>
          </a:p>
          <a:p>
            <a:pPr>
              <a:buNone/>
            </a:pPr>
            <a:r>
              <a:rPr lang="en-GB" dirty="0" smtClean="0"/>
              <a:t>		M. Drosou, K. Stefanidis and E. Pitoura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GB" b="1" dirty="0" smtClean="0"/>
              <a:t>DEBS 2009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[2]   </a:t>
            </a:r>
            <a:r>
              <a:rPr lang="en-GB" i="1" dirty="0" smtClean="0"/>
              <a:t>Preferential Publish/Subscribe</a:t>
            </a:r>
          </a:p>
          <a:p>
            <a:pPr>
              <a:buNone/>
            </a:pPr>
            <a:r>
              <a:rPr lang="en-GB" dirty="0" smtClean="0"/>
              <a:t>		M. Drosou, E. Pitoura and K. Stefanidis</a:t>
            </a:r>
          </a:p>
          <a:p>
            <a:pPr>
              <a:buNone/>
            </a:pPr>
            <a:r>
              <a:rPr lang="en-GB" dirty="0" smtClean="0"/>
              <a:t>		</a:t>
            </a:r>
            <a:r>
              <a:rPr lang="en-GB" b="1" dirty="0" err="1" smtClean="0"/>
              <a:t>PersDB</a:t>
            </a:r>
            <a:r>
              <a:rPr lang="en-GB" b="1" dirty="0" smtClean="0"/>
              <a:t> 2008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26</a:t>
            </a:fld>
            <a:endParaRPr lang="en-GB"/>
          </a:p>
        </p:txBody>
      </p:sp>
      <p:grpSp>
        <p:nvGrpSpPr>
          <p:cNvPr id="3" name="Group 9"/>
          <p:cNvGrpSpPr/>
          <p:nvPr/>
        </p:nvGrpSpPr>
        <p:grpSpPr>
          <a:xfrm>
            <a:off x="642942" y="2071678"/>
            <a:ext cx="7715272" cy="815112"/>
            <a:chOff x="1357322" y="3756896"/>
            <a:chExt cx="7715272" cy="815112"/>
          </a:xfrm>
        </p:grpSpPr>
        <p:sp>
          <p:nvSpPr>
            <p:cNvPr id="6" name="Rectangle 5"/>
            <p:cNvSpPr/>
            <p:nvPr/>
          </p:nvSpPr>
          <p:spPr>
            <a:xfrm>
              <a:off x="1357322" y="3756896"/>
              <a:ext cx="7715272" cy="743674"/>
            </a:xfrm>
            <a:prstGeom prst="rect">
              <a:avLst/>
            </a:prstGeom>
            <a:solidFill>
              <a:schemeClr val="tx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latinLnBrk="0" hangingPunct="1"/>
              <a:r>
                <a:rPr lang="en-US" sz="2400" dirty="0" smtClean="0">
                  <a:latin typeface="Lucida Sans" pitchFamily="34" charset="0"/>
                </a:rPr>
                <a:t>        </a:t>
              </a:r>
              <a:r>
                <a:rPr kumimoji="0" lang="en-US" sz="2400" dirty="0" smtClean="0">
                  <a:latin typeface="Lucida Sans" pitchFamily="34" charset="0"/>
                </a:rPr>
                <a:t>Publish/Subscribe Preliminaries</a:t>
              </a:r>
              <a:endParaRPr kumimoji="0" lang="en-US" sz="2400" dirty="0">
                <a:latin typeface="Lucida Sans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357354" y="4500570"/>
              <a:ext cx="6643670" cy="71438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8" name="Rectangle 7"/>
            <p:cNvSpPr/>
            <p:nvPr/>
          </p:nvSpPr>
          <p:spPr>
            <a:xfrm flipV="1">
              <a:off x="1357353" y="3786189"/>
              <a:ext cx="6643671" cy="45719"/>
            </a:xfrm>
            <a:prstGeom prst="rect">
              <a:avLst/>
            </a:prstGeom>
            <a:solidFill>
              <a:schemeClr val="accent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728774" y="4013383"/>
              <a:ext cx="200020" cy="21431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" name="Group 10"/>
          <p:cNvGrpSpPr/>
          <p:nvPr/>
        </p:nvGrpSpPr>
        <p:grpSpPr>
          <a:xfrm>
            <a:off x="642910" y="3328268"/>
            <a:ext cx="7715304" cy="815112"/>
            <a:chOff x="1357322" y="3756896"/>
            <a:chExt cx="7715304" cy="815112"/>
          </a:xfrm>
        </p:grpSpPr>
        <p:sp>
          <p:nvSpPr>
            <p:cNvPr id="12" name="Rectangle 11"/>
            <p:cNvSpPr/>
            <p:nvPr/>
          </p:nvSpPr>
          <p:spPr>
            <a:xfrm>
              <a:off x="1357322" y="3756896"/>
              <a:ext cx="7715304" cy="743674"/>
            </a:xfrm>
            <a:prstGeom prst="rect">
              <a:avLst/>
            </a:prstGeom>
            <a:solidFill>
              <a:schemeClr val="tx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latinLnBrk="0" hangingPunct="1"/>
              <a:r>
                <a:rPr lang="en-US" sz="2400" dirty="0" smtClean="0">
                  <a:latin typeface="Lucida Sans" pitchFamily="34" charset="0"/>
                </a:rPr>
                <a:t>        </a:t>
              </a:r>
              <a:r>
                <a:rPr kumimoji="0" lang="en-US" sz="2400" dirty="0" smtClean="0">
                  <a:latin typeface="Lucida Sans" pitchFamily="34" charset="0"/>
                </a:rPr>
                <a:t>Ranking based on Preferences and Diversity</a:t>
              </a:r>
              <a:endParaRPr kumimoji="0" lang="en-US" sz="2400" dirty="0">
                <a:latin typeface="Lucida Sans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357354" y="4500570"/>
              <a:ext cx="6643670" cy="71438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4" name="Rectangle 13"/>
            <p:cNvSpPr/>
            <p:nvPr/>
          </p:nvSpPr>
          <p:spPr>
            <a:xfrm flipV="1">
              <a:off x="1357353" y="3786189"/>
              <a:ext cx="6643671" cy="45719"/>
            </a:xfrm>
            <a:prstGeom prst="rect">
              <a:avLst/>
            </a:prstGeom>
            <a:solidFill>
              <a:schemeClr val="accent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28774" y="4013383"/>
              <a:ext cx="200020" cy="21431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15"/>
          <p:cNvGrpSpPr/>
          <p:nvPr/>
        </p:nvGrpSpPr>
        <p:grpSpPr>
          <a:xfrm>
            <a:off x="642910" y="4614152"/>
            <a:ext cx="7715304" cy="815112"/>
            <a:chOff x="1357322" y="3756896"/>
            <a:chExt cx="7715304" cy="815112"/>
          </a:xfrm>
        </p:grpSpPr>
        <p:sp>
          <p:nvSpPr>
            <p:cNvPr id="17" name="Rectangle 16"/>
            <p:cNvSpPr/>
            <p:nvPr/>
          </p:nvSpPr>
          <p:spPr>
            <a:xfrm>
              <a:off x="1357322" y="3756896"/>
              <a:ext cx="7715304" cy="743674"/>
            </a:xfrm>
            <a:prstGeom prst="rect">
              <a:avLst/>
            </a:prstGeom>
            <a:solidFill>
              <a:schemeClr val="tx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latinLnBrk="0" hangingPunct="1"/>
              <a:r>
                <a:rPr lang="en-US" sz="2400" dirty="0" smtClean="0">
                  <a:latin typeface="Lucida Sans" pitchFamily="34" charset="0"/>
                </a:rPr>
                <a:t>        </a:t>
              </a:r>
              <a:r>
                <a:rPr kumimoji="0" lang="en-US" sz="2400" dirty="0" smtClean="0">
                  <a:latin typeface="Lucida Sans" pitchFamily="34" charset="0"/>
                </a:rPr>
                <a:t>Ranking based on Novelty</a:t>
              </a:r>
              <a:endParaRPr kumimoji="0" lang="en-US" sz="2400" dirty="0">
                <a:latin typeface="Lucida Sans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357354" y="4500570"/>
              <a:ext cx="6643670" cy="71438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1357353" y="3786189"/>
              <a:ext cx="6643671" cy="45719"/>
            </a:xfrm>
            <a:prstGeom prst="rect">
              <a:avLst/>
            </a:prstGeom>
            <a:solidFill>
              <a:schemeClr val="accent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728774" y="4013383"/>
              <a:ext cx="200020" cy="21431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Novelty?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786346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Intuitively, users are more interested in </a:t>
            </a:r>
            <a:r>
              <a:rPr lang="en-GB" u="sng" dirty="0" smtClean="0"/>
              <a:t>rare pieces of information</a:t>
            </a:r>
            <a:r>
              <a:rPr lang="en-GB" dirty="0" smtClean="0"/>
              <a:t> </a:t>
            </a:r>
          </a:p>
          <a:p>
            <a:pPr lvl="1"/>
            <a:r>
              <a:rPr lang="en-GB" sz="1800" dirty="0" smtClean="0"/>
              <a:t>Being notified about something that rarely happens is more important than being notified about something that occurs all the time</a:t>
            </a:r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u="sng" dirty="0" smtClean="0"/>
              <a:t>Bring to the foreground novel events</a:t>
            </a:r>
          </a:p>
          <a:p>
            <a:pPr lvl="1"/>
            <a:r>
              <a:rPr lang="en-GB" dirty="0" smtClean="0"/>
              <a:t>Favour subscriptions that are not frequently matched by the published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i="1" dirty="0" smtClean="0">
                <a:solidFill>
                  <a:srgbClr val="FF0000"/>
                </a:solidFill>
              </a:rPr>
              <a:t>	Our interpretation of novelty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An event is novel if it matches a subscription that has rarely been matched in the past</a:t>
            </a:r>
          </a:p>
          <a:p>
            <a:endParaRPr lang="en-US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This form of novelty is desirable for two reasons:</a:t>
            </a:r>
          </a:p>
          <a:p>
            <a:pPr lvl="1"/>
            <a:r>
              <a:rPr lang="en-GB" dirty="0" smtClean="0"/>
              <a:t>Make rare events visible</a:t>
            </a:r>
          </a:p>
          <a:p>
            <a:pPr lvl="1"/>
            <a:r>
              <a:rPr lang="en-GB" dirty="0" smtClean="0"/>
              <a:t>Allow expressing an information need with various levels of detail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00034" y="2071678"/>
            <a:ext cx="7929618" cy="9286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00174"/>
            <a:ext cx="8929718" cy="4786346"/>
          </a:xfrm>
        </p:spPr>
        <p:txBody>
          <a:bodyPr>
            <a:noAutofit/>
          </a:bodyPr>
          <a:lstStyle/>
          <a:p>
            <a:pPr marL="365760" lvl="1" indent="-256032">
              <a:buClr>
                <a:schemeClr val="accent3"/>
              </a:buClr>
              <a:buNone/>
            </a:pPr>
            <a:r>
              <a:rPr lang="en-US" i="1" dirty="0" smtClean="0">
                <a:solidFill>
                  <a:srgbClr val="FF0000"/>
                </a:solidFill>
              </a:rPr>
              <a:t>	</a:t>
            </a:r>
            <a:r>
              <a:rPr lang="en-GB" i="1" dirty="0" smtClean="0">
                <a:solidFill>
                  <a:srgbClr val="FF0000"/>
                </a:solidFill>
              </a:rPr>
              <a:t>Make rare events visible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Consider a user that poses subscriptions with varying rates of matching events</a:t>
            </a:r>
          </a:p>
          <a:p>
            <a:pPr lvl="1"/>
            <a:r>
              <a:rPr lang="en-GB" sz="1800" dirty="0" smtClean="0"/>
              <a:t>E.g.,  a user in a social network that follows very productive friends and friends that post information seldom</a:t>
            </a:r>
          </a:p>
          <a:p>
            <a:endParaRPr lang="en-US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Novel events, i.e., events for subscriptions rarely matched,</a:t>
            </a:r>
          </a:p>
          <a:p>
            <a:pPr>
              <a:buNone/>
            </a:pPr>
            <a:r>
              <a:rPr lang="en-GB" dirty="0" smtClean="0"/>
              <a:t>	will get high ranks and get noticed by the subscriber,</a:t>
            </a:r>
          </a:p>
          <a:p>
            <a:pPr>
              <a:buNone/>
            </a:pPr>
            <a:r>
              <a:rPr lang="en-GB" dirty="0" smtClean="0"/>
              <a:t>	instead of potentially being overwhelmed by less novel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31400" y="4390495"/>
            <a:ext cx="8384004" cy="12858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5143536" cy="4786346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Parts of a Publish/Subscribe system:</a:t>
            </a:r>
          </a:p>
          <a:p>
            <a:pPr lvl="1"/>
            <a:r>
              <a:rPr lang="en-US" sz="1800" u="sng" dirty="0" smtClean="0">
                <a:solidFill>
                  <a:srgbClr val="FF0000"/>
                </a:solidFill>
              </a:rPr>
              <a:t>Subscribers</a:t>
            </a:r>
            <a:r>
              <a:rPr lang="en-US" sz="1800" dirty="0" smtClean="0"/>
              <a:t>: consumers of events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1"/>
            <a:r>
              <a:rPr lang="en-US" sz="1800" u="sng" dirty="0" smtClean="0">
                <a:solidFill>
                  <a:srgbClr val="FF0000"/>
                </a:solidFill>
              </a:rPr>
              <a:t>Publishers</a:t>
            </a:r>
            <a:r>
              <a:rPr lang="en-US" sz="1800" dirty="0" smtClean="0"/>
              <a:t>: generators of events</a:t>
            </a:r>
          </a:p>
          <a:p>
            <a:pPr lvl="1"/>
            <a:r>
              <a:rPr lang="en-US" sz="1800" u="sng" dirty="0" smtClean="0">
                <a:solidFill>
                  <a:srgbClr val="FF0000"/>
                </a:solidFill>
              </a:rPr>
              <a:t>Event-notification service</a:t>
            </a:r>
            <a:r>
              <a:rPr lang="en-US" sz="1800" dirty="0" smtClean="0"/>
              <a:t>:</a:t>
            </a:r>
          </a:p>
          <a:p>
            <a:pPr lvl="2"/>
            <a:r>
              <a:rPr lang="en-US" dirty="0" smtClean="0"/>
              <a:t>Store subscriptions (user interests)</a:t>
            </a:r>
          </a:p>
          <a:p>
            <a:pPr lvl="2"/>
            <a:r>
              <a:rPr lang="en-US" dirty="0" smtClean="0"/>
              <a:t>Match events to subscriptions</a:t>
            </a:r>
          </a:p>
          <a:p>
            <a:pPr lvl="2"/>
            <a:r>
              <a:rPr lang="en-US" dirty="0" smtClean="0"/>
              <a:t>Deliver event notifications to interested subscribers only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289580" y="2714620"/>
          <a:ext cx="3568700" cy="3457575"/>
        </p:xfrm>
        <a:graphic>
          <a:graphicData uri="http://schemas.openxmlformats.org/presentationml/2006/ole">
            <p:oleObj spid="_x0000_s1027" name="Visio" r:id="rId3" imgW="4994621" imgH="483844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00174"/>
            <a:ext cx="8858312" cy="4786346"/>
          </a:xfrm>
        </p:spPr>
        <p:txBody>
          <a:bodyPr/>
          <a:lstStyle/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	</a:t>
            </a:r>
            <a:r>
              <a:rPr lang="en-GB" i="1" dirty="0" smtClean="0">
                <a:solidFill>
                  <a:srgbClr val="FF0000"/>
                </a:solidFill>
              </a:rPr>
              <a:t> Allow expressing an information need with various levels of detail</a:t>
            </a:r>
            <a:endParaRPr lang="en-GB" dirty="0" smtClean="0"/>
          </a:p>
          <a:p>
            <a:endParaRPr lang="en-US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Consider a user that subscribes to both “</a:t>
            </a:r>
            <a:r>
              <a:rPr lang="en-GB" i="1" dirty="0" smtClean="0"/>
              <a:t>movies</a:t>
            </a:r>
            <a:r>
              <a:rPr lang="en-GB" dirty="0" smtClean="0"/>
              <a:t>” and “</a:t>
            </a:r>
            <a:r>
              <a:rPr lang="en-GB" i="1" dirty="0" smtClean="0"/>
              <a:t>horror movies</a:t>
            </a:r>
            <a:r>
              <a:rPr lang="en-GB" dirty="0" smtClean="0"/>
              <a:t>”</a:t>
            </a:r>
          </a:p>
          <a:p>
            <a:pPr lvl="1"/>
            <a:r>
              <a:rPr lang="en-GB" sz="1800" dirty="0" smtClean="0"/>
              <a:t>The “</a:t>
            </a:r>
            <a:r>
              <a:rPr lang="en-GB" sz="1800" i="1" dirty="0" smtClean="0"/>
              <a:t>horror movies</a:t>
            </a:r>
            <a:r>
              <a:rPr lang="en-GB" sz="1800" dirty="0" smtClean="0"/>
              <a:t>” subscription is redundant in a publish/subscribe system without ranking</a:t>
            </a:r>
          </a:p>
          <a:p>
            <a:endParaRPr lang="en-US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With novelty, an event that matches a detailed subscription </a:t>
            </a:r>
          </a:p>
          <a:p>
            <a:pPr>
              <a:buNone/>
            </a:pPr>
            <a:r>
              <a:rPr lang="en-GB" dirty="0" smtClean="0"/>
              <a:t>	will get a higher rank than an event that matches a general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31400" y="4357694"/>
            <a:ext cx="8598318" cy="9286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i="1" dirty="0" smtClean="0">
                <a:solidFill>
                  <a:srgbClr val="FF0000"/>
                </a:solidFill>
              </a:rPr>
              <a:t>	Make novelty a ranking criterion in publish/subscribe systems</a:t>
            </a:r>
          </a:p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dirty="0" smtClean="0"/>
              <a:t>	Enhance notification services by introducing a </a:t>
            </a:r>
            <a:r>
              <a:rPr lang="en-GB" u="sng" dirty="0" smtClean="0">
                <a:solidFill>
                  <a:srgbClr val="FF0000"/>
                </a:solidFill>
              </a:rPr>
              <a:t>degree of importance</a:t>
            </a:r>
            <a:r>
              <a:rPr lang="en-GB" dirty="0" smtClean="0"/>
              <a:t> for each delivered event </a:t>
            </a:r>
          </a:p>
          <a:p>
            <a:pPr lvl="1"/>
            <a:r>
              <a:rPr lang="en-GB" sz="1800" dirty="0" smtClean="0"/>
              <a:t>This degree expresses the novelty of the event for the receiver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 novelty of an event </a:t>
            </a:r>
            <a:r>
              <a:rPr lang="en-US" i="1" dirty="0" smtClean="0"/>
              <a:t>e</a:t>
            </a:r>
            <a:r>
              <a:rPr lang="en-US" dirty="0" smtClean="0"/>
              <a:t> is </a:t>
            </a:r>
            <a:r>
              <a:rPr lang="en-GB" dirty="0" smtClean="0"/>
              <a:t>computed w.r.t. the novelty of the subscriptions that cover </a:t>
            </a:r>
            <a:r>
              <a:rPr lang="en-GB" i="1" dirty="0" smtClean="0"/>
              <a:t>e</a:t>
            </a:r>
          </a:p>
          <a:p>
            <a:pPr lvl="1"/>
            <a:endParaRPr lang="en-GB" dirty="0" smtClean="0"/>
          </a:p>
          <a:p>
            <a:pPr>
              <a:buNone/>
            </a:pPr>
            <a:r>
              <a:rPr lang="en-GB" dirty="0" smtClean="0"/>
              <a:t>	The novelty of a subscription </a:t>
            </a:r>
            <a:r>
              <a:rPr lang="en-GB" i="1" dirty="0" smtClean="0"/>
              <a:t>s</a:t>
            </a:r>
            <a:r>
              <a:rPr lang="en-GB" dirty="0" smtClean="0"/>
              <a:t> is computed w.r.t how frequently </a:t>
            </a:r>
            <a:r>
              <a:rPr lang="en-GB" i="1" dirty="0" smtClean="0"/>
              <a:t>s</a:t>
            </a:r>
            <a:r>
              <a:rPr lang="en-GB" dirty="0" smtClean="0"/>
              <a:t> is matched</a:t>
            </a:r>
          </a:p>
          <a:p>
            <a:pPr lvl="2"/>
            <a:r>
              <a:rPr lang="en-GB" dirty="0" smtClean="0"/>
              <a:t>Generally, the novelty of </a:t>
            </a:r>
            <a:r>
              <a:rPr lang="en-GB" i="1" dirty="0" smtClean="0"/>
              <a:t>s</a:t>
            </a:r>
            <a:r>
              <a:rPr lang="en-GB" dirty="0" smtClean="0"/>
              <a:t> is decreased whenever an event that matches </a:t>
            </a:r>
            <a:r>
              <a:rPr lang="en-GB" i="1" dirty="0" smtClean="0"/>
              <a:t>s</a:t>
            </a:r>
            <a:r>
              <a:rPr lang="en-GB" dirty="0" smtClean="0"/>
              <a:t> is published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Subscription Novelty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643998" cy="47863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	Given a subscription </a:t>
            </a:r>
            <a:r>
              <a:rPr lang="en-GB" i="1" dirty="0" smtClean="0"/>
              <a:t>s</a:t>
            </a:r>
            <a:r>
              <a:rPr lang="en-GB" dirty="0" smtClean="0"/>
              <a:t>, after </a:t>
            </a:r>
            <a:r>
              <a:rPr lang="en-GB" i="1" dirty="0" err="1" smtClean="0"/>
              <a:t>i</a:t>
            </a:r>
            <a:r>
              <a:rPr lang="en-GB" dirty="0" smtClean="0"/>
              <a:t> events have matched </a:t>
            </a:r>
            <a:r>
              <a:rPr lang="en-GB" i="1" dirty="0" smtClean="0"/>
              <a:t>s</a:t>
            </a:r>
            <a:r>
              <a:rPr lang="en-GB" dirty="0" smtClean="0"/>
              <a:t>, </a:t>
            </a:r>
          </a:p>
          <a:p>
            <a:pPr>
              <a:buNone/>
            </a:pPr>
            <a:r>
              <a:rPr lang="en-GB" dirty="0" smtClean="0"/>
              <a:t>	the </a:t>
            </a:r>
            <a:r>
              <a:rPr lang="en-GB" u="sng" dirty="0" smtClean="0">
                <a:solidFill>
                  <a:srgbClr val="FF0000"/>
                </a:solidFill>
              </a:rPr>
              <a:t>novelty</a:t>
            </a:r>
            <a:r>
              <a:rPr lang="en-GB" dirty="0" smtClean="0"/>
              <a:t> of </a:t>
            </a:r>
            <a:r>
              <a:rPr lang="en-GB" i="1" dirty="0" smtClean="0"/>
              <a:t>s</a:t>
            </a:r>
            <a:r>
              <a:rPr lang="en-GB" dirty="0" smtClean="0"/>
              <a:t>, </a:t>
            </a:r>
            <a:r>
              <a:rPr lang="en-GB" i="1" dirty="0" err="1" smtClean="0"/>
              <a:t>nov</a:t>
            </a:r>
            <a:r>
              <a:rPr lang="en-GB" baseline="30000" dirty="0" smtClean="0"/>
              <a:t>(</a:t>
            </a:r>
            <a:r>
              <a:rPr lang="en-GB" i="1" baseline="30000" dirty="0" err="1" smtClean="0"/>
              <a:t>i</a:t>
            </a:r>
            <a:r>
              <a:rPr lang="en-GB" baseline="30000" dirty="0" smtClean="0"/>
              <a:t>)</a:t>
            </a:r>
            <a:r>
              <a:rPr lang="en-GB" dirty="0" smtClean="0"/>
              <a:t>(</a:t>
            </a:r>
            <a:r>
              <a:rPr lang="en-GB" i="1" dirty="0" smtClean="0"/>
              <a:t>s</a:t>
            </a:r>
            <a:r>
              <a:rPr lang="en-GB" dirty="0" smtClean="0"/>
              <a:t>), is: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US" dirty="0" smtClean="0"/>
              <a:t>						     </a:t>
            </a:r>
            <a:r>
              <a:rPr lang="el-GR" dirty="0" smtClean="0"/>
              <a:t>α</a:t>
            </a:r>
            <a:r>
              <a:rPr lang="en-US" dirty="0" smtClean="0"/>
              <a:t>,</a:t>
            </a:r>
            <a:r>
              <a:rPr lang="el-GR" dirty="0" smtClean="0"/>
              <a:t> β </a:t>
            </a:r>
            <a:r>
              <a:rPr lang="en-GB" dirty="0" smtClean="0"/>
              <a:t>are positive constants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l-GR" dirty="0" smtClean="0"/>
              <a:t>α </a:t>
            </a:r>
            <a:r>
              <a:rPr lang="en-GB" dirty="0" smtClean="0"/>
              <a:t>calibrates the reduction rate of novelty</a:t>
            </a:r>
            <a:endParaRPr lang="en-US" dirty="0" smtClean="0"/>
          </a:p>
          <a:p>
            <a:pPr lvl="1"/>
            <a:r>
              <a:rPr lang="el-GR" dirty="0" smtClean="0"/>
              <a:t>β </a:t>
            </a:r>
            <a:r>
              <a:rPr lang="en-US" dirty="0" smtClean="0"/>
              <a:t>is</a:t>
            </a:r>
            <a:r>
              <a:rPr lang="en-GB" dirty="0" smtClean="0"/>
              <a:t> the default novelty</a:t>
            </a:r>
            <a:r>
              <a:rPr lang="en-US" dirty="0" smtClean="0"/>
              <a:t> </a:t>
            </a:r>
            <a:r>
              <a:rPr lang="en-GB" dirty="0" smtClean="0"/>
              <a:t>of all subscriptions</a:t>
            </a:r>
          </a:p>
          <a:p>
            <a:pPr lvl="2"/>
            <a:r>
              <a:rPr lang="en-GB" dirty="0" smtClean="0"/>
              <a:t>Alternatively, use a different value</a:t>
            </a:r>
            <a:r>
              <a:rPr lang="el-GR" dirty="0" smtClean="0"/>
              <a:t> </a:t>
            </a:r>
            <a:r>
              <a:rPr lang="en-GB" dirty="0" smtClean="0"/>
              <a:t>for each subscription based on user preferences, relevance, etc.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32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28860" y="2209262"/>
          <a:ext cx="4286280" cy="1005424"/>
        </p:xfrm>
        <a:graphic>
          <a:graphicData uri="http://schemas.openxmlformats.org/presentationml/2006/ole">
            <p:oleObj spid="_x0000_s41986" name="Equation" r:id="rId3" imgW="20574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Subscription Novelty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	</a:t>
            </a:r>
            <a:r>
              <a:rPr lang="en-GB" i="1" dirty="0" smtClean="0"/>
              <a:t>Event matching is continuous</a:t>
            </a:r>
          </a:p>
          <a:p>
            <a:pPr lvl="1"/>
            <a:r>
              <a:rPr lang="en-GB" dirty="0" smtClean="0"/>
              <a:t>The novelty of each subscription keeps reducing as events match it over time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GB" i="1" dirty="0" smtClean="0"/>
              <a:t>For refreshing novelty</a:t>
            </a:r>
            <a:r>
              <a:rPr lang="en-GB" dirty="0" smtClean="0"/>
              <a:t>, we adopt a simple periodic model</a:t>
            </a:r>
          </a:p>
          <a:p>
            <a:pPr lvl="1"/>
            <a:r>
              <a:rPr lang="en-GB" dirty="0" smtClean="0"/>
              <a:t>The novelty of each subscription is reset to </a:t>
            </a:r>
            <a:r>
              <a:rPr lang="el-GR" dirty="0" smtClean="0"/>
              <a:t>β</a:t>
            </a:r>
            <a:r>
              <a:rPr lang="en-GB" dirty="0" smtClean="0"/>
              <a:t> at the beginning of each period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Notation: </a:t>
            </a:r>
            <a:r>
              <a:rPr lang="en-GB" i="1" dirty="0" err="1" smtClean="0"/>
              <a:t>nov</a:t>
            </a:r>
            <a:r>
              <a:rPr lang="en-GB" dirty="0" smtClean="0"/>
              <a:t>(</a:t>
            </a:r>
            <a:r>
              <a:rPr lang="en-GB" i="1" dirty="0" smtClean="0"/>
              <a:t>s, t</a:t>
            </a:r>
            <a:r>
              <a:rPr lang="en-GB" dirty="0" smtClean="0"/>
              <a:t>) is the value of novelty of subscription </a:t>
            </a:r>
            <a:r>
              <a:rPr lang="en-GB" i="1" dirty="0" smtClean="0"/>
              <a:t>s</a:t>
            </a:r>
            <a:r>
              <a:rPr lang="en-GB" dirty="0" smtClean="0"/>
              <a:t> at time instant </a:t>
            </a:r>
            <a:r>
              <a:rPr lang="en-GB" i="1" dirty="0" smtClean="0"/>
              <a:t>t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Degree of Importance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	A published event </a:t>
            </a:r>
            <a:r>
              <a:rPr lang="en-GB" i="1" dirty="0" smtClean="0"/>
              <a:t>e</a:t>
            </a:r>
            <a:r>
              <a:rPr lang="en-GB" dirty="0" smtClean="0"/>
              <a:t> is delivered to all users who have submitted subscriptions that cover it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i="1" dirty="0" smtClean="0"/>
              <a:t>e</a:t>
            </a:r>
            <a:r>
              <a:rPr lang="en-GB" dirty="0" smtClean="0"/>
              <a:t> is presented to a user </a:t>
            </a:r>
            <a:r>
              <a:rPr lang="en-GB" i="1" dirty="0" smtClean="0"/>
              <a:t>X</a:t>
            </a:r>
            <a:r>
              <a:rPr lang="en-GB" dirty="0" smtClean="0"/>
              <a:t> associated with a </a:t>
            </a:r>
            <a:r>
              <a:rPr lang="en-GB" u="sng" dirty="0" smtClean="0">
                <a:solidFill>
                  <a:srgbClr val="FF0000"/>
                </a:solidFill>
              </a:rPr>
              <a:t>degree of importance</a:t>
            </a:r>
            <a:r>
              <a:rPr lang="en-GB" dirty="0" smtClean="0"/>
              <a:t> (</a:t>
            </a:r>
            <a:r>
              <a:rPr lang="en-GB" i="1" dirty="0" smtClean="0"/>
              <a:t>doi</a:t>
            </a:r>
            <a:r>
              <a:rPr lang="en-GB" dirty="0" smtClean="0"/>
              <a:t>)</a:t>
            </a:r>
          </a:p>
          <a:p>
            <a:endParaRPr lang="en-US" dirty="0" smtClean="0"/>
          </a:p>
          <a:p>
            <a:endParaRPr lang="en-GB" dirty="0" smtClean="0"/>
          </a:p>
          <a:p>
            <a:pPr>
              <a:buNone/>
            </a:pPr>
            <a:r>
              <a:rPr lang="en-GB" i="1" dirty="0" smtClean="0"/>
              <a:t>	doi</a:t>
            </a:r>
            <a:r>
              <a:rPr lang="en-GB" dirty="0" smtClean="0"/>
              <a:t> is computed w.r.t. the novelty of its matching subscriptions</a:t>
            </a:r>
          </a:p>
          <a:p>
            <a:pPr lvl="1"/>
            <a:r>
              <a:rPr lang="en-GB" dirty="0" smtClean="0"/>
              <a:t>If </a:t>
            </a:r>
            <a:r>
              <a:rPr lang="en-GB" i="1" dirty="0" smtClean="0"/>
              <a:t>e</a:t>
            </a:r>
            <a:r>
              <a:rPr lang="en-GB" dirty="0" smtClean="0"/>
              <a:t> matches only one subscription </a:t>
            </a:r>
            <a:r>
              <a:rPr lang="en-GB" i="1" dirty="0" smtClean="0"/>
              <a:t>s</a:t>
            </a:r>
            <a:r>
              <a:rPr lang="en-GB" dirty="0" smtClean="0"/>
              <a:t>, the </a:t>
            </a:r>
            <a:r>
              <a:rPr lang="en-GB" i="1" dirty="0" smtClean="0"/>
              <a:t>doi</a:t>
            </a:r>
            <a:r>
              <a:rPr lang="en-GB" dirty="0" smtClean="0"/>
              <a:t> of </a:t>
            </a:r>
            <a:r>
              <a:rPr lang="en-GB" i="1" dirty="0" smtClean="0"/>
              <a:t>e</a:t>
            </a:r>
            <a:r>
              <a:rPr lang="en-GB" dirty="0" smtClean="0"/>
              <a:t> for </a:t>
            </a:r>
            <a:r>
              <a:rPr lang="en-GB" i="1" dirty="0" smtClean="0"/>
              <a:t>X</a:t>
            </a:r>
            <a:r>
              <a:rPr lang="en-GB" dirty="0" smtClean="0"/>
              <a:t> is equal to the novelty of </a:t>
            </a:r>
            <a:r>
              <a:rPr lang="en-GB" i="1" dirty="0" smtClean="0"/>
              <a:t>s</a:t>
            </a:r>
          </a:p>
          <a:p>
            <a:pPr lvl="1"/>
            <a:r>
              <a:rPr lang="en-GB" dirty="0" smtClean="0"/>
              <a:t>What if there are more than one such subscriptions?</a:t>
            </a:r>
          </a:p>
          <a:p>
            <a:pPr lvl="2"/>
            <a:r>
              <a:rPr lang="en-GB" i="1" dirty="0" smtClean="0"/>
              <a:t>doi</a:t>
            </a:r>
            <a:r>
              <a:rPr lang="en-GB" dirty="0" smtClean="0"/>
              <a:t> is computed based on the novelty of the most specific subscriptions of </a:t>
            </a:r>
            <a:r>
              <a:rPr lang="en-GB" i="1" dirty="0" smtClean="0"/>
              <a:t>X</a:t>
            </a:r>
            <a:r>
              <a:rPr lang="en-GB" dirty="0" smtClean="0"/>
              <a:t> for </a:t>
            </a:r>
            <a:r>
              <a:rPr lang="en-GB" i="1" dirty="0" smtClean="0"/>
              <a:t>e</a:t>
            </a:r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Degree of Importance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100742" y="4651136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latin typeface="Lucida Sans" pitchFamily="34" charset="0"/>
              </a:rPr>
              <a:t>User subscriptions</a:t>
            </a:r>
            <a:endParaRPr lang="el-GR" sz="1200" b="1" dirty="0">
              <a:solidFill>
                <a:schemeClr val="tx2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14876" y="4572008"/>
            <a:ext cx="2500330" cy="1357322"/>
          </a:xfrm>
          <a:prstGeom prst="round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Rounded Rectangle 7"/>
          <p:cNvSpPr/>
          <p:nvPr/>
        </p:nvSpPr>
        <p:spPr>
          <a:xfrm>
            <a:off x="5143506" y="4948986"/>
            <a:ext cx="1643074" cy="35719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genre = adventure</a:t>
            </a:r>
            <a:endParaRPr lang="el-GR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4961993" y="5369968"/>
            <a:ext cx="2038901" cy="35719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director = Peter Jackson</a:t>
            </a:r>
            <a:endParaRPr lang="el-GR" sz="1200" dirty="0"/>
          </a:p>
        </p:txBody>
      </p:sp>
      <p:sp>
        <p:nvSpPr>
          <p:cNvPr id="15" name="Rectangle 14"/>
          <p:cNvSpPr/>
          <p:nvPr/>
        </p:nvSpPr>
        <p:spPr>
          <a:xfrm>
            <a:off x="857224" y="4774180"/>
            <a:ext cx="2831730" cy="9286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title              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= King Kong</a:t>
            </a:r>
          </a:p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director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       = Peter Jackson</a:t>
            </a:r>
          </a:p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time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 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release date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= 14 Dec 2005</a:t>
            </a:r>
          </a:p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genre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           = adventure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43506" y="2150806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latin typeface="Lucida Sans" pitchFamily="34" charset="0"/>
              </a:rPr>
              <a:t>User subscriptions</a:t>
            </a:r>
            <a:endParaRPr lang="el-GR" sz="1200" b="1" dirty="0">
              <a:solidFill>
                <a:schemeClr val="tx2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714878" y="2071678"/>
            <a:ext cx="2500330" cy="2071702"/>
          </a:xfrm>
          <a:prstGeom prst="round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Rounded Rectangle 24"/>
          <p:cNvSpPr/>
          <p:nvPr/>
        </p:nvSpPr>
        <p:spPr>
          <a:xfrm>
            <a:off x="5143508" y="2500306"/>
            <a:ext cx="1643072" cy="35719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genre = adventure</a:t>
            </a:r>
            <a:endParaRPr lang="el-GR" sz="1200" dirty="0"/>
          </a:p>
        </p:txBody>
      </p:sp>
      <p:sp>
        <p:nvSpPr>
          <p:cNvPr id="29" name="Rounded Rectangle 28"/>
          <p:cNvSpPr/>
          <p:nvPr/>
        </p:nvSpPr>
        <p:spPr>
          <a:xfrm>
            <a:off x="4929192" y="3012514"/>
            <a:ext cx="2110337" cy="91654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director = Peter Jackson</a:t>
            </a:r>
          </a:p>
          <a:p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AND</a:t>
            </a:r>
          </a:p>
          <a:p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genre    = adventure </a:t>
            </a:r>
            <a:endParaRPr lang="el-GR" sz="1200" dirty="0"/>
          </a:p>
        </p:txBody>
      </p:sp>
      <p:sp>
        <p:nvSpPr>
          <p:cNvPr id="32" name="Rectangle 31"/>
          <p:cNvSpPr/>
          <p:nvPr/>
        </p:nvSpPr>
        <p:spPr>
          <a:xfrm>
            <a:off x="857226" y="2631040"/>
            <a:ext cx="2831730" cy="9286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title              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= King Kong</a:t>
            </a:r>
          </a:p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director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       = Peter Jackson</a:t>
            </a:r>
          </a:p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time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 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release date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= 14 Dec 2005</a:t>
            </a:r>
          </a:p>
          <a:p>
            <a:r>
              <a:rPr lang="en-US" sz="12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Sans" pitchFamily="34" charset="0"/>
              </a:rPr>
              <a:t>genre</a:t>
            </a:r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           = adventure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13961" y="1571612"/>
            <a:ext cx="41152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Lucida Sans" pitchFamily="34" charset="0"/>
              </a:rPr>
              <a:t>Which subscriptions to employ?</a:t>
            </a:r>
            <a:endParaRPr lang="en-GB" sz="2000" dirty="0"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  <p:bldP spid="12" grpId="0" animBg="1"/>
      <p:bldP spid="15" grpId="0" animBg="1"/>
      <p:bldP spid="2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Degree of Importance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" y="1500174"/>
            <a:ext cx="9072626" cy="4786346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dirty="0" smtClean="0"/>
              <a:t>	Given an event </a:t>
            </a:r>
            <a:r>
              <a:rPr lang="en-GB" i="1" dirty="0" smtClean="0"/>
              <a:t>e</a:t>
            </a:r>
            <a:r>
              <a:rPr lang="en-GB" dirty="0" smtClean="0"/>
              <a:t>, a user </a:t>
            </a:r>
            <a:r>
              <a:rPr lang="en-GB" i="1" dirty="0" smtClean="0"/>
              <a:t>X</a:t>
            </a:r>
            <a:r>
              <a:rPr lang="en-GB" dirty="0" smtClean="0"/>
              <a:t> and a set of subscriptions </a:t>
            </a:r>
            <a:r>
              <a:rPr lang="en-GB" i="1" dirty="0" smtClean="0"/>
              <a:t>S</a:t>
            </a:r>
            <a:r>
              <a:rPr lang="en-GB" dirty="0" smtClean="0"/>
              <a:t>, the      </a:t>
            </a:r>
            <a:r>
              <a:rPr lang="en-GB" u="sng" dirty="0" smtClean="0">
                <a:solidFill>
                  <a:srgbClr val="FF0000"/>
                </a:solidFill>
              </a:rPr>
              <a:t>degree of importance</a:t>
            </a:r>
            <a:r>
              <a:rPr lang="en-GB" dirty="0" smtClean="0"/>
              <a:t> of </a:t>
            </a:r>
            <a:r>
              <a:rPr lang="en-GB" i="1" dirty="0" smtClean="0"/>
              <a:t>e</a:t>
            </a:r>
            <a:r>
              <a:rPr lang="en-GB" dirty="0" smtClean="0"/>
              <a:t> for </a:t>
            </a:r>
            <a:r>
              <a:rPr lang="en-GB" i="1" dirty="0" smtClean="0"/>
              <a:t>X</a:t>
            </a:r>
            <a:r>
              <a:rPr lang="en-GB" dirty="0" smtClean="0"/>
              <a:t> at time </a:t>
            </a:r>
            <a:r>
              <a:rPr lang="en-GB" i="1" dirty="0" smtClean="0"/>
              <a:t>t</a:t>
            </a:r>
            <a:r>
              <a:rPr lang="en-GB" dirty="0" smtClean="0"/>
              <a:t>, </a:t>
            </a:r>
            <a:r>
              <a:rPr lang="en-GB" i="1" dirty="0" smtClean="0"/>
              <a:t>doi</a:t>
            </a:r>
            <a:r>
              <a:rPr lang="en-GB" dirty="0" smtClean="0"/>
              <a:t>(</a:t>
            </a:r>
            <a:r>
              <a:rPr lang="en-GB" i="1" dirty="0" smtClean="0"/>
              <a:t>e</a:t>
            </a:r>
            <a:r>
              <a:rPr lang="en-GB" dirty="0" smtClean="0"/>
              <a:t>, </a:t>
            </a:r>
            <a:r>
              <a:rPr lang="en-GB" i="1" dirty="0" smtClean="0"/>
              <a:t>X</a:t>
            </a:r>
            <a:r>
              <a:rPr lang="en-GB" dirty="0" smtClean="0"/>
              <a:t>, </a:t>
            </a:r>
            <a:r>
              <a:rPr lang="en-GB" i="1" dirty="0" smtClean="0"/>
              <a:t>S</a:t>
            </a:r>
            <a:r>
              <a:rPr lang="en-GB" dirty="0" smtClean="0"/>
              <a:t>, </a:t>
            </a:r>
            <a:r>
              <a:rPr lang="en-GB" i="1" dirty="0" smtClean="0"/>
              <a:t>t</a:t>
            </a:r>
            <a:r>
              <a:rPr lang="en-GB" dirty="0" smtClean="0"/>
              <a:t>), is: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    : the most specific subscriptions of </a:t>
            </a:r>
            <a:r>
              <a:rPr lang="en-GB" i="1" dirty="0" smtClean="0"/>
              <a:t>X</a:t>
            </a:r>
            <a:r>
              <a:rPr lang="en-GB" dirty="0" smtClean="0"/>
              <a:t> for </a:t>
            </a:r>
            <a:r>
              <a:rPr lang="en-GB" i="1" dirty="0" smtClean="0"/>
              <a:t>e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i="1" dirty="0" err="1" smtClean="0"/>
              <a:t>nov</a:t>
            </a:r>
            <a:r>
              <a:rPr lang="en-GB" dirty="0" smtClean="0"/>
              <a:t>(</a:t>
            </a:r>
            <a:r>
              <a:rPr lang="en-GB" i="1" dirty="0" smtClean="0"/>
              <a:t>s</a:t>
            </a:r>
            <a:r>
              <a:rPr lang="en-GB" dirty="0" smtClean="0"/>
              <a:t>, </a:t>
            </a:r>
            <a:r>
              <a:rPr lang="en-GB" i="1" dirty="0" smtClean="0"/>
              <a:t>t</a:t>
            </a:r>
            <a:r>
              <a:rPr lang="en-GB" dirty="0" smtClean="0"/>
              <a:t>): novelty of </a:t>
            </a:r>
            <a:r>
              <a:rPr lang="en-GB" i="1" dirty="0" smtClean="0"/>
              <a:t>s</a:t>
            </a:r>
            <a:r>
              <a:rPr lang="en-GB" dirty="0" smtClean="0"/>
              <a:t> at the time instant </a:t>
            </a:r>
            <a:r>
              <a:rPr lang="en-GB" i="1" dirty="0" smtClean="0"/>
              <a:t>t</a:t>
            </a:r>
            <a:r>
              <a:rPr lang="en-GB" dirty="0" smtClean="0"/>
              <a:t> of the </a:t>
            </a:r>
            <a:r>
              <a:rPr lang="en-GB" i="1" dirty="0" smtClean="0"/>
              <a:t>doi</a:t>
            </a:r>
            <a:r>
              <a:rPr lang="en-GB" dirty="0" smtClean="0"/>
              <a:t> computation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GB" i="1" dirty="0" smtClean="0"/>
              <a:t>	</a:t>
            </a:r>
            <a:r>
              <a:rPr lang="en-GB" i="1" dirty="0" err="1" smtClean="0"/>
              <a:t>nov</a:t>
            </a:r>
            <a:r>
              <a:rPr lang="en-GB" dirty="0" smtClean="0"/>
              <a:t> of general subscriptions reduces faster than </a:t>
            </a:r>
            <a:r>
              <a:rPr lang="en-GB" i="1" dirty="0" err="1" smtClean="0"/>
              <a:t>nov</a:t>
            </a:r>
            <a:r>
              <a:rPr lang="en-GB" dirty="0" smtClean="0"/>
              <a:t> of specific ones</a:t>
            </a:r>
          </a:p>
          <a:p>
            <a:pPr lvl="1"/>
            <a:r>
              <a:rPr lang="en-GB" sz="1800" dirty="0" smtClean="0"/>
              <a:t>Events that match specific information needs and may be rarely generated tend to get high scores</a:t>
            </a:r>
            <a:endParaRPr lang="en-US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36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95563" y="2643188"/>
          <a:ext cx="3413125" cy="581025"/>
        </p:xfrm>
        <a:graphic>
          <a:graphicData uri="http://schemas.openxmlformats.org/presentationml/2006/ole">
            <p:oleObj spid="_x0000_s43010" name="Equation" r:id="rId3" imgW="1790640" imgH="3045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10599" y="3500438"/>
          <a:ext cx="407988" cy="431800"/>
        </p:xfrm>
        <a:graphic>
          <a:graphicData uri="http://schemas.openxmlformats.org/presentationml/2006/ole">
            <p:oleObj spid="_x0000_s43011" name="Equation" r:id="rId4" imgW="215640" imgH="228600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85720" y="4857760"/>
            <a:ext cx="8715436" cy="1071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" y="1500174"/>
            <a:ext cx="8858312" cy="47863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We have extended SIENA with our novelty functionality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u="sng" dirty="0" smtClean="0"/>
              <a:t>Goal</a:t>
            </a:r>
            <a:r>
              <a:rPr lang="en-US" dirty="0" smtClean="0"/>
              <a:t>: novel events are brought to the foreground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The more general the subscription, </a:t>
            </a:r>
          </a:p>
          <a:p>
            <a:pPr lvl="1">
              <a:buNone/>
            </a:pPr>
            <a:r>
              <a:rPr lang="en-US" dirty="0" smtClean="0"/>
              <a:t>	the higher the reduction rate of its </a:t>
            </a:r>
          </a:p>
          <a:p>
            <a:pPr lvl="1">
              <a:buNone/>
            </a:pPr>
            <a:r>
              <a:rPr lang="en-US" dirty="0" smtClean="0"/>
              <a:t>	novelty </a:t>
            </a:r>
          </a:p>
          <a:p>
            <a:pPr lvl="1"/>
            <a:r>
              <a:rPr lang="en-US" dirty="0" smtClean="0"/>
              <a:t>The reduction rate of the novelty </a:t>
            </a:r>
          </a:p>
          <a:p>
            <a:pPr lvl="1">
              <a:buNone/>
            </a:pPr>
            <a:r>
              <a:rPr lang="en-US" dirty="0" smtClean="0"/>
              <a:t>	of a subscription increases as </a:t>
            </a:r>
          </a:p>
          <a:p>
            <a:pPr lvl="1">
              <a:buNone/>
            </a:pPr>
            <a:r>
              <a:rPr lang="en-US" dirty="0" smtClean="0"/>
              <a:t>	the number of the subscriptions </a:t>
            </a:r>
          </a:p>
          <a:p>
            <a:pPr lvl="1">
              <a:buNone/>
            </a:pPr>
            <a:r>
              <a:rPr lang="en-US" dirty="0" smtClean="0"/>
              <a:t>	covered by it increases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37</a:t>
            </a:fld>
            <a:endParaRPr lang="en-GB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1141" y="3286124"/>
            <a:ext cx="4052891" cy="2781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500174"/>
            <a:ext cx="9001156" cy="4786346"/>
          </a:xfrm>
        </p:spPr>
        <p:txBody>
          <a:bodyPr>
            <a:normAutofit/>
          </a:bodyPr>
          <a:lstStyle/>
          <a:p>
            <a:r>
              <a:rPr lang="en-US" dirty="0" smtClean="0"/>
              <a:t>Combine criteria, to characterize the importance of events</a:t>
            </a:r>
          </a:p>
          <a:p>
            <a:pPr lvl="1"/>
            <a:r>
              <a:rPr lang="en-US" sz="1800" dirty="0" smtClean="0"/>
              <a:t>Novelty</a:t>
            </a:r>
          </a:p>
          <a:p>
            <a:pPr lvl="1"/>
            <a:r>
              <a:rPr lang="en-US" sz="1800" dirty="0" smtClean="0"/>
              <a:t>Relevance </a:t>
            </a:r>
          </a:p>
          <a:p>
            <a:pPr lvl="1"/>
            <a:r>
              <a:rPr lang="en-US" sz="1800" dirty="0" smtClean="0"/>
              <a:t>Source authoritativeness</a:t>
            </a:r>
          </a:p>
          <a:p>
            <a:pPr lvl="1"/>
            <a:r>
              <a:rPr lang="en-US" sz="1800" dirty="0" smtClean="0"/>
              <a:t>Diversity </a:t>
            </a:r>
          </a:p>
          <a:p>
            <a:pPr lvl="1"/>
            <a:r>
              <a:rPr lang="en-US" sz="1800" dirty="0" smtClean="0"/>
              <a:t>User preferences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Define a </a:t>
            </a:r>
            <a:r>
              <a:rPr lang="en-GB" i="1" dirty="0" smtClean="0"/>
              <a:t>top-k</a:t>
            </a:r>
            <a:r>
              <a:rPr lang="en-GB" dirty="0" smtClean="0"/>
              <a:t> or a </a:t>
            </a:r>
            <a:r>
              <a:rPr lang="en-GB" i="1" dirty="0" smtClean="0"/>
              <a:t>threshold-based</a:t>
            </a:r>
            <a:r>
              <a:rPr lang="en-GB" dirty="0" smtClean="0"/>
              <a:t> variant of the problem</a:t>
            </a:r>
          </a:p>
          <a:p>
            <a:endParaRPr lang="en-US" dirty="0" smtClean="0"/>
          </a:p>
          <a:p>
            <a:r>
              <a:rPr lang="en-US" dirty="0" smtClean="0"/>
              <a:t>Other delivering policies</a:t>
            </a:r>
          </a:p>
          <a:p>
            <a:pPr lvl="1"/>
            <a:r>
              <a:rPr lang="en-GB" sz="1800" dirty="0" smtClean="0"/>
              <a:t>E.g., a sliding window model for novelty</a:t>
            </a:r>
          </a:p>
          <a:p>
            <a:endParaRPr lang="en-GB" dirty="0" smtClean="0"/>
          </a:p>
          <a:p>
            <a:r>
              <a:rPr lang="en-GB" dirty="0" smtClean="0"/>
              <a:t>Implementation and performance issues </a:t>
            </a:r>
          </a:p>
          <a:p>
            <a:pPr lvl="1"/>
            <a:r>
              <a:rPr lang="en-GB" sz="1800" dirty="0" smtClean="0"/>
              <a:t>E.g., an efficient architecture for the matching service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200" i="1" dirty="0" smtClean="0">
                <a:latin typeface="+mj-lt"/>
              </a:rPr>
              <a:t>				</a:t>
            </a:r>
            <a:r>
              <a:rPr lang="en-US" sz="3200" b="1" i="1" dirty="0" smtClean="0">
                <a:latin typeface="+mj-lt"/>
              </a:rPr>
              <a:t>Thank You</a:t>
            </a:r>
            <a:endParaRPr lang="en-GB" sz="3200" b="1" i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39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02584" y="3286124"/>
            <a:ext cx="1955234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title = Ratatouille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genre = comedy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showing time = 21:15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Example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Cloud 6"/>
          <p:cNvSpPr/>
          <p:nvPr/>
        </p:nvSpPr>
        <p:spPr>
          <a:xfrm>
            <a:off x="214282" y="2143116"/>
            <a:ext cx="5688632" cy="3643338"/>
          </a:xfrm>
          <a:prstGeom prst="cloud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1214414" y="2857496"/>
            <a:ext cx="1928826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title = The Godfather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genre = drama</a:t>
            </a:r>
          </a:p>
          <a:p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showing time = 21:10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7224" y="3571876"/>
            <a:ext cx="1840183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title = Fight Club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showing time = 23:00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73956" y="4143380"/>
            <a:ext cx="1883796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title = Casablanca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showing time = 23:10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0100" y="4500570"/>
            <a:ext cx="1830980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title = Vertigo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Lucida Sans" pitchFamily="34" charset="0"/>
              </a:rPr>
              <a:t>showing time = 23:20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31146" y="2714620"/>
            <a:ext cx="181235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>
                <a:solidFill>
                  <a:schemeClr val="tx2"/>
                </a:solidFill>
                <a:latin typeface="Lucida Sans" pitchFamily="34" charset="0"/>
              </a:rPr>
              <a:t>Published events</a:t>
            </a:r>
            <a:endParaRPr lang="el-GR" sz="1300" b="1" dirty="0">
              <a:solidFill>
                <a:schemeClr val="tx2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331542" y="2571744"/>
            <a:ext cx="1883796" cy="1357322"/>
            <a:chOff x="6500826" y="2285992"/>
            <a:chExt cx="1883796" cy="1357322"/>
          </a:xfrm>
        </p:grpSpPr>
        <p:sp>
          <p:nvSpPr>
            <p:cNvPr id="15" name="TextBox 14"/>
            <p:cNvSpPr txBox="1"/>
            <p:nvPr/>
          </p:nvSpPr>
          <p:spPr>
            <a:xfrm>
              <a:off x="6536544" y="2365120"/>
              <a:ext cx="184807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b="1" dirty="0" smtClean="0">
                  <a:solidFill>
                    <a:schemeClr val="tx2"/>
                  </a:solidFill>
                  <a:latin typeface="Lucida Sans" pitchFamily="34" charset="0"/>
                </a:rPr>
                <a:t>User subscriptions</a:t>
              </a:r>
              <a:endParaRPr lang="el-GR" sz="1300" b="1" dirty="0">
                <a:solidFill>
                  <a:schemeClr val="tx2"/>
                </a:solidFill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631473" y="2722310"/>
              <a:ext cx="1643074" cy="28575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drama</a:t>
              </a:r>
              <a:endParaRPr lang="el-GR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6631473" y="3079500"/>
              <a:ext cx="1643074" cy="28575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Lucida Sans" pitchFamily="34" charset="0"/>
                </a:rPr>
                <a:t>genre = horror</a:t>
              </a:r>
              <a:endParaRPr lang="el-GR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6500826" y="2285992"/>
              <a:ext cx="1883796" cy="1357322"/>
            </a:xfrm>
            <a:prstGeom prst="round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	Typically, all subscriptions are considered </a:t>
            </a:r>
            <a:r>
              <a:rPr lang="en-GB" u="sng" dirty="0" smtClean="0">
                <a:solidFill>
                  <a:srgbClr val="FF0000"/>
                </a:solidFill>
              </a:rPr>
              <a:t>equally important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GB" dirty="0" smtClean="0"/>
              <a:t>Users may receive </a:t>
            </a:r>
            <a:r>
              <a:rPr lang="en-US" dirty="0" smtClean="0"/>
              <a:t>overwhelming amounts of notifications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Associate some form of </a:t>
            </a:r>
            <a:r>
              <a:rPr lang="en-GB" u="sng" dirty="0" smtClean="0">
                <a:solidFill>
                  <a:srgbClr val="FF0000"/>
                </a:solidFill>
              </a:rPr>
              <a:t>ranking</a:t>
            </a:r>
            <a:r>
              <a:rPr lang="en-GB" dirty="0" smtClean="0"/>
              <a:t> to the event matching process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u="sng" dirty="0" smtClean="0"/>
              <a:t>Our contribution</a:t>
            </a:r>
          </a:p>
          <a:p>
            <a:pPr>
              <a:buNone/>
            </a:pPr>
            <a:r>
              <a:rPr lang="en-US" dirty="0" smtClean="0"/>
              <a:t>	Ranking based on:</a:t>
            </a:r>
          </a:p>
          <a:p>
            <a:pPr lvl="1"/>
            <a:r>
              <a:rPr lang="en-US" dirty="0" smtClean="0"/>
              <a:t>Preferences among subscriptions </a:t>
            </a:r>
            <a:r>
              <a:rPr lang="en-US" dirty="0" smtClean="0">
                <a:solidFill>
                  <a:srgbClr val="7030A0"/>
                </a:solidFill>
              </a:rPr>
              <a:t>[DEBS 2009]</a:t>
            </a:r>
          </a:p>
          <a:p>
            <a:pPr lvl="1"/>
            <a:r>
              <a:rPr lang="en-US" dirty="0" smtClean="0"/>
              <a:t>Content diversity among matching events </a:t>
            </a:r>
            <a:r>
              <a:rPr lang="en-US" dirty="0" smtClean="0">
                <a:solidFill>
                  <a:srgbClr val="7030A0"/>
                </a:solidFill>
              </a:rPr>
              <a:t>[DEBS 2009, IEEE Data Eng. Bull. 2009]</a:t>
            </a:r>
          </a:p>
          <a:p>
            <a:pPr lvl="1"/>
            <a:r>
              <a:rPr lang="en-US" u="sng" dirty="0" smtClean="0">
                <a:solidFill>
                  <a:srgbClr val="FF0000"/>
                </a:solidFill>
              </a:rPr>
              <a:t>Novelty of subscriptions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[Here]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642942" y="2071678"/>
            <a:ext cx="7715272" cy="815112"/>
            <a:chOff x="1357322" y="3756896"/>
            <a:chExt cx="7715272" cy="815112"/>
          </a:xfrm>
        </p:grpSpPr>
        <p:sp>
          <p:nvSpPr>
            <p:cNvPr id="6" name="Rectangle 5"/>
            <p:cNvSpPr/>
            <p:nvPr/>
          </p:nvSpPr>
          <p:spPr>
            <a:xfrm>
              <a:off x="1357322" y="3756896"/>
              <a:ext cx="7715272" cy="743674"/>
            </a:xfrm>
            <a:prstGeom prst="rect">
              <a:avLst/>
            </a:prstGeom>
            <a:solidFill>
              <a:schemeClr val="tx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latinLnBrk="0" hangingPunct="1"/>
              <a:r>
                <a:rPr lang="en-US" sz="2400" dirty="0" smtClean="0">
                  <a:latin typeface="Lucida Sans" pitchFamily="34" charset="0"/>
                </a:rPr>
                <a:t>        </a:t>
              </a:r>
              <a:r>
                <a:rPr kumimoji="0" lang="en-US" sz="2400" dirty="0" smtClean="0">
                  <a:latin typeface="Lucida Sans" pitchFamily="34" charset="0"/>
                </a:rPr>
                <a:t>Publish/Subscribe Preliminaries</a:t>
              </a:r>
              <a:endParaRPr kumimoji="0" lang="en-US" sz="2400" dirty="0">
                <a:latin typeface="Lucida Sans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357354" y="4500570"/>
              <a:ext cx="6643670" cy="71438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8" name="Rectangle 7"/>
            <p:cNvSpPr/>
            <p:nvPr/>
          </p:nvSpPr>
          <p:spPr>
            <a:xfrm flipV="1">
              <a:off x="1357353" y="3786189"/>
              <a:ext cx="6643671" cy="45719"/>
            </a:xfrm>
            <a:prstGeom prst="rect">
              <a:avLst/>
            </a:prstGeom>
            <a:solidFill>
              <a:schemeClr val="accent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728774" y="4013383"/>
              <a:ext cx="200020" cy="21431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42910" y="3328268"/>
            <a:ext cx="7715304" cy="815112"/>
            <a:chOff x="1357322" y="3756896"/>
            <a:chExt cx="7715304" cy="815112"/>
          </a:xfrm>
        </p:grpSpPr>
        <p:sp>
          <p:nvSpPr>
            <p:cNvPr id="12" name="Rectangle 11"/>
            <p:cNvSpPr/>
            <p:nvPr/>
          </p:nvSpPr>
          <p:spPr>
            <a:xfrm>
              <a:off x="1357322" y="3756896"/>
              <a:ext cx="7715304" cy="743674"/>
            </a:xfrm>
            <a:prstGeom prst="rect">
              <a:avLst/>
            </a:prstGeom>
            <a:solidFill>
              <a:schemeClr val="tx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latinLnBrk="0" hangingPunct="1"/>
              <a:r>
                <a:rPr lang="en-US" sz="2400" dirty="0" smtClean="0">
                  <a:latin typeface="Lucida Sans" pitchFamily="34" charset="0"/>
                </a:rPr>
                <a:t>        </a:t>
              </a:r>
              <a:r>
                <a:rPr kumimoji="0" lang="en-US" sz="2400" dirty="0" smtClean="0">
                  <a:latin typeface="Lucida Sans" pitchFamily="34" charset="0"/>
                </a:rPr>
                <a:t>Ranking based on Preferences and Diversity</a:t>
              </a:r>
              <a:endParaRPr kumimoji="0" lang="en-US" sz="2400" dirty="0">
                <a:latin typeface="Lucida Sans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357354" y="4500570"/>
              <a:ext cx="6643670" cy="71438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14" name="Rectangle 13"/>
            <p:cNvSpPr/>
            <p:nvPr/>
          </p:nvSpPr>
          <p:spPr>
            <a:xfrm flipV="1">
              <a:off x="1357353" y="3786189"/>
              <a:ext cx="6643671" cy="45719"/>
            </a:xfrm>
            <a:prstGeom prst="rect">
              <a:avLst/>
            </a:prstGeom>
            <a:solidFill>
              <a:schemeClr val="accent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28774" y="4013383"/>
              <a:ext cx="200020" cy="21431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42910" y="4614152"/>
            <a:ext cx="7715304" cy="815112"/>
            <a:chOff x="1357322" y="3756896"/>
            <a:chExt cx="7715304" cy="815112"/>
          </a:xfrm>
        </p:grpSpPr>
        <p:sp>
          <p:nvSpPr>
            <p:cNvPr id="17" name="Rectangle 16"/>
            <p:cNvSpPr/>
            <p:nvPr/>
          </p:nvSpPr>
          <p:spPr>
            <a:xfrm>
              <a:off x="1357322" y="3756896"/>
              <a:ext cx="7715304" cy="743674"/>
            </a:xfrm>
            <a:prstGeom prst="rect">
              <a:avLst/>
            </a:prstGeom>
            <a:solidFill>
              <a:schemeClr val="tx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latinLnBrk="0" hangingPunct="1"/>
              <a:r>
                <a:rPr lang="en-US" sz="2400" dirty="0" smtClean="0">
                  <a:latin typeface="Lucida Sans" pitchFamily="34" charset="0"/>
                </a:rPr>
                <a:t>        </a:t>
              </a:r>
              <a:r>
                <a:rPr kumimoji="0" lang="en-US" sz="2400" dirty="0" smtClean="0">
                  <a:latin typeface="Lucida Sans" pitchFamily="34" charset="0"/>
                </a:rPr>
                <a:t>Ranking based on Novelty</a:t>
              </a:r>
              <a:endParaRPr kumimoji="0" lang="en-US" sz="2400" dirty="0">
                <a:latin typeface="Lucida Sans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357354" y="4500570"/>
              <a:ext cx="6643670" cy="71438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1357353" y="3786189"/>
              <a:ext cx="6643671" cy="45719"/>
            </a:xfrm>
            <a:prstGeom prst="rect">
              <a:avLst/>
            </a:prstGeom>
            <a:solidFill>
              <a:schemeClr val="accent2">
                <a:alpha val="100000"/>
              </a:scheme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728774" y="4013383"/>
              <a:ext cx="200020" cy="21431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Publish/Subscribe Variations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There are two kind of schemes for specifying interesting events</a:t>
            </a:r>
          </a:p>
          <a:p>
            <a:pPr lvl="1"/>
            <a:r>
              <a:rPr lang="en-US" u="sng" dirty="0" smtClean="0">
                <a:solidFill>
                  <a:srgbClr val="FF0000"/>
                </a:solidFill>
              </a:rPr>
              <a:t>Topic-based</a:t>
            </a:r>
          </a:p>
          <a:p>
            <a:pPr lvl="2"/>
            <a:r>
              <a:rPr lang="en-US" dirty="0" smtClean="0"/>
              <a:t>Each event belongs to a number of  topics (e.g. “music”, “sport”)</a:t>
            </a:r>
          </a:p>
          <a:p>
            <a:pPr lvl="2"/>
            <a:r>
              <a:rPr lang="en-US" dirty="0" smtClean="0"/>
              <a:t>Users subscribe to topics and receive all relevant events</a:t>
            </a:r>
          </a:p>
          <a:p>
            <a:pPr lvl="1"/>
            <a:endParaRPr lang="en-US" dirty="0" smtClean="0"/>
          </a:p>
          <a:p>
            <a:pPr lvl="1"/>
            <a:r>
              <a:rPr lang="en-US" u="sng" dirty="0" smtClean="0">
                <a:solidFill>
                  <a:srgbClr val="FF0000"/>
                </a:solidFill>
              </a:rPr>
              <a:t>Content-based</a:t>
            </a:r>
          </a:p>
          <a:p>
            <a:pPr lvl="2"/>
            <a:r>
              <a:rPr lang="en-US" dirty="0" smtClean="0"/>
              <a:t>Users subscribe to the actual content of the events, or a structured summary of it</a:t>
            </a:r>
          </a:p>
          <a:p>
            <a:pPr lvl="2"/>
            <a:r>
              <a:rPr lang="en-US" dirty="0" smtClean="0"/>
              <a:t>More expressive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	In this work, we use the content-based scheme</a:t>
            </a:r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Content-based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A </a:t>
            </a:r>
            <a:r>
              <a:rPr lang="en-US" u="sng" dirty="0" smtClean="0">
                <a:solidFill>
                  <a:srgbClr val="FF0000"/>
                </a:solidFill>
              </a:rPr>
              <a:t>notification</a:t>
            </a:r>
            <a:r>
              <a:rPr lang="en-US" dirty="0" smtClean="0"/>
              <a:t> about an </a:t>
            </a:r>
            <a:r>
              <a:rPr lang="en-US" u="sng" dirty="0" smtClean="0">
                <a:solidFill>
                  <a:srgbClr val="FF0000"/>
                </a:solidFill>
              </a:rPr>
              <a:t>event</a:t>
            </a:r>
            <a:r>
              <a:rPr lang="en-US" dirty="0" smtClean="0"/>
              <a:t> is a set of attributes consisting of:</a:t>
            </a:r>
          </a:p>
          <a:p>
            <a:pPr lvl="1"/>
            <a:r>
              <a:rPr lang="en-US" dirty="0" smtClean="0"/>
              <a:t>A type</a:t>
            </a:r>
          </a:p>
          <a:p>
            <a:pPr lvl="1"/>
            <a:r>
              <a:rPr lang="en-US" dirty="0" smtClean="0"/>
              <a:t>A name</a:t>
            </a:r>
          </a:p>
          <a:p>
            <a:pPr lvl="1"/>
            <a:r>
              <a:rPr lang="en-US" dirty="0" smtClean="0"/>
              <a:t>A value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>
              <a:buNone/>
              <a:defRPr/>
            </a:pPr>
            <a:r>
              <a:rPr lang="en-US" dirty="0" smtClean="0"/>
              <a:t>	A </a:t>
            </a:r>
            <a:r>
              <a:rPr lang="en-US" u="sng" dirty="0" smtClean="0">
                <a:solidFill>
                  <a:srgbClr val="FF0000"/>
                </a:solidFill>
              </a:rPr>
              <a:t>subscription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a set of attribute constraints consisting of:</a:t>
            </a:r>
          </a:p>
          <a:p>
            <a:pPr lvl="1">
              <a:defRPr/>
            </a:pPr>
            <a:r>
              <a:rPr lang="en-US" dirty="0" smtClean="0"/>
              <a:t>A type</a:t>
            </a:r>
          </a:p>
          <a:p>
            <a:pPr lvl="1">
              <a:defRPr/>
            </a:pPr>
            <a:r>
              <a:rPr lang="en-US" dirty="0" smtClean="0"/>
              <a:t>A name</a:t>
            </a:r>
          </a:p>
          <a:p>
            <a:pPr lvl="1">
              <a:defRPr/>
            </a:pPr>
            <a:r>
              <a:rPr lang="en-US" dirty="0" smtClean="0"/>
              <a:t>A binary operator</a:t>
            </a:r>
          </a:p>
          <a:p>
            <a:pPr lvl="1">
              <a:defRPr/>
            </a:pPr>
            <a:r>
              <a:rPr lang="en-US" dirty="0" smtClean="0"/>
              <a:t>A value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4786314" y="4989640"/>
            <a:ext cx="3857652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director     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=</a:t>
            </a:r>
            <a:r>
              <a:rPr lang="en-US" sz="1400" dirty="0" smtClean="0">
                <a:solidFill>
                  <a:srgbClr val="CC0099"/>
                </a:solidFill>
                <a:latin typeface="Lucida Sans" pitchFamily="34" charset="0"/>
              </a:rPr>
              <a:t>  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Peter Jackson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time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&gt;</a:t>
            </a:r>
            <a:r>
              <a:rPr lang="en-US" sz="1400" dirty="0" smtClean="0">
                <a:solidFill>
                  <a:srgbClr val="CC0099"/>
                </a:solidFill>
                <a:latin typeface="Lucida Sans" pitchFamily="34" charset="0"/>
              </a:rPr>
              <a:t>  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1 Jan 2003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0430" y="2285992"/>
            <a:ext cx="5286412" cy="11430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title	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=  LOTR: The Return of the King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director	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=  Peter Jackson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time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release date	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=  1 Dec 2003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genre	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=  fantasy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integer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</a:t>
            </a:r>
            <a:r>
              <a:rPr lang="en-US" sz="1400" dirty="0" err="1" smtClean="0">
                <a:solidFill>
                  <a:srgbClr val="0070C0"/>
                </a:solidFill>
                <a:latin typeface="Lucida Sans" pitchFamily="34" charset="0"/>
              </a:rPr>
              <a:t>oscars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	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=  11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Covering/Matching Relation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Given a notification </a:t>
            </a:r>
            <a:r>
              <a:rPr lang="en-US" i="1" dirty="0" smtClean="0"/>
              <a:t>e</a:t>
            </a:r>
            <a:r>
              <a:rPr lang="en-US" dirty="0" smtClean="0"/>
              <a:t> and a subscription </a:t>
            </a:r>
            <a:r>
              <a:rPr lang="en-US" i="1" dirty="0" smtClean="0"/>
              <a:t>s</a:t>
            </a:r>
            <a:r>
              <a:rPr lang="en-US" dirty="0" smtClean="0"/>
              <a:t>: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u="sng" dirty="0" smtClean="0">
                <a:solidFill>
                  <a:srgbClr val="FF0000"/>
                </a:solidFill>
              </a:rPr>
              <a:t>covers</a:t>
            </a:r>
            <a:r>
              <a:rPr lang="en-US" dirty="0" smtClean="0"/>
              <a:t> </a:t>
            </a:r>
            <a:r>
              <a:rPr lang="en-US" i="1" dirty="0" smtClean="0"/>
              <a:t>e</a:t>
            </a:r>
            <a:r>
              <a:rPr lang="en-US" dirty="0" smtClean="0"/>
              <a:t> (or </a:t>
            </a:r>
            <a:r>
              <a:rPr lang="en-US" i="1" dirty="0" smtClean="0"/>
              <a:t>e</a:t>
            </a:r>
            <a:r>
              <a:rPr lang="en-US" dirty="0" smtClean="0"/>
              <a:t> </a:t>
            </a:r>
            <a:r>
              <a:rPr lang="en-US" u="sng" dirty="0" smtClean="0">
                <a:solidFill>
                  <a:srgbClr val="FF0000"/>
                </a:solidFill>
              </a:rPr>
              <a:t>matches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dirty="0" smtClean="0"/>
              <a:t>) iff: </a:t>
            </a:r>
          </a:p>
          <a:p>
            <a:pPr algn="just">
              <a:buNone/>
            </a:pPr>
            <a:r>
              <a:rPr lang="en-US" dirty="0" smtClean="0"/>
              <a:t>	every attribute constraint of </a:t>
            </a:r>
            <a:r>
              <a:rPr lang="en-US" i="1" dirty="0" smtClean="0"/>
              <a:t>s</a:t>
            </a:r>
            <a:r>
              <a:rPr lang="en-US" dirty="0" smtClean="0"/>
              <a:t> is satisfied by some attribute of </a:t>
            </a:r>
            <a:r>
              <a:rPr lang="en-US" i="1" dirty="0" smtClean="0"/>
              <a:t>e</a:t>
            </a:r>
            <a:endParaRPr lang="el-GR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3FA0-CC1C-4F84-9FC5-D450BCC4BE71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57158" y="1428736"/>
            <a:ext cx="8501122" cy="12858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3786182" y="5438788"/>
            <a:ext cx="3929090" cy="7762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director	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=</a:t>
            </a:r>
            <a:r>
              <a:rPr lang="en-US" sz="1400" dirty="0" smtClean="0">
                <a:solidFill>
                  <a:srgbClr val="CC0099"/>
                </a:solidFill>
                <a:latin typeface="Lucida Sans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Steven Spielberg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genre	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=   fantasy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string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release date	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&gt;   1 Jan 2003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74370" y="4572008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00B050"/>
                </a:solidFill>
                <a:sym typeface="Wingdings"/>
              </a:rPr>
              <a:t></a:t>
            </a:r>
            <a:endParaRPr lang="el-GR" sz="24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20858" y="5612621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000496" y="4572008"/>
            <a:ext cx="3571900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director     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=</a:t>
            </a:r>
            <a:r>
              <a:rPr lang="en-US" sz="1400" dirty="0" smtClean="0">
                <a:solidFill>
                  <a:srgbClr val="CC0099"/>
                </a:solidFill>
                <a:latin typeface="Lucida Sans" pitchFamily="34" charset="0"/>
              </a:rPr>
              <a:t>  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Peter Jackson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time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release date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&gt;</a:t>
            </a:r>
            <a:r>
              <a:rPr lang="en-US" sz="1400" dirty="0" smtClean="0">
                <a:solidFill>
                  <a:srgbClr val="CC0099"/>
                </a:solidFill>
                <a:latin typeface="Lucida Sans" pitchFamily="34" charset="0"/>
              </a:rPr>
              <a:t>  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1 Jan 2003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472" y="3214686"/>
            <a:ext cx="4857784" cy="11430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title	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=  LOTR: The Return of the King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director	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=  Peter Jackson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time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release date	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=  1 Dec 2003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string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genre	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=  fantasy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Lucida Sans" pitchFamily="34" charset="0"/>
              </a:rPr>
              <a:t>integer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   </a:t>
            </a:r>
            <a:r>
              <a:rPr lang="en-US" sz="1400" dirty="0" err="1" smtClean="0">
                <a:solidFill>
                  <a:srgbClr val="0070C0"/>
                </a:solidFill>
                <a:latin typeface="Lucida Sans" pitchFamily="34" charset="0"/>
              </a:rPr>
              <a:t>oscars</a:t>
            </a:r>
            <a:r>
              <a:rPr lang="en-US" sz="1400" dirty="0" smtClean="0">
                <a:solidFill>
                  <a:srgbClr val="0070C0"/>
                </a:solidFill>
                <a:latin typeface="Lucida Sans" pitchFamily="34" charset="0"/>
              </a:rPr>
              <a:t>	 </a:t>
            </a:r>
            <a:r>
              <a:rPr lang="en-US" sz="1400" dirty="0" smtClean="0">
                <a:solidFill>
                  <a:schemeClr val="tx1"/>
                </a:solidFill>
                <a:latin typeface="Lucida Sans" pitchFamily="34" charset="0"/>
              </a:rPr>
              <a:t>=  11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1081</TotalTime>
  <Words>822</Words>
  <Application>Microsoft Office PowerPoint</Application>
  <PresentationFormat>On-screen Show (4:3)</PresentationFormat>
  <Paragraphs>543</Paragraphs>
  <Slides>39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Urban</vt:lpstr>
      <vt:lpstr>Visio</vt:lpstr>
      <vt:lpstr>Equation</vt:lpstr>
      <vt:lpstr>On Novelty in Publish/Subscribe Delivery</vt:lpstr>
      <vt:lpstr>Introduction </vt:lpstr>
      <vt:lpstr>Introduction </vt:lpstr>
      <vt:lpstr>Matching Example</vt:lpstr>
      <vt:lpstr>Motivation </vt:lpstr>
      <vt:lpstr>Overview </vt:lpstr>
      <vt:lpstr>Publish/Subscribe Variations</vt:lpstr>
      <vt:lpstr>Content-based Model</vt:lpstr>
      <vt:lpstr>Covering/Matching Relation</vt:lpstr>
      <vt:lpstr>Overview </vt:lpstr>
      <vt:lpstr>Preferential Publish/Subscribe Delivery</vt:lpstr>
      <vt:lpstr>Preferential Publish/Subscribe Delivery</vt:lpstr>
      <vt:lpstr>Preferential Publish/Subscribe Delivery</vt:lpstr>
      <vt:lpstr>Preferential Publish/Subscribe Delivery</vt:lpstr>
      <vt:lpstr>Preferential Publish/Subscribe Delivery</vt:lpstr>
      <vt:lpstr>Preferential Publish/Subscribe Delivery</vt:lpstr>
      <vt:lpstr>Preferential Publish/Subscribe Delivery</vt:lpstr>
      <vt:lpstr>Preferential Publish/Subscribe Delivery</vt:lpstr>
      <vt:lpstr>Diverse Top-k</vt:lpstr>
      <vt:lpstr>Diversity Heuristic</vt:lpstr>
      <vt:lpstr>Diverse Top-k Preference Ranking</vt:lpstr>
      <vt:lpstr>Top-k Preferred Diversity-Aware Delivery</vt:lpstr>
      <vt:lpstr>Timing </vt:lpstr>
      <vt:lpstr>PrefSIENA: Our Prototype </vt:lpstr>
      <vt:lpstr>Slide 25</vt:lpstr>
      <vt:lpstr>Overview </vt:lpstr>
      <vt:lpstr>Why Novelty?</vt:lpstr>
      <vt:lpstr>Slide 28</vt:lpstr>
      <vt:lpstr>Slide 29</vt:lpstr>
      <vt:lpstr>Slide 30</vt:lpstr>
      <vt:lpstr>Our Goal</vt:lpstr>
      <vt:lpstr>Subscription Novelty</vt:lpstr>
      <vt:lpstr>Subscription Novelty</vt:lpstr>
      <vt:lpstr>Event Degree of Importance</vt:lpstr>
      <vt:lpstr>Event Degree of Importance</vt:lpstr>
      <vt:lpstr>Event Degree of Importance</vt:lpstr>
      <vt:lpstr>Preliminary Evaluation</vt:lpstr>
      <vt:lpstr>Future Directions</vt:lpstr>
      <vt:lpstr>Slide 39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Novelty in Publish/Subscribe Delivery</dc:title>
  <dc:creator/>
  <cp:lastModifiedBy>xxx</cp:lastModifiedBy>
  <cp:revision>105</cp:revision>
  <dcterms:created xsi:type="dcterms:W3CDTF">2010-02-12T09:59:38Z</dcterms:created>
  <dcterms:modified xsi:type="dcterms:W3CDTF">2011-06-21T10:24:39Z</dcterms:modified>
</cp:coreProperties>
</file>