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4" r:id="rId16"/>
    <p:sldId id="273" r:id="rId17"/>
    <p:sldId id="275" r:id="rId18"/>
    <p:sldId id="276" r:id="rId19"/>
    <p:sldId id="283" r:id="rId20"/>
    <p:sldId id="277" r:id="rId21"/>
    <p:sldId id="278" r:id="rId22"/>
    <p:sldId id="279" r:id="rId23"/>
    <p:sldId id="280" r:id="rId24"/>
    <p:sldId id="282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2979-DB14-4A69-AC7F-5FA945A1E5B1}" type="datetimeFigureOut">
              <a:rPr lang="el-GR" smtClean="0"/>
              <a:pPr/>
              <a:t>25/10/2011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7A36F-7D11-4D2D-B617-EB14AC095EC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A36F-7D11-4D2D-B617-EB14AC095EC0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</p:spPr>
        <p:txBody>
          <a:bodyPr/>
          <a:lstStyle/>
          <a:p>
            <a:fld id="{1E8036C5-50FC-48D5-9E9E-424C6B77518F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A67B282C-9E50-4AF6-9D3C-296999E51C21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C61AC363-2E64-4B33-8165-DEAA1A943EE5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A9B8D8CB-FE51-4909-894D-474C99D0E8FF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504" y="6597352"/>
            <a:ext cx="4896544" cy="26064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DMOD Lab,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bg2"/>
                </a:solidFill>
                <a:effectLst/>
              </a:rPr>
              <a:t>ReDrive</a:t>
            </a:r>
            <a:r>
              <a:rPr lang="en-US" sz="1400" dirty="0" smtClean="0">
                <a:solidFill>
                  <a:schemeClr val="bg2"/>
                </a:solidFill>
                <a:effectLst/>
              </a:rPr>
              <a:t>: Result-Driven Database Exploration through Recommendations</a:t>
            </a:r>
            <a:endParaRPr lang="el-GR" sz="1400" dirty="0">
              <a:solidFill>
                <a:schemeClr val="bg2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B94861FD-B1F6-4649-AF37-058BCB922A50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0EF311F1-433E-436B-9411-3B023E56D391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rtlCol="0"/>
          <a:lstStyle/>
          <a:p>
            <a:fld id="{594D0F7F-8943-4092-AE37-906116386BFC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06C6EE39-0938-48F4-B1AC-E24C03F9F18C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DE67A400-77F3-4DE5-BABC-D1F09D5F9694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E1957BBC-DC78-4920-8FB0-7A8967243AF0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B21F726C-BFBC-4B79-A5A5-397EFB7222A5}" type="datetime1">
              <a:rPr lang="el-GR" smtClean="0"/>
              <a:pPr/>
              <a:t>25/10/2011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3057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5004048" cy="260648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7246838-B5D5-41C9-8E11-7990FDC6516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ReDrive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Result-Driven Database Exploration through Recommendations</a:t>
            </a:r>
            <a:endParaRPr lang="el-G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628728"/>
            <a:ext cx="4953000" cy="1248544"/>
          </a:xfrm>
        </p:spPr>
        <p:txBody>
          <a:bodyPr/>
          <a:lstStyle/>
          <a:p>
            <a:r>
              <a:rPr lang="en-US" dirty="0" smtClean="0"/>
              <a:t>Marina </a:t>
            </a:r>
            <a:r>
              <a:rPr lang="en-US" dirty="0" err="1" smtClean="0"/>
              <a:t>Drosou</a:t>
            </a:r>
            <a:r>
              <a:rPr lang="en-US" dirty="0" smtClean="0"/>
              <a:t>, </a:t>
            </a:r>
            <a:r>
              <a:rPr lang="en-US" dirty="0" err="1" smtClean="0"/>
              <a:t>Evaggelia</a:t>
            </a:r>
            <a:r>
              <a:rPr lang="en-US" dirty="0" smtClean="0"/>
              <a:t> </a:t>
            </a:r>
            <a:r>
              <a:rPr lang="en-US" dirty="0" err="1" smtClean="0"/>
              <a:t>Pitoura</a:t>
            </a:r>
            <a:endParaRPr lang="en-US" dirty="0" smtClean="0"/>
          </a:p>
          <a:p>
            <a:r>
              <a:rPr lang="en-US" sz="1800" dirty="0" smtClean="0"/>
              <a:t>Computer Science Department</a:t>
            </a:r>
          </a:p>
          <a:p>
            <a:r>
              <a:rPr lang="en-US" sz="1800" dirty="0" smtClean="0"/>
              <a:t>University of </a:t>
            </a:r>
            <a:r>
              <a:rPr lang="en-US" sz="1800" dirty="0" err="1" smtClean="0"/>
              <a:t>Ioannina</a:t>
            </a:r>
            <a:endParaRPr lang="en-US" sz="1800" dirty="0" smtClean="0"/>
          </a:p>
        </p:txBody>
      </p:sp>
      <p:pic>
        <p:nvPicPr>
          <p:cNvPr id="4" name="Picture 3" descr="csuo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509120"/>
            <a:ext cx="14478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ReDRIVE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framework</a:t>
            </a:r>
          </a:p>
          <a:p>
            <a:pPr lvl="1"/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, interesting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, recommendations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faSets</a:t>
            </a:r>
            <a:r>
              <a:rPr lang="en-US" dirty="0" smtClean="0"/>
              <a:t> computation</a:t>
            </a:r>
          </a:p>
          <a:p>
            <a:pPr lvl="1"/>
            <a:r>
              <a:rPr lang="en-US" i="1" dirty="0" smtClean="0"/>
              <a:t>Statistics maintenance, Two-Phase algorithm</a:t>
            </a:r>
          </a:p>
          <a:p>
            <a:pPr lvl="1"/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Experimental Results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Estimating </a:t>
            </a:r>
            <a:r>
              <a:rPr lang="en-US" i="1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(</a:t>
            </a:r>
            <a:r>
              <a:rPr lang="en-US" i="1" dirty="0" smtClean="0">
                <a:latin typeface="+mn-lt"/>
              </a:rPr>
              <a:t>f </a:t>
            </a:r>
            <a:r>
              <a:rPr lang="en-US" dirty="0" smtClean="0">
                <a:latin typeface="+mn-lt"/>
              </a:rPr>
              <a:t>|</a:t>
            </a:r>
            <a:r>
              <a:rPr lang="en-US" i="1" dirty="0" smtClean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) </a:t>
            </a:r>
            <a:endParaRPr lang="el-GR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compute the interestingness of</a:t>
            </a:r>
          </a:p>
          <a:p>
            <a:pPr lvl="1">
              <a:buNone/>
            </a:pPr>
            <a:r>
              <a:rPr lang="en-US" dirty="0" smtClean="0"/>
              <a:t>a </a:t>
            </a:r>
            <a:r>
              <a:rPr lang="en-US" dirty="0" err="1" smtClean="0"/>
              <a:t>faSet</a:t>
            </a:r>
            <a:r>
              <a:rPr lang="en-US" dirty="0" smtClean="0"/>
              <a:t> we need: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))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D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)) is computed on-line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D</a:t>
            </a:r>
            <a:r>
              <a:rPr lang="en-US" dirty="0" smtClean="0"/>
              <a:t>) is too expensive </a:t>
            </a:r>
            <a:r>
              <a:rPr lang="en-US" dirty="0" smtClean="0">
                <a:latin typeface="Cambria Math"/>
                <a:ea typeface="Cambria Math"/>
              </a:rPr>
              <a:t>⇒ must be </a:t>
            </a:r>
            <a:r>
              <a:rPr lang="en-US" dirty="0" smtClean="0">
                <a:solidFill>
                  <a:schemeClr val="accent1"/>
                </a:solidFill>
                <a:latin typeface="Cambria Math"/>
                <a:ea typeface="Cambria Math"/>
              </a:rPr>
              <a:t>estimated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11</a:t>
            </a:fld>
            <a:endParaRPr lang="el-GR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364088" y="1988840"/>
          <a:ext cx="3095749" cy="709341"/>
        </p:xfrm>
        <a:graphic>
          <a:graphicData uri="http://schemas.openxmlformats.org/presentationml/2006/ole">
            <p:oleObj spid="_x0000_s3074" name="Equation" r:id="rId4" imgW="1828800" imgH="41904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827584" y="4797152"/>
            <a:ext cx="7488832" cy="11521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Compute off-line and store </a:t>
            </a:r>
            <a:r>
              <a:rPr lang="en-US" dirty="0" smtClean="0">
                <a:solidFill>
                  <a:schemeClr val="accent1"/>
                </a:solidFill>
              </a:rPr>
              <a:t>statistics</a:t>
            </a:r>
            <a:r>
              <a:rPr lang="en-US" dirty="0" smtClean="0">
                <a:solidFill>
                  <a:schemeClr val="tx1"/>
                </a:solidFill>
              </a:rPr>
              <a:t> that will allow us to estimate</a:t>
            </a:r>
          </a:p>
          <a:p>
            <a:pPr algn="ctr"/>
            <a:r>
              <a:rPr lang="en-US" i="1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f </a:t>
            </a:r>
            <a:r>
              <a:rPr lang="en-US" dirty="0" smtClean="0">
                <a:solidFill>
                  <a:schemeClr val="tx1"/>
                </a:solidFill>
              </a:rPr>
              <a:t>|</a:t>
            </a:r>
            <a:r>
              <a:rPr lang="en-US" i="1" dirty="0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) for any </a:t>
            </a:r>
            <a:r>
              <a:rPr lang="en-US" dirty="0" err="1" smtClean="0">
                <a:solidFill>
                  <a:schemeClr val="tx1"/>
                </a:solidFill>
              </a:rPr>
              <a:t>faSet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44371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Our approach: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312368"/>
          </a:xfrm>
        </p:spPr>
        <p:txBody>
          <a:bodyPr/>
          <a:lstStyle/>
          <a:p>
            <a:r>
              <a:rPr lang="en-US" dirty="0" smtClean="0"/>
              <a:t>We maintain statistics in the form of </a:t>
            </a:r>
            <a:r>
              <a:rPr lang="en-US" dirty="0" smtClean="0">
                <a:solidFill>
                  <a:schemeClr val="accent1"/>
                </a:solidFill>
                <a:latin typeface="Cambria Math"/>
                <a:ea typeface="Cambria Math"/>
              </a:rPr>
              <a:t>𝜀-Tolerance Closed Rare </a:t>
            </a:r>
            <a:r>
              <a:rPr lang="en-US" dirty="0" err="1" smtClean="0">
                <a:solidFill>
                  <a:schemeClr val="accent1"/>
                </a:solidFill>
                <a:latin typeface="Cambria Math"/>
                <a:ea typeface="Cambria Math"/>
              </a:rPr>
              <a:t>FaSets</a:t>
            </a:r>
            <a:r>
              <a:rPr lang="en-US" dirty="0" smtClean="0">
                <a:latin typeface="Cambria Math"/>
                <a:ea typeface="Cambria Math"/>
              </a:rPr>
              <a:t> (𝜀-CRFs):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ea typeface="Cambria Math"/>
              </a:rPr>
              <a:t>Let </a:t>
            </a:r>
            <a:r>
              <a:rPr lang="en-US" i="1" dirty="0" smtClean="0">
                <a:ea typeface="Cambria Math"/>
              </a:rPr>
              <a:t>f</a:t>
            </a:r>
            <a:r>
              <a:rPr lang="en-US" dirty="0" smtClean="0">
                <a:ea typeface="Cambria Math"/>
              </a:rPr>
              <a:t>  be a </a:t>
            </a:r>
            <a:r>
              <a:rPr lang="en-US" dirty="0" err="1" smtClean="0">
                <a:ea typeface="Cambria Math"/>
              </a:rPr>
              <a:t>faSet</a:t>
            </a:r>
            <a:r>
              <a:rPr lang="en-US" dirty="0" smtClean="0">
                <a:ea typeface="Cambria Math"/>
              </a:rPr>
              <a:t> and </a:t>
            </a:r>
            <a:r>
              <a:rPr lang="en-US" i="1" dirty="0" smtClean="0">
                <a:ea typeface="Cambria Math"/>
              </a:rPr>
              <a:t>C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f </a:t>
            </a:r>
            <a:r>
              <a:rPr lang="en-US" dirty="0" smtClean="0">
                <a:ea typeface="Cambria Math"/>
              </a:rPr>
              <a:t>) be its closest 𝜀-CRF. Then, it holds that: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827584" y="2204864"/>
            <a:ext cx="7488832" cy="11521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 err="1" smtClean="0">
                <a:solidFill>
                  <a:schemeClr val="tx1"/>
                </a:solidFill>
              </a:rPr>
              <a:t>faSet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 is an 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𝜀-CRF for a set of tuples 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S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 if and only if: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a typeface="Cambria Math"/>
              </a:rPr>
              <a:t>it is rare for 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S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 and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a typeface="Cambria Math"/>
              </a:rPr>
              <a:t>it has no proper rare subset 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f’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, |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f’ 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|=|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f 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|-1, such that:</a:t>
            </a:r>
          </a:p>
          <a:p>
            <a:pPr marL="800100" lvl="1" indent="-342900"/>
            <a:r>
              <a:rPr lang="en-US" i="1" dirty="0" smtClean="0">
                <a:solidFill>
                  <a:schemeClr val="tx1"/>
                </a:solidFill>
                <a:ea typeface="Cambria Math"/>
              </a:rPr>
              <a:t>count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(</a:t>
            </a:r>
            <a:r>
              <a:rPr lang="en-US" i="1" dirty="0" err="1" smtClean="0">
                <a:solidFill>
                  <a:schemeClr val="tx1"/>
                </a:solidFill>
                <a:ea typeface="Cambria Math"/>
              </a:rPr>
              <a:t>f’</a:t>
            </a:r>
            <a:r>
              <a:rPr lang="en-US" dirty="0" err="1" smtClean="0">
                <a:solidFill>
                  <a:schemeClr val="tx1"/>
                </a:solidFill>
                <a:ea typeface="Cambria Math"/>
              </a:rPr>
              <a:t>,</a:t>
            </a:r>
            <a:r>
              <a:rPr lang="en-US" i="1" dirty="0" err="1" smtClean="0">
                <a:solidFill>
                  <a:schemeClr val="tx1"/>
                </a:solidFill>
                <a:ea typeface="Cambria Math"/>
              </a:rPr>
              <a:t>S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) &lt; (1+ 𝜀)</a:t>
            </a:r>
            <a:r>
              <a:rPr lang="en-US" i="1" dirty="0" smtClean="0">
                <a:solidFill>
                  <a:schemeClr val="tx1"/>
                </a:solidFill>
                <a:ea typeface="Cambria Math"/>
              </a:rPr>
              <a:t>count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(</a:t>
            </a:r>
            <a:r>
              <a:rPr lang="en-US" i="1" dirty="0" err="1" smtClean="0">
                <a:solidFill>
                  <a:schemeClr val="tx1"/>
                </a:solidFill>
                <a:ea typeface="Cambria Math"/>
              </a:rPr>
              <a:t>f</a:t>
            </a:r>
            <a:r>
              <a:rPr lang="en-US" dirty="0" err="1" smtClean="0">
                <a:solidFill>
                  <a:schemeClr val="tx1"/>
                </a:solidFill>
                <a:ea typeface="Cambria Math"/>
              </a:rPr>
              <a:t>,</a:t>
            </a:r>
            <a:r>
              <a:rPr lang="en-US" i="1" dirty="0" err="1" smtClean="0">
                <a:solidFill>
                  <a:schemeClr val="tx1"/>
                </a:solidFill>
                <a:ea typeface="Cambria Math"/>
              </a:rPr>
              <a:t>S</a:t>
            </a:r>
            <a:r>
              <a:rPr lang="en-US" dirty="0" smtClean="0">
                <a:solidFill>
                  <a:schemeClr val="tx1"/>
                </a:solidFill>
                <a:ea typeface="Cambria Math"/>
              </a:rPr>
              <a:t>), 𝜀 ≥ 0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l-GR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93707" y="4725144"/>
          <a:ext cx="4356587" cy="785614"/>
        </p:xfrm>
        <a:graphic>
          <a:graphicData uri="http://schemas.openxmlformats.org/presentationml/2006/ole">
            <p:oleObj spid="_x0000_s4098" name="Equation" r:id="rId4" imgW="2323800" imgH="419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11860" y="57332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smtClean="0">
                <a:latin typeface="Cambria Math"/>
                <a:ea typeface="Cambria Math"/>
              </a:rPr>
              <a:t>𝜑 = (1+ 𝜀)</a:t>
            </a:r>
            <a:r>
              <a:rPr lang="en-US" baseline="30000" dirty="0" smtClean="0">
                <a:latin typeface="Cambria Math"/>
                <a:ea typeface="Cambria Math"/>
              </a:rPr>
              <a:t>|f|-|C(f)|</a:t>
            </a:r>
            <a:r>
              <a:rPr lang="en-US" baseline="30000" dirty="0" smtClean="0"/>
              <a:t> </a:t>
            </a:r>
            <a:endParaRPr lang="el-GR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Lack of </a:t>
            </a:r>
            <a:r>
              <a:rPr lang="en-US" dirty="0" err="1" smtClean="0"/>
              <a:t>Monotonicity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363272" cy="4513688"/>
          </a:xfrm>
        </p:spPr>
        <p:txBody>
          <a:bodyPr/>
          <a:lstStyle/>
          <a:p>
            <a:r>
              <a:rPr lang="en-US" i="1" dirty="0" smtClean="0"/>
              <a:t>score</a:t>
            </a:r>
            <a:r>
              <a:rPr lang="en-US" dirty="0" smtClean="0"/>
              <a:t>(</a:t>
            </a:r>
            <a:r>
              <a:rPr lang="en-US" i="1" dirty="0" err="1" smtClean="0"/>
              <a:t>f</a:t>
            </a:r>
            <a:r>
              <a:rPr lang="en-US" dirty="0" err="1" smtClean="0"/>
              <a:t>,</a:t>
            </a:r>
            <a:r>
              <a:rPr lang="en-US" i="1" dirty="0" err="1" smtClean="0"/>
              <a:t>Q</a:t>
            </a:r>
            <a:r>
              <a:rPr lang="en-US" dirty="0" smtClean="0"/>
              <a:t>) is neither an upwards nor a downwards closed measure</a:t>
            </a:r>
          </a:p>
          <a:p>
            <a:endParaRPr lang="en-US" dirty="0" smtClean="0"/>
          </a:p>
          <a:p>
            <a:r>
              <a:rPr lang="en-US" dirty="0" smtClean="0"/>
              <a:t>No monotonic properties to exploit </a:t>
            </a:r>
            <a:r>
              <a:rPr lang="en-US" smtClean="0"/>
              <a:t>for pruning the </a:t>
            </a:r>
            <a:r>
              <a:rPr lang="en-US" dirty="0" smtClean="0"/>
              <a:t>search space</a:t>
            </a:r>
          </a:p>
          <a:p>
            <a:pPr lvl="1"/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Two-Phase Algorithm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05776"/>
          </a:xfrm>
        </p:spPr>
        <p:txBody>
          <a:bodyPr/>
          <a:lstStyle/>
          <a:p>
            <a:r>
              <a:rPr lang="en-US" dirty="0" smtClean="0"/>
              <a:t>Maintain all </a:t>
            </a:r>
            <a:r>
              <a:rPr lang="en-US" dirty="0" smtClean="0">
                <a:ea typeface="Cambria Math"/>
              </a:rPr>
              <a:t>𝜀-CRFs, where rare is defined by </a:t>
            </a:r>
            <a:r>
              <a:rPr lang="en-US" i="1" dirty="0" err="1" smtClean="0">
                <a:solidFill>
                  <a:schemeClr val="accent1"/>
                </a:solidFill>
                <a:ea typeface="Cambria Math"/>
              </a:rPr>
              <a:t>minsupp</a:t>
            </a:r>
            <a:r>
              <a:rPr lang="en-US" i="1" baseline="-25000" dirty="0" err="1" smtClean="0">
                <a:solidFill>
                  <a:schemeClr val="accent1"/>
                </a:solidFill>
                <a:ea typeface="Cambria Math"/>
              </a:rPr>
              <a:t>r</a:t>
            </a:r>
            <a:endParaRPr lang="en-US" i="1" baseline="-25000" dirty="0" smtClean="0">
              <a:solidFill>
                <a:schemeClr val="accent1"/>
              </a:solidFill>
              <a:ea typeface="Cambria Math"/>
            </a:endParaRPr>
          </a:p>
          <a:p>
            <a:endParaRPr lang="en-US" i="1" baseline="-25000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First Phase:</a:t>
            </a:r>
          </a:p>
          <a:p>
            <a:pPr lvl="1"/>
            <a:r>
              <a:rPr lang="en-US" i="1" dirty="0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 = {all 1-faSets in </a:t>
            </a:r>
            <a:r>
              <a:rPr lang="en-US" i="1" dirty="0" smtClean="0">
                <a:ea typeface="Cambria Math"/>
              </a:rPr>
              <a:t>Res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Q</a:t>
            </a:r>
            <a:r>
              <a:rPr lang="en-US" dirty="0" smtClean="0">
                <a:ea typeface="Cambria Math"/>
              </a:rPr>
              <a:t>)}</a:t>
            </a:r>
          </a:p>
          <a:p>
            <a:pPr lvl="1"/>
            <a:r>
              <a:rPr lang="en-US" i="1" dirty="0" smtClean="0">
                <a:ea typeface="Cambria Math"/>
              </a:rPr>
              <a:t>Y</a:t>
            </a:r>
            <a:r>
              <a:rPr lang="en-US" dirty="0" smtClean="0">
                <a:ea typeface="Cambria Math"/>
              </a:rPr>
              <a:t> = {𝜀-CRFs that consist only of 1-faSets in </a:t>
            </a:r>
            <a:r>
              <a:rPr lang="en-US" i="1" dirty="0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}</a:t>
            </a:r>
          </a:p>
          <a:p>
            <a:pPr lvl="1"/>
            <a:r>
              <a:rPr lang="en-US" i="1" dirty="0" smtClean="0">
                <a:ea typeface="Cambria Math"/>
              </a:rPr>
              <a:t>Z</a:t>
            </a:r>
            <a:r>
              <a:rPr lang="en-US" dirty="0" smtClean="0">
                <a:ea typeface="Cambria Math"/>
              </a:rPr>
              <a:t> = {</a:t>
            </a:r>
            <a:r>
              <a:rPr lang="en-US" dirty="0" err="1" smtClean="0">
                <a:ea typeface="Cambria Math"/>
              </a:rPr>
              <a:t>faSets</a:t>
            </a:r>
            <a:r>
              <a:rPr lang="en-US" dirty="0" smtClean="0">
                <a:ea typeface="Cambria Math"/>
              </a:rPr>
              <a:t> in </a:t>
            </a:r>
            <a:r>
              <a:rPr lang="en-US" i="1" dirty="0" smtClean="0">
                <a:ea typeface="Cambria Math"/>
              </a:rPr>
              <a:t>Res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Q</a:t>
            </a:r>
            <a:r>
              <a:rPr lang="en-US" dirty="0" smtClean="0">
                <a:ea typeface="Cambria Math"/>
              </a:rPr>
              <a:t>) that are supersets of some </a:t>
            </a:r>
            <a:r>
              <a:rPr lang="en-US" dirty="0" err="1" smtClean="0">
                <a:ea typeface="Cambria Math"/>
              </a:rPr>
              <a:t>faSet</a:t>
            </a:r>
            <a:r>
              <a:rPr lang="en-US" dirty="0" smtClean="0">
                <a:ea typeface="Cambria Math"/>
              </a:rPr>
              <a:t> in </a:t>
            </a:r>
            <a:r>
              <a:rPr lang="en-US" i="1" dirty="0" smtClean="0">
                <a:ea typeface="Cambria Math"/>
              </a:rPr>
              <a:t>Y</a:t>
            </a:r>
            <a:r>
              <a:rPr lang="en-US" dirty="0" smtClean="0">
                <a:ea typeface="Cambria Math"/>
              </a:rPr>
              <a:t>}</a:t>
            </a:r>
          </a:p>
          <a:p>
            <a:pPr lvl="1"/>
            <a:r>
              <a:rPr lang="en-US" dirty="0" smtClean="0">
                <a:ea typeface="Cambria Math"/>
              </a:rPr>
              <a:t>Compute scores for </a:t>
            </a:r>
            <a:r>
              <a:rPr lang="en-US" dirty="0" err="1" smtClean="0">
                <a:ea typeface="Cambria Math"/>
              </a:rPr>
              <a:t>faSets</a:t>
            </a:r>
            <a:r>
              <a:rPr lang="en-US" dirty="0" smtClean="0">
                <a:ea typeface="Cambria Math"/>
              </a:rPr>
              <a:t> in </a:t>
            </a:r>
            <a:r>
              <a:rPr lang="en-US" i="1" dirty="0" smtClean="0">
                <a:ea typeface="Cambria Math"/>
              </a:rPr>
              <a:t>Z</a:t>
            </a:r>
          </a:p>
          <a:p>
            <a:endParaRPr lang="en-US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Second Phase:</a:t>
            </a:r>
          </a:p>
          <a:p>
            <a:pPr lvl="1"/>
            <a:r>
              <a:rPr lang="en-US" i="1" dirty="0" smtClean="0">
                <a:ea typeface="Cambria Math"/>
              </a:rPr>
              <a:t>s</a:t>
            </a:r>
            <a:r>
              <a:rPr lang="en-US" dirty="0" smtClean="0">
                <a:ea typeface="Cambria Math"/>
              </a:rPr>
              <a:t> = </a:t>
            </a:r>
            <a:r>
              <a:rPr lang="en-US" i="1" dirty="0" err="1" smtClean="0">
                <a:ea typeface="Cambria Math"/>
              </a:rPr>
              <a:t>k</a:t>
            </a:r>
            <a:r>
              <a:rPr lang="en-US" baseline="30000" dirty="0" err="1" smtClean="0">
                <a:ea typeface="Cambria Math"/>
              </a:rPr>
              <a:t>th</a:t>
            </a:r>
            <a:r>
              <a:rPr lang="en-US" dirty="0" smtClean="0">
                <a:ea typeface="Cambria Math"/>
              </a:rPr>
              <a:t> highest score in </a:t>
            </a:r>
            <a:r>
              <a:rPr lang="en-US" i="1" dirty="0" smtClean="0">
                <a:ea typeface="Cambria Math"/>
              </a:rPr>
              <a:t>Z</a:t>
            </a:r>
          </a:p>
          <a:p>
            <a:pPr lvl="1"/>
            <a:r>
              <a:rPr lang="en-US" dirty="0" smtClean="0">
                <a:ea typeface="Cambria Math"/>
              </a:rPr>
              <a:t>Run a priori with threshold </a:t>
            </a:r>
            <a:r>
              <a:rPr lang="en-US" i="1" dirty="0" err="1" smtClean="0">
                <a:solidFill>
                  <a:schemeClr val="accent1"/>
                </a:solidFill>
                <a:ea typeface="Cambria Math"/>
              </a:rPr>
              <a:t>minsupp</a:t>
            </a:r>
            <a:r>
              <a:rPr lang="en-US" i="1" baseline="-25000" dirty="0" err="1" smtClean="0">
                <a:solidFill>
                  <a:schemeClr val="accent1"/>
                </a:solidFill>
                <a:ea typeface="Cambria Math"/>
              </a:rPr>
              <a:t>f</a:t>
            </a:r>
            <a:r>
              <a:rPr lang="en-US" i="1" baseline="-25000" dirty="0" smtClean="0">
                <a:solidFill>
                  <a:schemeClr val="accent1"/>
                </a:solidFill>
                <a:ea typeface="Cambria Math"/>
              </a:rPr>
              <a:t> </a:t>
            </a:r>
            <a:r>
              <a:rPr lang="en-US" i="1" dirty="0" smtClean="0">
                <a:solidFill>
                  <a:schemeClr val="accent1"/>
                </a:solidFill>
                <a:ea typeface="Cambria Math"/>
              </a:rPr>
              <a:t>= s </a:t>
            </a:r>
            <a:r>
              <a:rPr lang="en-US" sz="1800" i="1" dirty="0" smtClean="0">
                <a:solidFill>
                  <a:schemeClr val="accent1"/>
                </a:solidFill>
                <a:ea typeface="Cambria Math"/>
              </a:rPr>
              <a:t>*</a:t>
            </a:r>
            <a:r>
              <a:rPr lang="en-US" i="1" dirty="0" smtClean="0">
                <a:solidFill>
                  <a:schemeClr val="accent1"/>
                </a:solidFill>
                <a:ea typeface="Cambria Math"/>
              </a:rPr>
              <a:t> </a:t>
            </a:r>
            <a:r>
              <a:rPr lang="en-US" i="1" baseline="-25000" dirty="0" smtClean="0">
                <a:solidFill>
                  <a:schemeClr val="accent1"/>
                </a:solidFill>
                <a:ea typeface="Cambria Math"/>
              </a:rPr>
              <a:t> </a:t>
            </a:r>
            <a:r>
              <a:rPr lang="en-US" i="1" dirty="0" err="1" smtClean="0">
                <a:solidFill>
                  <a:schemeClr val="accent1"/>
                </a:solidFill>
                <a:ea typeface="Cambria Math"/>
              </a:rPr>
              <a:t>minsupp</a:t>
            </a:r>
            <a:r>
              <a:rPr lang="en-US" i="1" baseline="-25000" dirty="0" err="1" smtClean="0">
                <a:solidFill>
                  <a:schemeClr val="accent1"/>
                </a:solidFill>
                <a:ea typeface="Cambria Math"/>
              </a:rPr>
              <a:t>r</a:t>
            </a:r>
            <a:endParaRPr lang="en-US" dirty="0" smtClean="0">
              <a:solidFill>
                <a:schemeClr val="accent1"/>
              </a:solidFill>
              <a:ea typeface="Cambria Math"/>
            </a:endParaRP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ReDRIVE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framework</a:t>
            </a:r>
          </a:p>
          <a:p>
            <a:pPr lvl="1"/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, interesting </a:t>
            </a:r>
            <a:r>
              <a:rPr lang="en-US" i="1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, recommendations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Top-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computation</a:t>
            </a:r>
          </a:p>
          <a:p>
            <a:pPr lvl="1"/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Statistics maintenance, Two-Phase algorithm</a:t>
            </a:r>
          </a:p>
          <a:p>
            <a:pPr lvl="1"/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Experimental Results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Datasets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441680"/>
          </a:xfrm>
        </p:spPr>
        <p:txBody>
          <a:bodyPr/>
          <a:lstStyle/>
          <a:p>
            <a:r>
              <a:rPr lang="en-US" dirty="0" smtClean="0"/>
              <a:t>We experimented using real datasets: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AUTOS</a:t>
            </a:r>
            <a:r>
              <a:rPr lang="en-US" dirty="0" smtClean="0"/>
              <a:t>: single-relation, 15191 tuples, 41 attributes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MOVIES</a:t>
            </a:r>
            <a:r>
              <a:rPr lang="en-US" dirty="0" smtClean="0"/>
              <a:t>: 13 relations, 10</a:t>
            </a:r>
            <a:r>
              <a:rPr lang="en-US" baseline="30000" dirty="0" smtClean="0"/>
              <a:t>4</a:t>
            </a:r>
            <a:r>
              <a:rPr lang="en-US" dirty="0" smtClean="0"/>
              <a:t>-10</a:t>
            </a:r>
            <a:r>
              <a:rPr lang="en-US" baseline="30000" dirty="0" smtClean="0"/>
              <a:t>6 </a:t>
            </a:r>
            <a:r>
              <a:rPr lang="en-US" dirty="0" smtClean="0"/>
              <a:t>tuples, 2-5 attributes</a:t>
            </a:r>
          </a:p>
          <a:p>
            <a:r>
              <a:rPr lang="en-US" dirty="0" smtClean="0"/>
              <a:t>And synthetic ones: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UNIFORM</a:t>
            </a:r>
            <a:r>
              <a:rPr lang="en-US" dirty="0" smtClean="0"/>
              <a:t>: single relation, 10</a:t>
            </a:r>
            <a:r>
              <a:rPr lang="en-US" baseline="30000" dirty="0" smtClean="0"/>
              <a:t>3 </a:t>
            </a:r>
            <a:r>
              <a:rPr lang="en-US" dirty="0" smtClean="0"/>
              <a:t>tuples, 5 attributes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ZIPF</a:t>
            </a:r>
            <a:r>
              <a:rPr lang="en-US" dirty="0" smtClean="0"/>
              <a:t>: single relation, 10</a:t>
            </a:r>
            <a:r>
              <a:rPr lang="en-US" baseline="30000" dirty="0" smtClean="0"/>
              <a:t>3 </a:t>
            </a:r>
            <a:r>
              <a:rPr lang="en-US" dirty="0" smtClean="0"/>
              <a:t>tuples, 5 attributes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 Generation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705376"/>
          </a:xfrm>
        </p:spPr>
        <p:txBody>
          <a:bodyPr/>
          <a:lstStyle/>
          <a:p>
            <a:r>
              <a:rPr lang="en-US" dirty="0" smtClean="0"/>
              <a:t>Locating rare </a:t>
            </a:r>
            <a:r>
              <a:rPr lang="en-US" dirty="0" err="1" smtClean="0"/>
              <a:t>faSets</a:t>
            </a:r>
            <a:r>
              <a:rPr lang="en-US" dirty="0" smtClean="0"/>
              <a:t> is the most expensive computation</a:t>
            </a:r>
          </a:p>
          <a:p>
            <a:pPr lvl="1"/>
            <a:r>
              <a:rPr lang="en-US" dirty="0" smtClean="0"/>
              <a:t>Used a Random Walks technique</a:t>
            </a:r>
          </a:p>
          <a:p>
            <a:r>
              <a:rPr lang="en-US" dirty="0" smtClean="0"/>
              <a:t>Estimation was very close to Actual value for large </a:t>
            </a:r>
            <a:r>
              <a:rPr lang="el-GR" dirty="0" smtClean="0"/>
              <a:t>ε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17</a:t>
            </a:fld>
            <a:endParaRPr lang="el-G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r="85347"/>
          <a:stretch>
            <a:fillRect/>
          </a:stretch>
        </p:blipFill>
        <p:spPr bwMode="auto">
          <a:xfrm>
            <a:off x="2059360" y="1643069"/>
            <a:ext cx="110121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48099"/>
          <a:stretch>
            <a:fillRect/>
          </a:stretch>
        </p:blipFill>
        <p:spPr bwMode="auto">
          <a:xfrm>
            <a:off x="3142620" y="1643069"/>
            <a:ext cx="3900456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faSets</a:t>
            </a:r>
            <a:r>
              <a:rPr lang="en-US" dirty="0" smtClean="0"/>
              <a:t> discovery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81128"/>
            <a:ext cx="8229600" cy="1993408"/>
          </a:xfrm>
        </p:spPr>
        <p:txBody>
          <a:bodyPr/>
          <a:lstStyle/>
          <a:p>
            <a:r>
              <a:rPr lang="en-US" dirty="0" smtClean="0"/>
              <a:t>Is it worth the trouble?</a:t>
            </a:r>
          </a:p>
          <a:p>
            <a:pPr lvl="1"/>
            <a:r>
              <a:rPr lang="en-US" dirty="0" smtClean="0"/>
              <a:t>Baseline: Consider only frequent </a:t>
            </a:r>
            <a:r>
              <a:rPr lang="en-US" dirty="0" err="1" smtClean="0"/>
              <a:t>faSets</a:t>
            </a:r>
            <a:r>
              <a:rPr lang="en-US" dirty="0" smtClean="0"/>
              <a:t> in Res(Q)</a:t>
            </a:r>
          </a:p>
          <a:p>
            <a:pPr lvl="1"/>
            <a:r>
              <a:rPr lang="en-US" dirty="0" smtClean="0"/>
              <a:t>TPA: Two-Phase Algorithm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700808"/>
            <a:ext cx="53625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Exploring the real datasets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505576"/>
          </a:xfrm>
        </p:spPr>
        <p:txBody>
          <a:bodyPr>
            <a:normAutofit/>
          </a:bodyPr>
          <a:lstStyle/>
          <a:p>
            <a:r>
              <a:rPr lang="en-US" dirty="0" smtClean="0"/>
              <a:t>Top-</a:t>
            </a:r>
            <a:r>
              <a:rPr lang="en-US" dirty="0" err="1" smtClean="0"/>
              <a:t>faSets</a:t>
            </a:r>
            <a:r>
              <a:rPr lang="en-US" dirty="0" smtClean="0"/>
              <a:t>: </a:t>
            </a:r>
          </a:p>
          <a:p>
            <a:pPr lvl="1"/>
            <a:r>
              <a:rPr lang="en-US" i="1" dirty="0" smtClean="0"/>
              <a:t>Mercedes-Benz G55 AMG</a:t>
            </a:r>
            <a:r>
              <a:rPr lang="en-US" dirty="0" smtClean="0"/>
              <a:t>, </a:t>
            </a:r>
            <a:r>
              <a:rPr lang="en-US" i="1" dirty="0" smtClean="0"/>
              <a:t>Land Rover Discovery II HSE7</a:t>
            </a:r>
          </a:p>
          <a:p>
            <a:endParaRPr lang="en-US" dirty="0" smtClean="0"/>
          </a:p>
          <a:p>
            <a:r>
              <a:rPr lang="en-US" dirty="0" smtClean="0"/>
              <a:t>When expanding towards </a:t>
            </a:r>
            <a:r>
              <a:rPr lang="en-US" b="1" dirty="0" smtClean="0"/>
              <a:t>State</a:t>
            </a:r>
            <a:r>
              <a:rPr lang="en-US" dirty="0" smtClean="0"/>
              <a:t>, new </a:t>
            </a:r>
            <a:r>
              <a:rPr lang="en-US" dirty="0" err="1" smtClean="0"/>
              <a:t>faSets</a:t>
            </a:r>
            <a:r>
              <a:rPr lang="en-US" dirty="0" smtClean="0"/>
              <a:t> include:</a:t>
            </a:r>
          </a:p>
          <a:p>
            <a:pPr lvl="1"/>
            <a:r>
              <a:rPr lang="en-US" i="1" dirty="0" smtClean="0"/>
              <a:t>Land Rover Range Rover </a:t>
            </a:r>
            <a:r>
              <a:rPr lang="en-US" dirty="0" smtClean="0"/>
              <a:t>in VA, </a:t>
            </a:r>
            <a:r>
              <a:rPr lang="en-US" i="1" dirty="0" err="1" smtClean="0"/>
              <a:t>Cadilac</a:t>
            </a:r>
            <a:r>
              <a:rPr lang="en-US" dirty="0" smtClean="0"/>
              <a:t> in 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7" name="Rounded Rectangle 6"/>
          <p:cNvSpPr/>
          <p:nvPr/>
        </p:nvSpPr>
        <p:spPr>
          <a:xfrm>
            <a:off x="971600" y="1340768"/>
            <a:ext cx="4104456" cy="122413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SELECT</a:t>
            </a:r>
            <a:r>
              <a:rPr lang="en-US" dirty="0" smtClean="0">
                <a:solidFill>
                  <a:schemeClr val="tx1"/>
                </a:solidFill>
              </a:rPr>
              <a:t> make, name 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FROM</a:t>
            </a:r>
            <a:r>
              <a:rPr lang="en-US" dirty="0" smtClean="0">
                <a:solidFill>
                  <a:schemeClr val="tx1"/>
                </a:solidFill>
              </a:rPr>
              <a:t> AUTOS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navigation_system</a:t>
            </a:r>
            <a:r>
              <a:rPr lang="en-US" dirty="0" smtClean="0">
                <a:solidFill>
                  <a:schemeClr val="tx1"/>
                </a:solidFill>
              </a:rPr>
              <a:t> = 'Yes'</a:t>
            </a:r>
            <a:endParaRPr lang="el-GR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304256"/>
          </a:xfrm>
        </p:spPr>
        <p:txBody>
          <a:bodyPr/>
          <a:lstStyle/>
          <a:p>
            <a:r>
              <a:rPr lang="en-US" dirty="0" smtClean="0"/>
              <a:t>Users interact with databases by formulating queries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Exploratory</a:t>
            </a:r>
            <a:r>
              <a:rPr lang="en-US" dirty="0" smtClean="0"/>
              <a:t> queries</a:t>
            </a:r>
          </a:p>
          <a:p>
            <a:pPr lvl="1"/>
            <a:r>
              <a:rPr lang="en-US" dirty="0" smtClean="0"/>
              <a:t>No clear understanding of information needs</a:t>
            </a:r>
          </a:p>
          <a:p>
            <a:pPr lvl="1"/>
            <a:r>
              <a:rPr lang="en-US" dirty="0" smtClean="0"/>
              <a:t>Not knowing the exact content of the database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827584" y="4581128"/>
            <a:ext cx="7488832" cy="11521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Assisting users in database exploration be </a:t>
            </a:r>
            <a:r>
              <a:rPr lang="en-US" b="1" i="1" dirty="0" smtClean="0">
                <a:solidFill>
                  <a:schemeClr val="tx1"/>
                </a:solidFill>
              </a:rPr>
              <a:t>recommending</a:t>
            </a:r>
            <a:r>
              <a:rPr lang="en-US" dirty="0" smtClean="0">
                <a:solidFill>
                  <a:schemeClr val="tx1"/>
                </a:solidFill>
              </a:rPr>
              <a:t> to them additional items that are highly </a:t>
            </a:r>
            <a:r>
              <a:rPr lang="en-US" b="1" i="1" dirty="0" smtClean="0">
                <a:solidFill>
                  <a:schemeClr val="tx1"/>
                </a:solidFill>
              </a:rPr>
              <a:t>related</a:t>
            </a:r>
            <a:r>
              <a:rPr lang="en-US" dirty="0" smtClean="0">
                <a:solidFill>
                  <a:schemeClr val="tx1"/>
                </a:solidFill>
              </a:rPr>
              <a:t> with the items in the result of their original user query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introduced </a:t>
            </a:r>
            <a:r>
              <a:rPr lang="en-US" dirty="0" err="1" smtClean="0">
                <a:solidFill>
                  <a:schemeClr val="accent1"/>
                </a:solidFill>
              </a:rPr>
              <a:t>ReDRIVE</a:t>
            </a:r>
            <a:r>
              <a:rPr lang="en-US" dirty="0" smtClean="0"/>
              <a:t>, a novel </a:t>
            </a:r>
            <a:r>
              <a:rPr lang="en-US" dirty="0" smtClean="0">
                <a:solidFill>
                  <a:schemeClr val="accent1"/>
                </a:solidFill>
              </a:rPr>
              <a:t>database exploration framework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chemeClr val="accent1"/>
                </a:solidFill>
              </a:rPr>
              <a:t>recommending</a:t>
            </a:r>
            <a:r>
              <a:rPr lang="en-US" dirty="0" smtClean="0"/>
              <a:t> to users items which may be of interest to them although not part of the </a:t>
            </a:r>
            <a:r>
              <a:rPr lang="en-US" dirty="0" smtClean="0">
                <a:solidFill>
                  <a:schemeClr val="accent1"/>
                </a:solidFill>
              </a:rPr>
              <a:t>results</a:t>
            </a:r>
            <a:r>
              <a:rPr lang="en-US" dirty="0" smtClean="0"/>
              <a:t> of their original query</a:t>
            </a:r>
          </a:p>
          <a:p>
            <a:endParaRPr lang="en-US" dirty="0" smtClean="0"/>
          </a:p>
          <a:p>
            <a:r>
              <a:rPr lang="en-US" dirty="0" smtClean="0"/>
              <a:t>We defined </a:t>
            </a:r>
            <a:r>
              <a:rPr lang="en-US" dirty="0" err="1" smtClean="0"/>
              <a:t>faSets</a:t>
            </a:r>
            <a:r>
              <a:rPr lang="en-US" dirty="0" smtClean="0"/>
              <a:t> and their </a:t>
            </a:r>
            <a:r>
              <a:rPr lang="en-US" dirty="0" smtClean="0">
                <a:solidFill>
                  <a:schemeClr val="accent1"/>
                </a:solidFill>
              </a:rPr>
              <a:t>interestingness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We proposed a </a:t>
            </a:r>
            <a:r>
              <a:rPr lang="en-US" dirty="0" smtClean="0">
                <a:solidFill>
                  <a:schemeClr val="accent1"/>
                </a:solidFill>
              </a:rPr>
              <a:t>frequency estimation method</a:t>
            </a:r>
            <a:r>
              <a:rPr lang="en-US" dirty="0" smtClean="0"/>
              <a:t> based on </a:t>
            </a:r>
            <a:r>
              <a:rPr lang="en-US" dirty="0" smtClean="0">
                <a:latin typeface="Cambria Math"/>
                <a:ea typeface="Cambria Math"/>
              </a:rPr>
              <a:t>𝜀-CRFs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We proposed a </a:t>
            </a:r>
            <a:r>
              <a:rPr lang="en-US" dirty="0" smtClean="0">
                <a:solidFill>
                  <a:schemeClr val="accent1"/>
                </a:solidFill>
                <a:latin typeface="Cambria Math"/>
                <a:ea typeface="Cambria Math"/>
              </a:rPr>
              <a:t>Two-Phase Algorithm</a:t>
            </a:r>
            <a:r>
              <a:rPr lang="en-US" dirty="0" smtClean="0">
                <a:latin typeface="Cambria Math"/>
                <a:ea typeface="Cambria Math"/>
              </a:rPr>
              <a:t> for locating the top-</a:t>
            </a:r>
            <a:r>
              <a:rPr lang="en-US" i="1" dirty="0" smtClean="0">
                <a:latin typeface="Cambria Math"/>
                <a:ea typeface="Cambria Math"/>
              </a:rPr>
              <a:t>k</a:t>
            </a:r>
            <a:r>
              <a:rPr lang="en-US" dirty="0" smtClean="0">
                <a:latin typeface="Cambria Math"/>
                <a:ea typeface="Cambria Math"/>
              </a:rPr>
              <a:t> most interesting </a:t>
            </a:r>
            <a:r>
              <a:rPr lang="en-US" dirty="0" err="1" smtClean="0">
                <a:latin typeface="Cambria Math"/>
                <a:ea typeface="Cambria Math"/>
              </a:rPr>
              <a:t>faSets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333520" y="2921169"/>
            <a:ext cx="24769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accent1"/>
                </a:solidFill>
                <a:latin typeface="Freestyle Script" pitchFamily="66" charset="0"/>
              </a:rPr>
              <a:t>Thank you!</a:t>
            </a:r>
            <a:endParaRPr lang="el-GR" sz="6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760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Queries are </a:t>
            </a:r>
            <a:r>
              <a:rPr lang="en-US" dirty="0" smtClean="0">
                <a:solidFill>
                  <a:schemeClr val="accent1"/>
                </a:solidFill>
              </a:rPr>
              <a:t>Select-Project-Join</a:t>
            </a:r>
            <a:r>
              <a:rPr lang="en-US" dirty="0" smtClean="0"/>
              <a:t> SQL queries: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6" name="Rounded Rectangle 5"/>
          <p:cNvSpPr/>
          <p:nvPr/>
        </p:nvSpPr>
        <p:spPr>
          <a:xfrm>
            <a:off x="899592" y="1844824"/>
            <a:ext cx="3384376" cy="122413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SELECT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proj</a:t>
            </a:r>
            <a:r>
              <a:rPr lang="en-US" i="1" dirty="0" smtClean="0">
                <a:solidFill>
                  <a:schemeClr val="tx1"/>
                </a:solidFill>
              </a:rPr>
              <a:t>(Q)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FROM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rel</a:t>
            </a:r>
            <a:r>
              <a:rPr lang="en-US" i="1" dirty="0" smtClean="0">
                <a:solidFill>
                  <a:schemeClr val="tx1"/>
                </a:solidFill>
              </a:rPr>
              <a:t>(Q)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sel</a:t>
            </a:r>
            <a:r>
              <a:rPr lang="en-US" i="1" dirty="0" smtClean="0">
                <a:solidFill>
                  <a:schemeClr val="tx1"/>
                </a:solidFill>
              </a:rPr>
              <a:t>(Q)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join(Q)</a:t>
            </a:r>
            <a:endParaRPr lang="el-GR" i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3356992"/>
            <a:ext cx="8229600" cy="187220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en-US" sz="2400" i="1" dirty="0" err="1" smtClean="0">
                <a:solidFill>
                  <a:schemeClr val="tx1"/>
                </a:solidFill>
              </a:rPr>
              <a:t>rel</a:t>
            </a:r>
            <a:r>
              <a:rPr lang="en-US" sz="2400" i="1" dirty="0" smtClean="0">
                <a:solidFill>
                  <a:schemeClr val="tx1"/>
                </a:solidFill>
              </a:rPr>
              <a:t>(Q)</a:t>
            </a:r>
            <a:r>
              <a:rPr lang="en-US" sz="2400" dirty="0" smtClean="0">
                <a:solidFill>
                  <a:schemeClr val="tx1"/>
                </a:solidFill>
              </a:rPr>
              <a:t>: A set of relations</a:t>
            </a:r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en-US" sz="2400" i="1" dirty="0" err="1" smtClean="0">
                <a:solidFill>
                  <a:schemeClr val="tx1"/>
                </a:solidFill>
              </a:rPr>
              <a:t>sel</a:t>
            </a:r>
            <a:r>
              <a:rPr lang="en-US" sz="2400" i="1" dirty="0" smtClean="0">
                <a:solidFill>
                  <a:schemeClr val="tx1"/>
                </a:solidFill>
              </a:rPr>
              <a:t>(Q)</a:t>
            </a:r>
            <a:r>
              <a:rPr lang="en-US" sz="2400" dirty="0" smtClean="0">
                <a:solidFill>
                  <a:schemeClr val="tx1"/>
                </a:solidFill>
              </a:rPr>
              <a:t>: A conjunction of selection conditions</a:t>
            </a:r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en-US" sz="2400" i="1" dirty="0" smtClean="0">
                <a:solidFill>
                  <a:schemeClr val="tx1"/>
                </a:solidFill>
              </a:rPr>
              <a:t>join(Q)</a:t>
            </a:r>
            <a:r>
              <a:rPr lang="en-US" sz="2400" dirty="0" smtClean="0">
                <a:solidFill>
                  <a:schemeClr val="tx1"/>
                </a:solidFill>
              </a:rPr>
              <a:t>: A set of join conditions among </a:t>
            </a:r>
            <a:r>
              <a:rPr lang="en-US" sz="2400" i="1" dirty="0" err="1" smtClean="0">
                <a:solidFill>
                  <a:schemeClr val="tx1"/>
                </a:solidFill>
              </a:rPr>
              <a:t>rel</a:t>
            </a:r>
            <a:r>
              <a:rPr lang="en-US" sz="2400" i="1" dirty="0" smtClean="0">
                <a:solidFill>
                  <a:schemeClr val="tx1"/>
                </a:solidFill>
              </a:rPr>
              <a:t>(Q)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en-US" sz="2400" i="1" dirty="0" err="1" smtClean="0">
                <a:solidFill>
                  <a:schemeClr val="tx1"/>
                </a:solidFill>
              </a:rPr>
              <a:t>proj</a:t>
            </a:r>
            <a:r>
              <a:rPr lang="en-US" sz="2400" i="1" dirty="0" smtClean="0">
                <a:solidFill>
                  <a:schemeClr val="tx1"/>
                </a:solidFill>
              </a:rPr>
              <a:t>(Q) 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smtClean="0"/>
              <a:t>A set of projected attributes</a:t>
            </a:r>
            <a:endParaRPr kumimoji="0" lang="el-GR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305776"/>
          </a:xfrm>
        </p:spPr>
        <p:txBody>
          <a:bodyPr/>
          <a:lstStyle/>
          <a:p>
            <a:r>
              <a:rPr lang="en-US" dirty="0" smtClean="0"/>
              <a:t>In correspondence to data mining, we define: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Rare </a:t>
            </a:r>
            <a:r>
              <a:rPr lang="en-US" dirty="0" err="1" smtClean="0">
                <a:solidFill>
                  <a:schemeClr val="accent1"/>
                </a:solidFill>
              </a:rPr>
              <a:t>faSet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(RF) : A </a:t>
            </a:r>
            <a:r>
              <a:rPr lang="en-US" dirty="0" err="1" smtClean="0"/>
              <a:t>faSet</a:t>
            </a:r>
            <a:r>
              <a:rPr lang="en-US" dirty="0" smtClean="0"/>
              <a:t> with frequency under a threshold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Closed Rare </a:t>
            </a:r>
            <a:r>
              <a:rPr lang="en-US" dirty="0" err="1" smtClean="0">
                <a:solidFill>
                  <a:schemeClr val="accent1"/>
                </a:solidFill>
              </a:rPr>
              <a:t>faSet</a:t>
            </a:r>
            <a:r>
              <a:rPr lang="en-US" i="1" dirty="0" smtClean="0"/>
              <a:t> </a:t>
            </a:r>
            <a:r>
              <a:rPr lang="en-US" dirty="0" smtClean="0"/>
              <a:t>(CRF) : A rare </a:t>
            </a:r>
            <a:r>
              <a:rPr lang="en-US" dirty="0" err="1" smtClean="0"/>
              <a:t>faSet</a:t>
            </a:r>
            <a:r>
              <a:rPr lang="en-US" i="1" dirty="0" smtClean="0"/>
              <a:t> </a:t>
            </a:r>
            <a:r>
              <a:rPr lang="en-US" dirty="0" smtClean="0"/>
              <a:t>with no proper subset with the same frequency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Minimal Rare </a:t>
            </a:r>
            <a:r>
              <a:rPr lang="en-US" dirty="0" err="1" smtClean="0">
                <a:solidFill>
                  <a:schemeClr val="accent1"/>
                </a:solidFill>
              </a:rPr>
              <a:t>faSet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(MRF) : A rare </a:t>
            </a:r>
            <a:r>
              <a:rPr lang="en-US" dirty="0" err="1" smtClean="0"/>
              <a:t>faSet</a:t>
            </a:r>
            <a:r>
              <a:rPr lang="en-US" i="1" dirty="0" smtClean="0"/>
              <a:t> </a:t>
            </a:r>
            <a:r>
              <a:rPr lang="en-US" dirty="0" smtClean="0"/>
              <a:t>with no rare subset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holds: |MRFs| </a:t>
            </a:r>
            <a:r>
              <a:rPr lang="en-US" dirty="0" smtClean="0">
                <a:latin typeface="Cambria Math"/>
                <a:ea typeface="Cambria Math"/>
              </a:rPr>
              <a:t>≤ |CRFs| ≤ |RFs|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MRFs can tell us if f is rare but not its frequency</a:t>
            </a:r>
          </a:p>
          <a:p>
            <a:r>
              <a:rPr lang="en-US" dirty="0" smtClean="0"/>
              <a:t>CRFs can tell us its frequency but are still too many</a:t>
            </a:r>
          </a:p>
          <a:p>
            <a:pPr lvl="1"/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Two-Phase Algorithm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305776"/>
          </a:xfrm>
        </p:spPr>
        <p:txBody>
          <a:bodyPr/>
          <a:lstStyle/>
          <a:p>
            <a:r>
              <a:rPr lang="en-US" dirty="0" smtClean="0">
                <a:ea typeface="Cambria Math"/>
              </a:rPr>
              <a:t>Second Phase:</a:t>
            </a:r>
          </a:p>
          <a:p>
            <a:pPr lvl="1"/>
            <a:r>
              <a:rPr lang="en-US" i="1" dirty="0" smtClean="0">
                <a:ea typeface="Cambria Math"/>
              </a:rPr>
              <a:t>s</a:t>
            </a:r>
            <a:r>
              <a:rPr lang="en-US" dirty="0" smtClean="0">
                <a:ea typeface="Cambria Math"/>
              </a:rPr>
              <a:t> = </a:t>
            </a:r>
            <a:r>
              <a:rPr lang="en-US" i="1" dirty="0" err="1" smtClean="0">
                <a:ea typeface="Cambria Math"/>
              </a:rPr>
              <a:t>k</a:t>
            </a:r>
            <a:r>
              <a:rPr lang="en-US" baseline="30000" dirty="0" err="1" smtClean="0">
                <a:ea typeface="Cambria Math"/>
              </a:rPr>
              <a:t>th</a:t>
            </a:r>
            <a:r>
              <a:rPr lang="en-US" dirty="0" smtClean="0">
                <a:ea typeface="Cambria Math"/>
              </a:rPr>
              <a:t> highest score in </a:t>
            </a:r>
            <a:r>
              <a:rPr lang="en-US" i="1" dirty="0" smtClean="0">
                <a:ea typeface="Cambria Math"/>
              </a:rPr>
              <a:t>Z</a:t>
            </a:r>
          </a:p>
          <a:p>
            <a:pPr lvl="1"/>
            <a:r>
              <a:rPr lang="en-US" dirty="0" smtClean="0">
                <a:ea typeface="Cambria Math"/>
              </a:rPr>
              <a:t>Run a priori with threshold </a:t>
            </a:r>
            <a:r>
              <a:rPr lang="en-US" i="1" dirty="0" err="1" smtClean="0">
                <a:ea typeface="Cambria Math"/>
              </a:rPr>
              <a:t>minsupp</a:t>
            </a:r>
            <a:r>
              <a:rPr lang="en-US" i="1" baseline="-25000" dirty="0" err="1" smtClean="0">
                <a:ea typeface="Cambria Math"/>
              </a:rPr>
              <a:t>f</a:t>
            </a:r>
            <a:r>
              <a:rPr lang="en-US" i="1" baseline="-25000" dirty="0" smtClean="0">
                <a:ea typeface="Cambria Math"/>
              </a:rPr>
              <a:t> </a:t>
            </a:r>
            <a:r>
              <a:rPr lang="en-US" i="1" dirty="0" smtClean="0">
                <a:ea typeface="Cambria Math"/>
              </a:rPr>
              <a:t>= s </a:t>
            </a:r>
            <a:r>
              <a:rPr lang="en-US" sz="1800" i="1" dirty="0" smtClean="0">
                <a:ea typeface="Cambria Math"/>
              </a:rPr>
              <a:t>*</a:t>
            </a:r>
            <a:r>
              <a:rPr lang="en-US" i="1" dirty="0" smtClean="0">
                <a:ea typeface="Cambria Math"/>
              </a:rPr>
              <a:t> </a:t>
            </a:r>
            <a:r>
              <a:rPr lang="en-US" i="1" baseline="-25000" dirty="0" smtClean="0">
                <a:ea typeface="Cambria Math"/>
              </a:rPr>
              <a:t> </a:t>
            </a:r>
            <a:r>
              <a:rPr lang="en-US" i="1" dirty="0" err="1" smtClean="0">
                <a:ea typeface="Cambria Math"/>
              </a:rPr>
              <a:t>minsupp</a:t>
            </a:r>
            <a:r>
              <a:rPr lang="en-US" i="1" baseline="-25000" dirty="0" err="1" smtClean="0">
                <a:ea typeface="Cambria Math"/>
              </a:rPr>
              <a:t>r</a:t>
            </a:r>
            <a:endParaRPr lang="en-US" i="1" baseline="-25000" dirty="0" smtClean="0">
              <a:ea typeface="Cambria Math"/>
            </a:endParaRPr>
          </a:p>
          <a:p>
            <a:pPr lvl="1"/>
            <a:endParaRPr lang="en-US" i="1" baseline="-25000" dirty="0" smtClean="0">
              <a:ea typeface="Cambria Math"/>
            </a:endParaRPr>
          </a:p>
          <a:p>
            <a:r>
              <a:rPr lang="en-US" dirty="0" smtClean="0">
                <a:ea typeface="Cambria Math"/>
              </a:rPr>
              <a:t>Let </a:t>
            </a:r>
            <a:r>
              <a:rPr lang="en-US" i="1" dirty="0" smtClean="0">
                <a:ea typeface="Cambria Math"/>
              </a:rPr>
              <a:t>f</a:t>
            </a:r>
            <a:r>
              <a:rPr lang="en-US" dirty="0" smtClean="0">
                <a:ea typeface="Cambria Math"/>
              </a:rPr>
              <a:t> be a </a:t>
            </a:r>
            <a:r>
              <a:rPr lang="en-US" dirty="0" err="1" smtClean="0">
                <a:ea typeface="Cambria Math"/>
              </a:rPr>
              <a:t>faSet</a:t>
            </a:r>
            <a:r>
              <a:rPr lang="en-US" dirty="0" smtClean="0">
                <a:ea typeface="Cambria Math"/>
              </a:rPr>
              <a:t> examined in the second phase. This means that </a:t>
            </a:r>
            <a:r>
              <a:rPr lang="en-US" i="1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smtClean="0">
                <a:ea typeface="Cambria Math"/>
              </a:rPr>
              <a:t>f </a:t>
            </a:r>
            <a:r>
              <a:rPr lang="en-US" dirty="0" smtClean="0">
                <a:ea typeface="Cambria Math"/>
              </a:rPr>
              <a:t>|</a:t>
            </a:r>
            <a:r>
              <a:rPr lang="en-US" i="1" dirty="0" smtClean="0">
                <a:ea typeface="Cambria Math"/>
              </a:rPr>
              <a:t>D</a:t>
            </a:r>
            <a:r>
              <a:rPr lang="en-US" dirty="0" smtClean="0">
                <a:ea typeface="Cambria Math"/>
              </a:rPr>
              <a:t>) &gt; </a:t>
            </a:r>
            <a:r>
              <a:rPr lang="en-US" i="1" dirty="0" err="1" smtClean="0">
                <a:ea typeface="Cambria Math"/>
              </a:rPr>
              <a:t>minsupp</a:t>
            </a:r>
            <a:r>
              <a:rPr lang="en-US" i="1" baseline="-25000" dirty="0" err="1" smtClean="0">
                <a:ea typeface="Cambria Math"/>
              </a:rPr>
              <a:t>r</a:t>
            </a:r>
            <a:endParaRPr lang="en-US" i="1" dirty="0" smtClean="0">
              <a:ea typeface="Cambria Math"/>
            </a:endParaRPr>
          </a:p>
          <a:p>
            <a:endParaRPr lang="en-US" i="1" dirty="0" smtClean="0">
              <a:ea typeface="Cambria Math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ea typeface="Cambria Math"/>
              </a:rPr>
              <a:t>Therefore, for </a:t>
            </a:r>
            <a:r>
              <a:rPr lang="en-US" i="1" dirty="0" smtClean="0">
                <a:ea typeface="Cambria Math"/>
              </a:rPr>
              <a:t>score</a:t>
            </a:r>
            <a:r>
              <a:rPr lang="en-US" dirty="0" smtClean="0">
                <a:ea typeface="Cambria Math"/>
              </a:rPr>
              <a:t>(</a:t>
            </a:r>
            <a:r>
              <a:rPr lang="en-US" i="1" dirty="0" err="1" smtClean="0">
                <a:ea typeface="Cambria Math"/>
              </a:rPr>
              <a:t>f</a:t>
            </a:r>
            <a:r>
              <a:rPr lang="en-US" dirty="0" err="1" smtClean="0">
                <a:ea typeface="Cambria Math"/>
              </a:rPr>
              <a:t>,</a:t>
            </a:r>
            <a:r>
              <a:rPr lang="en-US" i="1" dirty="0" err="1" smtClean="0">
                <a:ea typeface="Cambria Math"/>
              </a:rPr>
              <a:t>Q</a:t>
            </a:r>
            <a:r>
              <a:rPr lang="en-US" dirty="0" smtClean="0">
                <a:ea typeface="Cambria Math"/>
              </a:rPr>
              <a:t>) &gt; </a:t>
            </a:r>
            <a:r>
              <a:rPr lang="en-US" i="1" dirty="0" smtClean="0">
                <a:ea typeface="Cambria Math"/>
              </a:rPr>
              <a:t>s</a:t>
            </a:r>
            <a:r>
              <a:rPr lang="en-US" dirty="0" smtClean="0">
                <a:ea typeface="Cambria Math"/>
              </a:rPr>
              <a:t> to hold, it must be that: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)) &gt; </a:t>
            </a:r>
            <a:r>
              <a:rPr lang="en-US" i="1" dirty="0" smtClean="0">
                <a:ea typeface="Cambria Math"/>
              </a:rPr>
              <a:t>s </a:t>
            </a:r>
            <a:r>
              <a:rPr lang="en-US" sz="1400" i="1" dirty="0" smtClean="0">
                <a:ea typeface="Cambria Math"/>
              </a:rPr>
              <a:t>*</a:t>
            </a:r>
            <a:r>
              <a:rPr lang="en-US" i="1" dirty="0" smtClean="0">
                <a:ea typeface="Cambria Math"/>
              </a:rPr>
              <a:t> </a:t>
            </a:r>
            <a:r>
              <a:rPr lang="en-US" i="1" baseline="-25000" dirty="0" smtClean="0">
                <a:ea typeface="Cambria Math"/>
              </a:rPr>
              <a:t>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D</a:t>
            </a:r>
            <a:r>
              <a:rPr lang="en-US" dirty="0" smtClean="0"/>
              <a:t>) </a:t>
            </a:r>
            <a:r>
              <a:rPr lang="en-US" dirty="0" smtClean="0">
                <a:latin typeface="Cambria Math"/>
                <a:ea typeface="Cambria Math"/>
              </a:rPr>
              <a:t>⇒</a:t>
            </a:r>
            <a:r>
              <a:rPr lang="en-US" dirty="0" smtClean="0"/>
              <a:t> 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))  &gt; </a:t>
            </a:r>
            <a:r>
              <a:rPr lang="en-US" i="1" dirty="0" smtClean="0">
                <a:ea typeface="Cambria Math"/>
              </a:rPr>
              <a:t>s </a:t>
            </a:r>
            <a:r>
              <a:rPr lang="en-US" sz="1400" i="1" dirty="0" smtClean="0">
                <a:ea typeface="Cambria Math"/>
              </a:rPr>
              <a:t>*</a:t>
            </a:r>
            <a:r>
              <a:rPr lang="en-US" i="1" dirty="0" smtClean="0">
                <a:ea typeface="Cambria Math"/>
              </a:rPr>
              <a:t> </a:t>
            </a:r>
            <a:r>
              <a:rPr lang="en-US" i="1" dirty="0" err="1" smtClean="0">
                <a:ea typeface="Cambria Math"/>
              </a:rPr>
              <a:t>minsupp</a:t>
            </a:r>
            <a:r>
              <a:rPr lang="en-US" i="1" baseline="-25000" dirty="0" err="1" smtClean="0">
                <a:ea typeface="Cambria Math"/>
              </a:rPr>
              <a:t>r</a:t>
            </a:r>
            <a:r>
              <a:rPr lang="en-US" i="1" dirty="0" smtClean="0"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⇒ 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f </a:t>
            </a:r>
            <a:r>
              <a:rPr lang="en-US" dirty="0" smtClean="0"/>
              <a:t>|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)) &gt; </a:t>
            </a:r>
            <a:r>
              <a:rPr lang="en-US" i="1" dirty="0" err="1" smtClean="0">
                <a:ea typeface="Cambria Math"/>
              </a:rPr>
              <a:t>minsupp</a:t>
            </a:r>
            <a:r>
              <a:rPr lang="en-US" i="1" baseline="-25000" dirty="0" err="1" smtClean="0">
                <a:ea typeface="Cambria Math"/>
              </a:rPr>
              <a:t>f</a:t>
            </a:r>
            <a:endParaRPr lang="en-US" dirty="0" smtClean="0"/>
          </a:p>
          <a:p>
            <a:endParaRPr lang="en-US" dirty="0" smtClean="0">
              <a:ea typeface="Cambria Math"/>
            </a:endParaRPr>
          </a:p>
          <a:p>
            <a:pPr lvl="1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3</a:t>
            </a:fld>
            <a:endParaRPr lang="el-GR"/>
          </a:p>
        </p:txBody>
      </p:sp>
      <p:pic>
        <p:nvPicPr>
          <p:cNvPr id="6" name="Picture 5" descr="question-mark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07709" y="2204864"/>
            <a:ext cx="1584176" cy="1584176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395536" y="1268760"/>
            <a:ext cx="3816424" cy="864096"/>
          </a:xfrm>
          <a:prstGeom prst="wedgeEllipseCallout">
            <a:avLst>
              <a:gd name="adj1" fmla="val -32242"/>
              <a:gd name="adj2" fmla="val 95061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Show me movies directed by F.F. Coppola</a:t>
            </a:r>
            <a:endParaRPr lang="el-GR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627784" y="2708920"/>
          <a:ext cx="5232269" cy="338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342"/>
                <a:gridCol w="2044503"/>
                <a:gridCol w="894527"/>
                <a:gridCol w="905897"/>
              </a:tblGrid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Director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Title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Year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Genre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 smtClean="0"/>
                        <a:t>Tetro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2009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Drama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Youth Without Youth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2007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Fantasy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Godfather 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1972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Drama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Rumble Fish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1983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Drama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Conversation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1974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Thriller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Outsiders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1983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Drama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Supernova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2000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Thriller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  <a:tr h="37604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F.F. Coppola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Apocalypse Now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1979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Drama</a:t>
                      </a:r>
                      <a:endParaRPr lang="el-GR" sz="1400" dirty="0"/>
                    </a:p>
                  </a:txBody>
                  <a:tcPr marL="92723" marR="92723" marT="46361" marB="46361"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948264" y="3140968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6948264" y="3893706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6948264" y="4271324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6948264" y="5013176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6948264" y="5783492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6084168" y="4271324"/>
            <a:ext cx="180019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6084168" y="5013176"/>
            <a:ext cx="180019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4139952" y="8367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</a:t>
            </a:r>
            <a:r>
              <a:rPr lang="en-US" dirty="0" smtClean="0">
                <a:latin typeface="Lucida Handwriting" pitchFamily="66" charset="0"/>
              </a:rPr>
              <a:t> </a:t>
            </a:r>
            <a:r>
              <a:rPr lang="en-US" i="1" dirty="0" smtClean="0"/>
              <a:t>Q</a:t>
            </a:r>
            <a:endParaRPr lang="el-GR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5508104" y="22048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Query Result </a:t>
            </a:r>
            <a:r>
              <a:rPr lang="en-US" i="1" dirty="0" smtClean="0"/>
              <a:t>Res(Q)</a:t>
            </a:r>
            <a:endParaRPr lang="el-GR" i="1" dirty="0"/>
          </a:p>
        </p:txBody>
      </p:sp>
      <p:cxnSp>
        <p:nvCxnSpPr>
          <p:cNvPr id="31" name="Shape 30"/>
          <p:cNvCxnSpPr>
            <a:stCxn id="22" idx="1"/>
            <a:endCxn id="9" idx="7"/>
          </p:cNvCxnSpPr>
          <p:nvPr/>
        </p:nvCxnSpPr>
        <p:spPr>
          <a:xfrm rot="10800000" flipV="1">
            <a:off x="3653058" y="1021378"/>
            <a:ext cx="486895" cy="373926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>
            <a:stCxn id="23" idx="3"/>
            <a:endCxn id="15" idx="3"/>
          </p:cNvCxnSpPr>
          <p:nvPr/>
        </p:nvCxnSpPr>
        <p:spPr>
          <a:xfrm flipH="1">
            <a:off x="7884368" y="2389530"/>
            <a:ext cx="504056" cy="1648192"/>
          </a:xfrm>
          <a:prstGeom prst="curvedConnector3">
            <a:avLst>
              <a:gd name="adj1" fmla="val -4535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ReDRIVE</a:t>
            </a:r>
            <a:r>
              <a:rPr lang="en-US" dirty="0" smtClean="0"/>
              <a:t> framework</a:t>
            </a:r>
          </a:p>
          <a:p>
            <a:pPr lvl="1"/>
            <a:r>
              <a:rPr lang="en-US" i="1" dirty="0" err="1" smtClean="0"/>
              <a:t>faSets</a:t>
            </a:r>
            <a:r>
              <a:rPr lang="en-US" i="1" dirty="0" smtClean="0"/>
              <a:t>, interesting </a:t>
            </a:r>
            <a:r>
              <a:rPr lang="en-US" i="1" dirty="0" err="1" smtClean="0"/>
              <a:t>faSets</a:t>
            </a:r>
            <a:r>
              <a:rPr lang="en-US" i="1" dirty="0" smtClean="0"/>
              <a:t>, recommendations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Top-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  <a:r>
              <a:rPr lang="en-US" dirty="0" err="1" smtClean="0"/>
              <a:t>faSets</a:t>
            </a:r>
            <a:r>
              <a:rPr lang="en-US" dirty="0" smtClean="0"/>
              <a:t> computation</a:t>
            </a:r>
          </a:p>
          <a:p>
            <a:pPr lvl="1"/>
            <a:r>
              <a:rPr lang="en-US" i="1" dirty="0" smtClean="0"/>
              <a:t>Statistics maintenance, Two-Phase algorithm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Experimental Results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ReDRIVE</a:t>
            </a:r>
            <a:r>
              <a:rPr lang="en-US" dirty="0" smtClean="0"/>
              <a:t> framework</a:t>
            </a:r>
          </a:p>
          <a:p>
            <a:pPr lvl="1"/>
            <a:r>
              <a:rPr lang="en-US" i="1" dirty="0" err="1" smtClean="0"/>
              <a:t>faSets</a:t>
            </a:r>
            <a:r>
              <a:rPr lang="en-US" i="1" dirty="0" smtClean="0"/>
              <a:t>, interesting </a:t>
            </a:r>
            <a:r>
              <a:rPr lang="en-US" i="1" dirty="0" err="1" smtClean="0"/>
              <a:t>faSets</a:t>
            </a:r>
            <a:r>
              <a:rPr lang="en-US" i="1" dirty="0" smtClean="0"/>
              <a:t>, recommendations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Top-</a:t>
            </a:r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k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faSets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computation</a:t>
            </a:r>
          </a:p>
          <a:p>
            <a:pPr lvl="1"/>
            <a:r>
              <a:rPr lang="en-US" i="1" dirty="0" smtClean="0">
                <a:solidFill>
                  <a:schemeClr val="bg1">
                    <a:lumMod val="65000"/>
                  </a:schemeClr>
                </a:solidFill>
              </a:rPr>
              <a:t>Statistics maintenance, Two-Phase algorithm</a:t>
            </a:r>
          </a:p>
          <a:p>
            <a:pPr lvl="1"/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Experimental Results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FaSets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2353448"/>
          </a:xfrm>
        </p:spPr>
        <p:txBody>
          <a:bodyPr/>
          <a:lstStyle/>
          <a:p>
            <a:r>
              <a:rPr lang="en-US" dirty="0" smtClean="0"/>
              <a:t>Facet condition: </a:t>
            </a:r>
          </a:p>
          <a:p>
            <a:pPr lvl="2">
              <a:buNone/>
            </a:pPr>
            <a:r>
              <a:rPr lang="en-US" dirty="0" smtClean="0"/>
              <a:t>A condition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on some attribute of 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i="1" dirty="0" smtClean="0">
                <a:solidFill>
                  <a:schemeClr val="accent1"/>
                </a:solidFill>
              </a:rPr>
              <a:t>m</a:t>
            </a:r>
            <a:r>
              <a:rPr lang="en-US" dirty="0" smtClean="0">
                <a:solidFill>
                  <a:schemeClr val="accent1"/>
                </a:solidFill>
              </a:rPr>
              <a:t>-</a:t>
            </a:r>
            <a:r>
              <a:rPr lang="en-US" dirty="0" err="1" smtClean="0">
                <a:solidFill>
                  <a:schemeClr val="accent1"/>
                </a:solidFill>
              </a:rPr>
              <a:t>FaSet</a:t>
            </a:r>
            <a:r>
              <a:rPr lang="en-US" dirty="0" smtClean="0"/>
              <a:t>: </a:t>
            </a:r>
          </a:p>
          <a:p>
            <a:pPr lvl="2">
              <a:buNone/>
            </a:pPr>
            <a:r>
              <a:rPr lang="en-US" dirty="0" smtClean="0"/>
              <a:t>A set of </a:t>
            </a:r>
            <a:r>
              <a:rPr lang="en-US" i="1" dirty="0" smtClean="0"/>
              <a:t>m</a:t>
            </a:r>
            <a:r>
              <a:rPr lang="en-US" dirty="0" smtClean="0"/>
              <a:t> facet conditions on m different attributes of </a:t>
            </a:r>
            <a:r>
              <a:rPr lang="en-US" i="1" dirty="0" smtClean="0"/>
              <a:t>Res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6</a:t>
            </a:fld>
            <a:endParaRPr lang="el-G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17807" y="3654446"/>
          <a:ext cx="4104455" cy="265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301"/>
                <a:gridCol w="1603811"/>
                <a:gridCol w="701712"/>
                <a:gridCol w="710631"/>
              </a:tblGrid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Director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Title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Year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Genre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err="1" smtClean="0"/>
                        <a:t>Tetro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2009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Youth Without Youth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2007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Fantasy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Godfather 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1972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Rumble Fish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1983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Conversation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1974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Thriller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Outsiders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1983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Supernova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2000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Thriller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Apocalypse Now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1979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587936" y="4567976"/>
            <a:ext cx="734327" cy="225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4903875" y="5456342"/>
            <a:ext cx="1412165" cy="225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6682303" y="4086494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1-faSet</a:t>
            </a:r>
            <a:endParaRPr lang="el-GR" dirty="0"/>
          </a:p>
        </p:txBody>
      </p:sp>
      <p:cxnSp>
        <p:nvCxnSpPr>
          <p:cNvPr id="12" name="Curved Connector 11"/>
          <p:cNvCxnSpPr>
            <a:stCxn id="10" idx="1"/>
            <a:endCxn id="8" idx="3"/>
          </p:cNvCxnSpPr>
          <p:nvPr/>
        </p:nvCxnSpPr>
        <p:spPr>
          <a:xfrm rot="10800000" flipV="1">
            <a:off x="6322263" y="4271160"/>
            <a:ext cx="360040" cy="40979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54311" y="5742678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2-faSet</a:t>
            </a:r>
            <a:endParaRPr lang="el-GR" dirty="0"/>
          </a:p>
        </p:txBody>
      </p:sp>
      <p:cxnSp>
        <p:nvCxnSpPr>
          <p:cNvPr id="16" name="Curved Connector 15"/>
          <p:cNvCxnSpPr>
            <a:stCxn id="14" idx="1"/>
            <a:endCxn id="9" idx="3"/>
          </p:cNvCxnSpPr>
          <p:nvPr/>
        </p:nvCxnSpPr>
        <p:spPr>
          <a:xfrm rot="10800000">
            <a:off x="6316041" y="5569316"/>
            <a:ext cx="438271" cy="35802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Interestingness score of a </a:t>
            </a:r>
            <a:r>
              <a:rPr lang="en-US" dirty="0" err="1" smtClean="0"/>
              <a:t>FaSet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936104"/>
          </a:xfrm>
        </p:spPr>
        <p:txBody>
          <a:bodyPr/>
          <a:lstStyle/>
          <a:p>
            <a:r>
              <a:rPr lang="en-US" dirty="0" smtClean="0"/>
              <a:t>The relevance of a </a:t>
            </a:r>
            <a:r>
              <a:rPr lang="en-US" dirty="0" err="1" smtClean="0"/>
              <a:t>faSet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 to a user information need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Q</a:t>
            </a:r>
            <a:r>
              <a:rPr lang="en-US" dirty="0" smtClean="0"/>
              <a:t> is defined as: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7</a:t>
            </a:fld>
            <a:endParaRPr lang="el-G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59632" y="2348880"/>
          <a:ext cx="5005387" cy="1266825"/>
        </p:xfrm>
        <a:graphic>
          <a:graphicData uri="http://schemas.openxmlformats.org/presentationml/2006/ole">
            <p:oleObj spid="_x0000_s1026" name="Equation" r:id="rId4" imgW="2006280" imgH="507960" progId="Equation.3">
              <p:embed/>
            </p:oleObj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6588224" y="2636912"/>
            <a:ext cx="2304256" cy="646331"/>
            <a:chOff x="6660232" y="2276872"/>
            <a:chExt cx="2304256" cy="646331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6660232" y="2276872"/>
            <a:ext cx="493390" cy="469895"/>
          </p:xfrm>
          <a:graphic>
            <a:graphicData uri="http://schemas.openxmlformats.org/presentationml/2006/ole">
              <p:oleObj spid="_x0000_s1027" name="Equation" r:id="rId5" imgW="266400" imgH="253800" progId="Equation.3">
                <p:embed/>
              </p:oleObj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6660232" y="2276872"/>
              <a:ext cx="23042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 : The set of tuples relevant to </a:t>
              </a:r>
              <a:r>
                <a:rPr lang="en-US" i="1" dirty="0" err="1" smtClean="0"/>
                <a:t>u</a:t>
              </a:r>
              <a:r>
                <a:rPr lang="en-US" i="1" baseline="-25000" dirty="0" err="1" smtClean="0"/>
                <a:t>Q</a:t>
              </a:r>
              <a:endParaRPr lang="el-GR" dirty="0"/>
            </a:p>
          </p:txBody>
        </p:sp>
      </p:grpSp>
      <p:sp>
        <p:nvSpPr>
          <p:cNvPr id="11" name="Oval 10"/>
          <p:cNvSpPr/>
          <p:nvPr/>
        </p:nvSpPr>
        <p:spPr>
          <a:xfrm>
            <a:off x="4860032" y="2204864"/>
            <a:ext cx="1512168" cy="151216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6012160" y="40770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Same for all </a:t>
            </a:r>
            <a:r>
              <a:rPr lang="en-US" dirty="0" err="1" smtClean="0">
                <a:solidFill>
                  <a:schemeClr val="accent1"/>
                </a:solidFill>
              </a:rPr>
              <a:t>faSets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3131840" y="2204864"/>
            <a:ext cx="1656184" cy="79208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123728" y="378904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Probability that </a:t>
            </a:r>
            <a:r>
              <a:rPr lang="en-US" i="1" dirty="0" smtClean="0">
                <a:solidFill>
                  <a:schemeClr val="accent1"/>
                </a:solidFill>
              </a:rPr>
              <a:t>f</a:t>
            </a:r>
            <a:r>
              <a:rPr lang="en-US" dirty="0" smtClean="0">
                <a:solidFill>
                  <a:schemeClr val="accent1"/>
                </a:solidFill>
              </a:rPr>
              <a:t> is satisfied by a </a:t>
            </a:r>
            <a:r>
              <a:rPr lang="en-US" dirty="0" err="1" smtClean="0">
                <a:solidFill>
                  <a:schemeClr val="accent1"/>
                </a:solidFill>
              </a:rPr>
              <a:t>tuple</a:t>
            </a:r>
            <a:r>
              <a:rPr lang="en-US" dirty="0" smtClean="0">
                <a:solidFill>
                  <a:schemeClr val="accent1"/>
                </a:solidFill>
              </a:rPr>
              <a:t> in the result</a:t>
            </a:r>
            <a:endParaRPr lang="el-GR" dirty="0">
              <a:solidFill>
                <a:schemeClr val="accent1"/>
              </a:solidFill>
            </a:endParaRPr>
          </a:p>
        </p:txBody>
      </p:sp>
      <p:cxnSp>
        <p:nvCxnSpPr>
          <p:cNvPr id="20" name="Curved Connector 19"/>
          <p:cNvCxnSpPr>
            <a:stCxn id="12" idx="0"/>
            <a:endCxn id="11" idx="5"/>
          </p:cNvCxnSpPr>
          <p:nvPr/>
        </p:nvCxnSpPr>
        <p:spPr>
          <a:xfrm rot="16200000" flipV="1">
            <a:off x="6330768" y="3315560"/>
            <a:ext cx="581492" cy="94153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17" idx="0"/>
            <a:endCxn id="16" idx="2"/>
          </p:cNvCxnSpPr>
          <p:nvPr/>
        </p:nvCxnSpPr>
        <p:spPr>
          <a:xfrm rot="16200000" flipV="1">
            <a:off x="2861810" y="2870938"/>
            <a:ext cx="1188132" cy="648072"/>
          </a:xfrm>
          <a:prstGeom prst="curvedConnector4">
            <a:avLst>
              <a:gd name="adj1" fmla="val 33333"/>
              <a:gd name="adj2" fmla="val 2908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ontent Placeholder 2"/>
          <p:cNvSpPr txBox="1">
            <a:spLocks/>
          </p:cNvSpPr>
          <p:nvPr/>
        </p:nvSpPr>
        <p:spPr>
          <a:xfrm>
            <a:off x="446856" y="4581128"/>
            <a:ext cx="8229600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en-US" sz="2400" noProof="0" dirty="0" smtClean="0"/>
              <a:t>We assume</a:t>
            </a:r>
            <a:r>
              <a:rPr lang="en-US" sz="2400" dirty="0" smtClean="0"/>
              <a:t> that |</a:t>
            </a:r>
            <a:r>
              <a:rPr lang="en-US" sz="2400" i="1" dirty="0" smtClean="0"/>
              <a:t>Res</a:t>
            </a:r>
            <a:r>
              <a:rPr lang="en-US" sz="2400" dirty="0" smtClean="0"/>
              <a:t>(</a:t>
            </a:r>
            <a:r>
              <a:rPr lang="en-US" sz="2400" i="1" dirty="0" smtClean="0"/>
              <a:t>Q</a:t>
            </a:r>
            <a:r>
              <a:rPr lang="en-US" sz="2400" dirty="0" smtClean="0"/>
              <a:t>)| </a:t>
            </a:r>
            <a:r>
              <a:rPr lang="en-US" sz="2400" dirty="0" smtClean="0">
                <a:latin typeface="Cambria Math"/>
                <a:ea typeface="Cambria Math"/>
              </a:rPr>
              <a:t>≪</a:t>
            </a:r>
            <a:r>
              <a:rPr lang="en-US" sz="2400" dirty="0" smtClean="0"/>
              <a:t> |</a:t>
            </a:r>
            <a:r>
              <a:rPr lang="en-US" sz="2400" i="1" dirty="0" smtClean="0"/>
              <a:t>D</a:t>
            </a:r>
            <a:r>
              <a:rPr lang="en-US" sz="2400" dirty="0" smtClean="0"/>
              <a:t>| and therefore: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63688" y="5229200"/>
          <a:ext cx="3960441" cy="907601"/>
        </p:xfrm>
        <a:graphic>
          <a:graphicData uri="http://schemas.openxmlformats.org/presentationml/2006/ole">
            <p:oleObj spid="_x0000_s1028" name="Equation" r:id="rId6" imgW="1828800" imgH="419040" progId="Equation.3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6084168" y="530120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Support of </a:t>
            </a:r>
            <a:r>
              <a:rPr lang="en-US" i="1" dirty="0" smtClean="0">
                <a:solidFill>
                  <a:schemeClr val="accent1"/>
                </a:solidFill>
              </a:rPr>
              <a:t>f</a:t>
            </a:r>
            <a:r>
              <a:rPr lang="en-US" dirty="0" smtClean="0">
                <a:solidFill>
                  <a:schemeClr val="accent1"/>
                </a:solidFill>
              </a:rPr>
              <a:t> in </a:t>
            </a:r>
            <a:r>
              <a:rPr lang="en-US" i="1" dirty="0" smtClean="0">
                <a:solidFill>
                  <a:schemeClr val="accent1"/>
                </a:solidFill>
              </a:rPr>
              <a:t>Res</a:t>
            </a:r>
            <a:r>
              <a:rPr lang="en-US" dirty="0" smtClean="0">
                <a:solidFill>
                  <a:schemeClr val="accent1"/>
                </a:solidFill>
              </a:rPr>
              <a:t>(</a:t>
            </a:r>
            <a:r>
              <a:rPr lang="en-US" i="1" dirty="0" smtClean="0">
                <a:solidFill>
                  <a:schemeClr val="accent1"/>
                </a:solidFill>
              </a:rPr>
              <a:t>Q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endParaRPr lang="el-GR" dirty="0">
              <a:solidFill>
                <a:schemeClr val="accent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96136" y="57332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Support of </a:t>
            </a:r>
            <a:r>
              <a:rPr lang="en-US" i="1" dirty="0" smtClean="0">
                <a:solidFill>
                  <a:schemeClr val="accent1"/>
                </a:solidFill>
              </a:rPr>
              <a:t>f</a:t>
            </a:r>
            <a:r>
              <a:rPr lang="en-US" dirty="0" smtClean="0">
                <a:solidFill>
                  <a:schemeClr val="accent1"/>
                </a:solidFill>
              </a:rPr>
              <a:t> in the database</a:t>
            </a:r>
            <a:endParaRPr lang="el-G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6" grpId="0" animBg="1"/>
      <p:bldP spid="17" grpId="0"/>
      <p:bldP spid="37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Extended Interestingness score of a </a:t>
            </a:r>
            <a:r>
              <a:rPr lang="en-US" dirty="0" err="1" smtClean="0"/>
              <a:t>FaSet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368152"/>
          </a:xfrm>
        </p:spPr>
        <p:txBody>
          <a:bodyPr>
            <a:normAutofit/>
          </a:bodyPr>
          <a:lstStyle/>
          <a:p>
            <a:r>
              <a:rPr lang="en-US" dirty="0" smtClean="0"/>
              <a:t>We extend our definition to include </a:t>
            </a:r>
            <a:r>
              <a:rPr lang="en-US" dirty="0" smtClean="0">
                <a:solidFill>
                  <a:schemeClr val="accent1"/>
                </a:solidFill>
              </a:rPr>
              <a:t>attributes in relations that do not appear in </a:t>
            </a:r>
            <a:r>
              <a:rPr lang="en-US" i="1" dirty="0" smtClean="0">
                <a:solidFill>
                  <a:schemeClr val="accent1"/>
                </a:solidFill>
              </a:rPr>
              <a:t>Q </a:t>
            </a:r>
            <a:r>
              <a:rPr lang="en-US" dirty="0" smtClean="0"/>
              <a:t>but may disclose interesting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8</a:t>
            </a:fld>
            <a:endParaRPr lang="el-GR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88100" y="2780928"/>
          <a:ext cx="4968552" cy="2654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988"/>
                <a:gridCol w="1654928"/>
                <a:gridCol w="724076"/>
                <a:gridCol w="733280"/>
                <a:gridCol w="733280"/>
              </a:tblGrid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Director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Title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Year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Genre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Country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err="1" smtClean="0"/>
                        <a:t>Tetro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2009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Italy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Youth Without Youth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2007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Fantasy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Italy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Godfather 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1972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Rumble Fish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1983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Conversation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1974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Thriller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The Outsiders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1983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Supernova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2000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Thriller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  <a:tr h="294986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F.F. Coppola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Apocalypse Now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1979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Drama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USA</a:t>
                      </a:r>
                      <a:endParaRPr lang="el-GR" sz="1100" dirty="0"/>
                    </a:p>
                  </a:txBody>
                  <a:tcPr marL="72737" marR="72737" marT="36368" marB="36368" anchor="ctr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231127" y="3130082"/>
            <a:ext cx="734327" cy="225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Rectangle 8"/>
          <p:cNvSpPr/>
          <p:nvPr/>
        </p:nvSpPr>
        <p:spPr>
          <a:xfrm>
            <a:off x="6231127" y="3402228"/>
            <a:ext cx="734327" cy="2259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Exploratory Queries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936104"/>
          </a:xfrm>
        </p:spPr>
        <p:txBody>
          <a:bodyPr/>
          <a:lstStyle/>
          <a:p>
            <a:r>
              <a:rPr lang="en-US" dirty="0" smtClean="0"/>
              <a:t>For each interesting </a:t>
            </a:r>
            <a:r>
              <a:rPr lang="en-US" dirty="0" err="1" smtClean="0"/>
              <a:t>faSet</a:t>
            </a:r>
            <a:r>
              <a:rPr lang="en-US" dirty="0" smtClean="0"/>
              <a:t> </a:t>
            </a:r>
            <a:r>
              <a:rPr lang="en-US" i="1" dirty="0" smtClean="0"/>
              <a:t>f</a:t>
            </a:r>
            <a:r>
              <a:rPr lang="en-US" dirty="0" smtClean="0"/>
              <a:t>, we construct an </a:t>
            </a:r>
            <a:r>
              <a:rPr lang="en-US" dirty="0" smtClean="0">
                <a:solidFill>
                  <a:schemeClr val="accent1"/>
                </a:solidFill>
              </a:rPr>
              <a:t>exploratory query</a:t>
            </a:r>
            <a:r>
              <a:rPr lang="en-US" dirty="0" smtClean="0"/>
              <a:t> used to recommend results to the user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Lab, University of 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6838-B5D5-41C9-8E11-7990FDC6516A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6" name="Rounded Rectangle 5"/>
          <p:cNvSpPr/>
          <p:nvPr/>
        </p:nvSpPr>
        <p:spPr>
          <a:xfrm>
            <a:off x="539552" y="2492896"/>
            <a:ext cx="5760640" cy="122413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SELECT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title, year, genre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FROM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movies, directors, genres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director = ‘F.F. Coppola’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join(Q)</a:t>
            </a:r>
            <a:endParaRPr lang="el-GR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43608" y="4221088"/>
          <a:ext cx="1346081" cy="919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915"/>
                <a:gridCol w="525979"/>
                <a:gridCol w="230131"/>
                <a:gridCol w="233056"/>
              </a:tblGrid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Director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Title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Year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Genre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err="1" smtClean="0"/>
                        <a:t>Tetro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2009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Drama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Youth Without Youth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2007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Fantasy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The Godfather 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1972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Drama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Rumble Fish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1983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Drama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The Conversation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1974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Thriller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The Outsiders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1983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Drama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Supernova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2000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Thriller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  <a:tr h="96743"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F.F. Coppola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Apocalypse Now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1979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" dirty="0" smtClean="0"/>
                        <a:t>Drama</a:t>
                      </a:r>
                      <a:endParaRPr lang="el-GR" sz="400" dirty="0"/>
                    </a:p>
                  </a:txBody>
                  <a:tcPr marL="23855" marR="23855" marT="11927" marB="11927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35896" y="4509120"/>
            <a:ext cx="194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</a:t>
            </a:r>
            <a:r>
              <a:rPr lang="en-US" dirty="0" smtClean="0"/>
              <a:t> = ‘1983, Drama’</a:t>
            </a:r>
            <a:endParaRPr lang="el-GR" dirty="0"/>
          </a:p>
        </p:txBody>
      </p:sp>
      <p:sp>
        <p:nvSpPr>
          <p:cNvPr id="9" name="Rounded Rectangle 8"/>
          <p:cNvSpPr/>
          <p:nvPr/>
        </p:nvSpPr>
        <p:spPr>
          <a:xfrm>
            <a:off x="2627784" y="5517232"/>
            <a:ext cx="6372200" cy="1224136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SELECT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director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FROM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movies, directors, genres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WHERE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year = 1983 </a:t>
            </a:r>
            <a:r>
              <a:rPr lang="en-US" b="1" i="1" dirty="0" smtClean="0">
                <a:solidFill>
                  <a:schemeClr val="tx1"/>
                </a:solidFill>
              </a:rPr>
              <a:t>AND</a:t>
            </a:r>
            <a:r>
              <a:rPr lang="en-US" i="1" dirty="0" smtClean="0">
                <a:solidFill>
                  <a:schemeClr val="accent2"/>
                </a:solidFill>
              </a:rPr>
              <a:t> genre = ‘Drama’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join(Q)</a:t>
            </a:r>
            <a:endParaRPr lang="el-GR" i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18862" y="2255100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2204864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query Q</a:t>
            </a:r>
            <a:endParaRPr lang="el-GR" dirty="0"/>
          </a:p>
        </p:txBody>
      </p:sp>
      <p:sp>
        <p:nvSpPr>
          <p:cNvPr id="13" name="Oval 12"/>
          <p:cNvSpPr/>
          <p:nvPr/>
        </p:nvSpPr>
        <p:spPr>
          <a:xfrm>
            <a:off x="650910" y="3983292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1600" y="393305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Res(Q)</a:t>
            </a:r>
            <a:endParaRPr lang="el-GR" dirty="0"/>
          </a:p>
        </p:txBody>
      </p:sp>
      <p:sp>
        <p:nvSpPr>
          <p:cNvPr id="15" name="Oval 14"/>
          <p:cNvSpPr/>
          <p:nvPr/>
        </p:nvSpPr>
        <p:spPr>
          <a:xfrm>
            <a:off x="3243198" y="4199316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3888" y="4149080"/>
            <a:ext cx="188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Interesting </a:t>
            </a:r>
            <a:r>
              <a:rPr lang="en-US" dirty="0" err="1" smtClean="0"/>
              <a:t>faSet</a:t>
            </a:r>
            <a:endParaRPr lang="el-GR" dirty="0"/>
          </a:p>
        </p:txBody>
      </p:sp>
      <p:sp>
        <p:nvSpPr>
          <p:cNvPr id="17" name="Oval 16"/>
          <p:cNvSpPr/>
          <p:nvPr/>
        </p:nvSpPr>
        <p:spPr>
          <a:xfrm>
            <a:off x="2307094" y="5351444"/>
            <a:ext cx="360040" cy="3600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27784" y="5235892"/>
            <a:ext cx="2024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Exploratory query</a:t>
            </a:r>
            <a:endParaRPr lang="el-GR" dirty="0"/>
          </a:p>
        </p:txBody>
      </p:sp>
      <p:cxnSp>
        <p:nvCxnSpPr>
          <p:cNvPr id="20" name="Curved Connector 19"/>
          <p:cNvCxnSpPr>
            <a:stCxn id="11" idx="4"/>
            <a:endCxn id="13" idx="2"/>
          </p:cNvCxnSpPr>
          <p:nvPr/>
        </p:nvCxnSpPr>
        <p:spPr>
          <a:xfrm rot="16200000" flipH="1">
            <a:off x="-249190" y="3263212"/>
            <a:ext cx="1548172" cy="25202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4" idx="3"/>
            <a:endCxn id="15" idx="2"/>
          </p:cNvCxnSpPr>
          <p:nvPr/>
        </p:nvCxnSpPr>
        <p:spPr>
          <a:xfrm>
            <a:off x="1874411" y="4117722"/>
            <a:ext cx="1368787" cy="26161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8" idx="2"/>
            <a:endCxn id="17" idx="0"/>
          </p:cNvCxnSpPr>
          <p:nvPr/>
        </p:nvCxnSpPr>
        <p:spPr>
          <a:xfrm rot="5400000">
            <a:off x="3311200" y="4054366"/>
            <a:ext cx="472992" cy="21211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305</TotalTime>
  <Words>1524</Words>
  <Application>Microsoft Office PowerPoint</Application>
  <PresentationFormat>On-screen Show (4:3)</PresentationFormat>
  <Paragraphs>408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Urban</vt:lpstr>
      <vt:lpstr>Equation</vt:lpstr>
      <vt:lpstr>ReDrive: Result-Driven Database Exploration through Recommendations</vt:lpstr>
      <vt:lpstr>Motivation</vt:lpstr>
      <vt:lpstr>Example</vt:lpstr>
      <vt:lpstr>Outline</vt:lpstr>
      <vt:lpstr>Outline</vt:lpstr>
      <vt:lpstr>FaSets</vt:lpstr>
      <vt:lpstr>Interestingness score of a FaSet</vt:lpstr>
      <vt:lpstr>Extended Interestingness score of a FaSet</vt:lpstr>
      <vt:lpstr>Exploratory Queries</vt:lpstr>
      <vt:lpstr>Outline</vt:lpstr>
      <vt:lpstr>Estimating p(f |D) </vt:lpstr>
      <vt:lpstr>Statistics</vt:lpstr>
      <vt:lpstr>Lack of Monotonicity</vt:lpstr>
      <vt:lpstr>The Two-Phase Algorithm</vt:lpstr>
      <vt:lpstr>Outline</vt:lpstr>
      <vt:lpstr>Datasets</vt:lpstr>
      <vt:lpstr>Statistics Generation</vt:lpstr>
      <vt:lpstr>Top-k faSets discovery</vt:lpstr>
      <vt:lpstr>Exploring the real datasets</vt:lpstr>
      <vt:lpstr>Summary</vt:lpstr>
      <vt:lpstr>Slide 21</vt:lpstr>
      <vt:lpstr>Queries</vt:lpstr>
      <vt:lpstr>Definitions</vt:lpstr>
      <vt:lpstr>The Two-Phase Algorithm (2/2)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ReDrive: Result-Driven Database Exploration through Recommendations</dc:title>
  <dc:creator>Marina Drosou</dc:creator>
  <cp:lastModifiedBy>Valued Acer Customer</cp:lastModifiedBy>
  <cp:revision>61</cp:revision>
  <dcterms:created xsi:type="dcterms:W3CDTF">2011-10-14T13:43:10Z</dcterms:created>
  <dcterms:modified xsi:type="dcterms:W3CDTF">2011-10-25T14:46:18Z</dcterms:modified>
</cp:coreProperties>
</file>