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Default Extension="fntdata" ContentType="application/x-fontdata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gs/tag56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36" r:id="rId1"/>
  </p:sldMasterIdLst>
  <p:handoutMasterIdLst>
    <p:handoutMasterId r:id="rId16"/>
  </p:handoutMasterIdLst>
  <p:sldIdLst>
    <p:sldId id="534" r:id="rId2"/>
    <p:sldId id="535" r:id="rId3"/>
    <p:sldId id="537" r:id="rId4"/>
    <p:sldId id="539" r:id="rId5"/>
    <p:sldId id="540" r:id="rId6"/>
    <p:sldId id="541" r:id="rId7"/>
    <p:sldId id="538" r:id="rId8"/>
    <p:sldId id="543" r:id="rId9"/>
    <p:sldId id="546" r:id="rId10"/>
    <p:sldId id="547" r:id="rId11"/>
    <p:sldId id="542" r:id="rId12"/>
    <p:sldId id="548" r:id="rId13"/>
    <p:sldId id="545" r:id="rId14"/>
    <p:sldId id="549" r:id="rId15"/>
  </p:sldIdLst>
  <p:sldSz cx="9144000" cy="6858000" type="screen4x3"/>
  <p:notesSz cx="6858000" cy="9144000"/>
  <p:embeddedFontLst>
    <p:embeddedFont>
      <p:font typeface="cmmi10" pitchFamily="34" charset="0"/>
      <p:regular r:id="rId17"/>
    </p:embeddedFont>
    <p:embeddedFont>
      <p:font typeface="cmr10" pitchFamily="34" charset="0"/>
      <p:regular r:id="rId18"/>
    </p:embeddedFont>
    <p:embeddedFont>
      <p:font typeface="cmsy10orig" pitchFamily="34" charset="0"/>
      <p:regular r:id="rId19"/>
    </p:embeddedFont>
    <p:embeddedFont>
      <p:font typeface="cmmi7" pitchFamily="34" charset="0"/>
      <p:regular r:id="rId20"/>
    </p:embeddedFont>
    <p:embeddedFont>
      <p:font typeface="cmex10" pitchFamily="34" charset="0"/>
      <p:regular r:id="rId21"/>
    </p:embeddedFont>
    <p:embeddedFont>
      <p:font typeface="Lucida Console" pitchFamily="49" charset="0"/>
      <p:regular r:id="rId22"/>
    </p:embeddedFont>
    <p:embeddedFont>
      <p:font typeface="Garamond" pitchFamily="18" charset="0"/>
      <p:regular r:id="rId23"/>
      <p:bold r:id="rId24"/>
      <p:italic r:id="rId25"/>
    </p:embeddedFont>
  </p:embeddedFontLst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99"/>
    <a:srgbClr val="FF9900"/>
    <a:srgbClr val="CC3300"/>
    <a:srgbClr val="FF6600"/>
    <a:srgbClr val="FFC979"/>
    <a:srgbClr val="FFB547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0" autoAdjust="0"/>
    <p:restoredTop sz="98875" autoAdjust="0"/>
  </p:normalViewPr>
  <p:slideViewPr>
    <p:cSldViewPr>
      <p:cViewPr>
        <p:scale>
          <a:sx n="90" d="100"/>
          <a:sy n="90" d="100"/>
        </p:scale>
        <p:origin x="-13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93734A1-D003-4450-9AE0-1EB2239FF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Klik for at redigere titeltypografi i masteren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Klik for at redigere undertiteltypografien i masteren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2ECD9-B865-4673-880F-1E76E7615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0CD68-31E7-46C4-A5A8-DDE9F155CF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41B5-F7FB-4637-9BA7-C0AF6E6E13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EDA56-F5AB-4300-9BAA-6A3213D50C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10E4D-1E94-4A30-9752-E1BEA1D34B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41560-14C3-4190-AF20-32736F1AFA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8FF1D-A470-4DE1-B1F0-4357A94D1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157D4-4ACF-4CCA-931D-A817559C95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20D36-4540-4A27-81BC-A65FB4E79C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332AD-5CF4-45D0-AE45-38A702D50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5FEBA-D4B8-4F57-9DD6-83912441E5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Klik for at redigere teksttypografierne i masteren</a:t>
            </a:r>
          </a:p>
          <a:p>
            <a:pPr lvl="1"/>
            <a:r>
              <a:rPr lang="en-US" altLang="en-US" smtClean="0"/>
              <a:t>Andet niveau</a:t>
            </a:r>
          </a:p>
          <a:p>
            <a:pPr lvl="2"/>
            <a:r>
              <a:rPr lang="en-US" altLang="en-US" smtClean="0"/>
              <a:t>Tredje niveau</a:t>
            </a:r>
          </a:p>
          <a:p>
            <a:pPr lvl="3"/>
            <a:r>
              <a:rPr lang="en-US" altLang="en-US" smtClean="0"/>
              <a:t>Fjerde niveau</a:t>
            </a:r>
          </a:p>
          <a:p>
            <a:pPr lvl="4"/>
            <a:r>
              <a:rPr lang="en-US" altLang="en-US" smtClean="0"/>
              <a:t>Femte niveau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9D814D1E-7752-4092-825B-D485351AAD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713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713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2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tags" Target="../tags/tag5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10" Type="http://schemas.openxmlformats.org/officeDocument/2006/relationships/image" Target="../media/image17.png"/><Relationship Id="rId4" Type="http://schemas.openxmlformats.org/officeDocument/2006/relationships/tags" Target="../tags/tag53.xml"/><Relationship Id="rId9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image" Target="../media/image5.png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" Type="http://schemas.openxmlformats.org/officeDocument/2006/relationships/tags" Target="../tags/tag12.xml"/><Relationship Id="rId16" Type="http://schemas.openxmlformats.org/officeDocument/2006/relationships/image" Target="../media/image8.png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image" Target="../media/image3.png"/><Relationship Id="rId5" Type="http://schemas.openxmlformats.org/officeDocument/2006/relationships/tags" Target="../tags/tag15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3" Type="http://schemas.openxmlformats.org/officeDocument/2006/relationships/tags" Target="../tags/tag22.xml"/><Relationship Id="rId21" Type="http://schemas.openxmlformats.org/officeDocument/2006/relationships/image" Target="../media/image11.png"/><Relationship Id="rId7" Type="http://schemas.openxmlformats.org/officeDocument/2006/relationships/tags" Target="../tags/tag26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7.png"/><Relationship Id="rId2" Type="http://schemas.openxmlformats.org/officeDocument/2006/relationships/tags" Target="../tags/tag21.xml"/><Relationship Id="rId16" Type="http://schemas.openxmlformats.org/officeDocument/2006/relationships/image" Target="../media/image6.png"/><Relationship Id="rId20" Type="http://schemas.openxmlformats.org/officeDocument/2006/relationships/image" Target="../media/image10.png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1" Type="http://schemas.openxmlformats.org/officeDocument/2006/relationships/tags" Target="../tags/tag30.xml"/><Relationship Id="rId5" Type="http://schemas.openxmlformats.org/officeDocument/2006/relationships/tags" Target="../tags/tag24.xml"/><Relationship Id="rId15" Type="http://schemas.openxmlformats.org/officeDocument/2006/relationships/image" Target="../media/image5.png"/><Relationship Id="rId10" Type="http://schemas.openxmlformats.org/officeDocument/2006/relationships/tags" Target="../tags/tag29.xml"/><Relationship Id="rId19" Type="http://schemas.openxmlformats.org/officeDocument/2006/relationships/image" Target="../media/image9.png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image" Target="../media/image6.png"/><Relationship Id="rId3" Type="http://schemas.openxmlformats.org/officeDocument/2006/relationships/tags" Target="../tags/tag33.xml"/><Relationship Id="rId21" Type="http://schemas.openxmlformats.org/officeDocument/2006/relationships/image" Target="../media/image9.png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image" Target="../media/image5.png"/><Relationship Id="rId25" Type="http://schemas.openxmlformats.org/officeDocument/2006/relationships/image" Target="../media/image13.png"/><Relationship Id="rId2" Type="http://schemas.openxmlformats.org/officeDocument/2006/relationships/tags" Target="../tags/tag3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24" Type="http://schemas.openxmlformats.org/officeDocument/2006/relationships/image" Target="../media/image12.png"/><Relationship Id="rId5" Type="http://schemas.openxmlformats.org/officeDocument/2006/relationships/tags" Target="../tags/tag35.xml"/><Relationship Id="rId15" Type="http://schemas.openxmlformats.org/officeDocument/2006/relationships/image" Target="../media/image3.png"/><Relationship Id="rId23" Type="http://schemas.openxmlformats.org/officeDocument/2006/relationships/image" Target="../media/image11.png"/><Relationship Id="rId10" Type="http://schemas.openxmlformats.org/officeDocument/2006/relationships/tags" Target="../tags/tag40.xml"/><Relationship Id="rId19" Type="http://schemas.openxmlformats.org/officeDocument/2006/relationships/image" Target="../media/image7.png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slideLayout" Target="../slideLayouts/slideLayout2.xml"/><Relationship Id="rId2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730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6670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12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26670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35052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35052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43434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14 - Ορθογώνιο"/>
          <p:cNvSpPr/>
          <p:nvPr/>
        </p:nvSpPr>
        <p:spPr bwMode="auto">
          <a:xfrm>
            <a:off x="43434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15 - Ορθογώνιο"/>
          <p:cNvSpPr/>
          <p:nvPr/>
        </p:nvSpPr>
        <p:spPr bwMode="auto">
          <a:xfrm>
            <a:off x="51816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32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16 - Ορθογώνιο"/>
          <p:cNvSpPr/>
          <p:nvPr/>
        </p:nvSpPr>
        <p:spPr bwMode="auto">
          <a:xfrm>
            <a:off x="51816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60198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60198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19 - Ορθογώνιο"/>
          <p:cNvSpPr/>
          <p:nvPr/>
        </p:nvSpPr>
        <p:spPr bwMode="auto">
          <a:xfrm>
            <a:off x="68580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20 - Ορθογώνιο"/>
          <p:cNvSpPr/>
          <p:nvPr/>
        </p:nvSpPr>
        <p:spPr bwMode="auto">
          <a:xfrm>
            <a:off x="68580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21 - Ορθογώνιο"/>
          <p:cNvSpPr/>
          <p:nvPr/>
        </p:nvSpPr>
        <p:spPr bwMode="auto">
          <a:xfrm>
            <a:off x="76962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60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22 - Ορθογώνιο"/>
          <p:cNvSpPr/>
          <p:nvPr/>
        </p:nvSpPr>
        <p:spPr bwMode="auto">
          <a:xfrm>
            <a:off x="76962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23 - Ορθογώνιο"/>
          <p:cNvSpPr/>
          <p:nvPr/>
        </p:nvSpPr>
        <p:spPr bwMode="auto">
          <a:xfrm>
            <a:off x="85344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72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24 - Ορθογώνιο"/>
          <p:cNvSpPr/>
          <p:nvPr/>
        </p:nvSpPr>
        <p:spPr bwMode="auto">
          <a:xfrm>
            <a:off x="85344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27 - Ορθογώνιο"/>
          <p:cNvSpPr/>
          <p:nvPr/>
        </p:nvSpPr>
        <p:spPr bwMode="auto">
          <a:xfrm>
            <a:off x="1524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-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28 - Ορθογώνιο"/>
          <p:cNvSpPr/>
          <p:nvPr/>
        </p:nvSpPr>
        <p:spPr bwMode="auto">
          <a:xfrm>
            <a:off x="1524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29 - Ορθογώνιο"/>
          <p:cNvSpPr/>
          <p:nvPr/>
        </p:nvSpPr>
        <p:spPr bwMode="auto">
          <a:xfrm>
            <a:off x="9906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30 - Ορθογώνιο"/>
          <p:cNvSpPr/>
          <p:nvPr/>
        </p:nvSpPr>
        <p:spPr bwMode="auto">
          <a:xfrm>
            <a:off x="9906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31 - Ορθογώνιο"/>
          <p:cNvSpPr/>
          <p:nvPr/>
        </p:nvSpPr>
        <p:spPr bwMode="auto">
          <a:xfrm>
            <a:off x="18288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32 - Ορθογώνιο"/>
          <p:cNvSpPr/>
          <p:nvPr/>
        </p:nvSpPr>
        <p:spPr bwMode="auto">
          <a:xfrm>
            <a:off x="18288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33 - Ορθογώνιο"/>
          <p:cNvSpPr/>
          <p:nvPr/>
        </p:nvSpPr>
        <p:spPr bwMode="auto">
          <a:xfrm>
            <a:off x="1524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34 - Ορθογώνιο"/>
          <p:cNvSpPr/>
          <p:nvPr/>
        </p:nvSpPr>
        <p:spPr bwMode="auto">
          <a:xfrm>
            <a:off x="152400" y="4648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35 - Ορθογώνιο"/>
          <p:cNvSpPr/>
          <p:nvPr/>
        </p:nvSpPr>
        <p:spPr bwMode="auto">
          <a:xfrm>
            <a:off x="26670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36 - Ορθογώνιο"/>
          <p:cNvSpPr/>
          <p:nvPr/>
        </p:nvSpPr>
        <p:spPr bwMode="auto">
          <a:xfrm>
            <a:off x="43434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37 - Ορθογώνιο"/>
          <p:cNvSpPr/>
          <p:nvPr/>
        </p:nvSpPr>
        <p:spPr bwMode="auto">
          <a:xfrm>
            <a:off x="4343400" y="4648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38 - Ορθογώνιο"/>
          <p:cNvSpPr/>
          <p:nvPr/>
        </p:nvSpPr>
        <p:spPr bwMode="auto">
          <a:xfrm>
            <a:off x="60198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39 - Ορθογώνιο"/>
          <p:cNvSpPr/>
          <p:nvPr/>
        </p:nvSpPr>
        <p:spPr bwMode="auto">
          <a:xfrm>
            <a:off x="76962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40 - Ορθογώνιο"/>
          <p:cNvSpPr/>
          <p:nvPr/>
        </p:nvSpPr>
        <p:spPr bwMode="auto">
          <a:xfrm>
            <a:off x="85344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42 - Ευθύγραμμο βέλος σύνδεσης"/>
          <p:cNvCxnSpPr>
            <a:stCxn id="35" idx="3"/>
            <a:endCxn id="38" idx="1"/>
          </p:cNvCxnSpPr>
          <p:nvPr/>
        </p:nvCxnSpPr>
        <p:spPr bwMode="auto">
          <a:xfrm>
            <a:off x="533400" y="4838700"/>
            <a:ext cx="3810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44 - Ευθύγραμμο βέλος σύνδεσης"/>
          <p:cNvCxnSpPr>
            <a:stCxn id="34" idx="3"/>
            <a:endCxn id="36" idx="1"/>
          </p:cNvCxnSpPr>
          <p:nvPr/>
        </p:nvCxnSpPr>
        <p:spPr bwMode="auto">
          <a:xfrm>
            <a:off x="533400" y="5219700"/>
            <a:ext cx="2133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50 - Ευθύγραμμο βέλος σύνδεσης"/>
          <p:cNvCxnSpPr>
            <a:stCxn id="36" idx="3"/>
            <a:endCxn id="37" idx="1"/>
          </p:cNvCxnSpPr>
          <p:nvPr/>
        </p:nvCxnSpPr>
        <p:spPr bwMode="auto">
          <a:xfrm>
            <a:off x="3048000" y="5219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53 - Ευθύγραμμο βέλος σύνδεσης"/>
          <p:cNvCxnSpPr>
            <a:stCxn id="37" idx="3"/>
            <a:endCxn id="39" idx="1"/>
          </p:cNvCxnSpPr>
          <p:nvPr/>
        </p:nvCxnSpPr>
        <p:spPr bwMode="auto">
          <a:xfrm>
            <a:off x="4724400" y="5219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56 - Ευθύγραμμο βέλος σύνδεσης"/>
          <p:cNvCxnSpPr>
            <a:stCxn id="39" idx="3"/>
            <a:endCxn id="40" idx="1"/>
          </p:cNvCxnSpPr>
          <p:nvPr/>
        </p:nvCxnSpPr>
        <p:spPr bwMode="auto">
          <a:xfrm>
            <a:off x="6400800" y="5219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59 - Ευθύγραμμο βέλος σύνδεσης"/>
          <p:cNvCxnSpPr>
            <a:stCxn id="40" idx="3"/>
            <a:endCxn id="41" idx="1"/>
          </p:cNvCxnSpPr>
          <p:nvPr/>
        </p:nvCxnSpPr>
        <p:spPr bwMode="auto">
          <a:xfrm>
            <a:off x="8077200" y="5219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62 - Ευθύγραμμο βέλος σύνδεσης"/>
          <p:cNvCxnSpPr>
            <a:stCxn id="29" idx="3"/>
            <a:endCxn id="31" idx="1"/>
          </p:cNvCxnSpPr>
          <p:nvPr/>
        </p:nvCxnSpPr>
        <p:spPr bwMode="auto">
          <a:xfrm>
            <a:off x="5334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65 - Ευθύγραμμο βέλος σύνδεσης"/>
          <p:cNvCxnSpPr>
            <a:stCxn id="31" idx="3"/>
            <a:endCxn id="33" idx="1"/>
          </p:cNvCxnSpPr>
          <p:nvPr/>
        </p:nvCxnSpPr>
        <p:spPr bwMode="auto">
          <a:xfrm>
            <a:off x="13716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66 - Ευθύγραμμο βέλος σύνδεσης"/>
          <p:cNvCxnSpPr>
            <a:stCxn id="33" idx="3"/>
            <a:endCxn id="11" idx="1"/>
          </p:cNvCxnSpPr>
          <p:nvPr/>
        </p:nvCxnSpPr>
        <p:spPr bwMode="auto">
          <a:xfrm>
            <a:off x="22098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67 - Ευθύγραμμο βέλος σύνδεσης"/>
          <p:cNvCxnSpPr>
            <a:stCxn id="11" idx="3"/>
            <a:endCxn id="13" idx="1"/>
          </p:cNvCxnSpPr>
          <p:nvPr/>
        </p:nvCxnSpPr>
        <p:spPr bwMode="auto">
          <a:xfrm>
            <a:off x="30480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68 - Ευθύγραμμο βέλος σύνδεσης"/>
          <p:cNvCxnSpPr>
            <a:stCxn id="13" idx="3"/>
            <a:endCxn id="15" idx="1"/>
          </p:cNvCxnSpPr>
          <p:nvPr/>
        </p:nvCxnSpPr>
        <p:spPr bwMode="auto">
          <a:xfrm>
            <a:off x="38862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69 - Ευθύγραμμο βέλος σύνδεσης"/>
          <p:cNvCxnSpPr>
            <a:stCxn id="15" idx="3"/>
            <a:endCxn id="17" idx="1"/>
          </p:cNvCxnSpPr>
          <p:nvPr/>
        </p:nvCxnSpPr>
        <p:spPr bwMode="auto">
          <a:xfrm>
            <a:off x="47244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70 - Ευθύγραμμο βέλος σύνδεσης"/>
          <p:cNvCxnSpPr>
            <a:stCxn id="17" idx="3"/>
            <a:endCxn id="19" idx="1"/>
          </p:cNvCxnSpPr>
          <p:nvPr/>
        </p:nvCxnSpPr>
        <p:spPr bwMode="auto">
          <a:xfrm>
            <a:off x="55626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- Ευθύγραμμο βέλος σύνδεσης"/>
          <p:cNvCxnSpPr>
            <a:stCxn id="19" idx="3"/>
            <a:endCxn id="21" idx="1"/>
          </p:cNvCxnSpPr>
          <p:nvPr/>
        </p:nvCxnSpPr>
        <p:spPr bwMode="auto">
          <a:xfrm>
            <a:off x="64008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72 - Ευθύγραμμο βέλος σύνδεσης"/>
          <p:cNvCxnSpPr>
            <a:stCxn id="21" idx="3"/>
            <a:endCxn id="23" idx="1"/>
          </p:cNvCxnSpPr>
          <p:nvPr/>
        </p:nvCxnSpPr>
        <p:spPr bwMode="auto">
          <a:xfrm>
            <a:off x="72390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73 - Ευθύγραμμο βέλος σύνδεσης"/>
          <p:cNvCxnSpPr>
            <a:stCxn id="23" idx="3"/>
            <a:endCxn id="25" idx="1"/>
          </p:cNvCxnSpPr>
          <p:nvPr/>
        </p:nvCxnSpPr>
        <p:spPr bwMode="auto">
          <a:xfrm>
            <a:off x="80772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51 - TextBox"/>
          <p:cNvSpPr txBox="1"/>
          <p:nvPr/>
        </p:nvSpPr>
        <p:spPr>
          <a:xfrm>
            <a:off x="304800" y="1447800"/>
            <a:ext cx="8464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Χρησιμοποιεί πρόσθετους συνδέσμους στους κόμβους μιας συνδεδεμένης λίστας</a:t>
            </a:r>
            <a:endParaRPr lang="el-GR" dirty="0"/>
          </a:p>
        </p:txBody>
      </p:sp>
      <p:pic>
        <p:nvPicPr>
          <p:cNvPr id="55" name="54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" y="2057400"/>
            <a:ext cx="254508" cy="152400"/>
          </a:xfrm>
          <a:prstGeom prst="rect">
            <a:avLst/>
          </a:prstGeom>
          <a:noFill/>
        </p:spPr>
      </p:pic>
      <p:sp>
        <p:nvSpPr>
          <p:cNvPr id="56" name="55 - TextBox"/>
          <p:cNvSpPr txBox="1"/>
          <p:nvPr/>
        </p:nvSpPr>
        <p:spPr>
          <a:xfrm>
            <a:off x="603560" y="1905000"/>
            <a:ext cx="7632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επιτάχυνση της αναζήτησης με παράλειψη μεγάλων τμημάτων της λίστας</a:t>
            </a:r>
            <a:endParaRPr lang="el-GR" dirty="0"/>
          </a:p>
        </p:txBody>
      </p:sp>
      <p:sp>
        <p:nvSpPr>
          <p:cNvPr id="64" name="63 - TextBox"/>
          <p:cNvSpPr txBox="1"/>
          <p:nvPr/>
        </p:nvSpPr>
        <p:spPr>
          <a:xfrm>
            <a:off x="381000" y="266700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Μια λίστα παράλειψης είναι μια διατεταγμένη συνδεδεμένη λίστα της οποίας κάθε κόμβος περιέχει μεταβλητό πλήθος συνδέσμων. 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Οι σύνδεσμοι του επιπέδου    υλοποιούν απλά συνδεδεμένες λίστες οι οποίες παραλείπουν τους κόμβους με λιγότερους από      συνδέσμους.</a:t>
            </a:r>
            <a:endParaRPr lang="el-GR" dirty="0"/>
          </a:p>
        </p:txBody>
      </p:sp>
      <p:pic>
        <p:nvPicPr>
          <p:cNvPr id="65" name="64 - Εικόνα" descr="TP_tmp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05200" y="3581400"/>
            <a:ext cx="76200" cy="178308"/>
          </a:xfrm>
          <a:prstGeom prst="rect">
            <a:avLst/>
          </a:prstGeom>
          <a:noFill/>
        </p:spPr>
      </p:pic>
      <p:pic>
        <p:nvPicPr>
          <p:cNvPr id="75" name="74 - Εικόνα" descr="TP_tmp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4000" y="3860292"/>
            <a:ext cx="76200" cy="178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120" name="119 - TextBox"/>
          <p:cNvSpPr txBox="1"/>
          <p:nvPr/>
        </p:nvSpPr>
        <p:spPr>
          <a:xfrm>
            <a:off x="362167" y="1066800"/>
            <a:ext cx="380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Εισαγωγή σε λίστα παράλειψης</a:t>
            </a:r>
            <a:endParaRPr lang="el-GR" b="1" dirty="0"/>
          </a:p>
        </p:txBody>
      </p:sp>
      <p:sp>
        <p:nvSpPr>
          <p:cNvPr id="15" name="14 - Ορθογώνιο"/>
          <p:cNvSpPr/>
          <p:nvPr/>
        </p:nvSpPr>
        <p:spPr bwMode="auto">
          <a:xfrm>
            <a:off x="6019800" y="4267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15 - Ορθογώνιο"/>
          <p:cNvSpPr/>
          <p:nvPr/>
        </p:nvSpPr>
        <p:spPr bwMode="auto">
          <a:xfrm>
            <a:off x="6019800" y="3886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33 - Ορθογώνιο"/>
          <p:cNvSpPr/>
          <p:nvPr/>
        </p:nvSpPr>
        <p:spPr bwMode="auto">
          <a:xfrm>
            <a:off x="6019800" y="3505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152400" y="1905000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Εισαγωγή 44</a:t>
            </a:r>
            <a:endParaRPr lang="el-GR" dirty="0"/>
          </a:p>
        </p:txBody>
      </p:sp>
      <p:sp>
        <p:nvSpPr>
          <p:cNvPr id="64" name="63 - Ορθογώνιο"/>
          <p:cNvSpPr/>
          <p:nvPr/>
        </p:nvSpPr>
        <p:spPr bwMode="auto">
          <a:xfrm>
            <a:off x="26670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12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65 - Ορθογώνιο"/>
          <p:cNvSpPr/>
          <p:nvPr/>
        </p:nvSpPr>
        <p:spPr bwMode="auto">
          <a:xfrm>
            <a:off x="26670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66 - Ορθογώνιο"/>
          <p:cNvSpPr/>
          <p:nvPr/>
        </p:nvSpPr>
        <p:spPr bwMode="auto">
          <a:xfrm>
            <a:off x="35052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67 - Ορθογώνιο"/>
          <p:cNvSpPr/>
          <p:nvPr/>
        </p:nvSpPr>
        <p:spPr bwMode="auto">
          <a:xfrm>
            <a:off x="35052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68 - Ορθογώνιο"/>
          <p:cNvSpPr/>
          <p:nvPr/>
        </p:nvSpPr>
        <p:spPr bwMode="auto">
          <a:xfrm>
            <a:off x="43434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69 - Ορθογώνιο"/>
          <p:cNvSpPr/>
          <p:nvPr/>
        </p:nvSpPr>
        <p:spPr bwMode="auto">
          <a:xfrm>
            <a:off x="4343400" y="3886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70 - Ορθογώνιο"/>
          <p:cNvSpPr/>
          <p:nvPr/>
        </p:nvSpPr>
        <p:spPr bwMode="auto">
          <a:xfrm>
            <a:off x="51816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32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71 - Ορθογώνιο"/>
          <p:cNvSpPr/>
          <p:nvPr/>
        </p:nvSpPr>
        <p:spPr bwMode="auto">
          <a:xfrm>
            <a:off x="5181600" y="3886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72 - Ορθογώνιο"/>
          <p:cNvSpPr/>
          <p:nvPr/>
        </p:nvSpPr>
        <p:spPr bwMode="auto">
          <a:xfrm>
            <a:off x="77724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60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73 - Ορθογώνιο"/>
          <p:cNvSpPr/>
          <p:nvPr/>
        </p:nvSpPr>
        <p:spPr bwMode="auto">
          <a:xfrm>
            <a:off x="77724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74 - Ορθογώνιο"/>
          <p:cNvSpPr/>
          <p:nvPr/>
        </p:nvSpPr>
        <p:spPr bwMode="auto">
          <a:xfrm>
            <a:off x="9906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-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75 - Ορθογώνιο"/>
          <p:cNvSpPr/>
          <p:nvPr/>
        </p:nvSpPr>
        <p:spPr bwMode="auto">
          <a:xfrm>
            <a:off x="9906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76 - Ορθογώνιο"/>
          <p:cNvSpPr/>
          <p:nvPr/>
        </p:nvSpPr>
        <p:spPr bwMode="auto">
          <a:xfrm>
            <a:off x="18288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77 - Ορθογώνιο"/>
          <p:cNvSpPr/>
          <p:nvPr/>
        </p:nvSpPr>
        <p:spPr bwMode="auto">
          <a:xfrm>
            <a:off x="18288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78 - Ορθογώνιο"/>
          <p:cNvSpPr/>
          <p:nvPr/>
        </p:nvSpPr>
        <p:spPr bwMode="auto">
          <a:xfrm>
            <a:off x="9906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79 - Ορθογώνιο"/>
          <p:cNvSpPr/>
          <p:nvPr/>
        </p:nvSpPr>
        <p:spPr bwMode="auto">
          <a:xfrm>
            <a:off x="990600" y="3124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80 - Ορθογώνιο"/>
          <p:cNvSpPr/>
          <p:nvPr/>
        </p:nvSpPr>
        <p:spPr bwMode="auto">
          <a:xfrm>
            <a:off x="26670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81 - Ορθογώνιο"/>
          <p:cNvSpPr/>
          <p:nvPr/>
        </p:nvSpPr>
        <p:spPr bwMode="auto">
          <a:xfrm>
            <a:off x="4343400" y="3505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82 - Ορθογώνιο"/>
          <p:cNvSpPr/>
          <p:nvPr/>
        </p:nvSpPr>
        <p:spPr bwMode="auto">
          <a:xfrm>
            <a:off x="4343400" y="3124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83 - Ορθογώνιο"/>
          <p:cNvSpPr/>
          <p:nvPr/>
        </p:nvSpPr>
        <p:spPr bwMode="auto">
          <a:xfrm>
            <a:off x="77724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5" name="84 - Ευθύγραμμο βέλος σύνδεσης"/>
          <p:cNvCxnSpPr>
            <a:stCxn id="79" idx="3"/>
            <a:endCxn id="81" idx="1"/>
          </p:cNvCxnSpPr>
          <p:nvPr/>
        </p:nvCxnSpPr>
        <p:spPr bwMode="auto">
          <a:xfrm>
            <a:off x="1371600" y="3695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85 - Ευθύγραμμο βέλος σύνδεσης"/>
          <p:cNvCxnSpPr>
            <a:stCxn id="81" idx="3"/>
            <a:endCxn id="82" idx="1"/>
          </p:cNvCxnSpPr>
          <p:nvPr/>
        </p:nvCxnSpPr>
        <p:spPr bwMode="auto">
          <a:xfrm>
            <a:off x="3048000" y="3695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86 - Ευθύγραμμο βέλος σύνδεσης"/>
          <p:cNvCxnSpPr>
            <a:stCxn id="76" idx="3"/>
            <a:endCxn id="78" idx="1"/>
          </p:cNvCxnSpPr>
          <p:nvPr/>
        </p:nvCxnSpPr>
        <p:spPr bwMode="auto">
          <a:xfrm>
            <a:off x="13716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87 - Ευθύγραμμο βέλος σύνδεσης"/>
          <p:cNvCxnSpPr>
            <a:stCxn id="78" idx="3"/>
            <a:endCxn id="66" idx="1"/>
          </p:cNvCxnSpPr>
          <p:nvPr/>
        </p:nvCxnSpPr>
        <p:spPr bwMode="auto">
          <a:xfrm>
            <a:off x="22098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88 - Ευθύγραμμο βέλος σύνδεσης"/>
          <p:cNvCxnSpPr>
            <a:stCxn id="66" idx="3"/>
            <a:endCxn id="68" idx="1"/>
          </p:cNvCxnSpPr>
          <p:nvPr/>
        </p:nvCxnSpPr>
        <p:spPr bwMode="auto">
          <a:xfrm>
            <a:off x="30480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89 - Ευθύγραμμο βέλος σύνδεσης"/>
          <p:cNvCxnSpPr>
            <a:stCxn id="68" idx="3"/>
            <a:endCxn id="70" idx="1"/>
          </p:cNvCxnSpPr>
          <p:nvPr/>
        </p:nvCxnSpPr>
        <p:spPr bwMode="auto">
          <a:xfrm>
            <a:off x="38862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92 - Ευθύγραμμο βέλος σύνδεσης"/>
          <p:cNvCxnSpPr>
            <a:stCxn id="95" idx="3"/>
            <a:endCxn id="74" idx="1"/>
          </p:cNvCxnSpPr>
          <p:nvPr/>
        </p:nvCxnSpPr>
        <p:spPr bwMode="auto">
          <a:xfrm>
            <a:off x="73152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4" name="93 - Ορθογώνιο"/>
          <p:cNvSpPr/>
          <p:nvPr/>
        </p:nvSpPr>
        <p:spPr bwMode="auto">
          <a:xfrm>
            <a:off x="69342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58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Ορθογώνιο"/>
          <p:cNvSpPr/>
          <p:nvPr/>
        </p:nvSpPr>
        <p:spPr bwMode="auto">
          <a:xfrm>
            <a:off x="69342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42 - Ευθύγραμμο βέλος σύνδεσης"/>
          <p:cNvCxnSpPr>
            <a:stCxn id="80" idx="3"/>
            <a:endCxn id="83" idx="1"/>
          </p:cNvCxnSpPr>
          <p:nvPr/>
        </p:nvCxnSpPr>
        <p:spPr bwMode="auto">
          <a:xfrm>
            <a:off x="1371600" y="3314700"/>
            <a:ext cx="2971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45 - Ευθύγραμμο βέλος σύνδεσης"/>
          <p:cNvCxnSpPr>
            <a:stCxn id="70" idx="3"/>
            <a:endCxn id="72" idx="1"/>
          </p:cNvCxnSpPr>
          <p:nvPr/>
        </p:nvCxnSpPr>
        <p:spPr bwMode="auto">
          <a:xfrm>
            <a:off x="47244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49 - Ευθύγραμμο βέλος σύνδεσης"/>
          <p:cNvCxnSpPr>
            <a:stCxn id="82" idx="3"/>
            <a:endCxn id="34" idx="1"/>
          </p:cNvCxnSpPr>
          <p:nvPr/>
        </p:nvCxnSpPr>
        <p:spPr bwMode="auto">
          <a:xfrm>
            <a:off x="4724400" y="3695700"/>
            <a:ext cx="12954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54" name="53 - Ευθύγραμμο βέλος σύνδεσης"/>
          <p:cNvCxnSpPr>
            <a:stCxn id="72" idx="3"/>
            <a:endCxn id="16" idx="1"/>
          </p:cNvCxnSpPr>
          <p:nvPr/>
        </p:nvCxnSpPr>
        <p:spPr bwMode="auto">
          <a:xfrm>
            <a:off x="55626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57" name="56 - Ευθύγραμμο βέλος σύνδεσης"/>
          <p:cNvCxnSpPr>
            <a:stCxn id="16" idx="3"/>
            <a:endCxn id="95" idx="1"/>
          </p:cNvCxnSpPr>
          <p:nvPr/>
        </p:nvCxnSpPr>
        <p:spPr bwMode="auto">
          <a:xfrm>
            <a:off x="6400800" y="4076700"/>
            <a:ext cx="5334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61" name="60 - Ευθύγραμμο βέλος σύνδεσης"/>
          <p:cNvCxnSpPr>
            <a:stCxn id="34" idx="3"/>
            <a:endCxn id="84" idx="1"/>
          </p:cNvCxnSpPr>
          <p:nvPr/>
        </p:nvCxnSpPr>
        <p:spPr bwMode="auto">
          <a:xfrm>
            <a:off x="6400800" y="3695700"/>
            <a:ext cx="1371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685800" y="1828800"/>
            <a:ext cx="8077200" cy="4401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Lucida Console" pitchFamily="49" charset="0"/>
              </a:rPr>
              <a:t>private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randX</a:t>
            </a:r>
            <a:r>
              <a:rPr lang="en-US" sz="1400" dirty="0" smtClean="0">
                <a:latin typeface="Lucida Console" pitchFamily="49" charset="0"/>
              </a:rPr>
              <a:t>() {	</a:t>
            </a:r>
          </a:p>
          <a:p>
            <a:r>
              <a:rPr lang="en-US" sz="1400" dirty="0" smtClean="0">
                <a:latin typeface="Lucida Console" pitchFamily="49" charset="0"/>
              </a:rPr>
              <a:t>  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, j; double t = </a:t>
            </a:r>
            <a:r>
              <a:rPr lang="en-US" sz="1400" dirty="0" err="1" smtClean="0">
                <a:latin typeface="Lucida Console" pitchFamily="49" charset="0"/>
              </a:rPr>
              <a:t>Math.random</a:t>
            </a:r>
            <a:r>
              <a:rPr lang="en-US" sz="1400" dirty="0" smtClean="0">
                <a:latin typeface="Lucida Console" pitchFamily="49" charset="0"/>
              </a:rPr>
              <a:t>();</a:t>
            </a:r>
          </a:p>
          <a:p>
            <a:r>
              <a:rPr lang="en-US" sz="1400" dirty="0" smtClean="0">
                <a:latin typeface="Lucida Console" pitchFamily="49" charset="0"/>
              </a:rPr>
              <a:t>   for (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 = 1; j = 2;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 &lt; L;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++, j += j)</a:t>
            </a:r>
          </a:p>
          <a:p>
            <a:r>
              <a:rPr lang="en-US" sz="1400" dirty="0" smtClean="0">
                <a:latin typeface="Lucida Console" pitchFamily="49" charset="0"/>
              </a:rPr>
              <a:t>      if (t*j &gt; 1.0) break;</a:t>
            </a:r>
          </a:p>
          <a:p>
            <a:r>
              <a:rPr lang="en-US" sz="1400" dirty="0" smtClean="0">
                <a:latin typeface="Lucida Console" pitchFamily="49" charset="0"/>
              </a:rPr>
              <a:t>   if (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 &gt; </a:t>
            </a:r>
            <a:r>
              <a:rPr lang="en-US" sz="1400" dirty="0" err="1" smtClean="0">
                <a:latin typeface="Lucida Console" pitchFamily="49" charset="0"/>
              </a:rPr>
              <a:t>lgN</a:t>
            </a:r>
            <a:r>
              <a:rPr lang="en-US" sz="1400" dirty="0" smtClean="0">
                <a:latin typeface="Lucida Console" pitchFamily="49" charset="0"/>
              </a:rPr>
              <a:t>) </a:t>
            </a:r>
            <a:r>
              <a:rPr lang="en-US" sz="1400" dirty="0" err="1" smtClean="0">
                <a:latin typeface="Lucida Console" pitchFamily="49" charset="0"/>
              </a:rPr>
              <a:t>lgN</a:t>
            </a:r>
            <a:r>
              <a:rPr lang="en-US" sz="1400" dirty="0" smtClean="0">
                <a:latin typeface="Lucida Console" pitchFamily="49" charset="0"/>
              </a:rPr>
              <a:t> =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;</a:t>
            </a:r>
          </a:p>
          <a:p>
            <a:r>
              <a:rPr lang="en-US" sz="1400" dirty="0" smtClean="0">
                <a:latin typeface="Lucida Console" pitchFamily="49" charset="0"/>
              </a:rPr>
              <a:t>   return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;</a:t>
            </a:r>
          </a:p>
          <a:p>
            <a:r>
              <a:rPr lang="en-US" sz="1400" dirty="0" smtClean="0">
                <a:latin typeface="Lucida Console" pitchFamily="49" charset="0"/>
              </a:rPr>
              <a:t>}</a:t>
            </a:r>
          </a:p>
          <a:p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private void </a:t>
            </a:r>
            <a:r>
              <a:rPr lang="en-US" sz="1400" dirty="0" err="1" smtClean="0">
                <a:latin typeface="Lucida Console" pitchFamily="49" charset="0"/>
              </a:rPr>
              <a:t>insertR</a:t>
            </a:r>
            <a:r>
              <a:rPr lang="en-US" sz="1400" dirty="0" smtClean="0">
                <a:latin typeface="Lucida Console" pitchFamily="49" charset="0"/>
              </a:rPr>
              <a:t>(Node t, Node x,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k) {	</a:t>
            </a:r>
          </a:p>
          <a:p>
            <a:r>
              <a:rPr lang="en-US" sz="1400" dirty="0" smtClean="0">
                <a:latin typeface="Lucida Console" pitchFamily="49" charset="0"/>
              </a:rPr>
              <a:t>   Key v = </a:t>
            </a:r>
            <a:r>
              <a:rPr lang="en-US" sz="1400" dirty="0" err="1" smtClean="0">
                <a:latin typeface="Lucida Console" pitchFamily="49" charset="0"/>
              </a:rPr>
              <a:t>x.key</a:t>
            </a:r>
            <a:r>
              <a:rPr lang="en-US" sz="1400" dirty="0" smtClean="0">
                <a:latin typeface="Lucida Console" pitchFamily="49" charset="0"/>
              </a:rPr>
              <a:t>; Node </a:t>
            </a:r>
            <a:r>
              <a:rPr lang="en-US" sz="1400" dirty="0" err="1" smtClean="0">
                <a:latin typeface="Lucida Console" pitchFamily="49" charset="0"/>
              </a:rPr>
              <a:t>tk</a:t>
            </a:r>
            <a:r>
              <a:rPr lang="en-US" sz="1400" dirty="0" smtClean="0">
                <a:latin typeface="Lucida Console" pitchFamily="49" charset="0"/>
              </a:rPr>
              <a:t> = </a:t>
            </a:r>
            <a:r>
              <a:rPr lang="en-US" sz="1400" dirty="0" err="1" smtClean="0">
                <a:latin typeface="Lucida Console" pitchFamily="49" charset="0"/>
              </a:rPr>
              <a:t>t.next</a:t>
            </a:r>
            <a:r>
              <a:rPr lang="en-US" sz="1400" dirty="0" smtClean="0">
                <a:latin typeface="Lucida Console" pitchFamily="49" charset="0"/>
              </a:rPr>
              <a:t>[k];</a:t>
            </a:r>
          </a:p>
          <a:p>
            <a:r>
              <a:rPr lang="en-US" sz="1400" dirty="0" smtClean="0">
                <a:latin typeface="Lucida Console" pitchFamily="49" charset="0"/>
              </a:rPr>
              <a:t>   if ( (</a:t>
            </a:r>
            <a:r>
              <a:rPr lang="en-US" sz="1400" dirty="0" err="1" smtClean="0">
                <a:latin typeface="Lucida Console" pitchFamily="49" charset="0"/>
              </a:rPr>
              <a:t>tk</a:t>
            </a:r>
            <a:r>
              <a:rPr lang="en-US" sz="1400" dirty="0" smtClean="0">
                <a:latin typeface="Lucida Console" pitchFamily="49" charset="0"/>
              </a:rPr>
              <a:t> == null) || (</a:t>
            </a:r>
            <a:r>
              <a:rPr lang="en-US" sz="1400" dirty="0" err="1" smtClean="0">
                <a:latin typeface="Lucida Console" pitchFamily="49" charset="0"/>
              </a:rPr>
              <a:t>v.compareTo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tk.key</a:t>
            </a:r>
            <a:r>
              <a:rPr lang="en-US" sz="1400" dirty="0" smtClean="0">
                <a:latin typeface="Lucida Console" pitchFamily="49" charset="0"/>
              </a:rPr>
              <a:t>) &lt; 0)</a:t>
            </a:r>
            <a:r>
              <a:rPr lang="el-GR" sz="1400" dirty="0" smtClean="0">
                <a:latin typeface="Lucida Console" pitchFamily="49" charset="0"/>
              </a:rPr>
              <a:t> )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l-GR" sz="1400" dirty="0" smtClean="0">
                <a:latin typeface="Lucida Console" pitchFamily="49" charset="0"/>
              </a:rPr>
              <a:t>{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   if (k &lt; </a:t>
            </a:r>
            <a:r>
              <a:rPr lang="en-US" sz="1400" dirty="0" err="1" smtClean="0">
                <a:latin typeface="Lucida Console" pitchFamily="49" charset="0"/>
              </a:rPr>
              <a:t>x.size</a:t>
            </a:r>
            <a:r>
              <a:rPr lang="en-US" sz="1400" dirty="0" smtClean="0">
                <a:latin typeface="Lucida Console" pitchFamily="49" charset="0"/>
              </a:rPr>
              <a:t>) { </a:t>
            </a:r>
            <a:r>
              <a:rPr lang="en-US" sz="1400" dirty="0" err="1" smtClean="0">
                <a:latin typeface="Lucida Console" pitchFamily="49" charset="0"/>
              </a:rPr>
              <a:t>x.next</a:t>
            </a:r>
            <a:r>
              <a:rPr lang="en-US" sz="1400" dirty="0" smtClean="0">
                <a:latin typeface="Lucida Console" pitchFamily="49" charset="0"/>
              </a:rPr>
              <a:t>[k] = </a:t>
            </a:r>
            <a:r>
              <a:rPr lang="en-US" sz="1400" dirty="0" err="1" smtClean="0">
                <a:latin typeface="Lucida Console" pitchFamily="49" charset="0"/>
              </a:rPr>
              <a:t>tk</a:t>
            </a:r>
            <a:r>
              <a:rPr lang="en-US" sz="1400" dirty="0" smtClean="0">
                <a:latin typeface="Lucida Console" pitchFamily="49" charset="0"/>
              </a:rPr>
              <a:t>; </a:t>
            </a:r>
            <a:r>
              <a:rPr lang="en-US" sz="1400" dirty="0" err="1" smtClean="0">
                <a:latin typeface="Lucida Console" pitchFamily="49" charset="0"/>
              </a:rPr>
              <a:t>t.next</a:t>
            </a:r>
            <a:r>
              <a:rPr lang="en-US" sz="1400" dirty="0" smtClean="0">
                <a:latin typeface="Lucida Console" pitchFamily="49" charset="0"/>
              </a:rPr>
              <a:t>[k]=x; }</a:t>
            </a:r>
          </a:p>
          <a:p>
            <a:r>
              <a:rPr lang="en-US" sz="1400" dirty="0" smtClean="0">
                <a:latin typeface="Lucida Console" pitchFamily="49" charset="0"/>
              </a:rPr>
              <a:t>      if (k == 0) return;</a:t>
            </a:r>
          </a:p>
          <a:p>
            <a:r>
              <a:rPr lang="en-US" sz="1400" dirty="0" smtClean="0">
                <a:latin typeface="Lucida Console" pitchFamily="49" charset="0"/>
              </a:rPr>
              <a:t>      </a:t>
            </a:r>
            <a:r>
              <a:rPr lang="en-US" sz="1400" dirty="0" err="1" smtClean="0">
                <a:latin typeface="Lucida Console" pitchFamily="49" charset="0"/>
              </a:rPr>
              <a:t>insertR</a:t>
            </a:r>
            <a:r>
              <a:rPr lang="en-US" sz="1400" dirty="0" smtClean="0">
                <a:latin typeface="Lucida Console" pitchFamily="49" charset="0"/>
              </a:rPr>
              <a:t>(t, x, k-1); return;</a:t>
            </a:r>
            <a:r>
              <a:rPr lang="el-GR" sz="1400" dirty="0" smtClean="0">
                <a:latin typeface="Lucida Console" pitchFamily="49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//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ένα επίπεδο πιο κάτω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}</a:t>
            </a:r>
          </a:p>
          <a:p>
            <a:r>
              <a:rPr lang="en-US" sz="1400" dirty="0" smtClean="0">
                <a:latin typeface="Lucida Console" pitchFamily="49" charset="0"/>
              </a:rPr>
              <a:t>   </a:t>
            </a:r>
            <a:r>
              <a:rPr lang="en-US" sz="1400" dirty="0" err="1" smtClean="0">
                <a:latin typeface="Lucida Console" pitchFamily="49" charset="0"/>
              </a:rPr>
              <a:t>insertR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tk</a:t>
            </a:r>
            <a:r>
              <a:rPr lang="en-US" sz="1400" dirty="0" smtClean="0">
                <a:latin typeface="Lucida Console" pitchFamily="49" charset="0"/>
              </a:rPr>
              <a:t>, x, k);</a:t>
            </a:r>
            <a:r>
              <a:rPr lang="el-GR" sz="1400" dirty="0" smtClean="0">
                <a:latin typeface="Lucida Console" pitchFamily="49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//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επόμενος κόμβος, ίδιο επίπεδο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}</a:t>
            </a:r>
          </a:p>
          <a:p>
            <a:r>
              <a:rPr lang="en-US" sz="1400" dirty="0" smtClean="0">
                <a:latin typeface="Lucida Console" pitchFamily="49" charset="0"/>
              </a:rPr>
              <a:t> </a:t>
            </a:r>
          </a:p>
          <a:p>
            <a:r>
              <a:rPr lang="en-US" sz="1400" dirty="0" smtClean="0">
                <a:latin typeface="Lucida Console" pitchFamily="49" charset="0"/>
              </a:rPr>
              <a:t>public void insert(Item u, Key v) </a:t>
            </a:r>
          </a:p>
          <a:p>
            <a:r>
              <a:rPr lang="en-US" sz="1400" dirty="0" smtClean="0">
                <a:latin typeface="Lucida Console" pitchFamily="49" charset="0"/>
              </a:rPr>
              <a:t>{ </a:t>
            </a:r>
            <a:r>
              <a:rPr lang="en-US" sz="1400" dirty="0" err="1" smtClean="0">
                <a:latin typeface="Lucida Console" pitchFamily="49" charset="0"/>
              </a:rPr>
              <a:t>insertR</a:t>
            </a:r>
            <a:r>
              <a:rPr lang="en-US" sz="1400" dirty="0" smtClean="0">
                <a:latin typeface="Lucida Console" pitchFamily="49" charset="0"/>
              </a:rPr>
              <a:t>(head, new Node(u, v, </a:t>
            </a:r>
            <a:r>
              <a:rPr lang="en-US" sz="1400" dirty="0" err="1" smtClean="0">
                <a:latin typeface="Lucida Console" pitchFamily="49" charset="0"/>
              </a:rPr>
              <a:t>randX</a:t>
            </a:r>
            <a:r>
              <a:rPr lang="en-US" sz="1400" dirty="0" smtClean="0">
                <a:latin typeface="Lucida Console" pitchFamily="49" charset="0"/>
              </a:rPr>
              <a:t>()), </a:t>
            </a:r>
            <a:r>
              <a:rPr lang="en-US" sz="1400" dirty="0" err="1" smtClean="0">
                <a:latin typeface="Lucida Console" pitchFamily="49" charset="0"/>
              </a:rPr>
              <a:t>lgN</a:t>
            </a:r>
            <a:r>
              <a:rPr lang="en-US" sz="1400" dirty="0" smtClean="0">
                <a:latin typeface="Lucida Console" pitchFamily="49" charset="0"/>
              </a:rPr>
              <a:t>); N++; } </a:t>
            </a:r>
          </a:p>
        </p:txBody>
      </p:sp>
      <p:sp>
        <p:nvSpPr>
          <p:cNvPr id="120" name="119 - TextBox"/>
          <p:cNvSpPr txBox="1"/>
          <p:nvPr/>
        </p:nvSpPr>
        <p:spPr>
          <a:xfrm>
            <a:off x="362167" y="1066800"/>
            <a:ext cx="5293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Εισαγωγή σε λίστα παράλειψης με παράμετρο</a:t>
            </a:r>
            <a:endParaRPr lang="el-GR" b="1" dirty="0"/>
          </a:p>
        </p:txBody>
      </p:sp>
      <p:sp>
        <p:nvSpPr>
          <p:cNvPr id="7" name="6 - Δεξιό άγκιστρο"/>
          <p:cNvSpPr/>
          <p:nvPr/>
        </p:nvSpPr>
        <p:spPr bwMode="auto">
          <a:xfrm>
            <a:off x="5410200" y="1752600"/>
            <a:ext cx="304800" cy="1371600"/>
          </a:xfrm>
          <a:prstGeom prst="rightBrace">
            <a:avLst/>
          </a:prstGeom>
          <a:noFill/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870448" y="1981200"/>
            <a:ext cx="1524000" cy="830997"/>
          </a:xfrm>
          <a:prstGeom prst="rect">
            <a:avLst/>
          </a:prstGeom>
          <a:solidFill>
            <a:srgbClr val="969696">
              <a:alpha val="1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600" dirty="0" smtClean="0"/>
              <a:t>τυχαία επιλογή επιπέδου του νέου κόμβου</a:t>
            </a:r>
            <a:endParaRPr lang="el-GR" sz="1600" dirty="0"/>
          </a:p>
        </p:txBody>
      </p:sp>
      <p:pic>
        <p:nvPicPr>
          <p:cNvPr id="11" name="10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661794" y="1193294"/>
            <a:ext cx="586606" cy="179198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120" name="119 - TextBox"/>
          <p:cNvSpPr txBox="1"/>
          <p:nvPr/>
        </p:nvSpPr>
        <p:spPr>
          <a:xfrm>
            <a:off x="362167" y="1066800"/>
            <a:ext cx="381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Λίστα παράλειψης με παράμετρο</a:t>
            </a:r>
            <a:endParaRPr lang="el-GR" b="1" dirty="0"/>
          </a:p>
        </p:txBody>
      </p:sp>
      <p:pic>
        <p:nvPicPr>
          <p:cNvPr id="10" name="9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93294"/>
            <a:ext cx="127012" cy="179041"/>
          </a:xfrm>
          <a:prstGeom prst="rect">
            <a:avLst/>
          </a:prstGeom>
          <a:noFill/>
          <a:ln/>
          <a:effectLst/>
        </p:spPr>
      </p:pic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52401" y="2286000"/>
            <a:ext cx="87630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b="1" dirty="0" smtClean="0"/>
              <a:t>Ιδιότητα</a:t>
            </a:r>
            <a:r>
              <a:rPr lang="en-US" dirty="0" smtClean="0"/>
              <a:t>:  </a:t>
            </a:r>
            <a:r>
              <a:rPr lang="el-GR" dirty="0" smtClean="0"/>
              <a:t>Η αναζήτηση και η εισαγωγή σε μια τυχαιοποιημένη λίστα παράλειψης με</a:t>
            </a:r>
            <a:endParaRPr lang="el-GR" dirty="0"/>
          </a:p>
        </p:txBody>
      </p:sp>
      <p:pic>
        <p:nvPicPr>
          <p:cNvPr id="15" name="14 - Εικόνα" descr="TP_tmp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523475" y="2956827"/>
            <a:ext cx="127012" cy="179041"/>
          </a:xfrm>
          <a:prstGeom prst="rect">
            <a:avLst/>
          </a:prstGeom>
          <a:noFill/>
          <a:ln/>
          <a:effectLst/>
        </p:spPr>
      </p:pic>
      <p:pic>
        <p:nvPicPr>
          <p:cNvPr id="19" name="18 - Εικόνα" descr="TP_tmp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97003" y="2743200"/>
            <a:ext cx="2286480" cy="609729"/>
          </a:xfrm>
          <a:prstGeom prst="rect">
            <a:avLst/>
          </a:prstGeom>
          <a:noFill/>
          <a:ln/>
          <a:effectLst/>
        </p:spPr>
      </p:pic>
      <p:sp>
        <p:nvSpPr>
          <p:cNvPr id="18" name="17 - Ορθογώνιο"/>
          <p:cNvSpPr/>
          <p:nvPr/>
        </p:nvSpPr>
        <p:spPr>
          <a:xfrm>
            <a:off x="126486" y="2831068"/>
            <a:ext cx="9017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παράμετρο       απαιτούν κατά μέσο όρο περίπου </a:t>
            </a:r>
            <a:r>
              <a:rPr lang="en-US" dirty="0" smtClean="0"/>
              <a:t>                      </a:t>
            </a:r>
            <a:r>
              <a:rPr lang="el-GR" dirty="0" smtClean="0"/>
              <a:t>      </a:t>
            </a:r>
            <a:r>
              <a:rPr lang="en-US" dirty="0" smtClean="0"/>
              <a:t>             </a:t>
            </a:r>
            <a:r>
              <a:rPr lang="el-GR" dirty="0" smtClean="0"/>
              <a:t>συγκρίσεις</a:t>
            </a:r>
            <a:endParaRPr lang="el-GR" dirty="0"/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52402" y="3810000"/>
            <a:ext cx="87630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b="1" dirty="0" smtClean="0"/>
              <a:t>Ιδιότητα</a:t>
            </a:r>
            <a:r>
              <a:rPr lang="en-US" dirty="0" smtClean="0"/>
              <a:t>:  M</a:t>
            </a:r>
            <a:r>
              <a:rPr lang="el-GR" dirty="0" smtClean="0"/>
              <a:t>ια τυχαιοποιημένη λίστα παράλειψης με</a:t>
            </a:r>
            <a:r>
              <a:rPr lang="en-US" dirty="0" smtClean="0"/>
              <a:t> </a:t>
            </a:r>
            <a:r>
              <a:rPr lang="el-GR" dirty="0" smtClean="0"/>
              <a:t>παράμετρο        έχει κατά μέσο</a:t>
            </a:r>
            <a:endParaRPr lang="el-GR" dirty="0"/>
          </a:p>
        </p:txBody>
      </p:sp>
      <p:pic>
        <p:nvPicPr>
          <p:cNvPr id="21" name="20 - Εικόνα" descr="TP_tmp.bmp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858000" y="3935759"/>
            <a:ext cx="127012" cy="179041"/>
          </a:xfrm>
          <a:prstGeom prst="rect">
            <a:avLst/>
          </a:prstGeom>
          <a:noFill/>
          <a:ln/>
          <a:effectLst/>
        </p:spPr>
      </p:pic>
      <p:pic>
        <p:nvPicPr>
          <p:cNvPr id="24" name="23 - Εικόνα" descr="TP_tmp.bmp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62000" y="4267200"/>
            <a:ext cx="812464" cy="533514"/>
          </a:xfrm>
          <a:prstGeom prst="rect">
            <a:avLst/>
          </a:prstGeom>
          <a:noFill/>
          <a:ln/>
          <a:effectLst/>
        </p:spPr>
      </p:pic>
      <p:sp>
        <p:nvSpPr>
          <p:cNvPr id="23" name="22 - Ορθογώνιο"/>
          <p:cNvSpPr/>
          <p:nvPr/>
        </p:nvSpPr>
        <p:spPr>
          <a:xfrm>
            <a:off x="126487" y="4355068"/>
            <a:ext cx="9017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όρο </a:t>
            </a:r>
            <a:r>
              <a:rPr lang="en-US" dirty="0" smtClean="0"/>
              <a:t>      </a:t>
            </a:r>
            <a:r>
              <a:rPr lang="el-GR" dirty="0" smtClean="0"/>
              <a:t>          συνδέσμους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" y="1828800"/>
            <a:ext cx="8763000" cy="37548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Lucida Console" pitchFamily="49" charset="0"/>
              </a:rPr>
              <a:t>private void </a:t>
            </a:r>
            <a:r>
              <a:rPr lang="en-US" sz="1400" dirty="0" err="1" smtClean="0">
                <a:latin typeface="Lucida Console" pitchFamily="49" charset="0"/>
              </a:rPr>
              <a:t>deleteR</a:t>
            </a:r>
            <a:r>
              <a:rPr lang="en-US" sz="1400" dirty="0" smtClean="0">
                <a:latin typeface="Lucida Console" pitchFamily="49" charset="0"/>
              </a:rPr>
              <a:t>(Node t, Key v,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k)</a:t>
            </a:r>
          </a:p>
          <a:p>
            <a:r>
              <a:rPr lang="en-US" sz="1400" dirty="0" smtClean="0">
                <a:latin typeface="Lucida Console" pitchFamily="49" charset="0"/>
              </a:rPr>
              <a:t>{</a:t>
            </a:r>
          </a:p>
          <a:p>
            <a:r>
              <a:rPr lang="en-US" sz="1400" dirty="0" smtClean="0">
                <a:latin typeface="Lucida Console" pitchFamily="49" charset="0"/>
              </a:rPr>
              <a:t>   Node x = </a:t>
            </a:r>
            <a:r>
              <a:rPr lang="en-US" sz="1400" dirty="0" err="1" smtClean="0">
                <a:latin typeface="Lucida Console" pitchFamily="49" charset="0"/>
              </a:rPr>
              <a:t>t.next</a:t>
            </a:r>
            <a:r>
              <a:rPr lang="en-US" sz="1400" dirty="0" smtClean="0">
                <a:latin typeface="Lucida Console" pitchFamily="49" charset="0"/>
              </a:rPr>
              <a:t>[k];</a:t>
            </a:r>
          </a:p>
          <a:p>
            <a:r>
              <a:rPr lang="en-US" sz="1400" dirty="0" smtClean="0">
                <a:latin typeface="Lucida Console" pitchFamily="49" charset="0"/>
              </a:rPr>
              <a:t>   if ( </a:t>
            </a:r>
            <a:r>
              <a:rPr lang="en-US" sz="1400" dirty="0" err="1" smtClean="0">
                <a:latin typeface="Lucida Console" pitchFamily="49" charset="0"/>
              </a:rPr>
              <a:t>v.compareTo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x.key</a:t>
            </a:r>
            <a:r>
              <a:rPr lang="en-US" sz="1400" dirty="0" smtClean="0">
                <a:latin typeface="Lucida Console" pitchFamily="49" charset="0"/>
              </a:rPr>
              <a:t>) &lt;= 0 ) </a:t>
            </a:r>
          </a:p>
          <a:p>
            <a:r>
              <a:rPr lang="en-US" sz="1400" dirty="0" smtClean="0">
                <a:latin typeface="Lucida Console" pitchFamily="49" charset="0"/>
              </a:rPr>
              <a:t>   {</a:t>
            </a:r>
          </a:p>
          <a:p>
            <a:r>
              <a:rPr lang="en-US" sz="1400" dirty="0" smtClean="0">
                <a:latin typeface="Lucida Console" pitchFamily="49" charset="0"/>
              </a:rPr>
              <a:t>      if ( </a:t>
            </a:r>
            <a:r>
              <a:rPr lang="en-US" sz="1400" dirty="0" err="1" smtClean="0">
                <a:latin typeface="Lucida Console" pitchFamily="49" charset="0"/>
              </a:rPr>
              <a:t>v.equals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x.key</a:t>
            </a:r>
            <a:r>
              <a:rPr lang="en-US" sz="1400" dirty="0" smtClean="0">
                <a:latin typeface="Lucida Console" pitchFamily="49" charset="0"/>
              </a:rPr>
              <a:t>) ) { </a:t>
            </a:r>
            <a:r>
              <a:rPr lang="en-US" sz="1400" dirty="0" err="1" smtClean="0">
                <a:latin typeface="Lucida Console" pitchFamily="49" charset="0"/>
              </a:rPr>
              <a:t>t.next</a:t>
            </a:r>
            <a:r>
              <a:rPr lang="en-US" sz="1400" dirty="0" smtClean="0">
                <a:latin typeface="Lucida Console" pitchFamily="49" charset="0"/>
              </a:rPr>
              <a:t>[k] = </a:t>
            </a:r>
            <a:r>
              <a:rPr lang="en-US" sz="1400" dirty="0" err="1" smtClean="0">
                <a:latin typeface="Lucida Console" pitchFamily="49" charset="0"/>
              </a:rPr>
              <a:t>x.next</a:t>
            </a:r>
            <a:r>
              <a:rPr lang="en-US" sz="1400" dirty="0" smtClean="0">
                <a:latin typeface="Lucida Console" pitchFamily="49" charset="0"/>
              </a:rPr>
              <a:t>[k];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//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διαγραφή του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κόμβου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x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 </a:t>
            </a:r>
            <a:r>
              <a:rPr lang="en-US" sz="1400" dirty="0" smtClean="0">
                <a:latin typeface="Lucida Console" pitchFamily="49" charset="0"/>
              </a:rPr>
              <a:t>}</a:t>
            </a:r>
          </a:p>
          <a:p>
            <a:r>
              <a:rPr lang="en-US" sz="1400" dirty="0" smtClean="0">
                <a:latin typeface="Lucida Console" pitchFamily="49" charset="0"/>
              </a:rPr>
              <a:t>      if (k == 0) return;</a:t>
            </a:r>
          </a:p>
          <a:p>
            <a:r>
              <a:rPr lang="en-US" sz="1400" dirty="0" smtClean="0">
                <a:latin typeface="Lucida Console" pitchFamily="49" charset="0"/>
              </a:rPr>
              <a:t>      </a:t>
            </a:r>
            <a:r>
              <a:rPr lang="en-US" sz="1400" dirty="0" err="1" smtClean="0">
                <a:latin typeface="Lucida Console" pitchFamily="49" charset="0"/>
              </a:rPr>
              <a:t>deleteR</a:t>
            </a:r>
            <a:r>
              <a:rPr lang="en-US" sz="1400" dirty="0" smtClean="0">
                <a:latin typeface="Lucida Console" pitchFamily="49" charset="0"/>
              </a:rPr>
              <a:t>(t, v, k-1); return;</a:t>
            </a:r>
            <a:r>
              <a:rPr lang="el-GR" sz="1400" dirty="0" smtClean="0">
                <a:latin typeface="Lucida Console" pitchFamily="49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//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ένα επίπεδο πιο κάτω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}</a:t>
            </a:r>
          </a:p>
          <a:p>
            <a:r>
              <a:rPr lang="en-US" sz="1400" dirty="0" smtClean="0">
                <a:latin typeface="Lucida Console" pitchFamily="49" charset="0"/>
              </a:rPr>
              <a:t>   </a:t>
            </a:r>
            <a:r>
              <a:rPr lang="en-US" sz="1400" dirty="0" err="1" smtClean="0">
                <a:latin typeface="Lucida Console" pitchFamily="49" charset="0"/>
              </a:rPr>
              <a:t>deleteR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t.next</a:t>
            </a:r>
            <a:r>
              <a:rPr lang="en-US" sz="1400" dirty="0" smtClean="0">
                <a:latin typeface="Lucida Console" pitchFamily="49" charset="0"/>
              </a:rPr>
              <a:t>[k], v, k);</a:t>
            </a:r>
            <a:r>
              <a:rPr lang="el-GR" sz="1400" dirty="0" smtClean="0">
                <a:latin typeface="Lucida Console" pitchFamily="49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//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επόμενος κόμβος, ίδιο επίπεδο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}</a:t>
            </a:r>
          </a:p>
          <a:p>
            <a:r>
              <a:rPr lang="en-US" sz="1400" dirty="0" smtClean="0">
                <a:latin typeface="Lucida Console" pitchFamily="49" charset="0"/>
              </a:rPr>
              <a:t> </a:t>
            </a:r>
          </a:p>
          <a:p>
            <a:r>
              <a:rPr lang="en-US" sz="1400" dirty="0" smtClean="0">
                <a:latin typeface="Lucida Console" pitchFamily="49" charset="0"/>
              </a:rPr>
              <a:t>public void delete(Key v) </a:t>
            </a:r>
          </a:p>
          <a:p>
            <a:r>
              <a:rPr lang="en-US" sz="1400" dirty="0" smtClean="0">
                <a:latin typeface="Lucida Console" pitchFamily="49" charset="0"/>
              </a:rPr>
              <a:t>{ </a:t>
            </a:r>
          </a:p>
          <a:p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latin typeface="Lucida Console" pitchFamily="49" charset="0"/>
              </a:rPr>
              <a:t>deleteR</a:t>
            </a:r>
            <a:r>
              <a:rPr lang="en-US" sz="1400" dirty="0" smtClean="0">
                <a:latin typeface="Lucida Console" pitchFamily="49" charset="0"/>
              </a:rPr>
              <a:t>(head, v, </a:t>
            </a:r>
            <a:r>
              <a:rPr lang="en-US" sz="1400" dirty="0" err="1" smtClean="0">
                <a:latin typeface="Lucida Console" pitchFamily="49" charset="0"/>
              </a:rPr>
              <a:t>lgN</a:t>
            </a:r>
            <a:r>
              <a:rPr lang="en-US" sz="1400" dirty="0" smtClean="0">
                <a:latin typeface="Lucida Console" pitchFamily="49" charset="0"/>
              </a:rPr>
              <a:t>); </a:t>
            </a:r>
          </a:p>
          <a:p>
            <a:r>
              <a:rPr lang="en-US" sz="1400" dirty="0" smtClean="0">
                <a:latin typeface="Lucida Console" pitchFamily="49" charset="0"/>
              </a:rPr>
              <a:t>	N--; </a:t>
            </a:r>
          </a:p>
          <a:p>
            <a:r>
              <a:rPr lang="en-US" sz="1400" dirty="0" smtClean="0">
                <a:latin typeface="Lucida Console" pitchFamily="49" charset="0"/>
              </a:rPr>
              <a:t>} </a:t>
            </a:r>
          </a:p>
        </p:txBody>
      </p:sp>
      <p:sp>
        <p:nvSpPr>
          <p:cNvPr id="120" name="119 - TextBox"/>
          <p:cNvSpPr txBox="1"/>
          <p:nvPr/>
        </p:nvSpPr>
        <p:spPr>
          <a:xfrm>
            <a:off x="362167" y="1066800"/>
            <a:ext cx="385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Διαγραφή από λίστα παράλειψης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 dirty="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120" name="119 - TextBox"/>
          <p:cNvSpPr txBox="1"/>
          <p:nvPr/>
        </p:nvSpPr>
        <p:spPr>
          <a:xfrm>
            <a:off x="362167" y="1066800"/>
            <a:ext cx="582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Αναπαράσταση </a:t>
            </a:r>
            <a:r>
              <a:rPr lang="en-US" b="1" dirty="0" smtClean="0"/>
              <a:t>(2,4)-</a:t>
            </a:r>
            <a:r>
              <a:rPr lang="el-GR" b="1" dirty="0" smtClean="0"/>
              <a:t>δένδρου με λίστα παράλειψης</a:t>
            </a:r>
            <a:endParaRPr lang="el-GR" b="1" dirty="0"/>
          </a:p>
        </p:txBody>
      </p:sp>
      <p:sp>
        <p:nvSpPr>
          <p:cNvPr id="16" name="15 - Ορθογώνιο"/>
          <p:cNvSpPr/>
          <p:nvPr/>
        </p:nvSpPr>
        <p:spPr bwMode="auto">
          <a:xfrm>
            <a:off x="16002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16 - Ορθογώνιο"/>
          <p:cNvSpPr/>
          <p:nvPr/>
        </p:nvSpPr>
        <p:spPr bwMode="auto">
          <a:xfrm>
            <a:off x="16002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21 - Ορθογώνιο"/>
          <p:cNvSpPr/>
          <p:nvPr/>
        </p:nvSpPr>
        <p:spPr bwMode="auto">
          <a:xfrm>
            <a:off x="22860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3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24 - Ορθογώνιο"/>
          <p:cNvSpPr/>
          <p:nvPr/>
        </p:nvSpPr>
        <p:spPr bwMode="auto">
          <a:xfrm>
            <a:off x="22860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25 - Ορθογώνιο"/>
          <p:cNvSpPr/>
          <p:nvPr/>
        </p:nvSpPr>
        <p:spPr bwMode="auto">
          <a:xfrm>
            <a:off x="29718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29718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27 - Ορθογώνιο"/>
          <p:cNvSpPr/>
          <p:nvPr/>
        </p:nvSpPr>
        <p:spPr bwMode="auto">
          <a:xfrm>
            <a:off x="36576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28 - Ορθογώνιο"/>
          <p:cNvSpPr/>
          <p:nvPr/>
        </p:nvSpPr>
        <p:spPr bwMode="auto">
          <a:xfrm>
            <a:off x="36576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29 - Ορθογώνιο"/>
          <p:cNvSpPr/>
          <p:nvPr/>
        </p:nvSpPr>
        <p:spPr bwMode="auto">
          <a:xfrm>
            <a:off x="50292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7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30 - Ορθογώνιο"/>
          <p:cNvSpPr/>
          <p:nvPr/>
        </p:nvSpPr>
        <p:spPr bwMode="auto">
          <a:xfrm>
            <a:off x="50292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31 - Ορθογώνιο"/>
          <p:cNvSpPr/>
          <p:nvPr/>
        </p:nvSpPr>
        <p:spPr bwMode="auto">
          <a:xfrm>
            <a:off x="2286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-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32 - Ορθογώνιο"/>
          <p:cNvSpPr/>
          <p:nvPr/>
        </p:nvSpPr>
        <p:spPr bwMode="auto">
          <a:xfrm>
            <a:off x="2286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33 - Ορθογώνιο"/>
          <p:cNvSpPr/>
          <p:nvPr/>
        </p:nvSpPr>
        <p:spPr bwMode="auto">
          <a:xfrm>
            <a:off x="9144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34 - Ορθογώνιο"/>
          <p:cNvSpPr/>
          <p:nvPr/>
        </p:nvSpPr>
        <p:spPr bwMode="auto">
          <a:xfrm>
            <a:off x="9144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35 - Ορθογώνιο"/>
          <p:cNvSpPr/>
          <p:nvPr/>
        </p:nvSpPr>
        <p:spPr bwMode="auto">
          <a:xfrm>
            <a:off x="228600" y="4343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36 - Ορθογώνιο"/>
          <p:cNvSpPr/>
          <p:nvPr/>
        </p:nvSpPr>
        <p:spPr bwMode="auto">
          <a:xfrm>
            <a:off x="228600" y="3962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37 - Ορθογώνιο"/>
          <p:cNvSpPr/>
          <p:nvPr/>
        </p:nvSpPr>
        <p:spPr bwMode="auto">
          <a:xfrm>
            <a:off x="1600200" y="4343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41 - Ευθύγραμμο βέλος σύνδεσης"/>
          <p:cNvCxnSpPr>
            <a:stCxn id="36" idx="3"/>
            <a:endCxn id="38" idx="1"/>
          </p:cNvCxnSpPr>
          <p:nvPr/>
        </p:nvCxnSpPr>
        <p:spPr bwMode="auto">
          <a:xfrm>
            <a:off x="609600" y="4533900"/>
            <a:ext cx="990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42 - Ευθύγραμμο βέλος σύνδεσης"/>
          <p:cNvCxnSpPr>
            <a:stCxn id="38" idx="3"/>
            <a:endCxn id="78" idx="1"/>
          </p:cNvCxnSpPr>
          <p:nvPr/>
        </p:nvCxnSpPr>
        <p:spPr bwMode="auto">
          <a:xfrm>
            <a:off x="1981200" y="4533900"/>
            <a:ext cx="2362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43 - Ευθύγραμμο βέλος σύνδεσης"/>
          <p:cNvCxnSpPr>
            <a:stCxn id="33" idx="3"/>
            <a:endCxn id="35" idx="1"/>
          </p:cNvCxnSpPr>
          <p:nvPr/>
        </p:nvCxnSpPr>
        <p:spPr bwMode="auto">
          <a:xfrm>
            <a:off x="6096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44 - Ευθύγραμμο βέλος σύνδεσης"/>
          <p:cNvCxnSpPr>
            <a:stCxn id="35" idx="3"/>
            <a:endCxn id="17" idx="1"/>
          </p:cNvCxnSpPr>
          <p:nvPr/>
        </p:nvCxnSpPr>
        <p:spPr bwMode="auto">
          <a:xfrm>
            <a:off x="12954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45 - Ευθύγραμμο βέλος σύνδεσης"/>
          <p:cNvCxnSpPr>
            <a:stCxn id="17" idx="3"/>
            <a:endCxn id="25" idx="1"/>
          </p:cNvCxnSpPr>
          <p:nvPr/>
        </p:nvCxnSpPr>
        <p:spPr bwMode="auto">
          <a:xfrm>
            <a:off x="19812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46 - Ευθύγραμμο βέλος σύνδεσης"/>
          <p:cNvCxnSpPr>
            <a:stCxn id="25" idx="3"/>
            <a:endCxn id="27" idx="1"/>
          </p:cNvCxnSpPr>
          <p:nvPr/>
        </p:nvCxnSpPr>
        <p:spPr bwMode="auto">
          <a:xfrm>
            <a:off x="26670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47 - Ευθύγραμμο βέλος σύνδεσης"/>
          <p:cNvCxnSpPr>
            <a:stCxn id="27" idx="3"/>
            <a:endCxn id="29" idx="1"/>
          </p:cNvCxnSpPr>
          <p:nvPr/>
        </p:nvCxnSpPr>
        <p:spPr bwMode="auto">
          <a:xfrm>
            <a:off x="33528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48 - Ευθύγραμμο βέλος σύνδεσης"/>
          <p:cNvCxnSpPr>
            <a:stCxn id="29" idx="3"/>
            <a:endCxn id="52" idx="1"/>
          </p:cNvCxnSpPr>
          <p:nvPr/>
        </p:nvCxnSpPr>
        <p:spPr bwMode="auto">
          <a:xfrm>
            <a:off x="40386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49 - Ευθύγραμμο βέλος σύνδεσης"/>
          <p:cNvCxnSpPr>
            <a:stCxn id="52" idx="3"/>
            <a:endCxn id="31" idx="1"/>
          </p:cNvCxnSpPr>
          <p:nvPr/>
        </p:nvCxnSpPr>
        <p:spPr bwMode="auto">
          <a:xfrm>
            <a:off x="47244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50 - Ορθογώνιο"/>
          <p:cNvSpPr/>
          <p:nvPr/>
        </p:nvSpPr>
        <p:spPr bwMode="auto">
          <a:xfrm>
            <a:off x="43434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6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51 - Ορθογώνιο"/>
          <p:cNvSpPr/>
          <p:nvPr/>
        </p:nvSpPr>
        <p:spPr bwMode="auto">
          <a:xfrm>
            <a:off x="43434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53 - Ευθύγραμμο βέλος σύνδεσης"/>
          <p:cNvCxnSpPr>
            <a:endCxn id="79" idx="1"/>
          </p:cNvCxnSpPr>
          <p:nvPr/>
        </p:nvCxnSpPr>
        <p:spPr bwMode="auto">
          <a:xfrm>
            <a:off x="609600" y="4152900"/>
            <a:ext cx="3733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54 - Ορθογώνιο"/>
          <p:cNvSpPr/>
          <p:nvPr/>
        </p:nvSpPr>
        <p:spPr bwMode="auto">
          <a:xfrm>
            <a:off x="64008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9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55 - Ορθογώνιο"/>
          <p:cNvSpPr/>
          <p:nvPr/>
        </p:nvSpPr>
        <p:spPr bwMode="auto">
          <a:xfrm>
            <a:off x="64008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56 - Ορθογώνιο"/>
          <p:cNvSpPr/>
          <p:nvPr/>
        </p:nvSpPr>
        <p:spPr bwMode="auto">
          <a:xfrm>
            <a:off x="70866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10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57 - Ορθογώνιο"/>
          <p:cNvSpPr/>
          <p:nvPr/>
        </p:nvSpPr>
        <p:spPr bwMode="auto">
          <a:xfrm>
            <a:off x="70866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59 - Ορθογώνιο"/>
          <p:cNvSpPr/>
          <p:nvPr/>
        </p:nvSpPr>
        <p:spPr bwMode="auto">
          <a:xfrm>
            <a:off x="77724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11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60 - Ορθογώνιο"/>
          <p:cNvSpPr/>
          <p:nvPr/>
        </p:nvSpPr>
        <p:spPr bwMode="auto">
          <a:xfrm>
            <a:off x="77724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61 - Ορθογώνιο"/>
          <p:cNvSpPr/>
          <p:nvPr/>
        </p:nvSpPr>
        <p:spPr bwMode="auto">
          <a:xfrm>
            <a:off x="84582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12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62 - Ορθογώνιο"/>
          <p:cNvSpPr/>
          <p:nvPr/>
        </p:nvSpPr>
        <p:spPr bwMode="auto">
          <a:xfrm>
            <a:off x="84582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63 - Ορθογώνιο"/>
          <p:cNvSpPr/>
          <p:nvPr/>
        </p:nvSpPr>
        <p:spPr bwMode="auto">
          <a:xfrm>
            <a:off x="5715000" y="5105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64 - Ορθογώνιο"/>
          <p:cNvSpPr/>
          <p:nvPr/>
        </p:nvSpPr>
        <p:spPr bwMode="auto">
          <a:xfrm>
            <a:off x="5715000" y="4724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65 - Ορθογώνιο"/>
          <p:cNvSpPr/>
          <p:nvPr/>
        </p:nvSpPr>
        <p:spPr bwMode="auto">
          <a:xfrm>
            <a:off x="6400800" y="4343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66 - Ορθογώνιο"/>
          <p:cNvSpPr/>
          <p:nvPr/>
        </p:nvSpPr>
        <p:spPr bwMode="auto">
          <a:xfrm>
            <a:off x="7772400" y="4343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68 - Ευθύγραμμο βέλος σύνδεσης"/>
          <p:cNvCxnSpPr>
            <a:stCxn id="66" idx="3"/>
            <a:endCxn id="67" idx="1"/>
          </p:cNvCxnSpPr>
          <p:nvPr/>
        </p:nvCxnSpPr>
        <p:spPr bwMode="auto">
          <a:xfrm>
            <a:off x="6781800" y="4533900"/>
            <a:ext cx="990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69 - Ευθύγραμμο βέλος σύνδεσης"/>
          <p:cNvCxnSpPr>
            <a:stCxn id="65" idx="3"/>
            <a:endCxn id="56" idx="1"/>
          </p:cNvCxnSpPr>
          <p:nvPr/>
        </p:nvCxnSpPr>
        <p:spPr bwMode="auto">
          <a:xfrm>
            <a:off x="60960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70 - Ευθύγραμμο βέλος σύνδεσης"/>
          <p:cNvCxnSpPr>
            <a:stCxn id="56" idx="3"/>
            <a:endCxn id="58" idx="1"/>
          </p:cNvCxnSpPr>
          <p:nvPr/>
        </p:nvCxnSpPr>
        <p:spPr bwMode="auto">
          <a:xfrm>
            <a:off x="67818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- Ευθύγραμμο βέλος σύνδεσης"/>
          <p:cNvCxnSpPr>
            <a:stCxn id="58" idx="3"/>
            <a:endCxn id="61" idx="1"/>
          </p:cNvCxnSpPr>
          <p:nvPr/>
        </p:nvCxnSpPr>
        <p:spPr bwMode="auto">
          <a:xfrm>
            <a:off x="74676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72 - Ευθύγραμμο βέλος σύνδεσης"/>
          <p:cNvCxnSpPr>
            <a:stCxn id="61" idx="3"/>
            <a:endCxn id="63" idx="1"/>
          </p:cNvCxnSpPr>
          <p:nvPr/>
        </p:nvCxnSpPr>
        <p:spPr bwMode="auto">
          <a:xfrm>
            <a:off x="81534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77 - Ορθογώνιο"/>
          <p:cNvSpPr/>
          <p:nvPr/>
        </p:nvSpPr>
        <p:spPr bwMode="auto">
          <a:xfrm>
            <a:off x="4343400" y="4343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78 - Ορθογώνιο"/>
          <p:cNvSpPr/>
          <p:nvPr/>
        </p:nvSpPr>
        <p:spPr bwMode="auto">
          <a:xfrm>
            <a:off x="4343400" y="39624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81 - Ευθύγραμμο βέλος σύνδεσης"/>
          <p:cNvCxnSpPr>
            <a:stCxn id="78" idx="3"/>
            <a:endCxn id="66" idx="1"/>
          </p:cNvCxnSpPr>
          <p:nvPr/>
        </p:nvCxnSpPr>
        <p:spPr bwMode="auto">
          <a:xfrm>
            <a:off x="4724400" y="4533900"/>
            <a:ext cx="1676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85 - Ευθύγραμμο βέλος σύνδεσης"/>
          <p:cNvCxnSpPr>
            <a:stCxn id="31" idx="3"/>
            <a:endCxn id="65" idx="1"/>
          </p:cNvCxnSpPr>
          <p:nvPr/>
        </p:nvCxnSpPr>
        <p:spPr bwMode="auto">
          <a:xfrm>
            <a:off x="5410200" y="49149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AutoShape 39"/>
          <p:cNvCxnSpPr>
            <a:cxnSpLocks noChangeShapeType="1"/>
            <a:stCxn id="99" idx="3"/>
          </p:cNvCxnSpPr>
          <p:nvPr/>
        </p:nvCxnSpPr>
        <p:spPr bwMode="auto">
          <a:xfrm flipH="1">
            <a:off x="3429000" y="3221038"/>
            <a:ext cx="122238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0" name="AutoShape 40"/>
          <p:cNvCxnSpPr>
            <a:cxnSpLocks noChangeShapeType="1"/>
            <a:endCxn id="99" idx="5"/>
          </p:cNvCxnSpPr>
          <p:nvPr/>
        </p:nvCxnSpPr>
        <p:spPr bwMode="auto">
          <a:xfrm flipH="1" flipV="1">
            <a:off x="4144963" y="3221038"/>
            <a:ext cx="122237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1" name="AutoShape 41"/>
          <p:cNvCxnSpPr>
            <a:cxnSpLocks noChangeShapeType="1"/>
          </p:cNvCxnSpPr>
          <p:nvPr/>
        </p:nvCxnSpPr>
        <p:spPr bwMode="auto">
          <a:xfrm flipH="1">
            <a:off x="3657600" y="3200400"/>
            <a:ext cx="762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" name="AutoShape 42"/>
          <p:cNvCxnSpPr>
            <a:cxnSpLocks noChangeShapeType="1"/>
          </p:cNvCxnSpPr>
          <p:nvPr/>
        </p:nvCxnSpPr>
        <p:spPr bwMode="auto">
          <a:xfrm>
            <a:off x="3886200" y="3200400"/>
            <a:ext cx="762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93" name="Oval 43"/>
          <p:cNvSpPr>
            <a:spLocks noChangeArrowheads="1"/>
          </p:cNvSpPr>
          <p:nvPr/>
        </p:nvSpPr>
        <p:spPr bwMode="auto">
          <a:xfrm>
            <a:off x="4191000" y="1828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 smtClean="0"/>
              <a:t>6</a:t>
            </a:r>
            <a:endParaRPr lang="el-GR" b="1" dirty="0"/>
          </a:p>
        </p:txBody>
      </p:sp>
      <p:sp>
        <p:nvSpPr>
          <p:cNvPr id="94" name="Oval 44"/>
          <p:cNvSpPr>
            <a:spLocks noChangeArrowheads="1"/>
          </p:cNvSpPr>
          <p:nvPr/>
        </p:nvSpPr>
        <p:spPr bwMode="auto">
          <a:xfrm>
            <a:off x="3200400" y="2286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 smtClean="0"/>
              <a:t>2</a:t>
            </a:r>
            <a:endParaRPr lang="el-GR" b="1" dirty="0"/>
          </a:p>
        </p:txBody>
      </p:sp>
      <p:sp>
        <p:nvSpPr>
          <p:cNvPr id="95" name="Oval 45"/>
          <p:cNvSpPr>
            <a:spLocks noChangeArrowheads="1"/>
          </p:cNvSpPr>
          <p:nvPr/>
        </p:nvSpPr>
        <p:spPr bwMode="auto">
          <a:xfrm>
            <a:off x="5116513" y="2286000"/>
            <a:ext cx="6858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 smtClean="0"/>
              <a:t>9 1</a:t>
            </a:r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96" name="Oval 46"/>
          <p:cNvSpPr>
            <a:spLocks noChangeArrowheads="1"/>
          </p:cNvSpPr>
          <p:nvPr/>
        </p:nvSpPr>
        <p:spPr bwMode="auto">
          <a:xfrm>
            <a:off x="4506913" y="2895600"/>
            <a:ext cx="6096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 smtClean="0"/>
              <a:t>7 8</a:t>
            </a:r>
            <a:endParaRPr lang="el-GR" b="1" dirty="0"/>
          </a:p>
        </p:txBody>
      </p:sp>
      <p:sp>
        <p:nvSpPr>
          <p:cNvPr id="98" name="Oval 48"/>
          <p:cNvSpPr>
            <a:spLocks noChangeArrowheads="1"/>
          </p:cNvSpPr>
          <p:nvPr/>
        </p:nvSpPr>
        <p:spPr bwMode="auto">
          <a:xfrm>
            <a:off x="5268913" y="2895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 smtClean="0"/>
              <a:t>10</a:t>
            </a:r>
            <a:endParaRPr lang="el-GR" b="1" dirty="0"/>
          </a:p>
        </p:txBody>
      </p:sp>
      <p:sp>
        <p:nvSpPr>
          <p:cNvPr id="99" name="Oval 49"/>
          <p:cNvSpPr>
            <a:spLocks noChangeArrowheads="1"/>
          </p:cNvSpPr>
          <p:nvPr/>
        </p:nvSpPr>
        <p:spPr bwMode="auto">
          <a:xfrm>
            <a:off x="3429000" y="2895600"/>
            <a:ext cx="8382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 smtClean="0"/>
              <a:t>3 4 5</a:t>
            </a:r>
            <a:endParaRPr lang="el-GR" b="1" dirty="0"/>
          </a:p>
        </p:txBody>
      </p:sp>
      <p:sp>
        <p:nvSpPr>
          <p:cNvPr id="100" name="Oval 50"/>
          <p:cNvSpPr>
            <a:spLocks noChangeArrowheads="1"/>
          </p:cNvSpPr>
          <p:nvPr/>
        </p:nvSpPr>
        <p:spPr bwMode="auto">
          <a:xfrm>
            <a:off x="2895600" y="2895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</a:t>
            </a:r>
          </a:p>
        </p:txBody>
      </p:sp>
      <p:cxnSp>
        <p:nvCxnSpPr>
          <p:cNvPr id="101" name="AutoShape 51"/>
          <p:cNvCxnSpPr>
            <a:cxnSpLocks noChangeShapeType="1"/>
            <a:stCxn id="93" idx="5"/>
            <a:endCxn id="95" idx="1"/>
          </p:cNvCxnSpPr>
          <p:nvPr/>
        </p:nvCxnSpPr>
        <p:spPr bwMode="auto">
          <a:xfrm>
            <a:off x="4516438" y="2154238"/>
            <a:ext cx="700087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" name="AutoShape 52"/>
          <p:cNvCxnSpPr>
            <a:cxnSpLocks noChangeShapeType="1"/>
            <a:stCxn id="95" idx="5"/>
            <a:endCxn id="118" idx="0"/>
          </p:cNvCxnSpPr>
          <p:nvPr/>
        </p:nvCxnSpPr>
        <p:spPr bwMode="auto">
          <a:xfrm>
            <a:off x="5701880" y="2611204"/>
            <a:ext cx="432220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" name="AutoShape 53"/>
          <p:cNvCxnSpPr>
            <a:cxnSpLocks noChangeShapeType="1"/>
            <a:stCxn id="95" idx="3"/>
            <a:endCxn id="96" idx="0"/>
          </p:cNvCxnSpPr>
          <p:nvPr/>
        </p:nvCxnSpPr>
        <p:spPr bwMode="auto">
          <a:xfrm flipH="1">
            <a:off x="4811713" y="2611438"/>
            <a:ext cx="404812" cy="284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4" name="AutoShape 54"/>
          <p:cNvCxnSpPr>
            <a:cxnSpLocks noChangeShapeType="1"/>
            <a:stCxn id="95" idx="4"/>
            <a:endCxn id="98" idx="0"/>
          </p:cNvCxnSpPr>
          <p:nvPr/>
        </p:nvCxnSpPr>
        <p:spPr bwMode="auto">
          <a:xfrm>
            <a:off x="5459413" y="26670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5" name="AutoShape 55"/>
          <p:cNvCxnSpPr>
            <a:cxnSpLocks noChangeShapeType="1"/>
            <a:stCxn id="93" idx="3"/>
            <a:endCxn id="94" idx="7"/>
          </p:cNvCxnSpPr>
          <p:nvPr/>
        </p:nvCxnSpPr>
        <p:spPr bwMode="auto">
          <a:xfrm flipH="1">
            <a:off x="3525838" y="2154238"/>
            <a:ext cx="7207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6" name="AutoShape 56"/>
          <p:cNvCxnSpPr>
            <a:cxnSpLocks noChangeShapeType="1"/>
            <a:stCxn id="94" idx="5"/>
            <a:endCxn id="99" idx="0"/>
          </p:cNvCxnSpPr>
          <p:nvPr/>
        </p:nvCxnSpPr>
        <p:spPr bwMode="auto">
          <a:xfrm>
            <a:off x="3525838" y="2611438"/>
            <a:ext cx="322262" cy="284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" name="AutoShape 57"/>
          <p:cNvCxnSpPr>
            <a:cxnSpLocks noChangeShapeType="1"/>
            <a:stCxn id="94" idx="3"/>
            <a:endCxn id="100" idx="0"/>
          </p:cNvCxnSpPr>
          <p:nvPr/>
        </p:nvCxnSpPr>
        <p:spPr bwMode="auto">
          <a:xfrm flipH="1">
            <a:off x="3086100" y="2611438"/>
            <a:ext cx="169863" cy="284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" name="AutoShape 58"/>
          <p:cNvCxnSpPr>
            <a:cxnSpLocks noChangeShapeType="1"/>
            <a:stCxn id="100" idx="3"/>
          </p:cNvCxnSpPr>
          <p:nvPr/>
        </p:nvCxnSpPr>
        <p:spPr bwMode="auto">
          <a:xfrm flipH="1">
            <a:off x="2895600" y="3221038"/>
            <a:ext cx="55563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" name="AutoShape 59"/>
          <p:cNvCxnSpPr>
            <a:cxnSpLocks noChangeShapeType="1"/>
            <a:stCxn id="100" idx="5"/>
          </p:cNvCxnSpPr>
          <p:nvPr/>
        </p:nvCxnSpPr>
        <p:spPr bwMode="auto">
          <a:xfrm>
            <a:off x="3221038" y="3221038"/>
            <a:ext cx="55562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" name="AutoShape 60"/>
          <p:cNvCxnSpPr>
            <a:cxnSpLocks noChangeShapeType="1"/>
            <a:endCxn id="96" idx="3"/>
          </p:cNvCxnSpPr>
          <p:nvPr/>
        </p:nvCxnSpPr>
        <p:spPr bwMode="auto">
          <a:xfrm flipV="1">
            <a:off x="4495800" y="3221038"/>
            <a:ext cx="100013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" name="AutoShape 61"/>
          <p:cNvCxnSpPr>
            <a:cxnSpLocks noChangeShapeType="1"/>
            <a:endCxn id="98" idx="3"/>
          </p:cNvCxnSpPr>
          <p:nvPr/>
        </p:nvCxnSpPr>
        <p:spPr bwMode="auto">
          <a:xfrm flipV="1">
            <a:off x="5268913" y="3221038"/>
            <a:ext cx="55562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" name="AutoShape 62"/>
          <p:cNvCxnSpPr>
            <a:cxnSpLocks noChangeShapeType="1"/>
            <a:endCxn id="98" idx="5"/>
          </p:cNvCxnSpPr>
          <p:nvPr/>
        </p:nvCxnSpPr>
        <p:spPr bwMode="auto">
          <a:xfrm flipH="1" flipV="1">
            <a:off x="5594350" y="3221038"/>
            <a:ext cx="55563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5" name="AutoShape 65"/>
          <p:cNvCxnSpPr>
            <a:cxnSpLocks noChangeShapeType="1"/>
            <a:stCxn id="96" idx="5"/>
          </p:cNvCxnSpPr>
          <p:nvPr/>
        </p:nvCxnSpPr>
        <p:spPr bwMode="auto">
          <a:xfrm>
            <a:off x="5027613" y="3221038"/>
            <a:ext cx="100012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6" name="AutoShape 66"/>
          <p:cNvCxnSpPr>
            <a:cxnSpLocks noChangeShapeType="1"/>
            <a:stCxn id="96" idx="4"/>
          </p:cNvCxnSpPr>
          <p:nvPr/>
        </p:nvCxnSpPr>
        <p:spPr bwMode="auto">
          <a:xfrm>
            <a:off x="4811713" y="32766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8" name="Oval 48"/>
          <p:cNvSpPr>
            <a:spLocks noChangeArrowheads="1"/>
          </p:cNvSpPr>
          <p:nvPr/>
        </p:nvSpPr>
        <p:spPr bwMode="auto">
          <a:xfrm>
            <a:off x="5943600" y="2895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 dirty="0" smtClean="0"/>
              <a:t>12</a:t>
            </a:r>
            <a:endParaRPr lang="el-GR" b="1" dirty="0"/>
          </a:p>
        </p:txBody>
      </p:sp>
      <p:cxnSp>
        <p:nvCxnSpPr>
          <p:cNvPr id="119" name="AutoShape 61"/>
          <p:cNvCxnSpPr>
            <a:cxnSpLocks noChangeShapeType="1"/>
            <a:endCxn id="118" idx="3"/>
          </p:cNvCxnSpPr>
          <p:nvPr/>
        </p:nvCxnSpPr>
        <p:spPr bwMode="auto">
          <a:xfrm flipV="1">
            <a:off x="5943600" y="3221038"/>
            <a:ext cx="55562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1" name="AutoShape 62"/>
          <p:cNvCxnSpPr>
            <a:cxnSpLocks noChangeShapeType="1"/>
            <a:endCxn id="118" idx="5"/>
          </p:cNvCxnSpPr>
          <p:nvPr/>
        </p:nvCxnSpPr>
        <p:spPr bwMode="auto">
          <a:xfrm flipH="1" flipV="1">
            <a:off x="6269037" y="3221038"/>
            <a:ext cx="55563" cy="131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23" name="122 - TextBox"/>
          <p:cNvSpPr txBox="1"/>
          <p:nvPr/>
        </p:nvSpPr>
        <p:spPr>
          <a:xfrm>
            <a:off x="152400" y="5879068"/>
            <a:ext cx="7746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Κάθε κόμβος έχει αριθμό συνδέσεων ίσο με το ύψος του στο </a:t>
            </a:r>
            <a:r>
              <a:rPr lang="en-US" dirty="0" smtClean="0"/>
              <a:t>(</a:t>
            </a:r>
            <a:r>
              <a:rPr lang="el-GR" dirty="0" smtClean="0"/>
              <a:t>2</a:t>
            </a:r>
            <a:r>
              <a:rPr lang="en-US" dirty="0" smtClean="0"/>
              <a:t>,4)-</a:t>
            </a:r>
            <a:r>
              <a:rPr lang="el-GR" dirty="0" smtClean="0"/>
              <a:t>δένδρο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730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6670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12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26670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35052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35052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43434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14 - Ορθογώνιο"/>
          <p:cNvSpPr/>
          <p:nvPr/>
        </p:nvSpPr>
        <p:spPr bwMode="auto">
          <a:xfrm>
            <a:off x="43434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15 - Ορθογώνιο"/>
          <p:cNvSpPr/>
          <p:nvPr/>
        </p:nvSpPr>
        <p:spPr bwMode="auto">
          <a:xfrm>
            <a:off x="51816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32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16 - Ορθογώνιο"/>
          <p:cNvSpPr/>
          <p:nvPr/>
        </p:nvSpPr>
        <p:spPr bwMode="auto">
          <a:xfrm>
            <a:off x="51816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60198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6019800" y="5410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19 - Ορθογώνιο"/>
          <p:cNvSpPr/>
          <p:nvPr/>
        </p:nvSpPr>
        <p:spPr bwMode="auto">
          <a:xfrm>
            <a:off x="6858000" y="5791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20 - Ορθογώνιο"/>
          <p:cNvSpPr/>
          <p:nvPr/>
        </p:nvSpPr>
        <p:spPr bwMode="auto">
          <a:xfrm>
            <a:off x="6858000" y="5410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21 - Ορθογώνιο"/>
          <p:cNvSpPr/>
          <p:nvPr/>
        </p:nvSpPr>
        <p:spPr bwMode="auto">
          <a:xfrm>
            <a:off x="76962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60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22 - Ορθογώνιο"/>
          <p:cNvSpPr/>
          <p:nvPr/>
        </p:nvSpPr>
        <p:spPr bwMode="auto">
          <a:xfrm>
            <a:off x="76962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23 - Ορθογώνιο"/>
          <p:cNvSpPr/>
          <p:nvPr/>
        </p:nvSpPr>
        <p:spPr bwMode="auto">
          <a:xfrm>
            <a:off x="85344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72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24 - Ορθογώνιο"/>
          <p:cNvSpPr/>
          <p:nvPr/>
        </p:nvSpPr>
        <p:spPr bwMode="auto">
          <a:xfrm>
            <a:off x="85344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27 - Ορθογώνιο"/>
          <p:cNvSpPr/>
          <p:nvPr/>
        </p:nvSpPr>
        <p:spPr bwMode="auto">
          <a:xfrm>
            <a:off x="1524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-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28 - Ορθογώνιο"/>
          <p:cNvSpPr/>
          <p:nvPr/>
        </p:nvSpPr>
        <p:spPr bwMode="auto">
          <a:xfrm>
            <a:off x="1524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29 - Ορθογώνιο"/>
          <p:cNvSpPr/>
          <p:nvPr/>
        </p:nvSpPr>
        <p:spPr bwMode="auto">
          <a:xfrm>
            <a:off x="9906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30 - Ορθογώνιο"/>
          <p:cNvSpPr/>
          <p:nvPr/>
        </p:nvSpPr>
        <p:spPr bwMode="auto">
          <a:xfrm>
            <a:off x="9906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31 - Ορθογώνιο"/>
          <p:cNvSpPr/>
          <p:nvPr/>
        </p:nvSpPr>
        <p:spPr bwMode="auto">
          <a:xfrm>
            <a:off x="18288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32 - Ορθογώνιο"/>
          <p:cNvSpPr/>
          <p:nvPr/>
        </p:nvSpPr>
        <p:spPr bwMode="auto">
          <a:xfrm>
            <a:off x="18288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33 - Ορθογώνιο"/>
          <p:cNvSpPr/>
          <p:nvPr/>
        </p:nvSpPr>
        <p:spPr bwMode="auto">
          <a:xfrm>
            <a:off x="1524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34 - Ορθογώνιο"/>
          <p:cNvSpPr/>
          <p:nvPr/>
        </p:nvSpPr>
        <p:spPr bwMode="auto">
          <a:xfrm>
            <a:off x="152400" y="4648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35 - Ορθογώνιο"/>
          <p:cNvSpPr/>
          <p:nvPr/>
        </p:nvSpPr>
        <p:spPr bwMode="auto">
          <a:xfrm>
            <a:off x="26670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36 - Ορθογώνιο"/>
          <p:cNvSpPr/>
          <p:nvPr/>
        </p:nvSpPr>
        <p:spPr bwMode="auto">
          <a:xfrm>
            <a:off x="4343400" y="5029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37 - Ορθογώνιο"/>
          <p:cNvSpPr/>
          <p:nvPr/>
        </p:nvSpPr>
        <p:spPr bwMode="auto">
          <a:xfrm>
            <a:off x="4343400" y="4648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38 - Ορθογώνιο"/>
          <p:cNvSpPr/>
          <p:nvPr/>
        </p:nvSpPr>
        <p:spPr bwMode="auto">
          <a:xfrm>
            <a:off x="6019800" y="5029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39 - Ορθογώνιο"/>
          <p:cNvSpPr/>
          <p:nvPr/>
        </p:nvSpPr>
        <p:spPr bwMode="auto">
          <a:xfrm>
            <a:off x="76962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40 - Ορθογώνιο"/>
          <p:cNvSpPr/>
          <p:nvPr/>
        </p:nvSpPr>
        <p:spPr bwMode="auto">
          <a:xfrm>
            <a:off x="85344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42 - Ευθύγραμμο βέλος σύνδεσης"/>
          <p:cNvCxnSpPr>
            <a:stCxn id="35" idx="3"/>
            <a:endCxn id="38" idx="1"/>
          </p:cNvCxnSpPr>
          <p:nvPr/>
        </p:nvCxnSpPr>
        <p:spPr bwMode="auto">
          <a:xfrm>
            <a:off x="533400" y="4838700"/>
            <a:ext cx="38100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45" name="44 - Ευθύγραμμο βέλος σύνδεσης"/>
          <p:cNvCxnSpPr>
            <a:stCxn id="34" idx="3"/>
            <a:endCxn id="36" idx="1"/>
          </p:cNvCxnSpPr>
          <p:nvPr/>
        </p:nvCxnSpPr>
        <p:spPr bwMode="auto">
          <a:xfrm>
            <a:off x="533400" y="5219700"/>
            <a:ext cx="2133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50 - Ευθύγραμμο βέλος σύνδεσης"/>
          <p:cNvCxnSpPr>
            <a:stCxn id="36" idx="3"/>
            <a:endCxn id="37" idx="1"/>
          </p:cNvCxnSpPr>
          <p:nvPr/>
        </p:nvCxnSpPr>
        <p:spPr bwMode="auto">
          <a:xfrm>
            <a:off x="3048000" y="5219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53 - Ευθύγραμμο βέλος σύνδεσης"/>
          <p:cNvCxnSpPr>
            <a:stCxn id="37" idx="3"/>
            <a:endCxn id="39" idx="1"/>
          </p:cNvCxnSpPr>
          <p:nvPr/>
        </p:nvCxnSpPr>
        <p:spPr bwMode="auto">
          <a:xfrm>
            <a:off x="4724400" y="5219700"/>
            <a:ext cx="12954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57" name="56 - Ευθύγραμμο βέλος σύνδεσης"/>
          <p:cNvCxnSpPr>
            <a:stCxn id="39" idx="3"/>
            <a:endCxn id="40" idx="1"/>
          </p:cNvCxnSpPr>
          <p:nvPr/>
        </p:nvCxnSpPr>
        <p:spPr bwMode="auto">
          <a:xfrm>
            <a:off x="6400800" y="5219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59 - Ευθύγραμμο βέλος σύνδεσης"/>
          <p:cNvCxnSpPr>
            <a:stCxn id="40" idx="3"/>
            <a:endCxn id="41" idx="1"/>
          </p:cNvCxnSpPr>
          <p:nvPr/>
        </p:nvCxnSpPr>
        <p:spPr bwMode="auto">
          <a:xfrm>
            <a:off x="8077200" y="5219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62 - Ευθύγραμμο βέλος σύνδεσης"/>
          <p:cNvCxnSpPr>
            <a:stCxn id="29" idx="3"/>
            <a:endCxn id="31" idx="1"/>
          </p:cNvCxnSpPr>
          <p:nvPr/>
        </p:nvCxnSpPr>
        <p:spPr bwMode="auto">
          <a:xfrm>
            <a:off x="5334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65 - Ευθύγραμμο βέλος σύνδεσης"/>
          <p:cNvCxnSpPr>
            <a:stCxn id="31" idx="3"/>
            <a:endCxn id="33" idx="1"/>
          </p:cNvCxnSpPr>
          <p:nvPr/>
        </p:nvCxnSpPr>
        <p:spPr bwMode="auto">
          <a:xfrm>
            <a:off x="13716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66 - Ευθύγραμμο βέλος σύνδεσης"/>
          <p:cNvCxnSpPr>
            <a:stCxn id="33" idx="3"/>
            <a:endCxn id="11" idx="1"/>
          </p:cNvCxnSpPr>
          <p:nvPr/>
        </p:nvCxnSpPr>
        <p:spPr bwMode="auto">
          <a:xfrm>
            <a:off x="22098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67 - Ευθύγραμμο βέλος σύνδεσης"/>
          <p:cNvCxnSpPr>
            <a:stCxn id="11" idx="3"/>
            <a:endCxn id="13" idx="1"/>
          </p:cNvCxnSpPr>
          <p:nvPr/>
        </p:nvCxnSpPr>
        <p:spPr bwMode="auto">
          <a:xfrm>
            <a:off x="30480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68 - Ευθύγραμμο βέλος σύνδεσης"/>
          <p:cNvCxnSpPr>
            <a:stCxn id="13" idx="3"/>
            <a:endCxn id="15" idx="1"/>
          </p:cNvCxnSpPr>
          <p:nvPr/>
        </p:nvCxnSpPr>
        <p:spPr bwMode="auto">
          <a:xfrm>
            <a:off x="38862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69 - Ευθύγραμμο βέλος σύνδεσης"/>
          <p:cNvCxnSpPr>
            <a:stCxn id="15" idx="3"/>
            <a:endCxn id="17" idx="1"/>
          </p:cNvCxnSpPr>
          <p:nvPr/>
        </p:nvCxnSpPr>
        <p:spPr bwMode="auto">
          <a:xfrm>
            <a:off x="47244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70 - Ευθύγραμμο βέλος σύνδεσης"/>
          <p:cNvCxnSpPr>
            <a:stCxn id="17" idx="3"/>
            <a:endCxn id="19" idx="1"/>
          </p:cNvCxnSpPr>
          <p:nvPr/>
        </p:nvCxnSpPr>
        <p:spPr bwMode="auto">
          <a:xfrm>
            <a:off x="55626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- Ευθύγραμμο βέλος σύνδεσης"/>
          <p:cNvCxnSpPr>
            <a:stCxn id="19" idx="3"/>
            <a:endCxn id="21" idx="1"/>
          </p:cNvCxnSpPr>
          <p:nvPr/>
        </p:nvCxnSpPr>
        <p:spPr bwMode="auto">
          <a:xfrm>
            <a:off x="64008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73" name="72 - Ευθύγραμμο βέλος σύνδεσης"/>
          <p:cNvCxnSpPr>
            <a:stCxn id="21" idx="3"/>
            <a:endCxn id="23" idx="1"/>
          </p:cNvCxnSpPr>
          <p:nvPr/>
        </p:nvCxnSpPr>
        <p:spPr bwMode="auto">
          <a:xfrm>
            <a:off x="72390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73 - Ευθύγραμμο βέλος σύνδεσης"/>
          <p:cNvCxnSpPr>
            <a:stCxn id="23" idx="3"/>
            <a:endCxn id="25" idx="1"/>
          </p:cNvCxnSpPr>
          <p:nvPr/>
        </p:nvCxnSpPr>
        <p:spPr bwMode="auto">
          <a:xfrm>
            <a:off x="80772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51 - TextBox"/>
          <p:cNvSpPr txBox="1"/>
          <p:nvPr/>
        </p:nvSpPr>
        <p:spPr>
          <a:xfrm>
            <a:off x="304800" y="1447800"/>
            <a:ext cx="8464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Χρησιμοποιεί πρόσθετους συνδέσμους στους κόμβους μιας συνδεδεμένης λίστας</a:t>
            </a:r>
            <a:endParaRPr lang="el-GR" dirty="0"/>
          </a:p>
        </p:txBody>
      </p:sp>
      <p:pic>
        <p:nvPicPr>
          <p:cNvPr id="55" name="54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" y="2057400"/>
            <a:ext cx="254508" cy="152400"/>
          </a:xfrm>
          <a:prstGeom prst="rect">
            <a:avLst/>
          </a:prstGeom>
          <a:noFill/>
        </p:spPr>
      </p:pic>
      <p:sp>
        <p:nvSpPr>
          <p:cNvPr id="56" name="55 - TextBox"/>
          <p:cNvSpPr txBox="1"/>
          <p:nvPr/>
        </p:nvSpPr>
        <p:spPr>
          <a:xfrm>
            <a:off x="603560" y="1905000"/>
            <a:ext cx="7632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επιτάχυνση της αναζήτησης με παράλειψη μεγάλων τμημάτων της λίστας</a:t>
            </a:r>
            <a:endParaRPr lang="el-GR" dirty="0"/>
          </a:p>
        </p:txBody>
      </p:sp>
      <p:sp>
        <p:nvSpPr>
          <p:cNvPr id="58" name="57 - TextBox"/>
          <p:cNvSpPr txBox="1"/>
          <p:nvPr/>
        </p:nvSpPr>
        <p:spPr>
          <a:xfrm>
            <a:off x="381000" y="266700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Μια λίστα παράλειψης είναι μια διατεταγμένη συνδεδεμένη λίστα της οποίας κάθε κόμβος περιέχει μεταβλητό πλήθος συνδέσμων. 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Οι σύνδεσμοι του επιπέδου    υλοποιούν απλά συνδεδεμένες λίστες οι οποίες παραλείπουν τους κόμβους με λιγότερους από      συνδέσμους.</a:t>
            </a:r>
            <a:endParaRPr lang="el-GR" dirty="0"/>
          </a:p>
        </p:txBody>
      </p:sp>
      <p:pic>
        <p:nvPicPr>
          <p:cNvPr id="61" name="60 - Εικόνα" descr="TP_tmp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05200" y="3581400"/>
            <a:ext cx="76200" cy="178308"/>
          </a:xfrm>
          <a:prstGeom prst="rect">
            <a:avLst/>
          </a:prstGeom>
          <a:noFill/>
        </p:spPr>
      </p:pic>
      <p:pic>
        <p:nvPicPr>
          <p:cNvPr id="62" name="61 - Εικόνα" descr="TP_tmp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4000" y="3860292"/>
            <a:ext cx="76200" cy="178308"/>
          </a:xfrm>
          <a:prstGeom prst="rect">
            <a:avLst/>
          </a:prstGeom>
          <a:noFill/>
        </p:spPr>
      </p:pic>
      <p:sp>
        <p:nvSpPr>
          <p:cNvPr id="59" name="58 - TextBox"/>
          <p:cNvSpPr txBox="1"/>
          <p:nvPr/>
        </p:nvSpPr>
        <p:spPr>
          <a:xfrm>
            <a:off x="152400" y="6400800"/>
            <a:ext cx="161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58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5"/>
          <p:cNvSpPr>
            <a:spLocks noChangeArrowheads="1"/>
          </p:cNvSpPr>
          <p:nvPr/>
        </p:nvSpPr>
        <p:spPr bwMode="auto">
          <a:xfrm>
            <a:off x="4191000" y="1295400"/>
            <a:ext cx="609600" cy="304800"/>
          </a:xfrm>
          <a:prstGeom prst="rect">
            <a:avLst/>
          </a:prstGeom>
          <a:solidFill>
            <a:srgbClr val="FFCC0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04801" y="1272600"/>
            <a:ext cx="8686800" cy="2893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Lucida Console" pitchFamily="49" charset="0"/>
              </a:rPr>
              <a:t>private Item </a:t>
            </a:r>
            <a:r>
              <a:rPr lang="en-US" sz="1400" dirty="0" err="1" smtClean="0">
                <a:latin typeface="Lucida Console" pitchFamily="49" charset="0"/>
              </a:rPr>
              <a:t>searchR</a:t>
            </a:r>
            <a:r>
              <a:rPr lang="en-US" sz="1400" dirty="0" smtClean="0">
                <a:latin typeface="Lucida Console" pitchFamily="49" charset="0"/>
              </a:rPr>
              <a:t>(Node t, Key v,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k)</a:t>
            </a:r>
            <a:endParaRPr lang="en-US" sz="1400" dirty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{</a:t>
            </a:r>
          </a:p>
          <a:p>
            <a:r>
              <a:rPr lang="en-US" sz="1400" dirty="0" smtClean="0">
                <a:latin typeface="Lucida Console" pitchFamily="49" charset="0"/>
              </a:rPr>
              <a:t>   if (t==null) return null;</a:t>
            </a:r>
          </a:p>
          <a:p>
            <a:r>
              <a:rPr lang="en-US" sz="1400" dirty="0" smtClean="0">
                <a:latin typeface="Lucida Console" pitchFamily="49" charset="0"/>
              </a:rPr>
              <a:t>   if (t!=head) </a:t>
            </a:r>
          </a:p>
          <a:p>
            <a:r>
              <a:rPr lang="en-US" sz="1400" dirty="0" smtClean="0">
                <a:latin typeface="Lucida Console" pitchFamily="49" charset="0"/>
              </a:rPr>
              <a:t>      if (</a:t>
            </a:r>
            <a:r>
              <a:rPr lang="en-US" sz="1400" dirty="0" err="1" smtClean="0">
                <a:latin typeface="Lucida Console" pitchFamily="49" charset="0"/>
              </a:rPr>
              <a:t>v.equals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t.key</a:t>
            </a:r>
            <a:r>
              <a:rPr lang="en-US" sz="1400" dirty="0" smtClean="0">
                <a:latin typeface="Lucida Console" pitchFamily="49" charset="0"/>
              </a:rPr>
              <a:t>)) return </a:t>
            </a:r>
            <a:r>
              <a:rPr lang="en-US" sz="1400" dirty="0" err="1" smtClean="0">
                <a:latin typeface="Lucida Console" pitchFamily="49" charset="0"/>
              </a:rPr>
              <a:t>t.item</a:t>
            </a:r>
            <a:r>
              <a:rPr lang="en-US" sz="1400" dirty="0" smtClean="0">
                <a:latin typeface="Lucida Console" pitchFamily="49" charset="0"/>
              </a:rPr>
              <a:t>; </a:t>
            </a:r>
          </a:p>
          <a:p>
            <a:r>
              <a:rPr lang="en-US" sz="1400" dirty="0" smtClean="0">
                <a:latin typeface="Lucida Console" pitchFamily="49" charset="0"/>
              </a:rPr>
              <a:t>   if (k&gt;=</a:t>
            </a:r>
            <a:r>
              <a:rPr lang="en-US" sz="1400" dirty="0" err="1" smtClean="0">
                <a:latin typeface="Lucida Console" pitchFamily="49" charset="0"/>
              </a:rPr>
              <a:t>t.size</a:t>
            </a:r>
            <a:r>
              <a:rPr lang="en-US" sz="1400" dirty="0" smtClean="0">
                <a:latin typeface="Lucida Console" pitchFamily="49" charset="0"/>
              </a:rPr>
              <a:t>) k = t.size-1;</a:t>
            </a:r>
          </a:p>
          <a:p>
            <a:r>
              <a:rPr lang="en-US" sz="1400" dirty="0" smtClean="0">
                <a:latin typeface="Lucida Console" pitchFamily="49" charset="0"/>
              </a:rPr>
              <a:t>   if (</a:t>
            </a:r>
            <a:r>
              <a:rPr lang="en-US" sz="1400" dirty="0" err="1" smtClean="0">
                <a:latin typeface="Lucida Console" pitchFamily="49" charset="0"/>
              </a:rPr>
              <a:t>t.next</a:t>
            </a:r>
            <a:r>
              <a:rPr lang="en-US" sz="1400" dirty="0" smtClean="0">
                <a:latin typeface="Lucida Console" pitchFamily="49" charset="0"/>
              </a:rPr>
              <a:t>[k] != null) {</a:t>
            </a:r>
          </a:p>
          <a:p>
            <a:r>
              <a:rPr lang="en-US" sz="1400" dirty="0" smtClean="0">
                <a:latin typeface="Lucida Console" pitchFamily="49" charset="0"/>
              </a:rPr>
              <a:t>      if ( </a:t>
            </a:r>
            <a:r>
              <a:rPr lang="en-US" sz="1400" dirty="0" err="1" smtClean="0">
                <a:latin typeface="Lucida Console" pitchFamily="49" charset="0"/>
              </a:rPr>
              <a:t>v.compareTo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t.next</a:t>
            </a:r>
            <a:r>
              <a:rPr lang="en-US" sz="1400" dirty="0" smtClean="0">
                <a:latin typeface="Lucida Console" pitchFamily="49" charset="0"/>
              </a:rPr>
              <a:t>[k].key) &gt; 0 )</a:t>
            </a:r>
          </a:p>
          <a:p>
            <a:r>
              <a:rPr lang="en-US" sz="1400" dirty="0" smtClean="0">
                <a:latin typeface="Lucida Console" pitchFamily="49" charset="0"/>
              </a:rPr>
              <a:t>         return </a:t>
            </a:r>
            <a:r>
              <a:rPr lang="en-US" sz="1400" dirty="0" err="1" smtClean="0">
                <a:latin typeface="Lucida Console" pitchFamily="49" charset="0"/>
              </a:rPr>
              <a:t>searchR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t.next</a:t>
            </a:r>
            <a:r>
              <a:rPr lang="en-US" sz="1400" dirty="0" smtClean="0">
                <a:latin typeface="Lucida Console" pitchFamily="49" charset="0"/>
              </a:rPr>
              <a:t>[k], v, k);  </a:t>
            </a:r>
            <a:r>
              <a:rPr lang="el-GR" sz="1400" dirty="0" smtClean="0">
                <a:latin typeface="Lucida Console" pitchFamily="49" charset="0"/>
              </a:rPr>
              <a:t>  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//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επόμενος κόμβος του επιπέδου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k</a:t>
            </a:r>
          </a:p>
          <a:p>
            <a:r>
              <a:rPr lang="en-US" sz="1400" dirty="0" smtClean="0">
                <a:latin typeface="Lucida Console" pitchFamily="49" charset="0"/>
              </a:rPr>
              <a:t>   return (k==0) ? null : </a:t>
            </a:r>
            <a:r>
              <a:rPr lang="en-US" sz="1400" dirty="0" err="1" smtClean="0">
                <a:latin typeface="Lucida Console" pitchFamily="49" charset="0"/>
              </a:rPr>
              <a:t>searchR</a:t>
            </a:r>
            <a:r>
              <a:rPr lang="en-US" sz="1400" dirty="0" smtClean="0">
                <a:latin typeface="Lucida Console" pitchFamily="49" charset="0"/>
              </a:rPr>
              <a:t>(t, v, k-1);</a:t>
            </a:r>
            <a:r>
              <a:rPr lang="el-GR" sz="1400" dirty="0" smtClean="0">
                <a:latin typeface="Lucida Console" pitchFamily="49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//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αναζήτηση στο επίπεδο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k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-1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}</a:t>
            </a:r>
          </a:p>
          <a:p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Item search(Key v) { return </a:t>
            </a:r>
            <a:r>
              <a:rPr lang="en-US" sz="1400" dirty="0" err="1" smtClean="0">
                <a:latin typeface="Lucida Console" pitchFamily="49" charset="0"/>
              </a:rPr>
              <a:t>searchR</a:t>
            </a:r>
            <a:r>
              <a:rPr lang="en-US" sz="1400" dirty="0" smtClean="0">
                <a:latin typeface="Lucida Console" pitchFamily="49" charset="0"/>
              </a:rPr>
              <a:t>(head, v, lgN-1); }	</a:t>
            </a:r>
          </a:p>
        </p:txBody>
      </p:sp>
      <p:sp useBgFill="1">
        <p:nvSpPr>
          <p:cNvPr id="59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61" name="60 - Ορθογώνιο"/>
          <p:cNvSpPr/>
          <p:nvPr/>
        </p:nvSpPr>
        <p:spPr bwMode="auto">
          <a:xfrm>
            <a:off x="26670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12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61 - Ορθογώνιο"/>
          <p:cNvSpPr/>
          <p:nvPr/>
        </p:nvSpPr>
        <p:spPr bwMode="auto">
          <a:xfrm>
            <a:off x="26670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75 - Ορθογώνιο"/>
          <p:cNvSpPr/>
          <p:nvPr/>
        </p:nvSpPr>
        <p:spPr bwMode="auto">
          <a:xfrm>
            <a:off x="35052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76 - Ορθογώνιο"/>
          <p:cNvSpPr/>
          <p:nvPr/>
        </p:nvSpPr>
        <p:spPr bwMode="auto">
          <a:xfrm>
            <a:off x="35052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77 - Ορθογώνιο"/>
          <p:cNvSpPr/>
          <p:nvPr/>
        </p:nvSpPr>
        <p:spPr bwMode="auto">
          <a:xfrm>
            <a:off x="43434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78 - Ορθογώνιο"/>
          <p:cNvSpPr/>
          <p:nvPr/>
        </p:nvSpPr>
        <p:spPr bwMode="auto">
          <a:xfrm>
            <a:off x="43434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79 - Ορθογώνιο"/>
          <p:cNvSpPr/>
          <p:nvPr/>
        </p:nvSpPr>
        <p:spPr bwMode="auto">
          <a:xfrm>
            <a:off x="51816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32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80 - Ορθογώνιο"/>
          <p:cNvSpPr/>
          <p:nvPr/>
        </p:nvSpPr>
        <p:spPr bwMode="auto">
          <a:xfrm>
            <a:off x="51816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81 - Ορθογώνιο"/>
          <p:cNvSpPr/>
          <p:nvPr/>
        </p:nvSpPr>
        <p:spPr bwMode="auto">
          <a:xfrm>
            <a:off x="60198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82 - Ορθογώνιο"/>
          <p:cNvSpPr/>
          <p:nvPr/>
        </p:nvSpPr>
        <p:spPr bwMode="auto">
          <a:xfrm>
            <a:off x="6019800" y="5410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83 - Ορθογώνιο"/>
          <p:cNvSpPr/>
          <p:nvPr/>
        </p:nvSpPr>
        <p:spPr bwMode="auto">
          <a:xfrm>
            <a:off x="6858000" y="5791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84 - Ορθογώνιο"/>
          <p:cNvSpPr/>
          <p:nvPr/>
        </p:nvSpPr>
        <p:spPr bwMode="auto">
          <a:xfrm>
            <a:off x="6858000" y="5410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85 - Ορθογώνιο"/>
          <p:cNvSpPr/>
          <p:nvPr/>
        </p:nvSpPr>
        <p:spPr bwMode="auto">
          <a:xfrm>
            <a:off x="76962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60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86 - Ορθογώνιο"/>
          <p:cNvSpPr/>
          <p:nvPr/>
        </p:nvSpPr>
        <p:spPr bwMode="auto">
          <a:xfrm>
            <a:off x="76962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87 - Ορθογώνιο"/>
          <p:cNvSpPr/>
          <p:nvPr/>
        </p:nvSpPr>
        <p:spPr bwMode="auto">
          <a:xfrm>
            <a:off x="85344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72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88 - Ορθογώνιο"/>
          <p:cNvSpPr/>
          <p:nvPr/>
        </p:nvSpPr>
        <p:spPr bwMode="auto">
          <a:xfrm>
            <a:off x="85344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89 - Ορθογώνιο"/>
          <p:cNvSpPr/>
          <p:nvPr/>
        </p:nvSpPr>
        <p:spPr bwMode="auto">
          <a:xfrm>
            <a:off x="1524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-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90 - Ορθογώνιο"/>
          <p:cNvSpPr/>
          <p:nvPr/>
        </p:nvSpPr>
        <p:spPr bwMode="auto">
          <a:xfrm>
            <a:off x="1524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91 - Ορθογώνιο"/>
          <p:cNvSpPr/>
          <p:nvPr/>
        </p:nvSpPr>
        <p:spPr bwMode="auto">
          <a:xfrm>
            <a:off x="9906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3" name="92 - Ορθογώνιο"/>
          <p:cNvSpPr/>
          <p:nvPr/>
        </p:nvSpPr>
        <p:spPr bwMode="auto">
          <a:xfrm>
            <a:off x="9906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93 - Ορθογώνιο"/>
          <p:cNvSpPr/>
          <p:nvPr/>
        </p:nvSpPr>
        <p:spPr bwMode="auto">
          <a:xfrm>
            <a:off x="1828800" y="5791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Ορθογώνιο"/>
          <p:cNvSpPr/>
          <p:nvPr/>
        </p:nvSpPr>
        <p:spPr bwMode="auto">
          <a:xfrm>
            <a:off x="1828800" y="5410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Ορθογώνιο"/>
          <p:cNvSpPr/>
          <p:nvPr/>
        </p:nvSpPr>
        <p:spPr bwMode="auto">
          <a:xfrm>
            <a:off x="1524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96 - Ορθογώνιο"/>
          <p:cNvSpPr/>
          <p:nvPr/>
        </p:nvSpPr>
        <p:spPr bwMode="auto">
          <a:xfrm>
            <a:off x="152400" y="4648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97 - Ορθογώνιο"/>
          <p:cNvSpPr/>
          <p:nvPr/>
        </p:nvSpPr>
        <p:spPr bwMode="auto">
          <a:xfrm>
            <a:off x="26670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98 - Ορθογώνιο"/>
          <p:cNvSpPr/>
          <p:nvPr/>
        </p:nvSpPr>
        <p:spPr bwMode="auto">
          <a:xfrm>
            <a:off x="4343400" y="5029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99 - Ορθογώνιο"/>
          <p:cNvSpPr/>
          <p:nvPr/>
        </p:nvSpPr>
        <p:spPr bwMode="auto">
          <a:xfrm>
            <a:off x="4343400" y="4648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100 - Ορθογώνιο"/>
          <p:cNvSpPr/>
          <p:nvPr/>
        </p:nvSpPr>
        <p:spPr bwMode="auto">
          <a:xfrm>
            <a:off x="6019800" y="5029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101 - Ορθογώνιο"/>
          <p:cNvSpPr/>
          <p:nvPr/>
        </p:nvSpPr>
        <p:spPr bwMode="auto">
          <a:xfrm>
            <a:off x="76962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102 - Ορθογώνιο"/>
          <p:cNvSpPr/>
          <p:nvPr/>
        </p:nvSpPr>
        <p:spPr bwMode="auto">
          <a:xfrm>
            <a:off x="8534400" y="5029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103 - Ευθύγραμμο βέλος σύνδεσης"/>
          <p:cNvCxnSpPr>
            <a:stCxn id="97" idx="3"/>
            <a:endCxn id="100" idx="1"/>
          </p:cNvCxnSpPr>
          <p:nvPr/>
        </p:nvCxnSpPr>
        <p:spPr bwMode="auto">
          <a:xfrm>
            <a:off x="533400" y="4838700"/>
            <a:ext cx="38100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05" name="104 - Ευθύγραμμο βέλος σύνδεσης"/>
          <p:cNvCxnSpPr>
            <a:stCxn id="96" idx="3"/>
            <a:endCxn id="98" idx="1"/>
          </p:cNvCxnSpPr>
          <p:nvPr/>
        </p:nvCxnSpPr>
        <p:spPr bwMode="auto">
          <a:xfrm>
            <a:off x="533400" y="5219700"/>
            <a:ext cx="2133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105 - Ευθύγραμμο βέλος σύνδεσης"/>
          <p:cNvCxnSpPr>
            <a:stCxn id="98" idx="3"/>
            <a:endCxn id="99" idx="1"/>
          </p:cNvCxnSpPr>
          <p:nvPr/>
        </p:nvCxnSpPr>
        <p:spPr bwMode="auto">
          <a:xfrm>
            <a:off x="3048000" y="5219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106 - Ευθύγραμμο βέλος σύνδεσης"/>
          <p:cNvCxnSpPr>
            <a:stCxn id="99" idx="3"/>
            <a:endCxn id="101" idx="1"/>
          </p:cNvCxnSpPr>
          <p:nvPr/>
        </p:nvCxnSpPr>
        <p:spPr bwMode="auto">
          <a:xfrm>
            <a:off x="4724400" y="5219700"/>
            <a:ext cx="12954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08" name="107 - Ευθύγραμμο βέλος σύνδεσης"/>
          <p:cNvCxnSpPr>
            <a:stCxn id="101" idx="3"/>
            <a:endCxn id="102" idx="1"/>
          </p:cNvCxnSpPr>
          <p:nvPr/>
        </p:nvCxnSpPr>
        <p:spPr bwMode="auto">
          <a:xfrm>
            <a:off x="6400800" y="5219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108 - Ευθύγραμμο βέλος σύνδεσης"/>
          <p:cNvCxnSpPr>
            <a:stCxn id="102" idx="3"/>
            <a:endCxn id="103" idx="1"/>
          </p:cNvCxnSpPr>
          <p:nvPr/>
        </p:nvCxnSpPr>
        <p:spPr bwMode="auto">
          <a:xfrm>
            <a:off x="8077200" y="5219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109 - Ευθύγραμμο βέλος σύνδεσης"/>
          <p:cNvCxnSpPr>
            <a:stCxn id="91" idx="3"/>
            <a:endCxn id="93" idx="1"/>
          </p:cNvCxnSpPr>
          <p:nvPr/>
        </p:nvCxnSpPr>
        <p:spPr bwMode="auto">
          <a:xfrm>
            <a:off x="5334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110 - Ευθύγραμμο βέλος σύνδεσης"/>
          <p:cNvCxnSpPr>
            <a:stCxn id="93" idx="3"/>
            <a:endCxn id="95" idx="1"/>
          </p:cNvCxnSpPr>
          <p:nvPr/>
        </p:nvCxnSpPr>
        <p:spPr bwMode="auto">
          <a:xfrm>
            <a:off x="13716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2" name="111 - Ευθύγραμμο βέλος σύνδεσης"/>
          <p:cNvCxnSpPr>
            <a:stCxn id="95" idx="3"/>
            <a:endCxn id="62" idx="1"/>
          </p:cNvCxnSpPr>
          <p:nvPr/>
        </p:nvCxnSpPr>
        <p:spPr bwMode="auto">
          <a:xfrm>
            <a:off x="22098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112 - Ευθύγραμμο βέλος σύνδεσης"/>
          <p:cNvCxnSpPr>
            <a:stCxn id="62" idx="3"/>
            <a:endCxn id="77" idx="1"/>
          </p:cNvCxnSpPr>
          <p:nvPr/>
        </p:nvCxnSpPr>
        <p:spPr bwMode="auto">
          <a:xfrm>
            <a:off x="30480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113 - Ευθύγραμμο βέλος σύνδεσης"/>
          <p:cNvCxnSpPr>
            <a:stCxn id="77" idx="3"/>
            <a:endCxn id="79" idx="1"/>
          </p:cNvCxnSpPr>
          <p:nvPr/>
        </p:nvCxnSpPr>
        <p:spPr bwMode="auto">
          <a:xfrm>
            <a:off x="38862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114 - Ευθύγραμμο βέλος σύνδεσης"/>
          <p:cNvCxnSpPr>
            <a:stCxn id="79" idx="3"/>
            <a:endCxn id="81" idx="1"/>
          </p:cNvCxnSpPr>
          <p:nvPr/>
        </p:nvCxnSpPr>
        <p:spPr bwMode="auto">
          <a:xfrm>
            <a:off x="47244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115 - Ευθύγραμμο βέλος σύνδεσης"/>
          <p:cNvCxnSpPr>
            <a:stCxn id="81" idx="3"/>
            <a:endCxn id="83" idx="1"/>
          </p:cNvCxnSpPr>
          <p:nvPr/>
        </p:nvCxnSpPr>
        <p:spPr bwMode="auto">
          <a:xfrm>
            <a:off x="55626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116 - Ευθύγραμμο βέλος σύνδεσης"/>
          <p:cNvCxnSpPr>
            <a:stCxn id="83" idx="3"/>
            <a:endCxn id="85" idx="1"/>
          </p:cNvCxnSpPr>
          <p:nvPr/>
        </p:nvCxnSpPr>
        <p:spPr bwMode="auto">
          <a:xfrm>
            <a:off x="64008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18" name="117 - Ευθύγραμμο βέλος σύνδεσης"/>
          <p:cNvCxnSpPr>
            <a:stCxn id="85" idx="3"/>
            <a:endCxn id="87" idx="1"/>
          </p:cNvCxnSpPr>
          <p:nvPr/>
        </p:nvCxnSpPr>
        <p:spPr bwMode="auto">
          <a:xfrm>
            <a:off x="72390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118 - Ευθύγραμμο βέλος σύνδεσης"/>
          <p:cNvCxnSpPr>
            <a:stCxn id="87" idx="3"/>
            <a:endCxn id="89" idx="1"/>
          </p:cNvCxnSpPr>
          <p:nvPr/>
        </p:nvCxnSpPr>
        <p:spPr bwMode="auto">
          <a:xfrm>
            <a:off x="8077200" y="5600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0" name="119 - TextBox"/>
          <p:cNvSpPr txBox="1"/>
          <p:nvPr/>
        </p:nvSpPr>
        <p:spPr>
          <a:xfrm>
            <a:off x="152400" y="6400800"/>
            <a:ext cx="161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58</a:t>
            </a:r>
            <a:endParaRPr lang="el-GR" dirty="0"/>
          </a:p>
        </p:txBody>
      </p:sp>
      <p:sp>
        <p:nvSpPr>
          <p:cNvPr id="122" name="Line 13"/>
          <p:cNvSpPr>
            <a:spLocks noChangeShapeType="1"/>
          </p:cNvSpPr>
          <p:nvPr/>
        </p:nvSpPr>
        <p:spPr bwMode="auto">
          <a:xfrm flipH="1">
            <a:off x="4540684" y="990600"/>
            <a:ext cx="409691" cy="3048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5029200" y="838200"/>
            <a:ext cx="2054858" cy="338554"/>
          </a:xfrm>
          <a:prstGeom prst="rect">
            <a:avLst/>
          </a:prstGeom>
          <a:solidFill>
            <a:srgbClr val="969696">
              <a:alpha val="1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1600" dirty="0" smtClean="0"/>
              <a:t>επίπεδο αναζήτησης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730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/>
              <a:t>TexPoint</a:t>
            </a:r>
            <a:r>
              <a:rPr lang="en-US" dirty="0"/>
              <a:t> fonts used in EMF. </a:t>
            </a:r>
          </a:p>
          <a:p>
            <a:pPr algn="ctr"/>
            <a:r>
              <a:rPr lang="en-US" dirty="0"/>
              <a:t>Read the </a:t>
            </a:r>
            <a:r>
              <a:rPr lang="en-US" dirty="0" err="1"/>
              <a:t>TexPoint</a:t>
            </a:r>
            <a:r>
              <a:rPr lang="en-US" dirty="0"/>
              <a:t> manual before you delete this box.: </a:t>
            </a:r>
            <a:r>
              <a:rPr lang="en-US" dirty="0">
                <a:latin typeface="cmmi10" pitchFamily="34" charset="0"/>
              </a:rPr>
              <a:t>A</a:t>
            </a:r>
            <a:r>
              <a:rPr lang="en-US" dirty="0">
                <a:latin typeface="cmr10" pitchFamily="34" charset="0"/>
              </a:rPr>
              <a:t>A</a:t>
            </a:r>
            <a:r>
              <a:rPr lang="en-US" dirty="0">
                <a:latin typeface="cmsy10orig" pitchFamily="34" charset="0"/>
              </a:rPr>
              <a:t>A</a:t>
            </a:r>
            <a:r>
              <a:rPr lang="en-US" dirty="0">
                <a:latin typeface="cmmi7" pitchFamily="34" charset="0"/>
              </a:rPr>
              <a:t>A</a:t>
            </a:r>
            <a:r>
              <a:rPr lang="en-US" dirty="0">
                <a:latin typeface="cmex10" pitchFamily="34" charset="0"/>
              </a:rPr>
              <a:t>A</a:t>
            </a: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352800" y="5715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12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3352800" y="5334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4191000" y="5715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12 - Ορθογώνιο"/>
          <p:cNvSpPr/>
          <p:nvPr/>
        </p:nvSpPr>
        <p:spPr bwMode="auto">
          <a:xfrm>
            <a:off x="4191000" y="5334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5029200" y="5715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14 - Ορθογώνιο"/>
          <p:cNvSpPr/>
          <p:nvPr/>
        </p:nvSpPr>
        <p:spPr bwMode="auto">
          <a:xfrm>
            <a:off x="5029200" y="5334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15 - Ορθογώνιο"/>
          <p:cNvSpPr/>
          <p:nvPr/>
        </p:nvSpPr>
        <p:spPr bwMode="auto">
          <a:xfrm>
            <a:off x="5867400" y="5715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32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16 - Ορθογώνιο"/>
          <p:cNvSpPr/>
          <p:nvPr/>
        </p:nvSpPr>
        <p:spPr bwMode="auto">
          <a:xfrm>
            <a:off x="5867400" y="5334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6705600" y="5715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6705600" y="5334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19 - Ορθογώνιο"/>
          <p:cNvSpPr/>
          <p:nvPr/>
        </p:nvSpPr>
        <p:spPr bwMode="auto">
          <a:xfrm>
            <a:off x="7543800" y="5715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20 - Ορθογώνιο"/>
          <p:cNvSpPr/>
          <p:nvPr/>
        </p:nvSpPr>
        <p:spPr bwMode="auto">
          <a:xfrm>
            <a:off x="7543800" y="5334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27 - Ορθογώνιο"/>
          <p:cNvSpPr/>
          <p:nvPr/>
        </p:nvSpPr>
        <p:spPr bwMode="auto">
          <a:xfrm>
            <a:off x="838200" y="5715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-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28 - Ορθογώνιο"/>
          <p:cNvSpPr/>
          <p:nvPr/>
        </p:nvSpPr>
        <p:spPr bwMode="auto">
          <a:xfrm>
            <a:off x="838200" y="5334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29 - Ορθογώνιο"/>
          <p:cNvSpPr/>
          <p:nvPr/>
        </p:nvSpPr>
        <p:spPr bwMode="auto">
          <a:xfrm>
            <a:off x="1676400" y="5715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30 - Ορθογώνιο"/>
          <p:cNvSpPr/>
          <p:nvPr/>
        </p:nvSpPr>
        <p:spPr bwMode="auto">
          <a:xfrm>
            <a:off x="1676400" y="5334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31 - Ορθογώνιο"/>
          <p:cNvSpPr/>
          <p:nvPr/>
        </p:nvSpPr>
        <p:spPr bwMode="auto">
          <a:xfrm>
            <a:off x="2514600" y="5715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32 - Ορθογώνιο"/>
          <p:cNvSpPr/>
          <p:nvPr/>
        </p:nvSpPr>
        <p:spPr bwMode="auto">
          <a:xfrm>
            <a:off x="2514600" y="5334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33 - Ορθογώνιο"/>
          <p:cNvSpPr/>
          <p:nvPr/>
        </p:nvSpPr>
        <p:spPr bwMode="auto">
          <a:xfrm>
            <a:off x="838200" y="4953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34 - Ορθογώνιο"/>
          <p:cNvSpPr/>
          <p:nvPr/>
        </p:nvSpPr>
        <p:spPr bwMode="auto">
          <a:xfrm>
            <a:off x="838200" y="4572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35 - Ορθογώνιο"/>
          <p:cNvSpPr/>
          <p:nvPr/>
        </p:nvSpPr>
        <p:spPr bwMode="auto">
          <a:xfrm>
            <a:off x="2514600" y="4953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42 - Ευθύγραμμο βέλος σύνδεσης"/>
          <p:cNvCxnSpPr>
            <a:stCxn id="35" idx="3"/>
            <a:endCxn id="97" idx="1"/>
          </p:cNvCxnSpPr>
          <p:nvPr/>
        </p:nvCxnSpPr>
        <p:spPr bwMode="auto">
          <a:xfrm>
            <a:off x="1219200" y="4762500"/>
            <a:ext cx="2971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44 - Ευθύγραμμο βέλος σύνδεσης"/>
          <p:cNvCxnSpPr>
            <a:stCxn id="34" idx="3"/>
            <a:endCxn id="36" idx="1"/>
          </p:cNvCxnSpPr>
          <p:nvPr/>
        </p:nvCxnSpPr>
        <p:spPr bwMode="auto">
          <a:xfrm>
            <a:off x="1219200" y="51435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50 - Ευθύγραμμο βέλος σύνδεσης"/>
          <p:cNvCxnSpPr>
            <a:stCxn id="36" idx="3"/>
            <a:endCxn id="96" idx="1"/>
          </p:cNvCxnSpPr>
          <p:nvPr/>
        </p:nvCxnSpPr>
        <p:spPr bwMode="auto">
          <a:xfrm>
            <a:off x="2895600" y="51435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62 - Ευθύγραμμο βέλος σύνδεσης"/>
          <p:cNvCxnSpPr>
            <a:stCxn id="29" idx="3"/>
            <a:endCxn id="31" idx="1"/>
          </p:cNvCxnSpPr>
          <p:nvPr/>
        </p:nvCxnSpPr>
        <p:spPr bwMode="auto">
          <a:xfrm>
            <a:off x="1219200" y="5524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65 - Ευθύγραμμο βέλος σύνδεσης"/>
          <p:cNvCxnSpPr>
            <a:stCxn id="31" idx="3"/>
            <a:endCxn id="33" idx="1"/>
          </p:cNvCxnSpPr>
          <p:nvPr/>
        </p:nvCxnSpPr>
        <p:spPr bwMode="auto">
          <a:xfrm>
            <a:off x="2057400" y="5524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66 - Ευθύγραμμο βέλος σύνδεσης"/>
          <p:cNvCxnSpPr>
            <a:stCxn id="33" idx="3"/>
            <a:endCxn id="11" idx="1"/>
          </p:cNvCxnSpPr>
          <p:nvPr/>
        </p:nvCxnSpPr>
        <p:spPr bwMode="auto">
          <a:xfrm>
            <a:off x="2895600" y="5524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67 - Ευθύγραμμο βέλος σύνδεσης"/>
          <p:cNvCxnSpPr>
            <a:stCxn id="11" idx="3"/>
            <a:endCxn id="13" idx="1"/>
          </p:cNvCxnSpPr>
          <p:nvPr/>
        </p:nvCxnSpPr>
        <p:spPr bwMode="auto">
          <a:xfrm>
            <a:off x="3733800" y="5524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68 - Ευθύγραμμο βέλος σύνδεσης"/>
          <p:cNvCxnSpPr>
            <a:stCxn id="13" idx="3"/>
            <a:endCxn id="15" idx="1"/>
          </p:cNvCxnSpPr>
          <p:nvPr/>
        </p:nvCxnSpPr>
        <p:spPr bwMode="auto">
          <a:xfrm>
            <a:off x="4572000" y="5524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69 - Ευθύγραμμο βέλος σύνδεσης"/>
          <p:cNvCxnSpPr>
            <a:stCxn id="15" idx="3"/>
            <a:endCxn id="17" idx="1"/>
          </p:cNvCxnSpPr>
          <p:nvPr/>
        </p:nvCxnSpPr>
        <p:spPr bwMode="auto">
          <a:xfrm>
            <a:off x="5410200" y="5524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70 - Ευθύγραμμο βέλος σύνδεσης"/>
          <p:cNvCxnSpPr>
            <a:stCxn id="17" idx="3"/>
            <a:endCxn id="19" idx="1"/>
          </p:cNvCxnSpPr>
          <p:nvPr/>
        </p:nvCxnSpPr>
        <p:spPr bwMode="auto">
          <a:xfrm>
            <a:off x="6248400" y="5524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- Ευθύγραμμο βέλος σύνδεσης"/>
          <p:cNvCxnSpPr>
            <a:stCxn id="19" idx="3"/>
            <a:endCxn id="21" idx="1"/>
          </p:cNvCxnSpPr>
          <p:nvPr/>
        </p:nvCxnSpPr>
        <p:spPr bwMode="auto">
          <a:xfrm>
            <a:off x="7086600" y="55245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57 - TextBox"/>
          <p:cNvSpPr txBox="1"/>
          <p:nvPr/>
        </p:nvSpPr>
        <p:spPr>
          <a:xfrm>
            <a:off x="457200" y="1295400"/>
            <a:ext cx="381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Λίστα παράλειψης με παράμετρο</a:t>
            </a:r>
            <a:endParaRPr lang="el-GR" b="1" dirty="0"/>
          </a:p>
        </p:txBody>
      </p:sp>
      <p:pic>
        <p:nvPicPr>
          <p:cNvPr id="61" name="60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41293" y="1371600"/>
            <a:ext cx="102107" cy="178306"/>
          </a:xfrm>
          <a:prstGeom prst="rect">
            <a:avLst/>
          </a:prstGeom>
          <a:noFill/>
        </p:spPr>
      </p:pic>
      <p:sp>
        <p:nvSpPr>
          <p:cNvPr id="62" name="61 - TextBox"/>
          <p:cNvSpPr txBox="1"/>
          <p:nvPr/>
        </p:nvSpPr>
        <p:spPr>
          <a:xfrm>
            <a:off x="1371600" y="2057400"/>
            <a:ext cx="596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 Κάθε       κόμβους υπάρχει ένας με</a:t>
            </a:r>
            <a:r>
              <a:rPr lang="en-US" dirty="0" smtClean="0"/>
              <a:t>   </a:t>
            </a:r>
            <a:r>
              <a:rPr lang="el-GR" dirty="0" smtClean="0"/>
              <a:t>      </a:t>
            </a:r>
            <a:r>
              <a:rPr lang="en-US" dirty="0" smtClean="0"/>
              <a:t> </a:t>
            </a:r>
            <a:r>
              <a:rPr lang="el-GR" dirty="0" smtClean="0"/>
              <a:t> συνδέσμους</a:t>
            </a:r>
            <a:endParaRPr lang="el-GR" dirty="0"/>
          </a:p>
        </p:txBody>
      </p:sp>
      <p:pic>
        <p:nvPicPr>
          <p:cNvPr id="76" name="75 - Εικόνα" descr="TP_tmp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12493" y="2133600"/>
            <a:ext cx="102107" cy="178306"/>
          </a:xfrm>
          <a:prstGeom prst="rect">
            <a:avLst/>
          </a:prstGeom>
          <a:noFill/>
        </p:spPr>
      </p:pic>
      <p:pic>
        <p:nvPicPr>
          <p:cNvPr id="79" name="78 - Εικόνα" descr="TP_tmp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08299" y="2132459"/>
            <a:ext cx="382901" cy="229741"/>
          </a:xfrm>
          <a:prstGeom prst="rect">
            <a:avLst/>
          </a:prstGeom>
          <a:noFill/>
          <a:ln/>
          <a:effectLst/>
        </p:spPr>
      </p:pic>
      <p:sp>
        <p:nvSpPr>
          <p:cNvPr id="80" name="79 - TextBox"/>
          <p:cNvSpPr txBox="1"/>
          <p:nvPr/>
        </p:nvSpPr>
        <p:spPr>
          <a:xfrm>
            <a:off x="1371600" y="2602468"/>
            <a:ext cx="596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 Κάθε       κόμβους υπάρχει ένας με</a:t>
            </a:r>
            <a:r>
              <a:rPr lang="en-US" dirty="0" smtClean="0"/>
              <a:t>   </a:t>
            </a:r>
            <a:r>
              <a:rPr lang="el-GR" dirty="0" smtClean="0"/>
              <a:t>      </a:t>
            </a:r>
            <a:r>
              <a:rPr lang="en-US" dirty="0" smtClean="0"/>
              <a:t> </a:t>
            </a:r>
            <a:r>
              <a:rPr lang="el-GR" dirty="0" smtClean="0"/>
              <a:t> συνδέσμους</a:t>
            </a:r>
            <a:endParaRPr lang="el-GR" dirty="0"/>
          </a:p>
        </p:txBody>
      </p:sp>
      <p:pic>
        <p:nvPicPr>
          <p:cNvPr id="83" name="82 - Εικόνα" descr="TP_tmp.bmp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62200" y="2639823"/>
            <a:ext cx="203703" cy="255777"/>
          </a:xfrm>
          <a:prstGeom prst="rect">
            <a:avLst/>
          </a:prstGeom>
          <a:noFill/>
          <a:ln/>
          <a:effectLst/>
        </p:spPr>
      </p:pic>
      <p:pic>
        <p:nvPicPr>
          <p:cNvPr id="84" name="83 - Εικόνα" descr="TP_tmp.bmp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10200" y="2677527"/>
            <a:ext cx="382900" cy="229740"/>
          </a:xfrm>
          <a:prstGeom prst="rect">
            <a:avLst/>
          </a:prstGeom>
          <a:noFill/>
          <a:ln/>
          <a:effectLst/>
        </p:spPr>
      </p:pic>
      <p:sp>
        <p:nvSpPr>
          <p:cNvPr id="85" name="84 - TextBox"/>
          <p:cNvSpPr txBox="1"/>
          <p:nvPr/>
        </p:nvSpPr>
        <p:spPr>
          <a:xfrm>
            <a:off x="1371600" y="3364468"/>
            <a:ext cx="6352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 Κάθε       κόμβους υπάρχει ένας με</a:t>
            </a:r>
            <a:r>
              <a:rPr lang="en-US" dirty="0" smtClean="0"/>
              <a:t>         </a:t>
            </a:r>
            <a:r>
              <a:rPr lang="el-GR" dirty="0" smtClean="0"/>
              <a:t>      </a:t>
            </a:r>
            <a:r>
              <a:rPr lang="en-US" dirty="0" smtClean="0"/>
              <a:t> </a:t>
            </a:r>
            <a:r>
              <a:rPr lang="el-GR" dirty="0" smtClean="0"/>
              <a:t> συνδέσμους</a:t>
            </a:r>
            <a:endParaRPr lang="el-GR" dirty="0"/>
          </a:p>
        </p:txBody>
      </p:sp>
      <p:pic>
        <p:nvPicPr>
          <p:cNvPr id="90" name="89 - Εικόνα" descr="TP_tmp.bmp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62455" y="3401822"/>
            <a:ext cx="203193" cy="255137"/>
          </a:xfrm>
          <a:prstGeom prst="rect">
            <a:avLst/>
          </a:prstGeom>
          <a:noFill/>
          <a:ln/>
          <a:effectLst/>
        </p:spPr>
      </p:pic>
      <p:pic>
        <p:nvPicPr>
          <p:cNvPr id="91" name="90 - Εικόνα" descr="TP_tmp.bmp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80361" y="3439526"/>
            <a:ext cx="791839" cy="229740"/>
          </a:xfrm>
          <a:prstGeom prst="rect">
            <a:avLst/>
          </a:prstGeom>
          <a:noFill/>
          <a:ln/>
          <a:effectLst/>
        </p:spPr>
      </p:pic>
      <p:pic>
        <p:nvPicPr>
          <p:cNvPr id="89" name="88 - Εικόνα" descr="TP_tmp.bmp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3400" y="3048000"/>
            <a:ext cx="76200" cy="254508"/>
          </a:xfrm>
          <a:prstGeom prst="rect">
            <a:avLst/>
          </a:prstGeom>
          <a:noFill/>
        </p:spPr>
      </p:pic>
      <p:sp>
        <p:nvSpPr>
          <p:cNvPr id="92" name="91 - Ορθογώνιο"/>
          <p:cNvSpPr/>
          <p:nvPr/>
        </p:nvSpPr>
        <p:spPr bwMode="auto">
          <a:xfrm>
            <a:off x="7543800" y="4953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3" name="92 - Ορθογώνιο"/>
          <p:cNvSpPr/>
          <p:nvPr/>
        </p:nvSpPr>
        <p:spPr bwMode="auto">
          <a:xfrm>
            <a:off x="7543800" y="4572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Ορθογώνιο"/>
          <p:cNvSpPr/>
          <p:nvPr/>
        </p:nvSpPr>
        <p:spPr bwMode="auto">
          <a:xfrm>
            <a:off x="4191000" y="4953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96 - Ορθογώνιο"/>
          <p:cNvSpPr/>
          <p:nvPr/>
        </p:nvSpPr>
        <p:spPr bwMode="auto">
          <a:xfrm>
            <a:off x="4191000" y="4572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97 - Ορθογώνιο"/>
          <p:cNvSpPr/>
          <p:nvPr/>
        </p:nvSpPr>
        <p:spPr bwMode="auto">
          <a:xfrm>
            <a:off x="5867400" y="49530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101 - Ευθύγραμμο βέλος σύνδεσης"/>
          <p:cNvCxnSpPr>
            <a:stCxn id="96" idx="3"/>
            <a:endCxn id="98" idx="1"/>
          </p:cNvCxnSpPr>
          <p:nvPr/>
        </p:nvCxnSpPr>
        <p:spPr bwMode="auto">
          <a:xfrm>
            <a:off x="4572000" y="51435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104 - Ευθύγραμμο βέλος σύνδεσης"/>
          <p:cNvCxnSpPr>
            <a:stCxn id="98" idx="3"/>
            <a:endCxn id="92" idx="1"/>
          </p:cNvCxnSpPr>
          <p:nvPr/>
        </p:nvCxnSpPr>
        <p:spPr bwMode="auto">
          <a:xfrm>
            <a:off x="6248400" y="51435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107 - Ευθύγραμμο βέλος σύνδεσης"/>
          <p:cNvCxnSpPr>
            <a:stCxn id="97" idx="3"/>
            <a:endCxn id="93" idx="1"/>
          </p:cNvCxnSpPr>
          <p:nvPr/>
        </p:nvCxnSpPr>
        <p:spPr bwMode="auto">
          <a:xfrm>
            <a:off x="4572000" y="4762500"/>
            <a:ext cx="2971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730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/>
              <a:t>TexPoint</a:t>
            </a:r>
            <a:r>
              <a:rPr lang="en-US" dirty="0"/>
              <a:t> fonts used in EMF. </a:t>
            </a:r>
          </a:p>
          <a:p>
            <a:pPr algn="ctr"/>
            <a:r>
              <a:rPr lang="en-US" dirty="0"/>
              <a:t>Read the </a:t>
            </a:r>
            <a:r>
              <a:rPr lang="en-US" dirty="0" err="1"/>
              <a:t>TexPoint</a:t>
            </a:r>
            <a:r>
              <a:rPr lang="en-US" dirty="0"/>
              <a:t> manual before you delete this box.: </a:t>
            </a:r>
            <a:r>
              <a:rPr lang="en-US" dirty="0">
                <a:latin typeface="cmmi10" pitchFamily="34" charset="0"/>
              </a:rPr>
              <a:t>A</a:t>
            </a:r>
            <a:r>
              <a:rPr lang="en-US" dirty="0">
                <a:latin typeface="cmr10" pitchFamily="34" charset="0"/>
              </a:rPr>
              <a:t>A</a:t>
            </a:r>
            <a:r>
              <a:rPr lang="en-US" dirty="0">
                <a:latin typeface="cmsy10orig" pitchFamily="34" charset="0"/>
              </a:rPr>
              <a:t>A</a:t>
            </a:r>
            <a:r>
              <a:rPr lang="en-US" dirty="0">
                <a:latin typeface="cmmi7" pitchFamily="34" charset="0"/>
              </a:rPr>
              <a:t>A</a:t>
            </a:r>
            <a:r>
              <a:rPr lang="en-US" dirty="0">
                <a:latin typeface="cmex10" pitchFamily="34" charset="0"/>
              </a:rPr>
              <a:t>A</a:t>
            </a:r>
          </a:p>
        </p:txBody>
      </p:sp>
      <p:sp>
        <p:nvSpPr>
          <p:cNvPr id="58" name="57 - TextBox"/>
          <p:cNvSpPr txBox="1"/>
          <p:nvPr/>
        </p:nvSpPr>
        <p:spPr>
          <a:xfrm>
            <a:off x="457200" y="1295400"/>
            <a:ext cx="381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Λίστα παράλειψης με παράμετρο</a:t>
            </a:r>
            <a:endParaRPr lang="el-GR" b="1" dirty="0"/>
          </a:p>
        </p:txBody>
      </p:sp>
      <p:pic>
        <p:nvPicPr>
          <p:cNvPr id="61" name="60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41293" y="1371600"/>
            <a:ext cx="102107" cy="178306"/>
          </a:xfrm>
          <a:prstGeom prst="rect">
            <a:avLst/>
          </a:prstGeom>
          <a:noFill/>
        </p:spPr>
      </p:pic>
      <p:sp>
        <p:nvSpPr>
          <p:cNvPr id="62" name="61 - TextBox"/>
          <p:cNvSpPr txBox="1"/>
          <p:nvPr/>
        </p:nvSpPr>
        <p:spPr>
          <a:xfrm>
            <a:off x="1371600" y="2057400"/>
            <a:ext cx="596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 Κάθε       κόμβους υπάρχει ένας με</a:t>
            </a:r>
            <a:r>
              <a:rPr lang="en-US" dirty="0" smtClean="0"/>
              <a:t>   </a:t>
            </a:r>
            <a:r>
              <a:rPr lang="el-GR" dirty="0" smtClean="0"/>
              <a:t>      </a:t>
            </a:r>
            <a:r>
              <a:rPr lang="en-US" dirty="0" smtClean="0"/>
              <a:t> </a:t>
            </a:r>
            <a:r>
              <a:rPr lang="el-GR" dirty="0" smtClean="0"/>
              <a:t> συνδέσμους</a:t>
            </a:r>
            <a:endParaRPr lang="el-GR" dirty="0"/>
          </a:p>
        </p:txBody>
      </p:sp>
      <p:pic>
        <p:nvPicPr>
          <p:cNvPr id="76" name="75 - Εικόνα" descr="TP_tmp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12493" y="2133600"/>
            <a:ext cx="102107" cy="178306"/>
          </a:xfrm>
          <a:prstGeom prst="rect">
            <a:avLst/>
          </a:prstGeom>
          <a:noFill/>
        </p:spPr>
      </p:pic>
      <p:pic>
        <p:nvPicPr>
          <p:cNvPr id="79" name="78 - Εικόνα" descr="TP_tmp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08299" y="2132459"/>
            <a:ext cx="382901" cy="229741"/>
          </a:xfrm>
          <a:prstGeom prst="rect">
            <a:avLst/>
          </a:prstGeom>
          <a:noFill/>
          <a:ln/>
          <a:effectLst/>
        </p:spPr>
      </p:pic>
      <p:sp>
        <p:nvSpPr>
          <p:cNvPr id="80" name="79 - TextBox"/>
          <p:cNvSpPr txBox="1"/>
          <p:nvPr/>
        </p:nvSpPr>
        <p:spPr>
          <a:xfrm>
            <a:off x="1371600" y="2602468"/>
            <a:ext cx="596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 Κάθε       κόμβους υπάρχει ένας με</a:t>
            </a:r>
            <a:r>
              <a:rPr lang="en-US" dirty="0" smtClean="0"/>
              <a:t>   </a:t>
            </a:r>
            <a:r>
              <a:rPr lang="el-GR" dirty="0" smtClean="0"/>
              <a:t>      </a:t>
            </a:r>
            <a:r>
              <a:rPr lang="en-US" dirty="0" smtClean="0"/>
              <a:t> </a:t>
            </a:r>
            <a:r>
              <a:rPr lang="el-GR" dirty="0" smtClean="0"/>
              <a:t> συνδέσμους</a:t>
            </a:r>
            <a:endParaRPr lang="el-GR" dirty="0"/>
          </a:p>
        </p:txBody>
      </p:sp>
      <p:pic>
        <p:nvPicPr>
          <p:cNvPr id="83" name="82 - Εικόνα" descr="TP_tmp.bmp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62200" y="2639823"/>
            <a:ext cx="203703" cy="255777"/>
          </a:xfrm>
          <a:prstGeom prst="rect">
            <a:avLst/>
          </a:prstGeom>
          <a:noFill/>
          <a:ln/>
          <a:effectLst/>
        </p:spPr>
      </p:pic>
      <p:pic>
        <p:nvPicPr>
          <p:cNvPr id="84" name="83 - Εικόνα" descr="TP_tmp.bmp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10200" y="2677527"/>
            <a:ext cx="382900" cy="229740"/>
          </a:xfrm>
          <a:prstGeom prst="rect">
            <a:avLst/>
          </a:prstGeom>
          <a:noFill/>
          <a:ln/>
          <a:effectLst/>
        </p:spPr>
      </p:pic>
      <p:sp>
        <p:nvSpPr>
          <p:cNvPr id="85" name="84 - TextBox"/>
          <p:cNvSpPr txBox="1"/>
          <p:nvPr/>
        </p:nvSpPr>
        <p:spPr>
          <a:xfrm>
            <a:off x="1371600" y="3364468"/>
            <a:ext cx="6352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 Κάθε       κόμβους υπάρχει ένας με</a:t>
            </a:r>
            <a:r>
              <a:rPr lang="en-US" dirty="0" smtClean="0"/>
              <a:t>         </a:t>
            </a:r>
            <a:r>
              <a:rPr lang="el-GR" dirty="0" smtClean="0"/>
              <a:t>      </a:t>
            </a:r>
            <a:r>
              <a:rPr lang="en-US" dirty="0" smtClean="0"/>
              <a:t> </a:t>
            </a:r>
            <a:r>
              <a:rPr lang="el-GR" dirty="0" smtClean="0"/>
              <a:t> συνδέσμους</a:t>
            </a:r>
            <a:endParaRPr lang="el-GR" dirty="0"/>
          </a:p>
        </p:txBody>
      </p:sp>
      <p:pic>
        <p:nvPicPr>
          <p:cNvPr id="90" name="89 - Εικόνα" descr="TP_tmp.bmp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62455" y="3401822"/>
            <a:ext cx="203193" cy="255137"/>
          </a:xfrm>
          <a:prstGeom prst="rect">
            <a:avLst/>
          </a:prstGeom>
          <a:noFill/>
          <a:ln/>
          <a:effectLst/>
        </p:spPr>
      </p:pic>
      <p:pic>
        <p:nvPicPr>
          <p:cNvPr id="91" name="90 - Εικόνα" descr="TP_tmp.bmp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80361" y="3439526"/>
            <a:ext cx="791839" cy="229740"/>
          </a:xfrm>
          <a:prstGeom prst="rect">
            <a:avLst/>
          </a:prstGeom>
          <a:noFill/>
          <a:ln/>
          <a:effectLst/>
        </p:spPr>
      </p:pic>
      <p:pic>
        <p:nvPicPr>
          <p:cNvPr id="89" name="88 - Εικόνα" descr="TP_tmp.bmp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3400" y="3048000"/>
            <a:ext cx="76200" cy="254508"/>
          </a:xfrm>
          <a:prstGeom prst="rect">
            <a:avLst/>
          </a:prstGeom>
          <a:noFill/>
        </p:spPr>
      </p:pic>
      <p:sp>
        <p:nvSpPr>
          <p:cNvPr id="57" name="56 - TextBox"/>
          <p:cNvSpPr txBox="1"/>
          <p:nvPr/>
        </p:nvSpPr>
        <p:spPr>
          <a:xfrm>
            <a:off x="609600" y="4343501"/>
            <a:ext cx="3018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Αν έχουμε       κόμβους τότε</a:t>
            </a:r>
            <a:endParaRPr lang="el-GR" dirty="0"/>
          </a:p>
        </p:txBody>
      </p:sp>
      <p:pic>
        <p:nvPicPr>
          <p:cNvPr id="60" name="59 - Εικόνα" descr="TP_tmp.bmp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28800" y="4419701"/>
            <a:ext cx="228600" cy="202692"/>
          </a:xfrm>
          <a:prstGeom prst="rect">
            <a:avLst/>
          </a:prstGeom>
          <a:noFill/>
        </p:spPr>
      </p:pic>
      <p:pic>
        <p:nvPicPr>
          <p:cNvPr id="73" name="72 - Εικόνα" descr="TP_tmp.bmp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733249" y="4267200"/>
            <a:ext cx="3353351" cy="609701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730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/>
              <a:t>TexPoint</a:t>
            </a:r>
            <a:r>
              <a:rPr lang="en-US" dirty="0"/>
              <a:t> fonts used in EMF. </a:t>
            </a:r>
          </a:p>
          <a:p>
            <a:pPr algn="ctr"/>
            <a:r>
              <a:rPr lang="en-US" dirty="0"/>
              <a:t>Read the </a:t>
            </a:r>
            <a:r>
              <a:rPr lang="en-US" dirty="0" err="1"/>
              <a:t>TexPoint</a:t>
            </a:r>
            <a:r>
              <a:rPr lang="en-US" dirty="0"/>
              <a:t> manual before you delete this box.: </a:t>
            </a:r>
            <a:r>
              <a:rPr lang="en-US" dirty="0">
                <a:latin typeface="cmmi10" pitchFamily="34" charset="0"/>
              </a:rPr>
              <a:t>A</a:t>
            </a:r>
            <a:r>
              <a:rPr lang="en-US" dirty="0">
                <a:latin typeface="cmr10" pitchFamily="34" charset="0"/>
              </a:rPr>
              <a:t>A</a:t>
            </a:r>
            <a:r>
              <a:rPr lang="en-US" dirty="0">
                <a:latin typeface="cmsy10orig" pitchFamily="34" charset="0"/>
              </a:rPr>
              <a:t>A</a:t>
            </a:r>
            <a:r>
              <a:rPr lang="en-US" dirty="0">
                <a:latin typeface="cmmi7" pitchFamily="34" charset="0"/>
              </a:rPr>
              <a:t>A</a:t>
            </a:r>
            <a:r>
              <a:rPr lang="en-US" dirty="0">
                <a:latin typeface="cmex10" pitchFamily="34" charset="0"/>
              </a:rPr>
              <a:t>A</a:t>
            </a:r>
          </a:p>
        </p:txBody>
      </p:sp>
      <p:sp>
        <p:nvSpPr>
          <p:cNvPr id="58" name="57 - TextBox"/>
          <p:cNvSpPr txBox="1"/>
          <p:nvPr/>
        </p:nvSpPr>
        <p:spPr>
          <a:xfrm>
            <a:off x="457200" y="1295400"/>
            <a:ext cx="381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Λίστα παράλειψης με παράμετρο</a:t>
            </a:r>
            <a:endParaRPr lang="el-GR" b="1" dirty="0"/>
          </a:p>
        </p:txBody>
      </p:sp>
      <p:pic>
        <p:nvPicPr>
          <p:cNvPr id="61" name="60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41293" y="1371600"/>
            <a:ext cx="102107" cy="178306"/>
          </a:xfrm>
          <a:prstGeom prst="rect">
            <a:avLst/>
          </a:prstGeom>
          <a:noFill/>
        </p:spPr>
      </p:pic>
      <p:sp>
        <p:nvSpPr>
          <p:cNvPr id="62" name="61 - TextBox"/>
          <p:cNvSpPr txBox="1"/>
          <p:nvPr/>
        </p:nvSpPr>
        <p:spPr>
          <a:xfrm>
            <a:off x="1371600" y="2057400"/>
            <a:ext cx="596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 Κάθε       κόμβους υπάρχει ένας με</a:t>
            </a:r>
            <a:r>
              <a:rPr lang="en-US" dirty="0" smtClean="0"/>
              <a:t>   </a:t>
            </a:r>
            <a:r>
              <a:rPr lang="el-GR" dirty="0" smtClean="0"/>
              <a:t>      </a:t>
            </a:r>
            <a:r>
              <a:rPr lang="en-US" dirty="0" smtClean="0"/>
              <a:t> </a:t>
            </a:r>
            <a:r>
              <a:rPr lang="el-GR" dirty="0" smtClean="0"/>
              <a:t> συνδέσμους</a:t>
            </a:r>
            <a:endParaRPr lang="el-GR" dirty="0"/>
          </a:p>
        </p:txBody>
      </p:sp>
      <p:pic>
        <p:nvPicPr>
          <p:cNvPr id="76" name="75 - Εικόνα" descr="TP_tmp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12493" y="2133600"/>
            <a:ext cx="102107" cy="178306"/>
          </a:xfrm>
          <a:prstGeom prst="rect">
            <a:avLst/>
          </a:prstGeom>
          <a:noFill/>
        </p:spPr>
      </p:pic>
      <p:pic>
        <p:nvPicPr>
          <p:cNvPr id="79" name="78 - Εικόνα" descr="TP_tmp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08299" y="2132459"/>
            <a:ext cx="382901" cy="229741"/>
          </a:xfrm>
          <a:prstGeom prst="rect">
            <a:avLst/>
          </a:prstGeom>
          <a:noFill/>
          <a:ln/>
          <a:effectLst/>
        </p:spPr>
      </p:pic>
      <p:sp>
        <p:nvSpPr>
          <p:cNvPr id="80" name="79 - TextBox"/>
          <p:cNvSpPr txBox="1"/>
          <p:nvPr/>
        </p:nvSpPr>
        <p:spPr>
          <a:xfrm>
            <a:off x="1371600" y="2602468"/>
            <a:ext cx="596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 Κάθε       κόμβους υπάρχει ένας με</a:t>
            </a:r>
            <a:r>
              <a:rPr lang="en-US" dirty="0" smtClean="0"/>
              <a:t>   </a:t>
            </a:r>
            <a:r>
              <a:rPr lang="el-GR" dirty="0" smtClean="0"/>
              <a:t>      </a:t>
            </a:r>
            <a:r>
              <a:rPr lang="en-US" dirty="0" smtClean="0"/>
              <a:t> </a:t>
            </a:r>
            <a:r>
              <a:rPr lang="el-GR" dirty="0" smtClean="0"/>
              <a:t> συνδέσμους</a:t>
            </a:r>
            <a:endParaRPr lang="el-GR" dirty="0"/>
          </a:p>
        </p:txBody>
      </p:sp>
      <p:pic>
        <p:nvPicPr>
          <p:cNvPr id="83" name="82 - Εικόνα" descr="TP_tmp.bmp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62200" y="2639823"/>
            <a:ext cx="203703" cy="255777"/>
          </a:xfrm>
          <a:prstGeom prst="rect">
            <a:avLst/>
          </a:prstGeom>
          <a:noFill/>
          <a:ln/>
          <a:effectLst/>
        </p:spPr>
      </p:pic>
      <p:pic>
        <p:nvPicPr>
          <p:cNvPr id="84" name="83 - Εικόνα" descr="TP_tmp.bmp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10200" y="2677527"/>
            <a:ext cx="382900" cy="229740"/>
          </a:xfrm>
          <a:prstGeom prst="rect">
            <a:avLst/>
          </a:prstGeom>
          <a:noFill/>
          <a:ln/>
          <a:effectLst/>
        </p:spPr>
      </p:pic>
      <p:sp>
        <p:nvSpPr>
          <p:cNvPr id="85" name="84 - TextBox"/>
          <p:cNvSpPr txBox="1"/>
          <p:nvPr/>
        </p:nvSpPr>
        <p:spPr>
          <a:xfrm>
            <a:off x="1371600" y="3364468"/>
            <a:ext cx="6352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 Κάθε       κόμβους υπάρχει ένας με</a:t>
            </a:r>
            <a:r>
              <a:rPr lang="en-US" dirty="0" smtClean="0"/>
              <a:t>         </a:t>
            </a:r>
            <a:r>
              <a:rPr lang="el-GR" dirty="0" smtClean="0"/>
              <a:t>      </a:t>
            </a:r>
            <a:r>
              <a:rPr lang="en-US" dirty="0" smtClean="0"/>
              <a:t> </a:t>
            </a:r>
            <a:r>
              <a:rPr lang="el-GR" dirty="0" smtClean="0"/>
              <a:t> συνδέσμους</a:t>
            </a:r>
            <a:endParaRPr lang="el-GR" dirty="0"/>
          </a:p>
        </p:txBody>
      </p:sp>
      <p:pic>
        <p:nvPicPr>
          <p:cNvPr id="90" name="89 - Εικόνα" descr="TP_tmp.bmp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62455" y="3401822"/>
            <a:ext cx="203193" cy="255137"/>
          </a:xfrm>
          <a:prstGeom prst="rect">
            <a:avLst/>
          </a:prstGeom>
          <a:noFill/>
          <a:ln/>
          <a:effectLst/>
        </p:spPr>
      </p:pic>
      <p:pic>
        <p:nvPicPr>
          <p:cNvPr id="91" name="90 - Εικόνα" descr="TP_tmp.bmp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80361" y="3439526"/>
            <a:ext cx="791839" cy="229740"/>
          </a:xfrm>
          <a:prstGeom prst="rect">
            <a:avLst/>
          </a:prstGeom>
          <a:noFill/>
          <a:ln/>
          <a:effectLst/>
        </p:spPr>
      </p:pic>
      <p:pic>
        <p:nvPicPr>
          <p:cNvPr id="89" name="88 - Εικόνα" descr="TP_tmp.bmp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3400" y="3048000"/>
            <a:ext cx="76200" cy="254508"/>
          </a:xfrm>
          <a:prstGeom prst="rect">
            <a:avLst/>
          </a:prstGeom>
          <a:noFill/>
        </p:spPr>
      </p:pic>
      <p:sp>
        <p:nvSpPr>
          <p:cNvPr id="57" name="56 - TextBox"/>
          <p:cNvSpPr txBox="1"/>
          <p:nvPr/>
        </p:nvSpPr>
        <p:spPr>
          <a:xfrm>
            <a:off x="609600" y="4343501"/>
            <a:ext cx="3018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Αν έχουμε       κόμβους τότε</a:t>
            </a:r>
            <a:endParaRPr lang="el-GR" dirty="0"/>
          </a:p>
        </p:txBody>
      </p:sp>
      <p:pic>
        <p:nvPicPr>
          <p:cNvPr id="60" name="59 - Εικόνα" descr="TP_tmp.bmp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28800" y="4419701"/>
            <a:ext cx="228600" cy="202692"/>
          </a:xfrm>
          <a:prstGeom prst="rect">
            <a:avLst/>
          </a:prstGeom>
          <a:noFill/>
        </p:spPr>
      </p:pic>
      <p:pic>
        <p:nvPicPr>
          <p:cNvPr id="73" name="72 - Εικόνα" descr="TP_tmp.bmp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733249" y="4267200"/>
            <a:ext cx="3353351" cy="609701"/>
          </a:xfrm>
          <a:prstGeom prst="rect">
            <a:avLst/>
          </a:prstGeom>
          <a:noFill/>
          <a:ln/>
          <a:effectLst/>
        </p:spPr>
      </p:pic>
      <p:sp>
        <p:nvSpPr>
          <p:cNvPr id="20" name="19 - TextBox"/>
          <p:cNvSpPr txBox="1"/>
          <p:nvPr/>
        </p:nvSpPr>
        <p:spPr>
          <a:xfrm>
            <a:off x="457200" y="5181600"/>
            <a:ext cx="3991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Τυχαιοποιημένη λίστα παράλειψης</a:t>
            </a:r>
            <a:endParaRPr lang="el-GR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533400" y="5715000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l-GR" dirty="0" smtClean="0"/>
              <a:t>Ένας κόμβος έχει             συνδέσμους με πιθανότητα </a:t>
            </a:r>
            <a:endParaRPr lang="el-GR" dirty="0"/>
          </a:p>
        </p:txBody>
      </p:sp>
      <p:pic>
        <p:nvPicPr>
          <p:cNvPr id="24" name="23 - Εικόνα" descr="TP_tmp.bmp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590800" y="5791200"/>
            <a:ext cx="562463" cy="229889"/>
          </a:xfrm>
          <a:prstGeom prst="rect">
            <a:avLst/>
          </a:prstGeom>
          <a:noFill/>
          <a:ln/>
          <a:effectLst/>
        </p:spPr>
      </p:pic>
      <p:pic>
        <p:nvPicPr>
          <p:cNvPr id="26" name="25 - Εικόνα" descr="TP_tmp.bmp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172200" y="5715000"/>
            <a:ext cx="434119" cy="332876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0" y="1600200"/>
            <a:ext cx="9144000" cy="41857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Lucida Console" pitchFamily="49" charset="0"/>
              </a:rPr>
              <a:t>public class </a:t>
            </a:r>
            <a:r>
              <a:rPr lang="en-US" sz="1400" dirty="0" err="1" smtClean="0">
                <a:latin typeface="Lucida Console" pitchFamily="49" charset="0"/>
              </a:rPr>
              <a:t>SkipList</a:t>
            </a:r>
            <a:r>
              <a:rPr lang="en-US" sz="1400" dirty="0" smtClean="0">
                <a:latin typeface="Lucida Console" pitchFamily="49" charset="0"/>
              </a:rPr>
              <a:t>&lt;Key extends Comparable&lt;Key&gt;, Item&gt; {</a:t>
            </a:r>
          </a:p>
          <a:p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private class Node {</a:t>
            </a:r>
          </a:p>
          <a:p>
            <a:r>
              <a:rPr lang="en-US" sz="1400" dirty="0" smtClean="0">
                <a:latin typeface="Lucida Console" pitchFamily="49" charset="0"/>
              </a:rPr>
              <a:t>      Item </a:t>
            </a:r>
            <a:r>
              <a:rPr lang="en-US" sz="1400" dirty="0" err="1" smtClean="0">
                <a:latin typeface="Lucida Console" pitchFamily="49" charset="0"/>
              </a:rPr>
              <a:t>item</a:t>
            </a:r>
            <a:r>
              <a:rPr lang="en-US" sz="1400" dirty="0" smtClean="0">
                <a:latin typeface="Lucida Console" pitchFamily="49" charset="0"/>
              </a:rPr>
              <a:t>; Key </a:t>
            </a:r>
            <a:r>
              <a:rPr lang="en-US" sz="1400" dirty="0" err="1" smtClean="0">
                <a:latin typeface="Lucida Console" pitchFamily="49" charset="0"/>
              </a:rPr>
              <a:t>key</a:t>
            </a:r>
            <a:r>
              <a:rPr lang="en-US" sz="1400" dirty="0" smtClean="0">
                <a:latin typeface="Lucida Console" pitchFamily="49" charset="0"/>
              </a:rPr>
              <a:t>; </a:t>
            </a:r>
          </a:p>
          <a:p>
            <a:r>
              <a:rPr lang="en-US" sz="1400" dirty="0" smtClean="0">
                <a:latin typeface="Lucida Console" pitchFamily="49" charset="0"/>
              </a:rPr>
              <a:t>      Node[] next;        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//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πίνακας συνδέσμων</a:t>
            </a:r>
            <a:r>
              <a:rPr lang="en-US" sz="1400" dirty="0" smtClean="0">
                <a:solidFill>
                  <a:schemeClr val="bg2"/>
                </a:solidFill>
                <a:latin typeface="Lucida Console" pitchFamily="49" charset="0"/>
              </a:rPr>
              <a:t> </a:t>
            </a:r>
          </a:p>
          <a:p>
            <a:r>
              <a:rPr lang="en-US" sz="1400" dirty="0" smtClean="0">
                <a:latin typeface="Lucida Console" pitchFamily="49" charset="0"/>
              </a:rPr>
              <a:t>     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size;</a:t>
            </a:r>
            <a:r>
              <a:rPr lang="el-GR" sz="1400" dirty="0" smtClean="0">
                <a:latin typeface="Lucida Console" pitchFamily="49" charset="0"/>
              </a:rPr>
              <a:t>          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// επίπεδο κόμβου</a:t>
            </a:r>
            <a:endParaRPr lang="en-US" sz="1400" dirty="0" smtClean="0">
              <a:solidFill>
                <a:schemeClr val="bg2"/>
              </a:solidFill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   Node(Item u, Key v,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k)</a:t>
            </a:r>
          </a:p>
          <a:p>
            <a:r>
              <a:rPr lang="en-US" sz="1400" dirty="0" smtClean="0">
                <a:latin typeface="Lucida Console" pitchFamily="49" charset="0"/>
              </a:rPr>
              <a:t>      { item = u; key = v; size = k; next = new Node[size]; }</a:t>
            </a:r>
          </a:p>
          <a:p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private Node head;</a:t>
            </a:r>
          </a:p>
          <a:p>
            <a:r>
              <a:rPr lang="en-US" sz="1400" dirty="0" smtClean="0">
                <a:latin typeface="Lucida Console" pitchFamily="49" charset="0"/>
              </a:rPr>
              <a:t>   private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N, </a:t>
            </a:r>
            <a:r>
              <a:rPr lang="en-US" sz="1400" dirty="0" err="1" smtClean="0">
                <a:latin typeface="Lucida Console" pitchFamily="49" charset="0"/>
              </a:rPr>
              <a:t>lgN</a:t>
            </a:r>
            <a:r>
              <a:rPr lang="en-US" sz="1400" dirty="0" smtClean="0">
                <a:latin typeface="Lucida Console" pitchFamily="49" charset="0"/>
              </a:rPr>
              <a:t>; </a:t>
            </a:r>
            <a:endParaRPr lang="el-GR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private static final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L = 50; </a:t>
            </a:r>
            <a:r>
              <a:rPr lang="el-GR" sz="1400" dirty="0" smtClean="0">
                <a:solidFill>
                  <a:schemeClr val="bg2"/>
                </a:solidFill>
                <a:latin typeface="Lucida Console" pitchFamily="49" charset="0"/>
              </a:rPr>
              <a:t>// μέγιστο πλήθος επιπέδων</a:t>
            </a:r>
            <a:endParaRPr lang="en-US" sz="1400" dirty="0" smtClean="0">
              <a:solidFill>
                <a:schemeClr val="bg2"/>
              </a:solidFill>
              <a:latin typeface="Lucida Console" pitchFamily="49" charset="0"/>
            </a:endParaRPr>
          </a:p>
          <a:p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</a:t>
            </a:r>
            <a:r>
              <a:rPr lang="en-US" sz="1400" dirty="0" err="1" smtClean="0">
                <a:latin typeface="Lucida Console" pitchFamily="49" charset="0"/>
              </a:rPr>
              <a:t>SkipList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maxN</a:t>
            </a:r>
            <a:r>
              <a:rPr lang="en-US" sz="1400" dirty="0" smtClean="0">
                <a:latin typeface="Lucida Console" pitchFamily="49" charset="0"/>
              </a:rPr>
              <a:t>)</a:t>
            </a:r>
          </a:p>
          <a:p>
            <a:r>
              <a:rPr lang="en-US" sz="1400" dirty="0" smtClean="0">
                <a:latin typeface="Lucida Console" pitchFamily="49" charset="0"/>
              </a:rPr>
              <a:t>   {</a:t>
            </a:r>
            <a:endParaRPr lang="el-GR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   N = 0; </a:t>
            </a:r>
            <a:r>
              <a:rPr lang="en-US" sz="1400" dirty="0" err="1" smtClean="0">
                <a:latin typeface="Lucida Console" pitchFamily="49" charset="0"/>
              </a:rPr>
              <a:t>lgN</a:t>
            </a:r>
            <a:r>
              <a:rPr lang="en-US" sz="1400" dirty="0" smtClean="0">
                <a:latin typeface="Lucida Console" pitchFamily="49" charset="0"/>
              </a:rPr>
              <a:t> = 0;</a:t>
            </a:r>
          </a:p>
          <a:p>
            <a:r>
              <a:rPr lang="en-US" sz="1400" dirty="0" smtClean="0">
                <a:latin typeface="Lucida Console" pitchFamily="49" charset="0"/>
              </a:rPr>
              <a:t>      head = new Node(null, null, L);</a:t>
            </a:r>
          </a:p>
          <a:p>
            <a:r>
              <a:rPr lang="en-US" sz="1400" dirty="0" smtClean="0">
                <a:latin typeface="Lucida Console" pitchFamily="49" charset="0"/>
              </a:rPr>
              <a:t>   </a:t>
            </a:r>
            <a:r>
              <a:rPr lang="el-GR" sz="1400" dirty="0" smtClean="0">
                <a:latin typeface="Lucida Console" pitchFamily="49" charset="0"/>
              </a:rPr>
              <a:t>}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120" name="119 - TextBox"/>
          <p:cNvSpPr txBox="1"/>
          <p:nvPr/>
        </p:nvSpPr>
        <p:spPr>
          <a:xfrm>
            <a:off x="362167" y="1066800"/>
            <a:ext cx="3934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Αρχικοποίηση λίστας παράλειψης</a:t>
            </a:r>
            <a:endParaRPr lang="el-GR" b="1" dirty="0"/>
          </a:p>
        </p:txBody>
      </p:sp>
      <p:sp>
        <p:nvSpPr>
          <p:cNvPr id="56" name="55 - Ορθογώνιο"/>
          <p:cNvSpPr/>
          <p:nvPr/>
        </p:nvSpPr>
        <p:spPr bwMode="auto">
          <a:xfrm>
            <a:off x="7086600" y="3005554"/>
            <a:ext cx="457200" cy="5334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Console" pitchFamily="49" charset="0"/>
                <a:cs typeface="Courier New" pitchFamily="49" charset="0"/>
              </a:rPr>
              <a:t>item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Console" pitchFamily="49" charset="0"/>
                <a:cs typeface="Courier New" pitchFamily="49" charset="0"/>
              </a:rPr>
              <a:t>key</a:t>
            </a:r>
            <a:endParaRPr kumimoji="0" lang="el-G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57" name="56 - Ορθογώνιο"/>
          <p:cNvSpPr/>
          <p:nvPr/>
        </p:nvSpPr>
        <p:spPr bwMode="auto">
          <a:xfrm>
            <a:off x="7086600" y="2624554"/>
            <a:ext cx="4572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Console" pitchFamily="49" charset="0"/>
            </a:endParaRPr>
          </a:p>
        </p:txBody>
      </p:sp>
      <p:sp>
        <p:nvSpPr>
          <p:cNvPr id="60" name="59 - Ορθογώνιο"/>
          <p:cNvSpPr/>
          <p:nvPr/>
        </p:nvSpPr>
        <p:spPr bwMode="auto">
          <a:xfrm>
            <a:off x="7086600" y="2243554"/>
            <a:ext cx="4572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Console" pitchFamily="49" charset="0"/>
            </a:endParaRPr>
          </a:p>
        </p:txBody>
      </p:sp>
      <p:sp>
        <p:nvSpPr>
          <p:cNvPr id="63" name="62 - Ορθογώνιο"/>
          <p:cNvSpPr/>
          <p:nvPr/>
        </p:nvSpPr>
        <p:spPr bwMode="auto">
          <a:xfrm>
            <a:off x="7086600" y="1862554"/>
            <a:ext cx="4572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Console" pitchFamily="49" charset="0"/>
            </a:endParaRPr>
          </a:p>
        </p:txBody>
      </p:sp>
      <p:cxnSp>
        <p:nvCxnSpPr>
          <p:cNvPr id="65" name="64 - Ευθύγραμμο βέλος σύνδεσης"/>
          <p:cNvCxnSpPr>
            <a:stCxn id="57" idx="3"/>
          </p:cNvCxnSpPr>
          <p:nvPr/>
        </p:nvCxnSpPr>
        <p:spPr bwMode="auto">
          <a:xfrm>
            <a:off x="7543800" y="2815054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67 - Ευθύγραμμο βέλος σύνδεσης"/>
          <p:cNvCxnSpPr>
            <a:stCxn id="63" idx="3"/>
          </p:cNvCxnSpPr>
          <p:nvPr/>
        </p:nvCxnSpPr>
        <p:spPr bwMode="auto">
          <a:xfrm>
            <a:off x="7543800" y="2053054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71 - TextBox"/>
          <p:cNvSpPr txBox="1"/>
          <p:nvPr/>
        </p:nvSpPr>
        <p:spPr>
          <a:xfrm>
            <a:off x="7543800" y="1752600"/>
            <a:ext cx="10214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Console" pitchFamily="49" charset="0"/>
                <a:cs typeface="Courier New" pitchFamily="49" charset="0"/>
              </a:rPr>
              <a:t>next[k-1]</a:t>
            </a:r>
            <a:endParaRPr lang="el-GR" sz="1200" dirty="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7543800" y="251460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Console" pitchFamily="49" charset="0"/>
                <a:cs typeface="Courier New" pitchFamily="49" charset="0"/>
              </a:rPr>
              <a:t>next[0]</a:t>
            </a:r>
            <a:endParaRPr lang="el-GR" sz="1200" dirty="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7010400" y="36576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Lucida Console" pitchFamily="49" charset="0"/>
              </a:rPr>
              <a:t>Node</a:t>
            </a:r>
            <a:endParaRPr lang="el-GR" sz="1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120" name="119 - TextBox"/>
          <p:cNvSpPr txBox="1"/>
          <p:nvPr/>
        </p:nvSpPr>
        <p:spPr>
          <a:xfrm>
            <a:off x="362167" y="1066800"/>
            <a:ext cx="380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Εισαγωγή σε λίστα παράλειψης</a:t>
            </a:r>
            <a:endParaRPr lang="el-GR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152400" y="1905000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Εισαγωγή 44</a:t>
            </a:r>
            <a:endParaRPr lang="el-GR" dirty="0"/>
          </a:p>
        </p:txBody>
      </p:sp>
      <p:sp>
        <p:nvSpPr>
          <p:cNvPr id="88" name="87 - Ορθογώνιο"/>
          <p:cNvSpPr/>
          <p:nvPr/>
        </p:nvSpPr>
        <p:spPr bwMode="auto">
          <a:xfrm>
            <a:off x="26670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12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88 - Ορθογώνιο"/>
          <p:cNvSpPr/>
          <p:nvPr/>
        </p:nvSpPr>
        <p:spPr bwMode="auto">
          <a:xfrm>
            <a:off x="26670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89 - Ορθογώνιο"/>
          <p:cNvSpPr/>
          <p:nvPr/>
        </p:nvSpPr>
        <p:spPr bwMode="auto">
          <a:xfrm>
            <a:off x="35052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90 - Ορθογώνιο"/>
          <p:cNvSpPr/>
          <p:nvPr/>
        </p:nvSpPr>
        <p:spPr bwMode="auto">
          <a:xfrm>
            <a:off x="35052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91 - Ορθογώνιο"/>
          <p:cNvSpPr/>
          <p:nvPr/>
        </p:nvSpPr>
        <p:spPr bwMode="auto">
          <a:xfrm>
            <a:off x="43434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3" name="92 - Ορθογώνιο"/>
          <p:cNvSpPr/>
          <p:nvPr/>
        </p:nvSpPr>
        <p:spPr bwMode="auto">
          <a:xfrm>
            <a:off x="43434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93 - Ορθογώνιο"/>
          <p:cNvSpPr/>
          <p:nvPr/>
        </p:nvSpPr>
        <p:spPr bwMode="auto">
          <a:xfrm>
            <a:off x="51816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32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Ορθογώνιο"/>
          <p:cNvSpPr/>
          <p:nvPr/>
        </p:nvSpPr>
        <p:spPr bwMode="auto">
          <a:xfrm>
            <a:off x="51816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97 - Ορθογώνιο"/>
          <p:cNvSpPr/>
          <p:nvPr/>
        </p:nvSpPr>
        <p:spPr bwMode="auto">
          <a:xfrm>
            <a:off x="68580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60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98 - Ορθογώνιο"/>
          <p:cNvSpPr/>
          <p:nvPr/>
        </p:nvSpPr>
        <p:spPr bwMode="auto">
          <a:xfrm>
            <a:off x="68580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99 - Ορθογώνιο"/>
          <p:cNvSpPr/>
          <p:nvPr/>
        </p:nvSpPr>
        <p:spPr bwMode="auto">
          <a:xfrm>
            <a:off x="9906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-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100 - Ορθογώνιο"/>
          <p:cNvSpPr/>
          <p:nvPr/>
        </p:nvSpPr>
        <p:spPr bwMode="auto">
          <a:xfrm>
            <a:off x="9906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101 - Ορθογώνιο"/>
          <p:cNvSpPr/>
          <p:nvPr/>
        </p:nvSpPr>
        <p:spPr bwMode="auto">
          <a:xfrm>
            <a:off x="18288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102 - Ορθογώνιο"/>
          <p:cNvSpPr/>
          <p:nvPr/>
        </p:nvSpPr>
        <p:spPr bwMode="auto">
          <a:xfrm>
            <a:off x="18288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103 - Ορθογώνιο"/>
          <p:cNvSpPr/>
          <p:nvPr/>
        </p:nvSpPr>
        <p:spPr bwMode="auto">
          <a:xfrm>
            <a:off x="9906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104 - Ορθογώνιο"/>
          <p:cNvSpPr/>
          <p:nvPr/>
        </p:nvSpPr>
        <p:spPr bwMode="auto">
          <a:xfrm>
            <a:off x="990600" y="3124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105 - Ορθογώνιο"/>
          <p:cNvSpPr/>
          <p:nvPr/>
        </p:nvSpPr>
        <p:spPr bwMode="auto">
          <a:xfrm>
            <a:off x="26670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106 - Ορθογώνιο"/>
          <p:cNvSpPr/>
          <p:nvPr/>
        </p:nvSpPr>
        <p:spPr bwMode="auto">
          <a:xfrm>
            <a:off x="43434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107 - Ορθογώνιο"/>
          <p:cNvSpPr/>
          <p:nvPr/>
        </p:nvSpPr>
        <p:spPr bwMode="auto">
          <a:xfrm>
            <a:off x="4343400" y="3124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109 - Ορθογώνιο"/>
          <p:cNvSpPr/>
          <p:nvPr/>
        </p:nvSpPr>
        <p:spPr bwMode="auto">
          <a:xfrm>
            <a:off x="68580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2" name="111 - Ευθύγραμμο βέλος σύνδεσης"/>
          <p:cNvCxnSpPr>
            <a:stCxn id="104" idx="3"/>
            <a:endCxn id="106" idx="1"/>
          </p:cNvCxnSpPr>
          <p:nvPr/>
        </p:nvCxnSpPr>
        <p:spPr bwMode="auto">
          <a:xfrm>
            <a:off x="1371600" y="3695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112 - Ευθύγραμμο βέλος σύνδεσης"/>
          <p:cNvCxnSpPr>
            <a:stCxn id="106" idx="3"/>
            <a:endCxn id="107" idx="1"/>
          </p:cNvCxnSpPr>
          <p:nvPr/>
        </p:nvCxnSpPr>
        <p:spPr bwMode="auto">
          <a:xfrm>
            <a:off x="3048000" y="3695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114 - Ευθύγραμμο βέλος σύνδεσης"/>
          <p:cNvCxnSpPr>
            <a:stCxn id="101" idx="3"/>
            <a:endCxn id="103" idx="1"/>
          </p:cNvCxnSpPr>
          <p:nvPr/>
        </p:nvCxnSpPr>
        <p:spPr bwMode="auto">
          <a:xfrm>
            <a:off x="13716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115 - Ευθύγραμμο βέλος σύνδεσης"/>
          <p:cNvCxnSpPr>
            <a:stCxn id="103" idx="3"/>
            <a:endCxn id="89" idx="1"/>
          </p:cNvCxnSpPr>
          <p:nvPr/>
        </p:nvCxnSpPr>
        <p:spPr bwMode="auto">
          <a:xfrm>
            <a:off x="22098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116 - Ευθύγραμμο βέλος σύνδεσης"/>
          <p:cNvCxnSpPr>
            <a:stCxn id="89" idx="3"/>
            <a:endCxn id="91" idx="1"/>
          </p:cNvCxnSpPr>
          <p:nvPr/>
        </p:nvCxnSpPr>
        <p:spPr bwMode="auto">
          <a:xfrm>
            <a:off x="30480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117 - Ευθύγραμμο βέλος σύνδεσης"/>
          <p:cNvCxnSpPr>
            <a:stCxn id="91" idx="3"/>
            <a:endCxn id="93" idx="1"/>
          </p:cNvCxnSpPr>
          <p:nvPr/>
        </p:nvCxnSpPr>
        <p:spPr bwMode="auto">
          <a:xfrm>
            <a:off x="38862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118 - Ευθύγραμμο βέλος σύνδεσης"/>
          <p:cNvCxnSpPr>
            <a:stCxn id="93" idx="3"/>
            <a:endCxn id="95" idx="1"/>
          </p:cNvCxnSpPr>
          <p:nvPr/>
        </p:nvCxnSpPr>
        <p:spPr bwMode="auto">
          <a:xfrm>
            <a:off x="47244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120 - Ευθύγραμμο βέλος σύνδεσης"/>
          <p:cNvCxnSpPr>
            <a:stCxn id="95" idx="3"/>
            <a:endCxn id="124" idx="1"/>
          </p:cNvCxnSpPr>
          <p:nvPr/>
        </p:nvCxnSpPr>
        <p:spPr bwMode="auto">
          <a:xfrm>
            <a:off x="55626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121 - Ευθύγραμμο βέλος σύνδεσης"/>
          <p:cNvCxnSpPr>
            <a:stCxn id="124" idx="3"/>
            <a:endCxn id="99" idx="1"/>
          </p:cNvCxnSpPr>
          <p:nvPr/>
        </p:nvCxnSpPr>
        <p:spPr bwMode="auto">
          <a:xfrm>
            <a:off x="64008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3" name="122 - Ορθογώνιο"/>
          <p:cNvSpPr/>
          <p:nvPr/>
        </p:nvSpPr>
        <p:spPr bwMode="auto">
          <a:xfrm>
            <a:off x="60198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58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123 - Ορθογώνιο"/>
          <p:cNvSpPr/>
          <p:nvPr/>
        </p:nvSpPr>
        <p:spPr bwMode="auto">
          <a:xfrm>
            <a:off x="60198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126 - Ευθύγραμμο βέλος σύνδεσης"/>
          <p:cNvCxnSpPr>
            <a:stCxn id="107" idx="3"/>
            <a:endCxn id="110" idx="1"/>
          </p:cNvCxnSpPr>
          <p:nvPr/>
        </p:nvCxnSpPr>
        <p:spPr bwMode="auto">
          <a:xfrm>
            <a:off x="4724400" y="3695700"/>
            <a:ext cx="2133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38 - Ευθύγραμμο βέλος σύνδεσης"/>
          <p:cNvCxnSpPr/>
          <p:nvPr/>
        </p:nvCxnSpPr>
        <p:spPr bwMode="auto">
          <a:xfrm>
            <a:off x="1371600" y="3314700"/>
            <a:ext cx="2971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Λίστες παράλειψης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skip lists)</a:t>
            </a:r>
          </a:p>
        </p:txBody>
      </p:sp>
      <p:sp>
        <p:nvSpPr>
          <p:cNvPr id="73732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120" name="119 - TextBox"/>
          <p:cNvSpPr txBox="1"/>
          <p:nvPr/>
        </p:nvSpPr>
        <p:spPr>
          <a:xfrm>
            <a:off x="362167" y="1066800"/>
            <a:ext cx="380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Εισαγωγή σε λίστα παράλειψης</a:t>
            </a:r>
            <a:endParaRPr lang="el-GR" b="1" dirty="0"/>
          </a:p>
        </p:txBody>
      </p:sp>
      <p:sp>
        <p:nvSpPr>
          <p:cNvPr id="15" name="14 - Ορθογώνιο"/>
          <p:cNvSpPr/>
          <p:nvPr/>
        </p:nvSpPr>
        <p:spPr bwMode="auto">
          <a:xfrm>
            <a:off x="5562600" y="2743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15 - Ορθογώνιο"/>
          <p:cNvSpPr/>
          <p:nvPr/>
        </p:nvSpPr>
        <p:spPr bwMode="auto">
          <a:xfrm>
            <a:off x="5562600" y="2362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33 - Ορθογώνιο"/>
          <p:cNvSpPr/>
          <p:nvPr/>
        </p:nvSpPr>
        <p:spPr bwMode="auto">
          <a:xfrm>
            <a:off x="5562600" y="1981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152400" y="1905000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Εισαγωγή 44</a:t>
            </a:r>
            <a:endParaRPr lang="el-GR" dirty="0"/>
          </a:p>
        </p:txBody>
      </p:sp>
      <p:sp>
        <p:nvSpPr>
          <p:cNvPr id="64" name="63 - Ορθογώνιο"/>
          <p:cNvSpPr/>
          <p:nvPr/>
        </p:nvSpPr>
        <p:spPr bwMode="auto">
          <a:xfrm>
            <a:off x="26670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12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65 - Ορθογώνιο"/>
          <p:cNvSpPr/>
          <p:nvPr/>
        </p:nvSpPr>
        <p:spPr bwMode="auto">
          <a:xfrm>
            <a:off x="26670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66 - Ορθογώνιο"/>
          <p:cNvSpPr/>
          <p:nvPr/>
        </p:nvSpPr>
        <p:spPr bwMode="auto">
          <a:xfrm>
            <a:off x="35052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67 - Ορθογώνιο"/>
          <p:cNvSpPr/>
          <p:nvPr/>
        </p:nvSpPr>
        <p:spPr bwMode="auto">
          <a:xfrm>
            <a:off x="35052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68 - Ορθογώνιο"/>
          <p:cNvSpPr/>
          <p:nvPr/>
        </p:nvSpPr>
        <p:spPr bwMode="auto">
          <a:xfrm>
            <a:off x="43434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69 - Ορθογώνιο"/>
          <p:cNvSpPr/>
          <p:nvPr/>
        </p:nvSpPr>
        <p:spPr bwMode="auto">
          <a:xfrm>
            <a:off x="4343400" y="3886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70 - Ορθογώνιο"/>
          <p:cNvSpPr/>
          <p:nvPr/>
        </p:nvSpPr>
        <p:spPr bwMode="auto">
          <a:xfrm>
            <a:off x="51816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32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71 - Ορθογώνιο"/>
          <p:cNvSpPr/>
          <p:nvPr/>
        </p:nvSpPr>
        <p:spPr bwMode="auto">
          <a:xfrm>
            <a:off x="5181600" y="3886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72 - Ορθογώνιο"/>
          <p:cNvSpPr/>
          <p:nvPr/>
        </p:nvSpPr>
        <p:spPr bwMode="auto">
          <a:xfrm>
            <a:off x="68580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60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73 - Ορθογώνιο"/>
          <p:cNvSpPr/>
          <p:nvPr/>
        </p:nvSpPr>
        <p:spPr bwMode="auto">
          <a:xfrm>
            <a:off x="68580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74 - Ορθογώνιο"/>
          <p:cNvSpPr/>
          <p:nvPr/>
        </p:nvSpPr>
        <p:spPr bwMode="auto">
          <a:xfrm>
            <a:off x="9906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-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75 - Ορθογώνιο"/>
          <p:cNvSpPr/>
          <p:nvPr/>
        </p:nvSpPr>
        <p:spPr bwMode="auto">
          <a:xfrm>
            <a:off x="9906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76 - Ορθογώνιο"/>
          <p:cNvSpPr/>
          <p:nvPr/>
        </p:nvSpPr>
        <p:spPr bwMode="auto">
          <a:xfrm>
            <a:off x="18288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77 - Ορθογώνιο"/>
          <p:cNvSpPr/>
          <p:nvPr/>
        </p:nvSpPr>
        <p:spPr bwMode="auto">
          <a:xfrm>
            <a:off x="18288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78 - Ορθογώνιο"/>
          <p:cNvSpPr/>
          <p:nvPr/>
        </p:nvSpPr>
        <p:spPr bwMode="auto">
          <a:xfrm>
            <a:off x="9906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79 - Ορθογώνιο"/>
          <p:cNvSpPr/>
          <p:nvPr/>
        </p:nvSpPr>
        <p:spPr bwMode="auto">
          <a:xfrm>
            <a:off x="990600" y="3124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80 - Ορθογώνιο"/>
          <p:cNvSpPr/>
          <p:nvPr/>
        </p:nvSpPr>
        <p:spPr bwMode="auto">
          <a:xfrm>
            <a:off x="26670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81 - Ορθογώνιο"/>
          <p:cNvSpPr/>
          <p:nvPr/>
        </p:nvSpPr>
        <p:spPr bwMode="auto">
          <a:xfrm>
            <a:off x="4343400" y="3505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82 - Ορθογώνιο"/>
          <p:cNvSpPr/>
          <p:nvPr/>
        </p:nvSpPr>
        <p:spPr bwMode="auto">
          <a:xfrm>
            <a:off x="4343400" y="3124200"/>
            <a:ext cx="381000" cy="381000"/>
          </a:xfrm>
          <a:prstGeom prst="rect">
            <a:avLst/>
          </a:prstGeom>
          <a:solidFill>
            <a:srgbClr val="FFFF99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83 - Ορθογώνιο"/>
          <p:cNvSpPr/>
          <p:nvPr/>
        </p:nvSpPr>
        <p:spPr bwMode="auto">
          <a:xfrm>
            <a:off x="6858000" y="3505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5" name="84 - Ευθύγραμμο βέλος σύνδεσης"/>
          <p:cNvCxnSpPr>
            <a:stCxn id="79" idx="3"/>
            <a:endCxn id="81" idx="1"/>
          </p:cNvCxnSpPr>
          <p:nvPr/>
        </p:nvCxnSpPr>
        <p:spPr bwMode="auto">
          <a:xfrm>
            <a:off x="1371600" y="3695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85 - Ευθύγραμμο βέλος σύνδεσης"/>
          <p:cNvCxnSpPr>
            <a:stCxn id="81" idx="3"/>
            <a:endCxn id="82" idx="1"/>
          </p:cNvCxnSpPr>
          <p:nvPr/>
        </p:nvCxnSpPr>
        <p:spPr bwMode="auto">
          <a:xfrm>
            <a:off x="3048000" y="3695700"/>
            <a:ext cx="1295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86 - Ευθύγραμμο βέλος σύνδεσης"/>
          <p:cNvCxnSpPr>
            <a:stCxn id="76" idx="3"/>
            <a:endCxn id="78" idx="1"/>
          </p:cNvCxnSpPr>
          <p:nvPr/>
        </p:nvCxnSpPr>
        <p:spPr bwMode="auto">
          <a:xfrm>
            <a:off x="13716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87 - Ευθύγραμμο βέλος σύνδεσης"/>
          <p:cNvCxnSpPr>
            <a:stCxn id="78" idx="3"/>
            <a:endCxn id="66" idx="1"/>
          </p:cNvCxnSpPr>
          <p:nvPr/>
        </p:nvCxnSpPr>
        <p:spPr bwMode="auto">
          <a:xfrm>
            <a:off x="22098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88 - Ευθύγραμμο βέλος σύνδεσης"/>
          <p:cNvCxnSpPr>
            <a:stCxn id="66" idx="3"/>
            <a:endCxn id="68" idx="1"/>
          </p:cNvCxnSpPr>
          <p:nvPr/>
        </p:nvCxnSpPr>
        <p:spPr bwMode="auto">
          <a:xfrm>
            <a:off x="30480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89 - Ευθύγραμμο βέλος σύνδεσης"/>
          <p:cNvCxnSpPr>
            <a:stCxn id="68" idx="3"/>
            <a:endCxn id="70" idx="1"/>
          </p:cNvCxnSpPr>
          <p:nvPr/>
        </p:nvCxnSpPr>
        <p:spPr bwMode="auto">
          <a:xfrm>
            <a:off x="38862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91 - Ευθύγραμμο βέλος σύνδεσης"/>
          <p:cNvCxnSpPr>
            <a:stCxn id="72" idx="3"/>
            <a:endCxn id="95" idx="1"/>
          </p:cNvCxnSpPr>
          <p:nvPr/>
        </p:nvCxnSpPr>
        <p:spPr bwMode="auto">
          <a:xfrm>
            <a:off x="55626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92 - Ευθύγραμμο βέλος σύνδεσης"/>
          <p:cNvCxnSpPr>
            <a:stCxn id="95" idx="3"/>
            <a:endCxn id="74" idx="1"/>
          </p:cNvCxnSpPr>
          <p:nvPr/>
        </p:nvCxnSpPr>
        <p:spPr bwMode="auto">
          <a:xfrm>
            <a:off x="64008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4" name="93 - Ορθογώνιο"/>
          <p:cNvSpPr/>
          <p:nvPr/>
        </p:nvSpPr>
        <p:spPr bwMode="auto">
          <a:xfrm>
            <a:off x="6019800" y="4267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/>
              <a:t>58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Ορθογώνιο"/>
          <p:cNvSpPr/>
          <p:nvPr/>
        </p:nvSpPr>
        <p:spPr bwMode="auto">
          <a:xfrm>
            <a:off x="6019800" y="3886200"/>
            <a:ext cx="381000" cy="381000"/>
          </a:xfrm>
          <a:prstGeom prst="rect">
            <a:avLst/>
          </a:prstGeom>
          <a:solidFill>
            <a:schemeClr val="bg1">
              <a:lumMod val="95000"/>
              <a:alpha val="1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95 - Ευθύγραμμο βέλος σύνδεσης"/>
          <p:cNvCxnSpPr>
            <a:stCxn id="82" idx="3"/>
            <a:endCxn id="84" idx="1"/>
          </p:cNvCxnSpPr>
          <p:nvPr/>
        </p:nvCxnSpPr>
        <p:spPr bwMode="auto">
          <a:xfrm>
            <a:off x="4724400" y="3695700"/>
            <a:ext cx="2133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97 - Ευθύγραμμο βέλος σύνδεσης"/>
          <p:cNvCxnSpPr>
            <a:stCxn id="80" idx="3"/>
            <a:endCxn id="83" idx="1"/>
          </p:cNvCxnSpPr>
          <p:nvPr/>
        </p:nvCxnSpPr>
        <p:spPr bwMode="auto">
          <a:xfrm>
            <a:off x="1371600" y="3314700"/>
            <a:ext cx="29718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01" name="100 - Ευθύγραμμο βέλος σύνδεσης"/>
          <p:cNvCxnSpPr>
            <a:stCxn id="70" idx="3"/>
            <a:endCxn id="72" idx="1"/>
          </p:cNvCxnSpPr>
          <p:nvPr/>
        </p:nvCxnSpPr>
        <p:spPr bwMode="auto">
          <a:xfrm>
            <a:off x="4724400" y="4076700"/>
            <a:ext cx="457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LOUKAS20G@9JM6IHMR48BGY5K9" val="3164"/>
  <p:tag name="FIRSTGEORGIAD@QR90Z50HB7WXYZ01" val="2846"/>
  <p:tag name="DEFAULTDISPLAYSOURCE" val="\documentclass{article}\pagestyle{empty}&#10;\begin{document}&#10;&#10;\end{document}&#10;"/>
  <p:tag name="EMBEDFONTS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4"/>
  <p:tag name="PICTUREFILESIZE" val="903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4"/>
  <p:tag name="PICTUREFILESIZE" val="903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ge 2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5"/>
  <p:tag name="PICTUREFILESIZE" val="3887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^2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8"/>
  <p:tag name="PICTUREFILESIZE" val="2379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ge 3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5"/>
  <p:tag name="PICTUREFILESIZE" val="3887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^j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8"/>
  <p:tag name="PICTUREFILESIZE" val="2379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ge j+1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1"/>
  <p:tag name="PICTUREFILESIZE" val="7907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vdots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"/>
  <p:tag name="PICTUREFILESIZE" val="97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4"/>
  <p:tag name="PICTUREFILESIZE" val="903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4"/>
  <p:tag name="PICTUREFILESIZE" val="903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ge 2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5"/>
  <p:tag name="PICTUREFILESIZE" val="3887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^2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8"/>
  <p:tag name="PICTUREFILESIZE" val="2379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ge 3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5"/>
  <p:tag name="PICTUREFILESIZE" val="3887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^j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8"/>
  <p:tag name="PICTUREFILESIZE" val="2379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ge j+1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1"/>
  <p:tag name="PICTUREFILESIZE" val="7907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vdots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"/>
  <p:tag name="PICTUREFILESIZE" val="976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N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9"/>
  <p:tag name="PICTUREFILESIZE" val="2129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Rightarrow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0"/>
  <p:tag name="PICTUREFILESIZE" val="1787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^{j} \le N \  \Rightarrow  \ j \le \log_t{N} = \frac{\lg{N}}{\lg{t}}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32"/>
  <p:tag name="PICTUREFILESIZE" val="88107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4"/>
  <p:tag name="PICTUREFILESIZE" val="903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4"/>
  <p:tag name="PICTUREFILESIZE" val="903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ge 2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5"/>
  <p:tag name="PICTUREFILESIZE" val="3887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^2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8"/>
  <p:tag name="PICTUREFILESIZE" val="2379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ge 3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5"/>
  <p:tag name="PICTUREFILESIZE" val="3887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^j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8"/>
  <p:tag name="PICTUREFILESIZE" val="2379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ge j+1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1"/>
  <p:tag name="PICTUREFILESIZE" val="7907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vdots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"/>
  <p:tag name="PICTUREFILESIZE" val="976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i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"/>
  <p:tag name="PICTUREFILESIZE" val="716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N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9"/>
  <p:tag name="PICTUREFILESIZE" val="2129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^{j} \le N \  \Rightarrow  \ j \le \log_t{N} = \frac{\lg{N}}{\lg{t}}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32"/>
  <p:tag name="PICTUREFILESIZE" val="88107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j+1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22"/>
  <p:tag name="PICTUREFILESIZE" val="5627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1/t^{j}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7"/>
  <p:tag name="PICTUREFILESIZE" val="6270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t = 2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23"/>
  <p:tag name="PICTUREFILESIZE" val="4600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i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"/>
  <p:tag name="PICTUREFILESIZE" val="716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t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5"/>
  <p:tag name="PICTUREFILESIZE" val="1090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t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5"/>
  <p:tag name="PICTUREFILESIZE" val="1090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frac{t \log_t{N}}{2} = \frac{t}{2\lg{t}} \lg{N}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90"/>
  <p:tag name="PICTUREFILESIZE" val="601078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t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5"/>
  <p:tag name="PICTUREFILESIZE" val="1090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frac{t}{t-1} N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2"/>
  <p:tag name="PICTUREFILESIZE" val="18867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Rightarrow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10"/>
  <p:tag name="PICTUREFILESIZE" val="1787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i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"/>
  <p:tag name="PICTUREFILESIZE" val="716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i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"/>
  <p:tag name="PICTUREFILESIZE" val="7162"/>
</p:tagLst>
</file>

<file path=ppt/theme/theme1.xml><?xml version="1.0" encoding="utf-8"?>
<a:theme xmlns:a="http://schemas.openxmlformats.org/drawingml/2006/main" name="Kant">
  <a:themeElements>
    <a:clrScheme name="Kan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Kan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25106</TotalTime>
  <Words>1058</Words>
  <Application>Microsoft Office PowerPoint</Application>
  <PresentationFormat>Προβολή στην οθόνη (4:3)</PresentationFormat>
  <Paragraphs>251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6" baseType="lpstr">
      <vt:lpstr>Arial</vt:lpstr>
      <vt:lpstr>Times New Roman</vt:lpstr>
      <vt:lpstr>cmmi10</vt:lpstr>
      <vt:lpstr>cmr10</vt:lpstr>
      <vt:lpstr>cmsy10orig</vt:lpstr>
      <vt:lpstr>cmmi7</vt:lpstr>
      <vt:lpstr>cmex10</vt:lpstr>
      <vt:lpstr>Lucida Console</vt:lpstr>
      <vt:lpstr>Courier New</vt:lpstr>
      <vt:lpstr>Wingdings</vt:lpstr>
      <vt:lpstr>Garamond</vt:lpstr>
      <vt:lpstr>Kant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  <vt:lpstr>Λίστες παράλειψης (skip lists)</vt:lpstr>
    </vt:vector>
  </TitlesOfParts>
  <Company>Princeton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user</cp:lastModifiedBy>
  <cp:revision>908</cp:revision>
  <dcterms:created xsi:type="dcterms:W3CDTF">2005-02-17T20:55:19Z</dcterms:created>
  <dcterms:modified xsi:type="dcterms:W3CDTF">2013-12-18T09:34:14Z</dcterms:modified>
</cp:coreProperties>
</file>